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31"/>
  </p:notesMasterIdLst>
  <p:handoutMasterIdLst>
    <p:handoutMasterId r:id="rId32"/>
  </p:handoutMasterIdLst>
  <p:sldIdLst>
    <p:sldId id="257" r:id="rId2"/>
    <p:sldId id="258" r:id="rId3"/>
    <p:sldId id="259" r:id="rId4"/>
    <p:sldId id="260" r:id="rId5"/>
    <p:sldId id="261" r:id="rId6"/>
    <p:sldId id="262" r:id="rId7"/>
    <p:sldId id="263" r:id="rId8"/>
    <p:sldId id="289" r:id="rId9"/>
    <p:sldId id="264" r:id="rId10"/>
    <p:sldId id="265" r:id="rId11"/>
    <p:sldId id="266" r:id="rId12"/>
    <p:sldId id="267" r:id="rId13"/>
    <p:sldId id="268" r:id="rId14"/>
    <p:sldId id="283" r:id="rId15"/>
    <p:sldId id="284" r:id="rId16"/>
    <p:sldId id="269" r:id="rId17"/>
    <p:sldId id="285" r:id="rId18"/>
    <p:sldId id="272" r:id="rId19"/>
    <p:sldId id="286" r:id="rId20"/>
    <p:sldId id="273" r:id="rId21"/>
    <p:sldId id="287" r:id="rId22"/>
    <p:sldId id="274" r:id="rId23"/>
    <p:sldId id="275" r:id="rId24"/>
    <p:sldId id="276" r:id="rId25"/>
    <p:sldId id="277" r:id="rId26"/>
    <p:sldId id="278" r:id="rId27"/>
    <p:sldId id="279" r:id="rId28"/>
    <p:sldId id="288" r:id="rId29"/>
    <p:sldId id="281" r:id="rId30"/>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e Glascoe" initials="LG" lastIdx="7"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6581" autoAdjust="0"/>
    <p:restoredTop sz="86351" autoAdjust="0"/>
  </p:normalViewPr>
  <p:slideViewPr>
    <p:cSldViewPr snapToGrid="0">
      <p:cViewPr varScale="1">
        <p:scale>
          <a:sx n="87" d="100"/>
          <a:sy n="87" d="100"/>
        </p:scale>
        <p:origin x="360" y="84"/>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snapToGrid="0">
      <p:cViewPr varScale="1">
        <p:scale>
          <a:sx n="65" d="100"/>
          <a:sy n="65" d="100"/>
        </p:scale>
        <p:origin x="2520" y="7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2BA72A0E-95BB-48F7-AF1B-D51E2878E19B}"/>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a:t>Chapter </a:t>
            </a:r>
            <a:r>
              <a:rPr lang="en-US" dirty="0" smtClean="0"/>
              <a:t>11</a:t>
            </a:r>
            <a:endParaRPr lang="en-US" dirty="0"/>
          </a:p>
        </p:txBody>
      </p:sp>
      <p:sp>
        <p:nvSpPr>
          <p:cNvPr id="4" name="Footer Placeholder 3">
            <a:extLst>
              <a:ext uri="{FF2B5EF4-FFF2-40B4-BE49-F238E27FC236}">
                <a16:creationId xmlns="" xmlns:a16="http://schemas.microsoft.com/office/drawing/2014/main" id="{0B8FF084-D64F-4ABA-98C0-BF702B1CEAFA}"/>
              </a:ext>
            </a:extLst>
          </p:cNvPr>
          <p:cNvSpPr>
            <a:spLocks noGrp="1"/>
          </p:cNvSpPr>
          <p:nvPr>
            <p:ph type="ftr" sz="quarter" idx="2"/>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a:t>Larson/Farber </a:t>
            </a:r>
            <a:r>
              <a:rPr lang="en-US" altLang="en-US" dirty="0" smtClean="0"/>
              <a:t>7th </a:t>
            </a:r>
            <a:r>
              <a:rPr lang="en-US" altLang="en-US" dirty="0" err="1"/>
              <a:t>ed</a:t>
            </a:r>
            <a:endParaRPr lang="en-US" altLang="en-US" dirty="0"/>
          </a:p>
        </p:txBody>
      </p:sp>
      <p:sp>
        <p:nvSpPr>
          <p:cNvPr id="5" name="Slide Number Placeholder 4">
            <a:extLst>
              <a:ext uri="{FF2B5EF4-FFF2-40B4-BE49-F238E27FC236}">
                <a16:creationId xmlns="" xmlns:a16="http://schemas.microsoft.com/office/drawing/2014/main" id="{7678EEEA-24E7-481C-AFE0-E8B4A0DB424F}"/>
              </a:ext>
            </a:extLst>
          </p:cNvPr>
          <p:cNvSpPr>
            <a:spLocks noGrp="1"/>
          </p:cNvSpPr>
          <p:nvPr>
            <p:ph type="sldNum" sz="quarter" idx="3"/>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92FB8E8C-0D6F-41DF-A5E7-85834431E1CE}" type="slidenum">
              <a:rPr lang="en-US" altLang="en-US"/>
              <a:pPr/>
              <a:t>‹#›</a:t>
            </a:fld>
            <a:endParaRPr lang="en-US" altLang="en-US"/>
          </a:p>
        </p:txBody>
      </p:sp>
    </p:spTree>
    <p:extLst>
      <p:ext uri="{BB962C8B-B14F-4D97-AF65-F5344CB8AC3E}">
        <p14:creationId xmlns:p14="http://schemas.microsoft.com/office/powerpoint/2010/main" val="2732858598"/>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423102E6-095D-4A90-8D1F-478AAC9AAA9A}"/>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smtClean="0"/>
              <a:t>Chapter 11</a:t>
            </a:r>
            <a:endParaRPr lang="en-US" dirty="0"/>
          </a:p>
        </p:txBody>
      </p:sp>
      <p:sp>
        <p:nvSpPr>
          <p:cNvPr id="4" name="Slide Image Placeholder 3">
            <a:extLst>
              <a:ext uri="{FF2B5EF4-FFF2-40B4-BE49-F238E27FC236}">
                <a16:creationId xmlns="" xmlns:a16="http://schemas.microsoft.com/office/drawing/2014/main" id="{4E851504-9568-41E5-8749-91CCFA0A8B4A}"/>
              </a:ext>
            </a:extLst>
          </p:cNvPr>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dirty="0"/>
          </a:p>
        </p:txBody>
      </p:sp>
      <p:sp>
        <p:nvSpPr>
          <p:cNvPr id="5" name="Notes Placeholder 4">
            <a:extLst>
              <a:ext uri="{FF2B5EF4-FFF2-40B4-BE49-F238E27FC236}">
                <a16:creationId xmlns="" xmlns:a16="http://schemas.microsoft.com/office/drawing/2014/main" id="{5CDCA077-DF61-47A4-81F3-0C203C0A9829}"/>
              </a:ext>
            </a:extLst>
          </p:cNvPr>
          <p:cNvSpPr>
            <a:spLocks noGrp="1"/>
          </p:cNvSpPr>
          <p:nvPr>
            <p:ph type="body" sz="quarter" idx="3"/>
          </p:nvPr>
        </p:nvSpPr>
        <p:spPr>
          <a:xfrm>
            <a:off x="701675" y="4416425"/>
            <a:ext cx="5607050" cy="4183063"/>
          </a:xfrm>
          <a:prstGeom prst="rect">
            <a:avLst/>
          </a:prstGeom>
        </p:spPr>
        <p:txBody>
          <a:bodyPr vert="horz" lIns="93177" tIns="46589" rIns="93177" bIns="46589"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 xmlns:a16="http://schemas.microsoft.com/office/drawing/2014/main" id="{D3A92A38-6A99-4B4E-9655-A861EED2A81A}"/>
              </a:ext>
            </a:extLst>
          </p:cNvPr>
          <p:cNvSpPr>
            <a:spLocks noGrp="1"/>
          </p:cNvSpPr>
          <p:nvPr>
            <p:ph type="ftr" sz="quarter" idx="4"/>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smtClean="0"/>
              <a:t>Larson/Farber 7th </a:t>
            </a:r>
            <a:r>
              <a:rPr lang="en-US" altLang="en-US" dirty="0" err="1" smtClean="0"/>
              <a:t>ed</a:t>
            </a:r>
            <a:endParaRPr lang="en-US" altLang="en-US" dirty="0"/>
          </a:p>
        </p:txBody>
      </p:sp>
      <p:sp>
        <p:nvSpPr>
          <p:cNvPr id="7" name="Slide Number Placeholder 6">
            <a:extLst>
              <a:ext uri="{FF2B5EF4-FFF2-40B4-BE49-F238E27FC236}">
                <a16:creationId xmlns="" xmlns:a16="http://schemas.microsoft.com/office/drawing/2014/main" id="{7906537B-F884-47EE-884E-6A9274F188F3}"/>
              </a:ext>
            </a:extLst>
          </p:cNvPr>
          <p:cNvSpPr>
            <a:spLocks noGrp="1"/>
          </p:cNvSpPr>
          <p:nvPr>
            <p:ph type="sldNum" sz="quarter" idx="5"/>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1A5BD864-E641-43A5-B847-432F3B5DE1C7}" type="slidenum">
              <a:rPr lang="en-US" altLang="en-US"/>
              <a:pPr/>
              <a:t>‹#›</a:t>
            </a:fld>
            <a:endParaRPr lang="en-US" altLang="en-US"/>
          </a:p>
        </p:txBody>
      </p:sp>
    </p:spTree>
    <p:extLst>
      <p:ext uri="{BB962C8B-B14F-4D97-AF65-F5344CB8AC3E}">
        <p14:creationId xmlns:p14="http://schemas.microsoft.com/office/powerpoint/2010/main" val="105347297"/>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 xmlns:a16="http://schemas.microsoft.com/office/drawing/2014/main" id="{BED3C48F-C7E4-4F1B-B747-19DF446CC1B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a:extLst>
              <a:ext uri="{FF2B5EF4-FFF2-40B4-BE49-F238E27FC236}">
                <a16:creationId xmlns="" xmlns:a16="http://schemas.microsoft.com/office/drawing/2014/main" id="{515691BE-F24A-475C-9AFD-B941AFE86AB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5604" name="Slide Number Placeholder 3">
            <a:extLst>
              <a:ext uri="{FF2B5EF4-FFF2-40B4-BE49-F238E27FC236}">
                <a16:creationId xmlns="" xmlns:a16="http://schemas.microsoft.com/office/drawing/2014/main" id="{3D8C1F16-5665-4C91-9114-22FA5EF7FC0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B07C95BD-FDD8-4629-B0D8-7E643830E325}" type="slidenum">
              <a:rPr lang="en-US" altLang="en-US">
                <a:latin typeface="Arial" panose="020B0604020202020204" pitchFamily="34" charset="0"/>
              </a:rPr>
              <a:pPr eaLnBrk="1" hangingPunct="1">
                <a:spcBef>
                  <a:spcPct val="0"/>
                </a:spcBef>
              </a:pPr>
              <a:t>1</a:t>
            </a:fld>
            <a:endParaRPr lang="en-US" altLang="en-US">
              <a:latin typeface="Arial" panose="020B0604020202020204" pitchFamily="34" charset="0"/>
            </a:endParaRPr>
          </a:p>
        </p:txBody>
      </p:sp>
      <p:sp>
        <p:nvSpPr>
          <p:cNvPr id="25605" name="Footer Placeholder 4">
            <a:extLst>
              <a:ext uri="{FF2B5EF4-FFF2-40B4-BE49-F238E27FC236}">
                <a16:creationId xmlns="" xmlns:a16="http://schemas.microsoft.com/office/drawing/2014/main" id="{8CC2A149-A2C7-42D1-9CEA-10C1AF17E488}"/>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Larson/Farber 6th ed</a:t>
            </a:r>
          </a:p>
        </p:txBody>
      </p:sp>
      <p:sp>
        <p:nvSpPr>
          <p:cNvPr id="25606" name="Header Placeholder 5">
            <a:extLst>
              <a:ext uri="{FF2B5EF4-FFF2-40B4-BE49-F238E27FC236}">
                <a16:creationId xmlns="" xmlns:a16="http://schemas.microsoft.com/office/drawing/2014/main" id="{061CE2F9-8BD2-44B0-9BF9-E9B8D924ECB3}"/>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Chapter 1</a:t>
            </a:r>
          </a:p>
        </p:txBody>
      </p:sp>
    </p:spTree>
    <p:extLst>
      <p:ext uri="{BB962C8B-B14F-4D97-AF65-F5344CB8AC3E}">
        <p14:creationId xmlns:p14="http://schemas.microsoft.com/office/powerpoint/2010/main" val="15137454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 xmlns:a16="http://schemas.microsoft.com/office/drawing/2014/main" id="{12B870E9-0A21-4014-B770-1E10D87A3FB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 xmlns:a16="http://schemas.microsoft.com/office/drawing/2014/main" id="{43B3DF30-F282-493A-9C6E-076D332F152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15363" name="Slide Number Placeholder 3">
            <a:extLst>
              <a:ext uri="{FF2B5EF4-FFF2-40B4-BE49-F238E27FC236}">
                <a16:creationId xmlns="" xmlns:a16="http://schemas.microsoft.com/office/drawing/2014/main" id="{7A507C64-5F34-46E3-A052-14DF702F783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AC296E3C-D2AE-4657-A839-A3C7B50C99EC}" type="slidenum">
              <a:rPr lang="en-US" altLang="en-US" sz="1200">
                <a:latin typeface="Calibri" panose="020F0502020204030204" pitchFamily="34" charset="0"/>
              </a:rPr>
              <a:pPr eaLnBrk="1" hangingPunct="1"/>
              <a:t>5</a:t>
            </a:fld>
            <a:endParaRPr lang="en-US" altLang="en-US" sz="1200">
              <a:latin typeface="Calibri" panose="020F0502020204030204" pitchFamily="34" charset="0"/>
            </a:endParaRPr>
          </a:p>
        </p:txBody>
      </p:sp>
    </p:spTree>
    <p:extLst>
      <p:ext uri="{BB962C8B-B14F-4D97-AF65-F5344CB8AC3E}">
        <p14:creationId xmlns:p14="http://schemas.microsoft.com/office/powerpoint/2010/main" val="601720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7">
            <a:extLst>
              <a:ext uri="{FF2B5EF4-FFF2-40B4-BE49-F238E27FC236}">
                <a16:creationId xmlns="" xmlns:a16="http://schemas.microsoft.com/office/drawing/2014/main" id="{38F682AC-8F67-4CB0-96DB-BF9EA90326F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794BB15E-02E5-4F4F-993A-DFC83706E36D}" type="slidenum">
              <a:rPr lang="en-US" altLang="en-US" sz="1200">
                <a:latin typeface="Calibri" panose="020F0502020204030204" pitchFamily="34" charset="0"/>
              </a:rPr>
              <a:pPr eaLnBrk="1" hangingPunct="1"/>
              <a:t>10</a:t>
            </a:fld>
            <a:endParaRPr lang="en-US" altLang="en-US" sz="1200">
              <a:latin typeface="Calibri" panose="020F0502020204030204" pitchFamily="34" charset="0"/>
            </a:endParaRPr>
          </a:p>
        </p:txBody>
      </p:sp>
      <p:sp>
        <p:nvSpPr>
          <p:cNvPr id="20482" name="Rectangle 2">
            <a:extLst>
              <a:ext uri="{FF2B5EF4-FFF2-40B4-BE49-F238E27FC236}">
                <a16:creationId xmlns="" xmlns:a16="http://schemas.microsoft.com/office/drawing/2014/main" id="{DAE233E4-C07E-409C-A1F8-B02EBF44CAD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Rectangle 3">
            <a:extLst>
              <a:ext uri="{FF2B5EF4-FFF2-40B4-BE49-F238E27FC236}">
                <a16:creationId xmlns="" xmlns:a16="http://schemas.microsoft.com/office/drawing/2014/main" id="{6922A9E0-06AF-4FAA-AA47-D0684178CD6D}"/>
              </a:ext>
            </a:extLst>
          </p:cNvPr>
          <p:cNvSpPr>
            <a:spLocks noGrp="1" noChangeArrowheads="1"/>
          </p:cNvSpPr>
          <p:nvPr>
            <p:ph type="body" idx="1"/>
          </p:nvPr>
        </p:nvSpPr>
        <p:spPr bwMode="auto">
          <a:xfrm>
            <a:off x="838200" y="42672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41594221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a:extLst>
              <a:ext uri="{FF2B5EF4-FFF2-40B4-BE49-F238E27FC236}">
                <a16:creationId xmlns="" xmlns:a16="http://schemas.microsoft.com/office/drawing/2014/main" id="{84082886-BAFB-4857-AD5B-E6BD9DED41C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EB0821C2-331A-41E8-AF21-0C6F7349ED65}" type="slidenum">
              <a:rPr lang="en-US" altLang="en-US" sz="1200">
                <a:latin typeface="Calibri" panose="020F0502020204030204" pitchFamily="34" charset="0"/>
              </a:rPr>
              <a:pPr eaLnBrk="1" hangingPunct="1"/>
              <a:t>11</a:t>
            </a:fld>
            <a:endParaRPr lang="en-US" altLang="en-US" sz="1200">
              <a:latin typeface="Calibri" panose="020F0502020204030204" pitchFamily="34" charset="0"/>
            </a:endParaRPr>
          </a:p>
        </p:txBody>
      </p:sp>
      <p:sp>
        <p:nvSpPr>
          <p:cNvPr id="22530" name="Rectangle 2">
            <a:extLst>
              <a:ext uri="{FF2B5EF4-FFF2-40B4-BE49-F238E27FC236}">
                <a16:creationId xmlns="" xmlns:a16="http://schemas.microsoft.com/office/drawing/2014/main" id="{C32EF30A-D61E-424F-99A7-F820356F8E0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Rectangle 3">
            <a:extLst>
              <a:ext uri="{FF2B5EF4-FFF2-40B4-BE49-F238E27FC236}">
                <a16:creationId xmlns="" xmlns:a16="http://schemas.microsoft.com/office/drawing/2014/main" id="{D0E077DA-6F38-44C1-9630-DE6A2642C97D}"/>
              </a:ext>
            </a:extLst>
          </p:cNvPr>
          <p:cNvSpPr>
            <a:spLocks noGrp="1" noChangeArrowheads="1"/>
          </p:cNvSpPr>
          <p:nvPr>
            <p:ph type="body" idx="1"/>
          </p:nvPr>
        </p:nvSpPr>
        <p:spPr bwMode="auto">
          <a:xfrm>
            <a:off x="838200" y="42672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25992613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7">
            <a:extLst>
              <a:ext uri="{FF2B5EF4-FFF2-40B4-BE49-F238E27FC236}">
                <a16:creationId xmlns="" xmlns:a16="http://schemas.microsoft.com/office/drawing/2014/main" id="{70A80745-66B6-4592-9951-8EC84F15E59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3A2F13B0-E4B9-43CF-96BF-8CF83705F290}" type="slidenum">
              <a:rPr lang="en-US" altLang="en-US" sz="1200">
                <a:latin typeface="Calibri" panose="020F0502020204030204" pitchFamily="34" charset="0"/>
              </a:rPr>
              <a:pPr eaLnBrk="1" hangingPunct="1"/>
              <a:t>12</a:t>
            </a:fld>
            <a:endParaRPr lang="en-US" altLang="en-US" sz="1200">
              <a:latin typeface="Calibri" panose="020F0502020204030204" pitchFamily="34" charset="0"/>
            </a:endParaRPr>
          </a:p>
        </p:txBody>
      </p:sp>
      <p:sp>
        <p:nvSpPr>
          <p:cNvPr id="24578" name="Rectangle 2">
            <a:extLst>
              <a:ext uri="{FF2B5EF4-FFF2-40B4-BE49-F238E27FC236}">
                <a16:creationId xmlns="" xmlns:a16="http://schemas.microsoft.com/office/drawing/2014/main" id="{380B3D6A-E387-4807-B7B7-F6857D302A2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Rectangle 3">
            <a:extLst>
              <a:ext uri="{FF2B5EF4-FFF2-40B4-BE49-F238E27FC236}">
                <a16:creationId xmlns="" xmlns:a16="http://schemas.microsoft.com/office/drawing/2014/main" id="{EBCE7ACC-7C1B-4C2B-B6FF-4C50AD449031}"/>
              </a:ext>
            </a:extLst>
          </p:cNvPr>
          <p:cNvSpPr>
            <a:spLocks noGrp="1" noChangeArrowheads="1"/>
          </p:cNvSpPr>
          <p:nvPr>
            <p:ph type="body" idx="1"/>
          </p:nvPr>
        </p:nvSpPr>
        <p:spPr bwMode="auto">
          <a:xfrm>
            <a:off x="838200" y="42672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19865057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7">
            <a:extLst>
              <a:ext uri="{FF2B5EF4-FFF2-40B4-BE49-F238E27FC236}">
                <a16:creationId xmlns="" xmlns:a16="http://schemas.microsoft.com/office/drawing/2014/main" id="{D1A91557-B3B5-44D5-B40F-19E9A50BA53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D3B65D95-0C0D-4759-BA6F-A94C353C09A8}" type="slidenum">
              <a:rPr lang="en-US" altLang="en-US" sz="1200">
                <a:latin typeface="Calibri" panose="020F0502020204030204" pitchFamily="34" charset="0"/>
              </a:rPr>
              <a:pPr eaLnBrk="1" hangingPunct="1"/>
              <a:t>23</a:t>
            </a:fld>
            <a:endParaRPr lang="en-US" altLang="en-US" sz="1200">
              <a:latin typeface="Calibri" panose="020F0502020204030204" pitchFamily="34" charset="0"/>
            </a:endParaRPr>
          </a:p>
        </p:txBody>
      </p:sp>
      <p:sp>
        <p:nvSpPr>
          <p:cNvPr id="33794" name="Rectangle 2">
            <a:extLst>
              <a:ext uri="{FF2B5EF4-FFF2-40B4-BE49-F238E27FC236}">
                <a16:creationId xmlns="" xmlns:a16="http://schemas.microsoft.com/office/drawing/2014/main" id="{FE49638F-13EA-4F1B-A437-AD7601FEEF0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Rectangle 3">
            <a:extLst>
              <a:ext uri="{FF2B5EF4-FFF2-40B4-BE49-F238E27FC236}">
                <a16:creationId xmlns="" xmlns:a16="http://schemas.microsoft.com/office/drawing/2014/main" id="{1B80CB67-359D-451C-BD3E-3E960198EDDF}"/>
              </a:ext>
            </a:extLst>
          </p:cNvPr>
          <p:cNvSpPr>
            <a:spLocks noGrp="1" noChangeArrowheads="1"/>
          </p:cNvSpPr>
          <p:nvPr>
            <p:ph type="body" idx="1"/>
          </p:nvPr>
        </p:nvSpPr>
        <p:spPr bwMode="auto">
          <a:xfrm>
            <a:off x="838200" y="42672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8751757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7">
            <a:extLst>
              <a:ext uri="{FF2B5EF4-FFF2-40B4-BE49-F238E27FC236}">
                <a16:creationId xmlns="" xmlns:a16="http://schemas.microsoft.com/office/drawing/2014/main" id="{998EB212-57B4-4E05-B3B4-042B98EDDF0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61772851-4877-4F4B-9FEE-106BA5F7C533}" type="slidenum">
              <a:rPr lang="en-US" altLang="en-US" sz="1200">
                <a:latin typeface="Calibri" panose="020F0502020204030204" pitchFamily="34" charset="0"/>
              </a:rPr>
              <a:pPr eaLnBrk="1" hangingPunct="1"/>
              <a:t>24</a:t>
            </a:fld>
            <a:endParaRPr lang="en-US" altLang="en-US" sz="1200">
              <a:latin typeface="Calibri" panose="020F0502020204030204" pitchFamily="34" charset="0"/>
            </a:endParaRPr>
          </a:p>
        </p:txBody>
      </p:sp>
      <p:sp>
        <p:nvSpPr>
          <p:cNvPr id="35842" name="Rectangle 2">
            <a:extLst>
              <a:ext uri="{FF2B5EF4-FFF2-40B4-BE49-F238E27FC236}">
                <a16:creationId xmlns="" xmlns:a16="http://schemas.microsoft.com/office/drawing/2014/main" id="{5F22881D-BC51-49D7-AA28-A6E31D9C448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Rectangle 3">
            <a:extLst>
              <a:ext uri="{FF2B5EF4-FFF2-40B4-BE49-F238E27FC236}">
                <a16:creationId xmlns="" xmlns:a16="http://schemas.microsoft.com/office/drawing/2014/main" id="{69E963EF-0277-4D70-93CC-D54463E28257}"/>
              </a:ext>
            </a:extLst>
          </p:cNvPr>
          <p:cNvSpPr>
            <a:spLocks noGrp="1" noChangeArrowheads="1"/>
          </p:cNvSpPr>
          <p:nvPr>
            <p:ph type="body" idx="1"/>
          </p:nvPr>
        </p:nvSpPr>
        <p:spPr bwMode="auto">
          <a:xfrm>
            <a:off x="838200" y="42672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25157544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7">
            <a:extLst>
              <a:ext uri="{FF2B5EF4-FFF2-40B4-BE49-F238E27FC236}">
                <a16:creationId xmlns="" xmlns:a16="http://schemas.microsoft.com/office/drawing/2014/main" id="{C155DFD4-F73F-4691-B6B4-42ABCC13611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0FB914E8-7A5F-4059-B166-74E2163F8F3D}" type="slidenum">
              <a:rPr lang="en-US" altLang="en-US" sz="1200">
                <a:latin typeface="Calibri" panose="020F0502020204030204" pitchFamily="34" charset="0"/>
              </a:rPr>
              <a:pPr eaLnBrk="1" hangingPunct="1"/>
              <a:t>25</a:t>
            </a:fld>
            <a:endParaRPr lang="en-US" altLang="en-US" sz="1200">
              <a:latin typeface="Calibri" panose="020F0502020204030204" pitchFamily="34" charset="0"/>
            </a:endParaRPr>
          </a:p>
        </p:txBody>
      </p:sp>
      <p:sp>
        <p:nvSpPr>
          <p:cNvPr id="37890" name="Rectangle 2">
            <a:extLst>
              <a:ext uri="{FF2B5EF4-FFF2-40B4-BE49-F238E27FC236}">
                <a16:creationId xmlns="" xmlns:a16="http://schemas.microsoft.com/office/drawing/2014/main" id="{2BD62037-3A31-4413-8DF1-DA9292CE21C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3">
            <a:extLst>
              <a:ext uri="{FF2B5EF4-FFF2-40B4-BE49-F238E27FC236}">
                <a16:creationId xmlns="" xmlns:a16="http://schemas.microsoft.com/office/drawing/2014/main" id="{3CE7EC88-6174-4378-8C01-9E3294DF3B46}"/>
              </a:ext>
            </a:extLst>
          </p:cNvPr>
          <p:cNvSpPr>
            <a:spLocks noGrp="1" noChangeArrowheads="1"/>
          </p:cNvSpPr>
          <p:nvPr>
            <p:ph type="body" idx="1"/>
          </p:nvPr>
        </p:nvSpPr>
        <p:spPr bwMode="auto">
          <a:xfrm>
            <a:off x="838200" y="42672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29676773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b="1"/>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b="1">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Footer Placeholder 4">
            <a:extLst>
              <a:ext uri="{FF2B5EF4-FFF2-40B4-BE49-F238E27FC236}">
                <a16:creationId xmlns="" xmlns:a16="http://schemas.microsoft.com/office/drawing/2014/main" id="{BA768897-AE1F-4BBA-9735-E85BACB571E0}"/>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5" name="Slide Number Placeholder 5">
            <a:extLst>
              <a:ext uri="{FF2B5EF4-FFF2-40B4-BE49-F238E27FC236}">
                <a16:creationId xmlns="" xmlns:a16="http://schemas.microsoft.com/office/drawing/2014/main" id="{BF425563-4D73-4E13-9485-63369118B5DB}"/>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508886044"/>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4">
            <a:extLst>
              <a:ext uri="{FF2B5EF4-FFF2-40B4-BE49-F238E27FC236}">
                <a16:creationId xmlns="" xmlns:a16="http://schemas.microsoft.com/office/drawing/2014/main" id="{D34E719C-6E1A-4409-AAC3-F0FFEF7F8DB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597248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 xmlns:a16="http://schemas.microsoft.com/office/drawing/2014/main" id="{5BD31C36-8DE7-47E3-8210-E92EC5D14626}"/>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2583239934"/>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 xmlns:a16="http://schemas.microsoft.com/office/drawing/2014/main" id="{4A0BEBAC-8316-4A0B-B812-B1F4EAE4D6F0}"/>
              </a:ext>
            </a:extLst>
          </p:cNvPr>
          <p:cNvSpPr>
            <a:spLocks noGrp="1"/>
          </p:cNvSpPr>
          <p:nvPr>
            <p:ph type="sldNum" sz="quarter" idx="11"/>
          </p:nvPr>
        </p:nvSpPr>
        <p:spPr>
          <a:xfrm>
            <a:off x="6858000" y="6416675"/>
            <a:ext cx="2133600" cy="365125"/>
          </a:xfrm>
          <a:prstGeom prst="rect">
            <a:avLst/>
          </a:prstGeom>
        </p:spPr>
        <p:txBody>
          <a:bodyPr vert="horz" wrap="square" lIns="91440" tIns="45720" rIns="91440" bIns="45720" numCol="1" anchor="t" anchorCtr="0" compatLnSpc="1">
            <a:prstTxWarp prst="textNoShape">
              <a:avLst/>
            </a:prstTxWarp>
          </a:bodyPr>
          <a:lstStyle>
            <a:lvl1pPr>
              <a:defRPr>
                <a:solidFill>
                  <a:schemeClr val="tx2"/>
                </a:solidFill>
              </a:defRPr>
            </a:lvl1pPr>
          </a:lstStyle>
          <a:p>
            <a:fld id="{A7332DD2-ADD2-43F1-9DBD-FF46C02CC16F}" type="slidenum">
              <a:rPr lang="en-US" altLang="en-US"/>
              <a:pPr/>
              <a:t>‹#›</a:t>
            </a:fld>
            <a:endParaRPr lang="en-US" altLang="en-US"/>
          </a:p>
        </p:txBody>
      </p:sp>
    </p:spTree>
    <p:extLst>
      <p:ext uri="{BB962C8B-B14F-4D97-AF65-F5344CB8AC3E}">
        <p14:creationId xmlns:p14="http://schemas.microsoft.com/office/powerpoint/2010/main" val="358636883"/>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Footer Placeholder 4">
            <a:extLst>
              <a:ext uri="{FF2B5EF4-FFF2-40B4-BE49-F238E27FC236}">
                <a16:creationId xmlns="" xmlns:a16="http://schemas.microsoft.com/office/drawing/2014/main" id="{EE0BE9A5-7856-40D2-A899-07BF9508CC44}"/>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 xmlns:a16="http://schemas.microsoft.com/office/drawing/2014/main" id="{0DAEE260-4D40-41E5-89C4-AE323EC85D5C}"/>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162742825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609600" y="457200"/>
            <a:ext cx="8077200" cy="1066800"/>
          </a:xfrm>
        </p:spPr>
        <p:txBody>
          <a:bodyPr/>
          <a:lstStyle>
            <a:lvl1pPr>
              <a:buNone/>
              <a:defRPr/>
            </a:lvl1pPr>
            <a:lvl2pPr>
              <a:buNone/>
              <a:defRPr/>
            </a:lvl2pPr>
            <a:lvl3pPr>
              <a:buNone/>
              <a:defRPr/>
            </a:lvl3pPr>
            <a:lvl4pPr>
              <a:buNone/>
              <a:defRPr/>
            </a:lvl4pPr>
            <a:lvl5pPr>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Footer Placeholder 4">
            <a:extLst>
              <a:ext uri="{FF2B5EF4-FFF2-40B4-BE49-F238E27FC236}">
                <a16:creationId xmlns="" xmlns:a16="http://schemas.microsoft.com/office/drawing/2014/main" id="{041D11B2-230C-48EC-82F1-6C9B16E9EC55}"/>
              </a:ext>
            </a:extLst>
          </p:cNvPr>
          <p:cNvSpPr>
            <a:spLocks noGrp="1"/>
          </p:cNvSpPr>
          <p:nvPr>
            <p:ph type="ftr" sz="quarter" idx="13"/>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 xmlns:a16="http://schemas.microsoft.com/office/drawing/2014/main" id="{208A409F-8EBE-4C84-A476-F20B635B0BF9}"/>
              </a:ext>
            </a:extLst>
          </p:cNvPr>
          <p:cNvSpPr>
            <a:spLocks noGrp="1"/>
          </p:cNvSpPr>
          <p:nvPr>
            <p:ph type="sldNum" sz="quarter" idx="14"/>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751260157"/>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 xmlns:a16="http://schemas.microsoft.com/office/drawing/2014/main" id="{603E3298-7589-404A-A3CD-B7D3632FB086}"/>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7" name="Text Placeholder 2">
            <a:extLst>
              <a:ext uri="{FF2B5EF4-FFF2-40B4-BE49-F238E27FC236}">
                <a16:creationId xmlns="" xmlns:a16="http://schemas.microsoft.com/office/drawing/2014/main" id="{C607DD56-6AC8-4621-9BE9-58551A3302C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6" name="Rectangle 2">
            <a:extLst>
              <a:ext uri="{FF2B5EF4-FFF2-40B4-BE49-F238E27FC236}">
                <a16:creationId xmlns="" xmlns:a16="http://schemas.microsoft.com/office/drawing/2014/main" id="{19AF5378-F02F-4509-B60B-CC17F9AFC9B6}"/>
              </a:ext>
            </a:extLst>
          </p:cNvPr>
          <p:cNvSpPr>
            <a:spLocks noChangeArrowheads="1"/>
          </p:cNvSpPr>
          <p:nvPr userDrawn="1"/>
        </p:nvSpPr>
        <p:spPr bwMode="gray">
          <a:xfrm>
            <a:off x="0" y="6407150"/>
            <a:ext cx="9145588" cy="457200"/>
          </a:xfrm>
          <a:prstGeom prst="rect">
            <a:avLst/>
          </a:prstGeom>
          <a:solidFill>
            <a:srgbClr val="364395"/>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sz="2400" dirty="0">
              <a:solidFill>
                <a:srgbClr val="000000"/>
              </a:solidFill>
            </a:endParaRPr>
          </a:p>
        </p:txBody>
      </p:sp>
      <p:sp>
        <p:nvSpPr>
          <p:cNvPr id="12" name="Rectangle 10">
            <a:extLst>
              <a:ext uri="{FF2B5EF4-FFF2-40B4-BE49-F238E27FC236}">
                <a16:creationId xmlns="" xmlns:a16="http://schemas.microsoft.com/office/drawing/2014/main" id="{8D11D8C6-6BA5-4960-92F1-9DE927AC48A4}"/>
              </a:ext>
            </a:extLst>
          </p:cNvPr>
          <p:cNvSpPr>
            <a:spLocks noChangeArrowheads="1"/>
          </p:cNvSpPr>
          <p:nvPr userDrawn="1"/>
        </p:nvSpPr>
        <p:spPr bwMode="auto">
          <a:xfrm>
            <a:off x="8145463" y="6333066"/>
            <a:ext cx="842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8283E607-DE1E-42B1-AE02-332DF676BF65}" type="slidenum">
              <a:rPr lang="en-US" altLang="en-US" sz="1400" b="1">
                <a:solidFill>
                  <a:srgbClr val="FBF5EA"/>
                </a:solidFill>
              </a:rPr>
              <a:pPr algn="r"/>
              <a:t>‹#›</a:t>
            </a:fld>
            <a:endParaRPr lang="en-US" altLang="en-US" sz="1400" b="1" dirty="0">
              <a:solidFill>
                <a:srgbClr val="FBF5EA"/>
              </a:solidFill>
            </a:endParaRPr>
          </a:p>
        </p:txBody>
      </p:sp>
      <p:pic>
        <p:nvPicPr>
          <p:cNvPr id="9" name="Picture 19" descr="Pearson_Bound_White">
            <a:extLst>
              <a:ext uri="{FF2B5EF4-FFF2-40B4-BE49-F238E27FC236}">
                <a16:creationId xmlns="" xmlns:a16="http://schemas.microsoft.com/office/drawing/2014/main" id="{280D9147-1857-4AA0-B13A-799662920909}"/>
              </a:ext>
            </a:extLst>
          </p:cNvPr>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488950" y="6391275"/>
            <a:ext cx="165576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ooter Placeholder 25">
            <a:extLst>
              <a:ext uri="{FF2B5EF4-FFF2-40B4-BE49-F238E27FC236}">
                <a16:creationId xmlns="" xmlns:a16="http://schemas.microsoft.com/office/drawing/2014/main" id="{3DB57D7B-DFB7-46B6-A92A-369F6BC2D0B0}"/>
              </a:ext>
            </a:extLst>
          </p:cNvPr>
          <p:cNvSpPr txBox="1">
            <a:spLocks/>
          </p:cNvSpPr>
          <p:nvPr userDrawn="1"/>
        </p:nvSpPr>
        <p:spPr bwMode="auto">
          <a:xfrm>
            <a:off x="1966911" y="6475412"/>
            <a:ext cx="5872164"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50000"/>
              </a:spcBef>
              <a:defRPr sz="1000">
                <a:solidFill>
                  <a:schemeClr val="tx1"/>
                </a:solidFill>
                <a:latin typeface="Verdana" panose="020B0604030504040204" pitchFamily="34" charset="0"/>
                <a:cs typeface="Arial" panose="020B0604020202020204" pitchFamily="34" charset="0"/>
              </a:defRPr>
            </a:lvl1pPr>
            <a:lvl2pPr marL="742950" indent="-285750">
              <a:spcBef>
                <a:spcPct val="50000"/>
              </a:spcBef>
              <a:defRPr sz="1000">
                <a:solidFill>
                  <a:schemeClr val="tx1"/>
                </a:solidFill>
                <a:latin typeface="Verdana" panose="020B0604030504040204" pitchFamily="34" charset="0"/>
                <a:cs typeface="Arial" panose="020B0604020202020204" pitchFamily="34" charset="0"/>
              </a:defRPr>
            </a:lvl2pPr>
            <a:lvl3pPr marL="1143000" indent="-228600">
              <a:spcBef>
                <a:spcPct val="50000"/>
              </a:spcBef>
              <a:defRPr sz="1000">
                <a:solidFill>
                  <a:schemeClr val="tx1"/>
                </a:solidFill>
                <a:latin typeface="Verdana" panose="020B0604030504040204" pitchFamily="34" charset="0"/>
                <a:cs typeface="Arial" panose="020B0604020202020204" pitchFamily="34" charset="0"/>
              </a:defRPr>
            </a:lvl3pPr>
            <a:lvl4pPr marL="1600200" indent="-228600">
              <a:spcBef>
                <a:spcPct val="50000"/>
              </a:spcBef>
              <a:defRPr sz="1000">
                <a:solidFill>
                  <a:schemeClr val="tx1"/>
                </a:solidFill>
                <a:latin typeface="Verdana" panose="020B0604030504040204" pitchFamily="34" charset="0"/>
                <a:cs typeface="Arial" panose="020B0604020202020204" pitchFamily="34" charset="0"/>
              </a:defRPr>
            </a:lvl4pPr>
            <a:lvl5pPr marL="2057400" indent="-228600">
              <a:spcBef>
                <a:spcPct val="50000"/>
              </a:spcBef>
              <a:defRPr sz="1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9pPr>
          </a:lstStyle>
          <a:p>
            <a:pPr algn="ctr" eaLnBrk="1" hangingPunct="1">
              <a:defRPr/>
            </a:pPr>
            <a:r>
              <a:rPr lang="en-US" altLang="en-US" sz="1400" dirty="0">
                <a:solidFill>
                  <a:schemeClr val="bg2"/>
                </a:solidFill>
                <a:latin typeface="Arial" panose="020B0604020202020204" pitchFamily="34" charset="0"/>
              </a:rPr>
              <a:t>Copyright 2019, 2015, 2012, Pearson Education, Inc.</a:t>
            </a:r>
          </a:p>
        </p:txBody>
      </p:sp>
      <p:pic>
        <p:nvPicPr>
          <p:cNvPr id="3" name="Picture 2">
            <a:extLst>
              <a:ext uri="{FF2B5EF4-FFF2-40B4-BE49-F238E27FC236}">
                <a16:creationId xmlns="" xmlns:a16="http://schemas.microsoft.com/office/drawing/2014/main" id="{AFBF789B-AA02-4C2A-839B-CF5EBD90F1EC}"/>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45369" y="6461122"/>
            <a:ext cx="294393" cy="310094"/>
          </a:xfrm>
          <a:prstGeom prst="rect">
            <a:avLst/>
          </a:prstGeom>
        </p:spPr>
      </p:pic>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Lst>
  <p:transition>
    <p:wipe dir="r"/>
  </p:transition>
  <p:txStyles>
    <p:titleStyle>
      <a:lvl1pPr algn="ctr" rtl="0" eaLnBrk="0" fontAlgn="base" hangingPunct="0">
        <a:spcBef>
          <a:spcPct val="0"/>
        </a:spcBef>
        <a:spcAft>
          <a:spcPct val="0"/>
        </a:spcAft>
        <a:defRPr sz="4400" b="1" kern="1200">
          <a:solidFill>
            <a:schemeClr val="tx2"/>
          </a:solidFill>
          <a:latin typeface="+mj-lt"/>
          <a:ea typeface="+mj-ea"/>
          <a:cs typeface="+mj-cs"/>
        </a:defRPr>
      </a:lvl1pPr>
      <a:lvl2pPr algn="ctr" rtl="0" eaLnBrk="0" fontAlgn="base" hangingPunct="0">
        <a:spcBef>
          <a:spcPct val="0"/>
        </a:spcBef>
        <a:spcAft>
          <a:spcPct val="0"/>
        </a:spcAft>
        <a:defRPr sz="4400" b="1">
          <a:solidFill>
            <a:schemeClr val="tx2"/>
          </a:solidFill>
          <a:latin typeface="Arial" charset="0"/>
        </a:defRPr>
      </a:lvl2pPr>
      <a:lvl3pPr algn="ctr" rtl="0" eaLnBrk="0" fontAlgn="base" hangingPunct="0">
        <a:spcBef>
          <a:spcPct val="0"/>
        </a:spcBef>
        <a:spcAft>
          <a:spcPct val="0"/>
        </a:spcAft>
        <a:defRPr sz="4400" b="1">
          <a:solidFill>
            <a:schemeClr val="tx2"/>
          </a:solidFill>
          <a:latin typeface="Arial" charset="0"/>
        </a:defRPr>
      </a:lvl3pPr>
      <a:lvl4pPr algn="ctr" rtl="0" eaLnBrk="0" fontAlgn="base" hangingPunct="0">
        <a:spcBef>
          <a:spcPct val="0"/>
        </a:spcBef>
        <a:spcAft>
          <a:spcPct val="0"/>
        </a:spcAft>
        <a:defRPr sz="4400" b="1">
          <a:solidFill>
            <a:schemeClr val="tx2"/>
          </a:solidFill>
          <a:latin typeface="Arial" charset="0"/>
        </a:defRPr>
      </a:lvl4pPr>
      <a:lvl5pPr algn="ctr" rtl="0" eaLnBrk="0" fontAlgn="base" hangingPunct="0">
        <a:spcBef>
          <a:spcPct val="0"/>
        </a:spcBef>
        <a:spcAft>
          <a:spcPct val="0"/>
        </a:spcAft>
        <a:defRPr sz="4400" b="1">
          <a:solidFill>
            <a:schemeClr val="tx2"/>
          </a:solidFill>
          <a:latin typeface="Arial" charset="0"/>
        </a:defRPr>
      </a:lvl5pPr>
      <a:lvl6pPr marL="457200" algn="ctr" rtl="0" eaLnBrk="1" fontAlgn="base" hangingPunct="1">
        <a:spcBef>
          <a:spcPct val="0"/>
        </a:spcBef>
        <a:spcAft>
          <a:spcPct val="0"/>
        </a:spcAft>
        <a:defRPr sz="4400" b="1">
          <a:solidFill>
            <a:schemeClr val="tx1"/>
          </a:solidFill>
          <a:latin typeface="Arial" charset="0"/>
        </a:defRPr>
      </a:lvl6pPr>
      <a:lvl7pPr marL="914400" algn="ctr" rtl="0" eaLnBrk="1" fontAlgn="base" hangingPunct="1">
        <a:spcBef>
          <a:spcPct val="0"/>
        </a:spcBef>
        <a:spcAft>
          <a:spcPct val="0"/>
        </a:spcAft>
        <a:defRPr sz="4400" b="1">
          <a:solidFill>
            <a:schemeClr val="tx1"/>
          </a:solidFill>
          <a:latin typeface="Arial" charset="0"/>
        </a:defRPr>
      </a:lvl7pPr>
      <a:lvl8pPr marL="1371600" algn="ctr" rtl="0" eaLnBrk="1" fontAlgn="base" hangingPunct="1">
        <a:spcBef>
          <a:spcPct val="0"/>
        </a:spcBef>
        <a:spcAft>
          <a:spcPct val="0"/>
        </a:spcAft>
        <a:defRPr sz="4400" b="1">
          <a:solidFill>
            <a:schemeClr val="tx1"/>
          </a:solidFill>
          <a:latin typeface="Arial" charset="0"/>
        </a:defRPr>
      </a:lvl8pPr>
      <a:lvl9pPr marL="1828800" algn="ctr" rtl="0" eaLnBrk="1" fontAlgn="base" hangingPunct="1">
        <a:spcBef>
          <a:spcPct val="0"/>
        </a:spcBef>
        <a:spcAft>
          <a:spcPct val="0"/>
        </a:spcAft>
        <a:defRPr sz="4400" b="1">
          <a:solidFill>
            <a:schemeClr val="tx1"/>
          </a:solidFill>
          <a:latin typeface="Arial" charset="0"/>
        </a:defRPr>
      </a:lvl9pPr>
    </p:titleStyle>
    <p:bodyStyle>
      <a:lvl1pPr marL="342900" indent="-3429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Times New Roman" pitchFamily="18" charset="0"/>
          <a:ea typeface="+mn-ea"/>
          <a:cs typeface="Times New Roman" pitchFamily="18" charset="0"/>
        </a:defRPr>
      </a:lvl2pPr>
      <a:lvl3pPr marL="11430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3pPr>
      <a:lvl4pPr marL="16002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4pPr>
      <a:lvl5pPr marL="20574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6.wmf"/><Relationship Id="rId4" Type="http://schemas.openxmlformats.org/officeDocument/2006/relationships/oleObject" Target="../embeddings/oleObject2.bin"/></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5.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map&#10;&#10;Description generated with high confidence">
            <a:extLst>
              <a:ext uri="{FF2B5EF4-FFF2-40B4-BE49-F238E27FC236}">
                <a16:creationId xmlns="" xmlns:a16="http://schemas.microsoft.com/office/drawing/2014/main" id="{28A3BC3E-4DE3-4210-B2C7-89C0027E8C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3783" y="423863"/>
            <a:ext cx="4194955" cy="5368491"/>
          </a:xfrm>
          <a:prstGeom prst="rect">
            <a:avLst/>
          </a:prstGeom>
        </p:spPr>
      </p:pic>
      <p:sp>
        <p:nvSpPr>
          <p:cNvPr id="8194" name="Rectangle 2">
            <a:extLst>
              <a:ext uri="{FF2B5EF4-FFF2-40B4-BE49-F238E27FC236}">
                <a16:creationId xmlns="" xmlns:a16="http://schemas.microsoft.com/office/drawing/2014/main" id="{D6C12B1B-6B9C-42A1-82EF-224ED97D0E57}"/>
              </a:ext>
            </a:extLst>
          </p:cNvPr>
          <p:cNvSpPr>
            <a:spLocks noChangeArrowheads="1"/>
          </p:cNvSpPr>
          <p:nvPr/>
        </p:nvSpPr>
        <p:spPr bwMode="auto">
          <a:xfrm>
            <a:off x="228600" y="533400"/>
            <a:ext cx="41910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4800">
                <a:latin typeface="Arial" panose="020B0604020202020204" pitchFamily="34" charset="0"/>
                <a:cs typeface="Arial" panose="020B0604020202020204" pitchFamily="34" charset="0"/>
              </a:rPr>
              <a:t>Chapter</a:t>
            </a:r>
          </a:p>
        </p:txBody>
      </p:sp>
      <p:sp>
        <p:nvSpPr>
          <p:cNvPr id="8195" name="Rectangle 3">
            <a:extLst>
              <a:ext uri="{FF2B5EF4-FFF2-40B4-BE49-F238E27FC236}">
                <a16:creationId xmlns="" xmlns:a16="http://schemas.microsoft.com/office/drawing/2014/main" id="{DE794FBC-1286-49A6-9729-EC9BCBD28AAA}"/>
              </a:ext>
            </a:extLst>
          </p:cNvPr>
          <p:cNvSpPr>
            <a:spLocks noChangeArrowheads="1"/>
          </p:cNvSpPr>
          <p:nvPr/>
        </p:nvSpPr>
        <p:spPr bwMode="auto">
          <a:xfrm>
            <a:off x="228600" y="1905000"/>
            <a:ext cx="419100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buFont typeface="Arial" panose="020B0604020202020204" pitchFamily="34" charset="0"/>
              <a:buNone/>
            </a:pPr>
            <a:r>
              <a:rPr lang="en-US" altLang="en-US" sz="3200" dirty="0">
                <a:latin typeface="Arial" panose="020B0604020202020204" pitchFamily="34" charset="0"/>
              </a:rPr>
              <a:t>Nonparametric Tests</a:t>
            </a:r>
          </a:p>
        </p:txBody>
      </p:sp>
      <p:pic>
        <p:nvPicPr>
          <p:cNvPr id="8196" name="Picture 4" descr="chapter_blue">
            <a:extLst>
              <a:ext uri="{FF2B5EF4-FFF2-40B4-BE49-F238E27FC236}">
                <a16:creationId xmlns="" xmlns:a16="http://schemas.microsoft.com/office/drawing/2014/main" id="{0CFF2BB2-76D0-43EF-9011-D65D334631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685800"/>
            <a:ext cx="1020763"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7" name="Text Box 5">
            <a:extLst>
              <a:ext uri="{FF2B5EF4-FFF2-40B4-BE49-F238E27FC236}">
                <a16:creationId xmlns="" xmlns:a16="http://schemas.microsoft.com/office/drawing/2014/main" id="{3FECF86A-24DC-45AB-A1BF-674378B82502}"/>
              </a:ext>
            </a:extLst>
          </p:cNvPr>
          <p:cNvSpPr txBox="1">
            <a:spLocks noChangeArrowheads="1"/>
          </p:cNvSpPr>
          <p:nvPr/>
        </p:nvSpPr>
        <p:spPr bwMode="auto">
          <a:xfrm>
            <a:off x="2662245" y="685800"/>
            <a:ext cx="1156509"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ClrTx/>
              <a:buFontTx/>
              <a:buNone/>
            </a:pPr>
            <a:r>
              <a:rPr lang="en-US" altLang="en-US" sz="6600" dirty="0">
                <a:solidFill>
                  <a:schemeClr val="bg1"/>
                </a:solidFill>
                <a:latin typeface="Arial" panose="020B0604020202020204" pitchFamily="34" charset="0"/>
                <a:cs typeface="Arial" panose="020B0604020202020204" pitchFamily="34" charset="0"/>
              </a:rPr>
              <a:t>11</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a:extLst>
              <a:ext uri="{FF2B5EF4-FFF2-40B4-BE49-F238E27FC236}">
                <a16:creationId xmlns="" xmlns:a16="http://schemas.microsoft.com/office/drawing/2014/main" id="{E648A5A8-0C22-4252-8937-30920D9A3FF8}"/>
              </a:ext>
            </a:extLst>
          </p:cNvPr>
          <p:cNvSpPr>
            <a:spLocks noGrp="1" noChangeArrowheads="1"/>
          </p:cNvSpPr>
          <p:nvPr>
            <p:ph type="title"/>
          </p:nvPr>
        </p:nvSpPr>
        <p:spPr/>
        <p:txBody>
          <a:bodyPr/>
          <a:lstStyle/>
          <a:p>
            <a:pPr eaLnBrk="1" hangingPunct="1"/>
            <a:r>
              <a:rPr lang="en-US" altLang="en-US" sz="4000"/>
              <a:t>Performing a Sign Test for a Population Median</a:t>
            </a:r>
            <a:endParaRPr lang="el-GR" altLang="en-US" sz="4000"/>
          </a:p>
        </p:txBody>
      </p:sp>
      <p:sp>
        <p:nvSpPr>
          <p:cNvPr id="1094660" name="Text Box 4">
            <a:extLst>
              <a:ext uri="{FF2B5EF4-FFF2-40B4-BE49-F238E27FC236}">
                <a16:creationId xmlns="" xmlns:a16="http://schemas.microsoft.com/office/drawing/2014/main" id="{7CF55D12-593F-4042-811F-1739970C2407}"/>
              </a:ext>
            </a:extLst>
          </p:cNvPr>
          <p:cNvSpPr txBox="1">
            <a:spLocks noChangeArrowheads="1"/>
          </p:cNvSpPr>
          <p:nvPr/>
        </p:nvSpPr>
        <p:spPr bwMode="auto">
          <a:xfrm>
            <a:off x="293688" y="2041525"/>
            <a:ext cx="4873625" cy="435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5000"/>
              </a:spcBef>
              <a:buClr>
                <a:schemeClr val="accent1"/>
              </a:buClr>
              <a:buFontTx/>
              <a:buAutoNum type="arabicPeriod"/>
            </a:pPr>
            <a:r>
              <a:rPr lang="en-US" altLang="en-US" sz="2600" dirty="0">
                <a:latin typeface="Times New Roman" panose="02020603050405020304" pitchFamily="18" charset="0"/>
              </a:rPr>
              <a:t>Verify that the sample is random.</a:t>
            </a:r>
          </a:p>
          <a:p>
            <a:pPr eaLnBrk="1" hangingPunct="1">
              <a:spcBef>
                <a:spcPct val="55000"/>
              </a:spcBef>
              <a:buClr>
                <a:schemeClr val="accent1"/>
              </a:buClr>
              <a:buFontTx/>
              <a:buAutoNum type="arabicPeriod"/>
            </a:pPr>
            <a:r>
              <a:rPr lang="en-US" altLang="en-US" sz="2600" dirty="0">
                <a:latin typeface="Times New Roman" panose="02020603050405020304" pitchFamily="18" charset="0"/>
              </a:rPr>
              <a:t>Identify the claim.  State the null and alternative hypotheses.</a:t>
            </a:r>
            <a:endParaRPr lang="en-US" altLang="en-US" sz="2600" dirty="0">
              <a:latin typeface="Times New Roman" panose="02020603050405020304" pitchFamily="18" charset="0"/>
              <a:sym typeface="Symbol" panose="05050102010706020507" pitchFamily="18" charset="2"/>
            </a:endParaRPr>
          </a:p>
          <a:p>
            <a:pPr eaLnBrk="1" hangingPunct="1">
              <a:spcBef>
                <a:spcPct val="55000"/>
              </a:spcBef>
              <a:buClr>
                <a:schemeClr val="accent1"/>
              </a:buClr>
              <a:buFontTx/>
              <a:buAutoNum type="arabicPeriod"/>
            </a:pPr>
            <a:r>
              <a:rPr lang="en-US" altLang="en-US" sz="2600" dirty="0">
                <a:latin typeface="Times New Roman" panose="02020603050405020304" pitchFamily="18" charset="0"/>
                <a:sym typeface="Symbol" panose="05050102010706020507" pitchFamily="18" charset="2"/>
              </a:rPr>
              <a:t>Specify the level of significance.</a:t>
            </a:r>
          </a:p>
          <a:p>
            <a:pPr eaLnBrk="1" hangingPunct="1">
              <a:spcBef>
                <a:spcPct val="55000"/>
              </a:spcBef>
              <a:buClr>
                <a:schemeClr val="accent1"/>
              </a:buClr>
              <a:buFontTx/>
              <a:buAutoNum type="arabicPeriod"/>
            </a:pPr>
            <a:r>
              <a:rPr lang="en-US" altLang="en-US" sz="2600" dirty="0">
                <a:latin typeface="Times New Roman" panose="02020603050405020304" pitchFamily="18" charset="0"/>
                <a:sym typeface="Symbol" panose="05050102010706020507" pitchFamily="18" charset="2"/>
              </a:rPr>
              <a:t>Determine the sample size </a:t>
            </a:r>
            <a:r>
              <a:rPr lang="en-US" altLang="en-US" sz="2600" i="1" dirty="0">
                <a:latin typeface="Times New Roman" panose="02020603050405020304" pitchFamily="18" charset="0"/>
                <a:sym typeface="Symbol" panose="05050102010706020507" pitchFamily="18" charset="2"/>
              </a:rPr>
              <a:t>n</a:t>
            </a:r>
            <a:r>
              <a:rPr lang="en-US" altLang="en-US" sz="2600" dirty="0">
                <a:latin typeface="Times New Roman" panose="02020603050405020304" pitchFamily="18" charset="0"/>
                <a:sym typeface="Symbol" panose="05050102010706020507" pitchFamily="18" charset="2"/>
              </a:rPr>
              <a:t> by assigning + signs, </a:t>
            </a:r>
            <a:r>
              <a:rPr lang="en-US" altLang="en-US" sz="2600" dirty="0">
                <a:latin typeface="Times New Roman" panose="02020603050405020304" pitchFamily="18" charset="0"/>
              </a:rPr>
              <a:t>– signs, and 0’s to the sample data</a:t>
            </a:r>
            <a:r>
              <a:rPr lang="en-US" altLang="en-US" sz="2600" dirty="0">
                <a:latin typeface="Times New Roman" panose="02020603050405020304" pitchFamily="18" charset="0"/>
                <a:sym typeface="Symbol" panose="05050102010706020507" pitchFamily="18" charset="2"/>
              </a:rPr>
              <a:t>.</a:t>
            </a:r>
          </a:p>
        </p:txBody>
      </p:sp>
      <p:sp>
        <p:nvSpPr>
          <p:cNvPr id="16388" name="Text Box 8">
            <a:extLst>
              <a:ext uri="{FF2B5EF4-FFF2-40B4-BE49-F238E27FC236}">
                <a16:creationId xmlns="" xmlns:a16="http://schemas.microsoft.com/office/drawing/2014/main" id="{BBF1E34A-664B-43A2-B88B-585B8AED447D}"/>
              </a:ext>
            </a:extLst>
          </p:cNvPr>
          <p:cNvSpPr txBox="1">
            <a:spLocks noChangeArrowheads="1"/>
          </p:cNvSpPr>
          <p:nvPr/>
        </p:nvSpPr>
        <p:spPr bwMode="auto">
          <a:xfrm>
            <a:off x="5834063" y="3184525"/>
            <a:ext cx="26670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a:latin typeface="Times New Roman" panose="02020603050405020304" pitchFamily="18" charset="0"/>
              </a:rPr>
              <a:t>State </a:t>
            </a:r>
            <a:r>
              <a:rPr lang="en-US" altLang="en-US" sz="2600" i="1">
                <a:latin typeface="Times New Roman" panose="02020603050405020304" pitchFamily="18" charset="0"/>
              </a:rPr>
              <a:t>H</a:t>
            </a:r>
            <a:r>
              <a:rPr lang="en-US" altLang="en-US" sz="2600" baseline="-25000">
                <a:latin typeface="Times New Roman" panose="02020603050405020304" pitchFamily="18" charset="0"/>
              </a:rPr>
              <a:t>0</a:t>
            </a:r>
            <a:r>
              <a:rPr lang="en-US" altLang="en-US" sz="2600">
                <a:latin typeface="Times New Roman" panose="02020603050405020304" pitchFamily="18" charset="0"/>
              </a:rPr>
              <a:t> and </a:t>
            </a:r>
            <a:r>
              <a:rPr lang="en-US" altLang="en-US" sz="2600" i="1">
                <a:latin typeface="Times New Roman" panose="02020603050405020304" pitchFamily="18" charset="0"/>
              </a:rPr>
              <a:t>H</a:t>
            </a:r>
            <a:r>
              <a:rPr lang="en-US" altLang="en-US" sz="2600" i="1" baseline="-25000">
                <a:latin typeface="Times New Roman" panose="02020603050405020304" pitchFamily="18" charset="0"/>
              </a:rPr>
              <a:t>a</a:t>
            </a:r>
            <a:r>
              <a:rPr lang="en-US" altLang="en-US" sz="2600">
                <a:latin typeface="Times New Roman" panose="02020603050405020304" pitchFamily="18" charset="0"/>
              </a:rPr>
              <a:t>. </a:t>
            </a:r>
          </a:p>
        </p:txBody>
      </p:sp>
      <p:sp>
        <p:nvSpPr>
          <p:cNvPr id="1094665" name="Text Box 9">
            <a:extLst>
              <a:ext uri="{FF2B5EF4-FFF2-40B4-BE49-F238E27FC236}">
                <a16:creationId xmlns="" xmlns:a16="http://schemas.microsoft.com/office/drawing/2014/main" id="{F3E01E64-7520-4854-957B-488B51D5DBCC}"/>
              </a:ext>
            </a:extLst>
          </p:cNvPr>
          <p:cNvSpPr txBox="1">
            <a:spLocks noChangeArrowheads="1"/>
          </p:cNvSpPr>
          <p:nvPr/>
        </p:nvSpPr>
        <p:spPr bwMode="auto">
          <a:xfrm>
            <a:off x="5978525" y="4202113"/>
            <a:ext cx="1700213"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a:latin typeface="Times New Roman" panose="02020603050405020304" pitchFamily="18" charset="0"/>
              </a:rPr>
              <a:t>Identify </a:t>
            </a:r>
            <a:r>
              <a:rPr lang="en-US" altLang="en-US" sz="2600" i="1">
                <a:latin typeface="Times New Roman" panose="02020603050405020304" pitchFamily="18" charset="0"/>
                <a:sym typeface="Symbol" panose="05050102010706020507" pitchFamily="18" charset="2"/>
              </a:rPr>
              <a:t></a:t>
            </a:r>
            <a:r>
              <a:rPr lang="en-US" altLang="en-US" sz="2600">
                <a:latin typeface="Times New Roman" panose="02020603050405020304" pitchFamily="18" charset="0"/>
                <a:sym typeface="Symbol" panose="05050102010706020507" pitchFamily="18" charset="2"/>
              </a:rPr>
              <a:t>.</a:t>
            </a:r>
          </a:p>
        </p:txBody>
      </p:sp>
      <p:sp>
        <p:nvSpPr>
          <p:cNvPr id="1094667" name="Text Box 11">
            <a:extLst>
              <a:ext uri="{FF2B5EF4-FFF2-40B4-BE49-F238E27FC236}">
                <a16:creationId xmlns="" xmlns:a16="http://schemas.microsoft.com/office/drawing/2014/main" id="{162CEBC7-71D1-42CE-A967-5E0E62B4EE1B}"/>
              </a:ext>
            </a:extLst>
          </p:cNvPr>
          <p:cNvSpPr txBox="1">
            <a:spLocks noChangeArrowheads="1"/>
          </p:cNvSpPr>
          <p:nvPr/>
        </p:nvSpPr>
        <p:spPr bwMode="auto">
          <a:xfrm>
            <a:off x="5834063" y="5186363"/>
            <a:ext cx="26670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i="1" dirty="0">
                <a:latin typeface="Times New Roman" panose="02020603050405020304" pitchFamily="18" charset="0"/>
              </a:rPr>
              <a:t>n</a:t>
            </a:r>
            <a:r>
              <a:rPr lang="en-US" altLang="en-US" sz="2600" dirty="0">
                <a:latin typeface="Times New Roman" panose="02020603050405020304" pitchFamily="18" charset="0"/>
              </a:rPr>
              <a:t> = total number of </a:t>
            </a:r>
            <a:r>
              <a:rPr lang="en-US" altLang="en-US" sz="2600" dirty="0">
                <a:latin typeface="Times New Roman" panose="02020603050405020304" pitchFamily="18" charset="0"/>
                <a:sym typeface="Symbol" panose="05050102010706020507" pitchFamily="18" charset="2"/>
              </a:rPr>
              <a:t>+ and </a:t>
            </a:r>
            <a:r>
              <a:rPr lang="en-US" altLang="en-US" sz="2600" dirty="0">
                <a:latin typeface="Times New Roman" panose="02020603050405020304" pitchFamily="18" charset="0"/>
              </a:rPr>
              <a:t>– signs </a:t>
            </a:r>
          </a:p>
        </p:txBody>
      </p:sp>
      <p:sp>
        <p:nvSpPr>
          <p:cNvPr id="19462" name="Text Box 26">
            <a:extLst>
              <a:ext uri="{FF2B5EF4-FFF2-40B4-BE49-F238E27FC236}">
                <a16:creationId xmlns="" xmlns:a16="http://schemas.microsoft.com/office/drawing/2014/main" id="{E3F2EFAE-D6D2-4CB2-9CC2-01EB81F8DE43}"/>
              </a:ext>
            </a:extLst>
          </p:cNvPr>
          <p:cNvSpPr txBox="1">
            <a:spLocks noChangeArrowheads="1"/>
          </p:cNvSpPr>
          <p:nvPr/>
        </p:nvSpPr>
        <p:spPr bwMode="auto">
          <a:xfrm>
            <a:off x="320675" y="1490663"/>
            <a:ext cx="8240713" cy="533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i="1">
                <a:solidFill>
                  <a:schemeClr val="bg1"/>
                </a:solidFill>
                <a:latin typeface="Times New Roman" panose="02020603050405020304" pitchFamily="18" charset="0"/>
              </a:rPr>
              <a:t>    In Words					In Symbols</a:t>
            </a:r>
            <a:endParaRPr lang="el-GR" altLang="en-US" sz="2800" b="1" i="1">
              <a:solidFill>
                <a:schemeClr val="bg1"/>
              </a:solidFill>
              <a:latin typeface="Times New Roman" panose="02020603050405020304" pitchFamily="18" charset="0"/>
              <a:sym typeface="Symbol" panose="05050102010706020507" pitchFamily="18" charset="2"/>
            </a:endParaRPr>
          </a:p>
        </p:txBody>
      </p:sp>
      <p:sp>
        <p:nvSpPr>
          <p:cNvPr id="19463" name="Footer Placeholder 2">
            <a:extLst>
              <a:ext uri="{FF2B5EF4-FFF2-40B4-BE49-F238E27FC236}">
                <a16:creationId xmlns="" xmlns:a16="http://schemas.microsoft.com/office/drawing/2014/main" id="{14FCE27C-B6B2-44DE-AFCE-E760DEFCE2DC}"/>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196274632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94660">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388"/>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094660">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9466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094660">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946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p:bldP spid="1094665" grpId="0"/>
      <p:bldP spid="109466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a:extLst>
              <a:ext uri="{FF2B5EF4-FFF2-40B4-BE49-F238E27FC236}">
                <a16:creationId xmlns="" xmlns:a16="http://schemas.microsoft.com/office/drawing/2014/main" id="{19AD8D8D-48A9-45AF-A1DA-B5168F8794FC}"/>
              </a:ext>
            </a:extLst>
          </p:cNvPr>
          <p:cNvSpPr>
            <a:spLocks noGrp="1" noChangeArrowheads="1"/>
          </p:cNvSpPr>
          <p:nvPr>
            <p:ph type="title"/>
          </p:nvPr>
        </p:nvSpPr>
        <p:spPr/>
        <p:txBody>
          <a:bodyPr/>
          <a:lstStyle/>
          <a:p>
            <a:pPr eaLnBrk="1" hangingPunct="1"/>
            <a:r>
              <a:rPr lang="en-US" altLang="en-US" sz="4000"/>
              <a:t>Performing a Sign Test for a Population Median</a:t>
            </a:r>
            <a:endParaRPr lang="el-GR" altLang="en-US" sz="4000"/>
          </a:p>
        </p:txBody>
      </p:sp>
      <p:sp>
        <p:nvSpPr>
          <p:cNvPr id="1094660" name="Text Box 4">
            <a:extLst>
              <a:ext uri="{FF2B5EF4-FFF2-40B4-BE49-F238E27FC236}">
                <a16:creationId xmlns="" xmlns:a16="http://schemas.microsoft.com/office/drawing/2014/main" id="{7D4EE063-46A0-4967-AD89-8D1EB87BD1D5}"/>
              </a:ext>
            </a:extLst>
          </p:cNvPr>
          <p:cNvSpPr txBox="1">
            <a:spLocks noChangeArrowheads="1"/>
          </p:cNvSpPr>
          <p:nvPr/>
        </p:nvSpPr>
        <p:spPr bwMode="auto">
          <a:xfrm>
            <a:off x="293688" y="2041525"/>
            <a:ext cx="4873625" cy="253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5000"/>
              </a:spcBef>
              <a:buClr>
                <a:schemeClr val="accent1"/>
              </a:buClr>
              <a:buFont typeface="Arial" panose="020B0604020202020204" pitchFamily="34" charset="0"/>
              <a:buAutoNum type="arabicPeriod" startAt="5"/>
            </a:pPr>
            <a:r>
              <a:rPr lang="en-US" altLang="en-US" sz="2600" dirty="0">
                <a:latin typeface="Times New Roman" panose="02020603050405020304" pitchFamily="18" charset="0"/>
                <a:sym typeface="Symbol" panose="05050102010706020507" pitchFamily="18" charset="2"/>
              </a:rPr>
              <a:t>Determine the critical value.</a:t>
            </a:r>
          </a:p>
          <a:p>
            <a:pPr marL="0" indent="0" eaLnBrk="1" hangingPunct="1">
              <a:spcBef>
                <a:spcPct val="55000"/>
              </a:spcBef>
              <a:buClr>
                <a:schemeClr val="accent1"/>
              </a:buClr>
            </a:pPr>
            <a:r>
              <a:rPr lang="en-US" altLang="en-US" sz="2600" dirty="0">
                <a:latin typeface="Times New Roman" panose="02020603050405020304" pitchFamily="18" charset="0"/>
                <a:sym typeface="Symbol" panose="05050102010706020507" pitchFamily="18" charset="2"/>
              </a:rPr>
              <a:t/>
            </a:r>
            <a:br>
              <a:rPr lang="en-US" altLang="en-US" sz="2600" dirty="0">
                <a:latin typeface="Times New Roman" panose="02020603050405020304" pitchFamily="18" charset="0"/>
                <a:sym typeface="Symbol" panose="05050102010706020507" pitchFamily="18" charset="2"/>
              </a:rPr>
            </a:br>
            <a:r>
              <a:rPr lang="en-US" altLang="en-US" sz="2600" dirty="0">
                <a:latin typeface="Times New Roman" panose="02020603050405020304" pitchFamily="18" charset="0"/>
                <a:sym typeface="Symbol" panose="05050102010706020507" pitchFamily="18" charset="2"/>
              </a:rPr>
              <a:t/>
            </a:r>
            <a:br>
              <a:rPr lang="en-US" altLang="en-US" sz="2600" dirty="0">
                <a:latin typeface="Times New Roman" panose="02020603050405020304" pitchFamily="18" charset="0"/>
                <a:sym typeface="Symbol" panose="05050102010706020507" pitchFamily="18" charset="2"/>
              </a:rPr>
            </a:br>
            <a:endParaRPr lang="en-US" altLang="en-US" sz="2600" dirty="0">
              <a:latin typeface="Times New Roman" panose="02020603050405020304" pitchFamily="18" charset="0"/>
              <a:sym typeface="Symbol" panose="05050102010706020507" pitchFamily="18" charset="2"/>
            </a:endParaRPr>
          </a:p>
          <a:p>
            <a:pPr eaLnBrk="1" hangingPunct="1">
              <a:spcBef>
                <a:spcPct val="55000"/>
              </a:spcBef>
              <a:buClr>
                <a:schemeClr val="accent1"/>
              </a:buClr>
              <a:buFont typeface="+mj-lt"/>
              <a:buAutoNum type="arabicPeriod" startAt="6"/>
            </a:pPr>
            <a:r>
              <a:rPr lang="en-US" altLang="en-US" sz="2600" dirty="0">
                <a:latin typeface="Times New Roman" panose="02020603050405020304" pitchFamily="18" charset="0"/>
                <a:sym typeface="Symbol" panose="05050102010706020507" pitchFamily="18" charset="2"/>
              </a:rPr>
              <a:t>Find the test statistic.</a:t>
            </a:r>
          </a:p>
        </p:txBody>
      </p:sp>
      <p:sp>
        <p:nvSpPr>
          <p:cNvPr id="1094666" name="Text Box 10">
            <a:extLst>
              <a:ext uri="{FF2B5EF4-FFF2-40B4-BE49-F238E27FC236}">
                <a16:creationId xmlns="" xmlns:a16="http://schemas.microsoft.com/office/drawing/2014/main" id="{91509228-1FDC-4DA4-BDF1-D4F70B0C35A2}"/>
              </a:ext>
            </a:extLst>
          </p:cNvPr>
          <p:cNvSpPr txBox="1">
            <a:spLocks noChangeArrowheads="1"/>
          </p:cNvSpPr>
          <p:nvPr/>
        </p:nvSpPr>
        <p:spPr bwMode="auto">
          <a:xfrm>
            <a:off x="5294313" y="2041525"/>
            <a:ext cx="3414712"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dirty="0">
                <a:latin typeface="Times New Roman" panose="02020603050405020304" pitchFamily="18" charset="0"/>
              </a:rPr>
              <a:t>If </a:t>
            </a:r>
            <a:r>
              <a:rPr lang="en-US" altLang="en-US" sz="2600" i="1" dirty="0">
                <a:latin typeface="Times New Roman" panose="02020603050405020304" pitchFamily="18" charset="0"/>
              </a:rPr>
              <a:t>n</a:t>
            </a:r>
            <a:r>
              <a:rPr lang="en-US" altLang="en-US" sz="2600" dirty="0">
                <a:latin typeface="Times New Roman" panose="02020603050405020304" pitchFamily="18" charset="0"/>
              </a:rPr>
              <a:t> </a:t>
            </a:r>
            <a:r>
              <a:rPr lang="en-US" altLang="en-US" sz="2600" dirty="0">
                <a:latin typeface="Times New Roman" panose="02020603050405020304" pitchFamily="18" charset="0"/>
                <a:sym typeface="Symbol" panose="05050102010706020507" pitchFamily="18" charset="2"/>
              </a:rPr>
              <a:t> 25, use Table 8 in App. B. </a:t>
            </a:r>
            <a:br>
              <a:rPr lang="en-US" altLang="en-US" sz="2600" dirty="0">
                <a:latin typeface="Times New Roman" panose="02020603050405020304" pitchFamily="18" charset="0"/>
                <a:sym typeface="Symbol" panose="05050102010706020507" pitchFamily="18" charset="2"/>
              </a:rPr>
            </a:br>
            <a:r>
              <a:rPr lang="en-US" altLang="en-US" sz="2600" dirty="0">
                <a:latin typeface="Times New Roman" panose="02020603050405020304" pitchFamily="18" charset="0"/>
              </a:rPr>
              <a:t>If </a:t>
            </a:r>
            <a:r>
              <a:rPr lang="en-US" altLang="en-US" sz="2600" i="1" dirty="0">
                <a:latin typeface="Times New Roman" panose="02020603050405020304" pitchFamily="18" charset="0"/>
              </a:rPr>
              <a:t>n</a:t>
            </a:r>
            <a:r>
              <a:rPr lang="en-US" altLang="en-US" sz="2600" dirty="0">
                <a:latin typeface="Times New Roman" panose="02020603050405020304" pitchFamily="18" charset="0"/>
              </a:rPr>
              <a:t> </a:t>
            </a:r>
            <a:r>
              <a:rPr lang="en-US" altLang="en-US" sz="2600" dirty="0">
                <a:latin typeface="Times New Roman" panose="02020603050405020304" pitchFamily="18" charset="0"/>
                <a:sym typeface="Symbol" panose="05050102010706020507" pitchFamily="18" charset="2"/>
              </a:rPr>
              <a:t>&gt; 25, use Table 4 in App. B.</a:t>
            </a:r>
          </a:p>
        </p:txBody>
      </p:sp>
      <p:sp>
        <p:nvSpPr>
          <p:cNvPr id="21508" name="Text Box 26">
            <a:extLst>
              <a:ext uri="{FF2B5EF4-FFF2-40B4-BE49-F238E27FC236}">
                <a16:creationId xmlns="" xmlns:a16="http://schemas.microsoft.com/office/drawing/2014/main" id="{3EF67F19-A07B-4007-BC23-55E6BFF7B73C}"/>
              </a:ext>
            </a:extLst>
          </p:cNvPr>
          <p:cNvSpPr txBox="1">
            <a:spLocks noChangeArrowheads="1"/>
          </p:cNvSpPr>
          <p:nvPr/>
        </p:nvSpPr>
        <p:spPr bwMode="auto">
          <a:xfrm>
            <a:off x="320675" y="1490663"/>
            <a:ext cx="8240713" cy="533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i="1">
                <a:solidFill>
                  <a:schemeClr val="bg1"/>
                </a:solidFill>
                <a:latin typeface="Times New Roman" panose="02020603050405020304" pitchFamily="18" charset="0"/>
              </a:rPr>
              <a:t>    In Words					In Symbols</a:t>
            </a:r>
            <a:endParaRPr lang="el-GR" altLang="en-US" sz="2800" b="1" i="1">
              <a:solidFill>
                <a:schemeClr val="bg1"/>
              </a:solidFill>
              <a:latin typeface="Times New Roman" panose="02020603050405020304" pitchFamily="18" charset="0"/>
              <a:sym typeface="Symbol" panose="05050102010706020507" pitchFamily="18" charset="2"/>
            </a:endParaRPr>
          </a:p>
        </p:txBody>
      </p:sp>
      <p:sp>
        <p:nvSpPr>
          <p:cNvPr id="21509" name="Footer Placeholder 2">
            <a:extLst>
              <a:ext uri="{FF2B5EF4-FFF2-40B4-BE49-F238E27FC236}">
                <a16:creationId xmlns="" xmlns:a16="http://schemas.microsoft.com/office/drawing/2014/main" id="{BD97211C-3B65-4A63-82E2-E09C4A9E8646}"/>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
        <p:nvSpPr>
          <p:cNvPr id="10" name="Text Box 9">
            <a:extLst>
              <a:ext uri="{FF2B5EF4-FFF2-40B4-BE49-F238E27FC236}">
                <a16:creationId xmlns="" xmlns:a16="http://schemas.microsoft.com/office/drawing/2014/main" id="{4C6D5D02-A47F-43D9-9B68-DB746EA3B0D7}"/>
              </a:ext>
            </a:extLst>
          </p:cNvPr>
          <p:cNvSpPr txBox="1">
            <a:spLocks noChangeArrowheads="1"/>
          </p:cNvSpPr>
          <p:nvPr/>
        </p:nvSpPr>
        <p:spPr bwMode="auto">
          <a:xfrm>
            <a:off x="5167313" y="4001290"/>
            <a:ext cx="3682999"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25000"/>
              </a:spcBef>
            </a:pPr>
            <a:r>
              <a:rPr lang="en-US" altLang="en-US" sz="2600" dirty="0">
                <a:latin typeface="Times New Roman" panose="02020603050405020304" pitchFamily="18" charset="0"/>
              </a:rPr>
              <a:t>If </a:t>
            </a:r>
            <a:r>
              <a:rPr lang="en-US" altLang="en-US" sz="2600" i="1" dirty="0">
                <a:latin typeface="Times New Roman" panose="02020603050405020304" pitchFamily="18" charset="0"/>
              </a:rPr>
              <a:t>n</a:t>
            </a:r>
            <a:r>
              <a:rPr lang="en-US" altLang="en-US" sz="2600" dirty="0">
                <a:latin typeface="Times New Roman" panose="02020603050405020304" pitchFamily="18" charset="0"/>
              </a:rPr>
              <a:t> </a:t>
            </a:r>
            <a:r>
              <a:rPr lang="en-US" altLang="en-US" sz="2600" dirty="0">
                <a:latin typeface="Times New Roman" panose="02020603050405020304" pitchFamily="18" charset="0"/>
                <a:sym typeface="Symbol" panose="05050102010706020507" pitchFamily="18" charset="2"/>
              </a:rPr>
              <a:t> 25, use </a:t>
            </a:r>
            <a:r>
              <a:rPr lang="en-US" altLang="en-US" sz="2600" i="1" dirty="0">
                <a:latin typeface="Times New Roman" panose="02020603050405020304" pitchFamily="18" charset="0"/>
                <a:sym typeface="Symbol" panose="05050102010706020507" pitchFamily="18" charset="2"/>
              </a:rPr>
              <a:t>x = </a:t>
            </a:r>
            <a:r>
              <a:rPr lang="en-US" altLang="en-US" sz="2600" dirty="0">
                <a:latin typeface="Times New Roman" panose="02020603050405020304" pitchFamily="18" charset="0"/>
                <a:sym typeface="Symbol" panose="05050102010706020507" pitchFamily="18" charset="2"/>
              </a:rPr>
              <a:t>smaller number of + or – signs.</a:t>
            </a:r>
            <a:br>
              <a:rPr lang="en-US" altLang="en-US" sz="2600" dirty="0">
                <a:latin typeface="Times New Roman" panose="02020603050405020304" pitchFamily="18" charset="0"/>
                <a:sym typeface="Symbol" panose="05050102010706020507" pitchFamily="18" charset="2"/>
              </a:rPr>
            </a:br>
            <a:r>
              <a:rPr lang="en-US" altLang="en-US" sz="2600" dirty="0">
                <a:latin typeface="Times New Roman" panose="02020603050405020304" pitchFamily="18" charset="0"/>
                <a:sym typeface="Symbol" panose="05050102010706020507" pitchFamily="18" charset="2"/>
              </a:rPr>
              <a:t>If </a:t>
            </a:r>
            <a:r>
              <a:rPr lang="en-US" altLang="en-US" sz="2600" i="1" dirty="0">
                <a:latin typeface="Times New Roman" panose="02020603050405020304" pitchFamily="18" charset="0"/>
                <a:sym typeface="Symbol" panose="05050102010706020507" pitchFamily="18" charset="2"/>
              </a:rPr>
              <a:t>n</a:t>
            </a:r>
            <a:r>
              <a:rPr lang="en-US" altLang="en-US" sz="2600" dirty="0">
                <a:latin typeface="Times New Roman" panose="02020603050405020304" pitchFamily="18" charset="0"/>
                <a:sym typeface="Symbol" panose="05050102010706020507" pitchFamily="18" charset="2"/>
              </a:rPr>
              <a:t> &gt; 25, use</a:t>
            </a:r>
          </a:p>
        </p:txBody>
      </p:sp>
      <p:graphicFrame>
        <p:nvGraphicFramePr>
          <p:cNvPr id="2" name="Object 1">
            <a:extLst>
              <a:ext uri="{FF2B5EF4-FFF2-40B4-BE49-F238E27FC236}">
                <a16:creationId xmlns="" xmlns:a16="http://schemas.microsoft.com/office/drawing/2014/main" id="{FFFB2E79-E404-4DFF-901D-D81F889FFDD8}"/>
              </a:ext>
            </a:extLst>
          </p:cNvPr>
          <p:cNvGraphicFramePr>
            <a:graphicFrameLocks noChangeAspect="1"/>
          </p:cNvGraphicFramePr>
          <p:nvPr>
            <p:extLst>
              <p:ext uri="{D42A27DB-BD31-4B8C-83A1-F6EECF244321}">
                <p14:modId xmlns:p14="http://schemas.microsoft.com/office/powerpoint/2010/main" val="4194967831"/>
              </p:ext>
            </p:extLst>
          </p:nvPr>
        </p:nvGraphicFramePr>
        <p:xfrm>
          <a:off x="5167313" y="5203523"/>
          <a:ext cx="2362200" cy="1016000"/>
        </p:xfrm>
        <a:graphic>
          <a:graphicData uri="http://schemas.openxmlformats.org/presentationml/2006/ole">
            <mc:AlternateContent xmlns:mc="http://schemas.openxmlformats.org/markup-compatibility/2006">
              <mc:Choice xmlns:v="urn:schemas-microsoft-com:vml" Requires="v">
                <p:oleObj spid="_x0000_s2079" name="Equation" r:id="rId4" imgW="2361960" imgH="1015920" progId="Equation.DSMT4">
                  <p:embed/>
                </p:oleObj>
              </mc:Choice>
              <mc:Fallback>
                <p:oleObj name="Equation" r:id="rId4" imgW="2361960" imgH="1015920" progId="Equation.DSMT4">
                  <p:embed/>
                  <p:pic>
                    <p:nvPicPr>
                      <p:cNvPr id="2" name="Object 1">
                        <a:extLst>
                          <a:ext uri="{FF2B5EF4-FFF2-40B4-BE49-F238E27FC236}">
                            <a16:creationId xmlns="" xmlns:a16="http://schemas.microsoft.com/office/drawing/2014/main" id="{FFFB2E79-E404-4DFF-901D-D81F889FFDD8}"/>
                          </a:ext>
                        </a:extLst>
                      </p:cNvPr>
                      <p:cNvPicPr>
                        <a:picLocks noChangeAspect="1" noChangeArrowheads="1"/>
                      </p:cNvPicPr>
                      <p:nvPr/>
                    </p:nvPicPr>
                    <p:blipFill>
                      <a:blip r:embed="rId5"/>
                      <a:srcRect/>
                      <a:stretch>
                        <a:fillRect/>
                      </a:stretch>
                    </p:blipFill>
                    <p:spPr bwMode="auto">
                      <a:xfrm>
                        <a:off x="5167313" y="5203523"/>
                        <a:ext cx="2362200" cy="1016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Tree>
    <p:extLst>
      <p:ext uri="{BB962C8B-B14F-4D97-AF65-F5344CB8AC3E}">
        <p14:creationId xmlns:p14="http://schemas.microsoft.com/office/powerpoint/2010/main" val="307681944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94660">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a:extLst>
              <a:ext uri="{FF2B5EF4-FFF2-40B4-BE49-F238E27FC236}">
                <a16:creationId xmlns="" xmlns:a16="http://schemas.microsoft.com/office/drawing/2014/main" id="{E5774A31-E1AA-41E5-B830-6202B222FFC0}"/>
              </a:ext>
            </a:extLst>
          </p:cNvPr>
          <p:cNvSpPr>
            <a:spLocks noGrp="1" noChangeArrowheads="1"/>
          </p:cNvSpPr>
          <p:nvPr>
            <p:ph type="title"/>
          </p:nvPr>
        </p:nvSpPr>
        <p:spPr/>
        <p:txBody>
          <a:bodyPr/>
          <a:lstStyle/>
          <a:p>
            <a:pPr eaLnBrk="1" hangingPunct="1"/>
            <a:r>
              <a:rPr lang="en-US" altLang="en-US" sz="4000"/>
              <a:t>Performing a Sign Test for a Population Median</a:t>
            </a:r>
            <a:endParaRPr lang="el-GR" altLang="en-US" sz="4000"/>
          </a:p>
        </p:txBody>
      </p:sp>
      <p:sp>
        <p:nvSpPr>
          <p:cNvPr id="1096710" name="Text Box 6">
            <a:extLst>
              <a:ext uri="{FF2B5EF4-FFF2-40B4-BE49-F238E27FC236}">
                <a16:creationId xmlns="" xmlns:a16="http://schemas.microsoft.com/office/drawing/2014/main" id="{79E230B1-2AD7-4620-9EC9-865560C9DC34}"/>
              </a:ext>
            </a:extLst>
          </p:cNvPr>
          <p:cNvSpPr txBox="1">
            <a:spLocks noChangeArrowheads="1"/>
          </p:cNvSpPr>
          <p:nvPr/>
        </p:nvSpPr>
        <p:spPr bwMode="auto">
          <a:xfrm>
            <a:off x="5554663" y="2136775"/>
            <a:ext cx="3076575" cy="209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a:latin typeface="Times New Roman" panose="02020603050405020304" pitchFamily="18" charset="0"/>
              </a:rPr>
              <a:t>If the test statistic is less than or equal to the critical value, reject </a:t>
            </a:r>
            <a:r>
              <a:rPr lang="en-US" altLang="en-US" sz="2600" i="1">
                <a:latin typeface="Times New Roman" panose="02020603050405020304" pitchFamily="18" charset="0"/>
              </a:rPr>
              <a:t>H</a:t>
            </a:r>
            <a:r>
              <a:rPr lang="en-US" altLang="en-US" sz="2600" baseline="-25000">
                <a:latin typeface="Times New Roman" panose="02020603050405020304" pitchFamily="18" charset="0"/>
              </a:rPr>
              <a:t>0</a:t>
            </a:r>
            <a:r>
              <a:rPr lang="en-US" altLang="en-US" sz="2600">
                <a:latin typeface="Times New Roman" panose="02020603050405020304" pitchFamily="18" charset="0"/>
              </a:rPr>
              <a:t>.  Otherwise, fail to reject </a:t>
            </a:r>
            <a:r>
              <a:rPr lang="en-US" altLang="en-US" sz="2600" i="1">
                <a:latin typeface="Times New Roman" panose="02020603050405020304" pitchFamily="18" charset="0"/>
              </a:rPr>
              <a:t>H</a:t>
            </a:r>
            <a:r>
              <a:rPr lang="en-US" altLang="en-US" sz="2600" baseline="-25000">
                <a:latin typeface="Times New Roman" panose="02020603050405020304" pitchFamily="18" charset="0"/>
              </a:rPr>
              <a:t>0</a:t>
            </a:r>
            <a:r>
              <a:rPr lang="en-US" altLang="en-US" sz="2600">
                <a:latin typeface="Times New Roman" panose="02020603050405020304" pitchFamily="18" charset="0"/>
              </a:rPr>
              <a:t>.</a:t>
            </a:r>
          </a:p>
        </p:txBody>
      </p:sp>
      <p:sp>
        <p:nvSpPr>
          <p:cNvPr id="23555" name="Text Box 26">
            <a:extLst>
              <a:ext uri="{FF2B5EF4-FFF2-40B4-BE49-F238E27FC236}">
                <a16:creationId xmlns="" xmlns:a16="http://schemas.microsoft.com/office/drawing/2014/main" id="{6C750E3A-E0F3-4624-8ACB-192CB9AC6090}"/>
              </a:ext>
            </a:extLst>
          </p:cNvPr>
          <p:cNvSpPr txBox="1">
            <a:spLocks noChangeArrowheads="1"/>
          </p:cNvSpPr>
          <p:nvPr/>
        </p:nvSpPr>
        <p:spPr bwMode="auto">
          <a:xfrm>
            <a:off x="320675" y="1490663"/>
            <a:ext cx="8240713" cy="533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i="1">
                <a:solidFill>
                  <a:schemeClr val="bg1"/>
                </a:solidFill>
                <a:latin typeface="Times New Roman" panose="02020603050405020304" pitchFamily="18" charset="0"/>
              </a:rPr>
              <a:t>    In Words					In Symbols</a:t>
            </a:r>
            <a:endParaRPr lang="el-GR" altLang="en-US" sz="2800" b="1" i="1">
              <a:solidFill>
                <a:schemeClr val="bg1"/>
              </a:solidFill>
              <a:latin typeface="Times New Roman" panose="02020603050405020304" pitchFamily="18" charset="0"/>
              <a:sym typeface="Symbol" panose="05050102010706020507" pitchFamily="18" charset="2"/>
            </a:endParaRPr>
          </a:p>
        </p:txBody>
      </p:sp>
      <p:sp>
        <p:nvSpPr>
          <p:cNvPr id="2056" name="Rectangle 7">
            <a:extLst>
              <a:ext uri="{FF2B5EF4-FFF2-40B4-BE49-F238E27FC236}">
                <a16:creationId xmlns="" xmlns:a16="http://schemas.microsoft.com/office/drawing/2014/main" id="{D912544D-074B-4DD2-8AF0-0037FD147579}"/>
              </a:ext>
            </a:extLst>
          </p:cNvPr>
          <p:cNvSpPr>
            <a:spLocks noChangeArrowheads="1"/>
          </p:cNvSpPr>
          <p:nvPr/>
        </p:nvSpPr>
        <p:spPr bwMode="auto">
          <a:xfrm>
            <a:off x="368300" y="2100263"/>
            <a:ext cx="4572000" cy="355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5000"/>
              </a:spcBef>
              <a:buClr>
                <a:srgbClr val="FFC000"/>
              </a:buClr>
              <a:buFont typeface="Arial" panose="020B0604020202020204" pitchFamily="34" charset="0"/>
              <a:buAutoNum type="arabicPeriod" startAt="7"/>
            </a:pPr>
            <a:r>
              <a:rPr lang="en-US" altLang="en-US" sz="2600" dirty="0">
                <a:solidFill>
                  <a:srgbClr val="000000"/>
                </a:solidFill>
                <a:latin typeface="Times New Roman" panose="02020603050405020304" pitchFamily="18" charset="0"/>
                <a:sym typeface="Symbol" panose="05050102010706020507" pitchFamily="18" charset="2"/>
              </a:rPr>
              <a:t>Make a decision to reject or fail to reject the null hypothesis. </a:t>
            </a:r>
          </a:p>
          <a:p>
            <a:pPr eaLnBrk="1" hangingPunct="1">
              <a:spcBef>
                <a:spcPct val="55000"/>
              </a:spcBef>
              <a:buClr>
                <a:srgbClr val="FFC000"/>
              </a:buClr>
              <a:buFont typeface="Arial" panose="020B0604020202020204" pitchFamily="34" charset="0"/>
              <a:buAutoNum type="arabicPeriod" startAt="7"/>
            </a:pPr>
            <a:endParaRPr lang="en-US" altLang="en-US" sz="2600" dirty="0">
              <a:solidFill>
                <a:srgbClr val="000000"/>
              </a:solidFill>
              <a:latin typeface="Times New Roman" panose="02020603050405020304" pitchFamily="18" charset="0"/>
              <a:sym typeface="Symbol" panose="05050102010706020507" pitchFamily="18" charset="2"/>
            </a:endParaRPr>
          </a:p>
          <a:p>
            <a:pPr eaLnBrk="1" hangingPunct="1">
              <a:spcBef>
                <a:spcPct val="55000"/>
              </a:spcBef>
              <a:buClr>
                <a:srgbClr val="FFC000"/>
              </a:buClr>
              <a:buFont typeface="Arial" panose="020B0604020202020204" pitchFamily="34" charset="0"/>
              <a:buAutoNum type="arabicPeriod" startAt="7"/>
            </a:pPr>
            <a:endParaRPr lang="en-US" altLang="en-US" sz="2600" dirty="0">
              <a:solidFill>
                <a:srgbClr val="000000"/>
              </a:solidFill>
              <a:latin typeface="Times New Roman" panose="02020603050405020304" pitchFamily="18" charset="0"/>
              <a:sym typeface="Symbol" panose="05050102010706020507" pitchFamily="18" charset="2"/>
            </a:endParaRPr>
          </a:p>
          <a:p>
            <a:pPr eaLnBrk="1" hangingPunct="1">
              <a:spcBef>
                <a:spcPct val="55000"/>
              </a:spcBef>
              <a:buClr>
                <a:srgbClr val="FFC000"/>
              </a:buClr>
              <a:buFont typeface="Arial" panose="020B0604020202020204" pitchFamily="34" charset="0"/>
              <a:buAutoNum type="arabicPeriod" startAt="7"/>
            </a:pPr>
            <a:r>
              <a:rPr lang="en-US" altLang="en-US" sz="2600" dirty="0">
                <a:solidFill>
                  <a:srgbClr val="000000"/>
                </a:solidFill>
                <a:latin typeface="Times New Roman" panose="02020603050405020304" pitchFamily="18" charset="0"/>
                <a:sym typeface="Symbol" panose="05050102010706020507" pitchFamily="18" charset="2"/>
              </a:rPr>
              <a:t>Interpret the decision in the context of the original claim.</a:t>
            </a:r>
          </a:p>
        </p:txBody>
      </p:sp>
      <p:sp>
        <p:nvSpPr>
          <p:cNvPr id="23557" name="Footer Placeholder 2">
            <a:extLst>
              <a:ext uri="{FF2B5EF4-FFF2-40B4-BE49-F238E27FC236}">
                <a16:creationId xmlns="" xmlns:a16="http://schemas.microsoft.com/office/drawing/2014/main" id="{AAF63B7C-657B-4D86-89B8-F9256B9A7B89}"/>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140913684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5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6"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A6CB6BB-21D9-4DB5-961D-6CAC4E8E6C76}"/>
              </a:ext>
            </a:extLst>
          </p:cNvPr>
          <p:cNvSpPr>
            <a:spLocks noGrp="1"/>
          </p:cNvSpPr>
          <p:nvPr>
            <p:ph type="title"/>
          </p:nvPr>
        </p:nvSpPr>
        <p:spPr/>
        <p:txBody>
          <a:bodyPr/>
          <a:lstStyle/>
          <a:p>
            <a:pPr eaLnBrk="1" hangingPunct="1">
              <a:defRPr/>
            </a:pPr>
            <a:r>
              <a:rPr lang="en-US" dirty="0">
                <a:solidFill>
                  <a:schemeClr val="accent3"/>
                </a:solidFill>
                <a:ea typeface="+mj-ea"/>
              </a:rPr>
              <a:t>Example: Using the Sign Test</a:t>
            </a:r>
          </a:p>
        </p:txBody>
      </p:sp>
      <p:sp>
        <p:nvSpPr>
          <p:cNvPr id="25602" name="Content Placeholder 2">
            <a:extLst>
              <a:ext uri="{FF2B5EF4-FFF2-40B4-BE49-F238E27FC236}">
                <a16:creationId xmlns="" xmlns:a16="http://schemas.microsoft.com/office/drawing/2014/main" id="{B901E5EA-E10C-4693-BEB9-B5E8888C1530}"/>
              </a:ext>
            </a:extLst>
          </p:cNvPr>
          <p:cNvSpPr>
            <a:spLocks noGrp="1"/>
          </p:cNvSpPr>
          <p:nvPr>
            <p:ph idx="1"/>
          </p:nvPr>
        </p:nvSpPr>
        <p:spPr>
          <a:xfrm>
            <a:off x="457200" y="1417638"/>
            <a:ext cx="8229600" cy="4525962"/>
          </a:xfrm>
        </p:spPr>
        <p:txBody>
          <a:bodyPr/>
          <a:lstStyle/>
          <a:p>
            <a:pPr marL="0" indent="0" eaLnBrk="1" hangingPunct="1">
              <a:buFont typeface="Arial" panose="020B0604020202020204" pitchFamily="34" charset="0"/>
              <a:buNone/>
            </a:pPr>
            <a:r>
              <a:rPr lang="en-US" altLang="en-US" dirty="0"/>
              <a:t>A website administrator for a company claims that the median number of visitors per day to the company’s website is no more than 1500. An employee doubts the accuracy of this claim. The number of visitors per day for 20 randomly selected days are listed below. At </a:t>
            </a:r>
            <a:r>
              <a:rPr lang="el-GR" altLang="en-US" dirty="0"/>
              <a:t>α</a:t>
            </a:r>
            <a:r>
              <a:rPr lang="en-US" altLang="en-US" dirty="0"/>
              <a:t> = 0.05, can the employee reject the administrator’s claim? </a:t>
            </a:r>
          </a:p>
          <a:p>
            <a:pPr marL="0" indent="0" algn="ctr" eaLnBrk="1" hangingPunct="1">
              <a:buFont typeface="Arial" panose="020B0604020202020204" pitchFamily="34" charset="0"/>
              <a:buNone/>
            </a:pPr>
            <a:r>
              <a:rPr lang="en-US" altLang="en-US" dirty="0"/>
              <a:t>1469	1462	1634	1602	1500</a:t>
            </a:r>
          </a:p>
          <a:p>
            <a:pPr marL="0" indent="0" algn="ctr" eaLnBrk="1" hangingPunct="1">
              <a:buFont typeface="Arial" panose="020B0604020202020204" pitchFamily="34" charset="0"/>
              <a:buNone/>
            </a:pPr>
            <a:r>
              <a:rPr lang="en-US" altLang="en-US" dirty="0"/>
              <a:t>1463	1476	1570	1544	1452</a:t>
            </a:r>
          </a:p>
          <a:p>
            <a:pPr marL="0" indent="0" algn="ctr" eaLnBrk="1" hangingPunct="1">
              <a:buFont typeface="Arial" panose="020B0604020202020204" pitchFamily="34" charset="0"/>
              <a:buNone/>
            </a:pPr>
            <a:r>
              <a:rPr lang="en-US" altLang="en-US" dirty="0"/>
              <a:t>1487	1523	1525	1548	1511</a:t>
            </a:r>
          </a:p>
          <a:p>
            <a:pPr marL="0" indent="0" algn="ctr" eaLnBrk="1" hangingPunct="1">
              <a:buFont typeface="Arial" panose="020B0604020202020204" pitchFamily="34" charset="0"/>
              <a:buNone/>
            </a:pPr>
            <a:r>
              <a:rPr lang="en-US" altLang="en-US" dirty="0"/>
              <a:t>1579	1620	1568	1492	1649</a:t>
            </a:r>
          </a:p>
        </p:txBody>
      </p:sp>
      <p:sp>
        <p:nvSpPr>
          <p:cNvPr id="25603" name="Footer Placeholder 2">
            <a:extLst>
              <a:ext uri="{FF2B5EF4-FFF2-40B4-BE49-F238E27FC236}">
                <a16:creationId xmlns="" xmlns:a16="http://schemas.microsoft.com/office/drawing/2014/main" id="{E845D4EA-C289-4A45-B9BD-7DB31BAA698F}"/>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89873662"/>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A6CB6BB-21D9-4DB5-961D-6CAC4E8E6C76}"/>
              </a:ext>
            </a:extLst>
          </p:cNvPr>
          <p:cNvSpPr>
            <a:spLocks noGrp="1"/>
          </p:cNvSpPr>
          <p:nvPr>
            <p:ph type="title"/>
          </p:nvPr>
        </p:nvSpPr>
        <p:spPr/>
        <p:txBody>
          <a:bodyPr/>
          <a:lstStyle/>
          <a:p>
            <a:pPr eaLnBrk="1" hangingPunct="1">
              <a:defRPr/>
            </a:pPr>
            <a:r>
              <a:rPr lang="en-US" dirty="0">
                <a:solidFill>
                  <a:schemeClr val="accent3"/>
                </a:solidFill>
                <a:ea typeface="+mj-ea"/>
              </a:rPr>
              <a:t>Solution: Using the Sign Test</a:t>
            </a:r>
          </a:p>
        </p:txBody>
      </p:sp>
      <p:sp>
        <p:nvSpPr>
          <p:cNvPr id="25602" name="Content Placeholder 2">
            <a:extLst>
              <a:ext uri="{FF2B5EF4-FFF2-40B4-BE49-F238E27FC236}">
                <a16:creationId xmlns="" xmlns:a16="http://schemas.microsoft.com/office/drawing/2014/main" id="{B901E5EA-E10C-4693-BEB9-B5E8888C1530}"/>
              </a:ext>
            </a:extLst>
          </p:cNvPr>
          <p:cNvSpPr>
            <a:spLocks noGrp="1"/>
          </p:cNvSpPr>
          <p:nvPr>
            <p:ph idx="1"/>
          </p:nvPr>
        </p:nvSpPr>
        <p:spPr>
          <a:xfrm>
            <a:off x="457200" y="1417638"/>
            <a:ext cx="8229600" cy="4525962"/>
          </a:xfrm>
        </p:spPr>
        <p:txBody>
          <a:bodyPr/>
          <a:lstStyle/>
          <a:p>
            <a:r>
              <a:rPr lang="en-US" dirty="0"/>
              <a:t>The claim is “the median number of visitors per day to the company’s website is no more than 1500.” So, the null and alternative hypotheses are</a:t>
            </a:r>
          </a:p>
          <a:p>
            <a:pPr marL="800100" lvl="2" indent="0">
              <a:buNone/>
            </a:pPr>
            <a:r>
              <a:rPr lang="en-US" i="1" dirty="0"/>
              <a:t>H</a:t>
            </a:r>
            <a:r>
              <a:rPr lang="en-US" baseline="-25000" dirty="0"/>
              <a:t>0</a:t>
            </a:r>
            <a:r>
              <a:rPr lang="en-US" dirty="0"/>
              <a:t>: median </a:t>
            </a:r>
            <a:r>
              <a:rPr lang="en-US" dirty="0">
                <a:sym typeface="Symbol" panose="05050102010706020507" pitchFamily="18" charset="2"/>
              </a:rPr>
              <a:t> </a:t>
            </a:r>
            <a:r>
              <a:rPr lang="en-US" dirty="0"/>
              <a:t>1500 </a:t>
            </a:r>
            <a:r>
              <a:rPr lang="en-US" dirty="0">
                <a:solidFill>
                  <a:srgbClr val="C00000"/>
                </a:solidFill>
              </a:rPr>
              <a:t>(Claim) </a:t>
            </a:r>
            <a:r>
              <a:rPr lang="en-US" dirty="0"/>
              <a:t>and </a:t>
            </a:r>
          </a:p>
          <a:p>
            <a:pPr marL="800100" lvl="2" indent="0">
              <a:buNone/>
            </a:pPr>
            <a:r>
              <a:rPr lang="en-US" i="1" dirty="0"/>
              <a:t>H</a:t>
            </a:r>
            <a:r>
              <a:rPr lang="en-US" i="1" baseline="-25000" dirty="0"/>
              <a:t>a</a:t>
            </a:r>
            <a:r>
              <a:rPr lang="en-US" dirty="0"/>
              <a:t>: median &gt; 1500.</a:t>
            </a:r>
          </a:p>
          <a:p>
            <a:r>
              <a:rPr lang="en-US" dirty="0"/>
              <a:t>To compare each data entry with the hypothesized median 1500, subtract 1500 from each data entry and assign the appropriate sign or 0. </a:t>
            </a:r>
            <a:endParaRPr lang="en-US" altLang="en-US" dirty="0"/>
          </a:p>
        </p:txBody>
      </p:sp>
      <p:sp>
        <p:nvSpPr>
          <p:cNvPr id="25603" name="Footer Placeholder 2">
            <a:extLst>
              <a:ext uri="{FF2B5EF4-FFF2-40B4-BE49-F238E27FC236}">
                <a16:creationId xmlns="" xmlns:a16="http://schemas.microsoft.com/office/drawing/2014/main" id="{E845D4EA-C289-4A45-B9BD-7DB31BAA698F}"/>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25248304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60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A6CB6BB-21D9-4DB5-961D-6CAC4E8E6C76}"/>
              </a:ext>
            </a:extLst>
          </p:cNvPr>
          <p:cNvSpPr>
            <a:spLocks noGrp="1"/>
          </p:cNvSpPr>
          <p:nvPr>
            <p:ph type="title"/>
          </p:nvPr>
        </p:nvSpPr>
        <p:spPr/>
        <p:txBody>
          <a:bodyPr/>
          <a:lstStyle/>
          <a:p>
            <a:pPr eaLnBrk="1" hangingPunct="1">
              <a:defRPr/>
            </a:pPr>
            <a:r>
              <a:rPr lang="en-US" dirty="0">
                <a:solidFill>
                  <a:schemeClr val="accent3"/>
                </a:solidFill>
                <a:ea typeface="+mj-ea"/>
              </a:rPr>
              <a:t>Solution: Using the Sign Test</a:t>
            </a:r>
          </a:p>
        </p:txBody>
      </p:sp>
      <mc:AlternateContent xmlns:mc="http://schemas.openxmlformats.org/markup-compatibility/2006" xmlns:a14="http://schemas.microsoft.com/office/drawing/2010/main">
        <mc:Choice Requires="a14">
          <p:sp>
            <p:nvSpPr>
              <p:cNvPr id="25602" name="Content Placeholder 2">
                <a:extLst>
                  <a:ext uri="{FF2B5EF4-FFF2-40B4-BE49-F238E27FC236}">
                    <a16:creationId xmlns="" xmlns:a16="http://schemas.microsoft.com/office/drawing/2014/main" id="{B901E5EA-E10C-4693-BEB9-B5E8888C1530}"/>
                  </a:ext>
                </a:extLst>
              </p:cNvPr>
              <p:cNvSpPr>
                <a:spLocks noGrp="1"/>
              </p:cNvSpPr>
              <p:nvPr>
                <p:ph idx="1"/>
              </p:nvPr>
            </p:nvSpPr>
            <p:spPr>
              <a:xfrm>
                <a:off x="457200" y="1417638"/>
                <a:ext cx="8229600" cy="4525962"/>
              </a:xfrm>
            </p:spPr>
            <p:txBody>
              <a:bodyPr/>
              <a:lstStyle/>
              <a:p>
                <a:pPr marL="0" indent="0">
                  <a:buNone/>
                </a:pPr>
                <a:r>
                  <a:rPr lang="en-US" dirty="0"/>
                  <a:t>Here are the comparisons for the first row of data entries.</a:t>
                </a:r>
              </a:p>
              <a:p>
                <a:pPr marL="800100" lvl="2" indent="0">
                  <a:buNone/>
                </a:pPr>
                <a:r>
                  <a:rPr lang="en-US" dirty="0"/>
                  <a:t>1469 </a:t>
                </a:r>
                <a:r>
                  <a:rPr lang="en-US" dirty="0">
                    <a:latin typeface="Cambria Math" panose="02040503050406030204" pitchFamily="18" charset="0"/>
                    <a:ea typeface="Cambria Math" panose="02040503050406030204" pitchFamily="18" charset="0"/>
                  </a:rPr>
                  <a:t>− </a:t>
                </a:r>
                <a:r>
                  <a:rPr lang="en-US" dirty="0"/>
                  <a:t>1500 =</a:t>
                </a:r>
                <a14:m>
                  <m:oMath xmlns:m="http://schemas.openxmlformats.org/officeDocument/2006/math">
                    <m:r>
                      <a:rPr lang="en-US" b="0" i="0" dirty="0" smtClean="0">
                        <a:latin typeface="Cambria Math" panose="02040503050406030204" pitchFamily="18" charset="0"/>
                        <a:ea typeface="Cambria Math" panose="02040503050406030204" pitchFamily="18" charset="0"/>
                      </a:rPr>
                      <m:t> </m:t>
                    </m:r>
                    <m:r>
                      <a:rPr lang="en-US" i="1" dirty="0" smtClean="0">
                        <a:latin typeface="Cambria Math" panose="02040503050406030204" pitchFamily="18" charset="0"/>
                        <a:ea typeface="Cambria Math" panose="02040503050406030204" pitchFamily="18" charset="0"/>
                      </a:rPr>
                      <m:t>−</m:t>
                    </m:r>
                  </m:oMath>
                </a14:m>
                <a:r>
                  <a:rPr lang="en-US" dirty="0"/>
                  <a:t>31, assign a </a:t>
                </a:r>
                <a14:m>
                  <m:oMath xmlns:m="http://schemas.openxmlformats.org/officeDocument/2006/math">
                    <m:r>
                      <a:rPr lang="en-US" i="1" dirty="0">
                        <a:latin typeface="Cambria Math" panose="02040503050406030204" pitchFamily="18" charset="0"/>
                        <a:ea typeface="Cambria Math" panose="02040503050406030204" pitchFamily="18" charset="0"/>
                      </a:rPr>
                      <m:t>−</m:t>
                    </m:r>
                  </m:oMath>
                </a14:m>
                <a:r>
                  <a:rPr lang="en-US" dirty="0"/>
                  <a:t> sign</a:t>
                </a:r>
              </a:p>
              <a:p>
                <a:pPr marL="800100" lvl="2" indent="0">
                  <a:buNone/>
                </a:pPr>
                <a:r>
                  <a:rPr lang="en-US" dirty="0"/>
                  <a:t>1462</a:t>
                </a:r>
                <a:r>
                  <a:rPr lang="en-US" dirty="0">
                    <a:latin typeface="Cambria Math" panose="02040503050406030204" pitchFamily="18" charset="0"/>
                    <a:ea typeface="Cambria Math" panose="02040503050406030204" pitchFamily="18" charset="0"/>
                  </a:rPr>
                  <a:t> − </a:t>
                </a:r>
                <a:r>
                  <a:rPr lang="en-US" dirty="0"/>
                  <a:t>1500 = </a:t>
                </a:r>
                <a14:m>
                  <m:oMath xmlns:m="http://schemas.openxmlformats.org/officeDocument/2006/math">
                    <m:r>
                      <a:rPr lang="en-US" i="1" dirty="0">
                        <a:latin typeface="Cambria Math" panose="02040503050406030204" pitchFamily="18" charset="0"/>
                        <a:ea typeface="Cambria Math" panose="02040503050406030204" pitchFamily="18" charset="0"/>
                      </a:rPr>
                      <m:t>− </m:t>
                    </m:r>
                  </m:oMath>
                </a14:m>
                <a:r>
                  <a:rPr lang="en-US" dirty="0"/>
                  <a:t>38, assign a </a:t>
                </a:r>
                <a14:m>
                  <m:oMath xmlns:m="http://schemas.openxmlformats.org/officeDocument/2006/math">
                    <m:r>
                      <a:rPr lang="en-US" i="1" dirty="0">
                        <a:latin typeface="Cambria Math" panose="02040503050406030204" pitchFamily="18" charset="0"/>
                        <a:ea typeface="Cambria Math" panose="02040503050406030204" pitchFamily="18" charset="0"/>
                      </a:rPr>
                      <m:t>−</m:t>
                    </m:r>
                  </m:oMath>
                </a14:m>
                <a:r>
                  <a:rPr lang="en-US" dirty="0"/>
                  <a:t> sign</a:t>
                </a:r>
              </a:p>
              <a:p>
                <a:pPr marL="800100" lvl="2" indent="0">
                  <a:buNone/>
                </a:pPr>
                <a:r>
                  <a:rPr lang="en-US" dirty="0"/>
                  <a:t>1634</a:t>
                </a:r>
                <a:r>
                  <a:rPr lang="en-US" dirty="0">
                    <a:latin typeface="Cambria Math" panose="02040503050406030204" pitchFamily="18" charset="0"/>
                    <a:ea typeface="Cambria Math" panose="02040503050406030204" pitchFamily="18" charset="0"/>
                  </a:rPr>
                  <a:t> − </a:t>
                </a:r>
                <a:r>
                  <a:rPr lang="en-US" dirty="0"/>
                  <a:t>1500 = +134, assign a + sign</a:t>
                </a:r>
              </a:p>
              <a:p>
                <a:pPr marL="800100" lvl="2" indent="0">
                  <a:buNone/>
                </a:pPr>
                <a:r>
                  <a:rPr lang="en-US" dirty="0"/>
                  <a:t>1602</a:t>
                </a:r>
                <a:r>
                  <a:rPr lang="en-US" dirty="0">
                    <a:latin typeface="Cambria Math" panose="02040503050406030204" pitchFamily="18" charset="0"/>
                    <a:ea typeface="Cambria Math" panose="02040503050406030204" pitchFamily="18" charset="0"/>
                  </a:rPr>
                  <a:t> − </a:t>
                </a:r>
                <a:r>
                  <a:rPr lang="en-US" dirty="0"/>
                  <a:t>1500 = +102, assign a + sign</a:t>
                </a:r>
              </a:p>
              <a:p>
                <a:pPr marL="800100" lvl="2" indent="0">
                  <a:buNone/>
                </a:pPr>
                <a:r>
                  <a:rPr lang="en-US" dirty="0"/>
                  <a:t>1500</a:t>
                </a:r>
                <a:r>
                  <a:rPr lang="en-US" dirty="0">
                    <a:latin typeface="Cambria Math" panose="02040503050406030204" pitchFamily="18" charset="0"/>
                    <a:ea typeface="Cambria Math" panose="02040503050406030204" pitchFamily="18" charset="0"/>
                  </a:rPr>
                  <a:t> − </a:t>
                </a:r>
                <a:r>
                  <a:rPr lang="en-US" dirty="0"/>
                  <a:t>1500 = 0, assign a 0</a:t>
                </a:r>
                <a:endParaRPr lang="en-US" altLang="en-US" dirty="0"/>
              </a:p>
            </p:txBody>
          </p:sp>
        </mc:Choice>
        <mc:Fallback xmlns="">
          <p:sp>
            <p:nvSpPr>
              <p:cNvPr id="25602" name="Content Placeholder 2">
                <a:extLst>
                  <a:ext uri="{FF2B5EF4-FFF2-40B4-BE49-F238E27FC236}">
                    <a16:creationId xmlns:a16="http://schemas.microsoft.com/office/drawing/2014/main" id="{B901E5EA-E10C-4693-BEB9-B5E8888C1530}"/>
                  </a:ext>
                </a:extLst>
              </p:cNvPr>
              <p:cNvSpPr>
                <a:spLocks noGrp="1" noRot="1" noChangeAspect="1" noMove="1" noResize="1" noEditPoints="1" noAdjustHandles="1" noChangeArrowheads="1" noChangeShapeType="1" noTextEdit="1"/>
              </p:cNvSpPr>
              <p:nvPr>
                <p:ph idx="1"/>
              </p:nvPr>
            </p:nvSpPr>
            <p:spPr>
              <a:xfrm>
                <a:off x="457200" y="1417638"/>
                <a:ext cx="8229600" cy="4525962"/>
              </a:xfrm>
              <a:blipFill>
                <a:blip r:embed="rId2"/>
                <a:stretch>
                  <a:fillRect l="-1481" t="-1482"/>
                </a:stretch>
              </a:blipFill>
            </p:spPr>
            <p:txBody>
              <a:bodyPr/>
              <a:lstStyle/>
              <a:p>
                <a:r>
                  <a:rPr lang="en-US">
                    <a:noFill/>
                  </a:rPr>
                  <a:t> </a:t>
                </a:r>
              </a:p>
            </p:txBody>
          </p:sp>
        </mc:Fallback>
      </mc:AlternateContent>
      <p:sp>
        <p:nvSpPr>
          <p:cNvPr id="25603" name="Footer Placeholder 2">
            <a:extLst>
              <a:ext uri="{FF2B5EF4-FFF2-40B4-BE49-F238E27FC236}">
                <a16:creationId xmlns="" xmlns:a16="http://schemas.microsoft.com/office/drawing/2014/main" id="{E845D4EA-C289-4A45-B9BD-7DB31BAA698F}"/>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595018063"/>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7ED4449-ECF9-496A-92D9-7647F4464CA5}"/>
              </a:ext>
            </a:extLst>
          </p:cNvPr>
          <p:cNvSpPr>
            <a:spLocks noGrp="1"/>
          </p:cNvSpPr>
          <p:nvPr>
            <p:ph type="title"/>
          </p:nvPr>
        </p:nvSpPr>
        <p:spPr/>
        <p:txBody>
          <a:bodyPr/>
          <a:lstStyle/>
          <a:p>
            <a:pPr eaLnBrk="1" hangingPunct="1">
              <a:defRPr/>
            </a:pPr>
            <a:r>
              <a:rPr lang="en-US" sz="4400" dirty="0">
                <a:solidFill>
                  <a:schemeClr val="accent3"/>
                </a:solidFill>
                <a:ea typeface="+mj-ea"/>
              </a:rPr>
              <a:t>Solution: Using the Sign Test</a:t>
            </a:r>
          </a:p>
        </p:txBody>
      </p:sp>
      <p:sp>
        <p:nvSpPr>
          <p:cNvPr id="9" name="TextBox 8">
            <a:extLst>
              <a:ext uri="{FF2B5EF4-FFF2-40B4-BE49-F238E27FC236}">
                <a16:creationId xmlns="" xmlns:a16="http://schemas.microsoft.com/office/drawing/2014/main" id="{135F35FC-BD7E-40D2-A9D8-95B973F63C08}"/>
              </a:ext>
            </a:extLst>
          </p:cNvPr>
          <p:cNvSpPr txBox="1">
            <a:spLocks noChangeArrowheads="1"/>
          </p:cNvSpPr>
          <p:nvPr/>
        </p:nvSpPr>
        <p:spPr bwMode="auto">
          <a:xfrm>
            <a:off x="548990" y="1308131"/>
            <a:ext cx="7141594"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8925" indent="-288925"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457200" indent="-457200" eaLnBrk="1" hangingPunct="1">
              <a:buClr>
                <a:schemeClr val="accent1"/>
              </a:buClr>
              <a:buFont typeface="Arial" panose="020B0604020202020204" pitchFamily="34" charset="0"/>
              <a:buChar char="•"/>
            </a:pPr>
            <a:r>
              <a:rPr lang="en-US" sz="2800" dirty="0">
                <a:latin typeface="+mn-lt"/>
              </a:rPr>
              <a:t>The results of comparing each data entry with the hypothesized median 1500 are shown.</a:t>
            </a:r>
            <a:endParaRPr lang="en-US" altLang="en-US" sz="2800" dirty="0">
              <a:latin typeface="+mn-lt"/>
            </a:endParaRPr>
          </a:p>
        </p:txBody>
      </p:sp>
      <mc:AlternateContent xmlns:mc="http://schemas.openxmlformats.org/markup-compatibility/2006" xmlns:a14="http://schemas.microsoft.com/office/drawing/2010/main">
        <mc:Choice Requires="a14">
          <p:sp>
            <p:nvSpPr>
              <p:cNvPr id="10" name="TextBox 9">
                <a:extLst>
                  <a:ext uri="{FF2B5EF4-FFF2-40B4-BE49-F238E27FC236}">
                    <a16:creationId xmlns="" xmlns:a16="http://schemas.microsoft.com/office/drawing/2014/main" id="{A183E293-164D-4F83-BF26-593FB1BEF3AD}"/>
                  </a:ext>
                </a:extLst>
              </p:cNvPr>
              <p:cNvSpPr txBox="1">
                <a:spLocks noChangeArrowheads="1"/>
              </p:cNvSpPr>
              <p:nvPr/>
            </p:nvSpPr>
            <p:spPr bwMode="auto">
              <a:xfrm>
                <a:off x="2400300" y="2264579"/>
                <a:ext cx="4154487" cy="2028825"/>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Aft>
                    <a:spcPts val="600"/>
                  </a:spcAft>
                </a:pPr>
                <a14:m>
                  <m:oMath xmlns:m="http://schemas.openxmlformats.org/officeDocument/2006/math">
                    <m:r>
                      <a:rPr lang="en-US" altLang="en-US" sz="2800" b="1" i="1" dirty="0" smtClean="0">
                        <a:solidFill>
                          <a:schemeClr val="accent2"/>
                        </a:solidFill>
                        <a:latin typeface="Cambria Math" panose="02040503050406030204" pitchFamily="18" charset="0"/>
                        <a:ea typeface="Cambria Math" panose="02040503050406030204" pitchFamily="18" charset="0"/>
                      </a:rPr>
                      <m:t>−</m:t>
                    </m:r>
                  </m:oMath>
                </a14:m>
                <a:r>
                  <a:rPr lang="en-US" altLang="en-US" sz="2800" b="1" dirty="0">
                    <a:solidFill>
                      <a:schemeClr val="accent2"/>
                    </a:solidFill>
                    <a:latin typeface="Times New Roman" panose="02020603050405020304" pitchFamily="18" charset="0"/>
                  </a:rPr>
                  <a:t>	</a:t>
                </a:r>
                <a14:m>
                  <m:oMath xmlns:m="http://schemas.openxmlformats.org/officeDocument/2006/math">
                    <m:r>
                      <a:rPr lang="en-US" altLang="en-US" sz="2800" b="1" i="1" dirty="0">
                        <a:solidFill>
                          <a:schemeClr val="accent2"/>
                        </a:solidFill>
                        <a:latin typeface="Cambria Math" panose="02040503050406030204" pitchFamily="18" charset="0"/>
                        <a:ea typeface="Cambria Math" panose="02040503050406030204" pitchFamily="18" charset="0"/>
                      </a:rPr>
                      <m:t>− </m:t>
                    </m:r>
                  </m:oMath>
                </a14:m>
                <a:r>
                  <a:rPr lang="en-US" altLang="en-US" sz="2800" b="1" dirty="0">
                    <a:solidFill>
                      <a:schemeClr val="accent2"/>
                    </a:solidFill>
                    <a:latin typeface="Times New Roman" panose="02020603050405020304" pitchFamily="18" charset="0"/>
                  </a:rPr>
                  <a:t>	+	+	</a:t>
                </a:r>
                <a:r>
                  <a:rPr lang="en-US" altLang="en-US" sz="2800" dirty="0">
                    <a:solidFill>
                      <a:schemeClr val="accent2"/>
                    </a:solidFill>
                    <a:latin typeface="Times New Roman" panose="02020603050405020304" pitchFamily="18" charset="0"/>
                  </a:rPr>
                  <a:t>0</a:t>
                </a:r>
              </a:p>
              <a:p>
                <a:pPr eaLnBrk="1" hangingPunct="1">
                  <a:spcAft>
                    <a:spcPts val="600"/>
                  </a:spcAft>
                </a:pPr>
                <a14:m>
                  <m:oMath xmlns:m="http://schemas.openxmlformats.org/officeDocument/2006/math">
                    <m:r>
                      <a:rPr lang="en-US" altLang="en-US" sz="2800" b="1" i="1" dirty="0">
                        <a:solidFill>
                          <a:schemeClr val="accent2"/>
                        </a:solidFill>
                        <a:latin typeface="Cambria Math" panose="02040503050406030204" pitchFamily="18" charset="0"/>
                        <a:ea typeface="Cambria Math" panose="02040503050406030204" pitchFamily="18" charset="0"/>
                      </a:rPr>
                      <m:t>− </m:t>
                    </m:r>
                  </m:oMath>
                </a14:m>
                <a:r>
                  <a:rPr lang="en-US" altLang="en-US" sz="2800" b="1" dirty="0">
                    <a:solidFill>
                      <a:schemeClr val="accent2"/>
                    </a:solidFill>
                    <a:latin typeface="Times New Roman" panose="02020603050405020304" pitchFamily="18" charset="0"/>
                  </a:rPr>
                  <a:t>	</a:t>
                </a:r>
                <a14:m>
                  <m:oMath xmlns:m="http://schemas.openxmlformats.org/officeDocument/2006/math">
                    <m:r>
                      <a:rPr lang="en-US" altLang="en-US" sz="2800" b="1" i="1" dirty="0">
                        <a:solidFill>
                          <a:schemeClr val="accent2"/>
                        </a:solidFill>
                        <a:latin typeface="Cambria Math" panose="02040503050406030204" pitchFamily="18" charset="0"/>
                        <a:ea typeface="Cambria Math" panose="02040503050406030204" pitchFamily="18" charset="0"/>
                      </a:rPr>
                      <m:t>− </m:t>
                    </m:r>
                  </m:oMath>
                </a14:m>
                <a:r>
                  <a:rPr lang="en-US" altLang="en-US" sz="2800" b="1" dirty="0">
                    <a:solidFill>
                      <a:schemeClr val="accent2"/>
                    </a:solidFill>
                    <a:latin typeface="Times New Roman" panose="02020603050405020304" pitchFamily="18" charset="0"/>
                  </a:rPr>
                  <a:t>	+	+        </a:t>
                </a:r>
                <a14:m>
                  <m:oMath xmlns:m="http://schemas.openxmlformats.org/officeDocument/2006/math">
                    <m:r>
                      <a:rPr lang="en-US" altLang="en-US" sz="2800" b="1" i="1" dirty="0">
                        <a:solidFill>
                          <a:schemeClr val="accent2"/>
                        </a:solidFill>
                        <a:latin typeface="Cambria Math" panose="02040503050406030204" pitchFamily="18" charset="0"/>
                        <a:ea typeface="Cambria Math" panose="02040503050406030204" pitchFamily="18" charset="0"/>
                      </a:rPr>
                      <m:t>−</m:t>
                    </m:r>
                  </m:oMath>
                </a14:m>
                <a:r>
                  <a:rPr lang="en-US" altLang="en-US" sz="2800" b="1" dirty="0">
                    <a:solidFill>
                      <a:schemeClr val="accent2"/>
                    </a:solidFill>
                    <a:latin typeface="Times New Roman" panose="02020603050405020304" pitchFamily="18" charset="0"/>
                  </a:rPr>
                  <a:t> </a:t>
                </a:r>
                <a14:m>
                  <m:oMath xmlns:m="http://schemas.openxmlformats.org/officeDocument/2006/math">
                    <m:r>
                      <a:rPr lang="en-US" altLang="en-US" sz="2800" b="1" i="1" dirty="0">
                        <a:solidFill>
                          <a:schemeClr val="accent2"/>
                        </a:solidFill>
                        <a:latin typeface="Cambria Math" panose="02040503050406030204" pitchFamily="18" charset="0"/>
                        <a:ea typeface="Cambria Math" panose="02040503050406030204" pitchFamily="18" charset="0"/>
                      </a:rPr>
                      <m:t>− </m:t>
                    </m:r>
                  </m:oMath>
                </a14:m>
                <a:r>
                  <a:rPr lang="en-US" altLang="en-US" sz="2800" b="1" dirty="0">
                    <a:solidFill>
                      <a:schemeClr val="accent2"/>
                    </a:solidFill>
                    <a:latin typeface="Times New Roman" panose="02020603050405020304" pitchFamily="18" charset="0"/>
                  </a:rPr>
                  <a:t>	+	+	+	+</a:t>
                </a:r>
              </a:p>
              <a:p>
                <a:pPr eaLnBrk="1" hangingPunct="1">
                  <a:spcAft>
                    <a:spcPts val="600"/>
                  </a:spcAft>
                </a:pPr>
                <a:r>
                  <a:rPr lang="en-US" altLang="en-US" sz="2800" b="1" dirty="0">
                    <a:solidFill>
                      <a:schemeClr val="accent2"/>
                    </a:solidFill>
                    <a:latin typeface="Times New Roman" panose="02020603050405020304" pitchFamily="18" charset="0"/>
                  </a:rPr>
                  <a:t>+	+	+	</a:t>
                </a:r>
                <a14:m>
                  <m:oMath xmlns:m="http://schemas.openxmlformats.org/officeDocument/2006/math">
                    <m:r>
                      <a:rPr lang="en-US" altLang="en-US" sz="2800" b="1" i="1" dirty="0">
                        <a:solidFill>
                          <a:schemeClr val="accent2"/>
                        </a:solidFill>
                        <a:latin typeface="Cambria Math" panose="02040503050406030204" pitchFamily="18" charset="0"/>
                        <a:ea typeface="Cambria Math" panose="02040503050406030204" pitchFamily="18" charset="0"/>
                      </a:rPr>
                      <m:t>− </m:t>
                    </m:r>
                  </m:oMath>
                </a14:m>
                <a:r>
                  <a:rPr lang="en-US" altLang="en-US" sz="2800" b="1" dirty="0">
                    <a:solidFill>
                      <a:schemeClr val="accent2"/>
                    </a:solidFill>
                    <a:latin typeface="Times New Roman" panose="02020603050405020304" pitchFamily="18" charset="0"/>
                  </a:rPr>
                  <a:t>	+</a:t>
                </a:r>
              </a:p>
            </p:txBody>
          </p:sp>
        </mc:Choice>
        <mc:Fallback xmlns="">
          <p:sp>
            <p:nvSpPr>
              <p:cNvPr id="10" name="TextBox 9">
                <a:extLst>
                  <a:ext uri="{FF2B5EF4-FFF2-40B4-BE49-F238E27FC236}">
                    <a16:creationId xmlns:a16="http://schemas.microsoft.com/office/drawing/2014/main" id="{A183E293-164D-4F83-BF26-593FB1BEF3AD}"/>
                  </a:ext>
                </a:extLst>
              </p:cNvPr>
              <p:cNvSpPr txBox="1">
                <a:spLocks noRot="1" noChangeAspect="1" noMove="1" noResize="1" noEditPoints="1" noAdjustHandles="1" noChangeArrowheads="1" noChangeShapeType="1" noTextEdit="1"/>
              </p:cNvSpPr>
              <p:nvPr/>
            </p:nvSpPr>
            <p:spPr bwMode="auto">
              <a:xfrm>
                <a:off x="2400300" y="2264579"/>
                <a:ext cx="4154487" cy="2028825"/>
              </a:xfrm>
              <a:prstGeom prst="rect">
                <a:avLst/>
              </a:prstGeom>
              <a:blipFill>
                <a:blip r:embed="rId2"/>
                <a:stretch>
                  <a:fillRect l="-3084" t="-3003" r="-294" b="-4505"/>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noFill/>
                  </a:rPr>
                  <a:t> </a:t>
                </a:r>
              </a:p>
            </p:txBody>
          </p:sp>
        </mc:Fallback>
      </mc:AlternateContent>
      <p:sp>
        <p:nvSpPr>
          <p:cNvPr id="26633" name="Footer Placeholder 2">
            <a:extLst>
              <a:ext uri="{FF2B5EF4-FFF2-40B4-BE49-F238E27FC236}">
                <a16:creationId xmlns="" xmlns:a16="http://schemas.microsoft.com/office/drawing/2014/main" id="{3B06F810-0D07-4282-91B1-8F39EBB37C60}"/>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mc:AlternateContent xmlns:mc="http://schemas.openxmlformats.org/markup-compatibility/2006" xmlns:a14="http://schemas.microsoft.com/office/drawing/2010/main">
        <mc:Choice Requires="a14">
          <p:sp>
            <p:nvSpPr>
              <p:cNvPr id="3" name="Rectangle 2">
                <a:extLst>
                  <a:ext uri="{FF2B5EF4-FFF2-40B4-BE49-F238E27FC236}">
                    <a16:creationId xmlns="" xmlns:a16="http://schemas.microsoft.com/office/drawing/2014/main" id="{8742C9FB-F153-4C50-B52E-931FCA9BA8F3}"/>
                  </a:ext>
                </a:extLst>
              </p:cNvPr>
              <p:cNvSpPr/>
              <p:nvPr/>
            </p:nvSpPr>
            <p:spPr>
              <a:xfrm>
                <a:off x="457200" y="4198957"/>
                <a:ext cx="8619423" cy="2246769"/>
              </a:xfrm>
              <a:prstGeom prst="rect">
                <a:avLst/>
              </a:prstGeom>
            </p:spPr>
            <p:txBody>
              <a:bodyPr wrap="square">
                <a:spAutoFit/>
              </a:bodyPr>
              <a:lstStyle/>
              <a:p>
                <a:pPr marL="457200" indent="-457200">
                  <a:buClr>
                    <a:schemeClr val="accent1"/>
                  </a:buClr>
                  <a:buFont typeface="Arial" panose="020B0604020202020204" pitchFamily="34" charset="0"/>
                  <a:buChar char="•"/>
                </a:pPr>
                <a:r>
                  <a:rPr lang="en-US" sz="2800" dirty="0">
                    <a:latin typeface="+mn-lt"/>
                  </a:rPr>
                  <a:t>There are 7 </a:t>
                </a:r>
                <a14:m>
                  <m:oMath xmlns:m="http://schemas.openxmlformats.org/officeDocument/2006/math">
                    <m:r>
                      <a:rPr lang="en-US" sz="2800" i="1" dirty="0">
                        <a:latin typeface="Cambria Math"/>
                        <a:ea typeface="Cambria Math" panose="02040503050406030204" pitchFamily="18" charset="0"/>
                      </a:rPr>
                      <m:t>−</m:t>
                    </m:r>
                  </m:oMath>
                </a14:m>
                <a:r>
                  <a:rPr lang="en-US" sz="2800" dirty="0">
                    <a:latin typeface="+mn-lt"/>
                  </a:rPr>
                  <a:t> signs and 12 + signs. So, </a:t>
                </a:r>
                <a:r>
                  <a:rPr lang="en-US" sz="2800" i="1" dirty="0">
                    <a:solidFill>
                      <a:srgbClr val="C00000"/>
                    </a:solidFill>
                    <a:latin typeface="+mn-lt"/>
                  </a:rPr>
                  <a:t>n </a:t>
                </a:r>
                <a:r>
                  <a:rPr lang="en-US" sz="2800" dirty="0">
                    <a:solidFill>
                      <a:srgbClr val="C00000"/>
                    </a:solidFill>
                    <a:latin typeface="+mn-lt"/>
                  </a:rPr>
                  <a:t>= 12 + 7 = 19</a:t>
                </a:r>
                <a:r>
                  <a:rPr lang="en-US" sz="2800" dirty="0">
                    <a:latin typeface="+mn-lt"/>
                  </a:rPr>
                  <a:t>. Because </a:t>
                </a:r>
                <a:r>
                  <a:rPr lang="en-US" sz="2800" i="1" dirty="0">
                    <a:latin typeface="+mn-lt"/>
                  </a:rPr>
                  <a:t>n </a:t>
                </a:r>
                <a:r>
                  <a:rPr lang="en-US" sz="2800" dirty="0">
                    <a:latin typeface="+mn-lt"/>
                    <a:sym typeface="Symbol" panose="05050102010706020507" pitchFamily="18" charset="2"/>
                  </a:rPr>
                  <a:t> </a:t>
                </a:r>
                <a:r>
                  <a:rPr lang="en-US" sz="2800" dirty="0">
                    <a:latin typeface="+mn-lt"/>
                  </a:rPr>
                  <a:t>25, use Table 8 in App. B to find the critical value. The test is a one-tailed test with </a:t>
                </a:r>
                <a14:m>
                  <m:oMath xmlns:m="http://schemas.openxmlformats.org/officeDocument/2006/math">
                    <m:r>
                      <a:rPr lang="en-US" sz="2800" i="1" smtClean="0">
                        <a:latin typeface="Cambria Math" panose="02040503050406030204" pitchFamily="18" charset="0"/>
                        <a:ea typeface="Cambria Math" panose="02040503050406030204" pitchFamily="18" charset="0"/>
                      </a:rPr>
                      <m:t>𝛼</m:t>
                    </m:r>
                  </m:oMath>
                </a14:m>
                <a:r>
                  <a:rPr lang="en-US" sz="2800" i="1" dirty="0">
                    <a:latin typeface="+mn-lt"/>
                  </a:rPr>
                  <a:t> </a:t>
                </a:r>
                <a:r>
                  <a:rPr lang="en-US" sz="2800" dirty="0">
                    <a:latin typeface="+mn-lt"/>
                  </a:rPr>
                  <a:t>= 0.05 and </a:t>
                </a:r>
                <a:r>
                  <a:rPr lang="en-US" sz="2800" i="1" dirty="0">
                    <a:latin typeface="+mn-lt"/>
                  </a:rPr>
                  <a:t>n </a:t>
                </a:r>
                <a:r>
                  <a:rPr lang="en-US" sz="2800" dirty="0">
                    <a:latin typeface="+mn-lt"/>
                  </a:rPr>
                  <a:t>= 19. The critical value is 5. The test statistic </a:t>
                </a:r>
                <a:r>
                  <a:rPr lang="en-US" sz="2800" i="1" dirty="0">
                    <a:latin typeface="+mn-lt"/>
                  </a:rPr>
                  <a:t>x </a:t>
                </a:r>
                <a:r>
                  <a:rPr lang="en-US" sz="2800" dirty="0">
                    <a:latin typeface="+mn-lt"/>
                  </a:rPr>
                  <a:t>is the smaller number of + or </a:t>
                </a:r>
                <a14:m>
                  <m:oMath xmlns:m="http://schemas.openxmlformats.org/officeDocument/2006/math">
                    <m:r>
                      <a:rPr lang="en-US" sz="2800" i="1" dirty="0">
                        <a:latin typeface="Cambria Math"/>
                        <a:ea typeface="Cambria Math" panose="02040503050406030204" pitchFamily="18" charset="0"/>
                      </a:rPr>
                      <m:t>−</m:t>
                    </m:r>
                  </m:oMath>
                </a14:m>
                <a:r>
                  <a:rPr lang="en-US" sz="2800" dirty="0">
                    <a:latin typeface="+mn-lt"/>
                  </a:rPr>
                  <a:t> signs. So, </a:t>
                </a:r>
                <a:r>
                  <a:rPr lang="en-US" sz="2800" i="1" dirty="0">
                    <a:latin typeface="+mn-lt"/>
                  </a:rPr>
                  <a:t>x </a:t>
                </a:r>
                <a:r>
                  <a:rPr lang="en-US" sz="2800" dirty="0">
                    <a:latin typeface="+mn-lt"/>
                  </a:rPr>
                  <a:t>= 7. </a:t>
                </a:r>
              </a:p>
            </p:txBody>
          </p:sp>
        </mc:Choice>
        <mc:Fallback xmlns="">
          <p:sp>
            <p:nvSpPr>
              <p:cNvPr id="3" name="Rectangle 2">
                <a:extLst>
                  <a:ext uri="{FF2B5EF4-FFF2-40B4-BE49-F238E27FC236}">
                    <a16:creationId xmlns:a16="http://schemas.microsoft.com/office/drawing/2014/main" id="{8742C9FB-F153-4C50-B52E-931FCA9BA8F3}"/>
                  </a:ext>
                </a:extLst>
              </p:cNvPr>
              <p:cNvSpPr>
                <a:spLocks noRot="1" noChangeAspect="1" noMove="1" noResize="1" noEditPoints="1" noAdjustHandles="1" noChangeArrowheads="1" noChangeShapeType="1" noTextEdit="1"/>
              </p:cNvSpPr>
              <p:nvPr/>
            </p:nvSpPr>
            <p:spPr>
              <a:xfrm>
                <a:off x="457200" y="4198957"/>
                <a:ext cx="8619423" cy="2246769"/>
              </a:xfrm>
              <a:prstGeom prst="rect">
                <a:avLst/>
              </a:prstGeom>
              <a:blipFill>
                <a:blip r:embed="rId3"/>
                <a:stretch>
                  <a:fillRect l="-1273" t="-2989" r="-2263" b="-6793"/>
                </a:stretch>
              </a:blipFill>
            </p:spPr>
            <p:txBody>
              <a:bodyPr/>
              <a:lstStyle/>
              <a:p>
                <a:r>
                  <a:rPr lang="en-US">
                    <a:noFill/>
                  </a:rPr>
                  <a:t> </a:t>
                </a:r>
              </a:p>
            </p:txBody>
          </p:sp>
        </mc:Fallback>
      </mc:AlternateContent>
    </p:spTree>
    <p:extLst>
      <p:ext uri="{BB962C8B-B14F-4D97-AF65-F5344CB8AC3E}">
        <p14:creationId xmlns:p14="http://schemas.microsoft.com/office/powerpoint/2010/main" val="350451954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7ED4449-ECF9-496A-92D9-7647F4464CA5}"/>
              </a:ext>
            </a:extLst>
          </p:cNvPr>
          <p:cNvSpPr>
            <a:spLocks noGrp="1"/>
          </p:cNvSpPr>
          <p:nvPr>
            <p:ph type="title"/>
          </p:nvPr>
        </p:nvSpPr>
        <p:spPr/>
        <p:txBody>
          <a:bodyPr/>
          <a:lstStyle/>
          <a:p>
            <a:pPr eaLnBrk="1" hangingPunct="1">
              <a:defRPr/>
            </a:pPr>
            <a:r>
              <a:rPr lang="en-US" sz="4400" dirty="0">
                <a:solidFill>
                  <a:schemeClr val="accent3"/>
                </a:solidFill>
                <a:ea typeface="+mj-ea"/>
              </a:rPr>
              <a:t>Solution: Using the Sign Test</a:t>
            </a:r>
          </a:p>
        </p:txBody>
      </p:sp>
      <p:sp>
        <p:nvSpPr>
          <p:cNvPr id="9" name="TextBox 8">
            <a:extLst>
              <a:ext uri="{FF2B5EF4-FFF2-40B4-BE49-F238E27FC236}">
                <a16:creationId xmlns="" xmlns:a16="http://schemas.microsoft.com/office/drawing/2014/main" id="{135F35FC-BD7E-40D2-A9D8-95B973F63C08}"/>
              </a:ext>
            </a:extLst>
          </p:cNvPr>
          <p:cNvSpPr txBox="1">
            <a:spLocks noChangeArrowheads="1"/>
          </p:cNvSpPr>
          <p:nvPr/>
        </p:nvSpPr>
        <p:spPr bwMode="auto">
          <a:xfrm>
            <a:off x="457200" y="1149794"/>
            <a:ext cx="7993781" cy="310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8925" indent="-288925"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457200" indent="-457200">
              <a:buClr>
                <a:schemeClr val="accent1"/>
              </a:buClr>
              <a:buFont typeface="Arial" panose="020B0604020202020204" pitchFamily="34" charset="0"/>
              <a:buChar char="•"/>
            </a:pPr>
            <a:r>
              <a:rPr lang="en-US" sz="2800" dirty="0">
                <a:latin typeface="+mn-lt"/>
              </a:rPr>
              <a:t>Because </a:t>
            </a:r>
            <a:r>
              <a:rPr lang="en-US" sz="2800" i="1" dirty="0">
                <a:latin typeface="+mn-lt"/>
              </a:rPr>
              <a:t>x </a:t>
            </a:r>
            <a:r>
              <a:rPr lang="en-US" sz="2800" dirty="0">
                <a:latin typeface="+mn-lt"/>
              </a:rPr>
              <a:t>= 7 is greater than the critical value, the employee should </a:t>
            </a:r>
            <a:r>
              <a:rPr lang="en-US" sz="2800" dirty="0">
                <a:solidFill>
                  <a:srgbClr val="C00000"/>
                </a:solidFill>
                <a:latin typeface="+mn-lt"/>
              </a:rPr>
              <a:t>fail to reject the null hypothesis</a:t>
            </a:r>
            <a:r>
              <a:rPr lang="en-US" sz="2800" dirty="0">
                <a:latin typeface="+mn-lt"/>
              </a:rPr>
              <a:t>.</a:t>
            </a:r>
          </a:p>
          <a:p>
            <a:pPr marL="457200" indent="-457200">
              <a:buClr>
                <a:schemeClr val="accent1"/>
              </a:buClr>
              <a:buFont typeface="Arial" panose="020B0604020202020204" pitchFamily="34" charset="0"/>
              <a:buChar char="•"/>
            </a:pPr>
            <a:r>
              <a:rPr lang="en-US" sz="2800" dirty="0">
                <a:latin typeface="+mn-lt"/>
              </a:rPr>
              <a:t>There is not enough evidence at the 5% level of significance for the employee to reject the website administrator’s claim that the median number of visitors per day to the company’s website is no more than 1500.</a:t>
            </a:r>
            <a:endParaRPr lang="en-US" altLang="en-US" sz="2800" dirty="0">
              <a:latin typeface="+mn-lt"/>
            </a:endParaRPr>
          </a:p>
        </p:txBody>
      </p:sp>
      <p:sp>
        <p:nvSpPr>
          <p:cNvPr id="26633" name="Footer Placeholder 2">
            <a:extLst>
              <a:ext uri="{FF2B5EF4-FFF2-40B4-BE49-F238E27FC236}">
                <a16:creationId xmlns="" xmlns:a16="http://schemas.microsoft.com/office/drawing/2014/main" id="{3B06F810-0D07-4282-91B1-8F39EBB37C60}"/>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92214350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F5B664E-C60D-4992-B755-2D53965975AE}"/>
              </a:ext>
            </a:extLst>
          </p:cNvPr>
          <p:cNvSpPr>
            <a:spLocks noGrp="1"/>
          </p:cNvSpPr>
          <p:nvPr>
            <p:ph type="title"/>
          </p:nvPr>
        </p:nvSpPr>
        <p:spPr/>
        <p:txBody>
          <a:bodyPr/>
          <a:lstStyle/>
          <a:p>
            <a:pPr eaLnBrk="1" hangingPunct="1">
              <a:defRPr/>
            </a:pPr>
            <a:r>
              <a:rPr lang="en-US" dirty="0">
                <a:solidFill>
                  <a:schemeClr val="accent3"/>
                </a:solidFill>
                <a:ea typeface="+mj-ea"/>
              </a:rPr>
              <a:t>Example: Using the Sign Test</a:t>
            </a:r>
          </a:p>
        </p:txBody>
      </p:sp>
      <p:sp>
        <p:nvSpPr>
          <p:cNvPr id="29698" name="Content Placeholder 2">
            <a:extLst>
              <a:ext uri="{FF2B5EF4-FFF2-40B4-BE49-F238E27FC236}">
                <a16:creationId xmlns="" xmlns:a16="http://schemas.microsoft.com/office/drawing/2014/main" id="{25E2ED0F-77CF-4DC7-97FC-E482543BC945}"/>
              </a:ext>
            </a:extLst>
          </p:cNvPr>
          <p:cNvSpPr>
            <a:spLocks noGrp="1"/>
          </p:cNvSpPr>
          <p:nvPr>
            <p:ph idx="1"/>
          </p:nvPr>
        </p:nvSpPr>
        <p:spPr>
          <a:xfrm>
            <a:off x="457200" y="1417638"/>
            <a:ext cx="8229600" cy="4525962"/>
          </a:xfrm>
        </p:spPr>
        <p:txBody>
          <a:bodyPr/>
          <a:lstStyle/>
          <a:p>
            <a:pPr marL="0" indent="0" eaLnBrk="1" hangingPunct="1">
              <a:buFont typeface="Arial" panose="020B0604020202020204" pitchFamily="34" charset="0"/>
              <a:buNone/>
            </a:pPr>
            <a:r>
              <a:rPr lang="en-US" altLang="en-US" dirty="0"/>
              <a:t>An organization claims that the median annual attendance for museums in U.S. is at least 39,000. A random sample of 125 museums reveals that the annual attendances for 79 museums were less than 39,000, and the annual attendances for 4 museums were 39,000. At </a:t>
            </a:r>
            <a:r>
              <a:rPr lang="el-GR" altLang="en-US" i="1" dirty="0"/>
              <a:t>α</a:t>
            </a:r>
            <a:r>
              <a:rPr lang="en-US" altLang="en-US" dirty="0"/>
              <a:t> = 0.01, is there enough evidence to reject the organization’s claim? </a:t>
            </a:r>
            <a:r>
              <a:rPr lang="en-US" altLang="en-US" sz="2400" i="1" dirty="0">
                <a:solidFill>
                  <a:schemeClr val="tx2">
                    <a:lumMod val="75000"/>
                  </a:schemeClr>
                </a:solidFill>
              </a:rPr>
              <a:t>(Adapted from American Association of Museums)</a:t>
            </a:r>
          </a:p>
        </p:txBody>
      </p:sp>
      <p:sp>
        <p:nvSpPr>
          <p:cNvPr id="29699" name="Footer Placeholder 2">
            <a:extLst>
              <a:ext uri="{FF2B5EF4-FFF2-40B4-BE49-F238E27FC236}">
                <a16:creationId xmlns="" xmlns:a16="http://schemas.microsoft.com/office/drawing/2014/main" id="{2914CD3B-B0FB-4A78-9389-A22FB42BC8EF}"/>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276525330"/>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Content Placeholder 1">
                <a:extLst>
                  <a:ext uri="{FF2B5EF4-FFF2-40B4-BE49-F238E27FC236}">
                    <a16:creationId xmlns="" xmlns:a16="http://schemas.microsoft.com/office/drawing/2014/main" id="{95151699-50F9-48B6-9DD8-98777DC68A53}"/>
                  </a:ext>
                </a:extLst>
              </p:cNvPr>
              <p:cNvSpPr>
                <a:spLocks noGrp="1"/>
              </p:cNvSpPr>
              <p:nvPr>
                <p:ph idx="1"/>
              </p:nvPr>
            </p:nvSpPr>
            <p:spPr>
              <a:xfrm>
                <a:off x="457200" y="1417638"/>
                <a:ext cx="8229600" cy="4525963"/>
              </a:xfrm>
            </p:spPr>
            <p:txBody>
              <a:bodyPr/>
              <a:lstStyle/>
              <a:p>
                <a:r>
                  <a:rPr lang="en-US" dirty="0"/>
                  <a:t>The claim is “the median annual attendance for museums in the United States is at least 39,000.” So, the null and alternative hypotheses are </a:t>
                </a:r>
              </a:p>
              <a:p>
                <a:pPr marL="800100" lvl="2" indent="0">
                  <a:buNone/>
                </a:pPr>
                <a:r>
                  <a:rPr lang="en-US" i="1" dirty="0"/>
                  <a:t>H</a:t>
                </a:r>
                <a:r>
                  <a:rPr lang="en-US" baseline="-25000" dirty="0"/>
                  <a:t>0</a:t>
                </a:r>
                <a:r>
                  <a:rPr lang="en-US" dirty="0"/>
                  <a:t>: median </a:t>
                </a:r>
                <a:r>
                  <a:rPr lang="en-US" dirty="0">
                    <a:sym typeface="Symbol" panose="05050102010706020507" pitchFamily="18" charset="2"/>
                  </a:rPr>
                  <a:t></a:t>
                </a:r>
                <a:r>
                  <a:rPr lang="en-US" dirty="0"/>
                  <a:t> 39,000</a:t>
                </a:r>
                <a:r>
                  <a:rPr lang="en-US" dirty="0">
                    <a:solidFill>
                      <a:srgbClr val="C00000"/>
                    </a:solidFill>
                  </a:rPr>
                  <a:t> (Claim) </a:t>
                </a:r>
                <a:r>
                  <a:rPr lang="en-US" dirty="0"/>
                  <a:t>and </a:t>
                </a:r>
              </a:p>
              <a:p>
                <a:pPr marL="800100" lvl="2" indent="0">
                  <a:buNone/>
                </a:pPr>
                <a:r>
                  <a:rPr lang="en-US" i="1" dirty="0"/>
                  <a:t>H</a:t>
                </a:r>
                <a:r>
                  <a:rPr lang="en-US" i="1" baseline="-25000" dirty="0"/>
                  <a:t>a</a:t>
                </a:r>
                <a:r>
                  <a:rPr lang="en-US" dirty="0"/>
                  <a:t>: median &lt; 39,000. </a:t>
                </a:r>
              </a:p>
              <a:p>
                <a:r>
                  <a:rPr lang="en-US" dirty="0"/>
                  <a:t>Because </a:t>
                </a:r>
                <a:r>
                  <a:rPr lang="en-US" i="1" dirty="0"/>
                  <a:t>n </a:t>
                </a:r>
                <a:r>
                  <a:rPr lang="en-US" dirty="0"/>
                  <a:t>&gt; 25, use Table 4 in Appendix B, the Standard Normal Table, to find the critical value. Because the test is a left-tailed test with </a:t>
                </a:r>
                <a:r>
                  <a:rPr lang="en-US" i="1" dirty="0">
                    <a:latin typeface="Symbol" panose="05050102010706020507" pitchFamily="18" charset="2"/>
                  </a:rPr>
                  <a:t>a</a:t>
                </a:r>
                <a:r>
                  <a:rPr lang="en-US" dirty="0"/>
                  <a:t> = 0.01, the critical value is </a:t>
                </a:r>
                <a:r>
                  <a:rPr lang="en-US" i="1" dirty="0"/>
                  <a:t>z</a:t>
                </a:r>
                <a:r>
                  <a:rPr lang="en-US" baseline="-25000" dirty="0"/>
                  <a:t>0</a:t>
                </a:r>
                <a:r>
                  <a:rPr lang="en-US" dirty="0"/>
                  <a:t> = </a:t>
                </a:r>
                <a14:m>
                  <m:oMath xmlns:m="http://schemas.openxmlformats.org/officeDocument/2006/math">
                    <m:r>
                      <a:rPr lang="en-US" i="1" dirty="0" smtClean="0">
                        <a:latin typeface="Cambria Math" panose="02040503050406030204" pitchFamily="18" charset="0"/>
                        <a:ea typeface="Cambria Math" panose="02040503050406030204" pitchFamily="18" charset="0"/>
                      </a:rPr>
                      <m:t>−</m:t>
                    </m:r>
                  </m:oMath>
                </a14:m>
                <a:r>
                  <a:rPr lang="en-US" dirty="0"/>
                  <a:t>2.33.</a:t>
                </a:r>
              </a:p>
            </p:txBody>
          </p:sp>
        </mc:Choice>
        <mc:Fallback xmlns="">
          <p:sp>
            <p:nvSpPr>
              <p:cNvPr id="2" name="Content Placeholder 1">
                <a:extLst>
                  <a:ext uri="{FF2B5EF4-FFF2-40B4-BE49-F238E27FC236}">
                    <a16:creationId xmlns:a16="http://schemas.microsoft.com/office/drawing/2014/main" id="{95151699-50F9-48B6-9DD8-98777DC68A53}"/>
                  </a:ext>
                </a:extLst>
              </p:cNvPr>
              <p:cNvSpPr>
                <a:spLocks noGrp="1" noRot="1" noChangeAspect="1" noMove="1" noResize="1" noEditPoints="1" noAdjustHandles="1" noChangeArrowheads="1" noChangeShapeType="1" noTextEdit="1"/>
              </p:cNvSpPr>
              <p:nvPr>
                <p:ph idx="1"/>
              </p:nvPr>
            </p:nvSpPr>
            <p:spPr>
              <a:xfrm>
                <a:off x="457200" y="1417638"/>
                <a:ext cx="8229600" cy="4525963"/>
              </a:xfrm>
              <a:blipFill>
                <a:blip r:embed="rId2"/>
                <a:stretch>
                  <a:fillRect l="-1333" t="-1482" r="-667"/>
                </a:stretch>
              </a:blipFill>
            </p:spPr>
            <p:txBody>
              <a:bodyPr/>
              <a:lstStyle/>
              <a:p>
                <a:r>
                  <a:rPr lang="en-US">
                    <a:noFill/>
                  </a:rPr>
                  <a:t> </a:t>
                </a:r>
              </a:p>
            </p:txBody>
          </p:sp>
        </mc:Fallback>
      </mc:AlternateContent>
      <p:sp>
        <p:nvSpPr>
          <p:cNvPr id="3" name="Title 2">
            <a:extLst>
              <a:ext uri="{FF2B5EF4-FFF2-40B4-BE49-F238E27FC236}">
                <a16:creationId xmlns="" xmlns:a16="http://schemas.microsoft.com/office/drawing/2014/main" id="{9F90EE05-ACC0-4E7B-ADB5-6020E2E7486A}"/>
              </a:ext>
            </a:extLst>
          </p:cNvPr>
          <p:cNvSpPr>
            <a:spLocks noGrp="1"/>
          </p:cNvSpPr>
          <p:nvPr>
            <p:ph type="title"/>
          </p:nvPr>
        </p:nvSpPr>
        <p:spPr/>
        <p:txBody>
          <a:bodyPr/>
          <a:lstStyle/>
          <a:p>
            <a:r>
              <a:rPr lang="en-US" dirty="0">
                <a:solidFill>
                  <a:schemeClr val="accent3"/>
                </a:solidFill>
              </a:rPr>
              <a:t>Solution: Using the Sign Test</a:t>
            </a:r>
          </a:p>
        </p:txBody>
      </p:sp>
    </p:spTree>
    <p:extLst>
      <p:ext uri="{BB962C8B-B14F-4D97-AF65-F5344CB8AC3E}">
        <p14:creationId xmlns:p14="http://schemas.microsoft.com/office/powerpoint/2010/main" val="29529266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Title 1">
            <a:extLst>
              <a:ext uri="{FF2B5EF4-FFF2-40B4-BE49-F238E27FC236}">
                <a16:creationId xmlns="" xmlns:a16="http://schemas.microsoft.com/office/drawing/2014/main" id="{9DAFC97F-930D-4BD0-B2BD-AE7B69492E24}"/>
              </a:ext>
            </a:extLst>
          </p:cNvPr>
          <p:cNvSpPr>
            <a:spLocks noGrp="1"/>
          </p:cNvSpPr>
          <p:nvPr>
            <p:ph type="title"/>
          </p:nvPr>
        </p:nvSpPr>
        <p:spPr/>
        <p:txBody>
          <a:bodyPr/>
          <a:lstStyle/>
          <a:p>
            <a:pPr eaLnBrk="1" hangingPunct="1"/>
            <a:r>
              <a:rPr lang="en-US" altLang="en-US"/>
              <a:t>Chapter Outline</a:t>
            </a:r>
          </a:p>
        </p:txBody>
      </p:sp>
      <p:sp>
        <p:nvSpPr>
          <p:cNvPr id="11266" name="Content Placeholder 2">
            <a:extLst>
              <a:ext uri="{FF2B5EF4-FFF2-40B4-BE49-F238E27FC236}">
                <a16:creationId xmlns="" xmlns:a16="http://schemas.microsoft.com/office/drawing/2014/main" id="{E29CF444-E24A-4210-AD28-B1E931FCB165}"/>
              </a:ext>
            </a:extLst>
          </p:cNvPr>
          <p:cNvSpPr>
            <a:spLocks noGrp="1"/>
          </p:cNvSpPr>
          <p:nvPr>
            <p:ph idx="1"/>
          </p:nvPr>
        </p:nvSpPr>
        <p:spPr/>
        <p:txBody>
          <a:bodyPr/>
          <a:lstStyle/>
          <a:p>
            <a:pPr eaLnBrk="1" hangingPunct="1"/>
            <a:r>
              <a:rPr lang="en-US" altLang="en-US"/>
              <a:t>11.1 The Sign Test</a:t>
            </a:r>
          </a:p>
          <a:p>
            <a:pPr eaLnBrk="1" hangingPunct="1"/>
            <a:r>
              <a:rPr lang="en-US" altLang="en-US"/>
              <a:t>11.2 The Wilcoxon Tests</a:t>
            </a:r>
          </a:p>
          <a:p>
            <a:pPr eaLnBrk="1" hangingPunct="1"/>
            <a:r>
              <a:rPr lang="en-US" altLang="en-US"/>
              <a:t>11.3 The Kruskal-Wallis Test</a:t>
            </a:r>
          </a:p>
          <a:p>
            <a:pPr eaLnBrk="1" hangingPunct="1"/>
            <a:r>
              <a:rPr lang="en-US" altLang="en-US"/>
              <a:t>11.4 Rank Correlation</a:t>
            </a:r>
          </a:p>
          <a:p>
            <a:pPr eaLnBrk="1" hangingPunct="1"/>
            <a:r>
              <a:rPr lang="en-US" altLang="en-US"/>
              <a:t>11.5 The Runs Test</a:t>
            </a:r>
          </a:p>
        </p:txBody>
      </p:sp>
      <p:sp>
        <p:nvSpPr>
          <p:cNvPr id="11267" name="Footer Placeholder 2">
            <a:extLst>
              <a:ext uri="{FF2B5EF4-FFF2-40B4-BE49-F238E27FC236}">
                <a16:creationId xmlns="" xmlns:a16="http://schemas.microsoft.com/office/drawing/2014/main" id="{208AA051-4B0A-4BF8-B4C7-E0E700297F2F}"/>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392432143"/>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a:extLst>
                  <a:ext uri="{FF2B5EF4-FFF2-40B4-BE49-F238E27FC236}">
                    <a16:creationId xmlns="" xmlns:a16="http://schemas.microsoft.com/office/drawing/2014/main" id="{724F4619-692B-4411-8F6F-A97AA6ED6C5B}"/>
                  </a:ext>
                </a:extLst>
              </p:cNvPr>
              <p:cNvSpPr>
                <a:spLocks noGrp="1"/>
              </p:cNvSpPr>
              <p:nvPr>
                <p:ph idx="1"/>
              </p:nvPr>
            </p:nvSpPr>
            <p:spPr/>
            <p:txBody>
              <a:bodyPr/>
              <a:lstStyle/>
              <a:p>
                <a:r>
                  <a:rPr lang="en-US" dirty="0" smtClean="0"/>
                  <a:t>Of the 125 museums, there are 79 </a:t>
                </a:r>
                <a14:m>
                  <m:oMath xmlns:m="http://schemas.openxmlformats.org/officeDocument/2006/math">
                    <m:r>
                      <a:rPr lang="en-US" i="1" dirty="0" smtClean="0">
                        <a:latin typeface="Cambria Math" panose="02040503050406030204" pitchFamily="18" charset="0"/>
                        <a:ea typeface="Cambria Math" panose="02040503050406030204" pitchFamily="18" charset="0"/>
                      </a:rPr>
                      <m:t>−</m:t>
                    </m:r>
                  </m:oMath>
                </a14:m>
                <a:r>
                  <a:rPr lang="en-US" dirty="0"/>
                  <a:t> signs and 42 + signs. When the 0’s are ignored, the sample size is </a:t>
                </a:r>
                <a:br>
                  <a:rPr lang="en-US" dirty="0"/>
                </a:br>
                <a:r>
                  <a:rPr lang="en-US" i="1" dirty="0">
                    <a:solidFill>
                      <a:srgbClr val="C00000"/>
                    </a:solidFill>
                  </a:rPr>
                  <a:t>n </a:t>
                </a:r>
                <a:r>
                  <a:rPr lang="en-US" dirty="0">
                    <a:solidFill>
                      <a:srgbClr val="C00000"/>
                    </a:solidFill>
                  </a:rPr>
                  <a:t>= 79 + 42 = 121</a:t>
                </a:r>
                <a:r>
                  <a:rPr lang="en-US" dirty="0"/>
                  <a:t>, and </a:t>
                </a:r>
                <a:r>
                  <a:rPr lang="en-US" i="1" dirty="0"/>
                  <a:t>x </a:t>
                </a:r>
                <a:r>
                  <a:rPr lang="en-US" dirty="0"/>
                  <a:t>= 42. </a:t>
                </a:r>
              </a:p>
              <a:p>
                <a:r>
                  <a:rPr lang="en-US" dirty="0"/>
                  <a:t>With these values, the test statistic is </a:t>
                </a:r>
              </a:p>
              <a:p>
                <a:pPr marL="800100" lvl="2" indent="0">
                  <a:buNone/>
                </a:pPr>
                <a:r>
                  <a:rPr lang="pl-PL" i="1" dirty="0">
                    <a:solidFill>
                      <a:srgbClr val="C00000"/>
                    </a:solidFill>
                  </a:rPr>
                  <a:t>z </a:t>
                </a:r>
                <a:r>
                  <a:rPr lang="pl-PL" dirty="0">
                    <a:solidFill>
                      <a:srgbClr val="C00000"/>
                    </a:solidFill>
                  </a:rPr>
                  <a:t>= </a:t>
                </a:r>
                <a14:m>
                  <m:oMath xmlns:m="http://schemas.openxmlformats.org/officeDocument/2006/math">
                    <m:f>
                      <m:fPr>
                        <m:ctrlPr>
                          <a:rPr lang="pl-PL" i="1" smtClean="0">
                            <a:solidFill>
                              <a:srgbClr val="C00000"/>
                            </a:solidFill>
                            <a:latin typeface="Cambria Math" panose="02040503050406030204" pitchFamily="18" charset="0"/>
                          </a:rPr>
                        </m:ctrlPr>
                      </m:fPr>
                      <m:num>
                        <m:r>
                          <m:rPr>
                            <m:nor/>
                          </m:rPr>
                          <a:rPr lang="en-US" dirty="0">
                            <a:solidFill>
                              <a:srgbClr val="C00000"/>
                            </a:solidFill>
                          </a:rPr>
                          <m:t>(</m:t>
                        </m:r>
                        <m:r>
                          <m:rPr>
                            <m:nor/>
                          </m:rPr>
                          <a:rPr lang="pl-PL" dirty="0">
                            <a:solidFill>
                              <a:srgbClr val="C00000"/>
                            </a:solidFill>
                          </a:rPr>
                          <m:t>42 + 0.5</m:t>
                        </m:r>
                        <m:r>
                          <m:rPr>
                            <m:nor/>
                          </m:rPr>
                          <a:rPr lang="en-US" dirty="0">
                            <a:solidFill>
                              <a:srgbClr val="C00000"/>
                            </a:solidFill>
                          </a:rPr>
                          <m:t>)</m:t>
                        </m:r>
                        <m:r>
                          <m:rPr>
                            <m:nor/>
                          </m:rPr>
                          <a:rPr lang="pl-PL" dirty="0">
                            <a:solidFill>
                              <a:srgbClr val="C00000"/>
                            </a:solidFill>
                          </a:rPr>
                          <m:t> − 0.5</m:t>
                        </m:r>
                        <m:r>
                          <m:rPr>
                            <m:nor/>
                          </m:rPr>
                          <a:rPr lang="en-US" dirty="0">
                            <a:solidFill>
                              <a:srgbClr val="C00000"/>
                            </a:solidFill>
                          </a:rPr>
                          <m:t>(</m:t>
                        </m:r>
                        <m:r>
                          <m:rPr>
                            <m:nor/>
                          </m:rPr>
                          <a:rPr lang="pl-PL" dirty="0">
                            <a:solidFill>
                              <a:srgbClr val="C00000"/>
                            </a:solidFill>
                          </a:rPr>
                          <m:t>121</m:t>
                        </m:r>
                        <m:r>
                          <m:rPr>
                            <m:nor/>
                          </m:rPr>
                          <a:rPr lang="en-US" dirty="0">
                            <a:solidFill>
                              <a:srgbClr val="C00000"/>
                            </a:solidFill>
                          </a:rPr>
                          <m:t>)</m:t>
                        </m:r>
                      </m:num>
                      <m:den>
                        <m:rad>
                          <m:radPr>
                            <m:degHide m:val="on"/>
                            <m:ctrlPr>
                              <a:rPr lang="pl-PL" i="1" dirty="0">
                                <a:solidFill>
                                  <a:srgbClr val="C00000"/>
                                </a:solidFill>
                                <a:latin typeface="Cambria Math" panose="02040503050406030204" pitchFamily="18" charset="0"/>
                              </a:rPr>
                            </m:ctrlPr>
                          </m:radPr>
                          <m:deg/>
                          <m:e>
                            <m:r>
                              <m:rPr>
                                <m:nor/>
                              </m:rPr>
                              <a:rPr lang="pl-PL" dirty="0">
                                <a:solidFill>
                                  <a:srgbClr val="C00000"/>
                                </a:solidFill>
                              </a:rPr>
                              <m:t>121</m:t>
                            </m:r>
                          </m:e>
                        </m:rad>
                        <m:r>
                          <m:rPr>
                            <m:nor/>
                          </m:rPr>
                          <a:rPr lang="en-US" b="0" i="0" dirty="0" smtClean="0">
                            <a:solidFill>
                              <a:srgbClr val="C00000"/>
                            </a:solidFill>
                            <a:latin typeface="+mn-lt"/>
                          </a:rPr>
                          <m:t>/2</m:t>
                        </m:r>
                      </m:den>
                    </m:f>
                  </m:oMath>
                </a14:m>
                <a:r>
                  <a:rPr lang="en-US" dirty="0">
                    <a:solidFill>
                      <a:srgbClr val="C00000"/>
                    </a:solidFill>
                  </a:rPr>
                  <a:t>= </a:t>
                </a:r>
                <a14:m>
                  <m:oMath xmlns:m="http://schemas.openxmlformats.org/officeDocument/2006/math">
                    <m:f>
                      <m:fPr>
                        <m:ctrlPr>
                          <a:rPr lang="en-US" i="1" dirty="0" smtClean="0">
                            <a:solidFill>
                              <a:srgbClr val="C00000"/>
                            </a:solidFill>
                            <a:latin typeface="Cambria Math" panose="02040503050406030204" pitchFamily="18" charset="0"/>
                            <a:ea typeface="Cambria Math" panose="02040503050406030204" pitchFamily="18" charset="0"/>
                          </a:rPr>
                        </m:ctrlPr>
                      </m:fPr>
                      <m:num>
                        <m:r>
                          <a:rPr lang="en-US" i="0" dirty="0">
                            <a:solidFill>
                              <a:srgbClr val="C00000"/>
                            </a:solidFill>
                            <a:latin typeface="Cambria Math"/>
                            <a:ea typeface="Cambria Math" panose="02040503050406030204" pitchFamily="18" charset="0"/>
                          </a:rPr>
                          <m:t>−</m:t>
                        </m:r>
                        <m:r>
                          <m:rPr>
                            <m:nor/>
                          </m:rPr>
                          <a:rPr lang="en-US" dirty="0">
                            <a:solidFill>
                              <a:srgbClr val="C00000"/>
                            </a:solidFill>
                          </a:rPr>
                          <m:t>18</m:t>
                        </m:r>
                      </m:num>
                      <m:den>
                        <m:r>
                          <m:rPr>
                            <m:nor/>
                          </m:rPr>
                          <a:rPr lang="en-US" dirty="0">
                            <a:solidFill>
                              <a:srgbClr val="C00000"/>
                            </a:solidFill>
                          </a:rPr>
                          <m:t>5.5</m:t>
                        </m:r>
                      </m:den>
                    </m:f>
                    <m:r>
                      <a:rPr lang="en-US" b="0" i="0" dirty="0" smtClean="0">
                        <a:solidFill>
                          <a:srgbClr val="C00000"/>
                        </a:solidFill>
                        <a:latin typeface="Cambria Math" panose="02040503050406030204" pitchFamily="18" charset="0"/>
                        <a:ea typeface="Cambria Math" panose="02040503050406030204" pitchFamily="18" charset="0"/>
                      </a:rPr>
                      <m:t> </m:t>
                    </m:r>
                    <m:r>
                      <a:rPr lang="en-US" b="0" i="1" dirty="0" smtClean="0">
                        <a:solidFill>
                          <a:srgbClr val="C00000"/>
                        </a:solidFill>
                        <a:latin typeface="Cambria Math" panose="02040503050406030204" pitchFamily="18" charset="0"/>
                        <a:ea typeface="Cambria Math" panose="02040503050406030204" pitchFamily="18" charset="0"/>
                      </a:rPr>
                      <m:t>≈</m:t>
                    </m:r>
                    <m:r>
                      <a:rPr lang="en-US" i="1" dirty="0">
                        <a:solidFill>
                          <a:srgbClr val="C00000"/>
                        </a:solidFill>
                        <a:latin typeface="Cambria Math"/>
                        <a:ea typeface="Cambria Math" panose="02040503050406030204" pitchFamily="18" charset="0"/>
                      </a:rPr>
                      <m:t>−</m:t>
                    </m:r>
                    <m:r>
                      <a:rPr lang="en-US" i="1" dirty="0">
                        <a:solidFill>
                          <a:srgbClr val="C00000"/>
                        </a:solidFill>
                        <a:latin typeface="Cambria Math" panose="02040503050406030204" pitchFamily="18" charset="0"/>
                        <a:ea typeface="Cambria Math" panose="02040503050406030204" pitchFamily="18" charset="0"/>
                      </a:rPr>
                      <m:t> </m:t>
                    </m:r>
                  </m:oMath>
                </a14:m>
                <a:r>
                  <a:rPr lang="en-US" dirty="0">
                    <a:solidFill>
                      <a:srgbClr val="C00000"/>
                    </a:solidFill>
                  </a:rPr>
                  <a:t>3.27.</a:t>
                </a:r>
              </a:p>
            </p:txBody>
          </p:sp>
        </mc:Choice>
        <mc:Fallback xmlns="">
          <p:sp>
            <p:nvSpPr>
              <p:cNvPr id="3" name="Content Placeholder 2">
                <a:extLst>
                  <a:ext uri="{FF2B5EF4-FFF2-40B4-BE49-F238E27FC236}">
                    <a16:creationId xmlns:a16="http://schemas.microsoft.com/office/drawing/2014/main" xmlns:a14="http://schemas.microsoft.com/office/drawing/2010/main" xmlns="" id="{724F4619-692B-4411-8F6F-A97AA6ED6C5B}"/>
                  </a:ext>
                </a:extLst>
              </p:cNvPr>
              <p:cNvSpPr>
                <a:spLocks noGrp="1" noRot="1" noChangeAspect="1" noMove="1" noResize="1" noEditPoints="1" noAdjustHandles="1" noChangeArrowheads="1" noChangeShapeType="1" noTextEdit="1"/>
              </p:cNvSpPr>
              <p:nvPr>
                <p:ph idx="1"/>
              </p:nvPr>
            </p:nvSpPr>
            <p:spPr>
              <a:blipFill rotWithShape="1">
                <a:blip r:embed="rId2"/>
                <a:stretch>
                  <a:fillRect l="-1259" t="-1348"/>
                </a:stretch>
              </a:blipFill>
            </p:spPr>
            <p:txBody>
              <a:bodyPr/>
              <a:lstStyle/>
              <a:p>
                <a:r>
                  <a:rPr lang="en-US">
                    <a:noFill/>
                  </a:rPr>
                  <a:t> </a:t>
                </a:r>
              </a:p>
            </p:txBody>
          </p:sp>
        </mc:Fallback>
      </mc:AlternateContent>
      <p:sp>
        <p:nvSpPr>
          <p:cNvPr id="2" name="Title 1">
            <a:extLst>
              <a:ext uri="{FF2B5EF4-FFF2-40B4-BE49-F238E27FC236}">
                <a16:creationId xmlns="" xmlns:a16="http://schemas.microsoft.com/office/drawing/2014/main" id="{D61DF0EC-9547-4BEB-B27A-13E1C48CCEEE}"/>
              </a:ext>
            </a:extLst>
          </p:cNvPr>
          <p:cNvSpPr>
            <a:spLocks noGrp="1"/>
          </p:cNvSpPr>
          <p:nvPr>
            <p:ph type="title"/>
          </p:nvPr>
        </p:nvSpPr>
        <p:spPr/>
        <p:txBody>
          <a:bodyPr/>
          <a:lstStyle/>
          <a:p>
            <a:pPr eaLnBrk="1" hangingPunct="1">
              <a:defRPr/>
            </a:pPr>
            <a:r>
              <a:rPr lang="en-US" sz="4400" dirty="0">
                <a:solidFill>
                  <a:schemeClr val="accent3"/>
                </a:solidFill>
                <a:ea typeface="+mj-ea"/>
              </a:rPr>
              <a:t>Solution: Using the Sign Test</a:t>
            </a:r>
          </a:p>
        </p:txBody>
      </p:sp>
      <p:sp>
        <p:nvSpPr>
          <p:cNvPr id="30732" name="Footer Placeholder 2">
            <a:extLst>
              <a:ext uri="{FF2B5EF4-FFF2-40B4-BE49-F238E27FC236}">
                <a16:creationId xmlns="" xmlns:a16="http://schemas.microsoft.com/office/drawing/2014/main" id="{A4EBD04E-5110-4574-A279-863D34DE34EB}"/>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1705014401"/>
      </p:ext>
    </p:extLst>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logo&#10;&#10;Description generated with very high confidence">
            <a:extLst>
              <a:ext uri="{FF2B5EF4-FFF2-40B4-BE49-F238E27FC236}">
                <a16:creationId xmlns="" xmlns:a16="http://schemas.microsoft.com/office/drawing/2014/main" id="{28866D46-4984-4704-83B7-142E3EC092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72513" y="1590576"/>
            <a:ext cx="3974727" cy="2923673"/>
          </a:xfrm>
          <a:prstGeom prst="rect">
            <a:avLst/>
          </a:prstGeom>
        </p:spPr>
      </p:pic>
      <p:sp>
        <p:nvSpPr>
          <p:cNvPr id="3" name="Content Placeholder 2">
            <a:extLst>
              <a:ext uri="{FF2B5EF4-FFF2-40B4-BE49-F238E27FC236}">
                <a16:creationId xmlns="" xmlns:a16="http://schemas.microsoft.com/office/drawing/2014/main" id="{724F4619-692B-4411-8F6F-A97AA6ED6C5B}"/>
              </a:ext>
            </a:extLst>
          </p:cNvPr>
          <p:cNvSpPr>
            <a:spLocks noGrp="1"/>
          </p:cNvSpPr>
          <p:nvPr>
            <p:ph idx="1"/>
          </p:nvPr>
        </p:nvSpPr>
        <p:spPr>
          <a:xfrm>
            <a:off x="457200" y="1292192"/>
            <a:ext cx="8219577" cy="4525963"/>
          </a:xfrm>
        </p:spPr>
        <p:txBody>
          <a:bodyPr/>
          <a:lstStyle/>
          <a:p>
            <a:r>
              <a:rPr lang="en-US" dirty="0"/>
              <a:t>The figure shows the location </a:t>
            </a:r>
            <a:br>
              <a:rPr lang="en-US" dirty="0"/>
            </a:br>
            <a:r>
              <a:rPr lang="en-US" dirty="0"/>
              <a:t>of the rejection region and the </a:t>
            </a:r>
            <a:br>
              <a:rPr lang="en-US" dirty="0"/>
            </a:br>
            <a:r>
              <a:rPr lang="en-US" dirty="0"/>
              <a:t>test statistic </a:t>
            </a:r>
            <a:r>
              <a:rPr lang="en-US" i="1" dirty="0"/>
              <a:t>z</a:t>
            </a:r>
            <a:r>
              <a:rPr lang="en-US" dirty="0"/>
              <a:t>. Because </a:t>
            </a:r>
            <a:r>
              <a:rPr lang="en-US" i="1" dirty="0"/>
              <a:t>z </a:t>
            </a:r>
            <a:r>
              <a:rPr lang="en-US" dirty="0"/>
              <a:t>is less </a:t>
            </a:r>
            <a:br>
              <a:rPr lang="en-US" dirty="0"/>
            </a:br>
            <a:r>
              <a:rPr lang="en-US" dirty="0"/>
              <a:t>than the critical value, it is in </a:t>
            </a:r>
            <a:br>
              <a:rPr lang="en-US" dirty="0"/>
            </a:br>
            <a:r>
              <a:rPr lang="en-US" dirty="0"/>
              <a:t>the rejection region. So, you </a:t>
            </a:r>
            <a:br>
              <a:rPr lang="en-US" dirty="0"/>
            </a:br>
            <a:r>
              <a:rPr lang="en-US" dirty="0">
                <a:solidFill>
                  <a:srgbClr val="C00000"/>
                </a:solidFill>
              </a:rPr>
              <a:t>reject the null hypothesis.</a:t>
            </a:r>
          </a:p>
          <a:p>
            <a:r>
              <a:rPr lang="en-US" dirty="0"/>
              <a:t>There is enough evidence at </a:t>
            </a:r>
            <a:br>
              <a:rPr lang="en-US" dirty="0"/>
            </a:br>
            <a:r>
              <a:rPr lang="en-US" dirty="0"/>
              <a:t>the 1% level of significance to </a:t>
            </a:r>
            <a:br>
              <a:rPr lang="en-US" dirty="0"/>
            </a:br>
            <a:r>
              <a:rPr lang="en-US" dirty="0"/>
              <a:t>reject the organization’s claim that the median annual attendance for museums in the United States is at least 39,000.</a:t>
            </a:r>
            <a:endParaRPr lang="en-US" dirty="0">
              <a:solidFill>
                <a:srgbClr val="C00000"/>
              </a:solidFill>
            </a:endParaRPr>
          </a:p>
        </p:txBody>
      </p:sp>
      <p:sp>
        <p:nvSpPr>
          <p:cNvPr id="2" name="Title 1">
            <a:extLst>
              <a:ext uri="{FF2B5EF4-FFF2-40B4-BE49-F238E27FC236}">
                <a16:creationId xmlns="" xmlns:a16="http://schemas.microsoft.com/office/drawing/2014/main" id="{D61DF0EC-9547-4BEB-B27A-13E1C48CCEEE}"/>
              </a:ext>
            </a:extLst>
          </p:cNvPr>
          <p:cNvSpPr>
            <a:spLocks noGrp="1"/>
          </p:cNvSpPr>
          <p:nvPr>
            <p:ph type="title"/>
          </p:nvPr>
        </p:nvSpPr>
        <p:spPr/>
        <p:txBody>
          <a:bodyPr/>
          <a:lstStyle/>
          <a:p>
            <a:pPr eaLnBrk="1" hangingPunct="1">
              <a:defRPr/>
            </a:pPr>
            <a:r>
              <a:rPr lang="en-US" sz="4400" dirty="0">
                <a:solidFill>
                  <a:schemeClr val="accent3"/>
                </a:solidFill>
                <a:ea typeface="+mj-ea"/>
              </a:rPr>
              <a:t>Solution: Using the Sign Test</a:t>
            </a:r>
          </a:p>
        </p:txBody>
      </p:sp>
      <p:sp>
        <p:nvSpPr>
          <p:cNvPr id="30732" name="Footer Placeholder 2">
            <a:extLst>
              <a:ext uri="{FF2B5EF4-FFF2-40B4-BE49-F238E27FC236}">
                <a16:creationId xmlns="" xmlns:a16="http://schemas.microsoft.com/office/drawing/2014/main" id="{A4EBD04E-5110-4574-A279-863D34DE34EB}"/>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263792090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745" name="Rectangle 2">
            <a:extLst>
              <a:ext uri="{FF2B5EF4-FFF2-40B4-BE49-F238E27FC236}">
                <a16:creationId xmlns="" xmlns:a16="http://schemas.microsoft.com/office/drawing/2014/main" id="{46AECC45-30DC-4092-B1CD-406A731E72F2}"/>
              </a:ext>
            </a:extLst>
          </p:cNvPr>
          <p:cNvSpPr>
            <a:spLocks noGrp="1" noChangeArrowheads="1"/>
          </p:cNvSpPr>
          <p:nvPr>
            <p:ph type="title"/>
          </p:nvPr>
        </p:nvSpPr>
        <p:spPr>
          <a:xfrm>
            <a:off x="457200" y="173038"/>
            <a:ext cx="8229600" cy="1143000"/>
          </a:xfrm>
          <a:noFill/>
        </p:spPr>
        <p:txBody>
          <a:bodyPr/>
          <a:lstStyle/>
          <a:p>
            <a:pPr eaLnBrk="1" hangingPunct="1"/>
            <a:r>
              <a:rPr lang="en-US" altLang="en-US"/>
              <a:t>The Paired</a:t>
            </a:r>
            <a:r>
              <a:rPr lang="en-US" altLang="en-US">
                <a:latin typeface="Times New Roman" panose="02020603050405020304" pitchFamily="18" charset="0"/>
              </a:rPr>
              <a:t>-</a:t>
            </a:r>
            <a:r>
              <a:rPr lang="en-US" altLang="en-US"/>
              <a:t>Sample Sign Test</a:t>
            </a:r>
          </a:p>
        </p:txBody>
      </p:sp>
      <p:sp>
        <p:nvSpPr>
          <p:cNvPr id="7" name="Content Placeholder 6">
            <a:extLst>
              <a:ext uri="{FF2B5EF4-FFF2-40B4-BE49-F238E27FC236}">
                <a16:creationId xmlns="" xmlns:a16="http://schemas.microsoft.com/office/drawing/2014/main" id="{7FD6BC0D-8862-41AC-83BA-7B94C5F68DCD}"/>
              </a:ext>
            </a:extLst>
          </p:cNvPr>
          <p:cNvSpPr>
            <a:spLocks noGrp="1"/>
          </p:cNvSpPr>
          <p:nvPr>
            <p:ph idx="1"/>
          </p:nvPr>
        </p:nvSpPr>
        <p:spPr>
          <a:xfrm>
            <a:off x="457200" y="1046884"/>
            <a:ext cx="8229600" cy="4525963"/>
          </a:xfrm>
        </p:spPr>
        <p:txBody>
          <a:bodyPr/>
          <a:lstStyle/>
          <a:p>
            <a:pPr eaLnBrk="1" hangingPunct="1">
              <a:buFont typeface="Arial" panose="020B0604020202020204" pitchFamily="34" charset="0"/>
              <a:buNone/>
            </a:pPr>
            <a:r>
              <a:rPr lang="en-US" altLang="en-US" b="1" dirty="0">
                <a:solidFill>
                  <a:schemeClr val="accent2"/>
                </a:solidFill>
              </a:rPr>
              <a:t>Paired-sample sign test</a:t>
            </a:r>
            <a:r>
              <a:rPr lang="en-US" altLang="en-US" dirty="0">
                <a:solidFill>
                  <a:schemeClr val="accent2"/>
                </a:solidFill>
              </a:rPr>
              <a:t> </a:t>
            </a:r>
          </a:p>
          <a:p>
            <a:pPr eaLnBrk="1" hangingPunct="1"/>
            <a:r>
              <a:rPr lang="en-US" dirty="0"/>
              <a:t>You can use the paired-sample sign test to test the difference between two population medians </a:t>
            </a:r>
          </a:p>
          <a:p>
            <a:pPr eaLnBrk="1" hangingPunct="1"/>
            <a:r>
              <a:rPr lang="en-US" dirty="0"/>
              <a:t>To perform the paired-sample sign test for the difference between two population medians, these conditions must be met. </a:t>
            </a:r>
          </a:p>
          <a:p>
            <a:pPr marL="914400" lvl="1" indent="-514350" eaLnBrk="1" hangingPunct="1">
              <a:buFont typeface="+mj-lt"/>
              <a:buAutoNum type="arabicPeriod"/>
            </a:pPr>
            <a:r>
              <a:rPr lang="en-US" altLang="en-US" dirty="0">
                <a:ea typeface="Times New Roman" panose="02020603050405020304" pitchFamily="18" charset="0"/>
              </a:rPr>
              <a:t>A sample must be randomly selected from each population.</a:t>
            </a:r>
          </a:p>
          <a:p>
            <a:pPr marL="933450" lvl="1" indent="-533400" eaLnBrk="1" hangingPunct="1">
              <a:buFontTx/>
              <a:buAutoNum type="arabicPeriod"/>
            </a:pPr>
            <a:r>
              <a:rPr lang="en-US" altLang="en-US" dirty="0">
                <a:ea typeface="Times New Roman" panose="02020603050405020304" pitchFamily="18" charset="0"/>
              </a:rPr>
              <a:t>The samples must be dependent (paired).</a:t>
            </a:r>
          </a:p>
          <a:p>
            <a:pPr eaLnBrk="1" hangingPunct="1"/>
            <a:r>
              <a:rPr lang="en-US" altLang="en-US" dirty="0"/>
              <a:t>The difference between corresponding data entries is found and the sign of the difference is recorded.</a:t>
            </a:r>
          </a:p>
          <a:p>
            <a:pPr eaLnBrk="1" hangingPunct="1"/>
            <a:endParaRPr lang="en-US" altLang="en-US" dirty="0"/>
          </a:p>
          <a:p>
            <a:pPr eaLnBrk="1" hangingPunct="1"/>
            <a:endParaRPr lang="en-US" altLang="en-US" dirty="0">
              <a:sym typeface="Symbol" panose="05050102010706020507" pitchFamily="18" charset="2"/>
            </a:endParaRPr>
          </a:p>
        </p:txBody>
      </p:sp>
      <p:sp>
        <p:nvSpPr>
          <p:cNvPr id="31747" name="Footer Placeholder 2">
            <a:extLst>
              <a:ext uri="{FF2B5EF4-FFF2-40B4-BE49-F238E27FC236}">
                <a16:creationId xmlns="" xmlns:a16="http://schemas.microsoft.com/office/drawing/2014/main" id="{9DED4BAB-D431-43C0-B579-6B2BA6ADAB79}"/>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292576273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xEl>
                                              <p:pRg st="3" end="3"/>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a:extLst>
              <a:ext uri="{FF2B5EF4-FFF2-40B4-BE49-F238E27FC236}">
                <a16:creationId xmlns="" xmlns:a16="http://schemas.microsoft.com/office/drawing/2014/main" id="{AD7D6722-B217-4887-92C7-38BDBC4C5404}"/>
              </a:ext>
            </a:extLst>
          </p:cNvPr>
          <p:cNvSpPr>
            <a:spLocks noGrp="1" noChangeArrowheads="1"/>
          </p:cNvSpPr>
          <p:nvPr>
            <p:ph type="title"/>
          </p:nvPr>
        </p:nvSpPr>
        <p:spPr/>
        <p:txBody>
          <a:bodyPr/>
          <a:lstStyle/>
          <a:p>
            <a:pPr eaLnBrk="1" hangingPunct="1"/>
            <a:r>
              <a:rPr lang="en-US" altLang="en-US" dirty="0"/>
              <a:t>Performing a Paired</a:t>
            </a:r>
            <a:r>
              <a:rPr lang="en-US" altLang="en-US" dirty="0">
                <a:latin typeface="Times New Roman" panose="02020603050405020304" pitchFamily="18" charset="0"/>
              </a:rPr>
              <a:t>-</a:t>
            </a:r>
            <a:r>
              <a:rPr lang="en-US" altLang="en-US" dirty="0"/>
              <a:t>Sample Sign Test</a:t>
            </a:r>
            <a:endParaRPr lang="el-GR" altLang="en-US" dirty="0"/>
          </a:p>
        </p:txBody>
      </p:sp>
      <p:sp>
        <p:nvSpPr>
          <p:cNvPr id="1100804" name="Text Box 4">
            <a:extLst>
              <a:ext uri="{FF2B5EF4-FFF2-40B4-BE49-F238E27FC236}">
                <a16:creationId xmlns="" xmlns:a16="http://schemas.microsoft.com/office/drawing/2014/main" id="{89B70AED-29C9-4A83-B1F3-B7BC122AB2AB}"/>
              </a:ext>
            </a:extLst>
          </p:cNvPr>
          <p:cNvSpPr txBox="1">
            <a:spLocks noChangeArrowheads="1"/>
          </p:cNvSpPr>
          <p:nvPr/>
        </p:nvSpPr>
        <p:spPr bwMode="auto">
          <a:xfrm>
            <a:off x="295275" y="2275889"/>
            <a:ext cx="5148263" cy="253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5000"/>
              </a:spcBef>
              <a:buClr>
                <a:schemeClr val="accent1"/>
              </a:buClr>
              <a:buFontTx/>
              <a:buAutoNum type="arabicPeriod"/>
            </a:pPr>
            <a:r>
              <a:rPr lang="en-US" altLang="en-US" sz="2600" dirty="0">
                <a:latin typeface="Times New Roman" panose="02020603050405020304" pitchFamily="18" charset="0"/>
              </a:rPr>
              <a:t>Verify that the samples are random and dependent.</a:t>
            </a:r>
          </a:p>
          <a:p>
            <a:pPr eaLnBrk="1" hangingPunct="1">
              <a:spcBef>
                <a:spcPct val="55000"/>
              </a:spcBef>
              <a:buClr>
                <a:schemeClr val="accent1"/>
              </a:buClr>
              <a:buFontTx/>
              <a:buAutoNum type="arabicPeriod"/>
            </a:pPr>
            <a:r>
              <a:rPr lang="en-US" altLang="en-US" sz="2600" dirty="0">
                <a:latin typeface="Times New Roman" panose="02020603050405020304" pitchFamily="18" charset="0"/>
                <a:sym typeface="Symbol" panose="05050102010706020507" pitchFamily="18" charset="2"/>
              </a:rPr>
              <a:t>Identify the claim. State the null and alternative hypotheses.</a:t>
            </a:r>
          </a:p>
          <a:p>
            <a:pPr eaLnBrk="1" hangingPunct="1">
              <a:spcBef>
                <a:spcPct val="55000"/>
              </a:spcBef>
              <a:buClr>
                <a:schemeClr val="accent1"/>
              </a:buClr>
              <a:buFontTx/>
              <a:buAutoNum type="arabicPeriod"/>
            </a:pPr>
            <a:r>
              <a:rPr lang="en-US" altLang="en-US" sz="2600" dirty="0">
                <a:latin typeface="Times New Roman" panose="02020603050405020304" pitchFamily="18" charset="0"/>
                <a:sym typeface="Symbol" panose="05050102010706020507" pitchFamily="18" charset="2"/>
              </a:rPr>
              <a:t>Specify the level of significance.</a:t>
            </a:r>
          </a:p>
        </p:txBody>
      </p:sp>
      <p:sp>
        <p:nvSpPr>
          <p:cNvPr id="25604" name="Text Box 8">
            <a:extLst>
              <a:ext uri="{FF2B5EF4-FFF2-40B4-BE49-F238E27FC236}">
                <a16:creationId xmlns="" xmlns:a16="http://schemas.microsoft.com/office/drawing/2014/main" id="{6614A50C-B682-4FB3-B41F-06E61FDE50F5}"/>
              </a:ext>
            </a:extLst>
          </p:cNvPr>
          <p:cNvSpPr txBox="1">
            <a:spLocks noChangeArrowheads="1"/>
          </p:cNvSpPr>
          <p:nvPr/>
        </p:nvSpPr>
        <p:spPr bwMode="auto">
          <a:xfrm>
            <a:off x="5638800" y="3317289"/>
            <a:ext cx="26670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a:latin typeface="Times New Roman" panose="02020603050405020304" pitchFamily="18" charset="0"/>
              </a:rPr>
              <a:t>State </a:t>
            </a:r>
            <a:r>
              <a:rPr lang="en-US" altLang="en-US" sz="2600" i="1">
                <a:latin typeface="Times New Roman" panose="02020603050405020304" pitchFamily="18" charset="0"/>
              </a:rPr>
              <a:t>H</a:t>
            </a:r>
            <a:r>
              <a:rPr lang="en-US" altLang="en-US" sz="2600" baseline="-25000">
                <a:latin typeface="Times New Roman" panose="02020603050405020304" pitchFamily="18" charset="0"/>
              </a:rPr>
              <a:t>0</a:t>
            </a:r>
            <a:r>
              <a:rPr lang="en-US" altLang="en-US" sz="2600">
                <a:latin typeface="Times New Roman" panose="02020603050405020304" pitchFamily="18" charset="0"/>
              </a:rPr>
              <a:t> and </a:t>
            </a:r>
            <a:r>
              <a:rPr lang="en-US" altLang="en-US" sz="2600" i="1">
                <a:latin typeface="Times New Roman" panose="02020603050405020304" pitchFamily="18" charset="0"/>
              </a:rPr>
              <a:t>H</a:t>
            </a:r>
            <a:r>
              <a:rPr lang="en-US" altLang="en-US" sz="2600" i="1" baseline="-25000">
                <a:latin typeface="Times New Roman" panose="02020603050405020304" pitchFamily="18" charset="0"/>
              </a:rPr>
              <a:t>a</a:t>
            </a:r>
            <a:r>
              <a:rPr lang="en-US" altLang="en-US" sz="2600">
                <a:latin typeface="Times New Roman" panose="02020603050405020304" pitchFamily="18" charset="0"/>
              </a:rPr>
              <a:t>. </a:t>
            </a:r>
          </a:p>
        </p:txBody>
      </p:sp>
      <p:sp>
        <p:nvSpPr>
          <p:cNvPr id="1100809" name="Text Box 9">
            <a:extLst>
              <a:ext uri="{FF2B5EF4-FFF2-40B4-BE49-F238E27FC236}">
                <a16:creationId xmlns="" xmlns:a16="http://schemas.microsoft.com/office/drawing/2014/main" id="{2B82A344-7A63-485C-8B0D-1E1033DB4CFA}"/>
              </a:ext>
            </a:extLst>
          </p:cNvPr>
          <p:cNvSpPr txBox="1">
            <a:spLocks noChangeArrowheads="1"/>
          </p:cNvSpPr>
          <p:nvPr/>
        </p:nvSpPr>
        <p:spPr bwMode="auto">
          <a:xfrm>
            <a:off x="5894388" y="4320589"/>
            <a:ext cx="26670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a:latin typeface="Times New Roman" panose="02020603050405020304" pitchFamily="18" charset="0"/>
              </a:rPr>
              <a:t>Identify </a:t>
            </a:r>
            <a:r>
              <a:rPr lang="en-US" altLang="en-US" sz="2600" i="1">
                <a:latin typeface="Times New Roman" panose="02020603050405020304" pitchFamily="18" charset="0"/>
                <a:sym typeface="Symbol" panose="05050102010706020507" pitchFamily="18" charset="2"/>
              </a:rPr>
              <a:t></a:t>
            </a:r>
            <a:r>
              <a:rPr lang="en-US" altLang="en-US" sz="2600">
                <a:latin typeface="Times New Roman" panose="02020603050405020304" pitchFamily="18" charset="0"/>
                <a:sym typeface="Symbol" panose="05050102010706020507" pitchFamily="18" charset="2"/>
              </a:rPr>
              <a:t>.</a:t>
            </a:r>
          </a:p>
        </p:txBody>
      </p:sp>
      <p:sp>
        <p:nvSpPr>
          <p:cNvPr id="32773" name="Text Box 26">
            <a:extLst>
              <a:ext uri="{FF2B5EF4-FFF2-40B4-BE49-F238E27FC236}">
                <a16:creationId xmlns="" xmlns:a16="http://schemas.microsoft.com/office/drawing/2014/main" id="{249428CA-9801-432D-8FBC-37F145255F91}"/>
              </a:ext>
            </a:extLst>
          </p:cNvPr>
          <p:cNvSpPr txBox="1">
            <a:spLocks noChangeArrowheads="1"/>
          </p:cNvSpPr>
          <p:nvPr/>
        </p:nvSpPr>
        <p:spPr bwMode="auto">
          <a:xfrm>
            <a:off x="320675" y="1640889"/>
            <a:ext cx="8240713" cy="533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i="1">
                <a:solidFill>
                  <a:schemeClr val="bg1"/>
                </a:solidFill>
                <a:latin typeface="Times New Roman" panose="02020603050405020304" pitchFamily="18" charset="0"/>
              </a:rPr>
              <a:t>    In Words					In Symbols</a:t>
            </a:r>
            <a:endParaRPr lang="el-GR" altLang="en-US" sz="2800" b="1" i="1">
              <a:solidFill>
                <a:schemeClr val="bg1"/>
              </a:solidFill>
              <a:latin typeface="Times New Roman" panose="02020603050405020304" pitchFamily="18" charset="0"/>
              <a:sym typeface="Symbol" panose="05050102010706020507" pitchFamily="18" charset="2"/>
            </a:endParaRPr>
          </a:p>
        </p:txBody>
      </p:sp>
      <p:sp>
        <p:nvSpPr>
          <p:cNvPr id="32774" name="Footer Placeholder 2">
            <a:extLst>
              <a:ext uri="{FF2B5EF4-FFF2-40B4-BE49-F238E27FC236}">
                <a16:creationId xmlns="" xmlns:a16="http://schemas.microsoft.com/office/drawing/2014/main" id="{D229425C-170B-4311-BF93-302085C3B85E}"/>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405807242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0080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5604">
                                            <p:txEl>
                                              <p:pRg st="0" end="0"/>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00804">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0080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0804" grpId="0" build="p"/>
      <p:bldP spid="110080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a:extLst>
              <a:ext uri="{FF2B5EF4-FFF2-40B4-BE49-F238E27FC236}">
                <a16:creationId xmlns="" xmlns:a16="http://schemas.microsoft.com/office/drawing/2014/main" id="{05855866-97CF-46C2-9958-B0430D8BCC6B}"/>
              </a:ext>
            </a:extLst>
          </p:cNvPr>
          <p:cNvSpPr>
            <a:spLocks noGrp="1" noChangeArrowheads="1"/>
          </p:cNvSpPr>
          <p:nvPr>
            <p:ph type="title"/>
          </p:nvPr>
        </p:nvSpPr>
        <p:spPr/>
        <p:txBody>
          <a:bodyPr/>
          <a:lstStyle/>
          <a:p>
            <a:pPr eaLnBrk="1" hangingPunct="1"/>
            <a:r>
              <a:rPr lang="en-US" altLang="en-US" dirty="0"/>
              <a:t>Performing a Paired</a:t>
            </a:r>
            <a:r>
              <a:rPr lang="en-US" altLang="en-US" dirty="0">
                <a:latin typeface="Times New Roman" panose="02020603050405020304" pitchFamily="18" charset="0"/>
              </a:rPr>
              <a:t>-</a:t>
            </a:r>
            <a:r>
              <a:rPr lang="en-US" altLang="en-US" dirty="0"/>
              <a:t>Sample Sign Test</a:t>
            </a:r>
            <a:endParaRPr lang="el-GR" altLang="en-US" dirty="0"/>
          </a:p>
        </p:txBody>
      </p:sp>
      <p:sp>
        <p:nvSpPr>
          <p:cNvPr id="1100804" name="Text Box 4">
            <a:extLst>
              <a:ext uri="{FF2B5EF4-FFF2-40B4-BE49-F238E27FC236}">
                <a16:creationId xmlns="" xmlns:a16="http://schemas.microsoft.com/office/drawing/2014/main" id="{3D6C538F-35A7-43BE-9D56-18A9ABDBC199}"/>
              </a:ext>
            </a:extLst>
          </p:cNvPr>
          <p:cNvSpPr txBox="1">
            <a:spLocks noChangeArrowheads="1"/>
          </p:cNvSpPr>
          <p:nvPr/>
        </p:nvSpPr>
        <p:spPr bwMode="auto">
          <a:xfrm>
            <a:off x="295275" y="2257417"/>
            <a:ext cx="5148263" cy="311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5000"/>
              </a:spcBef>
              <a:buClr>
                <a:schemeClr val="accent1"/>
              </a:buClr>
              <a:buFont typeface="Arial" panose="020B0604020202020204" pitchFamily="34" charset="0"/>
              <a:buAutoNum type="arabicPeriod" startAt="4"/>
            </a:pPr>
            <a:r>
              <a:rPr lang="en-US" altLang="en-US" sz="2600">
                <a:latin typeface="Times New Roman" panose="02020603050405020304" pitchFamily="18" charset="0"/>
                <a:sym typeface="Symbol" panose="05050102010706020507" pitchFamily="18" charset="2"/>
              </a:rPr>
              <a:t>Determine the sample size </a:t>
            </a:r>
            <a:r>
              <a:rPr lang="en-US" altLang="en-US" sz="2600" i="1">
                <a:latin typeface="Times New Roman" panose="02020603050405020304" pitchFamily="18" charset="0"/>
                <a:sym typeface="Symbol" panose="05050102010706020507" pitchFamily="18" charset="2"/>
              </a:rPr>
              <a:t>n</a:t>
            </a:r>
            <a:r>
              <a:rPr lang="en-US" altLang="en-US" sz="2600">
                <a:latin typeface="Times New Roman" panose="02020603050405020304" pitchFamily="18" charset="0"/>
                <a:sym typeface="Symbol" panose="05050102010706020507" pitchFamily="18" charset="2"/>
              </a:rPr>
              <a:t> by finding the difference for each data pair.  Assign a + sign for a positive difference, a </a:t>
            </a:r>
            <a:r>
              <a:rPr lang="en-US" altLang="en-US" sz="2600">
                <a:latin typeface="Times New Roman" panose="02020603050405020304" pitchFamily="18" charset="0"/>
              </a:rPr>
              <a:t>– sign for a negative difference, and a 0 for no difference.</a:t>
            </a:r>
          </a:p>
          <a:p>
            <a:pPr eaLnBrk="1" hangingPunct="1">
              <a:spcBef>
                <a:spcPct val="55000"/>
              </a:spcBef>
              <a:buClr>
                <a:schemeClr val="accent1"/>
              </a:buClr>
              <a:buFont typeface="Arial" panose="020B0604020202020204" pitchFamily="34" charset="0"/>
              <a:buAutoNum type="arabicPeriod" startAt="4"/>
            </a:pPr>
            <a:r>
              <a:rPr lang="en-US" altLang="en-US" sz="2600">
                <a:latin typeface="Times New Roman" panose="02020603050405020304" pitchFamily="18" charset="0"/>
                <a:sym typeface="Symbol" panose="05050102010706020507" pitchFamily="18" charset="2"/>
              </a:rPr>
              <a:t>Determine the critical value.</a:t>
            </a:r>
            <a:endParaRPr lang="en-US" altLang="en-US" sz="2600">
              <a:latin typeface="Times New Roman" panose="02020603050405020304" pitchFamily="18" charset="0"/>
            </a:endParaRPr>
          </a:p>
        </p:txBody>
      </p:sp>
      <p:sp>
        <p:nvSpPr>
          <p:cNvPr id="1100810" name="Text Box 10">
            <a:extLst>
              <a:ext uri="{FF2B5EF4-FFF2-40B4-BE49-F238E27FC236}">
                <a16:creationId xmlns="" xmlns:a16="http://schemas.microsoft.com/office/drawing/2014/main" id="{72AE03C6-DECD-4E92-AF08-698E893C792C}"/>
              </a:ext>
            </a:extLst>
          </p:cNvPr>
          <p:cNvSpPr txBox="1">
            <a:spLocks noChangeArrowheads="1"/>
          </p:cNvSpPr>
          <p:nvPr/>
        </p:nvSpPr>
        <p:spPr bwMode="auto">
          <a:xfrm>
            <a:off x="5813425" y="2257417"/>
            <a:ext cx="266700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i="1">
                <a:latin typeface="Times New Roman" panose="02020603050405020304" pitchFamily="18" charset="0"/>
              </a:rPr>
              <a:t>n</a:t>
            </a:r>
            <a:r>
              <a:rPr lang="en-US" altLang="en-US" sz="2600">
                <a:latin typeface="Times New Roman" panose="02020603050405020304" pitchFamily="18" charset="0"/>
              </a:rPr>
              <a:t> = total number of </a:t>
            </a:r>
            <a:r>
              <a:rPr lang="en-US" altLang="en-US" sz="2600">
                <a:latin typeface="Times New Roman" panose="02020603050405020304" pitchFamily="18" charset="0"/>
                <a:sym typeface="Symbol" panose="05050102010706020507" pitchFamily="18" charset="2"/>
              </a:rPr>
              <a:t>+ and </a:t>
            </a:r>
            <a:r>
              <a:rPr lang="en-US" altLang="en-US" sz="2600">
                <a:latin typeface="Times New Roman" panose="02020603050405020304" pitchFamily="18" charset="0"/>
              </a:rPr>
              <a:t>– signs </a:t>
            </a:r>
          </a:p>
        </p:txBody>
      </p:sp>
      <p:sp>
        <p:nvSpPr>
          <p:cNvPr id="34820" name="Text Box 26">
            <a:extLst>
              <a:ext uri="{FF2B5EF4-FFF2-40B4-BE49-F238E27FC236}">
                <a16:creationId xmlns="" xmlns:a16="http://schemas.microsoft.com/office/drawing/2014/main" id="{049639E2-56F3-47D4-8599-CF47CE756B43}"/>
              </a:ext>
            </a:extLst>
          </p:cNvPr>
          <p:cNvSpPr txBox="1">
            <a:spLocks noChangeArrowheads="1"/>
          </p:cNvSpPr>
          <p:nvPr/>
        </p:nvSpPr>
        <p:spPr bwMode="auto">
          <a:xfrm>
            <a:off x="320675" y="1622417"/>
            <a:ext cx="8240713" cy="533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i="1">
                <a:solidFill>
                  <a:schemeClr val="bg1"/>
                </a:solidFill>
                <a:latin typeface="Times New Roman" panose="02020603050405020304" pitchFamily="18" charset="0"/>
              </a:rPr>
              <a:t>    In Words					In Symbols</a:t>
            </a:r>
            <a:endParaRPr lang="el-GR" altLang="en-US" sz="2800" b="1" i="1">
              <a:solidFill>
                <a:schemeClr val="bg1"/>
              </a:solidFill>
              <a:latin typeface="Times New Roman" panose="02020603050405020304" pitchFamily="18" charset="0"/>
              <a:sym typeface="Symbol" panose="05050102010706020507" pitchFamily="18" charset="2"/>
            </a:endParaRPr>
          </a:p>
        </p:txBody>
      </p:sp>
      <p:sp>
        <p:nvSpPr>
          <p:cNvPr id="34821" name="Footer Placeholder 2">
            <a:extLst>
              <a:ext uri="{FF2B5EF4-FFF2-40B4-BE49-F238E27FC236}">
                <a16:creationId xmlns="" xmlns:a16="http://schemas.microsoft.com/office/drawing/2014/main" id="{0A8A4462-316D-41A0-9D3F-14C30FE73ADF}"/>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
        <p:nvSpPr>
          <p:cNvPr id="9" name="Text Box 9">
            <a:extLst>
              <a:ext uri="{FF2B5EF4-FFF2-40B4-BE49-F238E27FC236}">
                <a16:creationId xmlns="" xmlns:a16="http://schemas.microsoft.com/office/drawing/2014/main" id="{2FDD1752-A52C-42B2-83D9-EAA770DA86CF}"/>
              </a:ext>
            </a:extLst>
          </p:cNvPr>
          <p:cNvSpPr txBox="1">
            <a:spLocks noChangeArrowheads="1"/>
          </p:cNvSpPr>
          <p:nvPr/>
        </p:nvSpPr>
        <p:spPr bwMode="auto">
          <a:xfrm>
            <a:off x="5737225" y="4927592"/>
            <a:ext cx="243840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a:latin typeface="Times New Roman" panose="02020603050405020304" pitchFamily="18" charset="0"/>
                <a:sym typeface="Symbol" panose="05050102010706020507" pitchFamily="18" charset="2"/>
              </a:rPr>
              <a:t>Use Table 8 in</a:t>
            </a:r>
            <a:br>
              <a:rPr lang="en-US" altLang="en-US" sz="2600">
                <a:latin typeface="Times New Roman" panose="02020603050405020304" pitchFamily="18" charset="0"/>
                <a:sym typeface="Symbol" panose="05050102010706020507" pitchFamily="18" charset="2"/>
              </a:rPr>
            </a:br>
            <a:r>
              <a:rPr lang="en-US" altLang="en-US" sz="2600">
                <a:latin typeface="Times New Roman" panose="02020603050405020304" pitchFamily="18" charset="0"/>
                <a:sym typeface="Symbol" panose="05050102010706020507" pitchFamily="18" charset="2"/>
              </a:rPr>
              <a:t>Appendix B.</a:t>
            </a:r>
          </a:p>
        </p:txBody>
      </p:sp>
    </p:spTree>
    <p:extLst>
      <p:ext uri="{BB962C8B-B14F-4D97-AF65-F5344CB8AC3E}">
        <p14:creationId xmlns:p14="http://schemas.microsoft.com/office/powerpoint/2010/main" val="125702013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00804">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0804" grpId="0" uiExpand="1" build="p"/>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a:extLst>
              <a:ext uri="{FF2B5EF4-FFF2-40B4-BE49-F238E27FC236}">
                <a16:creationId xmlns="" xmlns:a16="http://schemas.microsoft.com/office/drawing/2014/main" id="{E3C287AE-2ED1-43FA-B4C8-2BC6D3B9801C}"/>
              </a:ext>
            </a:extLst>
          </p:cNvPr>
          <p:cNvSpPr>
            <a:spLocks noGrp="1" noChangeArrowheads="1"/>
          </p:cNvSpPr>
          <p:nvPr>
            <p:ph type="title"/>
          </p:nvPr>
        </p:nvSpPr>
        <p:spPr/>
        <p:txBody>
          <a:bodyPr/>
          <a:lstStyle/>
          <a:p>
            <a:pPr eaLnBrk="1" hangingPunct="1"/>
            <a:r>
              <a:rPr lang="en-US" altLang="en-US" dirty="0"/>
              <a:t>Performing a Paired</a:t>
            </a:r>
            <a:r>
              <a:rPr lang="en-US" altLang="en-US" dirty="0">
                <a:latin typeface="Times New Roman" panose="02020603050405020304" pitchFamily="18" charset="0"/>
              </a:rPr>
              <a:t>-</a:t>
            </a:r>
            <a:r>
              <a:rPr lang="en-US" altLang="en-US" dirty="0"/>
              <a:t>Sample Sign Test</a:t>
            </a:r>
            <a:endParaRPr lang="el-GR" altLang="en-US" dirty="0"/>
          </a:p>
        </p:txBody>
      </p:sp>
      <p:sp>
        <p:nvSpPr>
          <p:cNvPr id="1102854" name="Text Box 6">
            <a:extLst>
              <a:ext uri="{FF2B5EF4-FFF2-40B4-BE49-F238E27FC236}">
                <a16:creationId xmlns="" xmlns:a16="http://schemas.microsoft.com/office/drawing/2014/main" id="{2B951A6B-497B-453E-853D-1D013770E277}"/>
              </a:ext>
            </a:extLst>
          </p:cNvPr>
          <p:cNvSpPr txBox="1">
            <a:spLocks noChangeArrowheads="1"/>
          </p:cNvSpPr>
          <p:nvPr/>
        </p:nvSpPr>
        <p:spPr bwMode="auto">
          <a:xfrm>
            <a:off x="5589588" y="3370401"/>
            <a:ext cx="2971800" cy="247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a:latin typeface="Times New Roman" panose="02020603050405020304" pitchFamily="18" charset="0"/>
              </a:rPr>
              <a:t>If the test statistic is less than or equal to the critical value, reject </a:t>
            </a:r>
            <a:r>
              <a:rPr lang="en-US" altLang="en-US" sz="2600" i="1">
                <a:latin typeface="Times New Roman" panose="02020603050405020304" pitchFamily="18" charset="0"/>
              </a:rPr>
              <a:t>H</a:t>
            </a:r>
            <a:r>
              <a:rPr lang="en-US" altLang="en-US" sz="2600" baseline="-25000">
                <a:latin typeface="Times New Roman" panose="02020603050405020304" pitchFamily="18" charset="0"/>
              </a:rPr>
              <a:t>0</a:t>
            </a:r>
            <a:r>
              <a:rPr lang="en-US" altLang="en-US" sz="2600">
                <a:latin typeface="Times New Roman" panose="02020603050405020304" pitchFamily="18" charset="0"/>
              </a:rPr>
              <a:t>.  Otherwise, fail to reject </a:t>
            </a:r>
            <a:r>
              <a:rPr lang="en-US" altLang="en-US" sz="2600" i="1">
                <a:latin typeface="Times New Roman" panose="02020603050405020304" pitchFamily="18" charset="0"/>
              </a:rPr>
              <a:t>H</a:t>
            </a:r>
            <a:r>
              <a:rPr lang="en-US" altLang="en-US" sz="2600" baseline="-25000">
                <a:latin typeface="Times New Roman" panose="02020603050405020304" pitchFamily="18" charset="0"/>
              </a:rPr>
              <a:t>0</a:t>
            </a:r>
            <a:r>
              <a:rPr lang="en-US" altLang="en-US" sz="2600">
                <a:latin typeface="Times New Roman" panose="02020603050405020304" pitchFamily="18" charset="0"/>
              </a:rPr>
              <a:t>.</a:t>
            </a:r>
          </a:p>
        </p:txBody>
      </p:sp>
      <p:sp>
        <p:nvSpPr>
          <p:cNvPr id="1102855" name="Text Box 7">
            <a:extLst>
              <a:ext uri="{FF2B5EF4-FFF2-40B4-BE49-F238E27FC236}">
                <a16:creationId xmlns="" xmlns:a16="http://schemas.microsoft.com/office/drawing/2014/main" id="{8F0B1CB4-7D18-4E31-A92A-5C7B6FF6E915}"/>
              </a:ext>
            </a:extLst>
          </p:cNvPr>
          <p:cNvSpPr txBox="1">
            <a:spLocks noChangeArrowheads="1"/>
          </p:cNvSpPr>
          <p:nvPr/>
        </p:nvSpPr>
        <p:spPr bwMode="auto">
          <a:xfrm>
            <a:off x="292100" y="2205176"/>
            <a:ext cx="4643438"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5000"/>
              </a:spcBef>
              <a:buClr>
                <a:schemeClr val="accent1"/>
              </a:buClr>
              <a:buFont typeface="Arial" panose="020B0604020202020204" pitchFamily="34" charset="0"/>
              <a:buAutoNum type="arabicPeriod" startAt="6"/>
            </a:pPr>
            <a:r>
              <a:rPr lang="en-US" altLang="en-US" sz="2600">
                <a:latin typeface="Times New Roman" panose="02020603050405020304" pitchFamily="18" charset="0"/>
                <a:sym typeface="Symbol" panose="05050102010706020507" pitchFamily="18" charset="2"/>
              </a:rPr>
              <a:t>Find the test statistic.  </a:t>
            </a:r>
          </a:p>
        </p:txBody>
      </p:sp>
      <p:sp>
        <p:nvSpPr>
          <p:cNvPr id="1102856" name="Text Box 8">
            <a:extLst>
              <a:ext uri="{FF2B5EF4-FFF2-40B4-BE49-F238E27FC236}">
                <a16:creationId xmlns="" xmlns:a16="http://schemas.microsoft.com/office/drawing/2014/main" id="{9C171131-A908-489C-BA93-4B4CDAF98DBF}"/>
              </a:ext>
            </a:extLst>
          </p:cNvPr>
          <p:cNvSpPr txBox="1">
            <a:spLocks noChangeArrowheads="1"/>
          </p:cNvSpPr>
          <p:nvPr/>
        </p:nvSpPr>
        <p:spPr bwMode="auto">
          <a:xfrm>
            <a:off x="5576888" y="2240101"/>
            <a:ext cx="281940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i="1">
                <a:latin typeface="Times New Roman" panose="02020603050405020304" pitchFamily="18" charset="0"/>
                <a:sym typeface="Symbol" panose="05050102010706020507" pitchFamily="18" charset="2"/>
              </a:rPr>
              <a:t>x</a:t>
            </a:r>
            <a:r>
              <a:rPr lang="en-US" altLang="en-US" sz="2600">
                <a:latin typeface="Times New Roman" panose="02020603050405020304" pitchFamily="18" charset="0"/>
                <a:sym typeface="Symbol" panose="05050102010706020507" pitchFamily="18" charset="2"/>
              </a:rPr>
              <a:t> = smaller number </a:t>
            </a:r>
            <a:r>
              <a:rPr lang="en-US" altLang="en-US" sz="2600">
                <a:latin typeface="Times New Roman" panose="02020603050405020304" pitchFamily="18" charset="0"/>
              </a:rPr>
              <a:t>of </a:t>
            </a:r>
            <a:r>
              <a:rPr lang="en-US" altLang="en-US" sz="2600">
                <a:latin typeface="Times New Roman" panose="02020603050405020304" pitchFamily="18" charset="0"/>
                <a:sym typeface="Symbol" panose="05050102010706020507" pitchFamily="18" charset="2"/>
              </a:rPr>
              <a:t>+ and </a:t>
            </a:r>
            <a:r>
              <a:rPr lang="en-US" altLang="en-US" sz="2600">
                <a:latin typeface="Times New Roman" panose="02020603050405020304" pitchFamily="18" charset="0"/>
              </a:rPr>
              <a:t>– signs</a:t>
            </a:r>
          </a:p>
        </p:txBody>
      </p:sp>
      <p:sp>
        <p:nvSpPr>
          <p:cNvPr id="36869" name="Text Box 26">
            <a:extLst>
              <a:ext uri="{FF2B5EF4-FFF2-40B4-BE49-F238E27FC236}">
                <a16:creationId xmlns="" xmlns:a16="http://schemas.microsoft.com/office/drawing/2014/main" id="{F6D12DB5-0F5F-43D5-9583-FB2CC92AB5AE}"/>
              </a:ext>
            </a:extLst>
          </p:cNvPr>
          <p:cNvSpPr txBox="1">
            <a:spLocks noChangeArrowheads="1"/>
          </p:cNvSpPr>
          <p:nvPr/>
        </p:nvSpPr>
        <p:spPr bwMode="auto">
          <a:xfrm>
            <a:off x="320675" y="1567001"/>
            <a:ext cx="8240713" cy="533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i="1">
                <a:solidFill>
                  <a:schemeClr val="bg1"/>
                </a:solidFill>
                <a:latin typeface="Times New Roman" panose="02020603050405020304" pitchFamily="18" charset="0"/>
              </a:rPr>
              <a:t>    In Words					In Symbols</a:t>
            </a:r>
            <a:endParaRPr lang="el-GR" altLang="en-US" sz="2800" b="1" i="1">
              <a:solidFill>
                <a:schemeClr val="bg1"/>
              </a:solidFill>
              <a:latin typeface="Times New Roman" panose="02020603050405020304" pitchFamily="18" charset="0"/>
              <a:sym typeface="Symbol" panose="05050102010706020507" pitchFamily="18" charset="2"/>
            </a:endParaRPr>
          </a:p>
        </p:txBody>
      </p:sp>
      <p:sp>
        <p:nvSpPr>
          <p:cNvPr id="39944" name="Rectangle 7">
            <a:extLst>
              <a:ext uri="{FF2B5EF4-FFF2-40B4-BE49-F238E27FC236}">
                <a16:creationId xmlns="" xmlns:a16="http://schemas.microsoft.com/office/drawing/2014/main" id="{1BA17D82-D09B-4860-B9D6-2E5EB5290924}"/>
              </a:ext>
            </a:extLst>
          </p:cNvPr>
          <p:cNvSpPr>
            <a:spLocks noChangeArrowheads="1"/>
          </p:cNvSpPr>
          <p:nvPr/>
        </p:nvSpPr>
        <p:spPr bwMode="auto">
          <a:xfrm>
            <a:off x="328613" y="3459301"/>
            <a:ext cx="4572000" cy="293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5000"/>
              </a:spcBef>
              <a:buClr>
                <a:srgbClr val="FFC000"/>
              </a:buClr>
              <a:buFont typeface="Arial" panose="020B0604020202020204" pitchFamily="34" charset="0"/>
              <a:buAutoNum type="arabicPeriod" startAt="7"/>
            </a:pPr>
            <a:r>
              <a:rPr lang="en-US" altLang="en-US" sz="2600" dirty="0">
                <a:solidFill>
                  <a:srgbClr val="000000"/>
                </a:solidFill>
                <a:latin typeface="Times New Roman" panose="02020603050405020304" pitchFamily="18" charset="0"/>
                <a:sym typeface="Symbol" panose="05050102010706020507" pitchFamily="18" charset="2"/>
              </a:rPr>
              <a:t>Make a decision to reject or fail to reject the null hypothesis. </a:t>
            </a:r>
          </a:p>
          <a:p>
            <a:pPr eaLnBrk="1" hangingPunct="1">
              <a:spcBef>
                <a:spcPct val="55000"/>
              </a:spcBef>
              <a:buClr>
                <a:srgbClr val="FFC000"/>
              </a:buClr>
              <a:buFont typeface="Arial" panose="020B0604020202020204" pitchFamily="34" charset="0"/>
              <a:buAutoNum type="arabicPeriod" startAt="7"/>
            </a:pPr>
            <a:endParaRPr lang="en-US" altLang="en-US" sz="2600" dirty="0">
              <a:solidFill>
                <a:srgbClr val="000000"/>
              </a:solidFill>
              <a:latin typeface="Times New Roman" panose="02020603050405020304" pitchFamily="18" charset="0"/>
              <a:sym typeface="Symbol" panose="05050102010706020507" pitchFamily="18" charset="2"/>
            </a:endParaRPr>
          </a:p>
          <a:p>
            <a:pPr eaLnBrk="1" hangingPunct="1">
              <a:spcBef>
                <a:spcPct val="55000"/>
              </a:spcBef>
              <a:buClr>
                <a:srgbClr val="FFC000"/>
              </a:buClr>
              <a:buFont typeface="Arial" panose="020B0604020202020204" pitchFamily="34" charset="0"/>
              <a:buAutoNum type="arabicPeriod" startAt="7"/>
            </a:pPr>
            <a:r>
              <a:rPr lang="en-US" altLang="en-US" sz="2600" dirty="0">
                <a:solidFill>
                  <a:srgbClr val="000000"/>
                </a:solidFill>
                <a:latin typeface="Times New Roman" panose="02020603050405020304" pitchFamily="18" charset="0"/>
                <a:sym typeface="Symbol" panose="05050102010706020507" pitchFamily="18" charset="2"/>
              </a:rPr>
              <a:t>Interpret the decision in the context of the original claim.</a:t>
            </a:r>
          </a:p>
        </p:txBody>
      </p:sp>
      <p:sp>
        <p:nvSpPr>
          <p:cNvPr id="36871" name="Footer Placeholder 2">
            <a:extLst>
              <a:ext uri="{FF2B5EF4-FFF2-40B4-BE49-F238E27FC236}">
                <a16:creationId xmlns="" xmlns:a16="http://schemas.microsoft.com/office/drawing/2014/main" id="{980CFDEC-4189-4A65-8DF3-3F642A11A847}"/>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14081714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944">
                                            <p:txEl>
                                              <p:pRg st="0" end="0"/>
                                            </p:txEl>
                                          </p:spTgt>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102854"/>
                                        </p:tgtEl>
                                        <p:attrNameLst>
                                          <p:attrName>style.visibility</p:attrName>
                                        </p:attrNameLst>
                                      </p:cBhvr>
                                      <p:to>
                                        <p:strVal val="visible"/>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3994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2854" grpId="0"/>
      <p:bldP spid="39944"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A9E653D-1EFA-4224-BF91-4B52BF64E234}"/>
              </a:ext>
            </a:extLst>
          </p:cNvPr>
          <p:cNvSpPr>
            <a:spLocks noGrp="1"/>
          </p:cNvSpPr>
          <p:nvPr>
            <p:ph type="title"/>
          </p:nvPr>
        </p:nvSpPr>
        <p:spPr/>
        <p:txBody>
          <a:bodyPr/>
          <a:lstStyle/>
          <a:p>
            <a:pPr>
              <a:defRPr/>
            </a:pPr>
            <a:r>
              <a:rPr lang="en-US" dirty="0">
                <a:solidFill>
                  <a:schemeClr val="accent3"/>
                </a:solidFill>
                <a:ea typeface="+mj-ea"/>
              </a:rPr>
              <a:t>Example: Using the Paired-Sample Sign Test</a:t>
            </a:r>
          </a:p>
        </p:txBody>
      </p:sp>
      <p:sp>
        <p:nvSpPr>
          <p:cNvPr id="38914" name="Content Placeholder 2">
            <a:extLst>
              <a:ext uri="{FF2B5EF4-FFF2-40B4-BE49-F238E27FC236}">
                <a16:creationId xmlns="" xmlns:a16="http://schemas.microsoft.com/office/drawing/2014/main" id="{296CFAA1-FB1D-4DBF-B0BA-F0687A874C88}"/>
              </a:ext>
            </a:extLst>
          </p:cNvPr>
          <p:cNvSpPr>
            <a:spLocks noGrp="1"/>
          </p:cNvSpPr>
          <p:nvPr>
            <p:ph idx="1"/>
          </p:nvPr>
        </p:nvSpPr>
        <p:spPr/>
        <p:txBody>
          <a:bodyPr/>
          <a:lstStyle/>
          <a:p>
            <a:pPr marL="0" indent="0">
              <a:buFont typeface="Arial" panose="020B0604020202020204" pitchFamily="34" charset="0"/>
              <a:buNone/>
            </a:pPr>
            <a:r>
              <a:rPr lang="en-US" altLang="en-US"/>
              <a:t>A psychologist claims that the number of repeat offenders will decrease if first-time offenders complete a particular rehabilitation course. You randomly select 10 prisons and record the number of repeat offenders during a two-year period. Then, after first-time offenders complete the course, you record the number of repeat offenders at each prison for another two-year period. The results are shown on the next slide. At</a:t>
            </a:r>
            <a:br>
              <a:rPr lang="en-US" altLang="en-US"/>
            </a:br>
            <a:r>
              <a:rPr lang="el-GR" altLang="en-US" i="1"/>
              <a:t>α</a:t>
            </a:r>
            <a:r>
              <a:rPr lang="en-US" altLang="en-US"/>
              <a:t> = 0.025, can you support the psychologist</a:t>
            </a:r>
            <a:r>
              <a:rPr lang="ja-JP" altLang="en-US"/>
              <a:t>’</a:t>
            </a:r>
            <a:r>
              <a:rPr lang="en-US" altLang="ja-JP"/>
              <a:t>s claim?</a:t>
            </a:r>
          </a:p>
          <a:p>
            <a:pPr marL="0" indent="0">
              <a:buFont typeface="Arial" panose="020B0604020202020204" pitchFamily="34" charset="0"/>
              <a:buNone/>
            </a:pPr>
            <a:endParaRPr lang="en-US" altLang="en-US"/>
          </a:p>
        </p:txBody>
      </p:sp>
      <p:sp>
        <p:nvSpPr>
          <p:cNvPr id="38915" name="Footer Placeholder 2">
            <a:extLst>
              <a:ext uri="{FF2B5EF4-FFF2-40B4-BE49-F238E27FC236}">
                <a16:creationId xmlns="" xmlns:a16="http://schemas.microsoft.com/office/drawing/2014/main" id="{46D35387-06C8-4DC3-9D89-1A69D84FEEEB}"/>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235713705"/>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185785A-E2D2-417C-924F-CA3897CF33B3}"/>
              </a:ext>
            </a:extLst>
          </p:cNvPr>
          <p:cNvSpPr>
            <a:spLocks noGrp="1"/>
          </p:cNvSpPr>
          <p:nvPr>
            <p:ph type="title"/>
          </p:nvPr>
        </p:nvSpPr>
        <p:spPr/>
        <p:txBody>
          <a:bodyPr/>
          <a:lstStyle/>
          <a:p>
            <a:pPr>
              <a:defRPr/>
            </a:pPr>
            <a:r>
              <a:rPr lang="en-US" sz="4400" dirty="0">
                <a:solidFill>
                  <a:schemeClr val="accent3"/>
                </a:solidFill>
                <a:ea typeface="+mj-ea"/>
              </a:rPr>
              <a:t>Example: Using the Paired-Sample Sign Test</a:t>
            </a:r>
          </a:p>
        </p:txBody>
      </p:sp>
      <p:sp>
        <p:nvSpPr>
          <p:cNvPr id="6" name="TextBox 5">
            <a:extLst>
              <a:ext uri="{FF2B5EF4-FFF2-40B4-BE49-F238E27FC236}">
                <a16:creationId xmlns="" xmlns:a16="http://schemas.microsoft.com/office/drawing/2014/main" id="{2DF4FA58-9C97-4901-96F1-9388D63C687E}"/>
              </a:ext>
            </a:extLst>
          </p:cNvPr>
          <p:cNvSpPr txBox="1"/>
          <p:nvPr/>
        </p:nvSpPr>
        <p:spPr>
          <a:xfrm>
            <a:off x="350982" y="3590980"/>
            <a:ext cx="8534400" cy="2246769"/>
          </a:xfrm>
          <a:prstGeom prst="rect">
            <a:avLst/>
          </a:prstGeom>
          <a:noFill/>
        </p:spPr>
        <p:txBody>
          <a:bodyPr wrap="square">
            <a:spAutoFit/>
          </a:bodyPr>
          <a:lstStyle/>
          <a:p>
            <a:pPr>
              <a:defRPr/>
            </a:pPr>
            <a:r>
              <a:rPr lang="en-US" sz="2800" b="1" dirty="0">
                <a:solidFill>
                  <a:schemeClr val="accent3"/>
                </a:solidFill>
                <a:latin typeface="+mn-lt"/>
                <a:ea typeface="+mn-ea"/>
                <a:cs typeface="Arial" charset="0"/>
              </a:rPr>
              <a:t>Solution:</a:t>
            </a:r>
          </a:p>
          <a:p>
            <a:r>
              <a:rPr lang="en-US" sz="2800" dirty="0">
                <a:latin typeface="+mn-lt"/>
              </a:rPr>
              <a:t>To support the psychologist’s claim, use the null and alternative hypotheses below.</a:t>
            </a:r>
          </a:p>
          <a:p>
            <a:r>
              <a:rPr lang="en-US" sz="2800" i="1" dirty="0">
                <a:latin typeface="+mn-lt"/>
              </a:rPr>
              <a:t>H</a:t>
            </a:r>
            <a:r>
              <a:rPr lang="en-US" sz="2800" baseline="-25000" dirty="0">
                <a:latin typeface="+mn-lt"/>
              </a:rPr>
              <a:t>0</a:t>
            </a:r>
            <a:r>
              <a:rPr lang="en-US" sz="2800" dirty="0">
                <a:latin typeface="+mn-lt"/>
              </a:rPr>
              <a:t>: The number of repeat offenders will not decrease.</a:t>
            </a:r>
          </a:p>
          <a:p>
            <a:r>
              <a:rPr lang="en-US" sz="2800" i="1" dirty="0">
                <a:latin typeface="+mn-lt"/>
              </a:rPr>
              <a:t>H</a:t>
            </a:r>
            <a:r>
              <a:rPr lang="en-US" sz="2800" i="1" baseline="-25000" dirty="0">
                <a:latin typeface="+mn-lt"/>
              </a:rPr>
              <a:t>a</a:t>
            </a:r>
            <a:r>
              <a:rPr lang="en-US" sz="2800" dirty="0">
                <a:latin typeface="+mn-lt"/>
              </a:rPr>
              <a:t>: The number of repeat offenders will decrease. </a:t>
            </a:r>
            <a:r>
              <a:rPr lang="en-US" sz="2800" dirty="0">
                <a:solidFill>
                  <a:srgbClr val="C00000"/>
                </a:solidFill>
                <a:latin typeface="+mn-lt"/>
              </a:rPr>
              <a:t>(Claim)</a:t>
            </a:r>
            <a:endParaRPr lang="en-US" sz="2800" b="1" dirty="0">
              <a:solidFill>
                <a:srgbClr val="C00000"/>
              </a:solidFill>
              <a:latin typeface="+mn-lt"/>
              <a:cs typeface="Arial" charset="0"/>
            </a:endParaRPr>
          </a:p>
        </p:txBody>
      </p:sp>
      <p:sp>
        <p:nvSpPr>
          <p:cNvPr id="40018" name="Footer Placeholder 2">
            <a:extLst>
              <a:ext uri="{FF2B5EF4-FFF2-40B4-BE49-F238E27FC236}">
                <a16:creationId xmlns="" xmlns:a16="http://schemas.microsoft.com/office/drawing/2014/main" id="{CAC3088F-6F62-4905-9B9D-9699705D4EFE}"/>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5" name="Picture 4" descr="A close up of a piece of paper&#10;&#10;Description generated with very high confidence">
            <a:extLst>
              <a:ext uri="{FF2B5EF4-FFF2-40B4-BE49-F238E27FC236}">
                <a16:creationId xmlns="" xmlns:a16="http://schemas.microsoft.com/office/drawing/2014/main" id="{C4250D9B-20EF-4A0A-B746-6068F0E3C0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1868" y="1659485"/>
            <a:ext cx="7846699" cy="1931495"/>
          </a:xfrm>
          <a:prstGeom prst="rect">
            <a:avLst/>
          </a:prstGeom>
        </p:spPr>
      </p:pic>
    </p:spTree>
    <p:extLst>
      <p:ext uri="{BB962C8B-B14F-4D97-AF65-F5344CB8AC3E}">
        <p14:creationId xmlns:p14="http://schemas.microsoft.com/office/powerpoint/2010/main" val="282757850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185785A-E2D2-417C-924F-CA3897CF33B3}"/>
              </a:ext>
            </a:extLst>
          </p:cNvPr>
          <p:cNvSpPr>
            <a:spLocks noGrp="1"/>
          </p:cNvSpPr>
          <p:nvPr>
            <p:ph type="title"/>
          </p:nvPr>
        </p:nvSpPr>
        <p:spPr/>
        <p:txBody>
          <a:bodyPr/>
          <a:lstStyle/>
          <a:p>
            <a:pPr>
              <a:defRPr/>
            </a:pPr>
            <a:r>
              <a:rPr lang="en-US" sz="4400" dirty="0">
                <a:solidFill>
                  <a:schemeClr val="accent3"/>
                </a:solidFill>
                <a:ea typeface="+mj-ea"/>
              </a:rPr>
              <a:t>Solution: Using the Paired-Sample Sign Test</a:t>
            </a:r>
          </a:p>
        </p:txBody>
      </p:sp>
      <p:sp>
        <p:nvSpPr>
          <p:cNvPr id="6" name="TextBox 5">
            <a:extLst>
              <a:ext uri="{FF2B5EF4-FFF2-40B4-BE49-F238E27FC236}">
                <a16:creationId xmlns="" xmlns:a16="http://schemas.microsoft.com/office/drawing/2014/main" id="{2DF4FA58-9C97-4901-96F1-9388D63C687E}"/>
              </a:ext>
            </a:extLst>
          </p:cNvPr>
          <p:cNvSpPr txBox="1"/>
          <p:nvPr/>
        </p:nvSpPr>
        <p:spPr>
          <a:xfrm>
            <a:off x="228600" y="1441619"/>
            <a:ext cx="8534400" cy="954107"/>
          </a:xfrm>
          <a:prstGeom prst="rect">
            <a:avLst/>
          </a:prstGeom>
          <a:noFill/>
        </p:spPr>
        <p:txBody>
          <a:bodyPr wrap="square">
            <a:spAutoFit/>
          </a:bodyPr>
          <a:lstStyle/>
          <a:p>
            <a:pPr marL="457200" indent="-457200">
              <a:buClr>
                <a:srgbClr val="FFC000"/>
              </a:buClr>
              <a:buFont typeface="Arial" panose="020B0604020202020204" pitchFamily="34" charset="0"/>
              <a:buChar char="•"/>
              <a:defRPr/>
            </a:pPr>
            <a:r>
              <a:rPr lang="en-US" sz="2800" dirty="0">
                <a:latin typeface="+mn-lt"/>
              </a:rPr>
              <a:t>The table below shows the sign of the differences between the “before” and “after” data.</a:t>
            </a:r>
            <a:endParaRPr lang="en-US" sz="4000" b="1" dirty="0">
              <a:solidFill>
                <a:srgbClr val="FF0000"/>
              </a:solidFill>
              <a:latin typeface="+mn-lt"/>
              <a:cs typeface="Arial" charset="0"/>
            </a:endParaRPr>
          </a:p>
        </p:txBody>
      </p:sp>
      <p:sp>
        <p:nvSpPr>
          <p:cNvPr id="40018" name="Footer Placeholder 2">
            <a:extLst>
              <a:ext uri="{FF2B5EF4-FFF2-40B4-BE49-F238E27FC236}">
                <a16:creationId xmlns="" xmlns:a16="http://schemas.microsoft.com/office/drawing/2014/main" id="{CAC3088F-6F62-4905-9B9D-9699705D4EFE}"/>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mc:AlternateContent xmlns:mc="http://schemas.openxmlformats.org/markup-compatibility/2006" xmlns:a14="http://schemas.microsoft.com/office/drawing/2010/main">
        <mc:Choice Requires="a14">
          <p:sp>
            <p:nvSpPr>
              <p:cNvPr id="3" name="Rectangle 2">
                <a:extLst>
                  <a:ext uri="{FF2B5EF4-FFF2-40B4-BE49-F238E27FC236}">
                    <a16:creationId xmlns="" xmlns:a16="http://schemas.microsoft.com/office/drawing/2014/main" id="{8B28E96D-464C-489E-84AF-F5477A1B2BBA}"/>
                  </a:ext>
                </a:extLst>
              </p:cNvPr>
              <p:cNvSpPr/>
              <p:nvPr/>
            </p:nvSpPr>
            <p:spPr>
              <a:xfrm>
                <a:off x="304800" y="4471684"/>
                <a:ext cx="8382000" cy="1815882"/>
              </a:xfrm>
              <a:prstGeom prst="rect">
                <a:avLst/>
              </a:prstGeom>
            </p:spPr>
            <p:txBody>
              <a:bodyPr wrap="square">
                <a:spAutoFit/>
              </a:bodyPr>
              <a:lstStyle/>
              <a:p>
                <a:pPr marL="457200" indent="-457200">
                  <a:buClr>
                    <a:srgbClr val="FFC000"/>
                  </a:buClr>
                  <a:buFont typeface="Arial" panose="020B0604020202020204" pitchFamily="34" charset="0"/>
                  <a:buChar char="•"/>
                </a:pPr>
                <a:r>
                  <a:rPr lang="en-US" sz="2800" dirty="0">
                    <a:solidFill>
                      <a:srgbClr val="000000"/>
                    </a:solidFill>
                    <a:latin typeface="+mn-lt"/>
                  </a:rPr>
                  <a:t>You can see that there is 1 </a:t>
                </a:r>
                <a14:m>
                  <m:oMath xmlns:m="http://schemas.openxmlformats.org/officeDocument/2006/math">
                    <m:r>
                      <a:rPr lang="en-US" sz="2800" i="1" dirty="0" smtClean="0">
                        <a:solidFill>
                          <a:srgbClr val="000000"/>
                        </a:solidFill>
                        <a:latin typeface="Cambria Math" panose="02040503050406030204" pitchFamily="18" charset="0"/>
                        <a:ea typeface="Cambria Math" panose="02040503050406030204" pitchFamily="18" charset="0"/>
                      </a:rPr>
                      <m:t>−</m:t>
                    </m:r>
                  </m:oMath>
                </a14:m>
                <a:r>
                  <a:rPr lang="en-US" sz="2800" dirty="0">
                    <a:solidFill>
                      <a:srgbClr val="000000"/>
                    </a:solidFill>
                    <a:latin typeface="+mn-lt"/>
                  </a:rPr>
                  <a:t> sign and there are 9 + signs. So, </a:t>
                </a:r>
                <a:r>
                  <a:rPr lang="en-US" sz="2800" i="1" dirty="0">
                    <a:solidFill>
                      <a:srgbClr val="C00000"/>
                    </a:solidFill>
                    <a:latin typeface="+mn-lt"/>
                  </a:rPr>
                  <a:t>n </a:t>
                </a:r>
                <a:r>
                  <a:rPr lang="en-US" sz="2800" dirty="0">
                    <a:solidFill>
                      <a:srgbClr val="C00000"/>
                    </a:solidFill>
                    <a:latin typeface="+mn-lt"/>
                  </a:rPr>
                  <a:t>= 1 + 9 = 10</a:t>
                </a:r>
                <a:r>
                  <a:rPr lang="en-US" sz="2800" dirty="0">
                    <a:solidFill>
                      <a:srgbClr val="000000"/>
                    </a:solidFill>
                    <a:latin typeface="+mn-lt"/>
                  </a:rPr>
                  <a:t>. Because the test is a one-tailed test with </a:t>
                </a:r>
                <a:r>
                  <a:rPr lang="en-US" sz="2800" i="1" dirty="0">
                    <a:solidFill>
                      <a:srgbClr val="000000"/>
                    </a:solidFill>
                    <a:latin typeface="Symbol" panose="05050102010706020507" pitchFamily="18" charset="2"/>
                  </a:rPr>
                  <a:t>a</a:t>
                </a:r>
                <a:r>
                  <a:rPr lang="en-US" sz="2800" dirty="0">
                    <a:solidFill>
                      <a:srgbClr val="000000"/>
                    </a:solidFill>
                    <a:latin typeface="+mn-lt"/>
                  </a:rPr>
                  <a:t> = 0.025 and </a:t>
                </a:r>
                <a:r>
                  <a:rPr lang="en-US" sz="2800" i="1" dirty="0">
                    <a:solidFill>
                      <a:srgbClr val="000000"/>
                    </a:solidFill>
                    <a:latin typeface="+mn-lt"/>
                  </a:rPr>
                  <a:t>n </a:t>
                </a:r>
                <a:r>
                  <a:rPr lang="en-US" sz="2800" dirty="0">
                    <a:solidFill>
                      <a:srgbClr val="000000"/>
                    </a:solidFill>
                    <a:latin typeface="+mn-lt"/>
                  </a:rPr>
                  <a:t>= 10, the critical value is 1. </a:t>
                </a:r>
                <a:endParaRPr lang="en-US" sz="2800" dirty="0">
                  <a:latin typeface="+mn-lt"/>
                </a:endParaRPr>
              </a:p>
            </p:txBody>
          </p:sp>
        </mc:Choice>
        <mc:Fallback xmlns="">
          <p:sp>
            <p:nvSpPr>
              <p:cNvPr id="3" name="Rectangle 2">
                <a:extLst>
                  <a:ext uri="{FF2B5EF4-FFF2-40B4-BE49-F238E27FC236}">
                    <a16:creationId xmlns:a16="http://schemas.microsoft.com/office/drawing/2014/main" id="{8B28E96D-464C-489E-84AF-F5477A1B2BBA}"/>
                  </a:ext>
                </a:extLst>
              </p:cNvPr>
              <p:cNvSpPr>
                <a:spLocks noRot="1" noChangeAspect="1" noMove="1" noResize="1" noEditPoints="1" noAdjustHandles="1" noChangeArrowheads="1" noChangeShapeType="1" noTextEdit="1"/>
              </p:cNvSpPr>
              <p:nvPr/>
            </p:nvSpPr>
            <p:spPr>
              <a:xfrm>
                <a:off x="304800" y="4471684"/>
                <a:ext cx="8382000" cy="1815882"/>
              </a:xfrm>
              <a:prstGeom prst="rect">
                <a:avLst/>
              </a:prstGeom>
              <a:blipFill>
                <a:blip r:embed="rId2"/>
                <a:stretch>
                  <a:fillRect l="-1309" t="-3704" r="-2327" b="-8754"/>
                </a:stretch>
              </a:blipFill>
            </p:spPr>
            <p:txBody>
              <a:bodyPr/>
              <a:lstStyle/>
              <a:p>
                <a:r>
                  <a:rPr lang="en-US">
                    <a:noFill/>
                  </a:rPr>
                  <a:t> </a:t>
                </a:r>
              </a:p>
            </p:txBody>
          </p:sp>
        </mc:Fallback>
      </mc:AlternateContent>
      <p:pic>
        <p:nvPicPr>
          <p:cNvPr id="7" name="Picture 6" descr="A close up of a piece of paper&#10;&#10;Description generated with very high confidence">
            <a:extLst>
              <a:ext uri="{FF2B5EF4-FFF2-40B4-BE49-F238E27FC236}">
                <a16:creationId xmlns="" xmlns:a16="http://schemas.microsoft.com/office/drawing/2014/main" id="{FCD31A11-8402-43AF-BB2F-FE7EEB28B8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4725" y="2395726"/>
            <a:ext cx="6574549" cy="2066548"/>
          </a:xfrm>
          <a:prstGeom prst="rect">
            <a:avLst/>
          </a:prstGeom>
        </p:spPr>
      </p:pic>
    </p:spTree>
    <p:extLst>
      <p:ext uri="{BB962C8B-B14F-4D97-AF65-F5344CB8AC3E}">
        <p14:creationId xmlns:p14="http://schemas.microsoft.com/office/powerpoint/2010/main" val="349571567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a:extLst>
                  <a:ext uri="{FF2B5EF4-FFF2-40B4-BE49-F238E27FC236}">
                    <a16:creationId xmlns="" xmlns:a16="http://schemas.microsoft.com/office/drawing/2014/main" id="{B617758B-E52C-4693-8A5C-CDD45494C2AB}"/>
                  </a:ext>
                </a:extLst>
              </p:cNvPr>
              <p:cNvSpPr>
                <a:spLocks noGrp="1"/>
              </p:cNvSpPr>
              <p:nvPr>
                <p:ph idx="1"/>
              </p:nvPr>
            </p:nvSpPr>
            <p:spPr/>
            <p:txBody>
              <a:bodyPr/>
              <a:lstStyle/>
              <a:p>
                <a:r>
                  <a:rPr lang="en-US" dirty="0"/>
                  <a:t>The test statistic </a:t>
                </a:r>
                <a:r>
                  <a:rPr lang="en-US" i="1" dirty="0"/>
                  <a:t>x </a:t>
                </a:r>
                <a:r>
                  <a:rPr lang="en-US" dirty="0"/>
                  <a:t>is the smaller number of + or </a:t>
                </a:r>
                <a14:m>
                  <m:oMath xmlns:m="http://schemas.openxmlformats.org/officeDocument/2006/math">
                    <m:r>
                      <a:rPr lang="en-US" i="1" dirty="0" smtClean="0">
                        <a:latin typeface="Cambria Math" panose="02040503050406030204" pitchFamily="18" charset="0"/>
                        <a:ea typeface="Cambria Math" panose="02040503050406030204" pitchFamily="18" charset="0"/>
                      </a:rPr>
                      <m:t>−</m:t>
                    </m:r>
                  </m:oMath>
                </a14:m>
                <a:r>
                  <a:rPr lang="en-US" dirty="0"/>
                  <a:t> signs. So, </a:t>
                </a:r>
                <a:r>
                  <a:rPr lang="en-US" i="1" dirty="0"/>
                  <a:t>x </a:t>
                </a:r>
                <a:r>
                  <a:rPr lang="en-US" dirty="0"/>
                  <a:t>= 1. </a:t>
                </a:r>
              </a:p>
              <a:p>
                <a:r>
                  <a:rPr lang="en-US" dirty="0"/>
                  <a:t>Because </a:t>
                </a:r>
                <a:r>
                  <a:rPr lang="en-US" i="1" dirty="0"/>
                  <a:t>x </a:t>
                </a:r>
                <a:r>
                  <a:rPr lang="en-US" dirty="0"/>
                  <a:t>is equal to the critical value, you </a:t>
                </a:r>
                <a:r>
                  <a:rPr lang="en-US" dirty="0">
                    <a:solidFill>
                      <a:srgbClr val="C00000"/>
                    </a:solidFill>
                  </a:rPr>
                  <a:t>reject the null hypothesis</a:t>
                </a:r>
                <a:r>
                  <a:rPr lang="en-US" dirty="0"/>
                  <a:t>.</a:t>
                </a:r>
              </a:p>
              <a:p>
                <a:r>
                  <a:rPr lang="en-US" dirty="0"/>
                  <a:t>There is enough evidence at the 2.5% level of significance to support the psychologist’s claim that the number of repeat offenders will decrease.</a:t>
                </a:r>
              </a:p>
            </p:txBody>
          </p:sp>
        </mc:Choice>
        <mc:Fallback xmlns="">
          <p:sp>
            <p:nvSpPr>
              <p:cNvPr id="3" name="Content Placeholder 2">
                <a:extLst>
                  <a:ext uri="{FF2B5EF4-FFF2-40B4-BE49-F238E27FC236}">
                    <a16:creationId xmlns:a16="http://schemas.microsoft.com/office/drawing/2014/main" id="{B617758B-E52C-4693-8A5C-CDD45494C2AB}"/>
                  </a:ext>
                </a:extLst>
              </p:cNvPr>
              <p:cNvSpPr>
                <a:spLocks noGrp="1" noRot="1" noChangeAspect="1" noMove="1" noResize="1" noEditPoints="1" noAdjustHandles="1" noChangeArrowheads="1" noChangeShapeType="1" noTextEdit="1"/>
              </p:cNvSpPr>
              <p:nvPr>
                <p:ph idx="1"/>
              </p:nvPr>
            </p:nvSpPr>
            <p:spPr>
              <a:blipFill>
                <a:blip r:embed="rId2"/>
                <a:stretch>
                  <a:fillRect l="-1333" t="-1482" r="-519"/>
                </a:stretch>
              </a:blipFill>
            </p:spPr>
            <p:txBody>
              <a:bodyPr/>
              <a:lstStyle/>
              <a:p>
                <a:r>
                  <a:rPr lang="en-US">
                    <a:noFill/>
                  </a:rPr>
                  <a:t> </a:t>
                </a:r>
              </a:p>
            </p:txBody>
          </p:sp>
        </mc:Fallback>
      </mc:AlternateContent>
      <p:sp>
        <p:nvSpPr>
          <p:cNvPr id="2" name="Title 1">
            <a:extLst>
              <a:ext uri="{FF2B5EF4-FFF2-40B4-BE49-F238E27FC236}">
                <a16:creationId xmlns="" xmlns:a16="http://schemas.microsoft.com/office/drawing/2014/main" id="{199983D1-B744-444D-A486-97B91511F8D9}"/>
              </a:ext>
            </a:extLst>
          </p:cNvPr>
          <p:cNvSpPr>
            <a:spLocks noGrp="1"/>
          </p:cNvSpPr>
          <p:nvPr>
            <p:ph type="title"/>
          </p:nvPr>
        </p:nvSpPr>
        <p:spPr/>
        <p:txBody>
          <a:bodyPr/>
          <a:lstStyle/>
          <a:p>
            <a:pPr>
              <a:defRPr/>
            </a:pPr>
            <a:r>
              <a:rPr lang="en-US" dirty="0">
                <a:solidFill>
                  <a:schemeClr val="accent3"/>
                </a:solidFill>
                <a:ea typeface="+mj-ea"/>
              </a:rPr>
              <a:t>Solution: Using the Paired-Sample Sign Test</a:t>
            </a:r>
          </a:p>
        </p:txBody>
      </p:sp>
      <p:sp>
        <p:nvSpPr>
          <p:cNvPr id="42016" name="Footer Placeholder 2">
            <a:extLst>
              <a:ext uri="{FF2B5EF4-FFF2-40B4-BE49-F238E27FC236}">
                <a16:creationId xmlns="" xmlns:a16="http://schemas.microsoft.com/office/drawing/2014/main" id="{C0C6E3AA-971C-4D79-9013-23E2E651F41B}"/>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00813921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itle 1">
            <a:extLst>
              <a:ext uri="{FF2B5EF4-FFF2-40B4-BE49-F238E27FC236}">
                <a16:creationId xmlns="" xmlns:a16="http://schemas.microsoft.com/office/drawing/2014/main" id="{04F7552B-ADC4-4DB7-8681-8A92A4EA9187}"/>
              </a:ext>
            </a:extLst>
          </p:cNvPr>
          <p:cNvSpPr>
            <a:spLocks noGrp="1"/>
          </p:cNvSpPr>
          <p:nvPr>
            <p:ph type="ctrTitle"/>
          </p:nvPr>
        </p:nvSpPr>
        <p:spPr/>
        <p:txBody>
          <a:bodyPr/>
          <a:lstStyle/>
          <a:p>
            <a:pPr eaLnBrk="1" hangingPunct="1"/>
            <a:r>
              <a:rPr lang="en-US" altLang="en-US"/>
              <a:t>Section 11.1</a:t>
            </a:r>
          </a:p>
        </p:txBody>
      </p:sp>
      <p:sp>
        <p:nvSpPr>
          <p:cNvPr id="3" name="Subtitle 2">
            <a:extLst>
              <a:ext uri="{FF2B5EF4-FFF2-40B4-BE49-F238E27FC236}">
                <a16:creationId xmlns="" xmlns:a16="http://schemas.microsoft.com/office/drawing/2014/main" id="{11B23032-DEB3-4AFD-82E8-38DAE6C7DC38}"/>
              </a:ext>
            </a:extLst>
          </p:cNvPr>
          <p:cNvSpPr>
            <a:spLocks noGrp="1"/>
          </p:cNvSpPr>
          <p:nvPr>
            <p:ph type="subTitle" idx="1"/>
          </p:nvPr>
        </p:nvSpPr>
        <p:spPr/>
        <p:txBody>
          <a:bodyPr/>
          <a:lstStyle/>
          <a:p>
            <a:pPr eaLnBrk="1" hangingPunct="1">
              <a:defRPr/>
            </a:pPr>
            <a:r>
              <a:rPr lang="en-US" dirty="0">
                <a:ea typeface="+mn-ea"/>
              </a:rPr>
              <a:t>The Sign Test</a:t>
            </a:r>
          </a:p>
        </p:txBody>
      </p:sp>
      <p:sp>
        <p:nvSpPr>
          <p:cNvPr id="12291" name="Footer Placeholder 2">
            <a:extLst>
              <a:ext uri="{FF2B5EF4-FFF2-40B4-BE49-F238E27FC236}">
                <a16:creationId xmlns="" xmlns:a16="http://schemas.microsoft.com/office/drawing/2014/main" id="{186F1B2A-049B-4F8F-8A98-2BABA8CA893E}"/>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1070759757"/>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le 1">
            <a:extLst>
              <a:ext uri="{FF2B5EF4-FFF2-40B4-BE49-F238E27FC236}">
                <a16:creationId xmlns="" xmlns:a16="http://schemas.microsoft.com/office/drawing/2014/main" id="{7296B44D-01F3-4C74-BEC3-2132ED94CC2E}"/>
              </a:ext>
            </a:extLst>
          </p:cNvPr>
          <p:cNvSpPr>
            <a:spLocks noGrp="1"/>
          </p:cNvSpPr>
          <p:nvPr>
            <p:ph type="title"/>
          </p:nvPr>
        </p:nvSpPr>
        <p:spPr/>
        <p:txBody>
          <a:bodyPr/>
          <a:lstStyle/>
          <a:p>
            <a:pPr eaLnBrk="1" hangingPunct="1"/>
            <a:r>
              <a:rPr lang="en-US" altLang="en-US"/>
              <a:t>Section 11.1 Objectives</a:t>
            </a:r>
          </a:p>
        </p:txBody>
      </p:sp>
      <p:sp>
        <p:nvSpPr>
          <p:cNvPr id="13314" name="Content Placeholder 2">
            <a:extLst>
              <a:ext uri="{FF2B5EF4-FFF2-40B4-BE49-F238E27FC236}">
                <a16:creationId xmlns="" xmlns:a16="http://schemas.microsoft.com/office/drawing/2014/main" id="{02CFB5A0-9C67-40FB-BE3B-198C9E9FC315}"/>
              </a:ext>
            </a:extLst>
          </p:cNvPr>
          <p:cNvSpPr>
            <a:spLocks noGrp="1"/>
          </p:cNvSpPr>
          <p:nvPr>
            <p:ph idx="1"/>
          </p:nvPr>
        </p:nvSpPr>
        <p:spPr/>
        <p:txBody>
          <a:bodyPr/>
          <a:lstStyle/>
          <a:p>
            <a:pPr eaLnBrk="1" hangingPunct="1"/>
            <a:r>
              <a:rPr lang="en-US" altLang="en-US"/>
              <a:t>How to use the sign test to test a population median</a:t>
            </a:r>
          </a:p>
          <a:p>
            <a:pPr eaLnBrk="1" hangingPunct="1"/>
            <a:r>
              <a:rPr lang="en-US" altLang="en-US"/>
              <a:t>How to use the paired-sample sign test to test the difference between two population medians (dependent samples)</a:t>
            </a:r>
          </a:p>
        </p:txBody>
      </p:sp>
      <p:sp>
        <p:nvSpPr>
          <p:cNvPr id="13315" name="Footer Placeholder 2">
            <a:extLst>
              <a:ext uri="{FF2B5EF4-FFF2-40B4-BE49-F238E27FC236}">
                <a16:creationId xmlns="" xmlns:a16="http://schemas.microsoft.com/office/drawing/2014/main" id="{D4E9D0D1-06B6-4F9C-99C8-44F73C879257}"/>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83653527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7" name="Rectangle 2">
            <a:extLst>
              <a:ext uri="{FF2B5EF4-FFF2-40B4-BE49-F238E27FC236}">
                <a16:creationId xmlns="" xmlns:a16="http://schemas.microsoft.com/office/drawing/2014/main" id="{CFD7AD5A-8C23-45F8-BC25-F114D714C38F}"/>
              </a:ext>
            </a:extLst>
          </p:cNvPr>
          <p:cNvSpPr>
            <a:spLocks noGrp="1" noChangeArrowheads="1"/>
          </p:cNvSpPr>
          <p:nvPr>
            <p:ph type="title"/>
          </p:nvPr>
        </p:nvSpPr>
        <p:spPr>
          <a:noFill/>
        </p:spPr>
        <p:txBody>
          <a:bodyPr/>
          <a:lstStyle/>
          <a:p>
            <a:pPr eaLnBrk="1" hangingPunct="1"/>
            <a:r>
              <a:rPr lang="en-US" altLang="en-US" sz="4000"/>
              <a:t>Nonparametric Test</a:t>
            </a:r>
          </a:p>
        </p:txBody>
      </p:sp>
      <p:sp>
        <p:nvSpPr>
          <p:cNvPr id="28675" name="Content Placeholder 8">
            <a:extLst>
              <a:ext uri="{FF2B5EF4-FFF2-40B4-BE49-F238E27FC236}">
                <a16:creationId xmlns="" xmlns:a16="http://schemas.microsoft.com/office/drawing/2014/main" id="{D37E4D22-93DD-4D22-B307-CE3766278ED2}"/>
              </a:ext>
            </a:extLst>
          </p:cNvPr>
          <p:cNvSpPr>
            <a:spLocks noGrp="1"/>
          </p:cNvSpPr>
          <p:nvPr>
            <p:ph idx="1"/>
          </p:nvPr>
        </p:nvSpPr>
        <p:spPr/>
        <p:txBody>
          <a:bodyPr/>
          <a:lstStyle/>
          <a:p>
            <a:pPr eaLnBrk="1" hangingPunct="1">
              <a:buFont typeface="Arial" panose="020B0604020202020204" pitchFamily="34" charset="0"/>
              <a:buNone/>
            </a:pPr>
            <a:r>
              <a:rPr lang="en-US" altLang="en-US" b="1" dirty="0">
                <a:solidFill>
                  <a:schemeClr val="accent2"/>
                </a:solidFill>
              </a:rPr>
              <a:t>Nonparametric test</a:t>
            </a:r>
            <a:r>
              <a:rPr lang="en-US" altLang="en-US" dirty="0">
                <a:solidFill>
                  <a:schemeClr val="accent2"/>
                </a:solidFill>
              </a:rPr>
              <a:t> </a:t>
            </a:r>
          </a:p>
          <a:p>
            <a:pPr eaLnBrk="1" hangingPunct="1"/>
            <a:r>
              <a:rPr lang="en-US" altLang="en-US" dirty="0"/>
              <a:t>A hypothesis test that does not require any specific conditions concerning the shape of the population or the value of any population parameters.</a:t>
            </a:r>
          </a:p>
          <a:p>
            <a:pPr eaLnBrk="1" hangingPunct="1"/>
            <a:r>
              <a:rPr lang="en-US" altLang="en-US" dirty="0"/>
              <a:t>Usually easier to perform than parametric tests.</a:t>
            </a:r>
          </a:p>
          <a:p>
            <a:pPr eaLnBrk="1" hangingPunct="1"/>
            <a:r>
              <a:rPr lang="en-US" altLang="en-US" dirty="0"/>
              <a:t>Usually less efficient than parametric tests (stronger evidence is required to reject the null hypothesis).</a:t>
            </a:r>
          </a:p>
          <a:p>
            <a:pPr eaLnBrk="1" hangingPunct="1"/>
            <a:endParaRPr lang="en-US" altLang="en-US" dirty="0"/>
          </a:p>
          <a:p>
            <a:pPr eaLnBrk="1" hangingPunct="1"/>
            <a:endParaRPr lang="en-US" altLang="en-US" dirty="0"/>
          </a:p>
        </p:txBody>
      </p:sp>
      <p:sp>
        <p:nvSpPr>
          <p:cNvPr id="14339" name="Footer Placeholder 2">
            <a:extLst>
              <a:ext uri="{FF2B5EF4-FFF2-40B4-BE49-F238E27FC236}">
                <a16:creationId xmlns="" xmlns:a16="http://schemas.microsoft.com/office/drawing/2014/main" id="{E80CD151-C703-4DF3-969C-3C385EEDE9B9}"/>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299660736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675">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67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build="p"/>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5" name="Rectangle 2">
            <a:extLst>
              <a:ext uri="{FF2B5EF4-FFF2-40B4-BE49-F238E27FC236}">
                <a16:creationId xmlns="" xmlns:a16="http://schemas.microsoft.com/office/drawing/2014/main" id="{0D1DBCC8-E63B-4D96-98A0-0C0EF6883B80}"/>
              </a:ext>
            </a:extLst>
          </p:cNvPr>
          <p:cNvSpPr>
            <a:spLocks noGrp="1" noChangeArrowheads="1"/>
          </p:cNvSpPr>
          <p:nvPr>
            <p:ph type="title"/>
          </p:nvPr>
        </p:nvSpPr>
        <p:spPr>
          <a:noFill/>
        </p:spPr>
        <p:txBody>
          <a:bodyPr/>
          <a:lstStyle/>
          <a:p>
            <a:pPr eaLnBrk="1" hangingPunct="1"/>
            <a:r>
              <a:rPr lang="en-US" altLang="en-US" sz="4000"/>
              <a:t>Sign Test for a Population Median</a:t>
            </a:r>
          </a:p>
        </p:txBody>
      </p:sp>
      <p:sp>
        <p:nvSpPr>
          <p:cNvPr id="29699" name="Content Placeholder 8">
            <a:extLst>
              <a:ext uri="{FF2B5EF4-FFF2-40B4-BE49-F238E27FC236}">
                <a16:creationId xmlns="" xmlns:a16="http://schemas.microsoft.com/office/drawing/2014/main" id="{B8256880-5BB1-4CDA-A5C3-2427EE231C4C}"/>
              </a:ext>
            </a:extLst>
          </p:cNvPr>
          <p:cNvSpPr>
            <a:spLocks noGrp="1"/>
          </p:cNvSpPr>
          <p:nvPr>
            <p:ph idx="1"/>
          </p:nvPr>
        </p:nvSpPr>
        <p:spPr/>
        <p:txBody>
          <a:bodyPr/>
          <a:lstStyle/>
          <a:p>
            <a:pPr eaLnBrk="1" hangingPunct="1">
              <a:buFont typeface="Arial" panose="020B0604020202020204" pitchFamily="34" charset="0"/>
              <a:buNone/>
            </a:pPr>
            <a:r>
              <a:rPr lang="en-US" altLang="en-US" b="1" dirty="0">
                <a:solidFill>
                  <a:schemeClr val="accent2"/>
                </a:solidFill>
              </a:rPr>
              <a:t>Sign Test</a:t>
            </a:r>
          </a:p>
          <a:p>
            <a:pPr eaLnBrk="1" hangingPunct="1"/>
            <a:r>
              <a:rPr lang="en-US" altLang="en-US" dirty="0"/>
              <a:t>A nonparametric test that can be used to test a population median against a hypothesized value </a:t>
            </a:r>
            <a:r>
              <a:rPr lang="en-US" altLang="en-US" i="1" dirty="0"/>
              <a:t>k</a:t>
            </a:r>
            <a:r>
              <a:rPr lang="en-US" altLang="en-US" dirty="0"/>
              <a:t>.</a:t>
            </a:r>
          </a:p>
          <a:p>
            <a:pPr lvl="1" eaLnBrk="1" hangingPunct="1">
              <a:spcBef>
                <a:spcPct val="0"/>
              </a:spcBef>
            </a:pPr>
            <a:r>
              <a:rPr lang="en-US" altLang="en-US" dirty="0"/>
              <a:t>Left-tailed test:</a:t>
            </a:r>
          </a:p>
          <a:p>
            <a:pPr lvl="1" eaLnBrk="1" hangingPunct="1">
              <a:spcBef>
                <a:spcPct val="0"/>
              </a:spcBef>
              <a:buFont typeface="Arial" panose="020B0604020202020204" pitchFamily="34" charset="0"/>
              <a:buNone/>
            </a:pPr>
            <a:r>
              <a:rPr lang="en-US" altLang="en-US" i="1" dirty="0"/>
              <a:t>		H</a:t>
            </a:r>
            <a:r>
              <a:rPr lang="en-US" altLang="en-US" baseline="-25000" dirty="0"/>
              <a:t>0</a:t>
            </a:r>
            <a:r>
              <a:rPr lang="en-US" altLang="en-US" dirty="0"/>
              <a:t>: median </a:t>
            </a:r>
            <a:r>
              <a:rPr lang="en-US" altLang="en-US" dirty="0">
                <a:sym typeface="Symbol" panose="05050102010706020507" pitchFamily="18" charset="2"/>
              </a:rPr>
              <a:t> </a:t>
            </a:r>
            <a:r>
              <a:rPr lang="en-US" altLang="en-US" i="1" dirty="0">
                <a:sym typeface="Symbol" panose="05050102010706020507" pitchFamily="18" charset="2"/>
              </a:rPr>
              <a:t>k</a:t>
            </a:r>
            <a:r>
              <a:rPr lang="en-US" altLang="en-US" dirty="0">
                <a:sym typeface="Symbol" panose="05050102010706020507" pitchFamily="18" charset="2"/>
              </a:rPr>
              <a:t>   and  </a:t>
            </a:r>
            <a:r>
              <a:rPr lang="en-US" altLang="en-US" i="1" dirty="0"/>
              <a:t>H</a:t>
            </a:r>
            <a:r>
              <a:rPr lang="en-US" altLang="en-US" i="1" baseline="-25000" dirty="0"/>
              <a:t>a</a:t>
            </a:r>
            <a:r>
              <a:rPr lang="en-US" altLang="en-US" dirty="0"/>
              <a:t>: median </a:t>
            </a:r>
            <a:r>
              <a:rPr lang="en-US" altLang="en-US" dirty="0">
                <a:sym typeface="Symbol" panose="05050102010706020507" pitchFamily="18" charset="2"/>
              </a:rPr>
              <a:t>&lt; </a:t>
            </a:r>
            <a:r>
              <a:rPr lang="en-US" altLang="en-US" i="1" dirty="0">
                <a:sym typeface="Symbol" panose="05050102010706020507" pitchFamily="18" charset="2"/>
              </a:rPr>
              <a:t>k</a:t>
            </a:r>
            <a:r>
              <a:rPr lang="en-US" altLang="en-US" dirty="0">
                <a:sym typeface="Symbol" panose="05050102010706020507" pitchFamily="18" charset="2"/>
              </a:rPr>
              <a:t> </a:t>
            </a:r>
          </a:p>
          <a:p>
            <a:pPr lvl="1" eaLnBrk="1" hangingPunct="1">
              <a:spcBef>
                <a:spcPct val="0"/>
              </a:spcBef>
            </a:pPr>
            <a:r>
              <a:rPr lang="en-US" altLang="en-US" dirty="0"/>
              <a:t>Right-tailed test:</a:t>
            </a:r>
          </a:p>
          <a:p>
            <a:pPr lvl="1" eaLnBrk="1" hangingPunct="1">
              <a:spcBef>
                <a:spcPct val="0"/>
              </a:spcBef>
              <a:buFont typeface="Arial" panose="020B0604020202020204" pitchFamily="34" charset="0"/>
              <a:buNone/>
            </a:pPr>
            <a:r>
              <a:rPr lang="en-US" altLang="en-US" dirty="0"/>
              <a:t>		</a:t>
            </a:r>
            <a:r>
              <a:rPr lang="en-US" altLang="en-US" i="1" dirty="0"/>
              <a:t>H</a:t>
            </a:r>
            <a:r>
              <a:rPr lang="en-US" altLang="en-US" baseline="-25000" dirty="0"/>
              <a:t>0</a:t>
            </a:r>
            <a:r>
              <a:rPr lang="en-US" altLang="en-US" dirty="0"/>
              <a:t>: median </a:t>
            </a:r>
            <a:r>
              <a:rPr lang="en-US" altLang="en-US" dirty="0">
                <a:sym typeface="Symbol" panose="05050102010706020507" pitchFamily="18" charset="2"/>
              </a:rPr>
              <a:t> </a:t>
            </a:r>
            <a:r>
              <a:rPr lang="en-US" altLang="en-US" i="1" dirty="0">
                <a:sym typeface="Symbol" panose="05050102010706020507" pitchFamily="18" charset="2"/>
              </a:rPr>
              <a:t>k</a:t>
            </a:r>
            <a:r>
              <a:rPr lang="en-US" altLang="en-US" dirty="0">
                <a:sym typeface="Symbol" panose="05050102010706020507" pitchFamily="18" charset="2"/>
              </a:rPr>
              <a:t>   and  </a:t>
            </a:r>
            <a:r>
              <a:rPr lang="en-US" altLang="en-US" i="1" dirty="0"/>
              <a:t>H</a:t>
            </a:r>
            <a:r>
              <a:rPr lang="en-US" altLang="en-US" i="1" baseline="-25000" dirty="0"/>
              <a:t>a</a:t>
            </a:r>
            <a:r>
              <a:rPr lang="en-US" altLang="en-US" dirty="0"/>
              <a:t>: median </a:t>
            </a:r>
            <a:r>
              <a:rPr lang="en-US" altLang="en-US" dirty="0">
                <a:sym typeface="Symbol" panose="05050102010706020507" pitchFamily="18" charset="2"/>
              </a:rPr>
              <a:t>&gt; </a:t>
            </a:r>
            <a:r>
              <a:rPr lang="en-US" altLang="en-US" i="1" dirty="0">
                <a:sym typeface="Symbol" panose="05050102010706020507" pitchFamily="18" charset="2"/>
              </a:rPr>
              <a:t>k</a:t>
            </a:r>
          </a:p>
          <a:p>
            <a:pPr lvl="1" eaLnBrk="1" hangingPunct="1">
              <a:spcBef>
                <a:spcPct val="0"/>
              </a:spcBef>
            </a:pPr>
            <a:r>
              <a:rPr lang="en-US" altLang="en-US" dirty="0"/>
              <a:t>Two-tailed test:</a:t>
            </a:r>
          </a:p>
          <a:p>
            <a:pPr lvl="1" eaLnBrk="1" hangingPunct="1">
              <a:spcBef>
                <a:spcPct val="0"/>
              </a:spcBef>
              <a:buFont typeface="Arial" panose="020B0604020202020204" pitchFamily="34" charset="0"/>
              <a:buNone/>
            </a:pPr>
            <a:r>
              <a:rPr lang="en-US" altLang="en-US" dirty="0"/>
              <a:t>		</a:t>
            </a:r>
            <a:r>
              <a:rPr lang="en-US" altLang="en-US" i="1" dirty="0"/>
              <a:t>H</a:t>
            </a:r>
            <a:r>
              <a:rPr lang="en-US" altLang="en-US" baseline="-25000" dirty="0"/>
              <a:t>0</a:t>
            </a:r>
            <a:r>
              <a:rPr lang="en-US" altLang="en-US" dirty="0"/>
              <a:t>: median </a:t>
            </a:r>
            <a:r>
              <a:rPr lang="en-US" altLang="en-US" dirty="0">
                <a:sym typeface="Symbol" panose="05050102010706020507" pitchFamily="18" charset="2"/>
              </a:rPr>
              <a:t>= </a:t>
            </a:r>
            <a:r>
              <a:rPr lang="en-US" altLang="en-US" i="1" dirty="0">
                <a:sym typeface="Symbol" panose="05050102010706020507" pitchFamily="18" charset="2"/>
              </a:rPr>
              <a:t>k</a:t>
            </a:r>
            <a:r>
              <a:rPr lang="en-US" altLang="en-US" dirty="0">
                <a:sym typeface="Symbol" panose="05050102010706020507" pitchFamily="18" charset="2"/>
              </a:rPr>
              <a:t>   and  </a:t>
            </a:r>
            <a:r>
              <a:rPr lang="en-US" altLang="en-US" i="1" dirty="0"/>
              <a:t>H</a:t>
            </a:r>
            <a:r>
              <a:rPr lang="en-US" altLang="en-US" i="1" baseline="-25000" dirty="0"/>
              <a:t>a</a:t>
            </a:r>
            <a:r>
              <a:rPr lang="en-US" altLang="en-US" dirty="0"/>
              <a:t>: median </a:t>
            </a:r>
            <a:r>
              <a:rPr lang="en-US" altLang="en-US" dirty="0">
                <a:sym typeface="Symbol" panose="05050102010706020507" pitchFamily="18" charset="2"/>
              </a:rPr>
              <a:t> </a:t>
            </a:r>
            <a:r>
              <a:rPr lang="en-US" altLang="en-US" i="1" dirty="0">
                <a:sym typeface="Symbol" panose="05050102010706020507" pitchFamily="18" charset="2"/>
              </a:rPr>
              <a:t>k</a:t>
            </a:r>
            <a:r>
              <a:rPr lang="en-US" altLang="en-US" dirty="0">
                <a:sym typeface="Symbol" panose="05050102010706020507" pitchFamily="18" charset="2"/>
              </a:rPr>
              <a:t> </a:t>
            </a:r>
          </a:p>
        </p:txBody>
      </p:sp>
      <p:sp>
        <p:nvSpPr>
          <p:cNvPr id="16387" name="Footer Placeholder 2">
            <a:extLst>
              <a:ext uri="{FF2B5EF4-FFF2-40B4-BE49-F238E27FC236}">
                <a16:creationId xmlns="" xmlns:a16="http://schemas.microsoft.com/office/drawing/2014/main" id="{3440D49E-347E-4F85-928B-CB84FE21A437}"/>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413444810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699">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9699">
                                            <p:txEl>
                                              <p:pRg st="3" end="3"/>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9699">
                                            <p:txEl>
                                              <p:pRg st="4" end="4"/>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9699">
                                            <p:txEl>
                                              <p:pRg st="5" end="5"/>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9699">
                                            <p:txEl>
                                              <p:pRg st="6" end="6"/>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969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build="p"/>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09" name="Rectangle 2">
            <a:extLst>
              <a:ext uri="{FF2B5EF4-FFF2-40B4-BE49-F238E27FC236}">
                <a16:creationId xmlns="" xmlns:a16="http://schemas.microsoft.com/office/drawing/2014/main" id="{872EEA40-066C-4332-AD04-302C09D65BAF}"/>
              </a:ext>
            </a:extLst>
          </p:cNvPr>
          <p:cNvSpPr>
            <a:spLocks noGrp="1" noChangeArrowheads="1"/>
          </p:cNvSpPr>
          <p:nvPr>
            <p:ph type="title"/>
          </p:nvPr>
        </p:nvSpPr>
        <p:spPr>
          <a:noFill/>
        </p:spPr>
        <p:txBody>
          <a:bodyPr/>
          <a:lstStyle/>
          <a:p>
            <a:pPr eaLnBrk="1" hangingPunct="1"/>
            <a:r>
              <a:rPr lang="en-US" altLang="en-US" sz="4000"/>
              <a:t>Sign Test for a Population Median</a:t>
            </a:r>
          </a:p>
        </p:txBody>
      </p:sp>
      <p:sp>
        <p:nvSpPr>
          <p:cNvPr id="30723" name="Content Placeholder 5">
            <a:extLst>
              <a:ext uri="{FF2B5EF4-FFF2-40B4-BE49-F238E27FC236}">
                <a16:creationId xmlns="" xmlns:a16="http://schemas.microsoft.com/office/drawing/2014/main" id="{0768B299-CE86-472A-8A5E-F483B842DEA7}"/>
              </a:ext>
            </a:extLst>
          </p:cNvPr>
          <p:cNvSpPr>
            <a:spLocks noGrp="1"/>
          </p:cNvSpPr>
          <p:nvPr>
            <p:ph idx="1"/>
          </p:nvPr>
        </p:nvSpPr>
        <p:spPr>
          <a:xfrm>
            <a:off x="457200" y="1509295"/>
            <a:ext cx="8229600" cy="4525963"/>
          </a:xfrm>
        </p:spPr>
        <p:txBody>
          <a:bodyPr/>
          <a:lstStyle/>
          <a:p>
            <a:pPr eaLnBrk="1" hangingPunct="1"/>
            <a:r>
              <a:rPr lang="en-US" altLang="en-US" dirty="0"/>
              <a:t>To use the sign test, each entry is compared with the hypothesized median </a:t>
            </a:r>
            <a:r>
              <a:rPr lang="en-US" altLang="en-US" i="1" dirty="0"/>
              <a:t>k</a:t>
            </a:r>
            <a:r>
              <a:rPr lang="en-US" altLang="en-US" dirty="0"/>
              <a:t>. </a:t>
            </a:r>
          </a:p>
          <a:p>
            <a:pPr lvl="1" eaLnBrk="1" hangingPunct="1"/>
            <a:r>
              <a:rPr lang="en-US" altLang="en-US" dirty="0">
                <a:ea typeface="Times New Roman" panose="02020603050405020304" pitchFamily="18" charset="0"/>
              </a:rPr>
              <a:t>If the entry is below the median, a </a:t>
            </a:r>
            <a:r>
              <a:rPr lang="en-US" altLang="en-US" dirty="0">
                <a:ea typeface="Times New Roman" panose="02020603050405020304" pitchFamily="18" charset="0"/>
                <a:sym typeface="Symbol" panose="05050102010706020507" pitchFamily="18" charset="2"/>
              </a:rPr>
              <a:t> sign is assigned. </a:t>
            </a:r>
          </a:p>
          <a:p>
            <a:pPr lvl="1" eaLnBrk="1" hangingPunct="1"/>
            <a:r>
              <a:rPr lang="en-US" altLang="en-US" dirty="0">
                <a:ea typeface="Times New Roman" panose="02020603050405020304" pitchFamily="18" charset="0"/>
                <a:sym typeface="Symbol" panose="05050102010706020507" pitchFamily="18" charset="2"/>
              </a:rPr>
              <a:t>If the entry is above the median, a + sign is assigned.</a:t>
            </a:r>
          </a:p>
          <a:p>
            <a:pPr lvl="1" eaLnBrk="1" hangingPunct="1"/>
            <a:r>
              <a:rPr lang="en-US" altLang="en-US" dirty="0">
                <a:ea typeface="Times New Roman" panose="02020603050405020304" pitchFamily="18" charset="0"/>
                <a:sym typeface="Symbol" panose="05050102010706020507" pitchFamily="18" charset="2"/>
              </a:rPr>
              <a:t>If the entry is equal to the median, 0 is assigned.</a:t>
            </a:r>
          </a:p>
          <a:p>
            <a:pPr eaLnBrk="1" hangingPunct="1"/>
            <a:r>
              <a:rPr lang="en-US" altLang="en-US" dirty="0">
                <a:sym typeface="Symbol" panose="05050102010706020507" pitchFamily="18" charset="2"/>
              </a:rPr>
              <a:t>Compare the number of + and – signs.</a:t>
            </a:r>
          </a:p>
        </p:txBody>
      </p:sp>
      <p:sp>
        <p:nvSpPr>
          <p:cNvPr id="17411" name="Footer Placeholder 2">
            <a:extLst>
              <a:ext uri="{FF2B5EF4-FFF2-40B4-BE49-F238E27FC236}">
                <a16:creationId xmlns="" xmlns:a16="http://schemas.microsoft.com/office/drawing/2014/main" id="{02780820-EC42-4D6F-80BB-FD9E046A4BC7}"/>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249614415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2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72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72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72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build="p"/>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09" name="Rectangle 2">
            <a:extLst>
              <a:ext uri="{FF2B5EF4-FFF2-40B4-BE49-F238E27FC236}">
                <a16:creationId xmlns="" xmlns:a16="http://schemas.microsoft.com/office/drawing/2014/main" id="{872EEA40-066C-4332-AD04-302C09D65BAF}"/>
              </a:ext>
            </a:extLst>
          </p:cNvPr>
          <p:cNvSpPr>
            <a:spLocks noGrp="1" noChangeArrowheads="1"/>
          </p:cNvSpPr>
          <p:nvPr>
            <p:ph type="title"/>
          </p:nvPr>
        </p:nvSpPr>
        <p:spPr>
          <a:noFill/>
        </p:spPr>
        <p:txBody>
          <a:bodyPr/>
          <a:lstStyle/>
          <a:p>
            <a:pPr eaLnBrk="1" hangingPunct="1"/>
            <a:r>
              <a:rPr lang="en-US" altLang="en-US" sz="4000"/>
              <a:t>Sign Test for a Population Median</a:t>
            </a:r>
          </a:p>
        </p:txBody>
      </p:sp>
      <p:sp>
        <p:nvSpPr>
          <p:cNvPr id="30723" name="Content Placeholder 5">
            <a:extLst>
              <a:ext uri="{FF2B5EF4-FFF2-40B4-BE49-F238E27FC236}">
                <a16:creationId xmlns="" xmlns:a16="http://schemas.microsoft.com/office/drawing/2014/main" id="{0768B299-CE86-472A-8A5E-F483B842DEA7}"/>
              </a:ext>
            </a:extLst>
          </p:cNvPr>
          <p:cNvSpPr>
            <a:spLocks noGrp="1"/>
          </p:cNvSpPr>
          <p:nvPr>
            <p:ph idx="1"/>
          </p:nvPr>
        </p:nvSpPr>
        <p:spPr>
          <a:xfrm>
            <a:off x="457200" y="1509295"/>
            <a:ext cx="8229600" cy="4525963"/>
          </a:xfrm>
        </p:spPr>
        <p:txBody>
          <a:bodyPr/>
          <a:lstStyle/>
          <a:p>
            <a:pPr eaLnBrk="1" hangingPunct="1"/>
            <a:r>
              <a:rPr lang="en-US" dirty="0"/>
              <a:t>When there is a large difference between the number of + signs and the number of – signs, it is likely that the median is different from the hypothesized value and you should reject the null hypothesis. </a:t>
            </a:r>
            <a:endParaRPr lang="en-US" altLang="en-US" dirty="0">
              <a:sym typeface="Symbol" panose="05050102010706020507" pitchFamily="18" charset="2"/>
            </a:endParaRPr>
          </a:p>
        </p:txBody>
      </p:sp>
      <p:sp>
        <p:nvSpPr>
          <p:cNvPr id="17411" name="Footer Placeholder 2">
            <a:extLst>
              <a:ext uri="{FF2B5EF4-FFF2-40B4-BE49-F238E27FC236}">
                <a16:creationId xmlns="" xmlns:a16="http://schemas.microsoft.com/office/drawing/2014/main" id="{02780820-EC42-4D6F-80BB-FD9E046A4BC7}"/>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166196597"/>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3" name="Rectangle 2">
            <a:extLst>
              <a:ext uri="{FF2B5EF4-FFF2-40B4-BE49-F238E27FC236}">
                <a16:creationId xmlns="" xmlns:a16="http://schemas.microsoft.com/office/drawing/2014/main" id="{B2F643CD-A662-45A0-A73A-4B4D2DE173ED}"/>
              </a:ext>
            </a:extLst>
          </p:cNvPr>
          <p:cNvSpPr>
            <a:spLocks noGrp="1" noChangeArrowheads="1"/>
          </p:cNvSpPr>
          <p:nvPr>
            <p:ph type="title"/>
          </p:nvPr>
        </p:nvSpPr>
        <p:spPr>
          <a:noFill/>
        </p:spPr>
        <p:txBody>
          <a:bodyPr/>
          <a:lstStyle/>
          <a:p>
            <a:pPr eaLnBrk="1" hangingPunct="1"/>
            <a:r>
              <a:rPr lang="en-US" altLang="en-US" sz="4000"/>
              <a:t>Sign Test for a Population Median</a:t>
            </a:r>
          </a:p>
        </p:txBody>
      </p:sp>
      <p:sp>
        <p:nvSpPr>
          <p:cNvPr id="1028" name="Content Placeholder 5">
            <a:extLst>
              <a:ext uri="{FF2B5EF4-FFF2-40B4-BE49-F238E27FC236}">
                <a16:creationId xmlns="" xmlns:a16="http://schemas.microsoft.com/office/drawing/2014/main" id="{6C0F688B-E368-47B1-9BA6-50CCDFA639FA}"/>
              </a:ext>
            </a:extLst>
          </p:cNvPr>
          <p:cNvSpPr>
            <a:spLocks noGrp="1"/>
          </p:cNvSpPr>
          <p:nvPr>
            <p:ph idx="1"/>
          </p:nvPr>
        </p:nvSpPr>
        <p:spPr/>
        <p:txBody>
          <a:bodyPr/>
          <a:lstStyle/>
          <a:p>
            <a:pPr eaLnBrk="1" hangingPunct="1">
              <a:buFont typeface="Arial" panose="020B0604020202020204" pitchFamily="34" charset="0"/>
              <a:buNone/>
            </a:pPr>
            <a:r>
              <a:rPr lang="en-US" altLang="en-US" b="1">
                <a:solidFill>
                  <a:schemeClr val="accent2"/>
                </a:solidFill>
              </a:rPr>
              <a:t>Test Statistic for the Sign Test</a:t>
            </a:r>
          </a:p>
          <a:p>
            <a:pPr eaLnBrk="1" hangingPunct="1">
              <a:lnSpc>
                <a:spcPct val="95000"/>
              </a:lnSpc>
              <a:spcBef>
                <a:spcPct val="30000"/>
              </a:spcBef>
            </a:pPr>
            <a:r>
              <a:rPr lang="en-US" altLang="en-US"/>
              <a:t>When </a:t>
            </a:r>
            <a:r>
              <a:rPr lang="en-US" altLang="en-US" i="1"/>
              <a:t>n</a:t>
            </a:r>
            <a:r>
              <a:rPr lang="en-US" altLang="en-US"/>
              <a:t> </a:t>
            </a:r>
            <a:r>
              <a:rPr lang="en-US" altLang="en-US">
                <a:sym typeface="Symbol" panose="05050102010706020507" pitchFamily="18" charset="2"/>
              </a:rPr>
              <a:t> 25, the test statistic </a:t>
            </a:r>
            <a:r>
              <a:rPr lang="en-US" altLang="en-US" i="1">
                <a:sym typeface="Symbol" panose="05050102010706020507" pitchFamily="18" charset="2"/>
              </a:rPr>
              <a:t>x</a:t>
            </a:r>
            <a:r>
              <a:rPr lang="en-US" altLang="en-US">
                <a:sym typeface="Symbol" panose="05050102010706020507" pitchFamily="18" charset="2"/>
              </a:rPr>
              <a:t> for the sign test is the smaller number of + or  signs.</a:t>
            </a:r>
          </a:p>
          <a:p>
            <a:pPr eaLnBrk="1" hangingPunct="1">
              <a:lnSpc>
                <a:spcPct val="95000"/>
              </a:lnSpc>
              <a:spcBef>
                <a:spcPct val="30000"/>
              </a:spcBef>
            </a:pPr>
            <a:r>
              <a:rPr lang="en-US" altLang="en-US">
                <a:sym typeface="Symbol" panose="05050102010706020507" pitchFamily="18" charset="2"/>
              </a:rPr>
              <a:t>When </a:t>
            </a:r>
            <a:r>
              <a:rPr lang="en-US" altLang="en-US" i="1">
                <a:sym typeface="Symbol" panose="05050102010706020507" pitchFamily="18" charset="2"/>
              </a:rPr>
              <a:t>n</a:t>
            </a:r>
            <a:r>
              <a:rPr lang="en-US" altLang="en-US">
                <a:sym typeface="Symbol" panose="05050102010706020507" pitchFamily="18" charset="2"/>
              </a:rPr>
              <a:t> &gt; 25, the test statistic for the sign test is</a:t>
            </a:r>
          </a:p>
          <a:p>
            <a:pPr eaLnBrk="1" hangingPunct="1">
              <a:lnSpc>
                <a:spcPct val="95000"/>
              </a:lnSpc>
              <a:spcBef>
                <a:spcPct val="30000"/>
              </a:spcBef>
            </a:pPr>
            <a:endParaRPr lang="en-US" altLang="en-US">
              <a:sym typeface="Symbol" panose="05050102010706020507" pitchFamily="18" charset="2"/>
            </a:endParaRPr>
          </a:p>
          <a:p>
            <a:pPr eaLnBrk="1" hangingPunct="1">
              <a:lnSpc>
                <a:spcPct val="95000"/>
              </a:lnSpc>
              <a:spcBef>
                <a:spcPct val="30000"/>
              </a:spcBef>
            </a:pPr>
            <a:endParaRPr lang="en-US" altLang="en-US">
              <a:sym typeface="Symbol" panose="05050102010706020507" pitchFamily="18" charset="2"/>
            </a:endParaRPr>
          </a:p>
          <a:p>
            <a:pPr eaLnBrk="1" hangingPunct="1">
              <a:lnSpc>
                <a:spcPct val="95000"/>
              </a:lnSpc>
              <a:spcBef>
                <a:spcPct val="30000"/>
              </a:spcBef>
              <a:buFont typeface="Arial" panose="020B0604020202020204" pitchFamily="34" charset="0"/>
              <a:buNone/>
            </a:pPr>
            <a:r>
              <a:rPr lang="en-US" altLang="en-US">
                <a:sym typeface="Symbol" panose="05050102010706020507" pitchFamily="18" charset="2"/>
              </a:rPr>
              <a:t>	where </a:t>
            </a:r>
            <a:r>
              <a:rPr lang="en-US" altLang="en-US" i="1">
                <a:sym typeface="Symbol" panose="05050102010706020507" pitchFamily="18" charset="2"/>
              </a:rPr>
              <a:t>x</a:t>
            </a:r>
            <a:r>
              <a:rPr lang="en-US" altLang="en-US">
                <a:sym typeface="Symbol" panose="05050102010706020507" pitchFamily="18" charset="2"/>
              </a:rPr>
              <a:t> is the smaller number of + or  signs and </a:t>
            </a:r>
            <a:r>
              <a:rPr lang="en-US" altLang="en-US" i="1">
                <a:sym typeface="Symbol" panose="05050102010706020507" pitchFamily="18" charset="2"/>
              </a:rPr>
              <a:t>n</a:t>
            </a:r>
            <a:r>
              <a:rPr lang="en-US" altLang="en-US">
                <a:sym typeface="Symbol" panose="05050102010706020507" pitchFamily="18" charset="2"/>
              </a:rPr>
              <a:t> is the sample size (the total number of + or  signs).</a:t>
            </a:r>
          </a:p>
        </p:txBody>
      </p:sp>
      <p:graphicFrame>
        <p:nvGraphicFramePr>
          <p:cNvPr id="1084420" name="Object 4">
            <a:extLst>
              <a:ext uri="{FF2B5EF4-FFF2-40B4-BE49-F238E27FC236}">
                <a16:creationId xmlns="" xmlns:a16="http://schemas.microsoft.com/office/drawing/2014/main" id="{9F766848-EF7D-4CD3-8A5D-9D3601246158}"/>
              </a:ext>
            </a:extLst>
          </p:cNvPr>
          <p:cNvGraphicFramePr>
            <a:graphicFrameLocks noChangeAspect="1"/>
          </p:cNvGraphicFramePr>
          <p:nvPr/>
        </p:nvGraphicFramePr>
        <p:xfrm>
          <a:off x="1568450" y="3598863"/>
          <a:ext cx="2392363" cy="1063625"/>
        </p:xfrm>
        <a:graphic>
          <a:graphicData uri="http://schemas.openxmlformats.org/presentationml/2006/ole">
            <mc:AlternateContent xmlns:mc="http://schemas.openxmlformats.org/markup-compatibility/2006">
              <mc:Choice xmlns:v="urn:schemas-microsoft-com:vml" Requires="v">
                <p:oleObj spid="_x0000_s1055" name="Equation" r:id="rId3" imgW="2286000" imgH="1016000" progId="Equation.DSMT4">
                  <p:embed/>
                </p:oleObj>
              </mc:Choice>
              <mc:Fallback>
                <p:oleObj name="Equation" r:id="rId3" imgW="2286000" imgH="1016000" progId="Equation.DSMT4">
                  <p:embed/>
                  <p:pic>
                    <p:nvPicPr>
                      <p:cNvPr id="1084420" name="Object 4">
                        <a:extLst>
                          <a:ext uri="{FF2B5EF4-FFF2-40B4-BE49-F238E27FC236}">
                            <a16:creationId xmlns="" xmlns:a16="http://schemas.microsoft.com/office/drawing/2014/main" id="{9F766848-EF7D-4CD3-8A5D-9D360124615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68450" y="3598863"/>
                        <a:ext cx="2392363" cy="1063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18436" name="Footer Placeholder 2">
            <a:extLst>
              <a:ext uri="{FF2B5EF4-FFF2-40B4-BE49-F238E27FC236}">
                <a16:creationId xmlns="" xmlns:a16="http://schemas.microsoft.com/office/drawing/2014/main" id="{1E9DD0E9-BA2F-48B6-9D03-D1B0983C883A}"/>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406588419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8">
                                            <p:txEl>
                                              <p:pRg st="2" end="2"/>
                                            </p:txEl>
                                          </p:spTgt>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nodeType="afterEffect">
                                  <p:stCondLst>
                                    <p:cond delay="0"/>
                                  </p:stCondLst>
                                  <p:childTnLst>
                                    <p:set>
                                      <p:cBhvr>
                                        <p:cTn id="9" dur="1" fill="hold">
                                          <p:stCondLst>
                                            <p:cond delay="0"/>
                                          </p:stCondLst>
                                        </p:cTn>
                                        <p:tgtEl>
                                          <p:spTgt spid="1084420"/>
                                        </p:tgtEl>
                                        <p:attrNameLst>
                                          <p:attrName>style.visibility</p:attrName>
                                        </p:attrNameLst>
                                      </p:cBhvr>
                                      <p:to>
                                        <p:strVal val="visible"/>
                                      </p:to>
                                    </p:set>
                                  </p:childTnLst>
                                </p:cTn>
                              </p:par>
                            </p:childTnLst>
                          </p:cTn>
                        </p:par>
                        <p:par>
                          <p:cTn id="10" fill="hold" nodeType="afterGroup">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102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8" grpId="0" build="p"/>
    </p:bldLst>
  </p:timing>
</p:sld>
</file>

<file path=ppt/theme/theme1.xml><?xml version="1.0" encoding="utf-8"?>
<a:theme xmlns:a="http://schemas.openxmlformats.org/drawingml/2006/main" name="lf4template">
  <a:themeElements>
    <a:clrScheme name="Custom 20">
      <a:dk1>
        <a:sysClr val="windowText" lastClr="000000"/>
      </a:dk1>
      <a:lt1>
        <a:srgbClr val="FFFFFF"/>
      </a:lt1>
      <a:dk2>
        <a:srgbClr val="3B539D"/>
      </a:dk2>
      <a:lt2>
        <a:srgbClr val="EEECE1"/>
      </a:lt2>
      <a:accent1>
        <a:srgbClr val="E9B50E"/>
      </a:accent1>
      <a:accent2>
        <a:srgbClr val="AE0337"/>
      </a:accent2>
      <a:accent3>
        <a:srgbClr val="83BB35"/>
      </a:accent3>
      <a:accent4>
        <a:srgbClr val="8064A2"/>
      </a:accent4>
      <a:accent5>
        <a:srgbClr val="4BACC6"/>
      </a:accent5>
      <a:accent6>
        <a:srgbClr val="F79646"/>
      </a:accent6>
      <a:hlink>
        <a:srgbClr val="0000FF"/>
      </a:hlink>
      <a:folHlink>
        <a:srgbClr val="80008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2800" dirty="0" err="1" smtClean="0">
            <a:latin typeface="+mn-lt"/>
          </a:defRPr>
        </a:defPPr>
      </a:lstStyle>
    </a:txDef>
  </a:objectDefaults>
  <a:extraClrSchemeLst/>
  <a:extLst>
    <a:ext uri="{05A4C25C-085E-4340-85A3-A5531E510DB2}">
      <thm15:themeFamily xmlns:thm15="http://schemas.microsoft.com/office/thememl/2012/main" name="les6e_template2.ppt  -  Compatibility Mode" id="{821B7270-F280-4094-A2E1-21A64EFB52AA}" vid="{788F13F2-6F53-4F28-A47B-16A619397B8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705</TotalTime>
  <Words>1638</Words>
  <Application>Microsoft Office PowerPoint</Application>
  <PresentationFormat>On-screen Show (4:3)</PresentationFormat>
  <Paragraphs>186</Paragraphs>
  <Slides>29</Slides>
  <Notes>8</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29</vt:i4>
      </vt:variant>
    </vt:vector>
  </HeadingPairs>
  <TitlesOfParts>
    <vt:vector size="39" baseType="lpstr">
      <vt:lpstr>MS PGothic</vt:lpstr>
      <vt:lpstr>ＭＳ Ｐ明朝</vt:lpstr>
      <vt:lpstr>Arial</vt:lpstr>
      <vt:lpstr>Calibri</vt:lpstr>
      <vt:lpstr>Cambria Math</vt:lpstr>
      <vt:lpstr>Symbol</vt:lpstr>
      <vt:lpstr>Times New Roman</vt:lpstr>
      <vt:lpstr>Wingdings</vt:lpstr>
      <vt:lpstr>lf4template</vt:lpstr>
      <vt:lpstr>Equation</vt:lpstr>
      <vt:lpstr>PowerPoint Presentation</vt:lpstr>
      <vt:lpstr>Chapter Outline</vt:lpstr>
      <vt:lpstr>Section 11.1</vt:lpstr>
      <vt:lpstr>Section 11.1 Objectives</vt:lpstr>
      <vt:lpstr>Nonparametric Test</vt:lpstr>
      <vt:lpstr>Sign Test for a Population Median</vt:lpstr>
      <vt:lpstr>Sign Test for a Population Median</vt:lpstr>
      <vt:lpstr>Sign Test for a Population Median</vt:lpstr>
      <vt:lpstr>Sign Test for a Population Median</vt:lpstr>
      <vt:lpstr>Performing a Sign Test for a Population Median</vt:lpstr>
      <vt:lpstr>Performing a Sign Test for a Population Median</vt:lpstr>
      <vt:lpstr>Performing a Sign Test for a Population Median</vt:lpstr>
      <vt:lpstr>Example: Using the Sign Test</vt:lpstr>
      <vt:lpstr>Solution: Using the Sign Test</vt:lpstr>
      <vt:lpstr>Solution: Using the Sign Test</vt:lpstr>
      <vt:lpstr>Solution: Using the Sign Test</vt:lpstr>
      <vt:lpstr>Solution: Using the Sign Test</vt:lpstr>
      <vt:lpstr>Example: Using the Sign Test</vt:lpstr>
      <vt:lpstr>Solution: Using the Sign Test</vt:lpstr>
      <vt:lpstr>Solution: Using the Sign Test</vt:lpstr>
      <vt:lpstr>Solution: Using the Sign Test</vt:lpstr>
      <vt:lpstr>The Paired-Sample Sign Test</vt:lpstr>
      <vt:lpstr>Performing a Paired-Sample Sign Test</vt:lpstr>
      <vt:lpstr>Performing a Paired-Sample Sign Test</vt:lpstr>
      <vt:lpstr>Performing a Paired-Sample Sign Test</vt:lpstr>
      <vt:lpstr>Example: Using the Paired-Sample Sign Test</vt:lpstr>
      <vt:lpstr>Example: Using the Paired-Sample Sign Test</vt:lpstr>
      <vt:lpstr>Solution: Using the Paired-Sample Sign Test</vt:lpstr>
      <vt:lpstr>Solution: Using the Paired-Sample Sign Test</vt:lpstr>
    </vt:vector>
  </TitlesOfParts>
  <Company>© Copyright 2019, 2015, 2012, Pearson Education,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11</dc:title>
  <dc:subject>Elementary Statistics  7e</dc:subject>
  <dc:creator>Ron Larson, Betsy Farber</dc:creator>
  <cp:lastModifiedBy>Sandra Scholten</cp:lastModifiedBy>
  <cp:revision>82</cp:revision>
  <dcterms:created xsi:type="dcterms:W3CDTF">2007-07-18T23:54:35Z</dcterms:created>
  <dcterms:modified xsi:type="dcterms:W3CDTF">2019-02-12T18:59:36Z</dcterms:modified>
</cp:coreProperties>
</file>