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handoutMasterIdLst>
    <p:handoutMasterId r:id="rId16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3" clrIdx="0">
    <p:extLst>
      <p:ext uri="{19B8F6BF-5375-455C-9EA6-DF929625EA0E}">
        <p15:presenceInfo xmlns:p15="http://schemas.microsoft.com/office/powerpoint/2012/main" userId="f6b31022bb19b4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0D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4041503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4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336809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="" xmlns:a16="http://schemas.microsoft.com/office/drawing/2014/main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="" xmlns:a16="http://schemas.microsoft.com/office/drawing/2014/main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="" xmlns:a16="http://schemas.microsoft.com/office/drawing/2014/main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="" xmlns:a16="http://schemas.microsoft.com/office/drawing/2014/main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="" xmlns:a16="http://schemas.microsoft.com/office/drawing/2014/main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17331159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="" xmlns:a16="http://schemas.microsoft.com/office/drawing/2014/main" id="{985CA3CE-70AC-45D9-98BB-824C1C96DB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="" xmlns:a16="http://schemas.microsoft.com/office/drawing/2014/main" id="{1FE381E3-1010-4F1F-883F-989A49187A7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9699" name="Slide Number Placeholder 3">
            <a:extLst>
              <a:ext uri="{FF2B5EF4-FFF2-40B4-BE49-F238E27FC236}">
                <a16:creationId xmlns="" xmlns:a16="http://schemas.microsoft.com/office/drawing/2014/main" id="{C470301C-B57B-4ED3-B6D3-FCCCCE4A7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0D09C59-9165-4EE4-A9E1-39033A2BB9B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6946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="" xmlns:a16="http://schemas.microsoft.com/office/drawing/2014/main" id="{985CA3CE-70AC-45D9-98BB-824C1C96DB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="" xmlns:a16="http://schemas.microsoft.com/office/drawing/2014/main" id="{1FE381E3-1010-4F1F-883F-989A49187A7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9699" name="Slide Number Placeholder 3">
            <a:extLst>
              <a:ext uri="{FF2B5EF4-FFF2-40B4-BE49-F238E27FC236}">
                <a16:creationId xmlns="" xmlns:a16="http://schemas.microsoft.com/office/drawing/2014/main" id="{C470301C-B57B-4ED3-B6D3-FCCCCE4A7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0D09C59-9165-4EE4-A9E1-39033A2BB9B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11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9552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="" xmlns:a16="http://schemas.microsoft.com/office/drawing/2014/main" id="{985CA3CE-70AC-45D9-98BB-824C1C96DB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="" xmlns:a16="http://schemas.microsoft.com/office/drawing/2014/main" id="{1FE381E3-1010-4F1F-883F-989A49187A7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9699" name="Slide Number Placeholder 3">
            <a:extLst>
              <a:ext uri="{FF2B5EF4-FFF2-40B4-BE49-F238E27FC236}">
                <a16:creationId xmlns="" xmlns:a16="http://schemas.microsoft.com/office/drawing/2014/main" id="{C470301C-B57B-4ED3-B6D3-FCCCCE4A7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0D09C59-9165-4EE4-A9E1-39033A2BB9B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337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="" xmlns:a16="http://schemas.microsoft.com/office/drawing/2014/main" id="{985CA3CE-70AC-45D9-98BB-824C1C96DB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="" xmlns:a16="http://schemas.microsoft.com/office/drawing/2014/main" id="{1FE381E3-1010-4F1F-883F-989A49187A7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9699" name="Slide Number Placeholder 3">
            <a:extLst>
              <a:ext uri="{FF2B5EF4-FFF2-40B4-BE49-F238E27FC236}">
                <a16:creationId xmlns="" xmlns:a16="http://schemas.microsoft.com/office/drawing/2014/main" id="{C470301C-B57B-4ED3-B6D3-FCCCCE4A7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0D09C59-9165-4EE4-A9E1-39033A2BB9B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13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356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lide Image Placeholder 1">
            <a:extLst>
              <a:ext uri="{FF2B5EF4-FFF2-40B4-BE49-F238E27FC236}">
                <a16:creationId xmlns="" xmlns:a16="http://schemas.microsoft.com/office/drawing/2014/main" id="{C3570002-7562-42F5-894E-984FF2E2CF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Notes Placeholder 2">
            <a:extLst>
              <a:ext uri="{FF2B5EF4-FFF2-40B4-BE49-F238E27FC236}">
                <a16:creationId xmlns="" xmlns:a16="http://schemas.microsoft.com/office/drawing/2014/main" id="{BD8E0890-E7CE-490A-93D1-6FE23A09A72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315" name="Slide Number Placeholder 3">
            <a:extLst>
              <a:ext uri="{FF2B5EF4-FFF2-40B4-BE49-F238E27FC236}">
                <a16:creationId xmlns="" xmlns:a16="http://schemas.microsoft.com/office/drawing/2014/main" id="{2E41A207-EFDE-45C4-9716-15FEB867D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50D933D-F7A8-4EC9-9984-655B48EB14A3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565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="" xmlns:a16="http://schemas.microsoft.com/office/drawing/2014/main" id="{AF07C4DE-BC5C-4034-A0D6-ADC370A2148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="" xmlns:a16="http://schemas.microsoft.com/office/drawing/2014/main" id="{B099D690-1E3E-49C3-ADFB-54B5A72E40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5363" name="Slide Number Placeholder 3">
            <a:extLst>
              <a:ext uri="{FF2B5EF4-FFF2-40B4-BE49-F238E27FC236}">
                <a16:creationId xmlns="" xmlns:a16="http://schemas.microsoft.com/office/drawing/2014/main" id="{EA98A1FB-8CEA-4C1C-9B31-8C76DED7E2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399DEAF-3D33-47B3-9F56-BDAE7F6430F2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3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946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>
            <a:extLst>
              <a:ext uri="{FF2B5EF4-FFF2-40B4-BE49-F238E27FC236}">
                <a16:creationId xmlns="" xmlns:a16="http://schemas.microsoft.com/office/drawing/2014/main" id="{51BC981D-47F3-49A2-8115-6E3CB9022BA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0" name="Notes Placeholder 2">
            <a:extLst>
              <a:ext uri="{FF2B5EF4-FFF2-40B4-BE49-F238E27FC236}">
                <a16:creationId xmlns="" xmlns:a16="http://schemas.microsoft.com/office/drawing/2014/main" id="{7DB1CE96-4998-4CC8-BDC8-77874B550D5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411" name="Slide Number Placeholder 3">
            <a:extLst>
              <a:ext uri="{FF2B5EF4-FFF2-40B4-BE49-F238E27FC236}">
                <a16:creationId xmlns="" xmlns:a16="http://schemas.microsoft.com/office/drawing/2014/main" id="{E46ACC47-7AE8-4A73-BF6F-51308AFA6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3F14D4F-31E6-4F67-AEBC-7AB8CAAB04EC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4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901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="" xmlns:a16="http://schemas.microsoft.com/office/drawing/2014/main" id="{546D470F-E582-4B55-8781-0630662BDA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E16C715-6B05-4177-AD56-B5CE54E299A0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9458" name="Rectangle 2">
            <a:extLst>
              <a:ext uri="{FF2B5EF4-FFF2-40B4-BE49-F238E27FC236}">
                <a16:creationId xmlns="" xmlns:a16="http://schemas.microsoft.com/office/drawing/2014/main" id="{59692F9A-1D1D-4D70-8B7A-FBDD94DCB4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Rectangle 3">
            <a:extLst>
              <a:ext uri="{FF2B5EF4-FFF2-40B4-BE49-F238E27FC236}">
                <a16:creationId xmlns="" xmlns:a16="http://schemas.microsoft.com/office/drawing/2014/main" id="{0920481E-EF92-4B54-A136-F1D6AF95B8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7275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>
            <a:extLst>
              <a:ext uri="{FF2B5EF4-FFF2-40B4-BE49-F238E27FC236}">
                <a16:creationId xmlns="" xmlns:a16="http://schemas.microsoft.com/office/drawing/2014/main" id="{E39AC1E1-7E6E-4A3B-AD1C-3B384960B9D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6" name="Notes Placeholder 2">
            <a:extLst>
              <a:ext uri="{FF2B5EF4-FFF2-40B4-BE49-F238E27FC236}">
                <a16:creationId xmlns="" xmlns:a16="http://schemas.microsoft.com/office/drawing/2014/main" id="{4F14A1D1-8D51-4692-A87B-1EA43E33365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1507" name="Slide Number Placeholder 3">
            <a:extLst>
              <a:ext uri="{FF2B5EF4-FFF2-40B4-BE49-F238E27FC236}">
                <a16:creationId xmlns="" xmlns:a16="http://schemas.microsoft.com/office/drawing/2014/main" id="{77825B3A-2197-4CCE-9444-9BD56FD3E4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655646C-AE37-43E7-999B-B260EE2F7811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795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>
            <a:extLst>
              <a:ext uri="{FF2B5EF4-FFF2-40B4-BE49-F238E27FC236}">
                <a16:creationId xmlns="" xmlns:a16="http://schemas.microsoft.com/office/drawing/2014/main" id="{B7AC0578-EF22-4C96-BBEF-86525BF3C25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4" name="Notes Placeholder 2">
            <a:extLst>
              <a:ext uri="{FF2B5EF4-FFF2-40B4-BE49-F238E27FC236}">
                <a16:creationId xmlns="" xmlns:a16="http://schemas.microsoft.com/office/drawing/2014/main" id="{C84402F1-CDDF-4CDE-905D-27618EA0BE5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3555" name="Slide Number Placeholder 3">
            <a:extLst>
              <a:ext uri="{FF2B5EF4-FFF2-40B4-BE49-F238E27FC236}">
                <a16:creationId xmlns="" xmlns:a16="http://schemas.microsoft.com/office/drawing/2014/main" id="{F076D170-541F-4C29-9D95-01C15AF565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9E756CB-B0DA-4ACB-9479-58A19D4FFB87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2538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>
            <a:extLst>
              <a:ext uri="{FF2B5EF4-FFF2-40B4-BE49-F238E27FC236}">
                <a16:creationId xmlns="" xmlns:a16="http://schemas.microsoft.com/office/drawing/2014/main" id="{3F8D5270-CC53-47C3-961B-7644034A6E7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2" name="Notes Placeholder 2">
            <a:extLst>
              <a:ext uri="{FF2B5EF4-FFF2-40B4-BE49-F238E27FC236}">
                <a16:creationId xmlns="" xmlns:a16="http://schemas.microsoft.com/office/drawing/2014/main" id="{FC44CAB3-2BF0-468D-90A4-9DEAB8D1F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5603" name="Slide Number Placeholder 3">
            <a:extLst>
              <a:ext uri="{FF2B5EF4-FFF2-40B4-BE49-F238E27FC236}">
                <a16:creationId xmlns="" xmlns:a16="http://schemas.microsoft.com/office/drawing/2014/main" id="{4352F145-C273-402D-891F-8908762A2C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961BEDB-C9CC-4665-B91D-4FEDF435B005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2874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>
            <a:extLst>
              <a:ext uri="{FF2B5EF4-FFF2-40B4-BE49-F238E27FC236}">
                <a16:creationId xmlns="" xmlns:a16="http://schemas.microsoft.com/office/drawing/2014/main" id="{5AD4680C-D2FD-4F6A-A768-D83B135920B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0" name="Notes Placeholder 2">
            <a:extLst>
              <a:ext uri="{FF2B5EF4-FFF2-40B4-BE49-F238E27FC236}">
                <a16:creationId xmlns="" xmlns:a16="http://schemas.microsoft.com/office/drawing/2014/main" id="{6CCE7E9A-F3AB-4B2B-98E5-665C7915A14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7651" name="Slide Number Placeholder 3">
            <a:extLst>
              <a:ext uri="{FF2B5EF4-FFF2-40B4-BE49-F238E27FC236}">
                <a16:creationId xmlns="" xmlns:a16="http://schemas.microsoft.com/office/drawing/2014/main" id="{A3F829FC-94C0-4AD6-A184-92F4E8955B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CFFA13B-A8BE-4781-B185-7935E86409A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9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="" xmlns:a16="http://schemas.microsoft.com/office/drawing/2014/main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="" xmlns:a16="http://schemas.microsoft.com/office/drawing/2014/main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="" xmlns:a16="http://schemas.microsoft.com/office/drawing/2014/main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="" xmlns:a16="http://schemas.microsoft.com/office/drawing/2014/main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="" xmlns:a16="http://schemas.microsoft.com/office/drawing/2014/main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Discrete Probability Distributions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="" xmlns:a16="http://schemas.microsoft.com/office/drawing/2014/main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="" xmlns:a16="http://schemas.microsoft.com/office/drawing/2014/main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685800"/>
            <a:ext cx="685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391226-BA9A-46C7-A550-76BCD2406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Using the Poisson Distribution</a:t>
            </a:r>
          </a:p>
        </p:txBody>
      </p:sp>
      <p:sp>
        <p:nvSpPr>
          <p:cNvPr id="28674" name="Content Placeholder 2">
            <a:extLst>
              <a:ext uri="{FF2B5EF4-FFF2-40B4-BE49-F238E27FC236}">
                <a16:creationId xmlns="" xmlns:a16="http://schemas.microsoft.com/office/drawing/2014/main" id="{821B8B00-AAA3-4CF7-B71B-907B4E6F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78752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The mean number of accidents per month at a certain intersection is 3. What is the probability that in any given month four accidents will occur at this intersection?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5A8B0F1-0E32-48B0-9F2B-693F046D78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363" y="3792538"/>
            <a:ext cx="75850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07988" indent="-4079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83BB35"/>
                </a:solidFill>
                <a:latin typeface="Times New Roman" panose="02020603050405020304" pitchFamily="18" charset="0"/>
              </a:rPr>
              <a:t>Solution:</a:t>
            </a:r>
          </a:p>
          <a:p>
            <a:pPr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Times New Roman" panose="02020603050405020304" pitchFamily="18" charset="0"/>
              </a:rPr>
              <a:t>Poisson with  </a:t>
            </a:r>
            <a:r>
              <a:rPr lang="en-US" altLang="en-US" sz="2800" i="1" dirty="0">
                <a:latin typeface="Times New Roman" panose="02020603050405020304" pitchFamily="18" charset="0"/>
              </a:rPr>
              <a:t>x</a:t>
            </a:r>
            <a:r>
              <a:rPr lang="en-US" altLang="en-US" sz="2800" dirty="0">
                <a:latin typeface="Times New Roman" panose="02020603050405020304" pitchFamily="18" charset="0"/>
              </a:rPr>
              <a:t> = 4, </a:t>
            </a:r>
            <a:r>
              <a:rPr lang="el-GR" altLang="en-US" sz="2800" i="1" dirty="0">
                <a:latin typeface="Times New Roman" panose="02020603050405020304" pitchFamily="18" charset="0"/>
              </a:rPr>
              <a:t>μ</a:t>
            </a:r>
            <a:r>
              <a:rPr lang="en-US" altLang="en-US" sz="2800" dirty="0">
                <a:latin typeface="Times New Roman" panose="02020603050405020304" pitchFamily="18" charset="0"/>
              </a:rPr>
              <a:t> = 3</a:t>
            </a:r>
          </a:p>
        </p:txBody>
      </p:sp>
      <p:pic>
        <p:nvPicPr>
          <p:cNvPr id="28677" name="Picture 10" descr="C:\Documents and Settings\Lyn\Local Settings\Temporary Internet Files\Content.IE5\NA0VVPWD\MCTN00571_0000[1].wmf">
            <a:extLst>
              <a:ext uri="{FF2B5EF4-FFF2-40B4-BE49-F238E27FC236}">
                <a16:creationId xmlns="" xmlns:a16="http://schemas.microsoft.com/office/drawing/2014/main" id="{FB32F290-332A-4F90-AF88-24D8F6FCD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107" y="2625408"/>
            <a:ext cx="1878012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Footer Placeholder 2">
            <a:extLst>
              <a:ext uri="{FF2B5EF4-FFF2-40B4-BE49-F238E27FC236}">
                <a16:creationId xmlns="" xmlns:a16="http://schemas.microsoft.com/office/drawing/2014/main" id="{9D218D48-86BA-4804-B9A2-848005065DA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="" xmlns:a16="http://schemas.microsoft.com/office/drawing/2014/main" id="{8E3E2159-57D8-4650-820B-E01D8CCE35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3335706"/>
              </p:ext>
            </p:extLst>
          </p:nvPr>
        </p:nvGraphicFramePr>
        <p:xfrm>
          <a:off x="980340" y="4852085"/>
          <a:ext cx="43180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5" imgW="4317840" imgH="977760" progId="Equation.DSMT4">
                  <p:embed/>
                </p:oleObj>
              </mc:Choice>
              <mc:Fallback>
                <p:oleObj name="Equation" r:id="rId5" imgW="4317840" imgH="9777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="" xmlns:a16="http://schemas.microsoft.com/office/drawing/2014/main" id="{DA978749-4CF8-4209-A109-DBAA795E46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0340" y="4852085"/>
                        <a:ext cx="431800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A close up of a logo&#10;&#10;Description generated with very high confidence">
            <a:extLst>
              <a:ext uri="{FF2B5EF4-FFF2-40B4-BE49-F238E27FC236}">
                <a16:creationId xmlns="" xmlns:a16="http://schemas.microsoft.com/office/drawing/2014/main" id="{0CD46F42-793F-4E1C-8DFA-0DDAFFB645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101" y="4286065"/>
            <a:ext cx="3191233" cy="168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9715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391226-BA9A-46C7-A550-76BCD2406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Finding a Poisson Probability Using a Table</a:t>
            </a:r>
          </a:p>
        </p:txBody>
      </p:sp>
      <p:sp>
        <p:nvSpPr>
          <p:cNvPr id="28674" name="Content Placeholder 2">
            <a:extLst>
              <a:ext uri="{FF2B5EF4-FFF2-40B4-BE49-F238E27FC236}">
                <a16:creationId xmlns="" xmlns:a16="http://schemas.microsoft.com/office/drawing/2014/main" id="{821B8B00-AAA3-4CF7-B71B-907B4E6F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7875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population count shows that the average number of rabbits per acre living in a field is 3.6. Use a table to find the probability that seven rabbits are found on any given acre of the field.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8678" name="Footer Placeholder 2">
            <a:extLst>
              <a:ext uri="{FF2B5EF4-FFF2-40B4-BE49-F238E27FC236}">
                <a16:creationId xmlns="" xmlns:a16="http://schemas.microsoft.com/office/drawing/2014/main" id="{9D218D48-86BA-4804-B9A2-848005065DA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415944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5F63581-A91C-48A0-9D7F-9CC685333B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54175"/>
            <a:ext cx="8229600" cy="45259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b="1" dirty="0">
                <a:solidFill>
                  <a:srgbClr val="83BB35"/>
                </a:solidFill>
              </a:rPr>
              <a:t>Solution:</a:t>
            </a:r>
          </a:p>
          <a:p>
            <a:pPr marL="0" indent="0">
              <a:buNone/>
            </a:pPr>
            <a:r>
              <a:rPr lang="en-US" dirty="0"/>
              <a:t>A portion of Table 3 in Appendix B is shown here. Using the distribution for </a:t>
            </a:r>
            <a:r>
              <a:rPr lang="en-US" i="1" dirty="0">
                <a:sym typeface="Symbol" panose="05050102010706020507" pitchFamily="18" charset="2"/>
              </a:rPr>
              <a:t></a:t>
            </a:r>
            <a:r>
              <a:rPr lang="en-US" dirty="0"/>
              <a:t> = 3.6 and </a:t>
            </a:r>
            <a:r>
              <a:rPr lang="en-US" i="1" dirty="0"/>
              <a:t>x </a:t>
            </a:r>
            <a:r>
              <a:rPr lang="en-US" dirty="0"/>
              <a:t>= 7, you can find the Poisson probability as shown by the highlighted areas in the table.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391226-BA9A-46C7-A550-76BCD2406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</a:t>
            </a:r>
            <a:r>
              <a:rPr lang="en-US" dirty="0">
                <a:solidFill>
                  <a:schemeClr val="accent3"/>
                </a:solidFill>
              </a:rPr>
              <a:t>Finding a 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Poisson Probability Using a Table</a:t>
            </a:r>
          </a:p>
        </p:txBody>
      </p:sp>
      <p:sp>
        <p:nvSpPr>
          <p:cNvPr id="28678" name="Footer Placeholder 2">
            <a:extLst>
              <a:ext uri="{FF2B5EF4-FFF2-40B4-BE49-F238E27FC236}">
                <a16:creationId xmlns="" xmlns:a16="http://schemas.microsoft.com/office/drawing/2014/main" id="{9D218D48-86BA-4804-B9A2-848005065DA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7A07C494-B3E7-4EB3-B6F1-6D01BE120D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308" y="3536392"/>
            <a:ext cx="5515402" cy="264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20819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5F63581-A91C-48A0-9D7F-9CC685333B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5417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According to the table, the probability is 0.0425. You can check this result using technology. As shown below using Excel, the probability is 0.042484.</a:t>
            </a:r>
          </a:p>
          <a:p>
            <a:pPr marL="0" indent="0">
              <a:buNone/>
            </a:pPr>
            <a:r>
              <a:rPr lang="en-US" dirty="0"/>
              <a:t>After rounding to four decimal places, the probability is 0.0425, which is the same value found using the table.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391226-BA9A-46C7-A550-76BCD2406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</a:t>
            </a:r>
            <a:r>
              <a:rPr lang="en-US" dirty="0">
                <a:solidFill>
                  <a:schemeClr val="accent3"/>
                </a:solidFill>
              </a:rPr>
              <a:t>Finding a 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Poisson Probability Using a Table</a:t>
            </a:r>
          </a:p>
        </p:txBody>
      </p:sp>
      <p:sp>
        <p:nvSpPr>
          <p:cNvPr id="28678" name="Footer Placeholder 2">
            <a:extLst>
              <a:ext uri="{FF2B5EF4-FFF2-40B4-BE49-F238E27FC236}">
                <a16:creationId xmlns="" xmlns:a16="http://schemas.microsoft.com/office/drawing/2014/main" id="{9D218D48-86BA-4804-B9A2-848005065DA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5" name="Picture 4" descr="A close up of a sign&#10;&#10;Description generated with very high confidence">
            <a:extLst>
              <a:ext uri="{FF2B5EF4-FFF2-40B4-BE49-F238E27FC236}">
                <a16:creationId xmlns="" xmlns:a16="http://schemas.microsoft.com/office/drawing/2014/main" id="{F5DD0B84-B98A-4407-8F7A-AB0E8F2D00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480" y="4305980"/>
            <a:ext cx="3685039" cy="159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23002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>
            <a:extLst>
              <a:ext uri="{FF2B5EF4-FFF2-40B4-BE49-F238E27FC236}">
                <a16:creationId xmlns="" xmlns:a16="http://schemas.microsoft.com/office/drawing/2014/main" id="{4F3FDDE3-F53B-40A3-AF34-8AC460868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Chapter Outline</a:t>
            </a:r>
          </a:p>
        </p:txBody>
      </p:sp>
      <p:sp>
        <p:nvSpPr>
          <p:cNvPr id="12290" name="Content Placeholder 2">
            <a:extLst>
              <a:ext uri="{FF2B5EF4-FFF2-40B4-BE49-F238E27FC236}">
                <a16:creationId xmlns="" xmlns:a16="http://schemas.microsoft.com/office/drawing/2014/main" id="{99D8DA0F-0801-4244-A1A0-CEE2BACF5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4.1 Probability Distributions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4.2 Binomial Distributions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4.3 More Discrete Probability Distributions</a:t>
            </a:r>
          </a:p>
        </p:txBody>
      </p:sp>
      <p:sp>
        <p:nvSpPr>
          <p:cNvPr id="12291" name="Footer Placeholder 2">
            <a:extLst>
              <a:ext uri="{FF2B5EF4-FFF2-40B4-BE49-F238E27FC236}">
                <a16:creationId xmlns="" xmlns:a16="http://schemas.microsoft.com/office/drawing/2014/main" id="{DE4F67B9-5563-4069-8E2D-3569E104BD5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910191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4">
            <a:extLst>
              <a:ext uri="{FF2B5EF4-FFF2-40B4-BE49-F238E27FC236}">
                <a16:creationId xmlns="" xmlns:a16="http://schemas.microsoft.com/office/drawing/2014/main" id="{ED9CC2CC-74BB-412B-9F45-EB5D9084F6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Section 4.3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="" xmlns:a16="http://schemas.microsoft.com/office/drawing/2014/main" id="{0683BA5D-A7BF-4D31-922B-4747D9D130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>
                <a:ea typeface="+mn-ea"/>
              </a:rPr>
              <a:t>More Discrete Probability Distributions</a:t>
            </a:r>
          </a:p>
        </p:txBody>
      </p:sp>
      <p:sp>
        <p:nvSpPr>
          <p:cNvPr id="14339" name="Footer Placeholder 2">
            <a:extLst>
              <a:ext uri="{FF2B5EF4-FFF2-40B4-BE49-F238E27FC236}">
                <a16:creationId xmlns="" xmlns:a16="http://schemas.microsoft.com/office/drawing/2014/main" id="{0CC0F50C-488A-44EF-B442-36A391D2FEC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476920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="" xmlns:a16="http://schemas.microsoft.com/office/drawing/2014/main" id="{D9ECD241-4EE2-485F-8C1E-DCA1E1413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Section 4.3 Objectives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="" xmlns:a16="http://schemas.microsoft.com/office/drawing/2014/main" id="{49D97FA0-C660-4F8F-B315-E525EA2DA2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How to find probabilities using the geometric distribution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How to find probabilities using the Poisson distribution</a:t>
            </a:r>
          </a:p>
        </p:txBody>
      </p:sp>
      <p:sp>
        <p:nvSpPr>
          <p:cNvPr id="16387" name="Footer Placeholder 2">
            <a:extLst>
              <a:ext uri="{FF2B5EF4-FFF2-40B4-BE49-F238E27FC236}">
                <a16:creationId xmlns="" xmlns:a16="http://schemas.microsoft.com/office/drawing/2014/main" id="{43D9051C-C0A3-4780-8EA1-1B47ADB2F12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0355954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="" xmlns:a16="http://schemas.microsoft.com/office/drawing/2014/main" id="{101B1EE9-3CFC-4D11-BEAF-2434EDB485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765175"/>
          </a:xfrm>
          <a:noFill/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Geometric Distribution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DCA07C9-DD83-46FD-8C99-C2A3031FB7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54050"/>
            <a:ext cx="8229600" cy="48768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Geometric distribution 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A discrete probability distribution. 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Satisfies the following conditions</a:t>
            </a:r>
          </a:p>
          <a:p>
            <a:pPr marL="914400" lvl="1" indent="-514350" eaLnBrk="1" hangingPunct="1">
              <a:spcBef>
                <a:spcPct val="40000"/>
              </a:spcBef>
              <a:buFont typeface="+mj-lt"/>
              <a:buAutoNum type="arabicPeriod"/>
            </a:pPr>
            <a:r>
              <a:rPr lang="en-US" altLang="en-US" dirty="0">
                <a:ea typeface="Times New Roman" panose="02020603050405020304" pitchFamily="18" charset="0"/>
              </a:rPr>
              <a:t>A trial is repeated until a success occurs.</a:t>
            </a:r>
          </a:p>
          <a:p>
            <a:pPr marL="914400" lvl="1" indent="-514350" eaLnBrk="1" hangingPunct="1">
              <a:spcBef>
                <a:spcPct val="40000"/>
              </a:spcBef>
              <a:buFont typeface="+mj-lt"/>
              <a:buAutoNum type="arabicPeriod"/>
            </a:pPr>
            <a:r>
              <a:rPr lang="en-US" altLang="en-US" dirty="0">
                <a:ea typeface="Times New Roman" panose="02020603050405020304" pitchFamily="18" charset="0"/>
              </a:rPr>
              <a:t>The repeated trials are independent of each other.</a:t>
            </a:r>
          </a:p>
          <a:p>
            <a:pPr marL="914400" lvl="1" indent="-514350" eaLnBrk="1" hangingPunct="1">
              <a:spcBef>
                <a:spcPct val="40000"/>
              </a:spcBef>
              <a:buFont typeface="+mj-lt"/>
              <a:buAutoNum type="arabicPeriod"/>
            </a:pPr>
            <a:r>
              <a:rPr lang="en-US" altLang="en-US" dirty="0">
                <a:ea typeface="Times New Roman" panose="02020603050405020304" pitchFamily="18" charset="0"/>
              </a:rPr>
              <a:t>The probability of success </a:t>
            </a:r>
            <a:r>
              <a:rPr lang="en-US" altLang="en-US" i="1" dirty="0">
                <a:ea typeface="Times New Roman" panose="02020603050405020304" pitchFamily="18" charset="0"/>
              </a:rPr>
              <a:t>p</a:t>
            </a:r>
            <a:r>
              <a:rPr lang="en-US" altLang="en-US" dirty="0">
                <a:ea typeface="Times New Roman" panose="02020603050405020304" pitchFamily="18" charset="0"/>
              </a:rPr>
              <a:t> is constant for each trial.</a:t>
            </a:r>
          </a:p>
          <a:p>
            <a:pPr marL="914400" lvl="1" indent="-514350" eaLnBrk="1" hangingPunct="1">
              <a:spcBef>
                <a:spcPct val="40000"/>
              </a:spcBef>
              <a:buFont typeface="+mj-lt"/>
              <a:buAutoNum type="arabicPeriod"/>
            </a:pPr>
            <a:r>
              <a:rPr lang="en-US" altLang="en-US" dirty="0">
                <a:ea typeface="Times New Roman" panose="02020603050405020304" pitchFamily="18" charset="0"/>
              </a:rPr>
              <a:t>The random variable </a:t>
            </a:r>
            <a:r>
              <a:rPr lang="en-US" altLang="en-US" i="1" dirty="0">
                <a:ea typeface="Times New Roman" panose="02020603050405020304" pitchFamily="18" charset="0"/>
              </a:rPr>
              <a:t>x</a:t>
            </a:r>
            <a:r>
              <a:rPr lang="en-US" altLang="en-US" dirty="0">
                <a:ea typeface="Times New Roman" panose="02020603050405020304" pitchFamily="18" charset="0"/>
              </a:rPr>
              <a:t> represents the number of the trial in which the first success occurs.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The probability that the first success will occur on trial </a:t>
            </a:r>
            <a:r>
              <a:rPr lang="en-US" altLang="en-US" i="1" dirty="0">
                <a:ea typeface="ＭＳ Ｐゴシック" panose="020B0600070205080204" pitchFamily="34" charset="-128"/>
              </a:rPr>
              <a:t>x </a:t>
            </a:r>
            <a:r>
              <a:rPr lang="en-US" altLang="en-US" dirty="0">
                <a:ea typeface="ＭＳ Ｐゴシック" panose="020B0600070205080204" pitchFamily="34" charset="-128"/>
              </a:rPr>
              <a:t>is </a:t>
            </a:r>
            <a:r>
              <a:rPr lang="en-US" altLang="en-US" i="1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P</a:t>
            </a:r>
            <a:r>
              <a:rPr lang="en-US" altLang="en-US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i="1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) = </a:t>
            </a:r>
            <a:r>
              <a:rPr lang="en-US" altLang="en-US" i="1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p</a:t>
            </a:r>
            <a:r>
              <a:rPr lang="en-US" altLang="en-US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i="1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q</a:t>
            </a:r>
            <a:r>
              <a:rPr lang="en-US" altLang="en-US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)</a:t>
            </a:r>
            <a:r>
              <a:rPr lang="en-US" altLang="en-US" i="1" baseline="30000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baseline="30000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 – 1</a:t>
            </a:r>
            <a:r>
              <a:rPr lang="en-US" altLang="en-US" dirty="0">
                <a:ea typeface="ＭＳ Ｐゴシック" panose="020B0600070205080204" pitchFamily="34" charset="-128"/>
              </a:rPr>
              <a:t>, where </a:t>
            </a:r>
            <a:r>
              <a:rPr lang="en-US" altLang="en-US" i="1" dirty="0">
                <a:ea typeface="ＭＳ Ｐゴシック" panose="020B0600070205080204" pitchFamily="34" charset="-128"/>
              </a:rPr>
              <a:t>q</a:t>
            </a:r>
            <a:r>
              <a:rPr lang="en-US" altLang="en-US" dirty="0">
                <a:ea typeface="ＭＳ Ｐゴシック" panose="020B0600070205080204" pitchFamily="34" charset="-128"/>
              </a:rPr>
              <a:t> = 1 – </a:t>
            </a:r>
            <a:r>
              <a:rPr lang="en-US" altLang="en-US" i="1" dirty="0">
                <a:ea typeface="ＭＳ Ｐゴシック" panose="020B0600070205080204" pitchFamily="34" charset="-128"/>
              </a:rPr>
              <a:t>p.</a:t>
            </a:r>
          </a:p>
        </p:txBody>
      </p:sp>
      <p:sp>
        <p:nvSpPr>
          <p:cNvPr id="18435" name="Footer Placeholder 2">
            <a:extLst>
              <a:ext uri="{FF2B5EF4-FFF2-40B4-BE49-F238E27FC236}">
                <a16:creationId xmlns="" xmlns:a16="http://schemas.microsoft.com/office/drawing/2014/main" id="{220A2C67-C668-489C-810C-4EA134DC9D2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186488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1694868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78C7115-A623-450A-89CB-34F531097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Using the Geometric Distribution</a:t>
            </a:r>
          </a:p>
        </p:txBody>
      </p:sp>
      <p:sp>
        <p:nvSpPr>
          <p:cNvPr id="20482" name="Content Placeholder 2">
            <a:extLst>
              <a:ext uri="{FF2B5EF4-FFF2-40B4-BE49-F238E27FC236}">
                <a16:creationId xmlns="" xmlns:a16="http://schemas.microsoft.com/office/drawing/2014/main" id="{6D070311-B581-41BC-A7A3-B04BB12E3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8621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study found that the smartphones made by a certain manufacturer had a failure rate of 43%. Four smartphones made by this manufacturer are selected at random. Find the probability that the fourth smartphone is the first one to have a failure. </a:t>
            </a:r>
            <a:r>
              <a:rPr lang="en-US" i="1" dirty="0">
                <a:solidFill>
                  <a:srgbClr val="002060"/>
                </a:solidFill>
              </a:rPr>
              <a:t>(Source: </a:t>
            </a:r>
            <a:r>
              <a:rPr lang="en-US" i="1" dirty="0" err="1">
                <a:solidFill>
                  <a:srgbClr val="002060"/>
                </a:solidFill>
              </a:rPr>
              <a:t>Blancco</a:t>
            </a:r>
            <a:r>
              <a:rPr lang="en-US" i="1" dirty="0">
                <a:solidFill>
                  <a:srgbClr val="002060"/>
                </a:solidFill>
              </a:rPr>
              <a:t> Technology Group)</a:t>
            </a:r>
            <a:endParaRPr lang="en-US" altLang="en-US" dirty="0">
              <a:solidFill>
                <a:srgbClr val="00206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20484" name="Footer Placeholder 2">
            <a:extLst>
              <a:ext uri="{FF2B5EF4-FFF2-40B4-BE49-F238E27FC236}">
                <a16:creationId xmlns="" xmlns:a16="http://schemas.microsoft.com/office/drawing/2014/main" id="{4D4D07CA-3661-4604-8A04-F6EB9B40651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000518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D2D15A3-85D8-45EB-A699-90D0282FF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Using the Geometric Distribution</a:t>
            </a:r>
            <a:endParaRPr lang="en-US" dirty="0">
              <a:ea typeface="+mj-ea"/>
            </a:endParaRPr>
          </a:p>
        </p:txBody>
      </p:sp>
      <p:sp>
        <p:nvSpPr>
          <p:cNvPr id="22531" name="TextBox 5">
            <a:extLst>
              <a:ext uri="{FF2B5EF4-FFF2-40B4-BE49-F238E27FC236}">
                <a16:creationId xmlns="" xmlns:a16="http://schemas.microsoft.com/office/drawing/2014/main" id="{ED0FC9E2-C348-46C1-B3ED-60F8F4A3F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875" y="4383376"/>
            <a:ext cx="465451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/>
            <a:r>
              <a:rPr lang="en-US" sz="2800" dirty="0">
                <a:latin typeface="+mn-lt"/>
              </a:rPr>
              <a:t>So, the probability that the fourth smartphone is the first one to have a failure is about 0.080.</a:t>
            </a:r>
            <a:endParaRPr lang="en-US" altLang="en-US" sz="2800" dirty="0">
              <a:latin typeface="+mn-lt"/>
            </a:endParaRPr>
          </a:p>
        </p:txBody>
      </p:sp>
      <p:sp>
        <p:nvSpPr>
          <p:cNvPr id="22532" name="Footer Placeholder 2">
            <a:extLst>
              <a:ext uri="{FF2B5EF4-FFF2-40B4-BE49-F238E27FC236}">
                <a16:creationId xmlns="" xmlns:a16="http://schemas.microsoft.com/office/drawing/2014/main" id="{6110BD3D-DFEF-4635-A53C-AAEF19E095B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="" xmlns:a16="http://schemas.microsoft.com/office/drawing/2014/main" id="{EC9040BA-6040-4221-BD4B-97D928893896}"/>
                  </a:ext>
                </a:extLst>
              </p:cNvPr>
              <p:cNvSpPr/>
              <p:nvPr/>
            </p:nvSpPr>
            <p:spPr>
              <a:xfrm>
                <a:off x="523874" y="2027898"/>
                <a:ext cx="8019761" cy="22467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b="1" dirty="0">
                    <a:solidFill>
                      <a:srgbClr val="92D050"/>
                    </a:solidFill>
                    <a:latin typeface="+mn-lt"/>
                  </a:rPr>
                  <a:t>Solution</a:t>
                </a:r>
              </a:p>
              <a:p>
                <a:r>
                  <a:rPr lang="en-US" sz="2800" dirty="0">
                    <a:latin typeface="+mn-lt"/>
                  </a:rPr>
                  <a:t>Using </a:t>
                </a:r>
                <a:r>
                  <a:rPr lang="en-US" sz="2800" i="1" dirty="0">
                    <a:latin typeface="+mn-lt"/>
                  </a:rPr>
                  <a:t>p </a:t>
                </a:r>
                <a:r>
                  <a:rPr lang="en-US" sz="2800" dirty="0">
                    <a:latin typeface="+mn-lt"/>
                  </a:rPr>
                  <a:t>= 0.43, </a:t>
                </a:r>
                <a:r>
                  <a:rPr lang="en-US" sz="2800" i="1" dirty="0">
                    <a:latin typeface="+mn-lt"/>
                  </a:rPr>
                  <a:t>q </a:t>
                </a:r>
                <a:r>
                  <a:rPr lang="en-US" sz="2800" dirty="0">
                    <a:latin typeface="+mn-lt"/>
                  </a:rPr>
                  <a:t>= 0.57, and </a:t>
                </a:r>
                <a:r>
                  <a:rPr lang="en-US" sz="2800" i="1" dirty="0">
                    <a:latin typeface="+mn-lt"/>
                  </a:rPr>
                  <a:t>x </a:t>
                </a:r>
                <a:r>
                  <a:rPr lang="en-US" sz="2800" dirty="0">
                    <a:latin typeface="+mn-lt"/>
                  </a:rPr>
                  <a:t>= 4, you have</a:t>
                </a:r>
              </a:p>
              <a:p>
                <a:pPr lvl="5"/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P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(4) = 0.43(0.57)</a:t>
                </a:r>
                <a:r>
                  <a:rPr lang="en-US" sz="2800" baseline="30000" dirty="0">
                    <a:solidFill>
                      <a:srgbClr val="C00000"/>
                    </a:solidFill>
                    <a:latin typeface="+mn-lt"/>
                  </a:rPr>
                  <a:t>4 – 1</a:t>
                </a:r>
              </a:p>
              <a:p>
                <a:pPr lvl="5"/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       = 0.43(0.57)</a:t>
                </a:r>
                <a:r>
                  <a:rPr lang="en-US" sz="2800" baseline="30000" dirty="0">
                    <a:solidFill>
                      <a:srgbClr val="C00000"/>
                    </a:solidFill>
                    <a:latin typeface="+mn-lt"/>
                  </a:rPr>
                  <a:t>3</a:t>
                </a:r>
              </a:p>
              <a:p>
                <a:pPr lvl="5"/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0.080.</a:t>
                </a: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C9040BA-6040-4221-BD4B-97D9288938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874" y="2027898"/>
                <a:ext cx="8019761" cy="2246769"/>
              </a:xfrm>
              <a:prstGeom prst="rect">
                <a:avLst/>
              </a:prstGeom>
              <a:blipFill>
                <a:blip r:embed="rId3"/>
                <a:stretch>
                  <a:fillRect l="-1596" t="-2989" b="-6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D0DB05A1-C24B-495A-B5A9-08072548D8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097" y="4383376"/>
            <a:ext cx="3282703" cy="174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0088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>
            <a:extLst>
              <a:ext uri="{FF2B5EF4-FFF2-40B4-BE49-F238E27FC236}">
                <a16:creationId xmlns="" xmlns:a16="http://schemas.microsoft.com/office/drawing/2014/main" id="{A7ECC47F-254B-422E-A40B-6BE7D562B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Poisson Distribution</a:t>
            </a:r>
          </a:p>
        </p:txBody>
      </p:sp>
      <p:sp>
        <p:nvSpPr>
          <p:cNvPr id="70659" name="Content Placeholder 2">
            <a:extLst>
              <a:ext uri="{FF2B5EF4-FFF2-40B4-BE49-F238E27FC236}">
                <a16:creationId xmlns="" xmlns:a16="http://schemas.microsoft.com/office/drawing/2014/main" id="{E9FFB7BB-C690-4C89-8182-1F47A30AB6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35100"/>
            <a:ext cx="8086725" cy="4525963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Poisson distribution </a:t>
            </a:r>
          </a:p>
          <a:p>
            <a:pPr eaLnBrk="1" hangingPunct="1"/>
            <a:r>
              <a:rPr lang="en-US" altLang="en-US" sz="2600" dirty="0">
                <a:ea typeface="ＭＳ Ｐゴシック" panose="020B0600070205080204" pitchFamily="34" charset="-128"/>
              </a:rPr>
              <a:t>A discrete probability distribution </a:t>
            </a:r>
          </a:p>
          <a:p>
            <a:pPr eaLnBrk="1" hangingPunct="1"/>
            <a:r>
              <a:rPr lang="en-US" altLang="en-US" sz="2600" dirty="0">
                <a:ea typeface="ＭＳ Ｐゴシック" panose="020B0600070205080204" pitchFamily="34" charset="-128"/>
              </a:rPr>
              <a:t>Satisfies the following conditions</a:t>
            </a:r>
          </a:p>
          <a:p>
            <a:pPr marL="971550" lvl="1" indent="-514350" eaLnBrk="1" hangingPunct="1">
              <a:buFont typeface="+mj-lt"/>
              <a:buAutoNum type="arabicPeriod"/>
            </a:pPr>
            <a:r>
              <a:rPr lang="en-US" altLang="en-US" sz="2600" dirty="0">
                <a:ea typeface="Times New Roman" panose="02020603050405020304" pitchFamily="18" charset="0"/>
              </a:rPr>
              <a:t>The experiment consists of counting the number of times an event, </a:t>
            </a:r>
            <a:r>
              <a:rPr lang="en-US" altLang="en-US" sz="2600" i="1" dirty="0">
                <a:ea typeface="Times New Roman" panose="02020603050405020304" pitchFamily="18" charset="0"/>
              </a:rPr>
              <a:t>x</a:t>
            </a:r>
            <a:r>
              <a:rPr lang="en-US" altLang="en-US" sz="2600" dirty="0">
                <a:ea typeface="Times New Roman" panose="02020603050405020304" pitchFamily="18" charset="0"/>
              </a:rPr>
              <a:t>, occurs in a given interval.  The interval can be an interval of time, area, or volume.</a:t>
            </a:r>
          </a:p>
          <a:p>
            <a:pPr marL="971550" lvl="1" indent="-514350" eaLnBrk="1" hangingPunct="1">
              <a:buFont typeface="+mj-lt"/>
              <a:buAutoNum type="arabicPeriod"/>
            </a:pPr>
            <a:r>
              <a:rPr lang="en-US" altLang="en-US" sz="2600" dirty="0">
                <a:ea typeface="Times New Roman" panose="02020603050405020304" pitchFamily="18" charset="0"/>
              </a:rPr>
              <a:t>The probability of the event occurring is the same for each interval.</a:t>
            </a:r>
          </a:p>
          <a:p>
            <a:pPr marL="971550" lvl="1" indent="-514350" eaLnBrk="1" hangingPunct="1">
              <a:buFont typeface="+mj-lt"/>
              <a:buAutoNum type="arabicPeriod"/>
            </a:pPr>
            <a:r>
              <a:rPr lang="en-US" altLang="en-US" sz="2600" dirty="0">
                <a:ea typeface="Times New Roman" panose="02020603050405020304" pitchFamily="18" charset="0"/>
              </a:rPr>
              <a:t>The number of occurrences in one interval is independent of the number of occurrences in other intervals.</a:t>
            </a:r>
          </a:p>
        </p:txBody>
      </p:sp>
      <p:sp>
        <p:nvSpPr>
          <p:cNvPr id="24579" name="Footer Placeholder 2">
            <a:extLst>
              <a:ext uri="{FF2B5EF4-FFF2-40B4-BE49-F238E27FC236}">
                <a16:creationId xmlns="" xmlns:a16="http://schemas.microsoft.com/office/drawing/2014/main" id="{5323A117-5382-4A10-B52C-5659C24F8FB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1446613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>
            <a:extLst>
              <a:ext uri="{FF2B5EF4-FFF2-40B4-BE49-F238E27FC236}">
                <a16:creationId xmlns="" xmlns:a16="http://schemas.microsoft.com/office/drawing/2014/main" id="{3BAF1342-AB90-45A3-9716-715E4A3AD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Poisson Distribution</a:t>
            </a:r>
          </a:p>
        </p:txBody>
      </p:sp>
      <p:sp>
        <p:nvSpPr>
          <p:cNvPr id="11268" name="Content Placeholder 2">
            <a:extLst>
              <a:ext uri="{FF2B5EF4-FFF2-40B4-BE49-F238E27FC236}">
                <a16:creationId xmlns="" xmlns:a16="http://schemas.microsoft.com/office/drawing/2014/main" id="{43277618-A498-4D08-A99F-080E364F99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35100"/>
            <a:ext cx="8229600" cy="2401888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sz="2600" b="1" dirty="0">
                <a:solidFill>
                  <a:schemeClr val="accent2"/>
                </a:solidFill>
                <a:latin typeface="Times New Roman" charset="0"/>
                <a:cs typeface="Times New Roman" charset="0"/>
              </a:rPr>
              <a:t>Poisson distribution 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2600" dirty="0">
                <a:latin typeface="Times New Roman" charset="0"/>
                <a:cs typeface="Times New Roman" charset="0"/>
              </a:rPr>
              <a:t>Conditions continued: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600" dirty="0">
                <a:latin typeface="Times New Roman" charset="0"/>
                <a:cs typeface="Times New Roman" charset="0"/>
              </a:rPr>
              <a:t>The probability of exactly </a:t>
            </a:r>
            <a:r>
              <a:rPr lang="en-US" sz="2600" i="1" dirty="0">
                <a:latin typeface="Times New Roman" charset="0"/>
                <a:cs typeface="Times New Roman" charset="0"/>
              </a:rPr>
              <a:t>x</a:t>
            </a:r>
            <a:r>
              <a:rPr lang="en-US" sz="2600" dirty="0">
                <a:latin typeface="Times New Roman" charset="0"/>
                <a:cs typeface="Times New Roman" charset="0"/>
              </a:rPr>
              <a:t> occurrences in an interval is</a:t>
            </a:r>
            <a:br>
              <a:rPr lang="en-US" sz="2600" dirty="0">
                <a:latin typeface="Times New Roman" charset="0"/>
                <a:cs typeface="Times New Roman" charset="0"/>
              </a:rPr>
            </a:br>
            <a:endParaRPr lang="en-US" sz="2600" dirty="0">
              <a:latin typeface="Times New Roman" charset="0"/>
              <a:cs typeface="Times New Roman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2600" dirty="0">
              <a:latin typeface="Times New Roman" charset="0"/>
              <a:cs typeface="Times New Roman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DC3B1F8-92D3-402A-97C9-1C837C5589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3188" y="3157538"/>
            <a:ext cx="44069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D17230"/>
              </a:buClr>
            </a:pPr>
            <a:r>
              <a:rPr lang="en-US" altLang="en-US" sz="2600" dirty="0">
                <a:solidFill>
                  <a:srgbClr val="9D0D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altLang="en-US" sz="2600" i="1" dirty="0">
                <a:solidFill>
                  <a:srgbClr val="9D0D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en-US" sz="2600" dirty="0">
                <a:solidFill>
                  <a:srgbClr val="9D0D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>
                <a:solidFill>
                  <a:srgbClr val="9D0D1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 2.71818 and </a:t>
            </a:r>
            <a:r>
              <a:rPr lang="el-GR" altLang="en-US" sz="2600" i="1" dirty="0">
                <a:solidFill>
                  <a:srgbClr val="9D0D1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μ</a:t>
            </a:r>
            <a:r>
              <a:rPr lang="en-US" altLang="en-US" sz="2600" i="1" dirty="0">
                <a:solidFill>
                  <a:srgbClr val="9D0D1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600" dirty="0">
                <a:solidFill>
                  <a:srgbClr val="9D0D1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is the mean number of occurrences</a:t>
            </a:r>
            <a:endParaRPr lang="en-US" altLang="en-US" sz="2800" dirty="0">
              <a:solidFill>
                <a:srgbClr val="9D0D1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9" name="Footer Placeholder 2">
            <a:extLst>
              <a:ext uri="{FF2B5EF4-FFF2-40B4-BE49-F238E27FC236}">
                <a16:creationId xmlns="" xmlns:a16="http://schemas.microsoft.com/office/drawing/2014/main" id="{0EB2AD1D-B81F-477C-941E-904E909486C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="" xmlns:a16="http://schemas.microsoft.com/office/drawing/2014/main" id="{DA978749-4CF8-4209-A109-DBAA795E46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740565"/>
              </p:ext>
            </p:extLst>
          </p:nvPr>
        </p:nvGraphicFramePr>
        <p:xfrm>
          <a:off x="1622425" y="3154363"/>
          <a:ext cx="19558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4" imgW="1955520" imgH="888840" progId="Equation.DSMT4">
                  <p:embed/>
                </p:oleObj>
              </mc:Choice>
              <mc:Fallback>
                <p:oleObj name="Equation" r:id="rId4" imgW="1955520" imgH="888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2425" y="3154363"/>
                        <a:ext cx="19558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332677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  <p:bldP spid="7" grpId="0"/>
    </p:bld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</TotalTime>
  <Words>585</Words>
  <Application>Microsoft Office PowerPoint</Application>
  <PresentationFormat>On-screen Show (4:3)</PresentationFormat>
  <Paragraphs>81</Paragraphs>
  <Slides>13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ＭＳ Ｐゴシック</vt:lpstr>
      <vt:lpstr>Arial</vt:lpstr>
      <vt:lpstr>Calibri</vt:lpstr>
      <vt:lpstr>Cambria Math</vt:lpstr>
      <vt:lpstr>Symbol</vt:lpstr>
      <vt:lpstr>Times New Roman</vt:lpstr>
      <vt:lpstr>Wingdings</vt:lpstr>
      <vt:lpstr>lf4template</vt:lpstr>
      <vt:lpstr>Equation</vt:lpstr>
      <vt:lpstr>PowerPoint Presentation</vt:lpstr>
      <vt:lpstr>Chapter Outline</vt:lpstr>
      <vt:lpstr>Section 4.3</vt:lpstr>
      <vt:lpstr>Section 4.3 Objectives</vt:lpstr>
      <vt:lpstr>Geometric Distribution</vt:lpstr>
      <vt:lpstr>Example: Using the Geometric Distribution</vt:lpstr>
      <vt:lpstr>Solution: Using the Geometric Distribution</vt:lpstr>
      <vt:lpstr>Poisson Distribution</vt:lpstr>
      <vt:lpstr>Poisson Distribution</vt:lpstr>
      <vt:lpstr>Example: Using the Poisson Distribution</vt:lpstr>
      <vt:lpstr>Example: Finding a Poisson Probability Using a Table</vt:lpstr>
      <vt:lpstr>Solution: Finding a Poisson Probability Using a Table</vt:lpstr>
      <vt:lpstr>Solution: Finding a Poisson Probability Using a Table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</dc:title>
  <dc:subject>Elementary Statistics  7e</dc:subject>
  <dc:creator>Ron Larson, Betsy Farber</dc:creator>
  <cp:lastModifiedBy>Sandra Scholten</cp:lastModifiedBy>
  <cp:revision>70</cp:revision>
  <dcterms:created xsi:type="dcterms:W3CDTF">2007-07-18T23:54:35Z</dcterms:created>
  <dcterms:modified xsi:type="dcterms:W3CDTF">2019-02-12T19:10:06Z</dcterms:modified>
</cp:coreProperties>
</file>