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6"/>
  </p:notesMasterIdLst>
  <p:handoutMasterIdLst>
    <p:handoutMasterId r:id="rId37"/>
  </p:handoutMasterIdLst>
  <p:sldIdLst>
    <p:sldId id="257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0" r:id="rId30"/>
    <p:sldId id="301" r:id="rId31"/>
    <p:sldId id="302" r:id="rId32"/>
    <p:sldId id="303" r:id="rId33"/>
    <p:sldId id="304" r:id="rId34"/>
    <p:sldId id="305" r:id="rId35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Glascoe" initials="LG" lastIdx="18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81" autoAdjust="0"/>
    <p:restoredTop sz="86351" autoAdjust="0"/>
  </p:normalViewPr>
  <p:slideViewPr>
    <p:cSldViewPr snapToGrid="0">
      <p:cViewPr varScale="1">
        <p:scale>
          <a:sx n="87" d="100"/>
          <a:sy n="87" d="100"/>
        </p:scale>
        <p:origin x="3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520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2BA72A0E-95BB-48F7-AF1B-D51E2878E1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Chapter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8FF084-D64F-4ABA-98C0-BF702B1CE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/>
              <a:t>Larson/Farber </a:t>
            </a:r>
            <a:r>
              <a:rPr lang="en-US" altLang="en-US" dirty="0" smtClean="0"/>
              <a:t>7th </a:t>
            </a:r>
            <a:r>
              <a:rPr lang="en-US" altLang="en-US" dirty="0" err="1"/>
              <a:t>ed</a:t>
            </a:r>
            <a:endParaRPr lang="en-US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678EEEA-24E7-481C-AFE0-E8B4A0DB42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FB8E8C-0D6F-41DF-A5E7-85834431E1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1266439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423102E6-095D-4A90-8D1F-478AAC9AAA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Chapter 2</a:t>
            </a:r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4E851504-9568-41E5-8749-91CCFA0A8B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5CDCA077-DF61-47A4-81F3-0C203C0A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3A92A38-6A99-4B4E-9655-A861EED2A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 smtClean="0"/>
              <a:t>Larson/Farber  7th </a:t>
            </a:r>
            <a:r>
              <a:rPr lang="en-US" altLang="en-US" dirty="0" err="1" smtClean="0"/>
              <a:t>ed</a:t>
            </a:r>
            <a:endParaRPr lang="en-US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906537B-F884-47EE-884E-6A9274F18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5BD864-E641-43A5-B847-432F3B5DE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1888591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xmlns="" id="{BED3C48F-C7E4-4F1B-B747-19DF446CC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xmlns="" id="{515691BE-F24A-475C-9AFD-B941AFE86A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xmlns="" id="{3D8C1F16-5665-4C91-9114-22FA5EF7F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7C95BD-FDD8-4629-B0D8-7E643830E325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5" name="Footer Placeholder 4">
            <a:extLst>
              <a:ext uri="{FF2B5EF4-FFF2-40B4-BE49-F238E27FC236}">
                <a16:creationId xmlns:a16="http://schemas.microsoft.com/office/drawing/2014/main" xmlns="" id="{8CC2A149-A2C7-42D1-9CEA-10C1AF17E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Larson/Farber 6th ed</a:t>
            </a:r>
          </a:p>
        </p:txBody>
      </p:sp>
      <p:sp>
        <p:nvSpPr>
          <p:cNvPr id="25606" name="Header Placeholder 5">
            <a:extLst>
              <a:ext uri="{FF2B5EF4-FFF2-40B4-BE49-F238E27FC236}">
                <a16:creationId xmlns:a16="http://schemas.microsoft.com/office/drawing/2014/main" xmlns="" id="{061CE2F9-8BD2-44B0-9BF9-E9B8D924ECB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</p:spTree>
    <p:extLst>
      <p:ext uri="{BB962C8B-B14F-4D97-AF65-F5344CB8AC3E}">
        <p14:creationId xmlns:p14="http://schemas.microsoft.com/office/powerpoint/2010/main" val="714652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BA768897-AE1F-4BBA-9735-E85BACB571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BF425563-4D73-4E13-9485-63369118B5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60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34E719C-6E1A-4409-AAC3-F0FFEF7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972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D31C36-8DE7-47E3-8210-E92EC5D14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3993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xmlns="" id="{4A0BEBAC-8316-4A0B-B812-B1F4EAE4D6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332DD2-ADD2-43F1-9DBD-FF46C02CC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68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EE0BE9A5-7856-40D2-A899-07BF9508CC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DAEE260-4D40-41E5-89C4-AE323EC8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82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09600" y="457200"/>
            <a:ext cx="8077200" cy="10668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041D11B2-230C-48EC-82F1-6C9B16E9EC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208A409F-8EBE-4C84-A476-F20B635B0B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015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603E3298-7589-404A-A3CD-B7D3632FB0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C607DD56-6AC8-4621-9BE9-58551A3302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19AF5378-F02F-4509-B60B-CC17F9AFC9B6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6407150"/>
            <a:ext cx="9145588" cy="457200"/>
          </a:xfrm>
          <a:prstGeom prst="rect">
            <a:avLst/>
          </a:prstGeom>
          <a:solidFill>
            <a:srgbClr val="3643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xmlns="" id="{8D11D8C6-6BA5-4960-92F1-9DE927AC48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45463" y="6333066"/>
            <a:ext cx="842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283E607-DE1E-42B1-AE02-332DF676BF65}" type="slidenum">
              <a:rPr lang="en-US" altLang="en-US" sz="1400" b="1">
                <a:solidFill>
                  <a:srgbClr val="FBF5EA"/>
                </a:solidFill>
              </a:rPr>
              <a:pPr algn="r"/>
              <a:t>‹#›</a:t>
            </a:fld>
            <a:endParaRPr lang="en-US" altLang="en-US" sz="1400" b="1" dirty="0">
              <a:solidFill>
                <a:srgbClr val="FBF5EA"/>
              </a:solidFill>
            </a:endParaRPr>
          </a:p>
        </p:txBody>
      </p:sp>
      <p:pic>
        <p:nvPicPr>
          <p:cNvPr id="9" name="Picture 19" descr="Pearson_Bound_White">
            <a:extLst>
              <a:ext uri="{FF2B5EF4-FFF2-40B4-BE49-F238E27FC236}">
                <a16:creationId xmlns:a16="http://schemas.microsoft.com/office/drawing/2014/main" xmlns="" id="{280D9147-1857-4AA0-B13A-7996629209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6391275"/>
            <a:ext cx="16557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5">
            <a:extLst>
              <a:ext uri="{FF2B5EF4-FFF2-40B4-BE49-F238E27FC236}">
                <a16:creationId xmlns:a16="http://schemas.microsoft.com/office/drawing/2014/main" xmlns="" id="{3DB57D7B-DFB7-46B6-A92A-369F6BC2D0B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966911" y="6475412"/>
            <a:ext cx="5872164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solidFill>
                  <a:schemeClr val="bg2"/>
                </a:solidFill>
                <a:latin typeface="Arial" panose="020B0604020202020204" pitchFamily="34" charset="0"/>
              </a:rPr>
              <a:t>Copyright 2019, 2015, 2012, Pearson Education,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FBF789B-AA02-4C2A-839B-CF5EBD90F1E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9" y="6461122"/>
            <a:ext cx="294393" cy="3100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6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8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0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generated with high confidence">
            <a:extLst>
              <a:ext uri="{FF2B5EF4-FFF2-40B4-BE49-F238E27FC236}">
                <a16:creationId xmlns:a16="http://schemas.microsoft.com/office/drawing/2014/main" xmlns="" id="{28A3BC3E-4DE3-4210-B2C7-89C0027E8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83" y="423863"/>
            <a:ext cx="4194955" cy="5368491"/>
          </a:xfrm>
          <a:prstGeom prst="rect">
            <a:avLst/>
          </a:prstGeom>
        </p:spPr>
      </p:pic>
      <p:sp>
        <p:nvSpPr>
          <p:cNvPr id="8194" name="Rectangle 2">
            <a:extLst>
              <a:ext uri="{FF2B5EF4-FFF2-40B4-BE49-F238E27FC236}">
                <a16:creationId xmlns:a16="http://schemas.microsoft.com/office/drawing/2014/main" xmlns="" id="{D6C12B1B-6B9C-42A1-82EF-224ED97D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"/>
            <a:ext cx="4191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800"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xmlns="" id="{DE794FBC-1286-49A6-9729-EC9BCBD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0"/>
            <a:ext cx="4191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3200" dirty="0">
                <a:latin typeface="Arial" panose="020B0604020202020204" pitchFamily="34" charset="0"/>
              </a:rPr>
              <a:t>Descriptive Statistics</a:t>
            </a:r>
          </a:p>
        </p:txBody>
      </p:sp>
      <p:pic>
        <p:nvPicPr>
          <p:cNvPr id="8196" name="Picture 4" descr="chapter_blue">
            <a:extLst>
              <a:ext uri="{FF2B5EF4-FFF2-40B4-BE49-F238E27FC236}">
                <a16:creationId xmlns:a16="http://schemas.microsoft.com/office/drawing/2014/main" xmlns="" id="{0CFF2BB2-76D0-43EF-9011-D65D3346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1020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extLst>
              <a:ext uri="{FF2B5EF4-FFF2-40B4-BE49-F238E27FC236}">
                <a16:creationId xmlns:a16="http://schemas.microsoft.com/office/drawing/2014/main" xmlns="" id="{3FECF86A-24DC-45AB-A1BF-674378B82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438" y="685800"/>
            <a:ext cx="6858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1E4A92F-3E5A-464B-98D5-BA174772C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Example: Finding the Median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7EA99AE-8F9B-45FA-9D88-81A24E3754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49450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dirty="0"/>
              <a:t>Find the median of the weight listed in the first example.</a:t>
            </a:r>
          </a:p>
          <a:p>
            <a:pPr marL="0" indent="0">
              <a:buNone/>
              <a:defRPr/>
            </a:pPr>
            <a:r>
              <a:rPr lang="en-US" dirty="0"/>
              <a:t>	 274   235   223   268   290   285   235</a:t>
            </a:r>
          </a:p>
          <a:p>
            <a:pPr marL="0" indent="0">
              <a:buFont typeface="Arial" charset="0"/>
              <a:buNone/>
              <a:defRPr/>
            </a:pPr>
            <a:endParaRPr lang="en-US" dirty="0"/>
          </a:p>
        </p:txBody>
      </p:sp>
      <p:sp>
        <p:nvSpPr>
          <p:cNvPr id="11269" name="Footer Placeholder 2">
            <a:extLst>
              <a:ext uri="{FF2B5EF4-FFF2-40B4-BE49-F238E27FC236}">
                <a16:creationId xmlns:a16="http://schemas.microsoft.com/office/drawing/2014/main" xmlns="" id="{31107EAA-B9B6-4825-B177-8D9E7CC478F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Picture 2" descr="best weight scale - Google Search">
            <a:extLst>
              <a:ext uri="{FF2B5EF4-FFF2-40B4-BE49-F238E27FC236}">
                <a16:creationId xmlns:a16="http://schemas.microsoft.com/office/drawing/2014/main" xmlns="" id="{CDABC62E-85DF-49F7-80EB-F77C4EF75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554" y="3429866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54582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707E83-79F3-4403-9873-6307A31FF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Solution: Finding the Median</a:t>
            </a:r>
          </a:p>
        </p:txBody>
      </p:sp>
      <p:sp>
        <p:nvSpPr>
          <p:cNvPr id="101382" name="TextBox 6">
            <a:extLst>
              <a:ext uri="{FF2B5EF4-FFF2-40B4-BE49-F238E27FC236}">
                <a16:creationId xmlns:a16="http://schemas.microsoft.com/office/drawing/2014/main" xmlns="" id="{45432610-7356-4D6D-B4C0-0B824294F5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388" y="2433638"/>
            <a:ext cx="8121650" cy="2419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800100" indent="-34290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buClr>
                <a:srgbClr val="D17230"/>
              </a:buClr>
            </a:pPr>
            <a:r>
              <a:rPr lang="en-US" altLang="en-US" dirty="0">
                <a:solidFill>
                  <a:srgbClr val="000000"/>
                </a:solidFill>
              </a:rPr>
              <a:t>First, order the data.</a:t>
            </a:r>
          </a:p>
          <a:p>
            <a:pPr lvl="1">
              <a:buClr>
                <a:srgbClr val="D17230"/>
              </a:buClr>
              <a:buFontTx/>
              <a:buNone/>
            </a:pPr>
            <a:r>
              <a:rPr lang="en-US" altLang="en-US" dirty="0">
                <a:solidFill>
                  <a:srgbClr val="000000"/>
                </a:solidFill>
              </a:rPr>
              <a:t>	</a:t>
            </a:r>
            <a:r>
              <a:rPr lang="en-US" dirty="0"/>
              <a:t>223   235   235   268   274   285   290</a:t>
            </a:r>
            <a:r>
              <a:rPr lang="en-US" altLang="en-US" dirty="0">
                <a:solidFill>
                  <a:srgbClr val="000000"/>
                </a:solidFill>
              </a:rPr>
              <a:t/>
            </a:r>
            <a:br>
              <a:rPr lang="en-US" altLang="en-US" dirty="0">
                <a:solidFill>
                  <a:srgbClr val="000000"/>
                </a:solidFill>
              </a:rPr>
            </a:br>
            <a:endParaRPr lang="en-US" altLang="en-US" dirty="0">
              <a:solidFill>
                <a:srgbClr val="000000"/>
              </a:solidFill>
            </a:endParaRPr>
          </a:p>
          <a:p>
            <a:pPr>
              <a:buClr>
                <a:srgbClr val="D17230"/>
              </a:buClr>
            </a:pPr>
            <a:r>
              <a:rPr lang="en-US" altLang="en-US" dirty="0">
                <a:solidFill>
                  <a:srgbClr val="000000"/>
                </a:solidFill>
              </a:rPr>
              <a:t>There are seven entries (an odd number), the median is the middle, or fourth, data entry.</a:t>
            </a: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81E3A42-9B98-4924-9699-01117A6B4893}"/>
              </a:ext>
            </a:extLst>
          </p:cNvPr>
          <p:cNvSpPr txBox="1"/>
          <p:nvPr/>
        </p:nvSpPr>
        <p:spPr>
          <a:xfrm>
            <a:off x="712788" y="5408613"/>
            <a:ext cx="77343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800" dirty="0">
                <a:latin typeface="+mn-lt"/>
                <a:cs typeface="Arial" charset="0"/>
              </a:rPr>
              <a:t>The median weight of the adults is 268 pounds.</a:t>
            </a:r>
          </a:p>
        </p:txBody>
      </p:sp>
      <p:sp>
        <p:nvSpPr>
          <p:cNvPr id="11" name="Up Arrow 10">
            <a:extLst>
              <a:ext uri="{FF2B5EF4-FFF2-40B4-BE49-F238E27FC236}">
                <a16:creationId xmlns:a16="http://schemas.microsoft.com/office/drawing/2014/main" xmlns="" id="{1EC7F1C3-C7AB-4431-A13A-8D8A44F42909}"/>
              </a:ext>
            </a:extLst>
          </p:cNvPr>
          <p:cNvSpPr/>
          <p:nvPr/>
        </p:nvSpPr>
        <p:spPr>
          <a:xfrm>
            <a:off x="3875088" y="3425825"/>
            <a:ext cx="247650" cy="433388"/>
          </a:xfrm>
          <a:prstGeom prst="up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en-US" sz="1800"/>
          </a:p>
        </p:txBody>
      </p:sp>
      <p:sp>
        <p:nvSpPr>
          <p:cNvPr id="12296" name="Footer Placeholder 2">
            <a:extLst>
              <a:ext uri="{FF2B5EF4-FFF2-40B4-BE49-F238E27FC236}">
                <a16:creationId xmlns:a16="http://schemas.microsoft.com/office/drawing/2014/main" xmlns="" id="{EBE3CE68-4F3D-48D3-9546-93A83E6C731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0" name="Picture 2" descr="best weight scale - Google Search">
            <a:extLst>
              <a:ext uri="{FF2B5EF4-FFF2-40B4-BE49-F238E27FC236}">
                <a16:creationId xmlns:a16="http://schemas.microsoft.com/office/drawing/2014/main" xmlns="" id="{27C403F6-DB4A-477D-8DE8-0A718B380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309" y="1325419"/>
            <a:ext cx="1768764" cy="176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68971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2" grpId="0" build="p"/>
      <p:bldP spid="9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112E92-61FE-4FDD-99DA-F6D082D4A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Example: Finding the Median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472942E-A128-4A7E-B420-1ECD194CA8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4945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 the previous example, the adult weighing 285 pounds decides to not participate in the study. What is the median weight of the remaining adults?</a:t>
            </a:r>
          </a:p>
          <a:p>
            <a:pPr marL="0" indent="0" algn="ctr">
              <a:buFont typeface="Arial" charset="0"/>
              <a:buNone/>
              <a:defRPr/>
            </a:pPr>
            <a:r>
              <a:rPr lang="en-US" dirty="0"/>
              <a:t>223   235   235   268   274   290</a:t>
            </a:r>
          </a:p>
        </p:txBody>
      </p:sp>
      <p:sp>
        <p:nvSpPr>
          <p:cNvPr id="13317" name="Footer Placeholder 2">
            <a:extLst>
              <a:ext uri="{FF2B5EF4-FFF2-40B4-BE49-F238E27FC236}">
                <a16:creationId xmlns:a16="http://schemas.microsoft.com/office/drawing/2014/main" xmlns="" id="{F39AD5A8-6CAE-4C24-BE97-3EF55CFEF06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Picture 2" descr="best weight scale - Google Search">
            <a:extLst>
              <a:ext uri="{FF2B5EF4-FFF2-40B4-BE49-F238E27FC236}">
                <a16:creationId xmlns:a16="http://schemas.microsoft.com/office/drawing/2014/main" xmlns="" id="{DC3E6D54-32D8-4058-B67E-993BFF0515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036" y="3939310"/>
            <a:ext cx="1768764" cy="176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762594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E0E631-9DCB-4F44-909F-C20F2AD65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Solution: Finding the Median</a:t>
            </a:r>
          </a:p>
        </p:txBody>
      </p:sp>
      <p:sp>
        <p:nvSpPr>
          <p:cNvPr id="15367" name="TextBox 6">
            <a:extLst>
              <a:ext uri="{FF2B5EF4-FFF2-40B4-BE49-F238E27FC236}">
                <a16:creationId xmlns:a16="http://schemas.microsoft.com/office/drawing/2014/main" xmlns="" id="{D9B15089-BDE8-4499-9BBB-BAF3AD56AF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388" y="2170113"/>
            <a:ext cx="8121650" cy="2505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800100" indent="-34290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buClr>
                <a:srgbClr val="D17230"/>
              </a:buClr>
            </a:pPr>
            <a:r>
              <a:rPr lang="en-US" altLang="en-US" dirty="0">
                <a:solidFill>
                  <a:srgbClr val="000000"/>
                </a:solidFill>
              </a:rPr>
              <a:t>First order the data.</a:t>
            </a:r>
          </a:p>
          <a:p>
            <a:pPr lvl="1">
              <a:buClr>
                <a:srgbClr val="D17230"/>
              </a:buClr>
              <a:buNone/>
            </a:pPr>
            <a:r>
              <a:rPr lang="en-US" altLang="en-US" dirty="0">
                <a:solidFill>
                  <a:srgbClr val="000000"/>
                </a:solidFill>
              </a:rPr>
              <a:t>	</a:t>
            </a:r>
            <a:r>
              <a:rPr lang="en-US" dirty="0"/>
              <a:t>223   235   235   268   274   290</a:t>
            </a:r>
            <a:endParaRPr lang="en-US" altLang="en-US" dirty="0">
              <a:solidFill>
                <a:srgbClr val="000000"/>
              </a:solidFill>
            </a:endParaRPr>
          </a:p>
          <a:p>
            <a:pPr>
              <a:buClr>
                <a:srgbClr val="D17230"/>
              </a:buClr>
            </a:pPr>
            <a:endParaRPr lang="en-US" altLang="en-US" dirty="0">
              <a:solidFill>
                <a:srgbClr val="000000"/>
              </a:solidFill>
            </a:endParaRPr>
          </a:p>
          <a:p>
            <a:pPr>
              <a:buClr>
                <a:srgbClr val="D17230"/>
              </a:buClr>
            </a:pPr>
            <a:r>
              <a:rPr lang="en-US" altLang="en-US" dirty="0">
                <a:solidFill>
                  <a:srgbClr val="000000"/>
                </a:solidFill>
              </a:rPr>
              <a:t>There are six entries (an even number), the median is the mean of the two middle entries.</a:t>
            </a: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80523BF-9FF5-4B43-A13E-2B74F1F26E7A}"/>
              </a:ext>
            </a:extLst>
          </p:cNvPr>
          <p:cNvSpPr txBox="1"/>
          <p:nvPr/>
        </p:nvSpPr>
        <p:spPr>
          <a:xfrm>
            <a:off x="728663" y="5548313"/>
            <a:ext cx="773271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+mn-lt"/>
              </a:rPr>
              <a:t>The median weight of the remaining adults is 251.5 pounds.</a:t>
            </a:r>
            <a:endParaRPr lang="en-US" sz="2400" dirty="0">
              <a:latin typeface="+mn-lt"/>
              <a:cs typeface="Arial" charset="0"/>
            </a:endParaRPr>
          </a:p>
        </p:txBody>
      </p:sp>
      <p:grpSp>
        <p:nvGrpSpPr>
          <p:cNvPr id="3" name="Group 11">
            <a:extLst>
              <a:ext uri="{FF2B5EF4-FFF2-40B4-BE49-F238E27FC236}">
                <a16:creationId xmlns:a16="http://schemas.microsoft.com/office/drawing/2014/main" xmlns="" id="{FA570CED-5F54-45D5-BE4A-934C4F53C8F4}"/>
              </a:ext>
            </a:extLst>
          </p:cNvPr>
          <p:cNvGrpSpPr>
            <a:grpSpLocks/>
          </p:cNvGrpSpPr>
          <p:nvPr/>
        </p:nvGrpSpPr>
        <p:grpSpPr bwMode="auto">
          <a:xfrm>
            <a:off x="2871210" y="3036888"/>
            <a:ext cx="1395412" cy="568325"/>
            <a:chOff x="2867025" y="3022600"/>
            <a:chExt cx="1395413" cy="567870"/>
          </a:xfrm>
        </p:grpSpPr>
        <p:sp>
          <p:nvSpPr>
            <p:cNvPr id="11" name="Up Arrow 10">
              <a:extLst>
                <a:ext uri="{FF2B5EF4-FFF2-40B4-BE49-F238E27FC236}">
                  <a16:creationId xmlns:a16="http://schemas.microsoft.com/office/drawing/2014/main" xmlns="" id="{3209778D-4C73-41BD-835F-A26602E9D94F}"/>
                </a:ext>
              </a:extLst>
            </p:cNvPr>
            <p:cNvSpPr/>
            <p:nvPr/>
          </p:nvSpPr>
          <p:spPr>
            <a:xfrm>
              <a:off x="3487737" y="3265293"/>
              <a:ext cx="155575" cy="325177"/>
            </a:xfrm>
            <a:prstGeom prst="upArrow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defRPr/>
              </a:pPr>
              <a:endParaRPr lang="en-US" sz="1800"/>
            </a:p>
          </p:txBody>
        </p:sp>
        <p:sp>
          <p:nvSpPr>
            <p:cNvPr id="13" name="Left Brace 12">
              <a:extLst>
                <a:ext uri="{FF2B5EF4-FFF2-40B4-BE49-F238E27FC236}">
                  <a16:creationId xmlns:a16="http://schemas.microsoft.com/office/drawing/2014/main" xmlns="" id="{1387C129-4427-42B5-9683-122A1D355745}"/>
                </a:ext>
              </a:extLst>
            </p:cNvPr>
            <p:cNvSpPr/>
            <p:nvPr/>
          </p:nvSpPr>
          <p:spPr>
            <a:xfrm rot="16200000">
              <a:off x="3448936" y="2440689"/>
              <a:ext cx="231589" cy="1395413"/>
            </a:xfrm>
            <a:prstGeom prst="leftBrac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defRPr/>
              </a:pPr>
              <a:endParaRPr lang="en-US" sz="1800"/>
            </a:p>
          </p:txBody>
        </p:sp>
      </p:grpSp>
      <p:sp>
        <p:nvSpPr>
          <p:cNvPr id="14345" name="Footer Placeholder 2">
            <a:extLst>
              <a:ext uri="{FF2B5EF4-FFF2-40B4-BE49-F238E27FC236}">
                <a16:creationId xmlns:a16="http://schemas.microsoft.com/office/drawing/2014/main" xmlns="" id="{8F778E56-09FC-42B3-A1A6-F4FE3149598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2" name="Picture 2" descr="best weight scale - Google Search">
            <a:extLst>
              <a:ext uri="{FF2B5EF4-FFF2-40B4-BE49-F238E27FC236}">
                <a16:creationId xmlns:a16="http://schemas.microsoft.com/office/drawing/2014/main" xmlns="" id="{1AA73CBD-C14F-44F4-8434-9F5430653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054" y="1384012"/>
            <a:ext cx="1768764" cy="176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2215CCA-0EDA-40C2-86F0-47B341B692BE}"/>
                  </a:ext>
                </a:extLst>
              </p:cNvPr>
              <p:cNvSpPr txBox="1"/>
              <p:nvPr/>
            </p:nvSpPr>
            <p:spPr>
              <a:xfrm>
                <a:off x="2181111" y="4727458"/>
                <a:ext cx="4626203" cy="12380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rgbClr val="C00000"/>
                          </a:solidFill>
                          <a:latin typeface="Cambria Math"/>
                        </a:rPr>
                        <m:t>Median</m:t>
                      </m:r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dirty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235</m:t>
                          </m:r>
                          <m:r>
                            <m:rPr>
                              <m:nor/>
                            </m:rPr>
                            <a:rPr lang="en-US" sz="2800" b="0" i="0" dirty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 +</m:t>
                          </m:r>
                          <m:r>
                            <m:rPr>
                              <m:nor/>
                            </m:rPr>
                            <a:rPr lang="en-US" sz="2800" dirty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268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dirty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2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sz="2800" dirty="0">
                          <a:solidFill>
                            <a:srgbClr val="C00000"/>
                          </a:solidFill>
                          <a:latin typeface="+mn-lt"/>
                        </a:rPr>
                        <m:t>251.5</m:t>
                      </m:r>
                    </m:oMath>
                  </m:oMathPara>
                </a14:m>
                <a:endParaRPr lang="en-US" sz="2800" dirty="0">
                  <a:solidFill>
                    <a:srgbClr val="C00000"/>
                  </a:solidFill>
                  <a:latin typeface="+mn-lt"/>
                </a:endParaRPr>
              </a:p>
              <a:p>
                <a:endParaRPr lang="en-US" sz="2800" dirty="0" err="1">
                  <a:solidFill>
                    <a:srgbClr val="C0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2215CCA-0EDA-40C2-86F0-47B341B692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1111" y="4727458"/>
                <a:ext cx="4626203" cy="12380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356306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xmlns="" id="{CCD21A9B-E0E7-43BE-869B-BB7534D4E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Measure of Central Tendency: Mode</a:t>
            </a:r>
          </a:p>
        </p:txBody>
      </p:sp>
      <p:sp>
        <p:nvSpPr>
          <p:cNvPr id="103427" name="Content Placeholder 2">
            <a:extLst>
              <a:ext uri="{FF2B5EF4-FFF2-40B4-BE49-F238E27FC236}">
                <a16:creationId xmlns:a16="http://schemas.microsoft.com/office/drawing/2014/main" xmlns="" id="{A8934644-2E98-489F-B281-D4424EAFE6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38288"/>
            <a:ext cx="8229600" cy="4525962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>
                <a:solidFill>
                  <a:schemeClr val="accent2"/>
                </a:solidFill>
              </a:rPr>
              <a:t>Mode</a:t>
            </a:r>
          </a:p>
          <a:p>
            <a:r>
              <a:rPr lang="en-US" altLang="en-US">
                <a:solidFill>
                  <a:srgbClr val="000000"/>
                </a:solidFill>
              </a:rPr>
              <a:t>The data entry that occurs with the greatest frequency.</a:t>
            </a:r>
          </a:p>
          <a:p>
            <a:r>
              <a:rPr lang="en-US" altLang="en-US">
                <a:solidFill>
                  <a:srgbClr val="000000"/>
                </a:solidFill>
              </a:rPr>
              <a:t>If no entry is repeated the data set has no mode.</a:t>
            </a:r>
          </a:p>
          <a:p>
            <a:r>
              <a:rPr lang="en-US" altLang="en-US">
                <a:solidFill>
                  <a:srgbClr val="000000"/>
                </a:solidFill>
              </a:rPr>
              <a:t>If two entries occur with the same greatest frequency, each entry is a mode (</a:t>
            </a:r>
            <a:r>
              <a:rPr lang="en-US" altLang="en-US" b="1">
                <a:solidFill>
                  <a:srgbClr val="000000"/>
                </a:solidFill>
              </a:rPr>
              <a:t>bimodal</a:t>
            </a:r>
            <a:r>
              <a:rPr lang="en-US" altLang="en-US">
                <a:solidFill>
                  <a:srgbClr val="000000"/>
                </a:solidFill>
              </a:rPr>
              <a:t>).</a:t>
            </a:r>
            <a:endParaRPr lang="en-US" altLang="en-US"/>
          </a:p>
        </p:txBody>
      </p:sp>
      <p:sp>
        <p:nvSpPr>
          <p:cNvPr id="15364" name="Footer Placeholder 2">
            <a:extLst>
              <a:ext uri="{FF2B5EF4-FFF2-40B4-BE49-F238E27FC236}">
                <a16:creationId xmlns:a16="http://schemas.microsoft.com/office/drawing/2014/main" xmlns="" id="{46563F91-BB53-4803-ACC0-2BAE506111A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60010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67D1F8-F738-4C8E-9CB7-80BACE90B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Example: Finding the Mode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xmlns="" id="{336DE44C-8632-461F-86F6-51A5092AF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4945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Find the mode of the weights listed in Example 1.</a:t>
            </a:r>
            <a:r>
              <a:rPr lang="en-US" altLang="en-US" dirty="0"/>
              <a:t>	</a:t>
            </a:r>
          </a:p>
          <a:p>
            <a:pPr marL="0" indent="0" algn="ctr">
              <a:buFont typeface="Arial" charset="0"/>
              <a:buNone/>
              <a:defRPr/>
            </a:pPr>
            <a:r>
              <a:rPr lang="en-US" dirty="0"/>
              <a:t>223   235   235   268   274   285   290</a:t>
            </a:r>
          </a:p>
        </p:txBody>
      </p:sp>
      <p:sp>
        <p:nvSpPr>
          <p:cNvPr id="16389" name="Footer Placeholder 2">
            <a:extLst>
              <a:ext uri="{FF2B5EF4-FFF2-40B4-BE49-F238E27FC236}">
                <a16:creationId xmlns:a16="http://schemas.microsoft.com/office/drawing/2014/main" xmlns="" id="{AB87BAEF-B1E9-4C17-8666-D8942F405A1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Picture 2" descr="best weight scale - Google Search">
            <a:extLst>
              <a:ext uri="{FF2B5EF4-FFF2-40B4-BE49-F238E27FC236}">
                <a16:creationId xmlns:a16="http://schemas.microsoft.com/office/drawing/2014/main" xmlns="" id="{1C969889-AF4D-4919-B1D0-38C85EB1FA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036" y="4098780"/>
            <a:ext cx="1768764" cy="176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958633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208E3EA-BE86-4E4F-A6B5-1D40F52E5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Solution: Finding the Mode</a:t>
            </a:r>
          </a:p>
        </p:txBody>
      </p:sp>
      <p:sp>
        <p:nvSpPr>
          <p:cNvPr id="107526" name="TextBox 6">
            <a:extLst>
              <a:ext uri="{FF2B5EF4-FFF2-40B4-BE49-F238E27FC236}">
                <a16:creationId xmlns:a16="http://schemas.microsoft.com/office/drawing/2014/main" xmlns="" id="{E908FE6A-5373-484B-9232-79B51EA515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388" y="2433638"/>
            <a:ext cx="8121650" cy="2419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800100" indent="-34290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buClr>
                <a:srgbClr val="D17230"/>
              </a:buClr>
            </a:pPr>
            <a:r>
              <a:rPr lang="en-US" altLang="en-US" dirty="0">
                <a:solidFill>
                  <a:srgbClr val="000000"/>
                </a:solidFill>
              </a:rPr>
              <a:t>Ordering the data helps to find the mode.</a:t>
            </a:r>
          </a:p>
          <a:p>
            <a:pPr lvl="1">
              <a:buClr>
                <a:srgbClr val="D17230"/>
              </a:buClr>
              <a:buNone/>
            </a:pPr>
            <a:r>
              <a:rPr lang="en-US" altLang="en-US" dirty="0">
                <a:solidFill>
                  <a:srgbClr val="000000"/>
                </a:solidFill>
              </a:rPr>
              <a:t>	</a:t>
            </a:r>
            <a:r>
              <a:rPr lang="en-US" dirty="0"/>
              <a:t>223   235   235   268   274   285   290</a:t>
            </a:r>
            <a:r>
              <a:rPr lang="en-US" altLang="en-US" dirty="0">
                <a:solidFill>
                  <a:srgbClr val="000000"/>
                </a:solidFill>
              </a:rPr>
              <a:t/>
            </a:r>
            <a:br>
              <a:rPr lang="en-US" altLang="en-US" dirty="0">
                <a:solidFill>
                  <a:srgbClr val="000000"/>
                </a:solidFill>
              </a:rPr>
            </a:br>
            <a:endParaRPr lang="en-US" altLang="en-US" dirty="0">
              <a:solidFill>
                <a:srgbClr val="000000"/>
              </a:solidFill>
            </a:endParaRPr>
          </a:p>
          <a:p>
            <a:pPr>
              <a:buClr>
                <a:srgbClr val="D17230"/>
              </a:buClr>
            </a:pPr>
            <a:r>
              <a:rPr lang="en-US" altLang="en-US" dirty="0">
                <a:solidFill>
                  <a:srgbClr val="000000"/>
                </a:solidFill>
              </a:rPr>
              <a:t>The entry of 235 occurs twice, whereas the other data entries occur only once.</a:t>
            </a: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F5887AE-5650-422F-898E-03684F76D2A1}"/>
              </a:ext>
            </a:extLst>
          </p:cNvPr>
          <p:cNvSpPr txBox="1"/>
          <p:nvPr/>
        </p:nvSpPr>
        <p:spPr>
          <a:xfrm>
            <a:off x="712788" y="5176838"/>
            <a:ext cx="77343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</a:rPr>
              <a:t>The mode of the weights is 235 pounds</a:t>
            </a:r>
            <a:r>
              <a:rPr lang="en-US" sz="2800" dirty="0">
                <a:latin typeface="+mn-lt"/>
                <a:cs typeface="Arial" charset="0"/>
              </a:rPr>
              <a:t>.</a:t>
            </a:r>
          </a:p>
        </p:txBody>
      </p:sp>
      <p:sp>
        <p:nvSpPr>
          <p:cNvPr id="12" name="Left Brace 11">
            <a:extLst>
              <a:ext uri="{FF2B5EF4-FFF2-40B4-BE49-F238E27FC236}">
                <a16:creationId xmlns:a16="http://schemas.microsoft.com/office/drawing/2014/main" xmlns="" id="{687DA0B9-0F44-4F86-9778-17D045A75AB0}"/>
              </a:ext>
            </a:extLst>
          </p:cNvPr>
          <p:cNvSpPr/>
          <p:nvPr/>
        </p:nvSpPr>
        <p:spPr>
          <a:xfrm rot="16200000">
            <a:off x="2657476" y="2719387"/>
            <a:ext cx="233362" cy="1395413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en-US" sz="1800"/>
          </a:p>
        </p:txBody>
      </p:sp>
      <p:sp>
        <p:nvSpPr>
          <p:cNvPr id="17416" name="Footer Placeholder 2">
            <a:extLst>
              <a:ext uri="{FF2B5EF4-FFF2-40B4-BE49-F238E27FC236}">
                <a16:creationId xmlns:a16="http://schemas.microsoft.com/office/drawing/2014/main" xmlns="" id="{A4E8D048-D498-446C-B7B2-4ED50F490F82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0" name="Picture 2" descr="best weight scale - Google Search">
            <a:extLst>
              <a:ext uri="{FF2B5EF4-FFF2-40B4-BE49-F238E27FC236}">
                <a16:creationId xmlns:a16="http://schemas.microsoft.com/office/drawing/2014/main" xmlns="" id="{1B94E4E9-9044-4879-AAAA-329BA0025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890" y="1325419"/>
            <a:ext cx="1768764" cy="176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57987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6" grpId="0" build="p"/>
      <p:bldP spid="9" grpId="0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3073F7-0A4C-4CDB-A878-0BBA79AF7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Example: Finding the Mode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xmlns="" id="{C3099D10-7703-423C-8394-7E95805F2D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4945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/>
              <a:t>At a political debate a sample of audience members was asked to name the political party to which they belong. Their responses are shown in the table. What is the mode of the responses?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F58F631E-D0C8-437A-80B9-EDC281E492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412446"/>
              </p:ext>
            </p:extLst>
          </p:nvPr>
        </p:nvGraphicFramePr>
        <p:xfrm>
          <a:off x="1250950" y="3562350"/>
          <a:ext cx="4668838" cy="228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071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616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Political Party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Frequency, </a:t>
                      </a:r>
                      <a:r>
                        <a:rPr lang="en-US" sz="2400" b="1" i="1" dirty="0">
                          <a:solidFill>
                            <a:schemeClr val="bg1"/>
                          </a:solidFill>
                        </a:rPr>
                        <a:t>f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Democrat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46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Republican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34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Independent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39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Other/don’t know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18453" name="Picture 3" descr="C:\Documents and Settings\Lyn\Local Settings\Temporary Internet Files\Content.IE5\W9M7WLEZ\MCBD07123_0000[1].wmf">
            <a:extLst>
              <a:ext uri="{FF2B5EF4-FFF2-40B4-BE49-F238E27FC236}">
                <a16:creationId xmlns:a16="http://schemas.microsoft.com/office/drawing/2014/main" xmlns="" id="{10272FF6-4449-49A4-A1E0-CED34AC5D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525" y="3922713"/>
            <a:ext cx="1808163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4" name="Footer Placeholder 2">
            <a:extLst>
              <a:ext uri="{FF2B5EF4-FFF2-40B4-BE49-F238E27FC236}">
                <a16:creationId xmlns:a16="http://schemas.microsoft.com/office/drawing/2014/main" xmlns="" id="{CDD539D5-2AF2-4DCE-BC5E-747572C690B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21638779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E35DCB8A-8F0C-4FF9-A028-4CCB22991E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663721"/>
              </p:ext>
            </p:extLst>
          </p:nvPr>
        </p:nvGraphicFramePr>
        <p:xfrm>
          <a:off x="992187" y="1769269"/>
          <a:ext cx="4668838" cy="228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071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616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Political Party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Frequency, </a:t>
                      </a:r>
                      <a:r>
                        <a:rPr lang="en-US" sz="2400" b="1" i="1" dirty="0">
                          <a:solidFill>
                            <a:schemeClr val="bg1"/>
                          </a:solidFill>
                        </a:rPr>
                        <a:t>f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Democrat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46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Republican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34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Independent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39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Other/don’t know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91451" marR="914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4C71A4-D079-4F6F-BAFD-15EA67E88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400" dirty="0">
                <a:solidFill>
                  <a:schemeClr val="accent3"/>
                </a:solidFill>
              </a:rPr>
              <a:t>Solution: Finding the Mode</a:t>
            </a:r>
          </a:p>
        </p:txBody>
      </p:sp>
      <p:pic>
        <p:nvPicPr>
          <p:cNvPr id="19476" name="Picture 3" descr="C:\Documents and Settings\Lyn\Local Settings\Temporary Internet Files\Content.IE5\W9M7WLEZ\MCBD07123_0000[1].wmf">
            <a:extLst>
              <a:ext uri="{FF2B5EF4-FFF2-40B4-BE49-F238E27FC236}">
                <a16:creationId xmlns:a16="http://schemas.microsoft.com/office/drawing/2014/main" xmlns="" id="{450B636D-C08D-4052-B07B-7F7EACCF17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988" y="2093913"/>
            <a:ext cx="1808162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EE53464-A64A-47FB-99F0-F438DF24057B}"/>
              </a:ext>
            </a:extLst>
          </p:cNvPr>
          <p:cNvSpPr txBox="1"/>
          <p:nvPr/>
        </p:nvSpPr>
        <p:spPr>
          <a:xfrm>
            <a:off x="676275" y="4590339"/>
            <a:ext cx="8010525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2400" dirty="0">
                <a:latin typeface="+mn-lt"/>
              </a:rPr>
              <a:t>The response occurring with the greatest frequency is Democrat. So, the mode is Democrat. In this sample, there were more Democrats than people of any other single affiliation.</a:t>
            </a:r>
            <a:endParaRPr lang="en-US" sz="2400" dirty="0">
              <a:latin typeface="+mn-lt"/>
              <a:cs typeface="Arial" charset="0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xmlns="" id="{A1DDEAE2-8326-4870-AC50-CEB2FA2BD4B4}"/>
              </a:ext>
            </a:extLst>
          </p:cNvPr>
          <p:cNvSpPr/>
          <p:nvPr/>
        </p:nvSpPr>
        <p:spPr>
          <a:xfrm>
            <a:off x="1052948" y="2275475"/>
            <a:ext cx="4543425" cy="4064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479" name="Footer Placeholder 2">
            <a:extLst>
              <a:ext uri="{FF2B5EF4-FFF2-40B4-BE49-F238E27FC236}">
                <a16:creationId xmlns:a16="http://schemas.microsoft.com/office/drawing/2014/main" xmlns="" id="{4A5B9358-CD12-479A-BFD7-A2F1121A05B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7069989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xmlns="" id="{AD59EB99-1EDB-45B9-BE2E-44A7A2073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Comparing the Mean, Median, and Mode</a:t>
            </a:r>
          </a:p>
        </p:txBody>
      </p:sp>
      <p:sp>
        <p:nvSpPr>
          <p:cNvPr id="110595" name="Content Placeholder 2">
            <a:extLst>
              <a:ext uri="{FF2B5EF4-FFF2-40B4-BE49-F238E27FC236}">
                <a16:creationId xmlns:a16="http://schemas.microsoft.com/office/drawing/2014/main" xmlns="" id="{FD069126-D9D5-4DC1-AFD4-D24A71061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All three measures describe a typical entry of a data set.</a:t>
            </a:r>
          </a:p>
          <a:p>
            <a:r>
              <a:rPr lang="en-US" altLang="en-US"/>
              <a:t>Advantage of using the mean:</a:t>
            </a:r>
          </a:p>
          <a:p>
            <a:pPr lvl="1"/>
            <a:r>
              <a:rPr lang="en-US" altLang="en-US"/>
              <a:t>The mean is a reliable measure because it takes into account every entry of a data set.</a:t>
            </a:r>
          </a:p>
          <a:p>
            <a:r>
              <a:rPr lang="en-US" altLang="en-US"/>
              <a:t>Disadvantage of using the mean:</a:t>
            </a:r>
          </a:p>
          <a:p>
            <a:pPr lvl="1"/>
            <a:r>
              <a:rPr lang="en-US" altLang="en-US"/>
              <a:t>Greatly affected by </a:t>
            </a:r>
            <a:r>
              <a:rPr lang="en-US" altLang="en-US" b="1"/>
              <a:t>outliers</a:t>
            </a:r>
            <a:r>
              <a:rPr lang="en-US" altLang="en-US"/>
              <a:t> (a data entry that is far removed from the other entries in the data set).</a:t>
            </a:r>
          </a:p>
        </p:txBody>
      </p:sp>
      <p:sp>
        <p:nvSpPr>
          <p:cNvPr id="20484" name="Footer Placeholder 2">
            <a:extLst>
              <a:ext uri="{FF2B5EF4-FFF2-40B4-BE49-F238E27FC236}">
                <a16:creationId xmlns:a16="http://schemas.microsoft.com/office/drawing/2014/main" xmlns="" id="{C7EBABCB-A0F4-41BC-81CF-9E7655E2ABC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042428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xmlns="" id="{983D6951-817D-4EF1-8834-045EF7361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Chapter Outline</a:t>
            </a:r>
          </a:p>
        </p:txBody>
      </p:sp>
      <p:sp>
        <p:nvSpPr>
          <p:cNvPr id="3075" name="Subtitle 2">
            <a:extLst>
              <a:ext uri="{FF2B5EF4-FFF2-40B4-BE49-F238E27FC236}">
                <a16:creationId xmlns:a16="http://schemas.microsoft.com/office/drawing/2014/main" xmlns="" id="{2379542B-3BDB-4B84-B665-F41C016ECA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7686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en-US"/>
              <a:t>2.1 Frequency Distributions and Their Graphs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/>
              <a:t>2.2 More Graphs and Displays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/>
              <a:t>2.3 Measures of Central Tendency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/>
              <a:t>2.4 Measures of Variation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/>
              <a:t>2.5 Measures of Position</a:t>
            </a:r>
          </a:p>
        </p:txBody>
      </p:sp>
    </p:spTree>
    <p:extLst>
      <p:ext uri="{BB962C8B-B14F-4D97-AF65-F5344CB8AC3E}">
        <p14:creationId xmlns:p14="http://schemas.microsoft.com/office/powerpoint/2010/main" val="2082276955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AB94B04-E112-48D6-9F3C-4CA510A55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Example: Comparing the Mean, Median, and Mode</a:t>
            </a:r>
          </a:p>
        </p:txBody>
      </p:sp>
      <p:sp>
        <p:nvSpPr>
          <p:cNvPr id="21507" name="Content Placeholder 2">
            <a:extLst>
              <a:ext uri="{FF2B5EF4-FFF2-40B4-BE49-F238E27FC236}">
                <a16:creationId xmlns:a16="http://schemas.microsoft.com/office/drawing/2014/main" xmlns="" id="{29EB12B2-128D-4332-871E-8843367756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88118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table shows the sample ages of students in a class. Find the mean, median, and mode of the ages. Are there any outliers? Which measure of central tendency best describes a typical entry of this data set?</a:t>
            </a:r>
            <a:endParaRPr lang="en-US" alt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F63A28EE-C95D-472F-AD84-10A070FD71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880998"/>
              </p:ext>
            </p:extLst>
          </p:nvPr>
        </p:nvGraphicFramePr>
        <p:xfrm>
          <a:off x="2495551" y="3962400"/>
          <a:ext cx="4152897" cy="14827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32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32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932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32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32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9327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9327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0681">
                <a:tc gridSpan="7"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Ages in a</a:t>
                      </a:r>
                      <a:r>
                        <a:rPr lang="en-US" sz="1800" b="1" baseline="0" dirty="0">
                          <a:solidFill>
                            <a:schemeClr val="bg1"/>
                          </a:solidFill>
                        </a:rPr>
                        <a:t> class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00" marB="457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20</a:t>
                      </a:r>
                    </a:p>
                  </a:txBody>
                  <a:tcPr marT="45700" marB="457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20</a:t>
                      </a:r>
                    </a:p>
                  </a:txBody>
                  <a:tcPr marT="45700" marB="457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20</a:t>
                      </a:r>
                    </a:p>
                  </a:txBody>
                  <a:tcPr marT="45700" marB="457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20</a:t>
                      </a:r>
                    </a:p>
                  </a:txBody>
                  <a:tcPr marT="45700" marB="457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20</a:t>
                      </a:r>
                    </a:p>
                  </a:txBody>
                  <a:tcPr marT="45700" marB="457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20</a:t>
                      </a:r>
                    </a:p>
                  </a:txBody>
                  <a:tcPr marT="45700" marB="457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21</a:t>
                      </a:r>
                    </a:p>
                  </a:txBody>
                  <a:tcPr marT="45700" marB="457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21</a:t>
                      </a:r>
                    </a:p>
                  </a:txBody>
                  <a:tcPr marT="45700" marB="457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21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21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22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22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22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23</a:t>
                      </a:r>
                    </a:p>
                  </a:txBody>
                  <a:tcPr marT="45700" marB="457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23</a:t>
                      </a:r>
                    </a:p>
                  </a:txBody>
                  <a:tcPr marT="45700" marB="457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23</a:t>
                      </a:r>
                    </a:p>
                  </a:txBody>
                  <a:tcPr marT="45700" marB="457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23</a:t>
                      </a:r>
                    </a:p>
                  </a:txBody>
                  <a:tcPr marT="45700" marB="457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24</a:t>
                      </a:r>
                    </a:p>
                  </a:txBody>
                  <a:tcPr marT="45700" marB="457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24</a:t>
                      </a:r>
                    </a:p>
                  </a:txBody>
                  <a:tcPr marT="45700" marB="457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65</a:t>
                      </a:r>
                    </a:p>
                  </a:txBody>
                  <a:tcPr marT="45700" marB="457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T="45700" marB="457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536" name="Footer Placeholder 2">
            <a:extLst>
              <a:ext uri="{FF2B5EF4-FFF2-40B4-BE49-F238E27FC236}">
                <a16:creationId xmlns:a16="http://schemas.microsoft.com/office/drawing/2014/main" xmlns="" id="{EC3C4D76-64B3-4E92-9A7D-F3DB001E90F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4833561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F4E9B02-98AA-470A-A1BF-130484544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400" dirty="0">
                <a:solidFill>
                  <a:schemeClr val="accent3"/>
                </a:solidFill>
              </a:rPr>
              <a:t>Solution: Comparing the Mean, Median, and Mode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DEDBA5D-6AB5-450D-96C7-FA1AA4097E5A}"/>
              </a:ext>
            </a:extLst>
          </p:cNvPr>
          <p:cNvSpPr txBox="1"/>
          <p:nvPr/>
        </p:nvSpPr>
        <p:spPr>
          <a:xfrm>
            <a:off x="546100" y="3481388"/>
            <a:ext cx="1747838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800" dirty="0">
                <a:latin typeface="+mn-lt"/>
                <a:cs typeface="Arial" charset="0"/>
              </a:rPr>
              <a:t>Mean:</a:t>
            </a:r>
          </a:p>
        </p:txBody>
      </p:sp>
      <p:graphicFrame>
        <p:nvGraphicFramePr>
          <p:cNvPr id="16386" name="Object 2">
            <a:extLst>
              <a:ext uri="{FF2B5EF4-FFF2-40B4-BE49-F238E27FC236}">
                <a16:creationId xmlns:a16="http://schemas.microsoft.com/office/drawing/2014/main" xmlns="" id="{9EAA9D11-35F9-427F-B23A-1A6B355DA6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4365872"/>
              </p:ext>
            </p:extLst>
          </p:nvPr>
        </p:nvGraphicFramePr>
        <p:xfrm>
          <a:off x="2046288" y="3392488"/>
          <a:ext cx="5607050" cy="82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8" name="Equation" r:id="rId3" imgW="2666880" imgH="393480" progId="Equation.DSMT4">
                  <p:embed/>
                </p:oleObj>
              </mc:Choice>
              <mc:Fallback>
                <p:oleObj name="Equation" r:id="rId3" imgW="2666880" imgH="393480" progId="Equation.DSMT4">
                  <p:embed/>
                  <p:pic>
                    <p:nvPicPr>
                      <p:cNvPr id="16386" name="Object 2">
                        <a:extLst>
                          <a:ext uri="{FF2B5EF4-FFF2-40B4-BE49-F238E27FC236}">
                            <a16:creationId xmlns:a16="http://schemas.microsoft.com/office/drawing/2014/main" xmlns="" id="{9EAA9D11-35F9-427F-B23A-1A6B355DA6D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6288" y="3392488"/>
                        <a:ext cx="5607050" cy="823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951562D-BE10-47CE-9C83-2F6B5FFA7B8A}"/>
              </a:ext>
            </a:extLst>
          </p:cNvPr>
          <p:cNvSpPr txBox="1"/>
          <p:nvPr/>
        </p:nvSpPr>
        <p:spPr>
          <a:xfrm>
            <a:off x="546100" y="4443413"/>
            <a:ext cx="1747838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800" dirty="0">
                <a:latin typeface="+mn-lt"/>
                <a:cs typeface="Arial" charset="0"/>
              </a:rPr>
              <a:t>Median:</a:t>
            </a:r>
          </a:p>
        </p:txBody>
      </p:sp>
      <p:graphicFrame>
        <p:nvGraphicFramePr>
          <p:cNvPr id="16387" name="Object 3">
            <a:extLst>
              <a:ext uri="{FF2B5EF4-FFF2-40B4-BE49-F238E27FC236}">
                <a16:creationId xmlns:a16="http://schemas.microsoft.com/office/drawing/2014/main" xmlns="" id="{92318140-70FA-415D-8A49-B747C654566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06613" y="4295775"/>
          <a:ext cx="2857500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9" name="Equation" r:id="rId5" imgW="1269449" imgH="393529" progId="Equation.DSMT4">
                  <p:embed/>
                </p:oleObj>
              </mc:Choice>
              <mc:Fallback>
                <p:oleObj name="Equation" r:id="rId5" imgW="1269449" imgH="393529" progId="Equation.DSMT4">
                  <p:embed/>
                  <p:pic>
                    <p:nvPicPr>
                      <p:cNvPr id="16387" name="Object 3">
                        <a:extLst>
                          <a:ext uri="{FF2B5EF4-FFF2-40B4-BE49-F238E27FC236}">
                            <a16:creationId xmlns:a16="http://schemas.microsoft.com/office/drawing/2014/main" xmlns="" id="{92318140-70FA-415D-8A49-B747C65456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6613" y="4295775"/>
                        <a:ext cx="2857500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8B9B77A-953A-4337-9248-B6E702EA4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7075" y="5257800"/>
            <a:ext cx="562768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dirty="0">
                <a:solidFill>
                  <a:schemeClr val="accent2"/>
                </a:solidFill>
                <a:cs typeface="Arial" panose="020B0604020202020204" pitchFamily="34" charset="0"/>
              </a:rPr>
              <a:t>20 years (the entry occurring with the</a:t>
            </a:r>
            <a:br>
              <a:rPr lang="en-US" altLang="en-US" dirty="0">
                <a:solidFill>
                  <a:schemeClr val="accent2"/>
                </a:solidFill>
                <a:cs typeface="Arial" panose="020B0604020202020204" pitchFamily="34" charset="0"/>
              </a:rPr>
            </a:br>
            <a:r>
              <a:rPr lang="en-US" altLang="en-US" dirty="0">
                <a:solidFill>
                  <a:schemeClr val="accent2"/>
                </a:solidFill>
                <a:cs typeface="Arial" panose="020B0604020202020204" pitchFamily="34" charset="0"/>
              </a:rPr>
              <a:t>greatest frequency)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9E2F05B6-1E84-42AB-A268-204D09E5E6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786281"/>
              </p:ext>
            </p:extLst>
          </p:nvPr>
        </p:nvGraphicFramePr>
        <p:xfrm>
          <a:off x="2524125" y="1623866"/>
          <a:ext cx="4152897" cy="14827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32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32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932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32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32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9327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9327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0681">
                <a:tc gridSpan="7"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Ages in a</a:t>
                      </a:r>
                      <a:r>
                        <a:rPr lang="en-US" sz="1800" b="1" baseline="0" dirty="0">
                          <a:solidFill>
                            <a:schemeClr val="bg1"/>
                          </a:solidFill>
                        </a:rPr>
                        <a:t> class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00" marB="457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20</a:t>
                      </a:r>
                    </a:p>
                  </a:txBody>
                  <a:tcPr marT="45700" marB="457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20</a:t>
                      </a:r>
                    </a:p>
                  </a:txBody>
                  <a:tcPr marT="45700" marB="457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20</a:t>
                      </a:r>
                    </a:p>
                  </a:txBody>
                  <a:tcPr marT="45700" marB="457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20</a:t>
                      </a:r>
                    </a:p>
                  </a:txBody>
                  <a:tcPr marT="45700" marB="457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20</a:t>
                      </a:r>
                    </a:p>
                  </a:txBody>
                  <a:tcPr marT="45700" marB="457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20</a:t>
                      </a:r>
                    </a:p>
                  </a:txBody>
                  <a:tcPr marT="45700" marB="457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21</a:t>
                      </a:r>
                    </a:p>
                  </a:txBody>
                  <a:tcPr marT="45700" marB="457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21</a:t>
                      </a:r>
                    </a:p>
                  </a:txBody>
                  <a:tcPr marT="45700" marB="457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21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21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22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22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22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23</a:t>
                      </a:r>
                    </a:p>
                  </a:txBody>
                  <a:tcPr marT="45700" marB="457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23</a:t>
                      </a:r>
                    </a:p>
                  </a:txBody>
                  <a:tcPr marT="45700" marB="457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23</a:t>
                      </a:r>
                    </a:p>
                  </a:txBody>
                  <a:tcPr marT="45700" marB="457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23</a:t>
                      </a:r>
                    </a:p>
                  </a:txBody>
                  <a:tcPr marT="45700" marB="457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24</a:t>
                      </a:r>
                    </a:p>
                  </a:txBody>
                  <a:tcPr marT="45700" marB="457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24</a:t>
                      </a:r>
                    </a:p>
                  </a:txBody>
                  <a:tcPr marT="45700" marB="457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65</a:t>
                      </a:r>
                    </a:p>
                  </a:txBody>
                  <a:tcPr marT="45700" marB="457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T="45700" marB="457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2564" name="Text Box 39">
            <a:extLst>
              <a:ext uri="{FF2B5EF4-FFF2-40B4-BE49-F238E27FC236}">
                <a16:creationId xmlns:a16="http://schemas.microsoft.com/office/drawing/2014/main" xmlns="" id="{F986634A-1C4B-4ABE-A519-413D3C8BA0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100" y="5392738"/>
            <a:ext cx="14509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>
                <a:cs typeface="Arial" panose="020B0604020202020204" pitchFamily="34" charset="0"/>
              </a:rPr>
              <a:t>Mode:</a:t>
            </a:r>
          </a:p>
        </p:txBody>
      </p:sp>
      <p:sp>
        <p:nvSpPr>
          <p:cNvPr id="22565" name="Footer Placeholder 2">
            <a:extLst>
              <a:ext uri="{FF2B5EF4-FFF2-40B4-BE49-F238E27FC236}">
                <a16:creationId xmlns:a16="http://schemas.microsoft.com/office/drawing/2014/main" xmlns="" id="{62FD1D86-A2AD-41EB-949E-B19BDDDF12B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9124954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1CFD179-57E7-4A3B-84F9-A69FACBC7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400" dirty="0">
                <a:solidFill>
                  <a:schemeClr val="accent3"/>
                </a:solidFill>
              </a:rPr>
              <a:t>Solution: Comparing the Mean, Median, and Mode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9484FAD-2C09-47E4-A6F4-DAF3A05025E6}"/>
              </a:ext>
            </a:extLst>
          </p:cNvPr>
          <p:cNvSpPr txBox="1"/>
          <p:nvPr/>
        </p:nvSpPr>
        <p:spPr>
          <a:xfrm>
            <a:off x="512763" y="1860550"/>
            <a:ext cx="78930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400" dirty="0">
                <a:latin typeface="+mn-lt"/>
                <a:cs typeface="Arial" charset="0"/>
              </a:rPr>
              <a:t>Mean ≈ 23.8 years     Median = 21.5 years     Mode =  20 years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D7266AB-772B-4416-8C82-EA0D431147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263" y="2695575"/>
            <a:ext cx="7956550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8925" indent="-288925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cs typeface="Arial" panose="020B0604020202020204" pitchFamily="34" charset="0"/>
              </a:rPr>
              <a:t>The mean takes every entry into account, but is influenced by the </a:t>
            </a:r>
            <a:r>
              <a:rPr lang="en-US" altLang="en-US" b="1">
                <a:cs typeface="Arial" panose="020B0604020202020204" pitchFamily="34" charset="0"/>
              </a:rPr>
              <a:t>outlier</a:t>
            </a:r>
            <a:r>
              <a:rPr lang="en-US" altLang="en-US">
                <a:cs typeface="Arial" panose="020B0604020202020204" pitchFamily="34" charset="0"/>
              </a:rPr>
              <a:t> of 65.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cs typeface="Arial" panose="020B0604020202020204" pitchFamily="34" charset="0"/>
              </a:rPr>
              <a:t>The median also takes every entry into account, and it is not affected by the outlier.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cs typeface="Arial" panose="020B0604020202020204" pitchFamily="34" charset="0"/>
              </a:rPr>
              <a:t>In this case the mode exists, but it doesn't appear to represent a typical entry. </a:t>
            </a:r>
          </a:p>
        </p:txBody>
      </p:sp>
      <p:sp>
        <p:nvSpPr>
          <p:cNvPr id="23557" name="Footer Placeholder 2">
            <a:extLst>
              <a:ext uri="{FF2B5EF4-FFF2-40B4-BE49-F238E27FC236}">
                <a16:creationId xmlns:a16="http://schemas.microsoft.com/office/drawing/2014/main" xmlns="" id="{AA7915E7-F9A0-4081-8D60-9B048832D69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74015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0FC3FA-2A35-4FD1-9142-073C2354D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400" dirty="0">
                <a:solidFill>
                  <a:schemeClr val="accent3"/>
                </a:solidFill>
              </a:rPr>
              <a:t>Solution: Comparing the Mean, Median, and Mode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9B7D6E3-BACC-4F1E-BDC7-440E0EDADBA8}"/>
              </a:ext>
            </a:extLst>
          </p:cNvPr>
          <p:cNvSpPr txBox="1"/>
          <p:nvPr/>
        </p:nvSpPr>
        <p:spPr>
          <a:xfrm>
            <a:off x="496888" y="1636713"/>
            <a:ext cx="813435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800" dirty="0">
                <a:latin typeface="+mn-lt"/>
                <a:cs typeface="Arial" charset="0"/>
              </a:rPr>
              <a:t>Sometimes a graphical comparison can help you decide which measure of central tendency best represents a data set.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C4275AE-F16D-4AFC-8720-8864B26513DE}"/>
              </a:ext>
            </a:extLst>
          </p:cNvPr>
          <p:cNvSpPr txBox="1"/>
          <p:nvPr/>
        </p:nvSpPr>
        <p:spPr>
          <a:xfrm>
            <a:off x="496888" y="5585678"/>
            <a:ext cx="797401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400" dirty="0">
                <a:solidFill>
                  <a:prstClr val="black"/>
                </a:solidFill>
                <a:latin typeface="Times New Roman"/>
                <a:cs typeface="Arial" charset="0"/>
              </a:rPr>
              <a:t>In this case, it appears that the 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cs typeface="Arial" charset="0"/>
              </a:rPr>
              <a:t>median</a:t>
            </a:r>
            <a:r>
              <a:rPr lang="en-US" sz="2400" dirty="0">
                <a:solidFill>
                  <a:prstClr val="black"/>
                </a:solidFill>
                <a:latin typeface="Times New Roman"/>
                <a:cs typeface="Arial" charset="0"/>
              </a:rPr>
              <a:t> best describes the data set.</a:t>
            </a:r>
            <a:endParaRPr lang="en-US" sz="2400" dirty="0">
              <a:latin typeface="+mn-lt"/>
              <a:cs typeface="Arial" charset="0"/>
            </a:endParaRPr>
          </a:p>
        </p:txBody>
      </p:sp>
      <p:sp>
        <p:nvSpPr>
          <p:cNvPr id="24582" name="Footer Placeholder 2">
            <a:extLst>
              <a:ext uri="{FF2B5EF4-FFF2-40B4-BE49-F238E27FC236}">
                <a16:creationId xmlns:a16="http://schemas.microsoft.com/office/drawing/2014/main" xmlns="" id="{6F37CA90-0D26-4A56-891E-B4FBBE48EF8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4D824EC3-A34B-42A2-B668-455EC8880F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618" y="2634757"/>
            <a:ext cx="5484764" cy="2693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936996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xmlns="" id="{0CD9E774-7052-4007-A28D-17C88F240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Weighted Mean</a:t>
            </a:r>
          </a:p>
        </p:txBody>
      </p:sp>
      <p:sp>
        <p:nvSpPr>
          <p:cNvPr id="17412" name="Content Placeholder 2">
            <a:extLst>
              <a:ext uri="{FF2B5EF4-FFF2-40B4-BE49-F238E27FC236}">
                <a16:creationId xmlns:a16="http://schemas.microsoft.com/office/drawing/2014/main" xmlns="" id="{9783EE92-FF8B-4D40-90C1-95F680812B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 dirty="0">
                <a:solidFill>
                  <a:schemeClr val="accent2"/>
                </a:solidFill>
              </a:rPr>
              <a:t>Weighted Mean</a:t>
            </a:r>
          </a:p>
          <a:p>
            <a:r>
              <a:rPr lang="en-US" altLang="en-US" dirty="0"/>
              <a:t>The mean of a data set whose entries have varying weights.</a:t>
            </a:r>
          </a:p>
          <a:p>
            <a:r>
              <a:rPr lang="en-US" altLang="en-US" dirty="0"/>
              <a:t>The weighted mean is given by</a:t>
            </a:r>
          </a:p>
          <a:p>
            <a:endParaRPr lang="en-US" altLang="en-US" dirty="0"/>
          </a:p>
          <a:p>
            <a:pPr marL="0" indent="0" algn="r">
              <a:buNone/>
            </a:pPr>
            <a:r>
              <a:rPr lang="en-US" altLang="en-US" dirty="0"/>
              <a:t>                         </a:t>
            </a:r>
            <a:r>
              <a:rPr lang="en-US" altLang="en-US" dirty="0">
                <a:solidFill>
                  <a:schemeClr val="accent2"/>
                </a:solidFill>
              </a:rPr>
              <a:t>where </a:t>
            </a:r>
            <a:r>
              <a:rPr lang="en-US" altLang="en-US" i="1" dirty="0">
                <a:solidFill>
                  <a:schemeClr val="accent2"/>
                </a:solidFill>
              </a:rPr>
              <a:t>w</a:t>
            </a:r>
            <a:r>
              <a:rPr lang="en-US" altLang="en-US" dirty="0">
                <a:solidFill>
                  <a:schemeClr val="accent2"/>
                </a:solidFill>
              </a:rPr>
              <a:t> is the weight of each entry </a:t>
            </a:r>
            <a:r>
              <a:rPr lang="en-US" altLang="en-US" i="1" dirty="0">
                <a:solidFill>
                  <a:schemeClr val="accent2"/>
                </a:solidFill>
              </a:rPr>
              <a:t>x.</a:t>
            </a:r>
            <a:r>
              <a:rPr lang="en-US" altLang="en-US" dirty="0">
                <a:solidFill>
                  <a:schemeClr val="accent2"/>
                </a:solidFill>
              </a:rPr>
              <a:t> </a:t>
            </a:r>
          </a:p>
        </p:txBody>
      </p:sp>
      <p:graphicFrame>
        <p:nvGraphicFramePr>
          <p:cNvPr id="17410" name="Object 2">
            <a:extLst>
              <a:ext uri="{FF2B5EF4-FFF2-40B4-BE49-F238E27FC236}">
                <a16:creationId xmlns:a16="http://schemas.microsoft.com/office/drawing/2014/main" xmlns="" id="{5419B23E-B605-483C-B225-6DFF3476DA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169276"/>
              </p:ext>
            </p:extLst>
          </p:nvPr>
        </p:nvGraphicFramePr>
        <p:xfrm>
          <a:off x="1344613" y="3856038"/>
          <a:ext cx="1509712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6" name="Equation" r:id="rId3" imgW="571320" imgH="393480" progId="Equation.DSMT4">
                  <p:embed/>
                </p:oleObj>
              </mc:Choice>
              <mc:Fallback>
                <p:oleObj name="Equation" r:id="rId3" imgW="571320" imgH="393480" progId="Equation.DSMT4">
                  <p:embed/>
                  <p:pic>
                    <p:nvPicPr>
                      <p:cNvPr id="17410" name="Object 2">
                        <a:extLst>
                          <a:ext uri="{FF2B5EF4-FFF2-40B4-BE49-F238E27FC236}">
                            <a16:creationId xmlns:a16="http://schemas.microsoft.com/office/drawing/2014/main" xmlns="" id="{5419B23E-B605-483C-B225-6DFF3476DA1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4613" y="3856038"/>
                        <a:ext cx="1509712" cy="1036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5" name="Footer Placeholder 2">
            <a:extLst>
              <a:ext uri="{FF2B5EF4-FFF2-40B4-BE49-F238E27FC236}">
                <a16:creationId xmlns:a16="http://schemas.microsoft.com/office/drawing/2014/main" xmlns="" id="{F599737C-8C7E-42E1-B84E-47DEA268176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418403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FA46CB4-6EA2-4822-A255-AB03E360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Example: Finding a Weighted Mean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4815658-8971-4CD6-8467-3C0EEF1D0F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Your grades from last semester are in the table. The grading system assigns points as follows: A = 4, B = 3, C = 2, D = 1, F = 0. Determine your grade point average (weighted mean).</a:t>
            </a:r>
          </a:p>
        </p:txBody>
      </p:sp>
      <p:sp>
        <p:nvSpPr>
          <p:cNvPr id="26628" name="Footer Placeholder 2">
            <a:extLst>
              <a:ext uri="{FF2B5EF4-FFF2-40B4-BE49-F238E27FC236}">
                <a16:creationId xmlns:a16="http://schemas.microsoft.com/office/drawing/2014/main" xmlns="" id="{329ADEF7-313D-458F-9166-7BB0E60E649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FAD2C38E-D8A6-4919-A623-A81BC83E6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074" y="3122237"/>
            <a:ext cx="3319279" cy="282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307620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5B85611-DFC0-4E26-B0F2-85BB497BA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400" dirty="0">
                <a:solidFill>
                  <a:schemeClr val="accent3"/>
                </a:solidFill>
              </a:rPr>
              <a:t>Solution: Finding a Weighted Mean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3F03FB0-D2CF-4771-9712-4FBD118428B4}"/>
              </a:ext>
            </a:extLst>
          </p:cNvPr>
          <p:cNvSpPr txBox="1"/>
          <p:nvPr/>
        </p:nvSpPr>
        <p:spPr>
          <a:xfrm>
            <a:off x="360362" y="5501276"/>
            <a:ext cx="84232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+mn-lt"/>
              </a:rPr>
              <a:t>Last semester, your grade point average was 2.5.</a:t>
            </a:r>
            <a:endParaRPr lang="en-US" sz="2400" dirty="0">
              <a:latin typeface="+mn-lt"/>
              <a:cs typeface="Arial" charset="0"/>
            </a:endParaRPr>
          </a:p>
        </p:txBody>
      </p:sp>
      <p:sp>
        <p:nvSpPr>
          <p:cNvPr id="27702" name="Footer Placeholder 2">
            <a:extLst>
              <a:ext uri="{FF2B5EF4-FFF2-40B4-BE49-F238E27FC236}">
                <a16:creationId xmlns:a16="http://schemas.microsoft.com/office/drawing/2014/main" xmlns="" id="{0F121E0E-9B86-499D-BE78-2AFB32A06F3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149F02A5-693A-42E4-B2D5-ABEE4A2076B1}"/>
                  </a:ext>
                </a:extLst>
              </p:cNvPr>
              <p:cNvSpPr txBox="1"/>
              <p:nvPr/>
            </p:nvSpPr>
            <p:spPr>
              <a:xfrm>
                <a:off x="2757054" y="4554271"/>
                <a:ext cx="3016595" cy="6908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𝑤</m:t>
                            </m:r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nary>
                      </m:den>
                    </m:f>
                  </m:oMath>
                </a14:m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+mn-lt"/>
                          </a:rPr>
                          <m:t>40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+mn-lt"/>
                          </a:rPr>
                          <m:t>16</m:t>
                        </m:r>
                      </m:den>
                    </m:f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2.5</a:t>
                </a:r>
                <a:endParaRPr lang="en-US" sz="2800" dirty="0" err="1">
                  <a:solidFill>
                    <a:srgbClr val="C0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49F02A5-693A-42E4-B2D5-ABEE4A2076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7054" y="4554271"/>
                <a:ext cx="3016595" cy="690830"/>
              </a:xfrm>
              <a:prstGeom prst="rect">
                <a:avLst/>
              </a:prstGeom>
              <a:blipFill>
                <a:blip r:embed="rId2"/>
                <a:stretch>
                  <a:fillRect r="-6465" b="-12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EB68FAD7-48A7-416E-AC59-D9547E049C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206" y="1552701"/>
            <a:ext cx="4784507" cy="2866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8121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>
            <a:extLst>
              <a:ext uri="{FF2B5EF4-FFF2-40B4-BE49-F238E27FC236}">
                <a16:creationId xmlns:a16="http://schemas.microsoft.com/office/drawing/2014/main" xmlns="" id="{CCEE0998-D950-4AE0-A805-7159EEC90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Mean of Grouped Data</a:t>
            </a:r>
          </a:p>
        </p:txBody>
      </p:sp>
      <p:sp>
        <p:nvSpPr>
          <p:cNvPr id="28675" name="Content Placeholder 2">
            <a:extLst>
              <a:ext uri="{FF2B5EF4-FFF2-40B4-BE49-F238E27FC236}">
                <a16:creationId xmlns:a16="http://schemas.microsoft.com/office/drawing/2014/main" xmlns="" id="{2BA0314E-20A8-4DAA-A60E-A64D4BDE02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 dirty="0">
                <a:solidFill>
                  <a:schemeClr val="accent2"/>
                </a:solidFill>
              </a:rPr>
              <a:t>Mean of a Frequency Distribution</a:t>
            </a:r>
          </a:p>
          <a:p>
            <a:r>
              <a:rPr lang="en-US" altLang="en-US" dirty="0"/>
              <a:t>Approximated by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dirty="0"/>
              <a:t>                       </a:t>
            </a:r>
          </a:p>
          <a:p>
            <a:endParaRPr lang="en-US" altLang="en-US" dirty="0"/>
          </a:p>
          <a:p>
            <a:pPr>
              <a:buFont typeface="Arial" panose="020B0604020202020204" pitchFamily="34" charset="0"/>
              <a:buNone/>
            </a:pPr>
            <a:r>
              <a:rPr lang="en-US" altLang="en-US" dirty="0"/>
              <a:t>	</a:t>
            </a:r>
            <a:r>
              <a:rPr lang="en-US" altLang="en-US" dirty="0">
                <a:solidFill>
                  <a:schemeClr val="accent2"/>
                </a:solidFill>
              </a:rPr>
              <a:t>where </a:t>
            </a:r>
            <a:r>
              <a:rPr lang="en-US" altLang="en-US" i="1" dirty="0">
                <a:solidFill>
                  <a:schemeClr val="accent2"/>
                </a:solidFill>
              </a:rPr>
              <a:t>x</a:t>
            </a:r>
            <a:r>
              <a:rPr lang="en-US" altLang="en-US" dirty="0">
                <a:solidFill>
                  <a:schemeClr val="accent2"/>
                </a:solidFill>
              </a:rPr>
              <a:t> and</a:t>
            </a:r>
            <a:r>
              <a:rPr lang="en-US" altLang="en-US" i="1" dirty="0">
                <a:solidFill>
                  <a:schemeClr val="accent2"/>
                </a:solidFill>
              </a:rPr>
              <a:t> f</a:t>
            </a:r>
            <a:r>
              <a:rPr lang="en-US" altLang="en-US" dirty="0">
                <a:solidFill>
                  <a:schemeClr val="accent2"/>
                </a:solidFill>
              </a:rPr>
              <a:t> are the midpoints and frequencies of a class, respectively.</a:t>
            </a:r>
          </a:p>
        </p:txBody>
      </p:sp>
      <p:graphicFrame>
        <p:nvGraphicFramePr>
          <p:cNvPr id="28676" name="Object 2">
            <a:extLst>
              <a:ext uri="{FF2B5EF4-FFF2-40B4-BE49-F238E27FC236}">
                <a16:creationId xmlns:a16="http://schemas.microsoft.com/office/drawing/2014/main" xmlns="" id="{5D414CC4-A697-4AC8-A846-3A60D326CC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6072127"/>
              </p:ext>
            </p:extLst>
          </p:nvPr>
        </p:nvGraphicFramePr>
        <p:xfrm>
          <a:off x="1662113" y="2651125"/>
          <a:ext cx="2984500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" name="Equation" r:id="rId3" imgW="1130040" imgH="393480" progId="Equation.DSMT4">
                  <p:embed/>
                </p:oleObj>
              </mc:Choice>
              <mc:Fallback>
                <p:oleObj name="Equation" r:id="rId3" imgW="1130040" imgH="393480" progId="Equation.DSMT4">
                  <p:embed/>
                  <p:pic>
                    <p:nvPicPr>
                      <p:cNvPr id="28676" name="Object 2">
                        <a:extLst>
                          <a:ext uri="{FF2B5EF4-FFF2-40B4-BE49-F238E27FC236}">
                            <a16:creationId xmlns:a16="http://schemas.microsoft.com/office/drawing/2014/main" xmlns="" id="{5D414CC4-A697-4AC8-A846-3A60D326CC3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2113" y="2651125"/>
                        <a:ext cx="2984500" cy="1036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7" name="Footer Placeholder 2">
            <a:extLst>
              <a:ext uri="{FF2B5EF4-FFF2-40B4-BE49-F238E27FC236}">
                <a16:creationId xmlns:a16="http://schemas.microsoft.com/office/drawing/2014/main" xmlns="" id="{7CF10305-4462-41D1-A798-85F0B6A5DE90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22826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xmlns="" id="{81CC34A1-FCE9-4C33-8B19-766964904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1143000"/>
          </a:xfrm>
        </p:spPr>
        <p:txBody>
          <a:bodyPr/>
          <a:lstStyle/>
          <a:p>
            <a:r>
              <a:rPr lang="en-US" altLang="en-US"/>
              <a:t>Finding the Mean of a Frequency Distribution</a:t>
            </a:r>
          </a:p>
        </p:txBody>
      </p:sp>
      <p:sp>
        <p:nvSpPr>
          <p:cNvPr id="29699" name="Content Placeholder 10">
            <a:extLst>
              <a:ext uri="{FF2B5EF4-FFF2-40B4-BE49-F238E27FC236}">
                <a16:creationId xmlns:a16="http://schemas.microsoft.com/office/drawing/2014/main" xmlns="" id="{B2A4039F-7843-4335-B86D-88A1B2C400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517525"/>
          </a:xfrm>
          <a:solidFill>
            <a:srgbClr val="0070C0"/>
          </a:solidFill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i="1">
                <a:solidFill>
                  <a:schemeClr val="bg1"/>
                </a:solidFill>
              </a:rPr>
              <a:t>In Words			    	        In Symbols</a:t>
            </a:r>
          </a:p>
        </p:txBody>
      </p:sp>
      <p:graphicFrame>
        <p:nvGraphicFramePr>
          <p:cNvPr id="20482" name="Object 2">
            <a:extLst>
              <a:ext uri="{FF2B5EF4-FFF2-40B4-BE49-F238E27FC236}">
                <a16:creationId xmlns:a16="http://schemas.microsoft.com/office/drawing/2014/main" xmlns="" id="{5D30FFE0-A460-48DD-8B5E-9A3D1383C2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722008"/>
              </p:ext>
            </p:extLst>
          </p:nvPr>
        </p:nvGraphicFramePr>
        <p:xfrm>
          <a:off x="6038850" y="5318125"/>
          <a:ext cx="1214438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6" name="Equation" r:id="rId3" imgW="596880" imgH="393480" progId="Equation.DSMT4">
                  <p:embed/>
                </p:oleObj>
              </mc:Choice>
              <mc:Fallback>
                <p:oleObj name="Equation" r:id="rId3" imgW="596880" imgH="393480" progId="Equation.DSMT4">
                  <p:embed/>
                  <p:pic>
                    <p:nvPicPr>
                      <p:cNvPr id="20482" name="Object 2">
                        <a:extLst>
                          <a:ext uri="{FF2B5EF4-FFF2-40B4-BE49-F238E27FC236}">
                            <a16:creationId xmlns:a16="http://schemas.microsoft.com/office/drawing/2014/main" xmlns="" id="{5D30FFE0-A460-48DD-8B5E-9A3D1383C2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5318125"/>
                        <a:ext cx="1214438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1" name="Object 3">
            <a:extLst>
              <a:ext uri="{FF2B5EF4-FFF2-40B4-BE49-F238E27FC236}">
                <a16:creationId xmlns:a16="http://schemas.microsoft.com/office/drawing/2014/main" xmlns="" id="{0D6CE749-7C47-4574-B47D-9AE2C101A7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941657"/>
              </p:ext>
            </p:extLst>
          </p:nvPr>
        </p:nvGraphicFramePr>
        <p:xfrm>
          <a:off x="4751388" y="1879600"/>
          <a:ext cx="3803650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7" name="Equation" r:id="rId5" imgW="2197080" imgH="393480" progId="Equation.DSMT4">
                  <p:embed/>
                </p:oleObj>
              </mc:Choice>
              <mc:Fallback>
                <p:oleObj name="Equation" r:id="rId5" imgW="2197080" imgH="393480" progId="Equation.DSMT4">
                  <p:embed/>
                  <p:pic>
                    <p:nvPicPr>
                      <p:cNvPr id="29701" name="Object 3">
                        <a:extLst>
                          <a:ext uri="{FF2B5EF4-FFF2-40B4-BE49-F238E27FC236}">
                            <a16:creationId xmlns:a16="http://schemas.microsoft.com/office/drawing/2014/main" xmlns="" id="{0D6CE749-7C47-4574-B47D-9AE2C101A73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1388" y="1879600"/>
                        <a:ext cx="3803650" cy="681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4" name="Object 4">
            <a:extLst>
              <a:ext uri="{FF2B5EF4-FFF2-40B4-BE49-F238E27FC236}">
                <a16:creationId xmlns:a16="http://schemas.microsoft.com/office/drawing/2014/main" xmlns="" id="{D820E5B2-CA87-416E-BDBF-5B81A28E05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2178211"/>
              </p:ext>
            </p:extLst>
          </p:nvPr>
        </p:nvGraphicFramePr>
        <p:xfrm>
          <a:off x="6345238" y="3216275"/>
          <a:ext cx="59848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8" name="Equation" r:id="rId7" imgW="279360" imgH="203040" progId="Equation.DSMT4">
                  <p:embed/>
                </p:oleObj>
              </mc:Choice>
              <mc:Fallback>
                <p:oleObj name="Equation" r:id="rId7" imgW="279360" imgH="203040" progId="Equation.DSMT4">
                  <p:embed/>
                  <p:pic>
                    <p:nvPicPr>
                      <p:cNvPr id="20484" name="Object 4">
                        <a:extLst>
                          <a:ext uri="{FF2B5EF4-FFF2-40B4-BE49-F238E27FC236}">
                            <a16:creationId xmlns:a16="http://schemas.microsoft.com/office/drawing/2014/main" xmlns="" id="{D820E5B2-CA87-416E-BDBF-5B81A28E059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5238" y="3216275"/>
                        <a:ext cx="598487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" name="Object 5">
            <a:extLst>
              <a:ext uri="{FF2B5EF4-FFF2-40B4-BE49-F238E27FC236}">
                <a16:creationId xmlns:a16="http://schemas.microsoft.com/office/drawing/2014/main" xmlns="" id="{E560529B-DDEE-4446-8F95-A6D0234F96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760741"/>
              </p:ext>
            </p:extLst>
          </p:nvPr>
        </p:nvGraphicFramePr>
        <p:xfrm>
          <a:off x="6129338" y="4435475"/>
          <a:ext cx="102870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9" name="Equation" r:id="rId9" imgW="419040" imgH="190440" progId="Equation.DSMT4">
                  <p:embed/>
                </p:oleObj>
              </mc:Choice>
              <mc:Fallback>
                <p:oleObj name="Equation" r:id="rId9" imgW="419040" imgH="190440" progId="Equation.DSMT4">
                  <p:embed/>
                  <p:pic>
                    <p:nvPicPr>
                      <p:cNvPr id="20485" name="Object 5">
                        <a:extLst>
                          <a:ext uri="{FF2B5EF4-FFF2-40B4-BE49-F238E27FC236}">
                            <a16:creationId xmlns:a16="http://schemas.microsoft.com/office/drawing/2014/main" xmlns="" id="{E560529B-DDEE-4446-8F95-A6D0234F96B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9338" y="4435475"/>
                        <a:ext cx="1028700" cy="465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70B8503-9F37-4722-AD44-DD7AD73008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828800"/>
            <a:ext cx="435927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5000"/>
              </a:spcBef>
              <a:buFontTx/>
              <a:buAutoNum type="arabicPeriod"/>
            </a:pPr>
            <a:r>
              <a:rPr lang="en-US" altLang="en-US" sz="2600">
                <a:cs typeface="Arial" panose="020B0604020202020204" pitchFamily="34" charset="0"/>
              </a:rPr>
              <a:t>Find the midpoint of each class.</a:t>
            </a:r>
          </a:p>
          <a:p>
            <a:pPr eaLnBrk="1" hangingPunct="1">
              <a:spcBef>
                <a:spcPct val="55000"/>
              </a:spcBef>
              <a:buFontTx/>
              <a:buAutoNum type="arabicPeriod"/>
            </a:pPr>
            <a:r>
              <a:rPr lang="en-US" altLang="en-US" sz="2600">
                <a:cs typeface="Arial" panose="020B0604020202020204" pitchFamily="34" charset="0"/>
              </a:rPr>
              <a:t>Find the sum of the products of the midpoints and the frequencies.</a:t>
            </a:r>
          </a:p>
          <a:p>
            <a:pPr eaLnBrk="1" hangingPunct="1">
              <a:spcBef>
                <a:spcPct val="55000"/>
              </a:spcBef>
              <a:buFontTx/>
              <a:buAutoNum type="arabicPeriod"/>
            </a:pPr>
            <a:r>
              <a:rPr lang="en-US" altLang="en-US" sz="2600">
                <a:cs typeface="Arial" panose="020B0604020202020204" pitchFamily="34" charset="0"/>
              </a:rPr>
              <a:t>Find the sum of the frequencies.</a:t>
            </a:r>
          </a:p>
          <a:p>
            <a:pPr eaLnBrk="1" hangingPunct="1">
              <a:spcBef>
                <a:spcPct val="55000"/>
              </a:spcBef>
              <a:buFontTx/>
              <a:buAutoNum type="arabicPeriod"/>
            </a:pPr>
            <a:r>
              <a:rPr lang="en-US" altLang="en-US" sz="2600">
                <a:cs typeface="Arial" panose="020B0604020202020204" pitchFamily="34" charset="0"/>
              </a:rPr>
              <a:t>Find the mean of the frequency distribution.</a:t>
            </a:r>
          </a:p>
        </p:txBody>
      </p:sp>
      <p:sp>
        <p:nvSpPr>
          <p:cNvPr id="29705" name="Footer Placeholder 2">
            <a:extLst>
              <a:ext uri="{FF2B5EF4-FFF2-40B4-BE49-F238E27FC236}">
                <a16:creationId xmlns:a16="http://schemas.microsoft.com/office/drawing/2014/main" xmlns="" id="{02F5F335-F92A-4218-99DD-734E5259AAB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1480874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BF66792-8DAB-4472-A560-A150A0F44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Example: Find the Mean of a Frequency Distribution</a:t>
            </a:r>
          </a:p>
        </p:txBody>
      </p:sp>
      <p:sp>
        <p:nvSpPr>
          <p:cNvPr id="30723" name="Content Placeholder 4">
            <a:extLst>
              <a:ext uri="{FF2B5EF4-FFF2-40B4-BE49-F238E27FC236}">
                <a16:creationId xmlns:a16="http://schemas.microsoft.com/office/drawing/2014/main" xmlns="" id="{4743F3FA-CA32-4E7D-AF0F-98907C516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691" y="1655617"/>
            <a:ext cx="4622800" cy="476105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frequency distribution shows the out-of-pocket prescription medicine expenses (in dollars) for 30 U.S. adults in a recent year. Use the frequency distribution to estimate the mean expense. Using the sample mean formula, the mean expense is $285.50. Compare this with the estimated mean.</a:t>
            </a:r>
            <a:endParaRPr lang="en-US" altLang="en-US" dirty="0"/>
          </a:p>
        </p:txBody>
      </p:sp>
      <p:sp>
        <p:nvSpPr>
          <p:cNvPr id="30756" name="Footer Placeholder 2">
            <a:extLst>
              <a:ext uri="{FF2B5EF4-FFF2-40B4-BE49-F238E27FC236}">
                <a16:creationId xmlns:a16="http://schemas.microsoft.com/office/drawing/2014/main" xmlns="" id="{3D081AC1-1059-4446-BE31-0E7CAD90AD3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D45AC4AB-58BC-4BCF-B484-3F74BC6DE9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896" y="1958662"/>
            <a:ext cx="3666615" cy="365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5466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5">
            <a:extLst>
              <a:ext uri="{FF2B5EF4-FFF2-40B4-BE49-F238E27FC236}">
                <a16:creationId xmlns:a16="http://schemas.microsoft.com/office/drawing/2014/main" xmlns="" id="{A0DB609F-6598-4379-9AFC-7F641B4A9B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/>
              <a:t>Section 2.3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9A6DD3BA-BAFE-44C3-BF66-BBF4DF42E4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en-US" dirty="0"/>
              <a:t>Measures of Central Tendency</a:t>
            </a:r>
          </a:p>
        </p:txBody>
      </p:sp>
      <p:sp>
        <p:nvSpPr>
          <p:cNvPr id="4100" name="Footer Placeholder 2">
            <a:extLst>
              <a:ext uri="{FF2B5EF4-FFF2-40B4-BE49-F238E27FC236}">
                <a16:creationId xmlns:a16="http://schemas.microsoft.com/office/drawing/2014/main" xmlns="" id="{F57DDD4C-AF0F-4AFB-B442-3F3BF9F283F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94504399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21F24A2-49C1-4391-B3EB-961F85F2B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400" dirty="0">
                <a:solidFill>
                  <a:schemeClr val="accent3"/>
                </a:solidFill>
              </a:rPr>
              <a:t>Solution: Find the Mean of a Frequency Distribution</a:t>
            </a:r>
          </a:p>
        </p:txBody>
      </p:sp>
      <p:sp>
        <p:nvSpPr>
          <p:cNvPr id="31794" name="Footer Placeholder 2">
            <a:extLst>
              <a:ext uri="{FF2B5EF4-FFF2-40B4-BE49-F238E27FC236}">
                <a16:creationId xmlns:a16="http://schemas.microsoft.com/office/drawing/2014/main" xmlns="" id="{3A7BD793-F472-4F11-96A4-C50FF7D6B800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xmlns="" id="{6FFC3AF5-C5B5-43D0-A8CE-9300CEA4C476}"/>
                  </a:ext>
                </a:extLst>
              </p:cNvPr>
              <p:cNvSpPr/>
              <p:nvPr/>
            </p:nvSpPr>
            <p:spPr>
              <a:xfrm>
                <a:off x="2417894" y="2303585"/>
                <a:ext cx="4317018" cy="6846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sz="24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4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US" sz="24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nary>
                      </m:den>
                    </m:f>
                  </m:oMath>
                </a14:m>
                <a:r>
                  <a:rPr lang="en-US" sz="2400" dirty="0">
                    <a:solidFill>
                      <a:srgbClr val="C00000"/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dirty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8631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dirty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30</m:t>
                        </m:r>
                      </m:den>
                    </m:f>
                    <m:r>
                      <a:rPr lang="en-US" sz="24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srgbClr val="C00000"/>
                    </a:solidFill>
                    <a:latin typeface="+mn-lt"/>
                  </a:rPr>
                  <a:t> 287.7</a:t>
                </a:r>
                <a:endParaRPr lang="en-US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6FFC3AF5-C5B5-43D0-A8CE-9300CEA4C4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7894" y="2303585"/>
                <a:ext cx="4317018" cy="684611"/>
              </a:xfrm>
              <a:prstGeom prst="rect">
                <a:avLst/>
              </a:prstGeom>
              <a:blipFill rotWithShape="0">
                <a:blip r:embed="rId2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24349FE-0567-40ED-A2F4-1747DE0070EB}"/>
              </a:ext>
            </a:extLst>
          </p:cNvPr>
          <p:cNvSpPr/>
          <p:nvPr/>
        </p:nvSpPr>
        <p:spPr>
          <a:xfrm>
            <a:off x="328530" y="4377412"/>
            <a:ext cx="8774864" cy="128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TenLTStd-Roman"/>
              </a:rPr>
              <a:t>The mean expense is $287.70. This value is an estimate because it is based on class midpoints instead of the original data set.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4881314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xmlns="" id="{2F0CEC86-3021-4D25-8607-631089820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400" dirty="0"/>
              <a:t>The Shape of Distributions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6CEC2BF-065E-4E84-BE6E-0B5B8CC4D1FC}"/>
              </a:ext>
            </a:extLst>
          </p:cNvPr>
          <p:cNvSpPr txBox="1"/>
          <p:nvPr/>
        </p:nvSpPr>
        <p:spPr>
          <a:xfrm>
            <a:off x="593293" y="1401818"/>
            <a:ext cx="7764462" cy="190205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Clr>
                <a:srgbClr val="D17230"/>
              </a:buClr>
              <a:defRPr/>
            </a:pPr>
            <a:r>
              <a:rPr lang="en-US" sz="2800" b="1" dirty="0">
                <a:solidFill>
                  <a:srgbClr val="AE0337"/>
                </a:solidFill>
                <a:latin typeface="+mn-lt"/>
                <a:cs typeface="Times New Roman" pitchFamily="18" charset="0"/>
              </a:rPr>
              <a:t>Symmetric Distribution</a:t>
            </a:r>
          </a:p>
          <a:p>
            <a:pPr marL="457200" indent="-457200" eaLnBrk="0" hangingPunct="0">
              <a:spcBef>
                <a:spcPct val="20000"/>
              </a:spcBef>
              <a:buClr>
                <a:srgbClr val="D1723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+mn-lt"/>
                <a:cs typeface="Times New Roman" pitchFamily="18" charset="0"/>
              </a:rPr>
              <a:t>A vertical line can be drawn through the middle of  a graph of the distribution and the resulting halves are approximately mirror images.</a:t>
            </a:r>
            <a:endParaRPr lang="en-US" sz="2800" dirty="0">
              <a:latin typeface="+mn-lt"/>
              <a:cs typeface="Arial" charset="0"/>
            </a:endParaRPr>
          </a:p>
        </p:txBody>
      </p:sp>
      <p:sp>
        <p:nvSpPr>
          <p:cNvPr id="32773" name="Footer Placeholder 2">
            <a:extLst>
              <a:ext uri="{FF2B5EF4-FFF2-40B4-BE49-F238E27FC236}">
                <a16:creationId xmlns:a16="http://schemas.microsoft.com/office/drawing/2014/main" xmlns="" id="{80BF8B9A-DC49-4D28-B1E8-891CA732BED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" name="Picture 2" descr="A close up of a logo&#10;&#10;Description generated with very high confidence">
            <a:extLst>
              <a:ext uri="{FF2B5EF4-FFF2-40B4-BE49-F238E27FC236}">
                <a16:creationId xmlns:a16="http://schemas.microsoft.com/office/drawing/2014/main" xmlns="" id="{BA24C66F-0341-433D-B39E-10A0470B2D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481" y="3303877"/>
            <a:ext cx="3159488" cy="30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1835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>
            <a:extLst>
              <a:ext uri="{FF2B5EF4-FFF2-40B4-BE49-F238E27FC236}">
                <a16:creationId xmlns:a16="http://schemas.microsoft.com/office/drawing/2014/main" xmlns="" id="{C277F730-CB57-482D-8F07-40407A6C9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400" dirty="0"/>
              <a:t>The Shape of Distributions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B1793C6-77A3-4523-9878-D23AC7C21C2C}"/>
              </a:ext>
            </a:extLst>
          </p:cNvPr>
          <p:cNvSpPr txBox="1"/>
          <p:nvPr/>
        </p:nvSpPr>
        <p:spPr>
          <a:xfrm>
            <a:off x="530225" y="1463675"/>
            <a:ext cx="7788275" cy="197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Clr>
                <a:srgbClr val="D17230"/>
              </a:buClr>
              <a:defRPr/>
            </a:pPr>
            <a:r>
              <a:rPr lang="en-US" sz="2800" b="1" dirty="0">
                <a:solidFill>
                  <a:srgbClr val="AE0337"/>
                </a:solidFill>
                <a:latin typeface="+mn-lt"/>
                <a:cs typeface="Times New Roman" pitchFamily="18" charset="0"/>
              </a:rPr>
              <a:t>Uniform Distribution (rectangular)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D17230"/>
              </a:buClr>
              <a:buFont typeface="Arial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+mn-lt"/>
                <a:cs typeface="Times New Roman" pitchFamily="18" charset="0"/>
              </a:rPr>
              <a:t>All entries or classes in the distribution have equal or approximately equal frequencies.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D17230"/>
              </a:buClr>
              <a:buFont typeface="Arial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+mn-lt"/>
                <a:cs typeface="Times New Roman" pitchFamily="18" charset="0"/>
              </a:rPr>
              <a:t>Symmetric.</a:t>
            </a:r>
            <a:endParaRPr lang="en-US" sz="2800" dirty="0">
              <a:latin typeface="+mn-lt"/>
              <a:cs typeface="Arial" charset="0"/>
            </a:endParaRPr>
          </a:p>
        </p:txBody>
      </p:sp>
      <p:sp>
        <p:nvSpPr>
          <p:cNvPr id="33797" name="Footer Placeholder 2">
            <a:extLst>
              <a:ext uri="{FF2B5EF4-FFF2-40B4-BE49-F238E27FC236}">
                <a16:creationId xmlns:a16="http://schemas.microsoft.com/office/drawing/2014/main" xmlns="" id="{85399315-DD82-4263-9BCB-3D323C71016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" name="Picture 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7A202B40-42AC-49BE-93B7-15F6986067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943" y="3046364"/>
            <a:ext cx="3398114" cy="330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44443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xmlns="" id="{C09D8983-EDD8-4DFE-AE44-6BEABD8BF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Shape of Distributions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884D0DC-93AA-4E73-96BB-45BF82C8AD46}"/>
              </a:ext>
            </a:extLst>
          </p:cNvPr>
          <p:cNvSpPr txBox="1"/>
          <p:nvPr/>
        </p:nvSpPr>
        <p:spPr>
          <a:xfrm>
            <a:off x="530225" y="1463675"/>
            <a:ext cx="7788275" cy="15573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Clr>
                <a:srgbClr val="D17230"/>
              </a:buClr>
              <a:defRPr/>
            </a:pPr>
            <a:r>
              <a:rPr lang="en-US" sz="2800" b="1" dirty="0">
                <a:solidFill>
                  <a:srgbClr val="AE0337"/>
                </a:solidFill>
                <a:latin typeface="+mn-lt"/>
                <a:cs typeface="Times New Roman" pitchFamily="18" charset="0"/>
              </a:rPr>
              <a:t>Skewed Left Distribution (negatively skewed)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D17230"/>
              </a:buClr>
              <a:buFont typeface="Arial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+mn-lt"/>
                <a:cs typeface="Times New Roman" pitchFamily="18" charset="0"/>
              </a:rPr>
              <a:t>The “tail” of the graph elongates more to the left.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D17230"/>
              </a:buClr>
              <a:buFont typeface="Arial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+mn-lt"/>
                <a:cs typeface="Times New Roman" pitchFamily="18" charset="0"/>
              </a:rPr>
              <a:t>The mean is to the left of the median.</a:t>
            </a:r>
            <a:endParaRPr lang="en-US" sz="2800" dirty="0">
              <a:latin typeface="+mn-lt"/>
              <a:cs typeface="Arial" charset="0"/>
            </a:endParaRPr>
          </a:p>
        </p:txBody>
      </p:sp>
      <p:sp>
        <p:nvSpPr>
          <p:cNvPr id="34821" name="Footer Placeholder 2">
            <a:extLst>
              <a:ext uri="{FF2B5EF4-FFF2-40B4-BE49-F238E27FC236}">
                <a16:creationId xmlns:a16="http://schemas.microsoft.com/office/drawing/2014/main" xmlns="" id="{4694C29D-D6E3-43D2-8999-95D9431A352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" name="Picture 2" descr="A close up of a logo&#10;&#10;Description generated with very high confidence">
            <a:extLst>
              <a:ext uri="{FF2B5EF4-FFF2-40B4-BE49-F238E27FC236}">
                <a16:creationId xmlns:a16="http://schemas.microsoft.com/office/drawing/2014/main" xmlns="" id="{BCE25340-C9AD-43D6-A257-CAEA547737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00" y="3021024"/>
            <a:ext cx="3367623" cy="325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4514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>
            <a:extLst>
              <a:ext uri="{FF2B5EF4-FFF2-40B4-BE49-F238E27FC236}">
                <a16:creationId xmlns:a16="http://schemas.microsoft.com/office/drawing/2014/main" xmlns="" id="{22128EA7-5B0C-4FE2-8CE9-ADBF8BEAE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Shape of Distributions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16D0419-EADA-460F-8733-2579013CE29D}"/>
              </a:ext>
            </a:extLst>
          </p:cNvPr>
          <p:cNvSpPr txBox="1"/>
          <p:nvPr/>
        </p:nvSpPr>
        <p:spPr>
          <a:xfrm>
            <a:off x="530225" y="1463675"/>
            <a:ext cx="7788275" cy="15573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Clr>
                <a:srgbClr val="D17230"/>
              </a:buClr>
              <a:defRPr/>
            </a:pPr>
            <a:r>
              <a:rPr lang="en-US" sz="2800" b="1" dirty="0">
                <a:solidFill>
                  <a:srgbClr val="AE0337"/>
                </a:solidFill>
                <a:latin typeface="+mn-lt"/>
                <a:cs typeface="Times New Roman" pitchFamily="18" charset="0"/>
              </a:rPr>
              <a:t>Skewed Right Distribution (positively skewed)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D17230"/>
              </a:buClr>
              <a:buFont typeface="Arial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+mn-lt"/>
                <a:cs typeface="Times New Roman" pitchFamily="18" charset="0"/>
              </a:rPr>
              <a:t>The “tail” of the graph elongates more to the right.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D17230"/>
              </a:buClr>
              <a:buFont typeface="Arial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+mn-lt"/>
                <a:cs typeface="Times New Roman" pitchFamily="18" charset="0"/>
              </a:rPr>
              <a:t>The mean is to the right of the median.</a:t>
            </a:r>
            <a:endParaRPr lang="en-US" sz="2800" dirty="0">
              <a:latin typeface="+mn-lt"/>
              <a:cs typeface="Arial" charset="0"/>
            </a:endParaRPr>
          </a:p>
        </p:txBody>
      </p:sp>
      <p:sp>
        <p:nvSpPr>
          <p:cNvPr id="35845" name="Footer Placeholder 2">
            <a:extLst>
              <a:ext uri="{FF2B5EF4-FFF2-40B4-BE49-F238E27FC236}">
                <a16:creationId xmlns:a16="http://schemas.microsoft.com/office/drawing/2014/main" xmlns="" id="{890668A2-D1D9-4406-BF25-43942F5C25F0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" name="Picture 2" descr="A close up of a logo&#10;&#10;Description generated with very high confidence">
            <a:extLst>
              <a:ext uri="{FF2B5EF4-FFF2-40B4-BE49-F238E27FC236}">
                <a16:creationId xmlns:a16="http://schemas.microsoft.com/office/drawing/2014/main" xmlns="" id="{53CD5328-4C70-47ED-A913-5AA2BE1C6B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564" y="3021024"/>
            <a:ext cx="3368933" cy="322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43173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BE65D076-44FC-47B1-BD2B-86AA1B189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2.3 Objectives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xmlns="" id="{51B88FD2-9E1B-4954-8466-A678AB09F5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How to find the mean, median, and mode of a population and of a sample</a:t>
            </a:r>
          </a:p>
          <a:p>
            <a:pPr eaLnBrk="1" hangingPunct="1"/>
            <a:r>
              <a:rPr lang="en-US" altLang="en-US" dirty="0"/>
              <a:t>How to find the weighted mean of a data set, and how to estimate the sample mean of grouped data</a:t>
            </a:r>
          </a:p>
          <a:p>
            <a:pPr eaLnBrk="1" hangingPunct="1"/>
            <a:r>
              <a:rPr lang="en-US" altLang="en-US" dirty="0"/>
              <a:t>How to describe the shape of a distribution as symmetric, uniform, or skewed and how to compare the mean and median for each</a:t>
            </a:r>
          </a:p>
        </p:txBody>
      </p:sp>
      <p:sp>
        <p:nvSpPr>
          <p:cNvPr id="5124" name="Footer Placeholder 2">
            <a:extLst>
              <a:ext uri="{FF2B5EF4-FFF2-40B4-BE49-F238E27FC236}">
                <a16:creationId xmlns:a16="http://schemas.microsoft.com/office/drawing/2014/main" xmlns="" id="{C64F95F8-60D7-4921-B75A-B1A3E8B0F29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785471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xmlns="" id="{312561A9-60A1-4519-9B72-29456744B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Measures of Central Tendency</a:t>
            </a:r>
          </a:p>
        </p:txBody>
      </p:sp>
      <p:sp>
        <p:nvSpPr>
          <p:cNvPr id="97283" name="Content Placeholder 2">
            <a:extLst>
              <a:ext uri="{FF2B5EF4-FFF2-40B4-BE49-F238E27FC236}">
                <a16:creationId xmlns:a16="http://schemas.microsoft.com/office/drawing/2014/main" xmlns="" id="{0A3E120A-FE66-473C-AC5B-BEB6D532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>
                <a:solidFill>
                  <a:schemeClr val="accent2"/>
                </a:solidFill>
              </a:rPr>
              <a:t>Measure of central tendency</a:t>
            </a:r>
          </a:p>
          <a:p>
            <a:r>
              <a:rPr lang="en-US" altLang="en-US"/>
              <a:t>A value that represents a typical, or central, entry of a data set.</a:t>
            </a:r>
          </a:p>
          <a:p>
            <a:r>
              <a:rPr lang="en-US" altLang="en-US"/>
              <a:t>Most common measures of central tendency:</a:t>
            </a:r>
          </a:p>
          <a:p>
            <a:pPr lvl="1"/>
            <a:r>
              <a:rPr lang="en-US" altLang="en-US"/>
              <a:t>Mean</a:t>
            </a:r>
          </a:p>
          <a:p>
            <a:pPr lvl="1"/>
            <a:r>
              <a:rPr lang="en-US" altLang="en-US"/>
              <a:t>Median</a:t>
            </a:r>
          </a:p>
          <a:p>
            <a:pPr lvl="1"/>
            <a:r>
              <a:rPr lang="en-US" altLang="en-US"/>
              <a:t>Mode</a:t>
            </a:r>
          </a:p>
        </p:txBody>
      </p:sp>
      <p:pic>
        <p:nvPicPr>
          <p:cNvPr id="6148" name="Picture 2" descr="C:\Documents and Settings\Lyn\Local Settings\Temporary Internet Files\Content.IE5\O7HXM29P\MCj01978720000[1].wmf">
            <a:extLst>
              <a:ext uri="{FF2B5EF4-FFF2-40B4-BE49-F238E27FC236}">
                <a16:creationId xmlns:a16="http://schemas.microsoft.com/office/drawing/2014/main" xmlns="" id="{52382AAF-31B5-40DC-ACE6-BC1D12EFE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063" y="4265613"/>
            <a:ext cx="2117725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Footer Placeholder 2">
            <a:extLst>
              <a:ext uri="{FF2B5EF4-FFF2-40B4-BE49-F238E27FC236}">
                <a16:creationId xmlns:a16="http://schemas.microsoft.com/office/drawing/2014/main" xmlns="" id="{D791CC30-EFD7-4EA6-86B9-197404F630A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8176566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A18213E-9B92-4B39-A4F0-D20AFF067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Measure of Central Tendency: Mean</a:t>
            </a:r>
          </a:p>
        </p:txBody>
      </p:sp>
      <p:sp>
        <p:nvSpPr>
          <p:cNvPr id="13317" name="Content Placeholder 2">
            <a:extLst>
              <a:ext uri="{FF2B5EF4-FFF2-40B4-BE49-F238E27FC236}">
                <a16:creationId xmlns:a16="http://schemas.microsoft.com/office/drawing/2014/main" xmlns="" id="{DC800F5A-FB31-40D0-BFE0-7931748A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 dirty="0">
                <a:solidFill>
                  <a:schemeClr val="accent2"/>
                </a:solidFill>
              </a:rPr>
              <a:t>Mean</a:t>
            </a:r>
            <a:r>
              <a:rPr lang="en-US" altLang="en-US" dirty="0">
                <a:solidFill>
                  <a:srgbClr val="000000"/>
                </a:solidFill>
              </a:rPr>
              <a:t> (average)</a:t>
            </a:r>
          </a:p>
          <a:p>
            <a:r>
              <a:rPr lang="en-US" altLang="en-US" dirty="0">
                <a:solidFill>
                  <a:srgbClr val="000000"/>
                </a:solidFill>
              </a:rPr>
              <a:t>The sum of all the data entries divided by the number of entries.</a:t>
            </a:r>
          </a:p>
          <a:p>
            <a:r>
              <a:rPr lang="en-US" altLang="en-US" b="1" dirty="0">
                <a:solidFill>
                  <a:srgbClr val="000000"/>
                </a:solidFill>
              </a:rPr>
              <a:t>Sigma notation</a:t>
            </a:r>
            <a:r>
              <a:rPr lang="en-US" altLang="en-US" dirty="0">
                <a:solidFill>
                  <a:srgbClr val="000000"/>
                </a:solidFill>
              </a:rPr>
              <a:t>:   </a:t>
            </a:r>
            <a:r>
              <a:rPr lang="el-GR" altLang="en-US" dirty="0">
                <a:solidFill>
                  <a:srgbClr val="000000"/>
                </a:solidFill>
              </a:rPr>
              <a:t>Σ</a:t>
            </a:r>
            <a:r>
              <a:rPr lang="en-US" altLang="en-US" i="1" dirty="0">
                <a:solidFill>
                  <a:srgbClr val="000000"/>
                </a:solidFill>
              </a:rPr>
              <a:t>x</a:t>
            </a:r>
            <a:r>
              <a:rPr lang="en-US" altLang="en-US" dirty="0">
                <a:solidFill>
                  <a:srgbClr val="000000"/>
                </a:solidFill>
              </a:rPr>
              <a:t> = add all of the data entries (</a:t>
            </a:r>
            <a:r>
              <a:rPr lang="en-US" altLang="en-US" i="1" dirty="0">
                <a:solidFill>
                  <a:srgbClr val="000000"/>
                </a:solidFill>
              </a:rPr>
              <a:t>x</a:t>
            </a:r>
            <a:r>
              <a:rPr lang="en-US" altLang="en-US" dirty="0">
                <a:solidFill>
                  <a:srgbClr val="000000"/>
                </a:solidFill>
              </a:rPr>
              <a:t>) in the data set.</a:t>
            </a:r>
          </a:p>
          <a:p>
            <a:r>
              <a:rPr lang="en-US" altLang="en-US" b="1" dirty="0"/>
              <a:t>Population mean</a:t>
            </a:r>
            <a:r>
              <a:rPr lang="en-US" altLang="en-US" dirty="0"/>
              <a:t>:		</a:t>
            </a:r>
          </a:p>
          <a:p>
            <a:endParaRPr lang="en-US" altLang="en-US" dirty="0">
              <a:solidFill>
                <a:schemeClr val="accent2"/>
              </a:solidFill>
            </a:endParaRPr>
          </a:p>
          <a:p>
            <a:r>
              <a:rPr lang="en-US" altLang="en-US" b="1" dirty="0"/>
              <a:t>Sample mean</a:t>
            </a:r>
            <a:r>
              <a:rPr lang="en-US" altLang="en-US" dirty="0"/>
              <a:t>:</a:t>
            </a:r>
          </a:p>
          <a:p>
            <a:endParaRPr lang="en-US" altLang="en-US" b="1" dirty="0">
              <a:solidFill>
                <a:schemeClr val="accent2"/>
              </a:solidFill>
            </a:endParaRPr>
          </a:p>
        </p:txBody>
      </p:sp>
      <p:graphicFrame>
        <p:nvGraphicFramePr>
          <p:cNvPr id="13314" name="Object 2">
            <a:extLst>
              <a:ext uri="{FF2B5EF4-FFF2-40B4-BE49-F238E27FC236}">
                <a16:creationId xmlns:a16="http://schemas.microsoft.com/office/drawing/2014/main" xmlns="" id="{2C8A355D-4860-4DA7-8D02-AB98FD987CF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95713" y="3878263"/>
          <a:ext cx="957262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Equation" r:id="rId3" imgW="482391" imgH="393529" progId="Equation.DSMT4">
                  <p:embed/>
                </p:oleObj>
              </mc:Choice>
              <mc:Fallback>
                <p:oleObj name="Equation" r:id="rId3" imgW="482391" imgH="393529" progId="Equation.DSMT4">
                  <p:embed/>
                  <p:pic>
                    <p:nvPicPr>
                      <p:cNvPr id="13314" name="Object 2">
                        <a:extLst>
                          <a:ext uri="{FF2B5EF4-FFF2-40B4-BE49-F238E27FC236}">
                            <a16:creationId xmlns:a16="http://schemas.microsoft.com/office/drawing/2014/main" xmlns="" id="{2C8A355D-4860-4DA7-8D02-AB98FD987CF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5713" y="3878263"/>
                        <a:ext cx="957262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Object 3">
            <a:extLst>
              <a:ext uri="{FF2B5EF4-FFF2-40B4-BE49-F238E27FC236}">
                <a16:creationId xmlns:a16="http://schemas.microsoft.com/office/drawing/2014/main" xmlns="" id="{469DE853-D26D-434F-989F-22A5D46E46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05806"/>
              </p:ext>
            </p:extLst>
          </p:nvPr>
        </p:nvGraphicFramePr>
        <p:xfrm>
          <a:off x="3340100" y="4891088"/>
          <a:ext cx="1057275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Equation" r:id="rId5" imgW="469800" imgH="393480" progId="Equation.DSMT4">
                  <p:embed/>
                </p:oleObj>
              </mc:Choice>
              <mc:Fallback>
                <p:oleObj name="Equation" r:id="rId5" imgW="469800" imgH="393480" progId="Equation.DSMT4">
                  <p:embed/>
                  <p:pic>
                    <p:nvPicPr>
                      <p:cNvPr id="13315" name="Object 3">
                        <a:extLst>
                          <a:ext uri="{FF2B5EF4-FFF2-40B4-BE49-F238E27FC236}">
                            <a16:creationId xmlns:a16="http://schemas.microsoft.com/office/drawing/2014/main" xmlns="" id="{469DE853-D26D-434F-989F-22A5D46E46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0100" y="4891088"/>
                        <a:ext cx="1057275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4" name="Footer Placeholder 2">
            <a:extLst>
              <a:ext uri="{FF2B5EF4-FFF2-40B4-BE49-F238E27FC236}">
                <a16:creationId xmlns:a16="http://schemas.microsoft.com/office/drawing/2014/main" xmlns="" id="{22243311-3A04-404F-84FE-C77F614F70C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327339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99A4686-8132-479A-90A3-071E2D912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Example: Finding a Sample Mean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6B9CA6-A62E-47E0-9413-66705BF8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4945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weights (in pounds) for a sample of adults before starting a weight-loss study are listed. What is the mean weight of the adults?	</a:t>
            </a:r>
          </a:p>
          <a:p>
            <a:pPr marL="0" indent="0" algn="ctr">
              <a:buNone/>
            </a:pPr>
            <a:r>
              <a:rPr lang="en-US" dirty="0"/>
              <a:t>274   235   223   268   290   285   235</a:t>
            </a:r>
          </a:p>
        </p:txBody>
      </p:sp>
      <p:sp>
        <p:nvSpPr>
          <p:cNvPr id="8197" name="Footer Placeholder 2">
            <a:extLst>
              <a:ext uri="{FF2B5EF4-FFF2-40B4-BE49-F238E27FC236}">
                <a16:creationId xmlns:a16="http://schemas.microsoft.com/office/drawing/2014/main" xmlns="" id="{CF703D89-3D06-439A-B3FB-C438DC6A5E6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0722" name="Picture 2" descr="best weight scale - Google Search">
            <a:extLst>
              <a:ext uri="{FF2B5EF4-FFF2-40B4-BE49-F238E27FC236}">
                <a16:creationId xmlns:a16="http://schemas.microsoft.com/office/drawing/2014/main" xmlns="" id="{9F87982E-5B9F-47F1-A7E1-0C0DB17A1B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3549939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9570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49E83CD-B3AE-4495-AA47-9FFE80AF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</a:rPr>
              <a:t>Solution: Finding a Sample Mean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B7FF078-94C1-4DBB-BBBB-94A12660EDEB}"/>
              </a:ext>
            </a:extLst>
          </p:cNvPr>
          <p:cNvSpPr txBox="1"/>
          <p:nvPr/>
        </p:nvSpPr>
        <p:spPr>
          <a:xfrm>
            <a:off x="433388" y="2185988"/>
            <a:ext cx="8121650" cy="26899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Clr>
                <a:srgbClr val="D17230"/>
              </a:buClr>
              <a:buFont typeface="Arial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+mn-lt"/>
                <a:cs typeface="Times New Roman" pitchFamily="18" charset="0"/>
              </a:rPr>
              <a:t>The sum of the weights is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D17230"/>
              </a:buClr>
              <a:buFont typeface="Arial" charset="0"/>
              <a:buChar char="•"/>
              <a:defRPr/>
            </a:pPr>
            <a:endParaRPr lang="en-US" sz="2800" dirty="0">
              <a:solidFill>
                <a:prstClr val="black"/>
              </a:solidFill>
              <a:latin typeface="+mn-lt"/>
              <a:cs typeface="Times New Roman" pitchFamily="18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D17230"/>
              </a:buClr>
              <a:defRPr/>
            </a:pPr>
            <a:r>
              <a:rPr lang="en-US" sz="2400" dirty="0">
                <a:solidFill>
                  <a:prstClr val="black"/>
                </a:solidFill>
                <a:latin typeface="+mn-lt"/>
                <a:cs typeface="Times New Roman"/>
              </a:rPr>
              <a:t>	</a:t>
            </a:r>
            <a:r>
              <a:rPr lang="el-GR" sz="2400" dirty="0">
                <a:solidFill>
                  <a:schemeClr val="accent2"/>
                </a:solidFill>
                <a:latin typeface="+mn-lt"/>
                <a:cs typeface="Times New Roman"/>
              </a:rPr>
              <a:t>Σ</a:t>
            </a:r>
            <a:r>
              <a:rPr lang="en-US" sz="2400" i="1" dirty="0">
                <a:solidFill>
                  <a:schemeClr val="accent2"/>
                </a:solidFill>
                <a:latin typeface="+mn-lt"/>
                <a:cs typeface="Times New Roman"/>
              </a:rPr>
              <a:t>x</a:t>
            </a:r>
            <a:r>
              <a:rPr lang="en-US" sz="2400" dirty="0">
                <a:solidFill>
                  <a:schemeClr val="accent2"/>
                </a:solidFill>
                <a:latin typeface="+mn-lt"/>
                <a:cs typeface="Times New Roman"/>
              </a:rPr>
              <a:t> </a:t>
            </a:r>
            <a:r>
              <a:rPr lang="en-US" sz="2400" dirty="0">
                <a:solidFill>
                  <a:srgbClr val="C00000"/>
                </a:solidFill>
                <a:latin typeface="+mn-lt"/>
                <a:cs typeface="Times New Roman"/>
              </a:rPr>
              <a:t>= </a:t>
            </a:r>
            <a:r>
              <a:rPr lang="en-US" sz="2400" dirty="0">
                <a:solidFill>
                  <a:srgbClr val="C00000"/>
                </a:solidFill>
                <a:latin typeface="+mn-lt"/>
              </a:rPr>
              <a:t>274 + 235 + 223 + 268 + 290 + 285 + 235 </a:t>
            </a:r>
            <a:r>
              <a:rPr lang="en-US" sz="2400" dirty="0">
                <a:solidFill>
                  <a:schemeClr val="accent2"/>
                </a:solidFill>
                <a:latin typeface="+mn-lt"/>
                <a:cs typeface="Times New Roman"/>
              </a:rPr>
              <a:t>= 1810</a:t>
            </a:r>
            <a:endParaRPr lang="en-US" sz="2400" dirty="0">
              <a:solidFill>
                <a:prstClr val="black"/>
              </a:solidFill>
              <a:latin typeface="+mn-lt"/>
              <a:cs typeface="Times New Roman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D17230"/>
              </a:buClr>
              <a:defRPr/>
            </a:pPr>
            <a:endParaRPr lang="en-US" sz="1400" dirty="0">
              <a:solidFill>
                <a:prstClr val="black"/>
              </a:solidFill>
              <a:latin typeface="+mn-lt"/>
              <a:cs typeface="Times New Roman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D17230"/>
              </a:buClr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+mn-lt"/>
                <a:cs typeface="Times New Roman"/>
              </a:rPr>
              <a:t>To find the mean weight, divide the sum of the weights by the number of adults in the sample.</a:t>
            </a:r>
            <a:endParaRPr lang="en-US" sz="2800" dirty="0">
              <a:latin typeface="+mn-lt"/>
              <a:cs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DF28552-16D8-44B6-9CBD-74C2E7A356A1}"/>
              </a:ext>
            </a:extLst>
          </p:cNvPr>
          <p:cNvSpPr txBox="1"/>
          <p:nvPr/>
        </p:nvSpPr>
        <p:spPr>
          <a:xfrm>
            <a:off x="952500" y="5810688"/>
            <a:ext cx="77343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400" dirty="0">
                <a:latin typeface="+mn-lt"/>
                <a:cs typeface="Arial" charset="0"/>
              </a:rPr>
              <a:t>The mean weight of the adults is about 258.6 pounds.</a:t>
            </a:r>
          </a:p>
        </p:txBody>
      </p:sp>
      <p:sp>
        <p:nvSpPr>
          <p:cNvPr id="9224" name="Footer Placeholder 2">
            <a:extLst>
              <a:ext uri="{FF2B5EF4-FFF2-40B4-BE49-F238E27FC236}">
                <a16:creationId xmlns:a16="http://schemas.microsoft.com/office/drawing/2014/main" xmlns="" id="{9371FB44-4B7B-4D8C-805C-F9BC4CA0078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xmlns="" id="{B025F877-13B4-4255-9675-3D37A940F69F}"/>
                  </a:ext>
                </a:extLst>
              </p:cNvPr>
              <p:cNvSpPr txBox="1"/>
              <p:nvPr/>
            </p:nvSpPr>
            <p:spPr>
              <a:xfrm>
                <a:off x="2505298" y="5026767"/>
                <a:ext cx="3336106" cy="639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nary>
                      </m:num>
                      <m:den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srgbClr val="C00000"/>
                            </a:solidFill>
                            <a:latin typeface="Times New Roman"/>
                            <a:cs typeface="Times New Roman"/>
                          </a:rPr>
                          <m:t>1810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en-US" sz="2400" dirty="0">
                            <a:solidFill>
                              <a:srgbClr val="C00000"/>
                            </a:solidFill>
                            <a:latin typeface="+mn-lt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m:rPr>
                        <m:nor/>
                      </m:rPr>
                      <a:rPr lang="en-US" sz="2400" dirty="0" smtClean="0">
                        <a:solidFill>
                          <a:srgbClr val="C00000"/>
                        </a:solidFill>
                        <a:latin typeface="Times New Roman"/>
                        <a:cs typeface="Times New Roman"/>
                      </a:rPr>
                      <m:t>258.6</m:t>
                    </m:r>
                  </m:oMath>
                </a14:m>
                <a:endParaRPr lang="en-US" sz="2800" dirty="0" err="1">
                  <a:solidFill>
                    <a:srgbClr val="C0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025F877-13B4-4255-9675-3D37A940F6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5298" y="5026767"/>
                <a:ext cx="3336106" cy="639599"/>
              </a:xfrm>
              <a:prstGeom prst="rect">
                <a:avLst/>
              </a:prstGeom>
              <a:blipFill>
                <a:blip r:embed="rId2"/>
                <a:stretch>
                  <a:fillRect b="-1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best weight scale - Google Search">
            <a:extLst>
              <a:ext uri="{FF2B5EF4-FFF2-40B4-BE49-F238E27FC236}">
                <a16:creationId xmlns:a16="http://schemas.microsoft.com/office/drawing/2014/main" xmlns="" id="{D0AA2A1A-0263-4C7C-B765-B1ACCAA70B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782" y="919933"/>
            <a:ext cx="1671782" cy="1671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716A760E-42DD-40F3-812B-100DE2BDB7FB}"/>
              </a:ext>
            </a:extLst>
          </p:cNvPr>
          <p:cNvSpPr/>
          <p:nvPr/>
        </p:nvSpPr>
        <p:spPr>
          <a:xfrm>
            <a:off x="1387973" y="1518446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latin typeface="+mn-lt"/>
              </a:rPr>
              <a:t>274   235   223   268   290   285   235</a:t>
            </a:r>
          </a:p>
        </p:txBody>
      </p:sp>
    </p:spTree>
    <p:extLst>
      <p:ext uri="{BB962C8B-B14F-4D97-AF65-F5344CB8AC3E}">
        <p14:creationId xmlns:p14="http://schemas.microsoft.com/office/powerpoint/2010/main" val="152056039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xmlns="" id="{0D17C398-77BE-4491-A721-F2A935505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Measure of Central Tendency: Median</a:t>
            </a:r>
          </a:p>
        </p:txBody>
      </p:sp>
      <p:sp>
        <p:nvSpPr>
          <p:cNvPr id="99331" name="Content Placeholder 2">
            <a:extLst>
              <a:ext uri="{FF2B5EF4-FFF2-40B4-BE49-F238E27FC236}">
                <a16:creationId xmlns:a16="http://schemas.microsoft.com/office/drawing/2014/main" xmlns="" id="{5087FAA9-AFDA-4270-8A48-27E79FDA2B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38288"/>
            <a:ext cx="8229600" cy="4525962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 dirty="0">
                <a:solidFill>
                  <a:schemeClr val="accent2"/>
                </a:solidFill>
              </a:rPr>
              <a:t>Median</a:t>
            </a:r>
          </a:p>
          <a:p>
            <a:r>
              <a:rPr lang="en-US" altLang="en-US" dirty="0">
                <a:solidFill>
                  <a:srgbClr val="000000"/>
                </a:solidFill>
              </a:rPr>
              <a:t>The value that lies in the middle of the data when the data set is </a:t>
            </a:r>
            <a:r>
              <a:rPr lang="en-US" altLang="en-US" b="1" dirty="0"/>
              <a:t>ordered</a:t>
            </a:r>
            <a:r>
              <a:rPr lang="en-US" altLang="en-US" dirty="0"/>
              <a:t>.</a:t>
            </a:r>
          </a:p>
          <a:p>
            <a:r>
              <a:rPr lang="en-US" altLang="en-US" dirty="0">
                <a:solidFill>
                  <a:srgbClr val="000000"/>
                </a:solidFill>
              </a:rPr>
              <a:t>Measures the center of an ordered data set by dividing it into two equal parts.</a:t>
            </a:r>
          </a:p>
          <a:p>
            <a:r>
              <a:rPr lang="en-US" altLang="en-US" dirty="0">
                <a:solidFill>
                  <a:srgbClr val="000000"/>
                </a:solidFill>
              </a:rPr>
              <a:t>If the data set has an</a:t>
            </a:r>
          </a:p>
          <a:p>
            <a:pPr lvl="1"/>
            <a:r>
              <a:rPr lang="en-US" altLang="en-US" b="1" dirty="0">
                <a:solidFill>
                  <a:srgbClr val="000000"/>
                </a:solidFill>
              </a:rPr>
              <a:t>odd number of entries</a:t>
            </a:r>
            <a:r>
              <a:rPr lang="en-US" altLang="en-US" dirty="0">
                <a:solidFill>
                  <a:srgbClr val="000000"/>
                </a:solidFill>
              </a:rPr>
              <a:t>: median is the middle data entry.</a:t>
            </a:r>
          </a:p>
          <a:p>
            <a:pPr lvl="1"/>
            <a:r>
              <a:rPr lang="en-US" altLang="en-US" b="1" dirty="0">
                <a:solidFill>
                  <a:srgbClr val="000000"/>
                </a:solidFill>
              </a:rPr>
              <a:t>even number of entries</a:t>
            </a:r>
            <a:r>
              <a:rPr lang="en-US" altLang="en-US" dirty="0">
                <a:solidFill>
                  <a:srgbClr val="000000"/>
                </a:solidFill>
              </a:rPr>
              <a:t>: median is the mean of the two middle data entries.</a:t>
            </a:r>
            <a:endParaRPr lang="en-US" altLang="en-US" dirty="0"/>
          </a:p>
        </p:txBody>
      </p:sp>
      <p:sp>
        <p:nvSpPr>
          <p:cNvPr id="10244" name="Footer Placeholder 2">
            <a:extLst>
              <a:ext uri="{FF2B5EF4-FFF2-40B4-BE49-F238E27FC236}">
                <a16:creationId xmlns:a16="http://schemas.microsoft.com/office/drawing/2014/main" xmlns="" id="{A8E73D90-B247-4E57-8B81-5EA2EBFAE99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695938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 build="p"/>
    </p:bldLst>
  </p:timing>
</p:sld>
</file>

<file path=ppt/theme/theme1.xml><?xml version="1.0" encoding="utf-8"?>
<a:theme xmlns:a="http://schemas.openxmlformats.org/drawingml/2006/main" name="lf4template">
  <a:themeElements>
    <a:clrScheme name="Custom 20">
      <a:dk1>
        <a:sysClr val="windowText" lastClr="000000"/>
      </a:dk1>
      <a:lt1>
        <a:srgbClr val="FFFFFF"/>
      </a:lt1>
      <a:dk2>
        <a:srgbClr val="3B539D"/>
      </a:dk2>
      <a:lt2>
        <a:srgbClr val="EEECE1"/>
      </a:lt2>
      <a:accent1>
        <a:srgbClr val="E9B50E"/>
      </a:accent1>
      <a:accent2>
        <a:srgbClr val="AE0337"/>
      </a:accent2>
      <a:accent3>
        <a:srgbClr val="83BB35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s6e_template2.ppt  -  Compatibility Mode" id="{821B7270-F280-4094-A2E1-21A64EFB52AA}" vid="{788F13F2-6F53-4F28-A47B-16A619397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676</TotalTime>
  <Words>1347</Words>
  <Application>Microsoft Office PowerPoint</Application>
  <PresentationFormat>On-screen Show (4:3)</PresentationFormat>
  <Paragraphs>244</Paragraphs>
  <Slides>34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Arial</vt:lpstr>
      <vt:lpstr>Calibri</vt:lpstr>
      <vt:lpstr>Cambria Math</vt:lpstr>
      <vt:lpstr>Times New Roman</vt:lpstr>
      <vt:lpstr>TimesTenLTStd-Roman</vt:lpstr>
      <vt:lpstr>Wingdings</vt:lpstr>
      <vt:lpstr>lf4template</vt:lpstr>
      <vt:lpstr>Equation</vt:lpstr>
      <vt:lpstr>PowerPoint Presentation</vt:lpstr>
      <vt:lpstr>Chapter Outline</vt:lpstr>
      <vt:lpstr>Section 2.3</vt:lpstr>
      <vt:lpstr>Section 2.3 Objectives</vt:lpstr>
      <vt:lpstr>Measures of Central Tendency</vt:lpstr>
      <vt:lpstr>Measure of Central Tendency: Mean</vt:lpstr>
      <vt:lpstr>Example: Finding a Sample Mean</vt:lpstr>
      <vt:lpstr>Solution: Finding a Sample Mean</vt:lpstr>
      <vt:lpstr>Measure of Central Tendency: Median</vt:lpstr>
      <vt:lpstr>Example: Finding the Median</vt:lpstr>
      <vt:lpstr>Solution: Finding the Median</vt:lpstr>
      <vt:lpstr>Example: Finding the Median</vt:lpstr>
      <vt:lpstr>Solution: Finding the Median</vt:lpstr>
      <vt:lpstr>Measure of Central Tendency: Mode</vt:lpstr>
      <vt:lpstr>Example: Finding the Mode</vt:lpstr>
      <vt:lpstr>Solution: Finding the Mode</vt:lpstr>
      <vt:lpstr>Example: Finding the Mode</vt:lpstr>
      <vt:lpstr>Solution: Finding the Mode</vt:lpstr>
      <vt:lpstr>Comparing the Mean, Median, and Mode</vt:lpstr>
      <vt:lpstr>Example: Comparing the Mean, Median, and Mode</vt:lpstr>
      <vt:lpstr>Solution: Comparing the Mean, Median, and Mode</vt:lpstr>
      <vt:lpstr>Solution: Comparing the Mean, Median, and Mode</vt:lpstr>
      <vt:lpstr>Solution: Comparing the Mean, Median, and Mode</vt:lpstr>
      <vt:lpstr>Weighted Mean</vt:lpstr>
      <vt:lpstr>Example: Finding a Weighted Mean</vt:lpstr>
      <vt:lpstr>Solution: Finding a Weighted Mean</vt:lpstr>
      <vt:lpstr>Mean of Grouped Data</vt:lpstr>
      <vt:lpstr>Finding the Mean of a Frequency Distribution</vt:lpstr>
      <vt:lpstr>Example: Find the Mean of a Frequency Distribution</vt:lpstr>
      <vt:lpstr>Solution: Find the Mean of a Frequency Distribution</vt:lpstr>
      <vt:lpstr>The Shape of Distributions</vt:lpstr>
      <vt:lpstr>The Shape of Distributions</vt:lpstr>
      <vt:lpstr>The Shape of Distributions</vt:lpstr>
      <vt:lpstr>The Shape of Distributions</vt:lpstr>
    </vt:vector>
  </TitlesOfParts>
  <Company>© Copyright 2019, 2015, 2012, Pearson Education,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</dc:title>
  <dc:subject>Elementary Statistics  7e</dc:subject>
  <dc:creator>Ron Larson, Betsy Farber</dc:creator>
  <cp:lastModifiedBy>Sandra Scholten</cp:lastModifiedBy>
  <cp:revision>84</cp:revision>
  <dcterms:created xsi:type="dcterms:W3CDTF">2007-07-18T23:54:35Z</dcterms:created>
  <dcterms:modified xsi:type="dcterms:W3CDTF">2019-02-12T16:58:21Z</dcterms:modified>
</cp:coreProperties>
</file>