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2"/>
  </p:notesMasterIdLst>
  <p:handoutMasterIdLst>
    <p:handoutMasterId r:id="rId43"/>
  </p:handoutMasterIdLst>
  <p:sldIdLst>
    <p:sldId id="257" r:id="rId2"/>
    <p:sldId id="258" r:id="rId3"/>
    <p:sldId id="259" r:id="rId4"/>
    <p:sldId id="260" r:id="rId5"/>
    <p:sldId id="261" r:id="rId6"/>
    <p:sldId id="263" r:id="rId7"/>
    <p:sldId id="264" r:id="rId8"/>
    <p:sldId id="265" r:id="rId9"/>
    <p:sldId id="266" r:id="rId10"/>
    <p:sldId id="296" r:id="rId11"/>
    <p:sldId id="267" r:id="rId12"/>
    <p:sldId id="268" r:id="rId13"/>
    <p:sldId id="269" r:id="rId14"/>
    <p:sldId id="290" r:id="rId15"/>
    <p:sldId id="291" r:id="rId16"/>
    <p:sldId id="292" r:id="rId17"/>
    <p:sldId id="297" r:id="rId18"/>
    <p:sldId id="270" r:id="rId19"/>
    <p:sldId id="271" r:id="rId20"/>
    <p:sldId id="272" r:id="rId21"/>
    <p:sldId id="273" r:id="rId22"/>
    <p:sldId id="274" r:id="rId23"/>
    <p:sldId id="275" r:id="rId24"/>
    <p:sldId id="293" r:id="rId25"/>
    <p:sldId id="294" r:id="rId26"/>
    <p:sldId id="295" r:id="rId27"/>
    <p:sldId id="276" r:id="rId28"/>
    <p:sldId id="277" r:id="rId29"/>
    <p:sldId id="278" r:id="rId30"/>
    <p:sldId id="279" r:id="rId31"/>
    <p:sldId id="280" r:id="rId32"/>
    <p:sldId id="281" r:id="rId33"/>
    <p:sldId id="282" r:id="rId34"/>
    <p:sldId id="283" r:id="rId35"/>
    <p:sldId id="284" r:id="rId36"/>
    <p:sldId id="285" r:id="rId37"/>
    <p:sldId id="286" r:id="rId38"/>
    <p:sldId id="298" r:id="rId39"/>
    <p:sldId id="287" r:id="rId40"/>
    <p:sldId id="288" r:id="rId4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a:srgbClr val="FC3B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55" autoAdjust="0"/>
    <p:restoredTop sz="86351" autoAdjust="0"/>
  </p:normalViewPr>
  <p:slideViewPr>
    <p:cSldViewPr snapToGrid="0">
      <p:cViewPr varScale="1">
        <p:scale>
          <a:sx n="87" d="100"/>
          <a:sy n="87" d="100"/>
        </p:scale>
        <p:origin x="582"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3</a:t>
            </a:r>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39175175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3</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596564798"/>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70282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xmlns="" id="{B9FF2CAE-18CC-46D3-B0A6-94015C5C1A5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xmlns="" id="{4D77EDD5-9EF8-4CF3-A46C-BEDAB5295B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4339" name="Slide Number Placeholder 3">
            <a:extLst>
              <a:ext uri="{FF2B5EF4-FFF2-40B4-BE49-F238E27FC236}">
                <a16:creationId xmlns:a16="http://schemas.microsoft.com/office/drawing/2014/main" xmlns="" id="{8178FAE9-0D16-487C-956E-4F4A54EC59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76CDAB-2315-4627-879F-87314D3BD216}" type="slidenum">
              <a:rPr lang="en-US" altLang="en-US" sz="1200">
                <a:latin typeface="Calibri" panose="020F0502020204030204" pitchFamily="34" charset="0"/>
              </a:rPr>
              <a:pPr eaLnBrk="1" hangingPunct="1"/>
              <a:t>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186243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4.emf"/></Relationships>
</file>

<file path=ppt/slides/_rels/slide1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7.wmf"/><Relationship Id="rId5" Type="http://schemas.openxmlformats.org/officeDocument/2006/relationships/oleObject" Target="../embeddings/oleObject3.bin"/><Relationship Id="rId4" Type="http://schemas.openxmlformats.org/officeDocument/2006/relationships/image" Target="../media/image16.wmf"/><Relationship Id="rId9" Type="http://schemas.openxmlformats.org/officeDocument/2006/relationships/image" Target="../media/image15.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0.png"/><Relationship Id="rId4" Type="http://schemas.openxmlformats.org/officeDocument/2006/relationships/image" Target="../media/image19.emf"/></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28.wmf"/><Relationship Id="rId4" Type="http://schemas.openxmlformats.org/officeDocument/2006/relationships/image" Target="../media/image27.wmf"/></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34.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35.wmf"/></Relationships>
</file>

<file path=ppt/slides/_rels/slide39.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37.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Probability</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3</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8E4A04-BE1A-4773-B872-9DD239B26575}"/>
              </a:ext>
            </a:extLst>
          </p:cNvPr>
          <p:cNvSpPr>
            <a:spLocks noGrp="1"/>
          </p:cNvSpPr>
          <p:nvPr>
            <p:ph type="title"/>
          </p:nvPr>
        </p:nvSpPr>
        <p:spPr/>
        <p:txBody>
          <a:bodyPr/>
          <a:lstStyle/>
          <a:p>
            <a:pPr eaLnBrk="1" hangingPunct="1">
              <a:defRPr/>
            </a:pPr>
            <a:r>
              <a:rPr lang="en-US" dirty="0">
                <a:solidFill>
                  <a:schemeClr val="accent3"/>
                </a:solidFill>
                <a:ea typeface="+mj-ea"/>
              </a:rPr>
              <a:t>Example: Identifying Simple Events</a:t>
            </a:r>
          </a:p>
        </p:txBody>
      </p:sp>
      <p:sp>
        <p:nvSpPr>
          <p:cNvPr id="20482" name="Content Placeholder 2">
            <a:extLst>
              <a:ext uri="{FF2B5EF4-FFF2-40B4-BE49-F238E27FC236}">
                <a16:creationId xmlns:a16="http://schemas.microsoft.com/office/drawing/2014/main" xmlns="" id="{D31E1D21-09D0-43E2-A5B6-665417C16236}"/>
              </a:ext>
            </a:extLst>
          </p:cNvPr>
          <p:cNvSpPr>
            <a:spLocks noGrp="1"/>
          </p:cNvSpPr>
          <p:nvPr>
            <p:ph idx="1"/>
          </p:nvPr>
        </p:nvSpPr>
        <p:spPr>
          <a:xfrm>
            <a:off x="457200" y="1600200"/>
            <a:ext cx="8229600" cy="2588623"/>
          </a:xfrm>
        </p:spPr>
        <p:txBody>
          <a:bodyPr/>
          <a:lstStyle/>
          <a:p>
            <a:pPr marL="228600" indent="-228600" eaLnBrk="1" hangingPunct="1">
              <a:buFont typeface="Arial" panose="020B0604020202020204" pitchFamily="34" charset="0"/>
              <a:buNone/>
            </a:pPr>
            <a:r>
              <a:rPr lang="en-US" altLang="en-US" dirty="0"/>
              <a:t>Determine the number of outcomes in each event.  Then decide whether each event is simple or not. Explain your reasoning.</a:t>
            </a:r>
          </a:p>
          <a:p>
            <a:pPr marL="514350" indent="-514350" eaLnBrk="1" hangingPunct="1">
              <a:buFont typeface="+mj-lt"/>
              <a:buAutoNum type="arabicPeriod" startAt="2"/>
            </a:pPr>
            <a:r>
              <a:rPr lang="en-US" altLang="en-US" dirty="0"/>
              <a:t>You roll a six-sided die. Event </a:t>
            </a:r>
            <a:r>
              <a:rPr lang="en-US" altLang="en-US" i="1" dirty="0"/>
              <a:t>B</a:t>
            </a:r>
            <a:r>
              <a:rPr lang="en-US" altLang="en-US" dirty="0"/>
              <a:t> is rolling at least </a:t>
            </a:r>
            <a:br>
              <a:rPr lang="en-US" altLang="en-US" dirty="0"/>
            </a:br>
            <a:r>
              <a:rPr lang="en-US" altLang="en-US" dirty="0"/>
              <a:t>a 4.</a:t>
            </a:r>
          </a:p>
          <a:p>
            <a:pPr marL="228600" indent="-228600" eaLnBrk="1" hangingPunct="1">
              <a:buFont typeface="Arial" panose="020B0604020202020204" pitchFamily="34" charset="0"/>
              <a:buNone/>
            </a:pPr>
            <a:endParaRPr lang="en-US" altLang="en-US" dirty="0"/>
          </a:p>
        </p:txBody>
      </p:sp>
      <p:sp>
        <p:nvSpPr>
          <p:cNvPr id="6" name="TextBox 5">
            <a:extLst>
              <a:ext uri="{FF2B5EF4-FFF2-40B4-BE49-F238E27FC236}">
                <a16:creationId xmlns:a16="http://schemas.microsoft.com/office/drawing/2014/main" xmlns="" id="{C5EA8A48-A85B-4842-A1DF-35E2C0CDF97E}"/>
              </a:ext>
            </a:extLst>
          </p:cNvPr>
          <p:cNvSpPr txBox="1"/>
          <p:nvPr/>
        </p:nvSpPr>
        <p:spPr>
          <a:xfrm>
            <a:off x="363259" y="4181793"/>
            <a:ext cx="8262937" cy="1815882"/>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a:p>
            <a:pPr>
              <a:defRPr/>
            </a:pPr>
            <a:r>
              <a:rPr lang="en-US" sz="2800" dirty="0">
                <a:latin typeface="+mn-lt"/>
                <a:cs typeface="Arial" charset="0"/>
              </a:rPr>
              <a:t>E</a:t>
            </a:r>
            <a:r>
              <a:rPr lang="en-US" sz="2800" dirty="0">
                <a:latin typeface="+mn-lt"/>
                <a:ea typeface="+mn-ea"/>
                <a:cs typeface="Arial" charset="0"/>
              </a:rPr>
              <a:t>vent </a:t>
            </a:r>
            <a:r>
              <a:rPr lang="en-US" sz="2800" i="1" dirty="0">
                <a:latin typeface="+mn-lt"/>
                <a:ea typeface="+mn-ea"/>
                <a:cs typeface="Arial" charset="0"/>
              </a:rPr>
              <a:t>B</a:t>
            </a:r>
            <a:r>
              <a:rPr lang="en-US" sz="2800" dirty="0">
                <a:latin typeface="+mn-lt"/>
                <a:ea typeface="+mn-ea"/>
                <a:cs typeface="Arial" charset="0"/>
              </a:rPr>
              <a:t> has three outcomes: rolling a 4, a 5, or a 6.  Because the event has more than one outcome, it is </a:t>
            </a:r>
            <a:r>
              <a:rPr lang="en-US" sz="2800" dirty="0">
                <a:solidFill>
                  <a:srgbClr val="C00000"/>
                </a:solidFill>
                <a:latin typeface="+mn-lt"/>
                <a:ea typeface="+mn-ea"/>
                <a:cs typeface="Arial" charset="0"/>
              </a:rPr>
              <a:t>not simple.</a:t>
            </a:r>
          </a:p>
        </p:txBody>
      </p:sp>
      <p:grpSp>
        <p:nvGrpSpPr>
          <p:cNvPr id="3" name="Group 40">
            <a:extLst>
              <a:ext uri="{FF2B5EF4-FFF2-40B4-BE49-F238E27FC236}">
                <a16:creationId xmlns:a16="http://schemas.microsoft.com/office/drawing/2014/main" xmlns="" id="{0BC872B4-8381-4DCA-AF76-288FAD13D074}"/>
              </a:ext>
            </a:extLst>
          </p:cNvPr>
          <p:cNvGrpSpPr>
            <a:grpSpLocks/>
          </p:cNvGrpSpPr>
          <p:nvPr/>
        </p:nvGrpSpPr>
        <p:grpSpPr bwMode="auto">
          <a:xfrm>
            <a:off x="3087687" y="5591225"/>
            <a:ext cx="2109787" cy="615950"/>
            <a:chOff x="4772066" y="4646092"/>
            <a:chExt cx="1506127" cy="439505"/>
          </a:xfrm>
        </p:grpSpPr>
        <p:grpSp>
          <p:nvGrpSpPr>
            <p:cNvPr id="20486" name="Group 41">
              <a:extLst>
                <a:ext uri="{FF2B5EF4-FFF2-40B4-BE49-F238E27FC236}">
                  <a16:creationId xmlns:a16="http://schemas.microsoft.com/office/drawing/2014/main" xmlns="" id="{BCB275CE-41DA-4136-9899-8568D50E647F}"/>
                </a:ext>
              </a:extLst>
            </p:cNvPr>
            <p:cNvGrpSpPr>
              <a:grpSpLocks/>
            </p:cNvGrpSpPr>
            <p:nvPr/>
          </p:nvGrpSpPr>
          <p:grpSpPr bwMode="auto">
            <a:xfrm>
              <a:off x="4772066" y="4646092"/>
              <a:ext cx="439506" cy="439505"/>
              <a:chOff x="5689599" y="2888343"/>
              <a:chExt cx="972457" cy="972457"/>
            </a:xfrm>
          </p:grpSpPr>
          <p:sp>
            <p:nvSpPr>
              <p:cNvPr id="27" name="Rectangle 26">
                <a:extLst>
                  <a:ext uri="{FF2B5EF4-FFF2-40B4-BE49-F238E27FC236}">
                    <a16:creationId xmlns:a16="http://schemas.microsoft.com/office/drawing/2014/main" xmlns="" id="{121132A8-20C3-4BF1-A6DC-7F3257641456}"/>
                  </a:ext>
                </a:extLst>
              </p:cNvPr>
              <p:cNvSpPr/>
              <p:nvPr/>
            </p:nvSpPr>
            <p:spPr>
              <a:xfrm>
                <a:off x="5689599" y="2888343"/>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28" name="Oval 27">
                <a:extLst>
                  <a:ext uri="{FF2B5EF4-FFF2-40B4-BE49-F238E27FC236}">
                    <a16:creationId xmlns:a16="http://schemas.microsoft.com/office/drawing/2014/main" xmlns="" id="{1454842F-570C-4BE9-978D-0F4B95A3F06B}"/>
                  </a:ext>
                </a:extLst>
              </p:cNvPr>
              <p:cNvSpPr/>
              <p:nvPr/>
            </p:nvSpPr>
            <p:spPr>
              <a:xfrm>
                <a:off x="5857601" y="3041230"/>
                <a:ext cx="173019"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a:extLst>
                  <a:ext uri="{FF2B5EF4-FFF2-40B4-BE49-F238E27FC236}">
                    <a16:creationId xmlns:a16="http://schemas.microsoft.com/office/drawing/2014/main" xmlns="" id="{A5207E94-708D-4BC1-B613-9096F3357059}"/>
                  </a:ext>
                </a:extLst>
              </p:cNvPr>
              <p:cNvSpPr/>
              <p:nvPr/>
            </p:nvSpPr>
            <p:spPr>
              <a:xfrm>
                <a:off x="6321491" y="3542497"/>
                <a:ext cx="173017"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Oval 29">
                <a:extLst>
                  <a:ext uri="{FF2B5EF4-FFF2-40B4-BE49-F238E27FC236}">
                    <a16:creationId xmlns:a16="http://schemas.microsoft.com/office/drawing/2014/main" xmlns="" id="{67028E04-1C5D-4CC4-82B0-AE85B780BC2C}"/>
                  </a:ext>
                </a:extLst>
              </p:cNvPr>
              <p:cNvSpPr/>
              <p:nvPr/>
            </p:nvSpPr>
            <p:spPr>
              <a:xfrm>
                <a:off x="5857601" y="3542497"/>
                <a:ext cx="173019"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Oval 30">
                <a:extLst>
                  <a:ext uri="{FF2B5EF4-FFF2-40B4-BE49-F238E27FC236}">
                    <a16:creationId xmlns:a16="http://schemas.microsoft.com/office/drawing/2014/main" xmlns="" id="{A2904B39-CBB5-4770-BF4D-A3D59828FB83}"/>
                  </a:ext>
                </a:extLst>
              </p:cNvPr>
              <p:cNvSpPr/>
              <p:nvPr/>
            </p:nvSpPr>
            <p:spPr>
              <a:xfrm>
                <a:off x="6321491" y="3041230"/>
                <a:ext cx="173017"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87" name="Group 42">
              <a:extLst>
                <a:ext uri="{FF2B5EF4-FFF2-40B4-BE49-F238E27FC236}">
                  <a16:creationId xmlns:a16="http://schemas.microsoft.com/office/drawing/2014/main" xmlns="" id="{55D6662E-CBD5-4FCA-A84B-86E8D82B4563}"/>
                </a:ext>
              </a:extLst>
            </p:cNvPr>
            <p:cNvGrpSpPr>
              <a:grpSpLocks/>
            </p:cNvGrpSpPr>
            <p:nvPr/>
          </p:nvGrpSpPr>
          <p:grpSpPr bwMode="auto">
            <a:xfrm>
              <a:off x="5305376" y="4646092"/>
              <a:ext cx="439506" cy="439505"/>
              <a:chOff x="6799942" y="2823028"/>
              <a:chExt cx="972457" cy="972457"/>
            </a:xfrm>
          </p:grpSpPr>
          <p:sp>
            <p:nvSpPr>
              <p:cNvPr id="21" name="Rectangle 20">
                <a:extLst>
                  <a:ext uri="{FF2B5EF4-FFF2-40B4-BE49-F238E27FC236}">
                    <a16:creationId xmlns:a16="http://schemas.microsoft.com/office/drawing/2014/main" xmlns="" id="{8AD56B2A-5271-4D8F-BF43-9184FB53D23D}"/>
                  </a:ext>
                </a:extLst>
              </p:cNvPr>
              <p:cNvSpPr/>
              <p:nvPr/>
            </p:nvSpPr>
            <p:spPr>
              <a:xfrm>
                <a:off x="6799942" y="2823028"/>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22" name="Oval 21">
                <a:extLst>
                  <a:ext uri="{FF2B5EF4-FFF2-40B4-BE49-F238E27FC236}">
                    <a16:creationId xmlns:a16="http://schemas.microsoft.com/office/drawing/2014/main" xmlns="" id="{AAD26026-CCE7-4015-860F-FB0244AEE90E}"/>
                  </a:ext>
                </a:extLst>
              </p:cNvPr>
              <p:cNvSpPr/>
              <p:nvPr/>
            </p:nvSpPr>
            <p:spPr>
              <a:xfrm>
                <a:off x="6966464" y="2975915"/>
                <a:ext cx="175526"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xmlns="" id="{0310E1A3-1929-4B00-ACCB-FDD46F4C8648}"/>
                  </a:ext>
                </a:extLst>
              </p:cNvPr>
              <p:cNvSpPr/>
              <p:nvPr/>
            </p:nvSpPr>
            <p:spPr>
              <a:xfrm>
                <a:off x="7430354" y="3477182"/>
                <a:ext cx="175526"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a:extLst>
                  <a:ext uri="{FF2B5EF4-FFF2-40B4-BE49-F238E27FC236}">
                    <a16:creationId xmlns:a16="http://schemas.microsoft.com/office/drawing/2014/main" xmlns="" id="{92D09C0B-2D10-4C3C-8E7C-57208132067E}"/>
                  </a:ext>
                </a:extLst>
              </p:cNvPr>
              <p:cNvSpPr/>
              <p:nvPr/>
            </p:nvSpPr>
            <p:spPr>
              <a:xfrm>
                <a:off x="6966464" y="3477182"/>
                <a:ext cx="175526"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Oval 24">
                <a:extLst>
                  <a:ext uri="{FF2B5EF4-FFF2-40B4-BE49-F238E27FC236}">
                    <a16:creationId xmlns:a16="http://schemas.microsoft.com/office/drawing/2014/main" xmlns="" id="{478A511D-FACB-4D24-AD14-9012718E09D0}"/>
                  </a:ext>
                </a:extLst>
              </p:cNvPr>
              <p:cNvSpPr/>
              <p:nvPr/>
            </p:nvSpPr>
            <p:spPr>
              <a:xfrm>
                <a:off x="7430354" y="2975915"/>
                <a:ext cx="175526"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xmlns="" id="{0079BA26-6D60-42A1-99B8-7E0C4744F125}"/>
                  </a:ext>
                </a:extLst>
              </p:cNvPr>
              <p:cNvSpPr/>
              <p:nvPr/>
            </p:nvSpPr>
            <p:spPr>
              <a:xfrm>
                <a:off x="7192140" y="3214016"/>
                <a:ext cx="173019" cy="17544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88" name="Group 43">
              <a:extLst>
                <a:ext uri="{FF2B5EF4-FFF2-40B4-BE49-F238E27FC236}">
                  <a16:creationId xmlns:a16="http://schemas.microsoft.com/office/drawing/2014/main" xmlns="" id="{C486D743-3E9C-417A-ADD7-FCE7B4F1DA3E}"/>
                </a:ext>
              </a:extLst>
            </p:cNvPr>
            <p:cNvGrpSpPr>
              <a:grpSpLocks/>
            </p:cNvGrpSpPr>
            <p:nvPr/>
          </p:nvGrpSpPr>
          <p:grpSpPr bwMode="auto">
            <a:xfrm>
              <a:off x="5838687" y="4646092"/>
              <a:ext cx="439506" cy="439505"/>
              <a:chOff x="7699828" y="3897086"/>
              <a:chExt cx="972457" cy="972457"/>
            </a:xfrm>
          </p:grpSpPr>
          <p:sp>
            <p:nvSpPr>
              <p:cNvPr id="14" name="Rectangle 13">
                <a:extLst>
                  <a:ext uri="{FF2B5EF4-FFF2-40B4-BE49-F238E27FC236}">
                    <a16:creationId xmlns:a16="http://schemas.microsoft.com/office/drawing/2014/main" xmlns="" id="{FF4A174D-623F-476B-A82E-12A6729C6D31}"/>
                  </a:ext>
                </a:extLst>
              </p:cNvPr>
              <p:cNvSpPr/>
              <p:nvPr/>
            </p:nvSpPr>
            <p:spPr>
              <a:xfrm>
                <a:off x="7699828" y="3897086"/>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15" name="Oval 14">
                <a:extLst>
                  <a:ext uri="{FF2B5EF4-FFF2-40B4-BE49-F238E27FC236}">
                    <a16:creationId xmlns:a16="http://schemas.microsoft.com/office/drawing/2014/main" xmlns="" id="{AE0B3079-EE6C-45C5-B7B9-A92C6B598355}"/>
                  </a:ext>
                </a:extLst>
              </p:cNvPr>
              <p:cNvSpPr/>
              <p:nvPr/>
            </p:nvSpPr>
            <p:spPr>
              <a:xfrm>
                <a:off x="7867375" y="4049973"/>
                <a:ext cx="173017"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Oval 15">
                <a:extLst>
                  <a:ext uri="{FF2B5EF4-FFF2-40B4-BE49-F238E27FC236}">
                    <a16:creationId xmlns:a16="http://schemas.microsoft.com/office/drawing/2014/main" xmlns="" id="{43CCFDA6-82C9-4374-914B-F409352804E7}"/>
                  </a:ext>
                </a:extLst>
              </p:cNvPr>
              <p:cNvSpPr/>
              <p:nvPr/>
            </p:nvSpPr>
            <p:spPr>
              <a:xfrm>
                <a:off x="8331264" y="4551240"/>
                <a:ext cx="173019"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a:extLst>
                  <a:ext uri="{FF2B5EF4-FFF2-40B4-BE49-F238E27FC236}">
                    <a16:creationId xmlns:a16="http://schemas.microsoft.com/office/drawing/2014/main" xmlns="" id="{FDBE5057-CC3C-450E-A812-011EC187F206}"/>
                  </a:ext>
                </a:extLst>
              </p:cNvPr>
              <p:cNvSpPr/>
              <p:nvPr/>
            </p:nvSpPr>
            <p:spPr>
              <a:xfrm>
                <a:off x="7867375" y="4551240"/>
                <a:ext cx="173017"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7">
                <a:extLst>
                  <a:ext uri="{FF2B5EF4-FFF2-40B4-BE49-F238E27FC236}">
                    <a16:creationId xmlns:a16="http://schemas.microsoft.com/office/drawing/2014/main" xmlns="" id="{E9D522BC-0FF7-42E2-8638-4741144FFCAB}"/>
                  </a:ext>
                </a:extLst>
              </p:cNvPr>
              <p:cNvSpPr/>
              <p:nvPr/>
            </p:nvSpPr>
            <p:spPr>
              <a:xfrm>
                <a:off x="8331264" y="4049973"/>
                <a:ext cx="173019" cy="1729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a:extLst>
                  <a:ext uri="{FF2B5EF4-FFF2-40B4-BE49-F238E27FC236}">
                    <a16:creationId xmlns:a16="http://schemas.microsoft.com/office/drawing/2014/main" xmlns="" id="{EFE7EDA9-D308-4919-B488-ECB6482A98E5}"/>
                  </a:ext>
                </a:extLst>
              </p:cNvPr>
              <p:cNvSpPr/>
              <p:nvPr/>
            </p:nvSpPr>
            <p:spPr>
              <a:xfrm>
                <a:off x="7867375" y="4303112"/>
                <a:ext cx="173017" cy="17544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a:extLst>
                  <a:ext uri="{FF2B5EF4-FFF2-40B4-BE49-F238E27FC236}">
                    <a16:creationId xmlns:a16="http://schemas.microsoft.com/office/drawing/2014/main" xmlns="" id="{5905A455-9F4C-4FC4-858D-8299531480A4}"/>
                  </a:ext>
                </a:extLst>
              </p:cNvPr>
              <p:cNvSpPr/>
              <p:nvPr/>
            </p:nvSpPr>
            <p:spPr>
              <a:xfrm>
                <a:off x="8331264" y="4303112"/>
                <a:ext cx="173019" cy="17544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sp>
        <p:nvSpPr>
          <p:cNvPr id="20485" name="Footer Placeholder 2">
            <a:extLst>
              <a:ext uri="{FF2B5EF4-FFF2-40B4-BE49-F238E27FC236}">
                <a16:creationId xmlns:a16="http://schemas.microsoft.com/office/drawing/2014/main" xmlns="" id="{98A6C3C1-0B01-4B10-89BB-4B0597C636D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6624393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a16="http://schemas.microsoft.com/office/drawing/2014/main" xmlns="" id="{29553357-4D6A-4335-B7FE-EB5B556C7A51}"/>
              </a:ext>
            </a:extLst>
          </p:cNvPr>
          <p:cNvSpPr>
            <a:spLocks noGrp="1"/>
          </p:cNvSpPr>
          <p:nvPr>
            <p:ph type="title"/>
          </p:nvPr>
        </p:nvSpPr>
        <p:spPr/>
        <p:txBody>
          <a:bodyPr/>
          <a:lstStyle/>
          <a:p>
            <a:pPr eaLnBrk="1" hangingPunct="1"/>
            <a:r>
              <a:rPr lang="en-US" altLang="en-US" dirty="0"/>
              <a:t>The Fundamental Counting Principle</a:t>
            </a:r>
          </a:p>
        </p:txBody>
      </p:sp>
      <p:sp>
        <p:nvSpPr>
          <p:cNvPr id="3" name="Content Placeholder 2">
            <a:extLst>
              <a:ext uri="{FF2B5EF4-FFF2-40B4-BE49-F238E27FC236}">
                <a16:creationId xmlns:a16="http://schemas.microsoft.com/office/drawing/2014/main" xmlns="" id="{FA312F5A-4B52-4013-AA84-9B04BF7D014D}"/>
              </a:ext>
            </a:extLst>
          </p:cNvPr>
          <p:cNvSpPr>
            <a:spLocks noGrp="1"/>
          </p:cNvSpPr>
          <p:nvPr>
            <p:ph idx="1"/>
          </p:nvPr>
        </p:nvSpPr>
        <p:spPr>
          <a:xfrm>
            <a:off x="457200" y="1600200"/>
            <a:ext cx="8229600" cy="2971800"/>
          </a:xfrm>
        </p:spPr>
        <p:txBody>
          <a:bodyPr/>
          <a:lstStyle/>
          <a:p>
            <a:pPr eaLnBrk="1" hangingPunct="1">
              <a:buFont typeface="Arial" panose="020B0604020202020204" pitchFamily="34" charset="0"/>
              <a:buNone/>
            </a:pPr>
            <a:r>
              <a:rPr lang="en-US" altLang="en-US" b="1" dirty="0">
                <a:solidFill>
                  <a:schemeClr val="accent2"/>
                </a:solidFill>
              </a:rPr>
              <a:t>The Fundamental Counting Principle</a:t>
            </a:r>
          </a:p>
          <a:p>
            <a:pPr eaLnBrk="1" hangingPunct="1"/>
            <a:r>
              <a:rPr lang="en-US" altLang="en-US" dirty="0">
                <a:solidFill>
                  <a:srgbClr val="000000"/>
                </a:solidFill>
              </a:rPr>
              <a:t>If one event can occur in</a:t>
            </a:r>
            <a:r>
              <a:rPr lang="en-US" altLang="en-US" i="1" dirty="0">
                <a:solidFill>
                  <a:srgbClr val="000000"/>
                </a:solidFill>
              </a:rPr>
              <a:t> </a:t>
            </a:r>
            <a:r>
              <a:rPr lang="en-US" altLang="en-US" b="1" i="1" dirty="0">
                <a:solidFill>
                  <a:schemeClr val="accent2"/>
                </a:solidFill>
              </a:rPr>
              <a:t>m</a:t>
            </a:r>
            <a:r>
              <a:rPr lang="en-US" altLang="en-US" dirty="0">
                <a:solidFill>
                  <a:srgbClr val="000000"/>
                </a:solidFill>
              </a:rPr>
              <a:t> ways and a second event can occur in </a:t>
            </a:r>
            <a:r>
              <a:rPr lang="en-US" altLang="en-US" b="1" i="1" dirty="0">
                <a:solidFill>
                  <a:schemeClr val="accent2"/>
                </a:solidFill>
              </a:rPr>
              <a:t>n</a:t>
            </a:r>
            <a:r>
              <a:rPr lang="en-US" altLang="en-US" i="1" dirty="0">
                <a:solidFill>
                  <a:srgbClr val="000000"/>
                </a:solidFill>
              </a:rPr>
              <a:t> </a:t>
            </a:r>
            <a:r>
              <a:rPr lang="en-US" altLang="en-US" dirty="0">
                <a:solidFill>
                  <a:srgbClr val="000000"/>
                </a:solidFill>
              </a:rPr>
              <a:t>ways, the number of ways the two events can occur in sequence is </a:t>
            </a:r>
            <a:r>
              <a:rPr lang="en-US" altLang="en-US" b="1" i="1" dirty="0">
                <a:solidFill>
                  <a:schemeClr val="accent2"/>
                </a:solidFill>
              </a:rPr>
              <a:t>m ∙ n</a:t>
            </a:r>
            <a:r>
              <a:rPr lang="en-US" altLang="en-US" dirty="0">
                <a:solidFill>
                  <a:srgbClr val="000000"/>
                </a:solidFill>
              </a:rPr>
              <a:t>. </a:t>
            </a:r>
          </a:p>
          <a:p>
            <a:pPr eaLnBrk="1" hangingPunct="1"/>
            <a:r>
              <a:rPr lang="en-US" altLang="en-US" dirty="0">
                <a:solidFill>
                  <a:srgbClr val="000000"/>
                </a:solidFill>
              </a:rPr>
              <a:t>Can be extended for any number of events occurring in sequence.</a:t>
            </a:r>
            <a:r>
              <a:rPr lang="en-US" altLang="en-US" dirty="0"/>
              <a:t> </a:t>
            </a:r>
          </a:p>
          <a:p>
            <a:pPr eaLnBrk="1" hangingPunct="1"/>
            <a:endParaRPr lang="en-US" altLang="en-US" dirty="0"/>
          </a:p>
        </p:txBody>
      </p:sp>
      <p:sp>
        <p:nvSpPr>
          <p:cNvPr id="21507" name="Footer Placeholder 2">
            <a:extLst>
              <a:ext uri="{FF2B5EF4-FFF2-40B4-BE49-F238E27FC236}">
                <a16:creationId xmlns:a16="http://schemas.microsoft.com/office/drawing/2014/main" xmlns="" id="{C9DBE589-2161-4BEE-A738-76C37AA21B2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467649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F22414-D19A-486A-9CA0-FE10B086DB2C}"/>
              </a:ext>
            </a:extLst>
          </p:cNvPr>
          <p:cNvSpPr>
            <a:spLocks noGrp="1"/>
          </p:cNvSpPr>
          <p:nvPr>
            <p:ph type="title"/>
          </p:nvPr>
        </p:nvSpPr>
        <p:spPr>
          <a:xfrm>
            <a:off x="457200" y="274638"/>
            <a:ext cx="8288338" cy="1143000"/>
          </a:xfrm>
        </p:spPr>
        <p:txBody>
          <a:bodyPr/>
          <a:lstStyle/>
          <a:p>
            <a:pPr eaLnBrk="1" hangingPunct="1">
              <a:defRPr/>
            </a:pPr>
            <a:r>
              <a:rPr lang="en-US" sz="4000" dirty="0">
                <a:solidFill>
                  <a:schemeClr val="accent3"/>
                </a:solidFill>
                <a:ea typeface="+mj-ea"/>
              </a:rPr>
              <a:t>Example: Using the Fundamental Counting Principle</a:t>
            </a:r>
          </a:p>
        </p:txBody>
      </p:sp>
      <p:sp>
        <p:nvSpPr>
          <p:cNvPr id="3" name="Content Placeholder 2">
            <a:extLst>
              <a:ext uri="{FF2B5EF4-FFF2-40B4-BE49-F238E27FC236}">
                <a16:creationId xmlns:a16="http://schemas.microsoft.com/office/drawing/2014/main" xmlns="" id="{360F2AFA-0332-49BB-8F4A-BD009B649B84}"/>
              </a:ext>
            </a:extLst>
          </p:cNvPr>
          <p:cNvSpPr>
            <a:spLocks noGrp="1"/>
          </p:cNvSpPr>
          <p:nvPr>
            <p:ph idx="1"/>
          </p:nvPr>
        </p:nvSpPr>
        <p:spPr>
          <a:xfrm>
            <a:off x="457200" y="1600200"/>
            <a:ext cx="8189913" cy="4525963"/>
          </a:xfrm>
        </p:spPr>
        <p:txBody>
          <a:bodyPr/>
          <a:lstStyle/>
          <a:p>
            <a:pPr marL="0" indent="0" eaLnBrk="1" hangingPunct="1">
              <a:buFont typeface="Arial" charset="0"/>
              <a:buNone/>
              <a:defRPr/>
            </a:pPr>
            <a:r>
              <a:rPr lang="en-US" dirty="0">
                <a:ea typeface="+mn-ea"/>
              </a:rPr>
              <a:t>You are purchasing a new car. The possible manufacturers, car sizes, and colors are listed in the table.</a:t>
            </a:r>
          </a:p>
          <a:p>
            <a:pPr marL="0" indent="0" eaLnBrk="1" hangingPunct="1">
              <a:buFont typeface="Arial" charset="0"/>
              <a:buNone/>
              <a:defRPr/>
            </a:pPr>
            <a:endParaRPr lang="en-US" dirty="0">
              <a:ea typeface="+mn-ea"/>
            </a:endParaRPr>
          </a:p>
          <a:p>
            <a:pPr marL="0" indent="0" eaLnBrk="1" hangingPunct="1">
              <a:buFont typeface="Arial" charset="0"/>
              <a:buNone/>
              <a:defRPr/>
            </a:pPr>
            <a:endParaRPr lang="en-US" dirty="0"/>
          </a:p>
          <a:p>
            <a:pPr marL="0" indent="0" eaLnBrk="1" hangingPunct="1">
              <a:buFont typeface="Arial" charset="0"/>
              <a:buNone/>
              <a:defRPr/>
            </a:pPr>
            <a:endParaRPr lang="en-US" dirty="0">
              <a:ea typeface="+mn-ea"/>
            </a:endParaRPr>
          </a:p>
          <a:p>
            <a:pPr marL="0" indent="0" eaLnBrk="1" hangingPunct="1">
              <a:buFont typeface="Arial" charset="0"/>
              <a:buNone/>
              <a:defRPr/>
            </a:pPr>
            <a:r>
              <a:rPr lang="en-US" dirty="0">
                <a:ea typeface="+mn-ea"/>
              </a:rPr>
              <a:t>How many different ways can you select one manufacturer, one car size, and one color? Use a tree diagram to check your result.</a:t>
            </a:r>
          </a:p>
          <a:p>
            <a:pPr eaLnBrk="1" hangingPunct="1">
              <a:buFont typeface="Arial" charset="0"/>
              <a:buNone/>
              <a:defRPr/>
            </a:pPr>
            <a:endParaRPr lang="en-US" dirty="0">
              <a:ea typeface="+mn-ea"/>
            </a:endParaRPr>
          </a:p>
        </p:txBody>
      </p:sp>
      <p:pic>
        <p:nvPicPr>
          <p:cNvPr id="22531" name="Picture 2" descr="C:\Documents and Settings\Lyn\Local Settings\Temporary Internet Files\Content.IE5\A10JMHA5\MCj02954630000[1].wmf">
            <a:extLst>
              <a:ext uri="{FF2B5EF4-FFF2-40B4-BE49-F238E27FC236}">
                <a16:creationId xmlns:a16="http://schemas.microsoft.com/office/drawing/2014/main" xmlns="" id="{77A70A4F-6EB8-4403-9E98-BA34AC3B86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600950" y="809626"/>
            <a:ext cx="1144588"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Footer Placeholder 2">
            <a:extLst>
              <a:ext uri="{FF2B5EF4-FFF2-40B4-BE49-F238E27FC236}">
                <a16:creationId xmlns:a16="http://schemas.microsoft.com/office/drawing/2014/main" xmlns="" id="{D5A7B213-86CB-4D0E-BA58-B2744A7E7E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a16="http://schemas.microsoft.com/office/drawing/2014/main" xmlns="" id="{D0B24797-1F42-4EE7-9035-003DEB0C98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7496" y="2512639"/>
            <a:ext cx="4352553" cy="2093980"/>
          </a:xfrm>
          <a:prstGeom prst="rect">
            <a:avLst/>
          </a:prstGeom>
        </p:spPr>
      </p:pic>
    </p:spTree>
    <p:extLst>
      <p:ext uri="{BB962C8B-B14F-4D97-AF65-F5344CB8AC3E}">
        <p14:creationId xmlns:p14="http://schemas.microsoft.com/office/powerpoint/2010/main" val="208736345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99A9E9-6ECE-4D6F-9663-1CF258CED67F}"/>
              </a:ext>
            </a:extLst>
          </p:cNvPr>
          <p:cNvSpPr>
            <a:spLocks noGrp="1"/>
          </p:cNvSpPr>
          <p:nvPr>
            <p:ph type="title"/>
          </p:nvPr>
        </p:nvSpPr>
        <p:spPr/>
        <p:txBody>
          <a:bodyPr/>
          <a:lstStyle/>
          <a:p>
            <a:pPr eaLnBrk="1" hangingPunct="1">
              <a:defRPr/>
            </a:pPr>
            <a:r>
              <a:rPr lang="en-US" sz="4000" dirty="0">
                <a:solidFill>
                  <a:schemeClr val="accent3"/>
                </a:solidFill>
                <a:ea typeface="+mj-ea"/>
              </a:rPr>
              <a:t>Solution: Using the Fundamental Counting Principle</a:t>
            </a:r>
            <a:endParaRPr lang="en-US" sz="4000" dirty="0">
              <a:ea typeface="+mj-ea"/>
            </a:endParaRPr>
          </a:p>
        </p:txBody>
      </p:sp>
      <p:sp>
        <p:nvSpPr>
          <p:cNvPr id="23554" name="Content Placeholder 2">
            <a:extLst>
              <a:ext uri="{FF2B5EF4-FFF2-40B4-BE49-F238E27FC236}">
                <a16:creationId xmlns:a16="http://schemas.microsoft.com/office/drawing/2014/main" xmlns="" id="{8469C529-592E-490B-9B60-101860746FA5}"/>
              </a:ext>
            </a:extLst>
          </p:cNvPr>
          <p:cNvSpPr>
            <a:spLocks noGrp="1"/>
          </p:cNvSpPr>
          <p:nvPr>
            <p:ph idx="1"/>
          </p:nvPr>
        </p:nvSpPr>
        <p:spPr/>
        <p:txBody>
          <a:bodyPr/>
          <a:lstStyle/>
          <a:p>
            <a:pPr marL="0" indent="0" eaLnBrk="1" hangingPunct="1">
              <a:buFont typeface="Arial" panose="020B0604020202020204" pitchFamily="34" charset="0"/>
              <a:buNone/>
            </a:pPr>
            <a:r>
              <a:rPr lang="en-US" altLang="en-US" dirty="0"/>
              <a:t>There are three choices of manufacturers, two </a:t>
            </a:r>
            <a:br>
              <a:rPr lang="en-US" altLang="en-US" dirty="0"/>
            </a:br>
            <a:r>
              <a:rPr lang="en-US" altLang="en-US" dirty="0"/>
              <a:t>car sizes, and four colors. </a:t>
            </a:r>
          </a:p>
          <a:p>
            <a:pPr marL="0" indent="0" eaLnBrk="1" hangingPunct="1">
              <a:buFont typeface="Arial" panose="020B0604020202020204" pitchFamily="34" charset="0"/>
              <a:buNone/>
            </a:pPr>
            <a:r>
              <a:rPr lang="en-US" altLang="en-US" dirty="0"/>
              <a:t>Using the Fundamental Counting Principle:</a:t>
            </a:r>
          </a:p>
          <a:p>
            <a:pPr marL="0" indent="0" eaLnBrk="1" hangingPunct="1">
              <a:buFont typeface="Arial" panose="020B0604020202020204" pitchFamily="34" charset="0"/>
              <a:buNone/>
            </a:pPr>
            <a:r>
              <a:rPr lang="en-US" altLang="en-US" dirty="0"/>
              <a:t>		</a:t>
            </a:r>
            <a:r>
              <a:rPr lang="en-US" altLang="en-US" dirty="0">
                <a:solidFill>
                  <a:schemeClr val="accent2"/>
                </a:solidFill>
              </a:rPr>
              <a:t>3 ∙ 2 ∙ 4 = 24 ways</a:t>
            </a:r>
          </a:p>
          <a:p>
            <a:pPr marL="0" indent="0" eaLnBrk="1" hangingPunct="1">
              <a:buFont typeface="Arial" panose="020B0604020202020204" pitchFamily="34" charset="0"/>
              <a:buNone/>
            </a:pPr>
            <a:endParaRPr lang="en-US" altLang="en-US" dirty="0"/>
          </a:p>
        </p:txBody>
      </p:sp>
      <p:sp>
        <p:nvSpPr>
          <p:cNvPr id="23557" name="Footer Placeholder 2">
            <a:extLst>
              <a:ext uri="{FF2B5EF4-FFF2-40B4-BE49-F238E27FC236}">
                <a16:creationId xmlns:a16="http://schemas.microsoft.com/office/drawing/2014/main" xmlns="" id="{2D20E9AE-39DC-491B-8248-7378CC14B1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a16="http://schemas.microsoft.com/office/drawing/2014/main" xmlns="" id="{114A3B25-B54C-41B8-968A-D05895E22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3846194"/>
            <a:ext cx="8229601" cy="2279969"/>
          </a:xfrm>
          <a:prstGeom prst="rect">
            <a:avLst/>
          </a:prstGeom>
        </p:spPr>
      </p:pic>
      <p:pic>
        <p:nvPicPr>
          <p:cNvPr id="9" name="Picture 2" descr="C:\Documents and Settings\Lyn\Local Settings\Temporary Internet Files\Content.IE5\A10JMHA5\MCj02954630000[1].wmf">
            <a:extLst>
              <a:ext uri="{FF2B5EF4-FFF2-40B4-BE49-F238E27FC236}">
                <a16:creationId xmlns:a16="http://schemas.microsoft.com/office/drawing/2014/main" xmlns="" id="{A97C6D86-2B32-4481-9729-4D407398CF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600950" y="809626"/>
            <a:ext cx="1144588"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38607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F22414-D19A-486A-9CA0-FE10B086DB2C}"/>
              </a:ext>
            </a:extLst>
          </p:cNvPr>
          <p:cNvSpPr>
            <a:spLocks noGrp="1"/>
          </p:cNvSpPr>
          <p:nvPr>
            <p:ph type="title"/>
          </p:nvPr>
        </p:nvSpPr>
        <p:spPr/>
        <p:txBody>
          <a:bodyPr/>
          <a:lstStyle/>
          <a:p>
            <a:pPr eaLnBrk="1" hangingPunct="1">
              <a:defRPr/>
            </a:pPr>
            <a:r>
              <a:rPr lang="en-US" sz="4000" dirty="0">
                <a:solidFill>
                  <a:schemeClr val="accent3"/>
                </a:solidFill>
                <a:ea typeface="+mj-ea"/>
              </a:rPr>
              <a:t>Example: Using the Fundamental Counting Principle</a:t>
            </a:r>
          </a:p>
        </p:txBody>
      </p:sp>
      <p:sp>
        <p:nvSpPr>
          <p:cNvPr id="3" name="Content Placeholder 2">
            <a:extLst>
              <a:ext uri="{FF2B5EF4-FFF2-40B4-BE49-F238E27FC236}">
                <a16:creationId xmlns:a16="http://schemas.microsoft.com/office/drawing/2014/main" xmlns="" id="{360F2AFA-0332-49BB-8F4A-BD009B649B84}"/>
              </a:ext>
            </a:extLst>
          </p:cNvPr>
          <p:cNvSpPr>
            <a:spLocks noGrp="1"/>
          </p:cNvSpPr>
          <p:nvPr>
            <p:ph idx="1"/>
          </p:nvPr>
        </p:nvSpPr>
        <p:spPr>
          <a:xfrm>
            <a:off x="457200" y="1551709"/>
            <a:ext cx="8189913" cy="4864965"/>
          </a:xfrm>
        </p:spPr>
        <p:txBody>
          <a:bodyPr/>
          <a:lstStyle/>
          <a:p>
            <a:pPr marL="0" indent="0">
              <a:buNone/>
            </a:pPr>
            <a:r>
              <a:rPr lang="en-US" dirty="0"/>
              <a:t>The access code for a car’s security system consists of four digits. Each digit can be any number from 0 through 9.</a:t>
            </a:r>
          </a:p>
          <a:p>
            <a:pPr marL="0" indent="0">
              <a:buNone/>
            </a:pPr>
            <a:endParaRPr lang="en-US" dirty="0">
              <a:ea typeface="+mn-ea"/>
            </a:endParaRPr>
          </a:p>
          <a:p>
            <a:pPr marL="0" indent="0">
              <a:buNone/>
            </a:pPr>
            <a:endParaRPr lang="en-US" dirty="0">
              <a:ea typeface="+mn-ea"/>
            </a:endParaRPr>
          </a:p>
        </p:txBody>
      </p:sp>
      <p:sp>
        <p:nvSpPr>
          <p:cNvPr id="22532" name="Footer Placeholder 2">
            <a:extLst>
              <a:ext uri="{FF2B5EF4-FFF2-40B4-BE49-F238E27FC236}">
                <a16:creationId xmlns:a16="http://schemas.microsoft.com/office/drawing/2014/main" xmlns="" id="{D5A7B213-86CB-4D0E-BA58-B2744A7E7E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5" name="Rectangle 4">
            <a:extLst>
              <a:ext uri="{FF2B5EF4-FFF2-40B4-BE49-F238E27FC236}">
                <a16:creationId xmlns:a16="http://schemas.microsoft.com/office/drawing/2014/main" xmlns="" id="{DC9C54E3-056B-4FB7-B786-75BB390B6439}"/>
              </a:ext>
            </a:extLst>
          </p:cNvPr>
          <p:cNvSpPr/>
          <p:nvPr/>
        </p:nvSpPr>
        <p:spPr>
          <a:xfrm>
            <a:off x="411838" y="3897361"/>
            <a:ext cx="8189912" cy="523220"/>
          </a:xfrm>
          <a:prstGeom prst="rect">
            <a:avLst/>
          </a:prstGeom>
        </p:spPr>
        <p:txBody>
          <a:bodyPr wrap="square">
            <a:spAutoFit/>
          </a:bodyPr>
          <a:lstStyle/>
          <a:p>
            <a:pPr marL="0" indent="0">
              <a:buNone/>
            </a:pPr>
            <a:r>
              <a:rPr lang="en-US" sz="2800" dirty="0">
                <a:latin typeface="+mn-lt"/>
              </a:rPr>
              <a:t>How many access codes are possible when</a:t>
            </a:r>
          </a:p>
        </p:txBody>
      </p:sp>
      <p:pic>
        <p:nvPicPr>
          <p:cNvPr id="7" name="Picture 6" descr="A screenshot of a cell phone&#10;&#10;Description generated with very high confidence">
            <a:extLst>
              <a:ext uri="{FF2B5EF4-FFF2-40B4-BE49-F238E27FC236}">
                <a16:creationId xmlns:a16="http://schemas.microsoft.com/office/drawing/2014/main" xmlns="" id="{28DFDBC1-8C2A-4A98-A39E-E388103001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8400" y="2422562"/>
            <a:ext cx="2719257" cy="1498908"/>
          </a:xfrm>
          <a:prstGeom prst="rect">
            <a:avLst/>
          </a:prstGeom>
        </p:spPr>
      </p:pic>
      <p:sp>
        <p:nvSpPr>
          <p:cNvPr id="9" name="Content Placeholder 2">
            <a:extLst>
              <a:ext uri="{FF2B5EF4-FFF2-40B4-BE49-F238E27FC236}">
                <a16:creationId xmlns:a16="http://schemas.microsoft.com/office/drawing/2014/main" xmlns="" id="{5B86A4D3-F15F-466F-9628-D08A5AD9646C}"/>
              </a:ext>
            </a:extLst>
          </p:cNvPr>
          <p:cNvSpPr txBox="1">
            <a:spLocks/>
          </p:cNvSpPr>
          <p:nvPr/>
        </p:nvSpPr>
        <p:spPr bwMode="auto">
          <a:xfrm>
            <a:off x="366474" y="4420581"/>
            <a:ext cx="8189913" cy="2012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rabicPeriod"/>
            </a:pPr>
            <a:r>
              <a:rPr lang="en-US" dirty="0"/>
              <a:t>each digit can be used only once and not repeated?</a:t>
            </a:r>
          </a:p>
          <a:p>
            <a:pPr marL="514350" indent="-514350">
              <a:buFont typeface="+mj-lt"/>
              <a:buAutoNum type="arabicPeriod"/>
            </a:pPr>
            <a:r>
              <a:rPr lang="en-US" dirty="0"/>
              <a:t>each digit can be repeated?</a:t>
            </a:r>
          </a:p>
          <a:p>
            <a:pPr marL="514350" indent="-514350">
              <a:buFont typeface="+mj-lt"/>
              <a:buAutoNum type="arabicPeriod"/>
            </a:pPr>
            <a:r>
              <a:rPr lang="en-US" dirty="0"/>
              <a:t>each digit can be repeated but the first digit cannot be 0 or 1?</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72442650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F22414-D19A-486A-9CA0-FE10B086DB2C}"/>
              </a:ext>
            </a:extLst>
          </p:cNvPr>
          <p:cNvSpPr>
            <a:spLocks noGrp="1"/>
          </p:cNvSpPr>
          <p:nvPr>
            <p:ph type="title"/>
          </p:nvPr>
        </p:nvSpPr>
        <p:spPr/>
        <p:txBody>
          <a:bodyPr/>
          <a:lstStyle/>
          <a:p>
            <a:pPr eaLnBrk="1" hangingPunct="1">
              <a:defRPr/>
            </a:pPr>
            <a:r>
              <a:rPr lang="en-US" sz="4000" dirty="0">
                <a:solidFill>
                  <a:schemeClr val="accent3"/>
                </a:solidFill>
                <a:ea typeface="+mj-ea"/>
              </a:rPr>
              <a:t>Solution: Using the Fundamental Counting Principle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360F2AFA-0332-49BB-8F4A-BD009B649B84}"/>
                  </a:ext>
                </a:extLst>
              </p:cNvPr>
              <p:cNvSpPr>
                <a:spLocks noGrp="1"/>
              </p:cNvSpPr>
              <p:nvPr>
                <p:ph idx="1"/>
              </p:nvPr>
            </p:nvSpPr>
            <p:spPr>
              <a:xfrm>
                <a:off x="457200" y="1551710"/>
                <a:ext cx="8189913" cy="4574454"/>
              </a:xfrm>
            </p:spPr>
            <p:txBody>
              <a:bodyPr/>
              <a:lstStyle/>
              <a:p>
                <a:pPr marL="0" indent="0">
                  <a:buNone/>
                </a:pPr>
                <a:r>
                  <a:rPr lang="en-US" b="1" dirty="0">
                    <a:solidFill>
                      <a:srgbClr val="92D050"/>
                    </a:solidFill>
                  </a:rPr>
                  <a:t>Solution</a:t>
                </a:r>
              </a:p>
              <a:p>
                <a:pPr marL="514350" indent="-514350">
                  <a:buFont typeface="+mj-lt"/>
                  <a:buAutoNum type="arabicPeriod"/>
                </a:pPr>
                <a:r>
                  <a:rPr lang="en-US" dirty="0"/>
                  <a:t>Because each digit can be used only once, there are 10 choices for the first digit, 9 choices left for the second digit, 8 choices left for the third digit, and 7 choices left for the fourth digit. Using the Fundamental Counting Principle, you can conclude that there are </a:t>
                </a:r>
              </a:p>
              <a:p>
                <a:pPr marL="400050" lvl="1" indent="0">
                  <a:buNone/>
                </a:pPr>
                <a:r>
                  <a:rPr lang="en-US" dirty="0">
                    <a:solidFill>
                      <a:srgbClr val="C00000"/>
                    </a:solidFill>
                  </a:rPr>
                  <a:t>	10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9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8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7 = 5040 </a:t>
                </a:r>
                <a:br>
                  <a:rPr lang="en-US" dirty="0">
                    <a:solidFill>
                      <a:srgbClr val="C00000"/>
                    </a:solidFill>
                  </a:rPr>
                </a:br>
                <a:r>
                  <a:rPr lang="en-US" dirty="0"/>
                  <a:t>possible access codes.</a:t>
                </a:r>
              </a:p>
              <a:p>
                <a:pPr marL="0" indent="0">
                  <a:buNone/>
                </a:pPr>
                <a:endParaRPr lang="en-US" dirty="0">
                  <a:ea typeface="+mn-ea"/>
                </a:endParaRPr>
              </a:p>
              <a:p>
                <a:pPr marL="0" indent="0">
                  <a:buNone/>
                </a:pPr>
                <a:endParaRPr lang="en-US" dirty="0">
                  <a:ea typeface="+mn-ea"/>
                </a:endParaRPr>
              </a:p>
            </p:txBody>
          </p:sp>
        </mc:Choice>
        <mc:Fallback xmlns="">
          <p:sp>
            <p:nvSpPr>
              <p:cNvPr id="3" name="Content Placeholder 2">
                <a:extLst>
                  <a:ext uri="{FF2B5EF4-FFF2-40B4-BE49-F238E27FC236}">
                    <a16:creationId xmlns:a16="http://schemas.microsoft.com/office/drawing/2014/main" id="{360F2AFA-0332-49BB-8F4A-BD009B649B84}"/>
                  </a:ext>
                </a:extLst>
              </p:cNvPr>
              <p:cNvSpPr>
                <a:spLocks noGrp="1" noRot="1" noChangeAspect="1" noMove="1" noResize="1" noEditPoints="1" noAdjustHandles="1" noChangeArrowheads="1" noChangeShapeType="1" noTextEdit="1"/>
              </p:cNvSpPr>
              <p:nvPr>
                <p:ph idx="1"/>
              </p:nvPr>
            </p:nvSpPr>
            <p:spPr>
              <a:xfrm>
                <a:off x="457200" y="1551710"/>
                <a:ext cx="8189913" cy="4574454"/>
              </a:xfrm>
              <a:blipFill>
                <a:blip r:embed="rId2"/>
                <a:stretch>
                  <a:fillRect l="-1489" t="-1467" r="-223"/>
                </a:stretch>
              </a:blipFill>
            </p:spPr>
            <p:txBody>
              <a:bodyPr/>
              <a:lstStyle/>
              <a:p>
                <a:r>
                  <a:rPr lang="en-US">
                    <a:noFill/>
                  </a:rPr>
                  <a:t> </a:t>
                </a:r>
              </a:p>
            </p:txBody>
          </p:sp>
        </mc:Fallback>
      </mc:AlternateContent>
      <p:sp>
        <p:nvSpPr>
          <p:cNvPr id="22532" name="Footer Placeholder 2">
            <a:extLst>
              <a:ext uri="{FF2B5EF4-FFF2-40B4-BE49-F238E27FC236}">
                <a16:creationId xmlns:a16="http://schemas.microsoft.com/office/drawing/2014/main" xmlns="" id="{D5A7B213-86CB-4D0E-BA58-B2744A7E7E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23530000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F22414-D19A-486A-9CA0-FE10B086DB2C}"/>
              </a:ext>
            </a:extLst>
          </p:cNvPr>
          <p:cNvSpPr>
            <a:spLocks noGrp="1"/>
          </p:cNvSpPr>
          <p:nvPr>
            <p:ph type="title"/>
          </p:nvPr>
        </p:nvSpPr>
        <p:spPr/>
        <p:txBody>
          <a:bodyPr/>
          <a:lstStyle/>
          <a:p>
            <a:pPr eaLnBrk="1" hangingPunct="1">
              <a:defRPr/>
            </a:pPr>
            <a:r>
              <a:rPr lang="en-US" sz="4000" dirty="0">
                <a:solidFill>
                  <a:schemeClr val="accent3"/>
                </a:solidFill>
                <a:ea typeface="+mj-ea"/>
              </a:rPr>
              <a:t>Solution: Using the Fundamental Counting Principle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360F2AFA-0332-49BB-8F4A-BD009B649B84}"/>
                  </a:ext>
                </a:extLst>
              </p:cNvPr>
              <p:cNvSpPr>
                <a:spLocks noGrp="1"/>
              </p:cNvSpPr>
              <p:nvPr>
                <p:ph idx="1"/>
              </p:nvPr>
            </p:nvSpPr>
            <p:spPr>
              <a:xfrm>
                <a:off x="457200" y="1551710"/>
                <a:ext cx="8189913" cy="4574454"/>
              </a:xfrm>
            </p:spPr>
            <p:txBody>
              <a:bodyPr/>
              <a:lstStyle/>
              <a:p>
                <a:pPr marL="0" indent="0">
                  <a:buNone/>
                </a:pPr>
                <a:r>
                  <a:rPr lang="en-US" b="1" dirty="0">
                    <a:solidFill>
                      <a:srgbClr val="92D050"/>
                    </a:solidFill>
                  </a:rPr>
                  <a:t>Solution</a:t>
                </a:r>
              </a:p>
              <a:p>
                <a:pPr marL="514350" indent="-514350">
                  <a:buFont typeface="+mj-lt"/>
                  <a:buAutoNum type="arabicPeriod" startAt="2"/>
                </a:pPr>
                <a:r>
                  <a:rPr lang="en-US" dirty="0"/>
                  <a:t>Because each digit can be repeated, there are 10 choices for each of the four digits. So, there are      	</a:t>
                </a:r>
                <a:r>
                  <a:rPr lang="en-US" dirty="0">
                    <a:solidFill>
                      <a:srgbClr val="C00000"/>
                    </a:solidFill>
                  </a:rPr>
                  <a:t>10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 = 10</a:t>
                </a:r>
                <a:r>
                  <a:rPr lang="en-US" baseline="30000" dirty="0">
                    <a:solidFill>
                      <a:srgbClr val="C00000"/>
                    </a:solidFill>
                  </a:rPr>
                  <a:t>4 </a:t>
                </a:r>
                <a:r>
                  <a:rPr lang="en-US" dirty="0">
                    <a:solidFill>
                      <a:srgbClr val="C00000"/>
                    </a:solidFill>
                  </a:rPr>
                  <a:t>= 10,000 </a:t>
                </a:r>
                <a:br>
                  <a:rPr lang="en-US" dirty="0">
                    <a:solidFill>
                      <a:srgbClr val="C00000"/>
                    </a:solidFill>
                  </a:rPr>
                </a:br>
                <a:r>
                  <a:rPr lang="en-US" dirty="0"/>
                  <a:t>possible access  codes.</a:t>
                </a:r>
              </a:p>
              <a:p>
                <a:pPr marL="514350" indent="-514350">
                  <a:buFont typeface="+mj-lt"/>
                  <a:buAutoNum type="arabicPeriod" startAt="3"/>
                </a:pPr>
                <a:r>
                  <a:rPr lang="en-US" dirty="0"/>
                  <a:t>Because the first digit cannot be 0 or 1, there are 8 choices for the first digit. Then there are 10 choices for each of the other three digits. So, there are         	</a:t>
                </a:r>
                <a:r>
                  <a:rPr lang="en-US" dirty="0">
                    <a:solidFill>
                      <a:srgbClr val="C00000"/>
                    </a:solidFill>
                  </a:rPr>
                  <a:t>8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 = 8000 </a:t>
                </a:r>
                <a:br>
                  <a:rPr lang="en-US" dirty="0">
                    <a:solidFill>
                      <a:srgbClr val="C00000"/>
                    </a:solidFill>
                  </a:rPr>
                </a:br>
                <a:r>
                  <a:rPr lang="en-US" dirty="0"/>
                  <a:t>possible access codes.</a:t>
                </a:r>
                <a:endParaRPr lang="en-US" dirty="0">
                  <a:ea typeface="+mn-ea"/>
                </a:endParaRPr>
              </a:p>
            </p:txBody>
          </p:sp>
        </mc:Choice>
        <mc:Fallback xmlns="">
          <p:sp>
            <p:nvSpPr>
              <p:cNvPr id="3" name="Content Placeholder 2">
                <a:extLst>
                  <a:ext uri="{FF2B5EF4-FFF2-40B4-BE49-F238E27FC236}">
                    <a16:creationId xmlns:a16="http://schemas.microsoft.com/office/drawing/2014/main" id="{360F2AFA-0332-49BB-8F4A-BD009B649B84}"/>
                  </a:ext>
                </a:extLst>
              </p:cNvPr>
              <p:cNvSpPr>
                <a:spLocks noGrp="1" noRot="1" noChangeAspect="1" noMove="1" noResize="1" noEditPoints="1" noAdjustHandles="1" noChangeArrowheads="1" noChangeShapeType="1" noTextEdit="1"/>
              </p:cNvSpPr>
              <p:nvPr>
                <p:ph idx="1"/>
              </p:nvPr>
            </p:nvSpPr>
            <p:spPr>
              <a:xfrm>
                <a:off x="457200" y="1551710"/>
                <a:ext cx="8189913" cy="4574454"/>
              </a:xfrm>
              <a:blipFill>
                <a:blip r:embed="rId2"/>
                <a:stretch>
                  <a:fillRect l="-1489" t="-1467" r="-372" b="-2800"/>
                </a:stretch>
              </a:blipFill>
            </p:spPr>
            <p:txBody>
              <a:bodyPr/>
              <a:lstStyle/>
              <a:p>
                <a:r>
                  <a:rPr lang="en-US">
                    <a:noFill/>
                  </a:rPr>
                  <a:t> </a:t>
                </a:r>
              </a:p>
            </p:txBody>
          </p:sp>
        </mc:Fallback>
      </mc:AlternateContent>
      <p:sp>
        <p:nvSpPr>
          <p:cNvPr id="22532" name="Footer Placeholder 2">
            <a:extLst>
              <a:ext uri="{FF2B5EF4-FFF2-40B4-BE49-F238E27FC236}">
                <a16:creationId xmlns:a16="http://schemas.microsoft.com/office/drawing/2014/main" xmlns="" id="{D5A7B213-86CB-4D0E-BA58-B2744A7E7E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022007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F22414-D19A-486A-9CA0-FE10B086DB2C}"/>
              </a:ext>
            </a:extLst>
          </p:cNvPr>
          <p:cNvSpPr>
            <a:spLocks noGrp="1"/>
          </p:cNvSpPr>
          <p:nvPr>
            <p:ph type="title"/>
          </p:nvPr>
        </p:nvSpPr>
        <p:spPr/>
        <p:txBody>
          <a:bodyPr/>
          <a:lstStyle/>
          <a:p>
            <a:pPr eaLnBrk="1" hangingPunct="1">
              <a:defRPr/>
            </a:pPr>
            <a:r>
              <a:rPr lang="en-US" sz="4000" dirty="0">
                <a:solidFill>
                  <a:schemeClr val="accent3"/>
                </a:solidFill>
                <a:ea typeface="+mj-ea"/>
              </a:rPr>
              <a:t>Solution: Using the Fundamental Counting Principle</a:t>
            </a:r>
          </a:p>
        </p:txBody>
      </p:sp>
      <p:sp>
        <p:nvSpPr>
          <p:cNvPr id="3" name="Content Placeholder 2">
            <a:extLst>
              <a:ext uri="{FF2B5EF4-FFF2-40B4-BE49-F238E27FC236}">
                <a16:creationId xmlns:a16="http://schemas.microsoft.com/office/drawing/2014/main" xmlns="" id="{360F2AFA-0332-49BB-8F4A-BD009B649B84}"/>
              </a:ext>
            </a:extLst>
          </p:cNvPr>
          <p:cNvSpPr>
            <a:spLocks noGrp="1"/>
          </p:cNvSpPr>
          <p:nvPr>
            <p:ph idx="1"/>
          </p:nvPr>
        </p:nvSpPr>
        <p:spPr>
          <a:xfrm>
            <a:off x="457200" y="1551710"/>
            <a:ext cx="8189913" cy="4574454"/>
          </a:xfrm>
        </p:spPr>
        <p:txBody>
          <a:bodyPr/>
          <a:lstStyle/>
          <a:p>
            <a:pPr marL="0" indent="0">
              <a:buNone/>
            </a:pPr>
            <a:r>
              <a:rPr lang="en-US" b="1" dirty="0">
                <a:solidFill>
                  <a:srgbClr val="92D050"/>
                </a:solidFill>
              </a:rPr>
              <a:t>Solution</a:t>
            </a:r>
          </a:p>
          <a:p>
            <a:pPr marL="0" indent="0">
              <a:buNone/>
            </a:pPr>
            <a:r>
              <a:rPr lang="en-US" dirty="0"/>
              <a:t>Remember that you can use technology to check your answers.  For instance, a TI-84 Plus was used to check the results.</a:t>
            </a:r>
          </a:p>
        </p:txBody>
      </p:sp>
      <p:sp>
        <p:nvSpPr>
          <p:cNvPr id="22532" name="Footer Placeholder 2">
            <a:extLst>
              <a:ext uri="{FF2B5EF4-FFF2-40B4-BE49-F238E27FC236}">
                <a16:creationId xmlns:a16="http://schemas.microsoft.com/office/drawing/2014/main" xmlns="" id="{D5A7B213-86CB-4D0E-BA58-B2744A7E7E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a:extLst>
              <a:ext uri="{FF2B5EF4-FFF2-40B4-BE49-F238E27FC236}">
                <a16:creationId xmlns:a16="http://schemas.microsoft.com/office/drawing/2014/main" xmlns="" id="{DF72195C-72CD-49E2-9CD1-3E82B0AB53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1525" y="3084029"/>
            <a:ext cx="2980950" cy="2692913"/>
          </a:xfrm>
          <a:prstGeom prst="rect">
            <a:avLst/>
          </a:prstGeom>
        </p:spPr>
      </p:pic>
    </p:spTree>
    <p:extLst>
      <p:ext uri="{BB962C8B-B14F-4D97-AF65-F5344CB8AC3E}">
        <p14:creationId xmlns:p14="http://schemas.microsoft.com/office/powerpoint/2010/main" val="38363254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a16="http://schemas.microsoft.com/office/drawing/2014/main" xmlns="" id="{F06074CE-5DA0-4802-87A7-ABC46B937328}"/>
              </a:ext>
            </a:extLst>
          </p:cNvPr>
          <p:cNvSpPr>
            <a:spLocks noGrp="1"/>
          </p:cNvSpPr>
          <p:nvPr>
            <p:ph type="title"/>
          </p:nvPr>
        </p:nvSpPr>
        <p:spPr/>
        <p:txBody>
          <a:bodyPr/>
          <a:lstStyle/>
          <a:p>
            <a:pPr eaLnBrk="1" hangingPunct="1"/>
            <a:r>
              <a:rPr lang="en-US" altLang="en-US"/>
              <a:t>Types of Probability</a:t>
            </a:r>
          </a:p>
        </p:txBody>
      </p:sp>
      <p:sp>
        <p:nvSpPr>
          <p:cNvPr id="1028" name="Content Placeholder 2">
            <a:extLst>
              <a:ext uri="{FF2B5EF4-FFF2-40B4-BE49-F238E27FC236}">
                <a16:creationId xmlns:a16="http://schemas.microsoft.com/office/drawing/2014/main" xmlns="" id="{5D06D520-39AD-4209-986D-2DBB2C830A40}"/>
              </a:ext>
            </a:extLst>
          </p:cNvPr>
          <p:cNvSpPr>
            <a:spLocks noGrp="1"/>
          </p:cNvSpPr>
          <p:nvPr>
            <p:ph idx="1"/>
          </p:nvPr>
        </p:nvSpPr>
        <p:spPr>
          <a:xfrm>
            <a:off x="457200" y="1600200"/>
            <a:ext cx="8229600" cy="1163638"/>
          </a:xfrm>
        </p:spPr>
        <p:txBody>
          <a:bodyPr/>
          <a:lstStyle/>
          <a:p>
            <a:pPr eaLnBrk="1" hangingPunct="1">
              <a:buFont typeface="Arial" panose="020B0604020202020204" pitchFamily="34" charset="0"/>
              <a:buNone/>
            </a:pPr>
            <a:r>
              <a:rPr lang="en-US" altLang="en-US" b="1">
                <a:solidFill>
                  <a:schemeClr val="accent2"/>
                </a:solidFill>
              </a:rPr>
              <a:t>Classical (theoretical) Probability</a:t>
            </a:r>
          </a:p>
          <a:p>
            <a:pPr eaLnBrk="1" hangingPunct="1"/>
            <a:r>
              <a:rPr lang="en-US" altLang="en-US"/>
              <a:t>Each outcome in a sample space is equally likely.</a:t>
            </a:r>
          </a:p>
          <a:p>
            <a:pPr eaLnBrk="1" hangingPunct="1"/>
            <a:endParaRPr lang="en-US" altLang="en-US"/>
          </a:p>
          <a:p>
            <a:pPr eaLnBrk="1" hangingPunct="1"/>
            <a:r>
              <a:rPr lang="en-US" altLang="en-US"/>
              <a:t> </a:t>
            </a:r>
          </a:p>
        </p:txBody>
      </p:sp>
      <p:graphicFrame>
        <p:nvGraphicFramePr>
          <p:cNvPr id="1026" name="Object 2">
            <a:extLst>
              <a:ext uri="{FF2B5EF4-FFF2-40B4-BE49-F238E27FC236}">
                <a16:creationId xmlns:a16="http://schemas.microsoft.com/office/drawing/2014/main" xmlns="" id="{DA91D481-0B77-466D-81A2-C3245836F068}"/>
              </a:ext>
            </a:extLst>
          </p:cNvPr>
          <p:cNvGraphicFramePr>
            <a:graphicFrameLocks noChangeAspect="1"/>
          </p:cNvGraphicFramePr>
          <p:nvPr/>
        </p:nvGraphicFramePr>
        <p:xfrm>
          <a:off x="885825" y="2992438"/>
          <a:ext cx="6367463" cy="1004887"/>
        </p:xfrm>
        <a:graphic>
          <a:graphicData uri="http://schemas.openxmlformats.org/presentationml/2006/ole">
            <mc:AlternateContent xmlns:mc="http://schemas.openxmlformats.org/markup-compatibility/2006">
              <mc:Choice xmlns:v="urn:schemas-microsoft-com:vml" Requires="v">
                <p:oleObj spid="_x0000_s1065" name="Equation" r:id="rId3" imgW="2819400" imgH="444500" progId="Equation.DSMT4">
                  <p:embed/>
                </p:oleObj>
              </mc:Choice>
              <mc:Fallback>
                <p:oleObj name="Equation" r:id="rId3" imgW="2819400" imgH="444500" progId="Equation.DSMT4">
                  <p:embed/>
                  <p:pic>
                    <p:nvPicPr>
                      <p:cNvPr id="1026" name="Object 2">
                        <a:extLst>
                          <a:ext uri="{FF2B5EF4-FFF2-40B4-BE49-F238E27FC236}">
                            <a16:creationId xmlns:a16="http://schemas.microsoft.com/office/drawing/2014/main" xmlns="" id="{DA91D481-0B77-466D-81A2-C3245836F0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825" y="2992438"/>
                        <a:ext cx="6367463" cy="1004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4580" name="Footer Placeholder 2">
            <a:extLst>
              <a:ext uri="{FF2B5EF4-FFF2-40B4-BE49-F238E27FC236}">
                <a16:creationId xmlns:a16="http://schemas.microsoft.com/office/drawing/2014/main" xmlns="" id="{27FF6AA7-40B9-41E1-8F39-C390B8A1723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456890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442C10-A2B0-480F-92C8-DE6730FA8FC2}"/>
              </a:ext>
            </a:extLst>
          </p:cNvPr>
          <p:cNvSpPr>
            <a:spLocks noGrp="1"/>
          </p:cNvSpPr>
          <p:nvPr>
            <p:ph type="title"/>
          </p:nvPr>
        </p:nvSpPr>
        <p:spPr/>
        <p:txBody>
          <a:bodyPr/>
          <a:lstStyle/>
          <a:p>
            <a:pPr eaLnBrk="1" hangingPunct="1">
              <a:defRPr/>
            </a:pPr>
            <a:r>
              <a:rPr lang="en-US" dirty="0">
                <a:solidFill>
                  <a:schemeClr val="accent3"/>
                </a:solidFill>
                <a:ea typeface="+mj-ea"/>
              </a:rPr>
              <a:t>Example: Finding Classical Probabilities</a:t>
            </a:r>
          </a:p>
        </p:txBody>
      </p:sp>
      <p:sp>
        <p:nvSpPr>
          <p:cNvPr id="25602" name="Content Placeholder 2">
            <a:extLst>
              <a:ext uri="{FF2B5EF4-FFF2-40B4-BE49-F238E27FC236}">
                <a16:creationId xmlns:a16="http://schemas.microsoft.com/office/drawing/2014/main" xmlns="" id="{80064599-8D12-4268-BE2B-22370030E4F8}"/>
              </a:ext>
            </a:extLst>
          </p:cNvPr>
          <p:cNvSpPr>
            <a:spLocks noGrp="1"/>
          </p:cNvSpPr>
          <p:nvPr>
            <p:ph idx="1"/>
          </p:nvPr>
        </p:nvSpPr>
        <p:spPr>
          <a:xfrm>
            <a:off x="423863" y="2265363"/>
            <a:ext cx="8229600" cy="2606675"/>
          </a:xfrm>
        </p:spPr>
        <p:txBody>
          <a:bodyPr/>
          <a:lstStyle/>
          <a:p>
            <a:pPr marL="407988" indent="-407988" eaLnBrk="1" hangingPunct="1">
              <a:buFont typeface="Arial" panose="020B0604020202020204" pitchFamily="34" charset="0"/>
              <a:buAutoNum type="arabicPeriod"/>
            </a:pPr>
            <a:r>
              <a:rPr lang="en-US" altLang="en-US"/>
              <a:t>Event </a:t>
            </a:r>
            <a:r>
              <a:rPr lang="en-US" altLang="en-US" i="1"/>
              <a:t>A</a:t>
            </a:r>
            <a:r>
              <a:rPr lang="en-US" altLang="en-US"/>
              <a:t>: rolling a 3</a:t>
            </a:r>
          </a:p>
          <a:p>
            <a:pPr marL="407988" indent="-407988" eaLnBrk="1" hangingPunct="1">
              <a:buFont typeface="Arial" panose="020B0604020202020204" pitchFamily="34" charset="0"/>
              <a:buAutoNum type="arabicPeriod"/>
            </a:pPr>
            <a:r>
              <a:rPr lang="en-US" altLang="en-US"/>
              <a:t>Event </a:t>
            </a:r>
            <a:r>
              <a:rPr lang="en-US" altLang="en-US" i="1"/>
              <a:t>B</a:t>
            </a:r>
            <a:r>
              <a:rPr lang="en-US" altLang="en-US"/>
              <a:t>: rolling a 7</a:t>
            </a:r>
          </a:p>
          <a:p>
            <a:pPr marL="407988" indent="-407988" eaLnBrk="1" hangingPunct="1">
              <a:buFont typeface="Arial" panose="020B0604020202020204" pitchFamily="34" charset="0"/>
              <a:buAutoNum type="arabicPeriod"/>
            </a:pPr>
            <a:r>
              <a:rPr lang="en-US" altLang="en-US"/>
              <a:t>Event </a:t>
            </a:r>
            <a:r>
              <a:rPr lang="en-US" altLang="en-US" i="1"/>
              <a:t>C</a:t>
            </a:r>
            <a:r>
              <a:rPr lang="en-US" altLang="en-US"/>
              <a:t>: rolling a number less than 5</a:t>
            </a:r>
          </a:p>
        </p:txBody>
      </p:sp>
      <p:sp>
        <p:nvSpPr>
          <p:cNvPr id="6" name="TextBox 5">
            <a:extLst>
              <a:ext uri="{FF2B5EF4-FFF2-40B4-BE49-F238E27FC236}">
                <a16:creationId xmlns:a16="http://schemas.microsoft.com/office/drawing/2014/main" xmlns="" id="{9DA6EC76-971C-4262-A2FD-19E2EDF2B349}"/>
              </a:ext>
            </a:extLst>
          </p:cNvPr>
          <p:cNvSpPr txBox="1"/>
          <p:nvPr/>
        </p:nvSpPr>
        <p:spPr>
          <a:xfrm>
            <a:off x="508000" y="4410075"/>
            <a:ext cx="8107363" cy="946150"/>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a:p>
            <a:pPr>
              <a:defRPr/>
            </a:pPr>
            <a:r>
              <a:rPr lang="en-US" sz="2800" dirty="0">
                <a:latin typeface="+mn-lt"/>
                <a:ea typeface="+mn-ea"/>
                <a:cs typeface="Arial" charset="0"/>
              </a:rPr>
              <a:t>Sample space: {1, 2, 3, 4, 5, 6}</a:t>
            </a:r>
          </a:p>
        </p:txBody>
      </p:sp>
      <p:grpSp>
        <p:nvGrpSpPr>
          <p:cNvPr id="3" name="Group 6">
            <a:extLst>
              <a:ext uri="{FF2B5EF4-FFF2-40B4-BE49-F238E27FC236}">
                <a16:creationId xmlns:a16="http://schemas.microsoft.com/office/drawing/2014/main" xmlns="" id="{A6440917-9071-4A35-9EA7-99CE50366B42}"/>
              </a:ext>
            </a:extLst>
          </p:cNvPr>
          <p:cNvGrpSpPr>
            <a:grpSpLocks/>
          </p:cNvGrpSpPr>
          <p:nvPr/>
        </p:nvGrpSpPr>
        <p:grpSpPr bwMode="auto">
          <a:xfrm>
            <a:off x="2686050" y="5503863"/>
            <a:ext cx="3106738" cy="439737"/>
            <a:chOff x="1799771" y="2823028"/>
            <a:chExt cx="6872514" cy="972457"/>
          </a:xfrm>
        </p:grpSpPr>
        <p:grpSp>
          <p:nvGrpSpPr>
            <p:cNvPr id="25608" name="Group 38">
              <a:extLst>
                <a:ext uri="{FF2B5EF4-FFF2-40B4-BE49-F238E27FC236}">
                  <a16:creationId xmlns:a16="http://schemas.microsoft.com/office/drawing/2014/main" xmlns="" id="{DF7581D1-CCBC-428A-8D43-E46DF07B003E}"/>
                </a:ext>
              </a:extLst>
            </p:cNvPr>
            <p:cNvGrpSpPr>
              <a:grpSpLocks/>
            </p:cNvGrpSpPr>
            <p:nvPr/>
          </p:nvGrpSpPr>
          <p:grpSpPr bwMode="auto">
            <a:xfrm>
              <a:off x="1799771" y="2823028"/>
              <a:ext cx="972457" cy="972457"/>
              <a:chOff x="1799771" y="2960914"/>
              <a:chExt cx="972457" cy="972457"/>
            </a:xfrm>
          </p:grpSpPr>
          <p:sp>
            <p:nvSpPr>
              <p:cNvPr id="39" name="Rectangle 38">
                <a:extLst>
                  <a:ext uri="{FF2B5EF4-FFF2-40B4-BE49-F238E27FC236}">
                    <a16:creationId xmlns:a16="http://schemas.microsoft.com/office/drawing/2014/main" xmlns="" id="{DB49534E-5A94-4D77-BE1F-3DBB925454CA}"/>
                  </a:ext>
                </a:extLst>
              </p:cNvPr>
              <p:cNvSpPr/>
              <p:nvPr/>
            </p:nvSpPr>
            <p:spPr>
              <a:xfrm>
                <a:off x="1799771" y="2960914"/>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40" name="Oval 39">
                <a:extLst>
                  <a:ext uri="{FF2B5EF4-FFF2-40B4-BE49-F238E27FC236}">
                    <a16:creationId xmlns:a16="http://schemas.microsoft.com/office/drawing/2014/main" xmlns="" id="{20F614F0-AF47-49C2-B479-21B9F3920DDF}"/>
                  </a:ext>
                </a:extLst>
              </p:cNvPr>
              <p:cNvSpPr/>
              <p:nvPr/>
            </p:nvSpPr>
            <p:spPr>
              <a:xfrm>
                <a:off x="2200111" y="3361131"/>
                <a:ext cx="172077" cy="1720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609" name="Group 39">
              <a:extLst>
                <a:ext uri="{FF2B5EF4-FFF2-40B4-BE49-F238E27FC236}">
                  <a16:creationId xmlns:a16="http://schemas.microsoft.com/office/drawing/2014/main" xmlns="" id="{412EBB7F-86C7-43D5-A450-F83C2878027D}"/>
                </a:ext>
              </a:extLst>
            </p:cNvPr>
            <p:cNvGrpSpPr>
              <a:grpSpLocks/>
            </p:cNvGrpSpPr>
            <p:nvPr/>
          </p:nvGrpSpPr>
          <p:grpSpPr bwMode="auto">
            <a:xfrm>
              <a:off x="2979782" y="2823028"/>
              <a:ext cx="972457" cy="972457"/>
              <a:chOff x="2997199" y="2939143"/>
              <a:chExt cx="972457" cy="972457"/>
            </a:xfrm>
          </p:grpSpPr>
          <p:sp>
            <p:nvSpPr>
              <p:cNvPr id="36" name="Rectangle 35">
                <a:extLst>
                  <a:ext uri="{FF2B5EF4-FFF2-40B4-BE49-F238E27FC236}">
                    <a16:creationId xmlns:a16="http://schemas.microsoft.com/office/drawing/2014/main" xmlns="" id="{B818C33F-8F57-4316-9B33-0221CB3D01D5}"/>
                  </a:ext>
                </a:extLst>
              </p:cNvPr>
              <p:cNvSpPr/>
              <p:nvPr/>
            </p:nvSpPr>
            <p:spPr>
              <a:xfrm>
                <a:off x="2997199" y="2939143"/>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37" name="Oval 36">
                <a:extLst>
                  <a:ext uri="{FF2B5EF4-FFF2-40B4-BE49-F238E27FC236}">
                    <a16:creationId xmlns:a16="http://schemas.microsoft.com/office/drawing/2014/main" xmlns="" id="{5E9180EF-72B4-4572-B20F-271F86ABC971}"/>
                  </a:ext>
                </a:extLst>
              </p:cNvPr>
              <p:cNvSpPr/>
              <p:nvPr/>
            </p:nvSpPr>
            <p:spPr>
              <a:xfrm>
                <a:off x="3165704" y="3090101"/>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Oval 37">
                <a:extLst>
                  <a:ext uri="{FF2B5EF4-FFF2-40B4-BE49-F238E27FC236}">
                    <a16:creationId xmlns:a16="http://schemas.microsoft.com/office/drawing/2014/main" xmlns="" id="{D3A60FD9-C55A-4EE2-9036-FBC50E4F3FEE}"/>
                  </a:ext>
                </a:extLst>
              </p:cNvPr>
              <p:cNvSpPr/>
              <p:nvPr/>
            </p:nvSpPr>
            <p:spPr>
              <a:xfrm>
                <a:off x="3622232" y="3592129"/>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610" name="Group 40">
              <a:extLst>
                <a:ext uri="{FF2B5EF4-FFF2-40B4-BE49-F238E27FC236}">
                  <a16:creationId xmlns:a16="http://schemas.microsoft.com/office/drawing/2014/main" xmlns="" id="{726C583B-2601-4F9A-90E6-0D6379244D60}"/>
                </a:ext>
              </a:extLst>
            </p:cNvPr>
            <p:cNvGrpSpPr>
              <a:grpSpLocks/>
            </p:cNvGrpSpPr>
            <p:nvPr/>
          </p:nvGrpSpPr>
          <p:grpSpPr bwMode="auto">
            <a:xfrm>
              <a:off x="4159793" y="2823028"/>
              <a:ext cx="972457" cy="972457"/>
              <a:chOff x="4252685" y="2917372"/>
              <a:chExt cx="972457" cy="972457"/>
            </a:xfrm>
          </p:grpSpPr>
          <p:sp>
            <p:nvSpPr>
              <p:cNvPr id="32" name="Rectangle 31">
                <a:extLst>
                  <a:ext uri="{FF2B5EF4-FFF2-40B4-BE49-F238E27FC236}">
                    <a16:creationId xmlns:a16="http://schemas.microsoft.com/office/drawing/2014/main" xmlns="" id="{603B2201-0542-45B0-9580-2347D4F8DBB7}"/>
                  </a:ext>
                </a:extLst>
              </p:cNvPr>
              <p:cNvSpPr/>
              <p:nvPr/>
            </p:nvSpPr>
            <p:spPr>
              <a:xfrm>
                <a:off x="4252685" y="2917372"/>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33" name="Oval 32">
                <a:extLst>
                  <a:ext uri="{FF2B5EF4-FFF2-40B4-BE49-F238E27FC236}">
                    <a16:creationId xmlns:a16="http://schemas.microsoft.com/office/drawing/2014/main" xmlns="" id="{8C77A917-0CC5-44E5-B348-EDB4425728A5}"/>
                  </a:ext>
                </a:extLst>
              </p:cNvPr>
              <p:cNvSpPr/>
              <p:nvPr/>
            </p:nvSpPr>
            <p:spPr>
              <a:xfrm>
                <a:off x="4421130" y="3068330"/>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a:extLst>
                  <a:ext uri="{FF2B5EF4-FFF2-40B4-BE49-F238E27FC236}">
                    <a16:creationId xmlns:a16="http://schemas.microsoft.com/office/drawing/2014/main" xmlns="" id="{F928CF87-3A4B-4547-8E75-2B3030E633CD}"/>
                  </a:ext>
                </a:extLst>
              </p:cNvPr>
              <p:cNvSpPr/>
              <p:nvPr/>
            </p:nvSpPr>
            <p:spPr>
              <a:xfrm>
                <a:off x="4877658" y="3570358"/>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a:extLst>
                  <a:ext uri="{FF2B5EF4-FFF2-40B4-BE49-F238E27FC236}">
                    <a16:creationId xmlns:a16="http://schemas.microsoft.com/office/drawing/2014/main" xmlns="" id="{0700955C-F913-4BF0-A7EF-65CD9D33C6CB}"/>
                  </a:ext>
                </a:extLst>
              </p:cNvPr>
              <p:cNvSpPr/>
              <p:nvPr/>
            </p:nvSpPr>
            <p:spPr>
              <a:xfrm>
                <a:off x="4659929" y="3324611"/>
                <a:ext cx="172077" cy="1720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611" name="Group 41">
              <a:extLst>
                <a:ext uri="{FF2B5EF4-FFF2-40B4-BE49-F238E27FC236}">
                  <a16:creationId xmlns:a16="http://schemas.microsoft.com/office/drawing/2014/main" xmlns="" id="{FCB83754-F0CB-4EC2-BFB2-2579A05B49B9}"/>
                </a:ext>
              </a:extLst>
            </p:cNvPr>
            <p:cNvGrpSpPr>
              <a:grpSpLocks/>
            </p:cNvGrpSpPr>
            <p:nvPr/>
          </p:nvGrpSpPr>
          <p:grpSpPr bwMode="auto">
            <a:xfrm>
              <a:off x="5339804" y="2823028"/>
              <a:ext cx="972457" cy="972457"/>
              <a:chOff x="5689599" y="2888343"/>
              <a:chExt cx="972457" cy="972457"/>
            </a:xfrm>
          </p:grpSpPr>
          <p:sp>
            <p:nvSpPr>
              <p:cNvPr id="27" name="Rectangle 26">
                <a:extLst>
                  <a:ext uri="{FF2B5EF4-FFF2-40B4-BE49-F238E27FC236}">
                    <a16:creationId xmlns:a16="http://schemas.microsoft.com/office/drawing/2014/main" xmlns="" id="{C53ACB21-ED6C-4C1E-9F8E-C0091B13B9DB}"/>
                  </a:ext>
                </a:extLst>
              </p:cNvPr>
              <p:cNvSpPr/>
              <p:nvPr/>
            </p:nvSpPr>
            <p:spPr>
              <a:xfrm>
                <a:off x="5689599" y="2888343"/>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28" name="Oval 27">
                <a:extLst>
                  <a:ext uri="{FF2B5EF4-FFF2-40B4-BE49-F238E27FC236}">
                    <a16:creationId xmlns:a16="http://schemas.microsoft.com/office/drawing/2014/main" xmlns="" id="{0F181E44-80E6-46DF-B54D-E10B111674B2}"/>
                  </a:ext>
                </a:extLst>
              </p:cNvPr>
              <p:cNvSpPr/>
              <p:nvPr/>
            </p:nvSpPr>
            <p:spPr>
              <a:xfrm>
                <a:off x="5857984" y="3039301"/>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a:extLst>
                  <a:ext uri="{FF2B5EF4-FFF2-40B4-BE49-F238E27FC236}">
                    <a16:creationId xmlns:a16="http://schemas.microsoft.com/office/drawing/2014/main" xmlns="" id="{256E26A2-81FD-4A37-B451-886C5B27ABD9}"/>
                  </a:ext>
                </a:extLst>
              </p:cNvPr>
              <p:cNvSpPr/>
              <p:nvPr/>
            </p:nvSpPr>
            <p:spPr>
              <a:xfrm>
                <a:off x="6321536" y="3541329"/>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Oval 29">
                <a:extLst>
                  <a:ext uri="{FF2B5EF4-FFF2-40B4-BE49-F238E27FC236}">
                    <a16:creationId xmlns:a16="http://schemas.microsoft.com/office/drawing/2014/main" xmlns="" id="{5EEFC7A5-D8D8-4A4C-A355-D8C51ACEA734}"/>
                  </a:ext>
                </a:extLst>
              </p:cNvPr>
              <p:cNvSpPr/>
              <p:nvPr/>
            </p:nvSpPr>
            <p:spPr>
              <a:xfrm>
                <a:off x="5857984" y="3541329"/>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Oval 30">
                <a:extLst>
                  <a:ext uri="{FF2B5EF4-FFF2-40B4-BE49-F238E27FC236}">
                    <a16:creationId xmlns:a16="http://schemas.microsoft.com/office/drawing/2014/main" xmlns="" id="{34E56B94-3770-40AC-87C7-8DE90207439C}"/>
                  </a:ext>
                </a:extLst>
              </p:cNvPr>
              <p:cNvSpPr/>
              <p:nvPr/>
            </p:nvSpPr>
            <p:spPr>
              <a:xfrm>
                <a:off x="6321536" y="3039301"/>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612" name="Group 42">
              <a:extLst>
                <a:ext uri="{FF2B5EF4-FFF2-40B4-BE49-F238E27FC236}">
                  <a16:creationId xmlns:a16="http://schemas.microsoft.com/office/drawing/2014/main" xmlns="" id="{D7487249-00A1-4123-9A0C-68E429358398}"/>
                </a:ext>
              </a:extLst>
            </p:cNvPr>
            <p:cNvGrpSpPr>
              <a:grpSpLocks/>
            </p:cNvGrpSpPr>
            <p:nvPr/>
          </p:nvGrpSpPr>
          <p:grpSpPr bwMode="auto">
            <a:xfrm>
              <a:off x="6519815" y="2823028"/>
              <a:ext cx="972457" cy="972457"/>
              <a:chOff x="6799942" y="2823028"/>
              <a:chExt cx="972457" cy="972457"/>
            </a:xfrm>
          </p:grpSpPr>
          <p:sp>
            <p:nvSpPr>
              <p:cNvPr id="21" name="Rectangle 20">
                <a:extLst>
                  <a:ext uri="{FF2B5EF4-FFF2-40B4-BE49-F238E27FC236}">
                    <a16:creationId xmlns:a16="http://schemas.microsoft.com/office/drawing/2014/main" xmlns="" id="{6B29DA4D-1F89-4E60-B351-69FE0ABCC3A7}"/>
                  </a:ext>
                </a:extLst>
              </p:cNvPr>
              <p:cNvSpPr/>
              <p:nvPr/>
            </p:nvSpPr>
            <p:spPr>
              <a:xfrm>
                <a:off x="6799942" y="2823028"/>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22" name="Oval 21">
                <a:extLst>
                  <a:ext uri="{FF2B5EF4-FFF2-40B4-BE49-F238E27FC236}">
                    <a16:creationId xmlns:a16="http://schemas.microsoft.com/office/drawing/2014/main" xmlns="" id="{A114A566-8176-492B-A0EB-6B5CB960BBFE}"/>
                  </a:ext>
                </a:extLst>
              </p:cNvPr>
              <p:cNvSpPr/>
              <p:nvPr/>
            </p:nvSpPr>
            <p:spPr>
              <a:xfrm>
                <a:off x="6968267" y="2973986"/>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xmlns="" id="{06293B0E-351C-46E6-BA34-AD689A9E29F2}"/>
                  </a:ext>
                </a:extLst>
              </p:cNvPr>
              <p:cNvSpPr/>
              <p:nvPr/>
            </p:nvSpPr>
            <p:spPr>
              <a:xfrm>
                <a:off x="7431819" y="3476014"/>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a:extLst>
                  <a:ext uri="{FF2B5EF4-FFF2-40B4-BE49-F238E27FC236}">
                    <a16:creationId xmlns:a16="http://schemas.microsoft.com/office/drawing/2014/main" xmlns="" id="{54C66F7E-BB4E-4881-8F1F-2D1EDC547A44}"/>
                  </a:ext>
                </a:extLst>
              </p:cNvPr>
              <p:cNvSpPr/>
              <p:nvPr/>
            </p:nvSpPr>
            <p:spPr>
              <a:xfrm>
                <a:off x="6968267" y="3476014"/>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Oval 24">
                <a:extLst>
                  <a:ext uri="{FF2B5EF4-FFF2-40B4-BE49-F238E27FC236}">
                    <a16:creationId xmlns:a16="http://schemas.microsoft.com/office/drawing/2014/main" xmlns="" id="{9BDB8054-5F3A-4C89-937D-57DDD6F6FE39}"/>
                  </a:ext>
                </a:extLst>
              </p:cNvPr>
              <p:cNvSpPr/>
              <p:nvPr/>
            </p:nvSpPr>
            <p:spPr>
              <a:xfrm>
                <a:off x="7431819" y="2973986"/>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xmlns="" id="{631B3CA0-BA4A-453F-A175-2618B7D05D68}"/>
                  </a:ext>
                </a:extLst>
              </p:cNvPr>
              <p:cNvSpPr/>
              <p:nvPr/>
            </p:nvSpPr>
            <p:spPr>
              <a:xfrm>
                <a:off x="7193020" y="3216224"/>
                <a:ext cx="172077" cy="1720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613" name="Group 43">
              <a:extLst>
                <a:ext uri="{FF2B5EF4-FFF2-40B4-BE49-F238E27FC236}">
                  <a16:creationId xmlns:a16="http://schemas.microsoft.com/office/drawing/2014/main" xmlns="" id="{107BA176-7A2E-4351-94DD-AC1675A43677}"/>
                </a:ext>
              </a:extLst>
            </p:cNvPr>
            <p:cNvGrpSpPr>
              <a:grpSpLocks/>
            </p:cNvGrpSpPr>
            <p:nvPr/>
          </p:nvGrpSpPr>
          <p:grpSpPr bwMode="auto">
            <a:xfrm>
              <a:off x="7699828" y="2823028"/>
              <a:ext cx="972457" cy="972457"/>
              <a:chOff x="7699828" y="3897086"/>
              <a:chExt cx="972457" cy="972457"/>
            </a:xfrm>
          </p:grpSpPr>
          <p:sp>
            <p:nvSpPr>
              <p:cNvPr id="14" name="Rectangle 13">
                <a:extLst>
                  <a:ext uri="{FF2B5EF4-FFF2-40B4-BE49-F238E27FC236}">
                    <a16:creationId xmlns:a16="http://schemas.microsoft.com/office/drawing/2014/main" xmlns="" id="{04982C2A-1649-443B-B2B4-1B5128911E74}"/>
                  </a:ext>
                </a:extLst>
              </p:cNvPr>
              <p:cNvSpPr/>
              <p:nvPr/>
            </p:nvSpPr>
            <p:spPr>
              <a:xfrm>
                <a:off x="7699828" y="3897086"/>
                <a:ext cx="972457" cy="972457"/>
              </a:xfrm>
              <a:prstGeom prst="rect">
                <a:avLst/>
              </a:prstGeom>
              <a:solidFill>
                <a:srgbClr val="FF0000"/>
              </a:solidFill>
              <a:effectLst>
                <a:outerShdw blurRad="50800" dist="38100" dir="16200000"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a:p>
            </p:txBody>
          </p:sp>
          <p:sp>
            <p:nvSpPr>
              <p:cNvPr id="15" name="Oval 14">
                <a:extLst>
                  <a:ext uri="{FF2B5EF4-FFF2-40B4-BE49-F238E27FC236}">
                    <a16:creationId xmlns:a16="http://schemas.microsoft.com/office/drawing/2014/main" xmlns="" id="{8CFE9679-AB92-464E-93E6-0DF768DCE2E5}"/>
                  </a:ext>
                </a:extLst>
              </p:cNvPr>
              <p:cNvSpPr/>
              <p:nvPr/>
            </p:nvSpPr>
            <p:spPr>
              <a:xfrm>
                <a:off x="7868091" y="4048044"/>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Oval 15">
                <a:extLst>
                  <a:ext uri="{FF2B5EF4-FFF2-40B4-BE49-F238E27FC236}">
                    <a16:creationId xmlns:a16="http://schemas.microsoft.com/office/drawing/2014/main" xmlns="" id="{0F938E5C-8024-4D3B-A29E-4C9A3F7A57DD}"/>
                  </a:ext>
                </a:extLst>
              </p:cNvPr>
              <p:cNvSpPr/>
              <p:nvPr/>
            </p:nvSpPr>
            <p:spPr>
              <a:xfrm>
                <a:off x="8331643" y="4550072"/>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a:extLst>
                  <a:ext uri="{FF2B5EF4-FFF2-40B4-BE49-F238E27FC236}">
                    <a16:creationId xmlns:a16="http://schemas.microsoft.com/office/drawing/2014/main" xmlns="" id="{1CAB4002-5736-4519-8239-EADA28F9C7F8}"/>
                  </a:ext>
                </a:extLst>
              </p:cNvPr>
              <p:cNvSpPr/>
              <p:nvPr/>
            </p:nvSpPr>
            <p:spPr>
              <a:xfrm>
                <a:off x="7868091" y="4550072"/>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7">
                <a:extLst>
                  <a:ext uri="{FF2B5EF4-FFF2-40B4-BE49-F238E27FC236}">
                    <a16:creationId xmlns:a16="http://schemas.microsoft.com/office/drawing/2014/main" xmlns="" id="{BA8650E7-6D0C-44E8-BED1-FEC590FC302C}"/>
                  </a:ext>
                </a:extLst>
              </p:cNvPr>
              <p:cNvSpPr/>
              <p:nvPr/>
            </p:nvSpPr>
            <p:spPr>
              <a:xfrm>
                <a:off x="8331643" y="4048044"/>
                <a:ext cx="172077" cy="1755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a:extLst>
                  <a:ext uri="{FF2B5EF4-FFF2-40B4-BE49-F238E27FC236}">
                    <a16:creationId xmlns:a16="http://schemas.microsoft.com/office/drawing/2014/main" xmlns="" id="{221435B5-43DD-478A-BF43-3CA6ACCCE3DB}"/>
                  </a:ext>
                </a:extLst>
              </p:cNvPr>
              <p:cNvSpPr/>
              <p:nvPr/>
            </p:nvSpPr>
            <p:spPr>
              <a:xfrm>
                <a:off x="7868091" y="4304325"/>
                <a:ext cx="172077" cy="1720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a:extLst>
                  <a:ext uri="{FF2B5EF4-FFF2-40B4-BE49-F238E27FC236}">
                    <a16:creationId xmlns:a16="http://schemas.microsoft.com/office/drawing/2014/main" xmlns="" id="{D7C6FB2C-93C9-42D7-98C3-0F03024A0DF2}"/>
                  </a:ext>
                </a:extLst>
              </p:cNvPr>
              <p:cNvSpPr/>
              <p:nvPr/>
            </p:nvSpPr>
            <p:spPr>
              <a:xfrm>
                <a:off x="8331643" y="4304325"/>
                <a:ext cx="172077" cy="1720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pic>
        <p:nvPicPr>
          <p:cNvPr id="25605" name="Picture 58" descr="j0346453">
            <a:extLst>
              <a:ext uri="{FF2B5EF4-FFF2-40B4-BE49-F238E27FC236}">
                <a16:creationId xmlns:a16="http://schemas.microsoft.com/office/drawing/2014/main" xmlns="" id="{63ED122E-877B-44A7-83CD-EED5EEEA7A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272338" y="2486025"/>
            <a:ext cx="1016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 Box 55">
            <a:extLst>
              <a:ext uri="{FF2B5EF4-FFF2-40B4-BE49-F238E27FC236}">
                <a16:creationId xmlns:a16="http://schemas.microsoft.com/office/drawing/2014/main" xmlns="" id="{304CF9EC-FF89-4E4F-ACE6-CEC8B600A1CD}"/>
              </a:ext>
            </a:extLst>
          </p:cNvPr>
          <p:cNvSpPr txBox="1">
            <a:spLocks noChangeArrowheads="1"/>
          </p:cNvSpPr>
          <p:nvPr/>
        </p:nvSpPr>
        <p:spPr bwMode="auto">
          <a:xfrm>
            <a:off x="423863" y="1373762"/>
            <a:ext cx="79851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accent1"/>
              </a:buClr>
              <a:buFont typeface="Arial" panose="020B0604020202020204" pitchFamily="34" charset="0"/>
              <a:buNone/>
            </a:pPr>
            <a:r>
              <a:rPr lang="en-US" altLang="en-US" sz="2800" dirty="0">
                <a:latin typeface="Times New Roman" panose="02020603050405020304" pitchFamily="18" charset="0"/>
                <a:cs typeface="Times New Roman" panose="02020603050405020304" pitchFamily="18" charset="0"/>
              </a:rPr>
              <a:t>You roll a six-sided die. Find the probability of each event.</a:t>
            </a:r>
            <a:endParaRPr lang="en-US" altLang="en-US" sz="1800" dirty="0"/>
          </a:p>
        </p:txBody>
      </p:sp>
      <p:sp>
        <p:nvSpPr>
          <p:cNvPr id="25607" name="Footer Placeholder 2">
            <a:extLst>
              <a:ext uri="{FF2B5EF4-FFF2-40B4-BE49-F238E27FC236}">
                <a16:creationId xmlns:a16="http://schemas.microsoft.com/office/drawing/2014/main" xmlns="" id="{40A40339-194D-43A3-84D5-35C64F559D6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984499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E7136E57-1FC3-4F34-AC3A-1329743F0AF3}"/>
              </a:ext>
            </a:extLst>
          </p:cNvPr>
          <p:cNvSpPr>
            <a:spLocks noGrp="1"/>
          </p:cNvSpPr>
          <p:nvPr>
            <p:ph type="title"/>
          </p:nvPr>
        </p:nvSpPr>
        <p:spPr/>
        <p:txBody>
          <a:bodyPr/>
          <a:lstStyle/>
          <a:p>
            <a:pPr eaLnBrk="1" hangingPunct="1"/>
            <a:r>
              <a:rPr lang="en-US" altLang="en-US"/>
              <a:t>Chapter Outline</a:t>
            </a:r>
          </a:p>
        </p:txBody>
      </p:sp>
      <p:sp>
        <p:nvSpPr>
          <p:cNvPr id="11266" name="Subtitle 2">
            <a:extLst>
              <a:ext uri="{FF2B5EF4-FFF2-40B4-BE49-F238E27FC236}">
                <a16:creationId xmlns:a16="http://schemas.microsoft.com/office/drawing/2014/main" xmlns="" id="{F15C1032-B7ED-49D0-A338-704B46BC76DF}"/>
              </a:ext>
            </a:extLst>
          </p:cNvPr>
          <p:cNvSpPr>
            <a:spLocks noGrp="1"/>
          </p:cNvSpPr>
          <p:nvPr>
            <p:ph idx="1"/>
          </p:nvPr>
        </p:nvSpPr>
        <p:spPr/>
        <p:txBody>
          <a:bodyPr/>
          <a:lstStyle/>
          <a:p>
            <a:pPr marL="465138" indent="-465138" eaLnBrk="1" hangingPunct="1"/>
            <a:r>
              <a:rPr lang="en-US" altLang="en-US" dirty="0"/>
              <a:t>3.1 Basic Concepts of Probability and Counting</a:t>
            </a:r>
          </a:p>
          <a:p>
            <a:pPr marL="465138" indent="-465138" eaLnBrk="1" hangingPunct="1"/>
            <a:r>
              <a:rPr lang="en-US" altLang="en-US" dirty="0"/>
              <a:t>3.2 Conditional Probability and the Multiplication </a:t>
            </a:r>
            <a:br>
              <a:rPr lang="en-US" altLang="en-US" dirty="0"/>
            </a:br>
            <a:r>
              <a:rPr lang="en-US" altLang="en-US" dirty="0"/>
              <a:t>	 Rule</a:t>
            </a:r>
          </a:p>
          <a:p>
            <a:pPr marL="465138" indent="-465138" eaLnBrk="1" hangingPunct="1"/>
            <a:r>
              <a:rPr lang="en-US" altLang="en-US" dirty="0"/>
              <a:t>3.3 The Addition Rule</a:t>
            </a:r>
          </a:p>
          <a:p>
            <a:pPr marL="465138" indent="-465138" eaLnBrk="1" hangingPunct="1"/>
            <a:r>
              <a:rPr lang="en-US" altLang="en-US" dirty="0"/>
              <a:t>3.4 Additional Topics in Probability and Counting</a:t>
            </a:r>
          </a:p>
        </p:txBody>
      </p:sp>
    </p:spTree>
    <p:extLst>
      <p:ext uri="{BB962C8B-B14F-4D97-AF65-F5344CB8AC3E}">
        <p14:creationId xmlns:p14="http://schemas.microsoft.com/office/powerpoint/2010/main" val="10732088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929EBE-24A3-4FAF-BE69-E95454DCF432}"/>
              </a:ext>
            </a:extLst>
          </p:cNvPr>
          <p:cNvSpPr>
            <a:spLocks noGrp="1"/>
          </p:cNvSpPr>
          <p:nvPr>
            <p:ph type="title"/>
          </p:nvPr>
        </p:nvSpPr>
        <p:spPr/>
        <p:txBody>
          <a:bodyPr/>
          <a:lstStyle/>
          <a:p>
            <a:pPr eaLnBrk="1" hangingPunct="1">
              <a:defRPr/>
            </a:pPr>
            <a:r>
              <a:rPr lang="en-US" dirty="0">
                <a:solidFill>
                  <a:schemeClr val="accent3"/>
                </a:solidFill>
                <a:ea typeface="+mj-ea"/>
              </a:rPr>
              <a:t>Solution: Finding Classical Probabilities</a:t>
            </a:r>
          </a:p>
        </p:txBody>
      </p:sp>
      <p:sp>
        <p:nvSpPr>
          <p:cNvPr id="26626" name="Content Placeholder 2">
            <a:extLst>
              <a:ext uri="{FF2B5EF4-FFF2-40B4-BE49-F238E27FC236}">
                <a16:creationId xmlns:a16="http://schemas.microsoft.com/office/drawing/2014/main" xmlns="" id="{E81D78E5-DDB4-4D30-8EF5-EB04A71AB744}"/>
              </a:ext>
            </a:extLst>
          </p:cNvPr>
          <p:cNvSpPr>
            <a:spLocks noGrp="1"/>
          </p:cNvSpPr>
          <p:nvPr>
            <p:ph idx="1"/>
          </p:nvPr>
        </p:nvSpPr>
        <p:spPr>
          <a:xfrm>
            <a:off x="466725" y="1600200"/>
            <a:ext cx="8229600" cy="593725"/>
          </a:xfrm>
        </p:spPr>
        <p:txBody>
          <a:bodyPr/>
          <a:lstStyle/>
          <a:p>
            <a:pPr marL="514350" indent="-514350" eaLnBrk="1" hangingPunct="1">
              <a:buFont typeface="Arial" panose="020B0604020202020204" pitchFamily="34" charset="0"/>
              <a:buAutoNum type="arabicPeriod"/>
            </a:pPr>
            <a:r>
              <a:rPr lang="en-US" altLang="en-US"/>
              <a:t>Event </a:t>
            </a:r>
            <a:r>
              <a:rPr lang="en-US" altLang="en-US" i="1"/>
              <a:t>A</a:t>
            </a:r>
            <a:r>
              <a:rPr lang="en-US" altLang="en-US"/>
              <a:t>: rolling a 3       Event </a:t>
            </a:r>
            <a:r>
              <a:rPr lang="en-US" altLang="en-US" i="1"/>
              <a:t>A</a:t>
            </a:r>
            <a:r>
              <a:rPr lang="en-US" altLang="en-US"/>
              <a:t> = {3}</a:t>
            </a:r>
          </a:p>
        </p:txBody>
      </p:sp>
      <p:graphicFrame>
        <p:nvGraphicFramePr>
          <p:cNvPr id="26627" name="Object 2">
            <a:extLst>
              <a:ext uri="{FF2B5EF4-FFF2-40B4-BE49-F238E27FC236}">
                <a16:creationId xmlns:a16="http://schemas.microsoft.com/office/drawing/2014/main" xmlns="" id="{518A98EA-6018-4503-ABD1-005D0481ACC8}"/>
              </a:ext>
            </a:extLst>
          </p:cNvPr>
          <p:cNvGraphicFramePr>
            <a:graphicFrameLocks noChangeAspect="1"/>
          </p:cNvGraphicFramePr>
          <p:nvPr/>
        </p:nvGraphicFramePr>
        <p:xfrm>
          <a:off x="1470025" y="2195513"/>
          <a:ext cx="3233738" cy="771525"/>
        </p:xfrm>
        <a:graphic>
          <a:graphicData uri="http://schemas.openxmlformats.org/presentationml/2006/ole">
            <mc:AlternateContent xmlns:mc="http://schemas.openxmlformats.org/markup-compatibility/2006">
              <mc:Choice xmlns:v="urn:schemas-microsoft-com:vml" Requires="v">
                <p:oleObj spid="_x0000_s2167" name="Equation" r:id="rId3" imgW="1651000" imgH="393700" progId="Equation.DSMT4">
                  <p:embed/>
                </p:oleObj>
              </mc:Choice>
              <mc:Fallback>
                <p:oleObj name="Equation" r:id="rId3" imgW="1651000" imgH="393700" progId="Equation.DSMT4">
                  <p:embed/>
                  <p:pic>
                    <p:nvPicPr>
                      <p:cNvPr id="26627" name="Object 2">
                        <a:extLst>
                          <a:ext uri="{FF2B5EF4-FFF2-40B4-BE49-F238E27FC236}">
                            <a16:creationId xmlns:a16="http://schemas.microsoft.com/office/drawing/2014/main" xmlns="" id="{518A98EA-6018-4503-ABD1-005D0481AC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0025" y="2195513"/>
                        <a:ext cx="3233738" cy="77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057" name="Content Placeholder 2">
            <a:extLst>
              <a:ext uri="{FF2B5EF4-FFF2-40B4-BE49-F238E27FC236}">
                <a16:creationId xmlns:a16="http://schemas.microsoft.com/office/drawing/2014/main" xmlns="" id="{50F0FED4-5C31-4FC0-B8AE-F2EE03F3C7C3}"/>
              </a:ext>
            </a:extLst>
          </p:cNvPr>
          <p:cNvSpPr txBox="1">
            <a:spLocks/>
          </p:cNvSpPr>
          <p:nvPr/>
        </p:nvSpPr>
        <p:spPr bwMode="auto">
          <a:xfrm>
            <a:off x="466725" y="3013075"/>
            <a:ext cx="82296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accent1"/>
              </a:buClr>
              <a:buFont typeface="Arial" panose="020B0604020202020204" pitchFamily="34" charset="0"/>
              <a:buAutoNum type="arabicPeriod" startAt="2"/>
            </a:pPr>
            <a:r>
              <a:rPr lang="en-US" altLang="en-US" sz="2800">
                <a:latin typeface="Times New Roman" panose="02020603050405020304" pitchFamily="18" charset="0"/>
                <a:cs typeface="Times New Roman" panose="02020603050405020304" pitchFamily="18" charset="0"/>
              </a:rPr>
              <a:t>Event </a:t>
            </a:r>
            <a:r>
              <a:rPr lang="en-US" altLang="en-US" sz="2800" i="1">
                <a:latin typeface="Times New Roman" panose="02020603050405020304" pitchFamily="18" charset="0"/>
                <a:cs typeface="Times New Roman" panose="02020603050405020304" pitchFamily="18" charset="0"/>
              </a:rPr>
              <a:t>B</a:t>
            </a:r>
            <a:r>
              <a:rPr lang="en-US" altLang="en-US" sz="2800">
                <a:latin typeface="Times New Roman" panose="02020603050405020304" pitchFamily="18" charset="0"/>
                <a:cs typeface="Times New Roman" panose="02020603050405020304" pitchFamily="18" charset="0"/>
              </a:rPr>
              <a:t>: rolling a 7       Event </a:t>
            </a:r>
            <a:r>
              <a:rPr lang="en-US" altLang="en-US" sz="2800" i="1">
                <a:latin typeface="Times New Roman" panose="02020603050405020304" pitchFamily="18" charset="0"/>
                <a:cs typeface="Times New Roman" panose="02020603050405020304" pitchFamily="18" charset="0"/>
              </a:rPr>
              <a:t>B</a:t>
            </a:r>
            <a:r>
              <a:rPr lang="en-US" altLang="en-US" sz="2800">
                <a:latin typeface="Times New Roman" panose="02020603050405020304" pitchFamily="18" charset="0"/>
                <a:cs typeface="Times New Roman" panose="02020603050405020304" pitchFamily="18" charset="0"/>
              </a:rPr>
              <a:t>= { }   (7 is not in</a:t>
            </a:r>
            <a:br>
              <a:rPr lang="en-US" altLang="en-US" sz="2800">
                <a:latin typeface="Times New Roman" panose="02020603050405020304" pitchFamily="18" charset="0"/>
                <a:cs typeface="Times New Roman" panose="02020603050405020304" pitchFamily="18" charset="0"/>
              </a:rPr>
            </a:br>
            <a:r>
              <a:rPr lang="en-US" altLang="en-US" sz="2800">
                <a:latin typeface="Times New Roman" panose="02020603050405020304" pitchFamily="18" charset="0"/>
                <a:cs typeface="Times New Roman" panose="02020603050405020304" pitchFamily="18" charset="0"/>
              </a:rPr>
              <a:t>					          the sample space)</a:t>
            </a:r>
          </a:p>
        </p:txBody>
      </p:sp>
      <p:graphicFrame>
        <p:nvGraphicFramePr>
          <p:cNvPr id="2051" name="Object 3">
            <a:extLst>
              <a:ext uri="{FF2B5EF4-FFF2-40B4-BE49-F238E27FC236}">
                <a16:creationId xmlns:a16="http://schemas.microsoft.com/office/drawing/2014/main" xmlns="" id="{C0B1AF16-FC46-4EAF-B65F-9951B863748D}"/>
              </a:ext>
            </a:extLst>
          </p:cNvPr>
          <p:cNvGraphicFramePr>
            <a:graphicFrameLocks noChangeAspect="1"/>
          </p:cNvGraphicFramePr>
          <p:nvPr/>
        </p:nvGraphicFramePr>
        <p:xfrm>
          <a:off x="1470025" y="3608388"/>
          <a:ext cx="2709863" cy="769937"/>
        </p:xfrm>
        <a:graphic>
          <a:graphicData uri="http://schemas.openxmlformats.org/presentationml/2006/ole">
            <mc:AlternateContent xmlns:mc="http://schemas.openxmlformats.org/markup-compatibility/2006">
              <mc:Choice xmlns:v="urn:schemas-microsoft-com:vml" Requires="v">
                <p:oleObj spid="_x0000_s2168" name="Equation" r:id="rId5" imgW="1384300" imgH="393700" progId="Equation.DSMT4">
                  <p:embed/>
                </p:oleObj>
              </mc:Choice>
              <mc:Fallback>
                <p:oleObj name="Equation" r:id="rId5" imgW="1384300" imgH="393700" progId="Equation.DSMT4">
                  <p:embed/>
                  <p:pic>
                    <p:nvPicPr>
                      <p:cNvPr id="2051" name="Object 3">
                        <a:extLst>
                          <a:ext uri="{FF2B5EF4-FFF2-40B4-BE49-F238E27FC236}">
                            <a16:creationId xmlns:a16="http://schemas.microsoft.com/office/drawing/2014/main" xmlns="" id="{C0B1AF16-FC46-4EAF-B65F-9951B86374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0025" y="3608388"/>
                        <a:ext cx="2709863" cy="769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058" name="Content Placeholder 2">
            <a:extLst>
              <a:ext uri="{FF2B5EF4-FFF2-40B4-BE49-F238E27FC236}">
                <a16:creationId xmlns:a16="http://schemas.microsoft.com/office/drawing/2014/main" xmlns="" id="{8E1E2FC5-A3FE-4C7C-98D9-0449D5FD089F}"/>
              </a:ext>
            </a:extLst>
          </p:cNvPr>
          <p:cNvSpPr txBox="1">
            <a:spLocks/>
          </p:cNvSpPr>
          <p:nvPr/>
        </p:nvSpPr>
        <p:spPr bwMode="auto">
          <a:xfrm>
            <a:off x="466725" y="4454525"/>
            <a:ext cx="8229600" cy="595313"/>
          </a:xfrm>
          <a:prstGeom prst="rect">
            <a:avLst/>
          </a:prstGeom>
          <a:noFill/>
          <a:ln w="9525">
            <a:noFill/>
            <a:miter lim="800000"/>
            <a:headEnd/>
            <a:tailEnd/>
          </a:ln>
        </p:spPr>
        <p:txBody>
          <a:bodyPr/>
          <a:lstStyle/>
          <a:p>
            <a:pPr marL="514350" indent="-514350">
              <a:spcBef>
                <a:spcPct val="20000"/>
              </a:spcBef>
              <a:buClr>
                <a:schemeClr val="accent1"/>
              </a:buClr>
              <a:buFont typeface="Arial" charset="0"/>
              <a:buAutoNum type="arabicPeriod" startAt="3"/>
              <a:defRPr/>
            </a:pPr>
            <a:r>
              <a:rPr lang="en-US" sz="2800" dirty="0">
                <a:latin typeface="Times New Roman" pitchFamily="18" charset="0"/>
                <a:ea typeface="+mn-ea"/>
                <a:cs typeface="Times New Roman" pitchFamily="18" charset="0"/>
              </a:rPr>
              <a:t>Event </a:t>
            </a:r>
            <a:r>
              <a:rPr lang="en-US" sz="2800" i="1" dirty="0">
                <a:latin typeface="Times New Roman" pitchFamily="18" charset="0"/>
                <a:ea typeface="+mn-ea"/>
                <a:cs typeface="Times New Roman" pitchFamily="18" charset="0"/>
              </a:rPr>
              <a:t>C</a:t>
            </a:r>
            <a:r>
              <a:rPr lang="en-US" sz="2800" dirty="0">
                <a:latin typeface="Times New Roman" pitchFamily="18" charset="0"/>
                <a:ea typeface="+mn-ea"/>
                <a:cs typeface="Times New Roman" pitchFamily="18" charset="0"/>
              </a:rPr>
              <a:t>: rolling a number less than 5</a:t>
            </a:r>
          </a:p>
          <a:p>
            <a:pPr marL="1320800" indent="-1320800">
              <a:spcBef>
                <a:spcPct val="20000"/>
              </a:spcBef>
              <a:buClr>
                <a:schemeClr val="accent1"/>
              </a:buClr>
              <a:defRPr/>
            </a:pPr>
            <a:r>
              <a:rPr lang="en-US" sz="2800" dirty="0">
                <a:latin typeface="Times New Roman" pitchFamily="18" charset="0"/>
                <a:ea typeface="+mn-ea"/>
                <a:cs typeface="Times New Roman" pitchFamily="18" charset="0"/>
              </a:rPr>
              <a:t>           Event </a:t>
            </a:r>
            <a:r>
              <a:rPr lang="en-US" sz="2800" i="1" dirty="0">
                <a:latin typeface="Times New Roman" pitchFamily="18" charset="0"/>
                <a:ea typeface="+mn-ea"/>
                <a:cs typeface="Times New Roman" pitchFamily="18" charset="0"/>
              </a:rPr>
              <a:t>C</a:t>
            </a:r>
            <a:r>
              <a:rPr lang="en-US" sz="2800" dirty="0">
                <a:latin typeface="Times New Roman" pitchFamily="18" charset="0"/>
                <a:ea typeface="+mn-ea"/>
                <a:cs typeface="Times New Roman" pitchFamily="18" charset="0"/>
              </a:rPr>
              <a:t> = {1, 2, 3, 4}</a:t>
            </a:r>
          </a:p>
        </p:txBody>
      </p:sp>
      <p:graphicFrame>
        <p:nvGraphicFramePr>
          <p:cNvPr id="2052" name="Object 4">
            <a:extLst>
              <a:ext uri="{FF2B5EF4-FFF2-40B4-BE49-F238E27FC236}">
                <a16:creationId xmlns:a16="http://schemas.microsoft.com/office/drawing/2014/main" xmlns="" id="{35B3DE61-FC59-4334-B54E-C1AD20D232DB}"/>
              </a:ext>
            </a:extLst>
          </p:cNvPr>
          <p:cNvGraphicFramePr>
            <a:graphicFrameLocks noChangeAspect="1"/>
          </p:cNvGraphicFramePr>
          <p:nvPr/>
        </p:nvGraphicFramePr>
        <p:xfrm>
          <a:off x="1470025" y="5395913"/>
          <a:ext cx="5319713" cy="771525"/>
        </p:xfrm>
        <a:graphic>
          <a:graphicData uri="http://schemas.openxmlformats.org/presentationml/2006/ole">
            <mc:AlternateContent xmlns:mc="http://schemas.openxmlformats.org/markup-compatibility/2006">
              <mc:Choice xmlns:v="urn:schemas-microsoft-com:vml" Requires="v">
                <p:oleObj spid="_x0000_s2169" name="Equation" r:id="rId7" imgW="2717800" imgH="393700" progId="Equation.DSMT4">
                  <p:embed/>
                </p:oleObj>
              </mc:Choice>
              <mc:Fallback>
                <p:oleObj name="Equation" r:id="rId7" imgW="2717800" imgH="393700" progId="Equation.DSMT4">
                  <p:embed/>
                  <p:pic>
                    <p:nvPicPr>
                      <p:cNvPr id="2052" name="Object 4">
                        <a:extLst>
                          <a:ext uri="{FF2B5EF4-FFF2-40B4-BE49-F238E27FC236}">
                            <a16:creationId xmlns:a16="http://schemas.microsoft.com/office/drawing/2014/main" xmlns="" id="{35B3DE61-FC59-4334-B54E-C1AD20D232D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0025" y="5395913"/>
                        <a:ext cx="5319713" cy="77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pic>
        <p:nvPicPr>
          <p:cNvPr id="26632" name="Picture 58" descr="j0346453">
            <a:extLst>
              <a:ext uri="{FF2B5EF4-FFF2-40B4-BE49-F238E27FC236}">
                <a16:creationId xmlns:a16="http://schemas.microsoft.com/office/drawing/2014/main" xmlns="" id="{2FBC2D84-EEA9-4176-972F-36F626D9746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7272338" y="1746250"/>
            <a:ext cx="1016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Footer Placeholder 2">
            <a:extLst>
              <a:ext uri="{FF2B5EF4-FFF2-40B4-BE49-F238E27FC236}">
                <a16:creationId xmlns:a16="http://schemas.microsoft.com/office/drawing/2014/main" xmlns="" id="{92365600-FC01-4C6F-92A4-0A83654A68B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1753879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 grpId="0"/>
      <p:bldP spid="20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a:extLst>
              <a:ext uri="{FF2B5EF4-FFF2-40B4-BE49-F238E27FC236}">
                <a16:creationId xmlns:a16="http://schemas.microsoft.com/office/drawing/2014/main" xmlns="" id="{4C82E9D9-D85E-48A5-8D03-ECF01662C4D7}"/>
              </a:ext>
            </a:extLst>
          </p:cNvPr>
          <p:cNvSpPr>
            <a:spLocks noGrp="1"/>
          </p:cNvSpPr>
          <p:nvPr>
            <p:ph type="title"/>
          </p:nvPr>
        </p:nvSpPr>
        <p:spPr/>
        <p:txBody>
          <a:bodyPr/>
          <a:lstStyle/>
          <a:p>
            <a:pPr eaLnBrk="1" hangingPunct="1"/>
            <a:r>
              <a:rPr lang="en-US" altLang="en-US"/>
              <a:t>Types of Probability</a:t>
            </a:r>
          </a:p>
        </p:txBody>
      </p:sp>
      <p:sp>
        <p:nvSpPr>
          <p:cNvPr id="3076" name="Content Placeholder 2">
            <a:extLst>
              <a:ext uri="{FF2B5EF4-FFF2-40B4-BE49-F238E27FC236}">
                <a16:creationId xmlns:a16="http://schemas.microsoft.com/office/drawing/2014/main" xmlns="" id="{CDDC412A-8879-49CA-8169-EA08327B9EA0}"/>
              </a:ext>
            </a:extLst>
          </p:cNvPr>
          <p:cNvSpPr>
            <a:spLocks noGrp="1"/>
          </p:cNvSpPr>
          <p:nvPr>
            <p:ph idx="1"/>
          </p:nvPr>
        </p:nvSpPr>
        <p:spPr>
          <a:xfrm>
            <a:off x="457200" y="1600200"/>
            <a:ext cx="8229600" cy="1163638"/>
          </a:xfrm>
        </p:spPr>
        <p:txBody>
          <a:bodyPr/>
          <a:lstStyle/>
          <a:p>
            <a:pPr eaLnBrk="1" hangingPunct="1">
              <a:buFont typeface="Arial" panose="020B0604020202020204" pitchFamily="34" charset="0"/>
              <a:buNone/>
            </a:pPr>
            <a:r>
              <a:rPr lang="en-US" altLang="en-US" b="1" dirty="0">
                <a:solidFill>
                  <a:srgbClr val="AE0337"/>
                </a:solidFill>
              </a:rPr>
              <a:t>Empirical (statistical) Probability</a:t>
            </a:r>
          </a:p>
          <a:p>
            <a:pPr eaLnBrk="1" hangingPunct="1"/>
            <a:r>
              <a:rPr lang="en-US" altLang="en-US" dirty="0"/>
              <a:t>Based on observations obtained from probability experiments.</a:t>
            </a:r>
          </a:p>
          <a:p>
            <a:pPr eaLnBrk="1" hangingPunct="1"/>
            <a:r>
              <a:rPr lang="en-US" altLang="en-US" dirty="0"/>
              <a:t>Relative frequency of an event.</a:t>
            </a:r>
          </a:p>
          <a:p>
            <a:pPr eaLnBrk="1" hangingPunct="1"/>
            <a:endParaRPr lang="en-US" altLang="en-US" dirty="0"/>
          </a:p>
          <a:p>
            <a:pPr eaLnBrk="1" hangingPunct="1"/>
            <a:r>
              <a:rPr lang="en-US" altLang="en-US" dirty="0"/>
              <a:t> </a:t>
            </a:r>
          </a:p>
        </p:txBody>
      </p:sp>
      <p:graphicFrame>
        <p:nvGraphicFramePr>
          <p:cNvPr id="3074" name="Object 2">
            <a:extLst>
              <a:ext uri="{FF2B5EF4-FFF2-40B4-BE49-F238E27FC236}">
                <a16:creationId xmlns:a16="http://schemas.microsoft.com/office/drawing/2014/main" xmlns="" id="{270A2E03-FF5F-40E7-9E8E-A0E773A607FA}"/>
              </a:ext>
            </a:extLst>
          </p:cNvPr>
          <p:cNvGraphicFramePr>
            <a:graphicFrameLocks noChangeAspect="1"/>
          </p:cNvGraphicFramePr>
          <p:nvPr/>
        </p:nvGraphicFramePr>
        <p:xfrm>
          <a:off x="871538" y="3887788"/>
          <a:ext cx="4849812" cy="1003300"/>
        </p:xfrm>
        <a:graphic>
          <a:graphicData uri="http://schemas.openxmlformats.org/presentationml/2006/ole">
            <mc:AlternateContent xmlns:mc="http://schemas.openxmlformats.org/markup-compatibility/2006">
              <mc:Choice xmlns:v="urn:schemas-microsoft-com:vml" Requires="v">
                <p:oleObj spid="_x0000_s3113" name="Equation" r:id="rId3" imgW="2146300" imgH="444500" progId="Equation.DSMT4">
                  <p:embed/>
                </p:oleObj>
              </mc:Choice>
              <mc:Fallback>
                <p:oleObj name="Equation" r:id="rId3" imgW="2146300" imgH="444500" progId="Equation.DSMT4">
                  <p:embed/>
                  <p:pic>
                    <p:nvPicPr>
                      <p:cNvPr id="3074" name="Object 2">
                        <a:extLst>
                          <a:ext uri="{FF2B5EF4-FFF2-40B4-BE49-F238E27FC236}">
                            <a16:creationId xmlns:a16="http://schemas.microsoft.com/office/drawing/2014/main" xmlns="" id="{270A2E03-FF5F-40E7-9E8E-A0E773A607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538" y="3887788"/>
                        <a:ext cx="4849812" cy="100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7652" name="Footer Placeholder 2">
            <a:extLst>
              <a:ext uri="{FF2B5EF4-FFF2-40B4-BE49-F238E27FC236}">
                <a16:creationId xmlns:a16="http://schemas.microsoft.com/office/drawing/2014/main" xmlns="" id="{665146A6-4A8F-4B9C-B503-D90C4F780FF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xmlns="" id="{9F5D031A-D2F0-4A84-A343-C4260417927C}"/>
                  </a:ext>
                </a:extLst>
              </p:cNvPr>
              <p:cNvSpPr txBox="1"/>
              <p:nvPr/>
            </p:nvSpPr>
            <p:spPr>
              <a:xfrm>
                <a:off x="5434149" y="5120639"/>
                <a:ext cx="2388283" cy="461665"/>
              </a:xfrm>
              <a:prstGeom prst="rect">
                <a:avLst/>
              </a:prstGeom>
              <a:noFill/>
            </p:spPr>
            <p:txBody>
              <a:bodyPr wrap="none" rtlCol="0">
                <a:spAutoFit/>
              </a:bodyPr>
              <a:lstStyle/>
              <a:p>
                <a:r>
                  <a:rPr lang="en-US" sz="2400" dirty="0">
                    <a:solidFill>
                      <a:srgbClr val="AE0337"/>
                    </a:solidFill>
                    <a:latin typeface="+mn-lt"/>
                  </a:rPr>
                  <a:t>Note that </a:t>
                </a:r>
                <a:r>
                  <a:rPr lang="en-US" sz="2400" i="1" dirty="0">
                    <a:solidFill>
                      <a:srgbClr val="AE0337"/>
                    </a:solidFill>
                    <a:latin typeface="+mn-lt"/>
                  </a:rPr>
                  <a:t>n</a:t>
                </a:r>
                <a:r>
                  <a:rPr lang="en-US" sz="2400" dirty="0">
                    <a:solidFill>
                      <a:srgbClr val="AE0337"/>
                    </a:solidFill>
                    <a:latin typeface="+mn-lt"/>
                  </a:rPr>
                  <a:t> = </a:t>
                </a:r>
                <a14:m>
                  <m:oMath xmlns:m="http://schemas.openxmlformats.org/officeDocument/2006/math">
                    <m:nary>
                      <m:naryPr>
                        <m:chr m:val="∑"/>
                        <m:subHide m:val="on"/>
                        <m:supHide m:val="on"/>
                        <m:ctrlPr>
                          <a:rPr lang="en-US" sz="2400" i="1" smtClean="0">
                            <a:solidFill>
                              <a:srgbClr val="AE0337"/>
                            </a:solidFill>
                            <a:latin typeface="Cambria Math" panose="02040503050406030204" pitchFamily="18" charset="0"/>
                          </a:rPr>
                        </m:ctrlPr>
                      </m:naryPr>
                      <m:sub/>
                      <m:sup/>
                      <m:e>
                        <m:r>
                          <a:rPr lang="en-US" sz="2400" i="1">
                            <a:solidFill>
                              <a:srgbClr val="AE0337"/>
                            </a:solidFill>
                            <a:latin typeface="Cambria Math" panose="02040503050406030204" pitchFamily="18" charset="0"/>
                          </a:rPr>
                          <m:t>𝑓</m:t>
                        </m:r>
                        <m:r>
                          <a:rPr lang="en-US" sz="2400" b="0" i="1" smtClean="0">
                            <a:solidFill>
                              <a:srgbClr val="AE0337"/>
                            </a:solidFill>
                            <a:latin typeface="Cambria Math" panose="02040503050406030204" pitchFamily="18" charset="0"/>
                          </a:rPr>
                          <m:t>.</m:t>
                        </m:r>
                      </m:e>
                    </m:nary>
                  </m:oMath>
                </a14:m>
                <a:endParaRPr lang="en-US" sz="2400" dirty="0" err="1">
                  <a:solidFill>
                    <a:srgbClr val="AE0337"/>
                  </a:solidFill>
                  <a:latin typeface="+mn-lt"/>
                </a:endParaRPr>
              </a:p>
            </p:txBody>
          </p:sp>
        </mc:Choice>
        <mc:Fallback xmlns="">
          <p:sp>
            <p:nvSpPr>
              <p:cNvPr id="2" name="TextBox 1">
                <a:extLst>
                  <a:ext uri="{FF2B5EF4-FFF2-40B4-BE49-F238E27FC236}">
                    <a16:creationId xmlns:a16="http://schemas.microsoft.com/office/drawing/2014/main" id="{9F5D031A-D2F0-4A84-A343-C4260417927C}"/>
                  </a:ext>
                </a:extLst>
              </p:cNvPr>
              <p:cNvSpPr txBox="1">
                <a:spLocks noRot="1" noChangeAspect="1" noMove="1" noResize="1" noEditPoints="1" noAdjustHandles="1" noChangeArrowheads="1" noChangeShapeType="1" noTextEdit="1"/>
              </p:cNvSpPr>
              <p:nvPr/>
            </p:nvSpPr>
            <p:spPr>
              <a:xfrm>
                <a:off x="5434149" y="5120639"/>
                <a:ext cx="2388283" cy="461665"/>
              </a:xfrm>
              <a:prstGeom prst="rect">
                <a:avLst/>
              </a:prstGeom>
              <a:blipFill>
                <a:blip r:embed="rId5"/>
                <a:stretch>
                  <a:fillRect l="-3827" t="-128947" r="-29337" b="-196053"/>
                </a:stretch>
              </a:blipFill>
            </p:spPr>
            <p:txBody>
              <a:bodyPr/>
              <a:lstStyle/>
              <a:p>
                <a:r>
                  <a:rPr lang="en-US">
                    <a:noFill/>
                  </a:rPr>
                  <a:t> </a:t>
                </a:r>
              </a:p>
            </p:txBody>
          </p:sp>
        </mc:Fallback>
      </mc:AlternateContent>
    </p:spTree>
    <p:extLst>
      <p:ext uri="{BB962C8B-B14F-4D97-AF65-F5344CB8AC3E}">
        <p14:creationId xmlns:p14="http://schemas.microsoft.com/office/powerpoint/2010/main" val="8488008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6">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uild="p"/>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1909FBAD-FE68-4471-A787-ADF0B9B10E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2140" y="3693699"/>
            <a:ext cx="3724660" cy="2503004"/>
          </a:xfrm>
          <a:prstGeom prst="rect">
            <a:avLst/>
          </a:prstGeom>
        </p:spPr>
      </p:pic>
      <p:sp>
        <p:nvSpPr>
          <p:cNvPr id="2" name="Title 1">
            <a:extLst>
              <a:ext uri="{FF2B5EF4-FFF2-40B4-BE49-F238E27FC236}">
                <a16:creationId xmlns:a16="http://schemas.microsoft.com/office/drawing/2014/main" xmlns="" id="{BC68DC37-4D36-44DD-8268-690D3AC7C810}"/>
              </a:ext>
            </a:extLst>
          </p:cNvPr>
          <p:cNvSpPr>
            <a:spLocks noGrp="1"/>
          </p:cNvSpPr>
          <p:nvPr>
            <p:ph type="title"/>
          </p:nvPr>
        </p:nvSpPr>
        <p:spPr/>
        <p:txBody>
          <a:bodyPr/>
          <a:lstStyle/>
          <a:p>
            <a:pPr eaLnBrk="1" hangingPunct="1">
              <a:defRPr/>
            </a:pPr>
            <a:r>
              <a:rPr lang="en-US" dirty="0">
                <a:solidFill>
                  <a:schemeClr val="accent3"/>
                </a:solidFill>
                <a:ea typeface="+mj-ea"/>
              </a:rPr>
              <a:t>Example: Finding Empirical Probabilities</a:t>
            </a:r>
          </a:p>
        </p:txBody>
      </p:sp>
      <p:sp>
        <p:nvSpPr>
          <p:cNvPr id="28674" name="Content Placeholder 2">
            <a:extLst>
              <a:ext uri="{FF2B5EF4-FFF2-40B4-BE49-F238E27FC236}">
                <a16:creationId xmlns:a16="http://schemas.microsoft.com/office/drawing/2014/main" xmlns="" id="{23989882-07C2-4871-82DC-9D77B86330F4}"/>
              </a:ext>
            </a:extLst>
          </p:cNvPr>
          <p:cNvSpPr>
            <a:spLocks noGrp="1"/>
          </p:cNvSpPr>
          <p:nvPr>
            <p:ph idx="1"/>
          </p:nvPr>
        </p:nvSpPr>
        <p:spPr>
          <a:xfrm>
            <a:off x="425450" y="1380543"/>
            <a:ext cx="8505825" cy="4438650"/>
          </a:xfrm>
        </p:spPr>
        <p:txBody>
          <a:bodyPr/>
          <a:lstStyle/>
          <a:p>
            <a:pPr marL="0" indent="0">
              <a:buNone/>
            </a:pPr>
            <a:r>
              <a:rPr lang="en-US" dirty="0"/>
              <a:t>A company is conducting an online survey of randomly selected U.S. adults to determine how they read books during the past year, if at all. So far, 1490 adults have been surveyed. The pie chart shows the results. (Note that digital books include ebooks as well as audio books.) What is the probability that the </a:t>
            </a:r>
            <a:br>
              <a:rPr lang="en-US" dirty="0"/>
            </a:br>
            <a:r>
              <a:rPr lang="en-US" dirty="0"/>
              <a:t>next adult surveyed read only </a:t>
            </a:r>
            <a:br>
              <a:rPr lang="en-US" dirty="0"/>
            </a:br>
            <a:r>
              <a:rPr lang="en-US" dirty="0"/>
              <a:t>print books during the last </a:t>
            </a:r>
            <a:br>
              <a:rPr lang="en-US" dirty="0"/>
            </a:br>
            <a:r>
              <a:rPr lang="en-US" dirty="0"/>
              <a:t>year?</a:t>
            </a:r>
            <a:r>
              <a:rPr lang="en-US" i="1" dirty="0">
                <a:solidFill>
                  <a:schemeClr val="tx2">
                    <a:lumMod val="75000"/>
                  </a:schemeClr>
                </a:solidFill>
              </a:rPr>
              <a:t>(Pew Research Center, </a:t>
            </a:r>
            <a:br>
              <a:rPr lang="en-US" i="1" dirty="0">
                <a:solidFill>
                  <a:schemeClr val="tx2">
                    <a:lumMod val="75000"/>
                  </a:schemeClr>
                </a:solidFill>
              </a:rPr>
            </a:br>
            <a:r>
              <a:rPr lang="en-US" i="1" dirty="0">
                <a:solidFill>
                  <a:schemeClr val="tx2">
                    <a:lumMod val="75000"/>
                  </a:schemeClr>
                </a:solidFill>
              </a:rPr>
              <a:t>September 2016, “Book </a:t>
            </a:r>
            <a:br>
              <a:rPr lang="en-US" i="1" dirty="0">
                <a:solidFill>
                  <a:schemeClr val="tx2">
                    <a:lumMod val="75000"/>
                  </a:schemeClr>
                </a:solidFill>
              </a:rPr>
            </a:br>
            <a:r>
              <a:rPr lang="en-US" i="1" dirty="0">
                <a:solidFill>
                  <a:schemeClr val="tx2">
                    <a:lumMod val="75000"/>
                  </a:schemeClr>
                </a:solidFill>
              </a:rPr>
              <a:t>Reading 2016”)</a:t>
            </a:r>
            <a:endParaRPr lang="en-US" altLang="en-US" sz="2400" i="1" dirty="0">
              <a:solidFill>
                <a:schemeClr val="tx2">
                  <a:lumMod val="75000"/>
                </a:schemeClr>
              </a:solidFill>
            </a:endParaRPr>
          </a:p>
        </p:txBody>
      </p:sp>
      <p:sp>
        <p:nvSpPr>
          <p:cNvPr id="28693" name="Footer Placeholder 2">
            <a:extLst>
              <a:ext uri="{FF2B5EF4-FFF2-40B4-BE49-F238E27FC236}">
                <a16:creationId xmlns:a16="http://schemas.microsoft.com/office/drawing/2014/main" xmlns="" id="{0CA849C0-8812-4646-88F4-037B518CD27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6861925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43773E1-3EF5-4AF7-B21C-5F3360D31265}"/>
              </a:ext>
            </a:extLst>
          </p:cNvPr>
          <p:cNvSpPr>
            <a:spLocks noGrp="1"/>
          </p:cNvSpPr>
          <p:nvPr>
            <p:ph idx="1"/>
          </p:nvPr>
        </p:nvSpPr>
        <p:spPr/>
        <p:txBody>
          <a:bodyPr/>
          <a:lstStyle/>
          <a:p>
            <a:pPr marL="0" indent="0">
              <a:buNone/>
            </a:pPr>
            <a:r>
              <a:rPr lang="en-US" b="1" dirty="0">
                <a:solidFill>
                  <a:srgbClr val="92D050"/>
                </a:solidFill>
              </a:rPr>
              <a:t>Solution</a:t>
            </a:r>
          </a:p>
          <a:p>
            <a:r>
              <a:rPr lang="en-US" dirty="0"/>
              <a:t>Note that the responses are </a:t>
            </a:r>
            <a:r>
              <a:rPr lang="en-US" i="1" dirty="0"/>
              <a:t>not </a:t>
            </a:r>
            <a:r>
              <a:rPr lang="en-US" dirty="0"/>
              <a:t>equally likely to occur and are based on observations. </a:t>
            </a:r>
          </a:p>
          <a:p>
            <a:r>
              <a:rPr lang="en-US" dirty="0"/>
              <a:t>You </a:t>
            </a:r>
            <a:r>
              <a:rPr lang="en-US" i="1" dirty="0"/>
              <a:t>cannot </a:t>
            </a:r>
            <a:r>
              <a:rPr lang="en-US" dirty="0"/>
              <a:t>use the formula for classical probability, but you can use the formula for empirical probability. </a:t>
            </a:r>
          </a:p>
          <a:p>
            <a:r>
              <a:rPr lang="en-US" dirty="0"/>
              <a:t>The event is a response of “read only print books.” The frequency of this event is 578. The total of the frequencies is</a:t>
            </a:r>
          </a:p>
          <a:p>
            <a:pPr marL="0" indent="0" algn="ctr">
              <a:buNone/>
            </a:pPr>
            <a:r>
              <a:rPr lang="en-US" i="1" dirty="0">
                <a:solidFill>
                  <a:srgbClr val="C00000"/>
                </a:solidFill>
              </a:rPr>
              <a:t>n </a:t>
            </a:r>
            <a:r>
              <a:rPr lang="en-US" dirty="0">
                <a:solidFill>
                  <a:srgbClr val="C00000"/>
                </a:solidFill>
              </a:rPr>
              <a:t>= 578 + 91 + 426 + 395  = 1490.</a:t>
            </a:r>
          </a:p>
        </p:txBody>
      </p:sp>
      <p:sp>
        <p:nvSpPr>
          <p:cNvPr id="2" name="Title 1">
            <a:extLst>
              <a:ext uri="{FF2B5EF4-FFF2-40B4-BE49-F238E27FC236}">
                <a16:creationId xmlns:a16="http://schemas.microsoft.com/office/drawing/2014/main" xmlns="" id="{2A4D3819-F734-406A-B94F-741D367B7EB8}"/>
              </a:ext>
            </a:extLst>
          </p:cNvPr>
          <p:cNvSpPr>
            <a:spLocks noGrp="1"/>
          </p:cNvSpPr>
          <p:nvPr>
            <p:ph type="title"/>
          </p:nvPr>
        </p:nvSpPr>
        <p:spPr/>
        <p:txBody>
          <a:bodyPr/>
          <a:lstStyle/>
          <a:p>
            <a:pPr eaLnBrk="1" hangingPunct="1">
              <a:defRPr/>
            </a:pPr>
            <a:r>
              <a:rPr lang="en-US" sz="4400" dirty="0">
                <a:solidFill>
                  <a:schemeClr val="accent3"/>
                </a:solidFill>
                <a:ea typeface="+mj-ea"/>
              </a:rPr>
              <a:t>Solution: Finding Empirical Probabilities</a:t>
            </a:r>
          </a:p>
        </p:txBody>
      </p:sp>
      <p:sp>
        <p:nvSpPr>
          <p:cNvPr id="29723" name="Footer Placeholder 2">
            <a:extLst>
              <a:ext uri="{FF2B5EF4-FFF2-40B4-BE49-F238E27FC236}">
                <a16:creationId xmlns:a16="http://schemas.microsoft.com/office/drawing/2014/main" xmlns="" id="{6FB1711A-8162-49C3-B789-6EB5FAB8880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8614124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043773E1-3EF5-4AF7-B21C-5F3360D31265}"/>
                  </a:ext>
                </a:extLst>
              </p:cNvPr>
              <p:cNvSpPr>
                <a:spLocks noGrp="1"/>
              </p:cNvSpPr>
              <p:nvPr>
                <p:ph idx="1"/>
              </p:nvPr>
            </p:nvSpPr>
            <p:spPr/>
            <p:txBody>
              <a:bodyPr/>
              <a:lstStyle/>
              <a:p>
                <a:pPr marL="0" indent="0">
                  <a:buNone/>
                </a:pPr>
                <a:r>
                  <a:rPr lang="en-US" b="1" dirty="0">
                    <a:solidFill>
                      <a:srgbClr val="92D050"/>
                    </a:solidFill>
                  </a:rPr>
                  <a:t>Solution</a:t>
                </a:r>
              </a:p>
              <a:p>
                <a:r>
                  <a:rPr lang="en-US" dirty="0"/>
                  <a:t>The empirical probability that the response of the next adult is “read only print books” is</a:t>
                </a:r>
              </a:p>
              <a:p>
                <a:pPr marL="0" indent="0" algn="ctr">
                  <a:buNone/>
                </a:pPr>
                <a:r>
                  <a:rPr lang="en-US" i="1" dirty="0">
                    <a:solidFill>
                      <a:srgbClr val="C00000"/>
                    </a:solidFill>
                  </a:rPr>
                  <a:t>P</a:t>
                </a:r>
                <a:r>
                  <a:rPr lang="en-US" dirty="0">
                    <a:solidFill>
                      <a:srgbClr val="C00000"/>
                    </a:solidFill>
                  </a:rPr>
                  <a:t>(read only print books)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578 </m:t>
                        </m:r>
                      </m:num>
                      <m:den>
                        <m:r>
                          <m:rPr>
                            <m:nor/>
                          </m:rPr>
                          <a:rPr lang="en-US" dirty="0">
                            <a:solidFill>
                              <a:srgbClr val="C00000"/>
                            </a:solidFill>
                          </a:rPr>
                          <m:t>1490 </m:t>
                        </m:r>
                      </m:den>
                    </m:f>
                  </m:oMath>
                </a14:m>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r>
                      <a:rPr lang="en-US" b="0" i="1" dirty="0" smtClean="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0.388.</a:t>
                </a:r>
              </a:p>
            </p:txBody>
          </p:sp>
        </mc:Choice>
        <mc:Fallback xmlns="">
          <p:sp>
            <p:nvSpPr>
              <p:cNvPr id="3" name="Content Placeholder 2">
                <a:extLst>
                  <a:ext uri="{FF2B5EF4-FFF2-40B4-BE49-F238E27FC236}">
                    <a16:creationId xmlns:a16="http://schemas.microsoft.com/office/drawing/2014/main" id="{043773E1-3EF5-4AF7-B21C-5F3360D31265}"/>
                  </a:ext>
                </a:extLst>
              </p:cNvPr>
              <p:cNvSpPr>
                <a:spLocks noGrp="1" noRot="1" noChangeAspect="1" noMove="1" noResize="1" noEditPoints="1" noAdjustHandles="1" noChangeArrowheads="1" noChangeShapeType="1" noTextEdit="1"/>
              </p:cNvSpPr>
              <p:nvPr>
                <p:ph idx="1"/>
              </p:nvPr>
            </p:nvSpPr>
            <p:spPr>
              <a:blipFill>
                <a:blip r:embed="rId2"/>
                <a:stretch>
                  <a:fillRect l="-1481" t="-1482"/>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xmlns="" id="{2A4D3819-F734-406A-B94F-741D367B7EB8}"/>
              </a:ext>
            </a:extLst>
          </p:cNvPr>
          <p:cNvSpPr>
            <a:spLocks noGrp="1"/>
          </p:cNvSpPr>
          <p:nvPr>
            <p:ph type="title"/>
          </p:nvPr>
        </p:nvSpPr>
        <p:spPr/>
        <p:txBody>
          <a:bodyPr/>
          <a:lstStyle/>
          <a:p>
            <a:pPr eaLnBrk="1" hangingPunct="1">
              <a:defRPr/>
            </a:pPr>
            <a:r>
              <a:rPr lang="en-US" sz="4400" dirty="0">
                <a:solidFill>
                  <a:schemeClr val="accent3"/>
                </a:solidFill>
                <a:ea typeface="+mj-ea"/>
              </a:rPr>
              <a:t>Solution: Finding Empirical Probabilities</a:t>
            </a:r>
          </a:p>
        </p:txBody>
      </p:sp>
      <p:sp>
        <p:nvSpPr>
          <p:cNvPr id="29723" name="Footer Placeholder 2">
            <a:extLst>
              <a:ext uri="{FF2B5EF4-FFF2-40B4-BE49-F238E27FC236}">
                <a16:creationId xmlns:a16="http://schemas.microsoft.com/office/drawing/2014/main" xmlns="" id="{6FB1711A-8162-49C3-B789-6EB5FAB8880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52900812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43773E1-3EF5-4AF7-B21C-5F3360D31265}"/>
              </a:ext>
            </a:extLst>
          </p:cNvPr>
          <p:cNvSpPr>
            <a:spLocks noGrp="1"/>
          </p:cNvSpPr>
          <p:nvPr>
            <p:ph idx="1"/>
          </p:nvPr>
        </p:nvSpPr>
        <p:spPr/>
        <p:txBody>
          <a:bodyPr/>
          <a:lstStyle/>
          <a:p>
            <a:pPr marL="0" indent="0">
              <a:buNone/>
            </a:pPr>
            <a:r>
              <a:rPr lang="en-US" dirty="0"/>
              <a:t>A company is conducting a phone survey of randomly selected individuals to determine the ages of social networking site users. So far, 975 social networking site users have been surveyed. The </a:t>
            </a:r>
            <a:br>
              <a:rPr lang="en-US" dirty="0"/>
            </a:br>
            <a:r>
              <a:rPr lang="en-US" dirty="0"/>
              <a:t>frequency distribution shows </a:t>
            </a:r>
            <a:br>
              <a:rPr lang="en-US" dirty="0"/>
            </a:br>
            <a:r>
              <a:rPr lang="en-US" dirty="0"/>
              <a:t>the results. What is the </a:t>
            </a:r>
            <a:br>
              <a:rPr lang="en-US" dirty="0"/>
            </a:br>
            <a:r>
              <a:rPr lang="en-US" dirty="0"/>
              <a:t>probability that the next user </a:t>
            </a:r>
            <a:br>
              <a:rPr lang="en-US" dirty="0"/>
            </a:br>
            <a:r>
              <a:rPr lang="en-US" dirty="0"/>
              <a:t>surveyed is 23 to 35 years old?</a:t>
            </a:r>
            <a:r>
              <a:rPr lang="en-US" dirty="0">
                <a:solidFill>
                  <a:schemeClr val="tx2">
                    <a:lumMod val="75000"/>
                  </a:schemeClr>
                </a:solidFill>
              </a:rPr>
              <a:t> </a:t>
            </a:r>
            <a:br>
              <a:rPr lang="en-US" dirty="0">
                <a:solidFill>
                  <a:schemeClr val="tx2">
                    <a:lumMod val="75000"/>
                  </a:schemeClr>
                </a:solidFill>
              </a:rPr>
            </a:br>
            <a:r>
              <a:rPr lang="en-US" i="1" dirty="0">
                <a:solidFill>
                  <a:schemeClr val="tx2">
                    <a:lumMod val="75000"/>
                  </a:schemeClr>
                </a:solidFill>
              </a:rPr>
              <a:t>(Adapted from Pew Research </a:t>
            </a:r>
            <a:br>
              <a:rPr lang="en-US" i="1" dirty="0">
                <a:solidFill>
                  <a:schemeClr val="tx2">
                    <a:lumMod val="75000"/>
                  </a:schemeClr>
                </a:solidFill>
              </a:rPr>
            </a:br>
            <a:r>
              <a:rPr lang="en-US" i="1" dirty="0">
                <a:solidFill>
                  <a:schemeClr val="tx2">
                    <a:lumMod val="75000"/>
                  </a:schemeClr>
                </a:solidFill>
              </a:rPr>
              <a:t>Center)</a:t>
            </a:r>
            <a:endParaRPr lang="en-US" dirty="0">
              <a:solidFill>
                <a:schemeClr val="tx2">
                  <a:lumMod val="75000"/>
                </a:schemeClr>
              </a:solidFill>
            </a:endParaRPr>
          </a:p>
        </p:txBody>
      </p:sp>
      <p:sp>
        <p:nvSpPr>
          <p:cNvPr id="2" name="Title 1">
            <a:extLst>
              <a:ext uri="{FF2B5EF4-FFF2-40B4-BE49-F238E27FC236}">
                <a16:creationId xmlns:a16="http://schemas.microsoft.com/office/drawing/2014/main" xmlns="" id="{2A4D3819-F734-406A-B94F-741D367B7EB8}"/>
              </a:ext>
            </a:extLst>
          </p:cNvPr>
          <p:cNvSpPr>
            <a:spLocks noGrp="1"/>
          </p:cNvSpPr>
          <p:nvPr>
            <p:ph type="title"/>
          </p:nvPr>
        </p:nvSpPr>
        <p:spPr>
          <a:xfrm>
            <a:off x="228600" y="274638"/>
            <a:ext cx="8758382" cy="1143000"/>
          </a:xfrm>
        </p:spPr>
        <p:txBody>
          <a:bodyPr/>
          <a:lstStyle/>
          <a:p>
            <a:pPr eaLnBrk="1" hangingPunct="1">
              <a:defRPr/>
            </a:pPr>
            <a:r>
              <a:rPr lang="en-US" sz="4000" dirty="0">
                <a:solidFill>
                  <a:schemeClr val="accent3"/>
                </a:solidFill>
                <a:ea typeface="+mj-ea"/>
              </a:rPr>
              <a:t>Example: Using a Frequency Distribution to Find Probabilities</a:t>
            </a:r>
          </a:p>
        </p:txBody>
      </p:sp>
      <p:sp>
        <p:nvSpPr>
          <p:cNvPr id="29723" name="Footer Placeholder 2">
            <a:extLst>
              <a:ext uri="{FF2B5EF4-FFF2-40B4-BE49-F238E27FC236}">
                <a16:creationId xmlns:a16="http://schemas.microsoft.com/office/drawing/2014/main" xmlns="" id="{6FB1711A-8162-49C3-B789-6EB5FAB8880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a16="http://schemas.microsoft.com/office/drawing/2014/main" xmlns="" id="{0B267BB0-1F2B-4E20-8D4E-B706526F18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8281" y="3155222"/>
            <a:ext cx="3305563" cy="2811786"/>
          </a:xfrm>
          <a:prstGeom prst="rect">
            <a:avLst/>
          </a:prstGeom>
        </p:spPr>
      </p:pic>
    </p:spTree>
    <p:extLst>
      <p:ext uri="{BB962C8B-B14F-4D97-AF65-F5344CB8AC3E}">
        <p14:creationId xmlns:p14="http://schemas.microsoft.com/office/powerpoint/2010/main" val="206449134"/>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043773E1-3EF5-4AF7-B21C-5F3360D31265}"/>
                  </a:ext>
                </a:extLst>
              </p:cNvPr>
              <p:cNvSpPr>
                <a:spLocks noGrp="1"/>
              </p:cNvSpPr>
              <p:nvPr>
                <p:ph idx="1"/>
              </p:nvPr>
            </p:nvSpPr>
            <p:spPr/>
            <p:txBody>
              <a:bodyPr/>
              <a:lstStyle/>
              <a:p>
                <a:pPr marL="0" indent="0">
                  <a:buNone/>
                </a:pPr>
                <a:r>
                  <a:rPr lang="en-US" b="1" dirty="0">
                    <a:solidFill>
                      <a:srgbClr val="92D050"/>
                    </a:solidFill>
                  </a:rPr>
                  <a:t>Solution</a:t>
                </a:r>
              </a:p>
              <a:p>
                <a:r>
                  <a:rPr lang="en-US" dirty="0"/>
                  <a:t>Because the responses are </a:t>
                </a:r>
                <a:r>
                  <a:rPr lang="en-US" i="1" dirty="0"/>
                  <a:t>not </a:t>
                </a:r>
                <a:r>
                  <a:rPr lang="en-US" dirty="0"/>
                  <a:t>equally likely to occur and are based on observations, use the formula for empirical probability. </a:t>
                </a:r>
              </a:p>
              <a:p>
                <a:r>
                  <a:rPr lang="en-US" dirty="0"/>
                  <a:t>The event is a response of “23 to 35 years old.” The frequency of this event is 312. </a:t>
                </a:r>
              </a:p>
              <a:p>
                <a:r>
                  <a:rPr lang="en-US" dirty="0"/>
                  <a:t>The total of the frequencies is 975, the empirical probability that the next user is 23 to 35 years old is</a:t>
                </a:r>
              </a:p>
              <a:p>
                <a:pPr marL="0" indent="0" algn="ctr">
                  <a:buNone/>
                </a:pPr>
                <a:r>
                  <a:rPr lang="en-US" i="1" dirty="0">
                    <a:solidFill>
                      <a:srgbClr val="C00000"/>
                    </a:solidFill>
                  </a:rPr>
                  <a:t>P</a:t>
                </a:r>
                <a:r>
                  <a:rPr lang="en-US" dirty="0">
                    <a:solidFill>
                      <a:srgbClr val="C00000"/>
                    </a:solidFill>
                  </a:rPr>
                  <a:t>(age 23 to 35)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312 </m:t>
                        </m:r>
                      </m:num>
                      <m:den>
                        <m:r>
                          <m:rPr>
                            <m:nor/>
                          </m:rPr>
                          <a:rPr lang="en-US" dirty="0">
                            <a:solidFill>
                              <a:srgbClr val="C00000"/>
                            </a:solidFill>
                          </a:rPr>
                          <m:t>975</m:t>
                        </m:r>
                      </m:den>
                    </m:f>
                  </m:oMath>
                </a14:m>
                <a:r>
                  <a:rPr lang="en-US" dirty="0">
                    <a:solidFill>
                      <a:srgbClr val="C00000"/>
                    </a:solidFill>
                  </a:rPr>
                  <a:t> = 0.32.</a:t>
                </a:r>
              </a:p>
            </p:txBody>
          </p:sp>
        </mc:Choice>
        <mc:Fallback xmlns="">
          <p:sp>
            <p:nvSpPr>
              <p:cNvPr id="3" name="Content Placeholder 2">
                <a:extLst>
                  <a:ext uri="{FF2B5EF4-FFF2-40B4-BE49-F238E27FC236}">
                    <a16:creationId xmlns:a16="http://schemas.microsoft.com/office/drawing/2014/main" id="{043773E1-3EF5-4AF7-B21C-5F3360D31265}"/>
                  </a:ext>
                </a:extLst>
              </p:cNvPr>
              <p:cNvSpPr>
                <a:spLocks noGrp="1" noRot="1" noChangeAspect="1" noMove="1" noResize="1" noEditPoints="1" noAdjustHandles="1" noChangeArrowheads="1" noChangeShapeType="1" noTextEdit="1"/>
              </p:cNvSpPr>
              <p:nvPr>
                <p:ph idx="1"/>
              </p:nvPr>
            </p:nvSpPr>
            <p:spPr>
              <a:blipFill>
                <a:blip r:embed="rId2"/>
                <a:stretch>
                  <a:fillRect l="-1481" t="-1482" r="-222" b="-2830"/>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xmlns="" id="{2A4D3819-F734-406A-B94F-741D367B7EB8}"/>
              </a:ext>
            </a:extLst>
          </p:cNvPr>
          <p:cNvSpPr>
            <a:spLocks noGrp="1"/>
          </p:cNvSpPr>
          <p:nvPr>
            <p:ph type="title"/>
          </p:nvPr>
        </p:nvSpPr>
        <p:spPr>
          <a:xfrm>
            <a:off x="228600" y="274638"/>
            <a:ext cx="8758382" cy="1143000"/>
          </a:xfrm>
        </p:spPr>
        <p:txBody>
          <a:bodyPr/>
          <a:lstStyle/>
          <a:p>
            <a:pPr eaLnBrk="1" hangingPunct="1">
              <a:defRPr/>
            </a:pPr>
            <a:r>
              <a:rPr lang="en-US" sz="4000" dirty="0">
                <a:solidFill>
                  <a:schemeClr val="accent3"/>
                </a:solidFill>
                <a:ea typeface="+mj-ea"/>
              </a:rPr>
              <a:t>Solution: Using a Frequency Distribution to Find Probabilities</a:t>
            </a:r>
          </a:p>
        </p:txBody>
      </p:sp>
      <p:sp>
        <p:nvSpPr>
          <p:cNvPr id="29723" name="Footer Placeholder 2">
            <a:extLst>
              <a:ext uri="{FF2B5EF4-FFF2-40B4-BE49-F238E27FC236}">
                <a16:creationId xmlns:a16="http://schemas.microsoft.com/office/drawing/2014/main" xmlns="" id="{6FB1711A-8162-49C3-B789-6EB5FAB8880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511297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xmlns="" id="{16752DF6-7ECE-4653-9FFE-4AB99C4BB364}"/>
              </a:ext>
            </a:extLst>
          </p:cNvPr>
          <p:cNvSpPr>
            <a:spLocks noGrp="1"/>
          </p:cNvSpPr>
          <p:nvPr>
            <p:ph type="title"/>
          </p:nvPr>
        </p:nvSpPr>
        <p:spPr/>
        <p:txBody>
          <a:bodyPr/>
          <a:lstStyle/>
          <a:p>
            <a:pPr eaLnBrk="1" hangingPunct="1"/>
            <a:r>
              <a:rPr lang="en-US" altLang="en-US"/>
              <a:t>Law of Large Numbers</a:t>
            </a:r>
          </a:p>
        </p:txBody>
      </p:sp>
      <p:sp>
        <p:nvSpPr>
          <p:cNvPr id="30722" name="Content Placeholder 4">
            <a:extLst>
              <a:ext uri="{FF2B5EF4-FFF2-40B4-BE49-F238E27FC236}">
                <a16:creationId xmlns:a16="http://schemas.microsoft.com/office/drawing/2014/main" xmlns="" id="{DCFCD73B-96BB-4762-B107-EB10B09880BB}"/>
              </a:ext>
            </a:extLst>
          </p:cNvPr>
          <p:cNvSpPr>
            <a:spLocks noGrp="1"/>
          </p:cNvSpPr>
          <p:nvPr>
            <p:ph idx="1"/>
          </p:nvPr>
        </p:nvSpPr>
        <p:spPr>
          <a:xfrm>
            <a:off x="370114" y="1410435"/>
            <a:ext cx="8625839" cy="1949450"/>
          </a:xfrm>
        </p:spPr>
        <p:txBody>
          <a:bodyPr/>
          <a:lstStyle/>
          <a:p>
            <a:pPr eaLnBrk="1" hangingPunct="1">
              <a:buFont typeface="Arial" panose="020B0604020202020204" pitchFamily="34" charset="0"/>
              <a:buNone/>
            </a:pPr>
            <a:r>
              <a:rPr lang="en-US" altLang="en-US" b="1" dirty="0">
                <a:solidFill>
                  <a:schemeClr val="accent2"/>
                </a:solidFill>
              </a:rPr>
              <a:t>Law of Large Numbers</a:t>
            </a:r>
          </a:p>
          <a:p>
            <a:pPr eaLnBrk="1" hangingPunct="1"/>
            <a:r>
              <a:rPr lang="en-US" altLang="en-US" dirty="0"/>
              <a:t>As an experiment is repeated over and over, the empirical probability of an event approaches the theoretical (actual) probability of the event.</a:t>
            </a:r>
          </a:p>
        </p:txBody>
      </p:sp>
      <p:pic>
        <p:nvPicPr>
          <p:cNvPr id="30724" name="Picture 6" descr="penny_heads.jpg">
            <a:extLst>
              <a:ext uri="{FF2B5EF4-FFF2-40B4-BE49-F238E27FC236}">
                <a16:creationId xmlns:a16="http://schemas.microsoft.com/office/drawing/2014/main" xmlns="" id="{7CE6A5B6-5385-4A9A-A2E1-9963A7A0E2B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90826" y="4283618"/>
            <a:ext cx="769937"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Footer Placeholder 2">
            <a:extLst>
              <a:ext uri="{FF2B5EF4-FFF2-40B4-BE49-F238E27FC236}">
                <a16:creationId xmlns:a16="http://schemas.microsoft.com/office/drawing/2014/main" xmlns="" id="{30D3AF7F-59F2-4F20-8DD4-828867E0121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93BF163D-A2B2-4ED2-B47A-8C8C4DEB1A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9074" y="3272436"/>
            <a:ext cx="3144777" cy="3083257"/>
          </a:xfrm>
          <a:prstGeom prst="rect">
            <a:avLst/>
          </a:prstGeom>
        </p:spPr>
      </p:pic>
    </p:spTree>
    <p:extLst>
      <p:ext uri="{BB962C8B-B14F-4D97-AF65-F5344CB8AC3E}">
        <p14:creationId xmlns:p14="http://schemas.microsoft.com/office/powerpoint/2010/main" val="38473726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a:extLst>
              <a:ext uri="{FF2B5EF4-FFF2-40B4-BE49-F238E27FC236}">
                <a16:creationId xmlns:a16="http://schemas.microsoft.com/office/drawing/2014/main" xmlns="" id="{954006DE-D12A-4845-9A92-266E1C7691F2}"/>
              </a:ext>
            </a:extLst>
          </p:cNvPr>
          <p:cNvSpPr>
            <a:spLocks noGrp="1"/>
          </p:cNvSpPr>
          <p:nvPr>
            <p:ph type="title"/>
          </p:nvPr>
        </p:nvSpPr>
        <p:spPr/>
        <p:txBody>
          <a:bodyPr/>
          <a:lstStyle/>
          <a:p>
            <a:pPr eaLnBrk="1" hangingPunct="1"/>
            <a:r>
              <a:rPr lang="en-US" altLang="en-US"/>
              <a:t>Types of Probability</a:t>
            </a:r>
          </a:p>
        </p:txBody>
      </p:sp>
      <p:sp>
        <p:nvSpPr>
          <p:cNvPr id="31746" name="Content Placeholder 2">
            <a:extLst>
              <a:ext uri="{FF2B5EF4-FFF2-40B4-BE49-F238E27FC236}">
                <a16:creationId xmlns:a16="http://schemas.microsoft.com/office/drawing/2014/main" xmlns="" id="{64963027-BE87-42E8-84BB-A7CCDF46F657}"/>
              </a:ext>
            </a:extLst>
          </p:cNvPr>
          <p:cNvSpPr>
            <a:spLocks noGrp="1"/>
          </p:cNvSpPr>
          <p:nvPr>
            <p:ph idx="1"/>
          </p:nvPr>
        </p:nvSpPr>
        <p:spPr>
          <a:xfrm>
            <a:off x="457200" y="1600200"/>
            <a:ext cx="8229600" cy="1163638"/>
          </a:xfrm>
        </p:spPr>
        <p:txBody>
          <a:bodyPr/>
          <a:lstStyle/>
          <a:p>
            <a:pPr eaLnBrk="1" hangingPunct="1">
              <a:buFont typeface="Arial" panose="020B0604020202020204" pitchFamily="34" charset="0"/>
              <a:buNone/>
            </a:pPr>
            <a:r>
              <a:rPr lang="en-US" altLang="en-US" b="1" dirty="0">
                <a:solidFill>
                  <a:schemeClr val="accent2"/>
                </a:solidFill>
              </a:rPr>
              <a:t>Subjective Probability</a:t>
            </a:r>
          </a:p>
          <a:p>
            <a:pPr eaLnBrk="1" hangingPunct="1"/>
            <a:r>
              <a:rPr lang="en-US" altLang="en-US" dirty="0"/>
              <a:t>Intuition, educated guesses, and estimates.</a:t>
            </a:r>
          </a:p>
          <a:p>
            <a:pPr eaLnBrk="1" hangingPunct="1"/>
            <a:r>
              <a:rPr lang="en-US" altLang="en-US" dirty="0"/>
              <a:t>e.g. A doctor may feel a patient has a 90% chance of a full recovery.</a:t>
            </a:r>
          </a:p>
        </p:txBody>
      </p:sp>
      <p:pic>
        <p:nvPicPr>
          <p:cNvPr id="31747" name="Picture 6" descr="C:\Documents and Settings\Lyn\Local Settings\Temporary Internet Files\Content.IE5\W9M7WLEZ\MCj03317280000[1].wmf">
            <a:extLst>
              <a:ext uri="{FF2B5EF4-FFF2-40B4-BE49-F238E27FC236}">
                <a16:creationId xmlns:a16="http://schemas.microsoft.com/office/drawing/2014/main" xmlns="" id="{8232B9B5-E3FF-41C4-9415-14AEBCF85FF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7531" y="3429000"/>
            <a:ext cx="1644650" cy="16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Footer Placeholder 2">
            <a:extLst>
              <a:ext uri="{FF2B5EF4-FFF2-40B4-BE49-F238E27FC236}">
                <a16:creationId xmlns:a16="http://schemas.microsoft.com/office/drawing/2014/main" xmlns="" id="{A8746229-7918-4AAE-A9B3-AAEF1591CCC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633134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7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9B868A-B347-44D5-A7BC-F853D3B4CCC5}"/>
              </a:ext>
            </a:extLst>
          </p:cNvPr>
          <p:cNvSpPr>
            <a:spLocks noGrp="1"/>
          </p:cNvSpPr>
          <p:nvPr>
            <p:ph type="title"/>
          </p:nvPr>
        </p:nvSpPr>
        <p:spPr/>
        <p:txBody>
          <a:bodyPr/>
          <a:lstStyle/>
          <a:p>
            <a:pPr eaLnBrk="1" hangingPunct="1">
              <a:defRPr/>
            </a:pPr>
            <a:r>
              <a:rPr lang="en-US" dirty="0">
                <a:solidFill>
                  <a:schemeClr val="accent3"/>
                </a:solidFill>
                <a:ea typeface="+mj-ea"/>
              </a:rPr>
              <a:t>Example: Classifying Types of Probability</a:t>
            </a:r>
          </a:p>
        </p:txBody>
      </p:sp>
      <p:sp>
        <p:nvSpPr>
          <p:cNvPr id="32770" name="Content Placeholder 2">
            <a:extLst>
              <a:ext uri="{FF2B5EF4-FFF2-40B4-BE49-F238E27FC236}">
                <a16:creationId xmlns:a16="http://schemas.microsoft.com/office/drawing/2014/main" xmlns="" id="{CB01B68D-C30C-4582-B129-6FEC8DACE7C5}"/>
              </a:ext>
            </a:extLst>
          </p:cNvPr>
          <p:cNvSpPr>
            <a:spLocks noGrp="1"/>
          </p:cNvSpPr>
          <p:nvPr>
            <p:ph idx="1"/>
          </p:nvPr>
        </p:nvSpPr>
        <p:spPr>
          <a:xfrm>
            <a:off x="457200" y="1600200"/>
            <a:ext cx="8229600" cy="1412966"/>
          </a:xfrm>
        </p:spPr>
        <p:txBody>
          <a:bodyPr/>
          <a:lstStyle/>
          <a:p>
            <a:pPr marL="0" indent="0" eaLnBrk="1" hangingPunct="1">
              <a:buFont typeface="Arial" panose="020B0604020202020204" pitchFamily="34" charset="0"/>
              <a:buNone/>
            </a:pPr>
            <a:r>
              <a:rPr lang="en-US" altLang="en-US" dirty="0"/>
              <a:t>Classify the statement as an example of classical probability, empirical probability, or subjective probability. Explain your reasoning.</a:t>
            </a:r>
          </a:p>
        </p:txBody>
      </p:sp>
      <p:sp>
        <p:nvSpPr>
          <p:cNvPr id="7" name="Rectangle 6">
            <a:extLst>
              <a:ext uri="{FF2B5EF4-FFF2-40B4-BE49-F238E27FC236}">
                <a16:creationId xmlns:a16="http://schemas.microsoft.com/office/drawing/2014/main" xmlns="" id="{1E099185-69BA-41FE-8D77-3CA23AE48BDB}"/>
              </a:ext>
            </a:extLst>
          </p:cNvPr>
          <p:cNvSpPr/>
          <p:nvPr/>
        </p:nvSpPr>
        <p:spPr>
          <a:xfrm>
            <a:off x="457198" y="4301004"/>
            <a:ext cx="8229599" cy="1040285"/>
          </a:xfrm>
          <a:prstGeom prst="rect">
            <a:avLst/>
          </a:prstGeom>
        </p:spPr>
        <p:txBody>
          <a:bodyPr wrap="square">
            <a:spAutoFit/>
          </a:bodyPr>
          <a:lstStyle/>
          <a:p>
            <a:pPr marL="514350" indent="-514350">
              <a:spcBef>
                <a:spcPct val="20000"/>
              </a:spcBef>
              <a:buClr>
                <a:srgbClr val="D17230"/>
              </a:buClr>
              <a:defRPr/>
            </a:pPr>
            <a:r>
              <a:rPr lang="en-US" sz="2800" b="1" dirty="0">
                <a:solidFill>
                  <a:schemeClr val="accent3"/>
                </a:solidFill>
                <a:latin typeface="Times New Roman" pitchFamily="18" charset="0"/>
                <a:ea typeface="+mn-ea"/>
                <a:cs typeface="Times New Roman" pitchFamily="18" charset="0"/>
              </a:rPr>
              <a:t>Solution:</a:t>
            </a:r>
          </a:p>
          <a:p>
            <a:pPr marL="514350" indent="-514350">
              <a:spcBef>
                <a:spcPct val="20000"/>
              </a:spcBef>
              <a:buClr>
                <a:srgbClr val="D17230"/>
              </a:buClr>
              <a:defRPr/>
            </a:pPr>
            <a:r>
              <a:rPr lang="en-US" sz="2800" dirty="0">
                <a:solidFill>
                  <a:srgbClr val="AE0337"/>
                </a:solidFill>
                <a:latin typeface="Times New Roman" pitchFamily="18" charset="0"/>
                <a:ea typeface="+mn-ea"/>
                <a:cs typeface="Times New Roman" pitchFamily="18" charset="0"/>
              </a:rPr>
              <a:t>Subjective probability </a:t>
            </a:r>
            <a:r>
              <a:rPr lang="en-US" sz="2800" dirty="0">
                <a:solidFill>
                  <a:prstClr val="black"/>
                </a:solidFill>
                <a:latin typeface="Times New Roman" pitchFamily="18" charset="0"/>
                <a:ea typeface="+mn-ea"/>
                <a:cs typeface="Times New Roman" pitchFamily="18" charset="0"/>
              </a:rPr>
              <a:t>(most likely an educated guess)</a:t>
            </a:r>
          </a:p>
        </p:txBody>
      </p:sp>
      <p:sp>
        <p:nvSpPr>
          <p:cNvPr id="32772" name="Text Box 9">
            <a:extLst>
              <a:ext uri="{FF2B5EF4-FFF2-40B4-BE49-F238E27FC236}">
                <a16:creationId xmlns:a16="http://schemas.microsoft.com/office/drawing/2014/main" xmlns="" id="{483A2FE2-BE3F-4185-8E9C-C31D4D521521}"/>
              </a:ext>
            </a:extLst>
          </p:cNvPr>
          <p:cNvSpPr txBox="1">
            <a:spLocks noChangeArrowheads="1"/>
          </p:cNvSpPr>
          <p:nvPr/>
        </p:nvSpPr>
        <p:spPr bwMode="auto">
          <a:xfrm>
            <a:off x="457199" y="3087236"/>
            <a:ext cx="72993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accent1"/>
              </a:buClr>
              <a:buFont typeface="Arial" panose="020B0604020202020204" pitchFamily="34" charset="0"/>
              <a:buAutoNum type="arabicPeriod"/>
            </a:pPr>
            <a:r>
              <a:rPr lang="en-US" sz="2800" dirty="0">
                <a:latin typeface="+mn-lt"/>
              </a:rPr>
              <a:t>The probability that you will get an A on your next test is 0.9.</a:t>
            </a:r>
            <a:endParaRPr lang="en-US" altLang="en-US" sz="2000" dirty="0">
              <a:latin typeface="+mn-lt"/>
            </a:endParaRPr>
          </a:p>
        </p:txBody>
      </p:sp>
      <p:sp>
        <p:nvSpPr>
          <p:cNvPr id="32773" name="Footer Placeholder 2">
            <a:extLst>
              <a:ext uri="{FF2B5EF4-FFF2-40B4-BE49-F238E27FC236}">
                <a16:creationId xmlns:a16="http://schemas.microsoft.com/office/drawing/2014/main" xmlns="" id="{21F7FDE2-0F40-4307-8999-367DEBABDE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4675846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B266D2ED-721A-4FE1-8530-C1E6C5C7164A}"/>
              </a:ext>
            </a:extLst>
          </p:cNvPr>
          <p:cNvSpPr>
            <a:spLocks noGrp="1"/>
          </p:cNvSpPr>
          <p:nvPr>
            <p:ph type="ctrTitle"/>
          </p:nvPr>
        </p:nvSpPr>
        <p:spPr/>
        <p:txBody>
          <a:bodyPr/>
          <a:lstStyle/>
          <a:p>
            <a:pPr eaLnBrk="1" hangingPunct="1"/>
            <a:r>
              <a:rPr lang="en-US" altLang="en-US"/>
              <a:t>Section 3.1</a:t>
            </a:r>
          </a:p>
        </p:txBody>
      </p:sp>
      <p:sp>
        <p:nvSpPr>
          <p:cNvPr id="3" name="Subtitle 2">
            <a:extLst>
              <a:ext uri="{FF2B5EF4-FFF2-40B4-BE49-F238E27FC236}">
                <a16:creationId xmlns:a16="http://schemas.microsoft.com/office/drawing/2014/main" xmlns="" id="{5F8DFE56-3D31-4F67-B4EE-B83E0AB04687}"/>
              </a:ext>
            </a:extLst>
          </p:cNvPr>
          <p:cNvSpPr>
            <a:spLocks noGrp="1"/>
          </p:cNvSpPr>
          <p:nvPr>
            <p:ph type="subTitle" idx="1"/>
          </p:nvPr>
        </p:nvSpPr>
        <p:spPr/>
        <p:txBody>
          <a:bodyPr/>
          <a:lstStyle/>
          <a:p>
            <a:pPr eaLnBrk="1" hangingPunct="1">
              <a:defRPr/>
            </a:pPr>
            <a:r>
              <a:rPr lang="en-US" dirty="0">
                <a:ea typeface="+mn-ea"/>
              </a:rPr>
              <a:t>Basic Concepts of Probability and Counting</a:t>
            </a:r>
          </a:p>
        </p:txBody>
      </p:sp>
    </p:spTree>
    <p:extLst>
      <p:ext uri="{BB962C8B-B14F-4D97-AF65-F5344CB8AC3E}">
        <p14:creationId xmlns:p14="http://schemas.microsoft.com/office/powerpoint/2010/main" val="249168368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32101B-BAD1-4A20-9BFC-641CD4242127}"/>
              </a:ext>
            </a:extLst>
          </p:cNvPr>
          <p:cNvSpPr>
            <a:spLocks noGrp="1"/>
          </p:cNvSpPr>
          <p:nvPr>
            <p:ph type="title"/>
          </p:nvPr>
        </p:nvSpPr>
        <p:spPr/>
        <p:txBody>
          <a:bodyPr/>
          <a:lstStyle/>
          <a:p>
            <a:pPr eaLnBrk="1" hangingPunct="1">
              <a:defRPr/>
            </a:pPr>
            <a:r>
              <a:rPr lang="en-US" dirty="0">
                <a:solidFill>
                  <a:schemeClr val="accent3"/>
                </a:solidFill>
                <a:ea typeface="+mj-ea"/>
              </a:rPr>
              <a:t>Example: Classifying Types of Probability</a:t>
            </a:r>
          </a:p>
        </p:txBody>
      </p:sp>
      <p:sp>
        <p:nvSpPr>
          <p:cNvPr id="33794" name="Content Placeholder 2">
            <a:extLst>
              <a:ext uri="{FF2B5EF4-FFF2-40B4-BE49-F238E27FC236}">
                <a16:creationId xmlns:a16="http://schemas.microsoft.com/office/drawing/2014/main" xmlns="" id="{491C75FE-89D2-4C36-A48F-DA14CB99D13B}"/>
              </a:ext>
            </a:extLst>
          </p:cNvPr>
          <p:cNvSpPr>
            <a:spLocks noGrp="1"/>
          </p:cNvSpPr>
          <p:nvPr>
            <p:ph idx="1"/>
          </p:nvPr>
        </p:nvSpPr>
        <p:spPr>
          <a:xfrm>
            <a:off x="457200" y="1600200"/>
            <a:ext cx="8229600" cy="1421674"/>
          </a:xfrm>
        </p:spPr>
        <p:txBody>
          <a:bodyPr/>
          <a:lstStyle/>
          <a:p>
            <a:pPr marL="0" indent="0" eaLnBrk="1" hangingPunct="1">
              <a:buNone/>
            </a:pPr>
            <a:r>
              <a:rPr lang="en-US" altLang="en-US" dirty="0"/>
              <a:t>Classify the statement as an example of classical probability, empirical probability, or subjective probability. Explain your reasoning.</a:t>
            </a:r>
          </a:p>
        </p:txBody>
      </p:sp>
      <p:sp>
        <p:nvSpPr>
          <p:cNvPr id="7" name="Rectangle 6">
            <a:extLst>
              <a:ext uri="{FF2B5EF4-FFF2-40B4-BE49-F238E27FC236}">
                <a16:creationId xmlns:a16="http://schemas.microsoft.com/office/drawing/2014/main" xmlns="" id="{29238E37-19AC-4B5B-BC05-F688227DFFCD}"/>
              </a:ext>
            </a:extLst>
          </p:cNvPr>
          <p:cNvSpPr/>
          <p:nvPr/>
        </p:nvSpPr>
        <p:spPr>
          <a:xfrm>
            <a:off x="457200" y="4775984"/>
            <a:ext cx="8229600" cy="954107"/>
          </a:xfrm>
          <a:prstGeom prst="rect">
            <a:avLst/>
          </a:prstGeom>
        </p:spPr>
        <p:txBody>
          <a:bodyPr wrap="square">
            <a:spAutoFit/>
          </a:bodyPr>
          <a:lstStyle/>
          <a:p>
            <a:pPr>
              <a:defRPr/>
            </a:pPr>
            <a:r>
              <a:rPr lang="en-US" sz="2800" b="1" dirty="0">
                <a:solidFill>
                  <a:schemeClr val="accent3"/>
                </a:solidFill>
                <a:latin typeface="Times New Roman" pitchFamily="18" charset="0"/>
                <a:ea typeface="+mn-ea"/>
                <a:cs typeface="Times New Roman" pitchFamily="18" charset="0"/>
              </a:rPr>
              <a:t>Solution:</a:t>
            </a:r>
          </a:p>
          <a:p>
            <a:pPr>
              <a:defRPr/>
            </a:pPr>
            <a:r>
              <a:rPr lang="en-US" sz="2800" dirty="0">
                <a:solidFill>
                  <a:srgbClr val="AE0337"/>
                </a:solidFill>
                <a:latin typeface="Times New Roman" pitchFamily="18" charset="0"/>
                <a:ea typeface="+mn-ea"/>
                <a:cs typeface="Times New Roman" pitchFamily="18" charset="0"/>
              </a:rPr>
              <a:t>Empirical probability </a:t>
            </a:r>
            <a:r>
              <a:rPr lang="en-US" sz="2800" dirty="0">
                <a:solidFill>
                  <a:prstClr val="black"/>
                </a:solidFill>
                <a:latin typeface="Times New Roman" pitchFamily="18" charset="0"/>
                <a:ea typeface="+mn-ea"/>
                <a:cs typeface="Times New Roman" pitchFamily="18" charset="0"/>
              </a:rPr>
              <a:t>(most likely based on a survey)</a:t>
            </a:r>
            <a:endParaRPr lang="en-US" sz="2000" dirty="0">
              <a:latin typeface="Arial" charset="0"/>
              <a:ea typeface="+mn-ea"/>
              <a:cs typeface="Arial" charset="0"/>
            </a:endParaRPr>
          </a:p>
        </p:txBody>
      </p:sp>
      <p:pic>
        <p:nvPicPr>
          <p:cNvPr id="33796" name="Picture 3" descr="C:\Documents and Settings\Lyn\Local Settings\Temporary Internet Files\Content.IE5\0HGJK3SV\MCj03013140000[1].wmf">
            <a:extLst>
              <a:ext uri="{FF2B5EF4-FFF2-40B4-BE49-F238E27FC236}">
                <a16:creationId xmlns:a16="http://schemas.microsoft.com/office/drawing/2014/main" xmlns="" id="{BAF846D4-81D2-4A14-A3E8-110680BA3CD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63332" y="3616325"/>
            <a:ext cx="114617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 Box 9">
            <a:extLst>
              <a:ext uri="{FF2B5EF4-FFF2-40B4-BE49-F238E27FC236}">
                <a16:creationId xmlns:a16="http://schemas.microsoft.com/office/drawing/2014/main" xmlns="" id="{B7AE8978-F136-4120-99BA-55CCF37CEF94}"/>
              </a:ext>
            </a:extLst>
          </p:cNvPr>
          <p:cNvSpPr txBox="1">
            <a:spLocks noChangeArrowheads="1"/>
          </p:cNvSpPr>
          <p:nvPr/>
        </p:nvSpPr>
        <p:spPr bwMode="auto">
          <a:xfrm>
            <a:off x="326572" y="3143250"/>
            <a:ext cx="827881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accent1"/>
              </a:buClr>
              <a:buFont typeface="Arial" panose="020B0604020202020204" pitchFamily="34" charset="0"/>
              <a:buAutoNum type="arabicPeriod" startAt="2"/>
            </a:pPr>
            <a:r>
              <a:rPr lang="en-US" altLang="en-US" sz="2800" dirty="0">
                <a:latin typeface="Times New Roman" panose="02020603050405020304" pitchFamily="18" charset="0"/>
                <a:cs typeface="Times New Roman" panose="02020603050405020304" pitchFamily="18" charset="0"/>
              </a:rPr>
              <a:t>The probability that a voter chosen at random will be younger than 35 years old is 0.3.</a:t>
            </a:r>
            <a:endParaRPr lang="en-US" altLang="en-US" sz="1800" dirty="0"/>
          </a:p>
        </p:txBody>
      </p:sp>
      <p:sp>
        <p:nvSpPr>
          <p:cNvPr id="33798" name="Footer Placeholder 2">
            <a:extLst>
              <a:ext uri="{FF2B5EF4-FFF2-40B4-BE49-F238E27FC236}">
                <a16:creationId xmlns:a16="http://schemas.microsoft.com/office/drawing/2014/main" xmlns="" id="{53953DEE-A08C-4CD9-97B4-AAB03AC29ED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5536699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0">
            <a:extLst>
              <a:ext uri="{FF2B5EF4-FFF2-40B4-BE49-F238E27FC236}">
                <a16:creationId xmlns:a16="http://schemas.microsoft.com/office/drawing/2014/main" xmlns="" id="{819E0193-B41B-47DE-992C-EF6F8C60D4F3}"/>
              </a:ext>
            </a:extLst>
          </p:cNvPr>
          <p:cNvSpPr txBox="1">
            <a:spLocks noChangeArrowheads="1"/>
          </p:cNvSpPr>
          <p:nvPr/>
        </p:nvSpPr>
        <p:spPr bwMode="auto">
          <a:xfrm>
            <a:off x="362676" y="3379425"/>
            <a:ext cx="79184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accent1"/>
              </a:buClr>
              <a:buFont typeface="Arial" panose="020B0604020202020204" pitchFamily="34" charset="0"/>
              <a:buAutoNum type="arabicPeriod" startAt="3"/>
            </a:pPr>
            <a:r>
              <a:rPr lang="en-US" altLang="en-US" sz="2800" dirty="0">
                <a:latin typeface="Times New Roman" panose="02020603050405020304" pitchFamily="18" charset="0"/>
                <a:cs typeface="Times New Roman" panose="02020603050405020304" pitchFamily="18" charset="0"/>
              </a:rPr>
              <a:t>The probability of winning a 1000-ticket raffle with one ticket is      . </a:t>
            </a:r>
            <a:endParaRPr lang="en-US" altLang="en-US" sz="1800" dirty="0"/>
          </a:p>
        </p:txBody>
      </p:sp>
      <p:sp>
        <p:nvSpPr>
          <p:cNvPr id="2" name="Title 1">
            <a:extLst>
              <a:ext uri="{FF2B5EF4-FFF2-40B4-BE49-F238E27FC236}">
                <a16:creationId xmlns:a16="http://schemas.microsoft.com/office/drawing/2014/main" xmlns="" id="{5448446F-F637-4D89-808A-FE461A34FC14}"/>
              </a:ext>
            </a:extLst>
          </p:cNvPr>
          <p:cNvSpPr>
            <a:spLocks noGrp="1"/>
          </p:cNvSpPr>
          <p:nvPr>
            <p:ph type="title"/>
          </p:nvPr>
        </p:nvSpPr>
        <p:spPr/>
        <p:txBody>
          <a:bodyPr/>
          <a:lstStyle/>
          <a:p>
            <a:pPr eaLnBrk="1" hangingPunct="1">
              <a:defRPr/>
            </a:pPr>
            <a:r>
              <a:rPr lang="en-US" dirty="0">
                <a:solidFill>
                  <a:schemeClr val="accent3"/>
                </a:solidFill>
                <a:ea typeface="+mj-ea"/>
              </a:rPr>
              <a:t>Example: Classifying Types of Probability</a:t>
            </a:r>
          </a:p>
        </p:txBody>
      </p:sp>
      <p:sp>
        <p:nvSpPr>
          <p:cNvPr id="34819" name="Content Placeholder 2">
            <a:extLst>
              <a:ext uri="{FF2B5EF4-FFF2-40B4-BE49-F238E27FC236}">
                <a16:creationId xmlns:a16="http://schemas.microsoft.com/office/drawing/2014/main" xmlns="" id="{28BE1918-455A-486E-A467-E265BB60F17E}"/>
              </a:ext>
            </a:extLst>
          </p:cNvPr>
          <p:cNvSpPr>
            <a:spLocks noGrp="1"/>
          </p:cNvSpPr>
          <p:nvPr>
            <p:ph idx="1"/>
          </p:nvPr>
        </p:nvSpPr>
        <p:spPr>
          <a:xfrm>
            <a:off x="457200" y="1600200"/>
            <a:ext cx="8229600" cy="1456509"/>
          </a:xfrm>
        </p:spPr>
        <p:txBody>
          <a:bodyPr/>
          <a:lstStyle/>
          <a:p>
            <a:pPr marL="0" indent="0" eaLnBrk="1" hangingPunct="1">
              <a:buNone/>
            </a:pPr>
            <a:r>
              <a:rPr lang="en-US" altLang="en-US" dirty="0"/>
              <a:t>Classify the statement as an example of classical probability, empirical probability, or subjective probability. Explain your reasoning.</a:t>
            </a:r>
          </a:p>
        </p:txBody>
      </p:sp>
      <p:graphicFrame>
        <p:nvGraphicFramePr>
          <p:cNvPr id="34820" name="Object 2">
            <a:extLst>
              <a:ext uri="{FF2B5EF4-FFF2-40B4-BE49-F238E27FC236}">
                <a16:creationId xmlns:a16="http://schemas.microsoft.com/office/drawing/2014/main" xmlns="" id="{691F5898-E1B6-4BBA-8C89-31BBD8576CC7}"/>
              </a:ext>
            </a:extLst>
          </p:cNvPr>
          <p:cNvGraphicFramePr>
            <a:graphicFrameLocks noChangeAspect="1"/>
          </p:cNvGraphicFramePr>
          <p:nvPr>
            <p:extLst>
              <p:ext uri="{D42A27DB-BD31-4B8C-83A1-F6EECF244321}">
                <p14:modId xmlns:p14="http://schemas.microsoft.com/office/powerpoint/2010/main" val="1148969687"/>
              </p:ext>
            </p:extLst>
          </p:nvPr>
        </p:nvGraphicFramePr>
        <p:xfrm>
          <a:off x="2588804" y="3811588"/>
          <a:ext cx="431800" cy="479425"/>
        </p:xfrm>
        <a:graphic>
          <a:graphicData uri="http://schemas.openxmlformats.org/presentationml/2006/ole">
            <mc:AlternateContent xmlns:mc="http://schemas.openxmlformats.org/markup-compatibility/2006">
              <mc:Choice xmlns:v="urn:schemas-microsoft-com:vml" Requires="v">
                <p:oleObj spid="_x0000_s5162" name="Equation" r:id="rId3" imgW="355292" imgH="393359" progId="Equation.DSMT4">
                  <p:embed/>
                </p:oleObj>
              </mc:Choice>
              <mc:Fallback>
                <p:oleObj name="Equation" r:id="rId3" imgW="355292" imgH="393359" progId="Equation.DSMT4">
                  <p:embed/>
                  <p:pic>
                    <p:nvPicPr>
                      <p:cNvPr id="34820" name="Object 2">
                        <a:extLst>
                          <a:ext uri="{FF2B5EF4-FFF2-40B4-BE49-F238E27FC236}">
                            <a16:creationId xmlns:a16="http://schemas.microsoft.com/office/drawing/2014/main" xmlns="" id="{691F5898-E1B6-4BBA-8C89-31BBD8576C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8804" y="3811588"/>
                        <a:ext cx="431800"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7" name="Rectangle 6">
            <a:extLst>
              <a:ext uri="{FF2B5EF4-FFF2-40B4-BE49-F238E27FC236}">
                <a16:creationId xmlns:a16="http://schemas.microsoft.com/office/drawing/2014/main" xmlns="" id="{29633B82-729E-4AE2-A371-A9660BED2964}"/>
              </a:ext>
            </a:extLst>
          </p:cNvPr>
          <p:cNvSpPr/>
          <p:nvPr/>
        </p:nvSpPr>
        <p:spPr>
          <a:xfrm>
            <a:off x="457200" y="4874782"/>
            <a:ext cx="8049491" cy="954107"/>
          </a:xfrm>
          <a:prstGeom prst="rect">
            <a:avLst/>
          </a:prstGeom>
        </p:spPr>
        <p:txBody>
          <a:bodyPr wrap="square">
            <a:spAutoFit/>
          </a:bodyPr>
          <a:lstStyle/>
          <a:p>
            <a:pPr>
              <a:defRPr/>
            </a:pPr>
            <a:r>
              <a:rPr lang="en-US" sz="2800" b="1" dirty="0">
                <a:solidFill>
                  <a:schemeClr val="accent3"/>
                </a:solidFill>
                <a:latin typeface="Times New Roman" pitchFamily="18" charset="0"/>
                <a:ea typeface="+mn-ea"/>
                <a:cs typeface="Times New Roman" pitchFamily="18" charset="0"/>
              </a:rPr>
              <a:t>Solution:</a:t>
            </a:r>
          </a:p>
          <a:p>
            <a:pPr>
              <a:defRPr/>
            </a:pPr>
            <a:r>
              <a:rPr lang="en-US" sz="2800" dirty="0">
                <a:solidFill>
                  <a:srgbClr val="AE0337"/>
                </a:solidFill>
                <a:latin typeface="Times New Roman" pitchFamily="18" charset="0"/>
                <a:ea typeface="+mn-ea"/>
                <a:cs typeface="Times New Roman" pitchFamily="18" charset="0"/>
              </a:rPr>
              <a:t>Classical probability </a:t>
            </a:r>
            <a:r>
              <a:rPr lang="en-US" sz="2800" dirty="0">
                <a:solidFill>
                  <a:prstClr val="black"/>
                </a:solidFill>
                <a:latin typeface="Times New Roman" pitchFamily="18" charset="0"/>
                <a:ea typeface="+mn-ea"/>
                <a:cs typeface="Times New Roman" pitchFamily="18" charset="0"/>
              </a:rPr>
              <a:t>(equally likely outcomes)</a:t>
            </a:r>
            <a:endParaRPr lang="en-US" sz="2000" dirty="0">
              <a:latin typeface="Arial" charset="0"/>
              <a:ea typeface="+mn-ea"/>
              <a:cs typeface="Arial" charset="0"/>
            </a:endParaRPr>
          </a:p>
        </p:txBody>
      </p:sp>
      <p:pic>
        <p:nvPicPr>
          <p:cNvPr id="34822" name="Picture 3" descr="C:\Documents and Settings\Lyn\Local Settings\Temporary Internet Files\Content.IE5\0HGJK3SV\MCBS00301_0000[1].wmf">
            <a:extLst>
              <a:ext uri="{FF2B5EF4-FFF2-40B4-BE49-F238E27FC236}">
                <a16:creationId xmlns:a16="http://schemas.microsoft.com/office/drawing/2014/main" xmlns="" id="{66C0CCE0-F6B9-4DE8-B415-6AE0F2AF437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9339" y="3963194"/>
            <a:ext cx="16017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Footer Placeholder 2">
            <a:extLst>
              <a:ext uri="{FF2B5EF4-FFF2-40B4-BE49-F238E27FC236}">
                <a16:creationId xmlns:a16="http://schemas.microsoft.com/office/drawing/2014/main" xmlns="" id="{88E5462A-769B-484B-88B4-45A2E7DA74F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5353100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a:extLst>
              <a:ext uri="{FF2B5EF4-FFF2-40B4-BE49-F238E27FC236}">
                <a16:creationId xmlns:a16="http://schemas.microsoft.com/office/drawing/2014/main" xmlns="" id="{26BFAE66-A0B8-4C81-AF3D-87FE8A71B575}"/>
              </a:ext>
            </a:extLst>
          </p:cNvPr>
          <p:cNvSpPr>
            <a:spLocks noGrp="1"/>
          </p:cNvSpPr>
          <p:nvPr>
            <p:ph type="title"/>
          </p:nvPr>
        </p:nvSpPr>
        <p:spPr/>
        <p:txBody>
          <a:bodyPr/>
          <a:lstStyle/>
          <a:p>
            <a:pPr eaLnBrk="1" hangingPunct="1"/>
            <a:r>
              <a:rPr lang="en-US" altLang="en-US"/>
              <a:t>Range of Probabilities Rule</a:t>
            </a:r>
          </a:p>
        </p:txBody>
      </p:sp>
      <p:sp>
        <p:nvSpPr>
          <p:cNvPr id="35842" name="Content Placeholder 2">
            <a:extLst>
              <a:ext uri="{FF2B5EF4-FFF2-40B4-BE49-F238E27FC236}">
                <a16:creationId xmlns:a16="http://schemas.microsoft.com/office/drawing/2014/main" xmlns="" id="{4F373201-C0F9-4E30-B52A-F29E268756F6}"/>
              </a:ext>
            </a:extLst>
          </p:cNvPr>
          <p:cNvSpPr>
            <a:spLocks noGrp="1"/>
          </p:cNvSpPr>
          <p:nvPr>
            <p:ph idx="1"/>
          </p:nvPr>
        </p:nvSpPr>
        <p:spPr>
          <a:xfrm>
            <a:off x="457200" y="1600200"/>
            <a:ext cx="8229600" cy="2165350"/>
          </a:xfrm>
        </p:spPr>
        <p:txBody>
          <a:bodyPr/>
          <a:lstStyle/>
          <a:p>
            <a:pPr eaLnBrk="1" hangingPunct="1">
              <a:buFont typeface="Arial" panose="020B0604020202020204" pitchFamily="34" charset="0"/>
              <a:buNone/>
            </a:pPr>
            <a:r>
              <a:rPr lang="en-US" altLang="en-US" b="1" dirty="0">
                <a:solidFill>
                  <a:schemeClr val="accent2"/>
                </a:solidFill>
              </a:rPr>
              <a:t>Range of probabilities rule</a:t>
            </a:r>
          </a:p>
          <a:p>
            <a:pPr eaLnBrk="1" hangingPunct="1"/>
            <a:r>
              <a:rPr lang="en-US" altLang="en-US" dirty="0"/>
              <a:t>The probability of an event </a:t>
            </a:r>
            <a:r>
              <a:rPr lang="en-US" altLang="en-US" i="1" dirty="0"/>
              <a:t>E</a:t>
            </a:r>
            <a:r>
              <a:rPr lang="en-US" altLang="en-US" dirty="0"/>
              <a:t> is between 0 and 1, inclusive.</a:t>
            </a:r>
          </a:p>
          <a:p>
            <a:pPr eaLnBrk="1" hangingPunct="1"/>
            <a:r>
              <a:rPr lang="en-US" altLang="en-US" dirty="0"/>
              <a:t>0 ≤ </a:t>
            </a:r>
            <a:r>
              <a:rPr lang="en-US" altLang="en-US" i="1" dirty="0"/>
              <a:t>P(E)</a:t>
            </a:r>
            <a:r>
              <a:rPr lang="en-US" altLang="en-US" dirty="0"/>
              <a:t> ≤ 1</a:t>
            </a:r>
          </a:p>
        </p:txBody>
      </p:sp>
      <p:sp>
        <p:nvSpPr>
          <p:cNvPr id="35844" name="Footer Placeholder 2">
            <a:extLst>
              <a:ext uri="{FF2B5EF4-FFF2-40B4-BE49-F238E27FC236}">
                <a16:creationId xmlns:a16="http://schemas.microsoft.com/office/drawing/2014/main" xmlns="" id="{F674560B-8B4D-4D50-8F57-96B1396C9B4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social media post&#10;&#10;Description generated with very high confidence">
            <a:extLst>
              <a:ext uri="{FF2B5EF4-FFF2-40B4-BE49-F238E27FC236}">
                <a16:creationId xmlns:a16="http://schemas.microsoft.com/office/drawing/2014/main" xmlns="" id="{9086C6DB-0A04-4D87-8856-2C32EB0955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177281"/>
            <a:ext cx="8075043" cy="1361369"/>
          </a:xfrm>
          <a:prstGeom prst="rect">
            <a:avLst/>
          </a:prstGeom>
        </p:spPr>
      </p:pic>
    </p:spTree>
    <p:extLst>
      <p:ext uri="{BB962C8B-B14F-4D97-AF65-F5344CB8AC3E}">
        <p14:creationId xmlns:p14="http://schemas.microsoft.com/office/powerpoint/2010/main" val="2746903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a16="http://schemas.microsoft.com/office/drawing/2014/main" xmlns="" id="{F62428A7-EEF4-4B02-AFA8-12116D6A97CA}"/>
              </a:ext>
            </a:extLst>
          </p:cNvPr>
          <p:cNvSpPr>
            <a:spLocks noGrp="1"/>
          </p:cNvSpPr>
          <p:nvPr>
            <p:ph type="title"/>
          </p:nvPr>
        </p:nvSpPr>
        <p:spPr/>
        <p:txBody>
          <a:bodyPr/>
          <a:lstStyle/>
          <a:p>
            <a:pPr eaLnBrk="1" hangingPunct="1"/>
            <a:r>
              <a:rPr lang="en-US" altLang="en-US"/>
              <a:t>Complementary Events</a:t>
            </a:r>
          </a:p>
        </p:txBody>
      </p:sp>
      <p:sp>
        <p:nvSpPr>
          <p:cNvPr id="52227" name="Content Placeholder 2">
            <a:extLst>
              <a:ext uri="{FF2B5EF4-FFF2-40B4-BE49-F238E27FC236}">
                <a16:creationId xmlns:a16="http://schemas.microsoft.com/office/drawing/2014/main" xmlns="" id="{573488B9-28D4-4F20-968B-8CCEE2FF9219}"/>
              </a:ext>
            </a:extLst>
          </p:cNvPr>
          <p:cNvSpPr>
            <a:spLocks noGrp="1"/>
          </p:cNvSpPr>
          <p:nvPr>
            <p:ph idx="1"/>
          </p:nvPr>
        </p:nvSpPr>
        <p:spPr>
          <a:xfrm>
            <a:off x="457200" y="1600200"/>
            <a:ext cx="8229600" cy="2103438"/>
          </a:xfrm>
        </p:spPr>
        <p:txBody>
          <a:bodyPr/>
          <a:lstStyle/>
          <a:p>
            <a:pPr eaLnBrk="1" hangingPunct="1">
              <a:buFont typeface="Arial" panose="020B0604020202020204" pitchFamily="34" charset="0"/>
              <a:buNone/>
            </a:pPr>
            <a:r>
              <a:rPr lang="en-US" altLang="en-US" b="1" dirty="0">
                <a:solidFill>
                  <a:schemeClr val="accent2"/>
                </a:solidFill>
              </a:rPr>
              <a:t>Complement of event </a:t>
            </a:r>
            <a:r>
              <a:rPr lang="en-US" altLang="en-US" b="1" i="1" dirty="0">
                <a:solidFill>
                  <a:schemeClr val="accent2"/>
                </a:solidFill>
              </a:rPr>
              <a:t>E</a:t>
            </a:r>
          </a:p>
          <a:p>
            <a:pPr eaLnBrk="1" hangingPunct="1"/>
            <a:r>
              <a:rPr lang="en-US" altLang="en-US" dirty="0"/>
              <a:t>The set of all outcomes in a sample space that are not included in event </a:t>
            </a:r>
            <a:r>
              <a:rPr lang="en-US" altLang="en-US" i="1" dirty="0"/>
              <a:t>E</a:t>
            </a:r>
            <a:r>
              <a:rPr lang="en-US" altLang="en-US" dirty="0"/>
              <a:t>.</a:t>
            </a:r>
          </a:p>
          <a:p>
            <a:pPr eaLnBrk="1" hangingPunct="1"/>
            <a:r>
              <a:rPr lang="en-US" altLang="en-US" dirty="0"/>
              <a:t>Denoted </a:t>
            </a:r>
            <a:r>
              <a:rPr lang="en-US" altLang="en-US" i="1" dirty="0"/>
              <a:t>E</a:t>
            </a:r>
            <a:r>
              <a:rPr lang="en-US" altLang="en-US" i="1" baseline="30000" dirty="0"/>
              <a:t> </a:t>
            </a:r>
            <a:r>
              <a:rPr lang="en-US" altLang="en-US" dirty="0"/>
              <a:t>′ (</a:t>
            </a:r>
            <a:r>
              <a:rPr lang="en-US" altLang="en-US" i="1" dirty="0"/>
              <a:t>E</a:t>
            </a:r>
            <a:r>
              <a:rPr lang="en-US" altLang="en-US" dirty="0"/>
              <a:t> prime)</a:t>
            </a:r>
          </a:p>
          <a:p>
            <a:pPr eaLnBrk="1" hangingPunct="1"/>
            <a:r>
              <a:rPr lang="en-US" altLang="en-US" i="1" dirty="0">
                <a:solidFill>
                  <a:srgbClr val="FC3B75"/>
                </a:solidFill>
              </a:rPr>
              <a:t>P</a:t>
            </a:r>
            <a:r>
              <a:rPr lang="en-US" altLang="en-US" dirty="0">
                <a:solidFill>
                  <a:srgbClr val="FC3B75"/>
                </a:solidFill>
              </a:rPr>
              <a:t>(</a:t>
            </a:r>
            <a:r>
              <a:rPr lang="en-US" altLang="en-US" i="1" dirty="0">
                <a:solidFill>
                  <a:srgbClr val="FC3B75"/>
                </a:solidFill>
              </a:rPr>
              <a:t>E</a:t>
            </a:r>
            <a:r>
              <a:rPr lang="en-US" altLang="en-US" dirty="0">
                <a:solidFill>
                  <a:srgbClr val="FC3B75"/>
                </a:solidFill>
              </a:rPr>
              <a:t>)</a:t>
            </a:r>
            <a:r>
              <a:rPr lang="en-US" altLang="en-US" dirty="0">
                <a:solidFill>
                  <a:srgbClr val="000000"/>
                </a:solidFill>
              </a:rPr>
              <a:t> + </a:t>
            </a:r>
            <a:r>
              <a:rPr lang="en-US" altLang="en-US" i="1" dirty="0"/>
              <a:t>P</a:t>
            </a:r>
            <a:r>
              <a:rPr lang="en-US" altLang="en-US" dirty="0"/>
              <a:t>(</a:t>
            </a:r>
            <a:r>
              <a:rPr lang="en-US" altLang="en-US" i="1" dirty="0"/>
              <a:t>E </a:t>
            </a:r>
            <a:r>
              <a:rPr lang="en-US" altLang="en-US" dirty="0"/>
              <a:t>′) </a:t>
            </a:r>
            <a:r>
              <a:rPr lang="en-US" altLang="en-US" dirty="0">
                <a:solidFill>
                  <a:srgbClr val="000000"/>
                </a:solidFill>
              </a:rPr>
              <a:t>= 1</a:t>
            </a:r>
          </a:p>
          <a:p>
            <a:pPr latinLnBrk="1">
              <a:spcBef>
                <a:spcPct val="0"/>
              </a:spcBef>
            </a:pPr>
            <a:r>
              <a:rPr lang="en-US" altLang="en-US" i="1" dirty="0">
                <a:solidFill>
                  <a:srgbClr val="FC3B75"/>
                </a:solidFill>
              </a:rPr>
              <a:t>P</a:t>
            </a:r>
            <a:r>
              <a:rPr lang="en-US" altLang="en-US" dirty="0">
                <a:solidFill>
                  <a:srgbClr val="FC3B75"/>
                </a:solidFill>
              </a:rPr>
              <a:t>(</a:t>
            </a:r>
            <a:r>
              <a:rPr lang="en-US" altLang="en-US" i="1" dirty="0">
                <a:solidFill>
                  <a:srgbClr val="FC3B75"/>
                </a:solidFill>
              </a:rPr>
              <a:t>E</a:t>
            </a:r>
            <a:r>
              <a:rPr lang="en-US" altLang="en-US" dirty="0">
                <a:solidFill>
                  <a:srgbClr val="FC3B75"/>
                </a:solidFill>
              </a:rPr>
              <a:t>) </a:t>
            </a:r>
            <a:r>
              <a:rPr lang="en-US" altLang="en-US" dirty="0">
                <a:solidFill>
                  <a:srgbClr val="000000"/>
                </a:solidFill>
              </a:rPr>
              <a:t>= 1 – </a:t>
            </a:r>
            <a:r>
              <a:rPr lang="en-US" altLang="en-US" i="1" dirty="0">
                <a:solidFill>
                  <a:srgbClr val="000000"/>
                </a:solidFill>
              </a:rPr>
              <a:t>P(E</a:t>
            </a:r>
            <a:r>
              <a:rPr lang="en-US" altLang="en-US" i="1" baseline="30000" dirty="0">
                <a:solidFill>
                  <a:srgbClr val="000000"/>
                </a:solidFill>
              </a:rPr>
              <a:t> </a:t>
            </a:r>
            <a:r>
              <a:rPr lang="en-US" altLang="en-US" dirty="0"/>
              <a:t>′</a:t>
            </a:r>
            <a:r>
              <a:rPr lang="en-US" altLang="en-US" dirty="0">
                <a:solidFill>
                  <a:srgbClr val="000000"/>
                </a:solidFill>
              </a:rPr>
              <a:t>)</a:t>
            </a:r>
          </a:p>
          <a:p>
            <a:pPr latinLnBrk="1">
              <a:spcBef>
                <a:spcPct val="0"/>
              </a:spcBef>
            </a:pPr>
            <a:r>
              <a:rPr lang="en-US" altLang="en-US" i="1" dirty="0">
                <a:solidFill>
                  <a:srgbClr val="000000"/>
                </a:solidFill>
              </a:rPr>
              <a:t>P</a:t>
            </a:r>
            <a:r>
              <a:rPr lang="en-US" altLang="en-US" dirty="0">
                <a:solidFill>
                  <a:srgbClr val="000000"/>
                </a:solidFill>
              </a:rPr>
              <a:t>(</a:t>
            </a:r>
            <a:r>
              <a:rPr lang="en-US" altLang="en-US" i="1" dirty="0">
                <a:solidFill>
                  <a:srgbClr val="000000"/>
                </a:solidFill>
              </a:rPr>
              <a:t>E </a:t>
            </a:r>
            <a:r>
              <a:rPr lang="en-US" altLang="en-US" dirty="0"/>
              <a:t>′</a:t>
            </a:r>
            <a:r>
              <a:rPr lang="en-US" altLang="en-US" dirty="0">
                <a:solidFill>
                  <a:srgbClr val="000000"/>
                </a:solidFill>
              </a:rPr>
              <a:t>) = 1 – </a:t>
            </a:r>
            <a:r>
              <a:rPr lang="en-US" altLang="en-US" i="1" dirty="0">
                <a:solidFill>
                  <a:srgbClr val="FC3B75"/>
                </a:solidFill>
              </a:rPr>
              <a:t>P</a:t>
            </a:r>
            <a:r>
              <a:rPr lang="en-US" altLang="en-US" dirty="0">
                <a:solidFill>
                  <a:srgbClr val="FC3B75"/>
                </a:solidFill>
              </a:rPr>
              <a:t>(E)</a:t>
            </a:r>
          </a:p>
          <a:p>
            <a:pPr eaLnBrk="1" hangingPunct="1"/>
            <a:endParaRPr lang="en-US" altLang="en-US" dirty="0"/>
          </a:p>
        </p:txBody>
      </p:sp>
      <p:sp>
        <p:nvSpPr>
          <p:cNvPr id="36868" name="Footer Placeholder 2">
            <a:extLst>
              <a:ext uri="{FF2B5EF4-FFF2-40B4-BE49-F238E27FC236}">
                <a16:creationId xmlns:a16="http://schemas.microsoft.com/office/drawing/2014/main" xmlns="" id="{68D1D7CD-1410-4DAE-AE7A-C1116FEBD3A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close up of a logo&#10;&#10;Description generated with very high confidence">
            <a:extLst>
              <a:ext uri="{FF2B5EF4-FFF2-40B4-BE49-F238E27FC236}">
                <a16:creationId xmlns:a16="http://schemas.microsoft.com/office/drawing/2014/main" xmlns="" id="{E24363E7-BC95-49D6-8F73-F8C7DD38B1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2854449"/>
            <a:ext cx="3817628" cy="3099822"/>
          </a:xfrm>
          <a:prstGeom prst="rect">
            <a:avLst/>
          </a:prstGeom>
        </p:spPr>
      </p:pic>
    </p:spTree>
    <p:extLst>
      <p:ext uri="{BB962C8B-B14F-4D97-AF65-F5344CB8AC3E}">
        <p14:creationId xmlns:p14="http://schemas.microsoft.com/office/powerpoint/2010/main" val="5506138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222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22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C37835-4FAA-4756-A65E-1F7F841D9F7F}"/>
              </a:ext>
            </a:extLst>
          </p:cNvPr>
          <p:cNvSpPr>
            <a:spLocks noGrp="1"/>
          </p:cNvSpPr>
          <p:nvPr>
            <p:ph type="title"/>
          </p:nvPr>
        </p:nvSpPr>
        <p:spPr/>
        <p:txBody>
          <a:bodyPr/>
          <a:lstStyle/>
          <a:p>
            <a:pPr eaLnBrk="1" hangingPunct="1">
              <a:defRPr/>
            </a:pPr>
            <a:r>
              <a:rPr lang="en-US" sz="4000" dirty="0">
                <a:solidFill>
                  <a:schemeClr val="accent3"/>
                </a:solidFill>
                <a:ea typeface="+mj-ea"/>
              </a:rPr>
              <a:t>Example: Finding the Probability of the Complement of an Event</a:t>
            </a:r>
          </a:p>
        </p:txBody>
      </p:sp>
      <p:sp>
        <p:nvSpPr>
          <p:cNvPr id="3" name="Content Placeholder 2">
            <a:extLst>
              <a:ext uri="{FF2B5EF4-FFF2-40B4-BE49-F238E27FC236}">
                <a16:creationId xmlns:a16="http://schemas.microsoft.com/office/drawing/2014/main" xmlns="" id="{2DD6A210-D21C-4E5A-AE89-53423DC2282C}"/>
              </a:ext>
            </a:extLst>
          </p:cNvPr>
          <p:cNvSpPr>
            <a:spLocks noGrp="1"/>
          </p:cNvSpPr>
          <p:nvPr>
            <p:ph idx="1"/>
          </p:nvPr>
        </p:nvSpPr>
        <p:spPr>
          <a:xfrm>
            <a:off x="457200" y="1600200"/>
            <a:ext cx="8229600" cy="1825625"/>
          </a:xfrm>
        </p:spPr>
        <p:txBody>
          <a:bodyPr/>
          <a:lstStyle/>
          <a:p>
            <a:pPr marL="0" indent="0">
              <a:buNone/>
            </a:pPr>
            <a:r>
              <a:rPr lang="en-US" dirty="0"/>
              <a:t>Find the probability of randomly selecting a social networking site user who is not 23 to 35 years old.</a:t>
            </a:r>
            <a:endParaRPr lang="en-US" dirty="0">
              <a:ea typeface="+mn-ea"/>
            </a:endParaRPr>
          </a:p>
        </p:txBody>
      </p:sp>
      <p:sp>
        <p:nvSpPr>
          <p:cNvPr id="37915" name="Footer Placeholder 2">
            <a:extLst>
              <a:ext uri="{FF2B5EF4-FFF2-40B4-BE49-F238E27FC236}">
                <a16:creationId xmlns:a16="http://schemas.microsoft.com/office/drawing/2014/main" xmlns="" id="{B122AA21-82D6-4ED3-879A-6FA93EB70B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a16="http://schemas.microsoft.com/office/drawing/2014/main" xmlns="" id="{1941B1DC-4643-48F8-BA7C-29235A4448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698" y="2834855"/>
            <a:ext cx="3296419" cy="2825502"/>
          </a:xfrm>
          <a:prstGeom prst="rect">
            <a:avLst/>
          </a:prstGeom>
        </p:spPr>
      </p:pic>
    </p:spTree>
    <p:extLst>
      <p:ext uri="{BB962C8B-B14F-4D97-AF65-F5344CB8AC3E}">
        <p14:creationId xmlns:p14="http://schemas.microsoft.com/office/powerpoint/2010/main" val="1637002564"/>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6E4021-B3B9-4DFC-BAF0-C964173130F0}"/>
              </a:ext>
            </a:extLst>
          </p:cNvPr>
          <p:cNvSpPr>
            <a:spLocks noGrp="1"/>
          </p:cNvSpPr>
          <p:nvPr>
            <p:ph type="title"/>
          </p:nvPr>
        </p:nvSpPr>
        <p:spPr/>
        <p:txBody>
          <a:bodyPr/>
          <a:lstStyle/>
          <a:p>
            <a:pPr eaLnBrk="1" hangingPunct="1">
              <a:defRPr/>
            </a:pPr>
            <a:r>
              <a:rPr lang="en-US" sz="4000" dirty="0">
                <a:solidFill>
                  <a:schemeClr val="accent3"/>
                </a:solidFill>
              </a:rPr>
              <a:t>Solution: Finding the Probability of the Complement of an Event</a:t>
            </a:r>
            <a:endParaRPr lang="en-US" sz="4000" dirty="0">
              <a:solidFill>
                <a:schemeClr val="accent3"/>
              </a:solidFill>
              <a:ea typeface="+mj-ea"/>
            </a:endParaRPr>
          </a:p>
        </p:txBody>
      </p:sp>
      <mc:AlternateContent xmlns:mc="http://schemas.openxmlformats.org/markup-compatibility/2006" xmlns:a14="http://schemas.microsoft.com/office/drawing/2010/main">
        <mc:Choice Requires="a14">
          <p:sp>
            <p:nvSpPr>
              <p:cNvPr id="38914" name="Content Placeholder 8">
                <a:extLst>
                  <a:ext uri="{FF2B5EF4-FFF2-40B4-BE49-F238E27FC236}">
                    <a16:creationId xmlns:a16="http://schemas.microsoft.com/office/drawing/2014/main" xmlns="" id="{C0A5ACAF-C69E-48CA-A224-99F50133E900}"/>
                  </a:ext>
                </a:extLst>
              </p:cNvPr>
              <p:cNvSpPr>
                <a:spLocks noGrp="1"/>
              </p:cNvSpPr>
              <p:nvPr>
                <p:ph idx="1"/>
              </p:nvPr>
            </p:nvSpPr>
            <p:spPr>
              <a:xfrm>
                <a:off x="428625" y="1683323"/>
                <a:ext cx="4913313" cy="1983509"/>
              </a:xfrm>
            </p:spPr>
            <p:txBody>
              <a:bodyPr/>
              <a:lstStyle/>
              <a:p>
                <a:pPr marL="0" indent="0" eaLnBrk="1" hangingPunct="1">
                  <a:buNone/>
                </a:pPr>
                <a:r>
                  <a:rPr lang="en-US" altLang="en-US" dirty="0"/>
                  <a:t>Use empirical probability to find </a:t>
                </a:r>
                <a:r>
                  <a:rPr lang="en-US" altLang="en-US" i="1" dirty="0"/>
                  <a:t>P(age </a:t>
                </a:r>
                <a:r>
                  <a:rPr lang="en-US" altLang="en-US" i="1" dirty="0" smtClean="0"/>
                  <a:t>23 </a:t>
                </a:r>
                <a:r>
                  <a:rPr lang="en-US" altLang="en-US" i="1" dirty="0"/>
                  <a:t>to </a:t>
                </a:r>
                <a:r>
                  <a:rPr lang="en-US" altLang="en-US" i="1" dirty="0" smtClean="0"/>
                  <a:t>35)</a:t>
                </a:r>
                <a:endParaRPr lang="en-US" altLang="en-US" i="1" dirty="0"/>
              </a:p>
              <a:p>
                <a:pPr marL="0" indent="0" algn="ctr">
                  <a:buNone/>
                </a:pPr>
                <a:r>
                  <a:rPr lang="en-US" i="1" dirty="0">
                    <a:solidFill>
                      <a:srgbClr val="C00000"/>
                    </a:solidFill>
                  </a:rPr>
                  <a:t>P</a:t>
                </a:r>
                <a:r>
                  <a:rPr lang="en-US" dirty="0">
                    <a:solidFill>
                      <a:srgbClr val="C00000"/>
                    </a:solidFill>
                  </a:rPr>
                  <a:t>(age 23 to 35)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312 </m:t>
                        </m:r>
                      </m:num>
                      <m:den>
                        <m:r>
                          <m:rPr>
                            <m:nor/>
                          </m:rPr>
                          <a:rPr lang="en-US" dirty="0">
                            <a:solidFill>
                              <a:srgbClr val="C00000"/>
                            </a:solidFill>
                          </a:rPr>
                          <m:t>975 </m:t>
                        </m:r>
                      </m:den>
                    </m:f>
                  </m:oMath>
                </a14:m>
                <a:r>
                  <a:rPr lang="en-US" dirty="0">
                    <a:solidFill>
                      <a:srgbClr val="C00000"/>
                    </a:solidFill>
                  </a:rPr>
                  <a:t> = 0.32.</a:t>
                </a:r>
              </a:p>
            </p:txBody>
          </p:sp>
        </mc:Choice>
        <mc:Fallback xmlns="">
          <p:sp>
            <p:nvSpPr>
              <p:cNvPr id="38914" name="Content Placeholder 8">
                <a:extLst>
                  <a:ext uri="{FF2B5EF4-FFF2-40B4-BE49-F238E27FC236}">
                    <a16:creationId xmlns:a16="http://schemas.microsoft.com/office/drawing/2014/main" xmlns:a14="http://schemas.microsoft.com/office/drawing/2010/main" xmlns="" id="{C0A5ACAF-C69E-48CA-A224-99F50133E900}"/>
                  </a:ext>
                </a:extLst>
              </p:cNvPr>
              <p:cNvSpPr>
                <a:spLocks noGrp="1" noRot="1" noChangeAspect="1" noMove="1" noResize="1" noEditPoints="1" noAdjustHandles="1" noChangeArrowheads="1" noChangeShapeType="1" noTextEdit="1"/>
              </p:cNvSpPr>
              <p:nvPr>
                <p:ph idx="1"/>
              </p:nvPr>
            </p:nvSpPr>
            <p:spPr>
              <a:xfrm>
                <a:off x="428625" y="1683323"/>
                <a:ext cx="4913313" cy="1983509"/>
              </a:xfrm>
              <a:blipFill rotWithShape="1">
                <a:blip r:embed="rId2"/>
                <a:stretch>
                  <a:fillRect l="-2481" t="-3067" r="-2854"/>
                </a:stretch>
              </a:blipFill>
            </p:spPr>
            <p:txBody>
              <a:bodyPr/>
              <a:lstStyle/>
              <a:p>
                <a:r>
                  <a:rPr lang="en-US">
                    <a:noFill/>
                  </a:rPr>
                  <a:t> </a:t>
                </a:r>
              </a:p>
            </p:txBody>
          </p:sp>
        </mc:Fallback>
      </mc:AlternateContent>
      <p:sp>
        <p:nvSpPr>
          <p:cNvPr id="38943" name="Footer Placeholder 2">
            <a:extLst>
              <a:ext uri="{FF2B5EF4-FFF2-40B4-BE49-F238E27FC236}">
                <a16:creationId xmlns:a16="http://schemas.microsoft.com/office/drawing/2014/main" xmlns="" id="{05CA449E-C10E-4675-BFC7-3D02D80BE97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xmlns="" id="{5E205279-2C6C-4A32-B7A5-15D6B137D8C0}"/>
                  </a:ext>
                </a:extLst>
              </p:cNvPr>
              <p:cNvSpPr/>
              <p:nvPr/>
            </p:nvSpPr>
            <p:spPr>
              <a:xfrm>
                <a:off x="457200" y="4763069"/>
                <a:ext cx="8229599" cy="1214307"/>
              </a:xfrm>
              <a:prstGeom prst="rect">
                <a:avLst/>
              </a:prstGeom>
            </p:spPr>
            <p:txBody>
              <a:bodyPr wrap="square">
                <a:spAutoFit/>
              </a:bodyPr>
              <a:lstStyle/>
              <a:p>
                <a:r>
                  <a:rPr lang="en-US" sz="2800" dirty="0">
                    <a:latin typeface="+mn-lt"/>
                  </a:rPr>
                  <a:t>So, the probability that a user is not 23 to 35 years old is</a:t>
                </a:r>
              </a:p>
              <a:p>
                <a:pPr algn="ctr"/>
                <a:r>
                  <a:rPr lang="en-US" sz="2800" i="1" dirty="0">
                    <a:solidFill>
                      <a:srgbClr val="C00000"/>
                    </a:solidFill>
                    <a:latin typeface="+mn-lt"/>
                  </a:rPr>
                  <a:t>P</a:t>
                </a:r>
                <a:r>
                  <a:rPr lang="en-US" sz="2800" dirty="0">
                    <a:solidFill>
                      <a:srgbClr val="C00000"/>
                    </a:solidFill>
                    <a:latin typeface="+mn-lt"/>
                  </a:rPr>
                  <a:t>(age is not 23 to 35) = 1 </a:t>
                </a:r>
                <a14:m>
                  <m:oMath xmlns:m="http://schemas.openxmlformats.org/officeDocument/2006/math">
                    <m:r>
                      <a:rPr lang="en-US" sz="2800" i="1" dirty="0"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dirty="0">
                            <a:solidFill>
                              <a:srgbClr val="C00000"/>
                            </a:solidFill>
                            <a:latin typeface="+mn-lt"/>
                          </a:rPr>
                          <m:t>312 </m:t>
                        </m:r>
                      </m:num>
                      <m:den>
                        <m:r>
                          <m:rPr>
                            <m:nor/>
                          </m:rPr>
                          <a:rPr lang="en-US" sz="2800" dirty="0">
                            <a:solidFill>
                              <a:srgbClr val="C00000"/>
                            </a:solidFill>
                            <a:latin typeface="+mn-lt"/>
                          </a:rPr>
                          <m:t>975 </m:t>
                        </m:r>
                      </m:den>
                    </m:f>
                  </m:oMath>
                </a14:m>
                <a:r>
                  <a:rPr lang="en-US" sz="2800" dirty="0">
                    <a:solidFill>
                      <a:srgbClr val="C00000"/>
                    </a:solidFill>
                    <a:latin typeface="+mn-lt"/>
                  </a:rPr>
                  <a:t> = 0.68</a:t>
                </a:r>
              </a:p>
            </p:txBody>
          </p:sp>
        </mc:Choice>
        <mc:Fallback xmlns="">
          <p:sp>
            <p:nvSpPr>
              <p:cNvPr id="3" name="Rectangle 2">
                <a:extLst>
                  <a:ext uri="{FF2B5EF4-FFF2-40B4-BE49-F238E27FC236}">
                    <a16:creationId xmlns:a16="http://schemas.microsoft.com/office/drawing/2014/main" id="{5E205279-2C6C-4A32-B7A5-15D6B137D8C0}"/>
                  </a:ext>
                </a:extLst>
              </p:cNvPr>
              <p:cNvSpPr>
                <a:spLocks noRot="1" noChangeAspect="1" noMove="1" noResize="1" noEditPoints="1" noAdjustHandles="1" noChangeArrowheads="1" noChangeShapeType="1" noTextEdit="1"/>
              </p:cNvSpPr>
              <p:nvPr/>
            </p:nvSpPr>
            <p:spPr>
              <a:xfrm>
                <a:off x="457200" y="4763069"/>
                <a:ext cx="8229599" cy="1214307"/>
              </a:xfrm>
              <a:prstGeom prst="rect">
                <a:avLst/>
              </a:prstGeom>
              <a:blipFill>
                <a:blip r:embed="rId3"/>
                <a:stretch>
                  <a:fillRect l="-1481" t="-5000" r="-1037" b="-4500"/>
                </a:stretch>
              </a:blipFill>
            </p:spPr>
            <p:txBody>
              <a:bodyPr/>
              <a:lstStyle/>
              <a:p>
                <a:r>
                  <a:rPr lang="en-US">
                    <a:noFill/>
                  </a:rPr>
                  <a:t> </a:t>
                </a:r>
              </a:p>
            </p:txBody>
          </p:sp>
        </mc:Fallback>
      </mc:AlternateContent>
      <p:pic>
        <p:nvPicPr>
          <p:cNvPr id="8" name="Picture 7" descr="A screenshot of a cell phone&#10;&#10;Description generated with very high confidence">
            <a:extLst>
              <a:ext uri="{FF2B5EF4-FFF2-40B4-BE49-F238E27FC236}">
                <a16:creationId xmlns:a16="http://schemas.microsoft.com/office/drawing/2014/main" xmlns="" id="{0105817C-ABE3-426F-A79F-E2B2590BB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1013" y="1498268"/>
            <a:ext cx="3296419" cy="2825502"/>
          </a:xfrm>
          <a:prstGeom prst="rect">
            <a:avLst/>
          </a:prstGeom>
        </p:spPr>
      </p:pic>
      <p:sp>
        <p:nvSpPr>
          <p:cNvPr id="10" name="Rounded Rectangle 9">
            <a:extLst>
              <a:ext uri="{FF2B5EF4-FFF2-40B4-BE49-F238E27FC236}">
                <a16:creationId xmlns:a16="http://schemas.microsoft.com/office/drawing/2014/main" xmlns="" id="{6352FCE8-FCAC-4B1A-92E0-7A5A0ED73FB2}"/>
              </a:ext>
            </a:extLst>
          </p:cNvPr>
          <p:cNvSpPr/>
          <p:nvPr/>
        </p:nvSpPr>
        <p:spPr>
          <a:xfrm>
            <a:off x="5620134" y="2473464"/>
            <a:ext cx="3178175" cy="40322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02792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12886B-85D2-4166-99CE-E2CA0607D214}"/>
              </a:ext>
            </a:extLst>
          </p:cNvPr>
          <p:cNvSpPr>
            <a:spLocks noGrp="1"/>
          </p:cNvSpPr>
          <p:nvPr>
            <p:ph type="title"/>
          </p:nvPr>
        </p:nvSpPr>
        <p:spPr/>
        <p:txBody>
          <a:bodyPr/>
          <a:lstStyle/>
          <a:p>
            <a:pPr>
              <a:defRPr/>
            </a:pPr>
            <a:r>
              <a:rPr lang="en-US" dirty="0">
                <a:solidFill>
                  <a:schemeClr val="accent3"/>
                </a:solidFill>
                <a:ea typeface="+mj-ea"/>
              </a:rPr>
              <a:t>Example: Using a Tree Diagram</a:t>
            </a:r>
          </a:p>
        </p:txBody>
      </p:sp>
      <p:sp>
        <p:nvSpPr>
          <p:cNvPr id="39938" name="Content Placeholder 2">
            <a:extLst>
              <a:ext uri="{FF2B5EF4-FFF2-40B4-BE49-F238E27FC236}">
                <a16:creationId xmlns:a16="http://schemas.microsoft.com/office/drawing/2014/main" xmlns="" id="{49ABD7ED-5527-4AA6-8A1C-48D249E54FBB}"/>
              </a:ext>
            </a:extLst>
          </p:cNvPr>
          <p:cNvSpPr>
            <a:spLocks noGrp="1"/>
          </p:cNvSpPr>
          <p:nvPr>
            <p:ph idx="1"/>
          </p:nvPr>
        </p:nvSpPr>
        <p:spPr>
          <a:xfrm>
            <a:off x="457200" y="1600200"/>
            <a:ext cx="8229600" cy="2057400"/>
          </a:xfrm>
        </p:spPr>
        <p:txBody>
          <a:bodyPr/>
          <a:lstStyle/>
          <a:p>
            <a:pPr marL="0" indent="0">
              <a:buFont typeface="Arial" panose="020B0604020202020204" pitchFamily="34" charset="0"/>
              <a:buNone/>
            </a:pPr>
            <a:r>
              <a:rPr lang="en-US" altLang="en-US" dirty="0"/>
              <a:t>A probability experiment consists of tossing a coin and spinning the spinner shown. The spinner is equally likely to land on each number. Use a tree diagram to find the probability of each event.</a:t>
            </a:r>
          </a:p>
          <a:p>
            <a:pPr marL="514350" indent="-514350">
              <a:buFont typeface="+mj-lt"/>
              <a:buAutoNum type="arabicPeriod"/>
            </a:pPr>
            <a:r>
              <a:rPr lang="en-US" altLang="en-US" dirty="0"/>
              <a:t>Event A: tossing a tail and spinning an odd number</a:t>
            </a:r>
          </a:p>
          <a:p>
            <a:pPr marL="514350" indent="-514350">
              <a:buFont typeface="+mj-lt"/>
              <a:buAutoNum type="arabicPeriod"/>
            </a:pPr>
            <a:r>
              <a:rPr lang="en-US" altLang="en-US" dirty="0"/>
              <a:t>Event B: tossing a head or </a:t>
            </a:r>
            <a:br>
              <a:rPr lang="en-US" altLang="en-US" dirty="0"/>
            </a:br>
            <a:r>
              <a:rPr lang="en-US" altLang="en-US" dirty="0"/>
              <a:t>spinning a number greater </a:t>
            </a:r>
            <a:br>
              <a:rPr lang="en-US" altLang="en-US" dirty="0"/>
            </a:br>
            <a:r>
              <a:rPr lang="en-US" altLang="en-US" dirty="0"/>
              <a:t>than 3</a:t>
            </a:r>
          </a:p>
        </p:txBody>
      </p:sp>
      <p:sp>
        <p:nvSpPr>
          <p:cNvPr id="39940" name="Footer Placeholder 2">
            <a:extLst>
              <a:ext uri="{FF2B5EF4-FFF2-40B4-BE49-F238E27FC236}">
                <a16:creationId xmlns:a16="http://schemas.microsoft.com/office/drawing/2014/main" xmlns="" id="{DB9DEA62-1494-4D05-AC07-10F0B5DC8AD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clock&#10;&#10;Description generated with very high confidence">
            <a:extLst>
              <a:ext uri="{FF2B5EF4-FFF2-40B4-BE49-F238E27FC236}">
                <a16:creationId xmlns:a16="http://schemas.microsoft.com/office/drawing/2014/main" xmlns="" id="{B8BA38FA-9469-4174-A467-1830A5F95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0703" y="4005625"/>
            <a:ext cx="2436881" cy="2340869"/>
          </a:xfrm>
          <a:prstGeom prst="rect">
            <a:avLst/>
          </a:prstGeom>
        </p:spPr>
      </p:pic>
    </p:spTree>
    <p:extLst>
      <p:ext uri="{BB962C8B-B14F-4D97-AF65-F5344CB8AC3E}">
        <p14:creationId xmlns:p14="http://schemas.microsoft.com/office/powerpoint/2010/main" val="2423894543"/>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15C997-35D7-4916-AF20-91366547F4C4}"/>
              </a:ext>
            </a:extLst>
          </p:cNvPr>
          <p:cNvSpPr>
            <a:spLocks noGrp="1"/>
          </p:cNvSpPr>
          <p:nvPr>
            <p:ph type="title"/>
          </p:nvPr>
        </p:nvSpPr>
        <p:spPr/>
        <p:txBody>
          <a:bodyPr/>
          <a:lstStyle/>
          <a:p>
            <a:pPr>
              <a:defRPr/>
            </a:pPr>
            <a:r>
              <a:rPr lang="en-US" dirty="0">
                <a:solidFill>
                  <a:schemeClr val="accent3"/>
                </a:solidFill>
                <a:ea typeface="+mj-ea"/>
              </a:rPr>
              <a:t>Solution: Probability Using a Tree Diagram</a:t>
            </a:r>
          </a:p>
        </p:txBody>
      </p:sp>
      <p:sp>
        <p:nvSpPr>
          <p:cNvPr id="40962" name="Content Placeholder 2">
            <a:extLst>
              <a:ext uri="{FF2B5EF4-FFF2-40B4-BE49-F238E27FC236}">
                <a16:creationId xmlns:a16="http://schemas.microsoft.com/office/drawing/2014/main" xmlns="" id="{23AD4051-C0DF-4D1B-B689-582CA8098A6F}"/>
              </a:ext>
            </a:extLst>
          </p:cNvPr>
          <p:cNvSpPr>
            <a:spLocks noGrp="1"/>
          </p:cNvSpPr>
          <p:nvPr>
            <p:ph idx="1"/>
          </p:nvPr>
        </p:nvSpPr>
        <p:spPr>
          <a:xfrm>
            <a:off x="457200" y="1600200"/>
            <a:ext cx="8229600" cy="674688"/>
          </a:xfrm>
        </p:spPr>
        <p:txBody>
          <a:bodyPr/>
          <a:lstStyle/>
          <a:p>
            <a:pPr marL="0" indent="0">
              <a:buFont typeface="Arial" panose="020B0604020202020204" pitchFamily="34" charset="0"/>
              <a:buNone/>
            </a:pPr>
            <a:r>
              <a:rPr lang="en-US" altLang="en-US"/>
              <a:t>Tree Diagram:</a:t>
            </a:r>
          </a:p>
        </p:txBody>
      </p:sp>
      <p:grpSp>
        <p:nvGrpSpPr>
          <p:cNvPr id="3" name="Group 66">
            <a:extLst>
              <a:ext uri="{FF2B5EF4-FFF2-40B4-BE49-F238E27FC236}">
                <a16:creationId xmlns:a16="http://schemas.microsoft.com/office/drawing/2014/main" xmlns="" id="{3059E65C-8519-4FD9-A766-DD594B9A4A62}"/>
              </a:ext>
            </a:extLst>
          </p:cNvPr>
          <p:cNvGrpSpPr>
            <a:grpSpLocks/>
          </p:cNvGrpSpPr>
          <p:nvPr/>
        </p:nvGrpSpPr>
        <p:grpSpPr bwMode="auto">
          <a:xfrm>
            <a:off x="288925" y="1920875"/>
            <a:ext cx="8443913" cy="1974850"/>
            <a:chOff x="289560" y="2271554"/>
            <a:chExt cx="8442960" cy="1973921"/>
          </a:xfrm>
        </p:grpSpPr>
        <p:sp>
          <p:nvSpPr>
            <p:cNvPr id="12" name="TextBox 11">
              <a:extLst>
                <a:ext uri="{FF2B5EF4-FFF2-40B4-BE49-F238E27FC236}">
                  <a16:creationId xmlns:a16="http://schemas.microsoft.com/office/drawing/2014/main" xmlns="" id="{06B3FD33-ED13-45E7-BFBE-00D3DFDBA9EA}"/>
                </a:ext>
              </a:extLst>
            </p:cNvPr>
            <p:cNvSpPr txBox="1"/>
            <p:nvPr/>
          </p:nvSpPr>
          <p:spPr>
            <a:xfrm>
              <a:off x="2027677" y="2606359"/>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H</a:t>
              </a:r>
            </a:p>
          </p:txBody>
        </p:sp>
        <p:sp>
          <p:nvSpPr>
            <p:cNvPr id="13" name="TextBox 12">
              <a:extLst>
                <a:ext uri="{FF2B5EF4-FFF2-40B4-BE49-F238E27FC236}">
                  <a16:creationId xmlns:a16="http://schemas.microsoft.com/office/drawing/2014/main" xmlns="" id="{E384F891-B893-4B96-8E4E-EA2B095FAF55}"/>
                </a:ext>
              </a:extLst>
            </p:cNvPr>
            <p:cNvSpPr txBox="1"/>
            <p:nvPr/>
          </p:nvSpPr>
          <p:spPr>
            <a:xfrm>
              <a:off x="6400745" y="2606359"/>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T</a:t>
              </a:r>
            </a:p>
          </p:txBody>
        </p:sp>
        <p:sp>
          <p:nvSpPr>
            <p:cNvPr id="14" name="TextBox 13">
              <a:extLst>
                <a:ext uri="{FF2B5EF4-FFF2-40B4-BE49-F238E27FC236}">
                  <a16:creationId xmlns:a16="http://schemas.microsoft.com/office/drawing/2014/main" xmlns="" id="{30E35E2E-C0B7-4A1F-B367-8296F92E2696}"/>
                </a:ext>
              </a:extLst>
            </p:cNvPr>
            <p:cNvSpPr txBox="1"/>
            <p:nvPr/>
          </p:nvSpPr>
          <p:spPr>
            <a:xfrm>
              <a:off x="289560"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1</a:t>
              </a:r>
            </a:p>
          </p:txBody>
        </p:sp>
        <p:sp>
          <p:nvSpPr>
            <p:cNvPr id="15" name="TextBox 14">
              <a:extLst>
                <a:ext uri="{FF2B5EF4-FFF2-40B4-BE49-F238E27FC236}">
                  <a16:creationId xmlns:a16="http://schemas.microsoft.com/office/drawing/2014/main" xmlns="" id="{199FA1A9-FFD1-4933-B8CB-330DC514C869}"/>
                </a:ext>
              </a:extLst>
            </p:cNvPr>
            <p:cNvSpPr txBox="1"/>
            <p:nvPr/>
          </p:nvSpPr>
          <p:spPr>
            <a:xfrm>
              <a:off x="807027"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2</a:t>
              </a:r>
            </a:p>
          </p:txBody>
        </p:sp>
        <p:sp>
          <p:nvSpPr>
            <p:cNvPr id="16" name="TextBox 15">
              <a:extLst>
                <a:ext uri="{FF2B5EF4-FFF2-40B4-BE49-F238E27FC236}">
                  <a16:creationId xmlns:a16="http://schemas.microsoft.com/office/drawing/2014/main" xmlns="" id="{777705A1-ADE5-442B-B39D-95AF7E75DA8A}"/>
                </a:ext>
              </a:extLst>
            </p:cNvPr>
            <p:cNvSpPr txBox="1"/>
            <p:nvPr/>
          </p:nvSpPr>
          <p:spPr>
            <a:xfrm>
              <a:off x="132608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3</a:t>
              </a:r>
            </a:p>
          </p:txBody>
        </p:sp>
        <p:sp>
          <p:nvSpPr>
            <p:cNvPr id="17" name="TextBox 16">
              <a:extLst>
                <a:ext uri="{FF2B5EF4-FFF2-40B4-BE49-F238E27FC236}">
                  <a16:creationId xmlns:a16="http://schemas.microsoft.com/office/drawing/2014/main" xmlns="" id="{6BE23C32-3693-4F71-BC6C-E6037EEFCB26}"/>
                </a:ext>
              </a:extLst>
            </p:cNvPr>
            <p:cNvSpPr txBox="1"/>
            <p:nvPr/>
          </p:nvSpPr>
          <p:spPr>
            <a:xfrm>
              <a:off x="1843548"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4</a:t>
              </a:r>
            </a:p>
          </p:txBody>
        </p:sp>
        <p:sp>
          <p:nvSpPr>
            <p:cNvPr id="18" name="TextBox 17">
              <a:extLst>
                <a:ext uri="{FF2B5EF4-FFF2-40B4-BE49-F238E27FC236}">
                  <a16:creationId xmlns:a16="http://schemas.microsoft.com/office/drawing/2014/main" xmlns="" id="{120CB3D3-2938-4183-8455-1E46BFB2DFC6}"/>
                </a:ext>
              </a:extLst>
            </p:cNvPr>
            <p:cNvSpPr txBox="1"/>
            <p:nvPr/>
          </p:nvSpPr>
          <p:spPr>
            <a:xfrm>
              <a:off x="236260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5</a:t>
              </a:r>
            </a:p>
          </p:txBody>
        </p:sp>
        <p:sp>
          <p:nvSpPr>
            <p:cNvPr id="19" name="TextBox 18">
              <a:extLst>
                <a:ext uri="{FF2B5EF4-FFF2-40B4-BE49-F238E27FC236}">
                  <a16:creationId xmlns:a16="http://schemas.microsoft.com/office/drawing/2014/main" xmlns="" id="{AB31F4C6-D793-4841-929E-875AA0C39A31}"/>
                </a:ext>
              </a:extLst>
            </p:cNvPr>
            <p:cNvSpPr txBox="1"/>
            <p:nvPr/>
          </p:nvSpPr>
          <p:spPr>
            <a:xfrm>
              <a:off x="3399122"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7</a:t>
              </a:r>
            </a:p>
          </p:txBody>
        </p:sp>
        <p:sp>
          <p:nvSpPr>
            <p:cNvPr id="20" name="TextBox 19">
              <a:extLst>
                <a:ext uri="{FF2B5EF4-FFF2-40B4-BE49-F238E27FC236}">
                  <a16:creationId xmlns:a16="http://schemas.microsoft.com/office/drawing/2014/main" xmlns="" id="{2A197771-57F4-41A9-BA79-FF62E599B3E4}"/>
                </a:ext>
              </a:extLst>
            </p:cNvPr>
            <p:cNvSpPr txBox="1"/>
            <p:nvPr/>
          </p:nvSpPr>
          <p:spPr>
            <a:xfrm>
              <a:off x="2880068"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6</a:t>
              </a:r>
            </a:p>
          </p:txBody>
        </p:sp>
        <p:sp>
          <p:nvSpPr>
            <p:cNvPr id="21" name="TextBox 20">
              <a:extLst>
                <a:ext uri="{FF2B5EF4-FFF2-40B4-BE49-F238E27FC236}">
                  <a16:creationId xmlns:a16="http://schemas.microsoft.com/office/drawing/2014/main" xmlns="" id="{21A32CB6-68C9-4AA5-9AEF-3011A5BA6B34}"/>
                </a:ext>
              </a:extLst>
            </p:cNvPr>
            <p:cNvSpPr txBox="1"/>
            <p:nvPr/>
          </p:nvSpPr>
          <p:spPr>
            <a:xfrm>
              <a:off x="3916589"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8</a:t>
              </a:r>
            </a:p>
          </p:txBody>
        </p:sp>
        <p:sp>
          <p:nvSpPr>
            <p:cNvPr id="30" name="TextBox 29">
              <a:extLst>
                <a:ext uri="{FF2B5EF4-FFF2-40B4-BE49-F238E27FC236}">
                  <a16:creationId xmlns:a16="http://schemas.microsoft.com/office/drawing/2014/main" xmlns="" id="{E0BC7328-9708-466A-B18F-6408D10D633E}"/>
                </a:ext>
              </a:extLst>
            </p:cNvPr>
            <p:cNvSpPr txBox="1"/>
            <p:nvPr/>
          </p:nvSpPr>
          <p:spPr>
            <a:xfrm>
              <a:off x="4648343"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1</a:t>
              </a:r>
            </a:p>
          </p:txBody>
        </p:sp>
        <p:sp>
          <p:nvSpPr>
            <p:cNvPr id="31" name="TextBox 30">
              <a:extLst>
                <a:ext uri="{FF2B5EF4-FFF2-40B4-BE49-F238E27FC236}">
                  <a16:creationId xmlns:a16="http://schemas.microsoft.com/office/drawing/2014/main" xmlns="" id="{A75786A3-B2FC-47B7-8A1C-C4D435FFFEF4}"/>
                </a:ext>
              </a:extLst>
            </p:cNvPr>
            <p:cNvSpPr txBox="1"/>
            <p:nvPr/>
          </p:nvSpPr>
          <p:spPr>
            <a:xfrm>
              <a:off x="5165810"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2</a:t>
              </a:r>
            </a:p>
          </p:txBody>
        </p:sp>
        <p:sp>
          <p:nvSpPr>
            <p:cNvPr id="32" name="TextBox 31">
              <a:extLst>
                <a:ext uri="{FF2B5EF4-FFF2-40B4-BE49-F238E27FC236}">
                  <a16:creationId xmlns:a16="http://schemas.microsoft.com/office/drawing/2014/main" xmlns="" id="{B43E80F1-767E-4E73-B30D-B92F14C358B0}"/>
                </a:ext>
              </a:extLst>
            </p:cNvPr>
            <p:cNvSpPr txBox="1"/>
            <p:nvPr/>
          </p:nvSpPr>
          <p:spPr>
            <a:xfrm>
              <a:off x="5684864"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3</a:t>
              </a:r>
            </a:p>
          </p:txBody>
        </p:sp>
        <p:sp>
          <p:nvSpPr>
            <p:cNvPr id="33" name="TextBox 32">
              <a:extLst>
                <a:ext uri="{FF2B5EF4-FFF2-40B4-BE49-F238E27FC236}">
                  <a16:creationId xmlns:a16="http://schemas.microsoft.com/office/drawing/2014/main" xmlns="" id="{874617C3-77F5-432F-8C7A-D30949BCC1B3}"/>
                </a:ext>
              </a:extLst>
            </p:cNvPr>
            <p:cNvSpPr txBox="1"/>
            <p:nvPr/>
          </p:nvSpPr>
          <p:spPr>
            <a:xfrm>
              <a:off x="620233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4</a:t>
              </a:r>
            </a:p>
          </p:txBody>
        </p:sp>
        <p:sp>
          <p:nvSpPr>
            <p:cNvPr id="34" name="TextBox 33">
              <a:extLst>
                <a:ext uri="{FF2B5EF4-FFF2-40B4-BE49-F238E27FC236}">
                  <a16:creationId xmlns:a16="http://schemas.microsoft.com/office/drawing/2014/main" xmlns="" id="{9D1D492C-6AA6-4B3F-912A-8CBADBC62DD5}"/>
                </a:ext>
              </a:extLst>
            </p:cNvPr>
            <p:cNvSpPr txBox="1"/>
            <p:nvPr/>
          </p:nvSpPr>
          <p:spPr>
            <a:xfrm>
              <a:off x="6721384"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5</a:t>
              </a:r>
            </a:p>
          </p:txBody>
        </p:sp>
        <p:sp>
          <p:nvSpPr>
            <p:cNvPr id="35" name="TextBox 34">
              <a:extLst>
                <a:ext uri="{FF2B5EF4-FFF2-40B4-BE49-F238E27FC236}">
                  <a16:creationId xmlns:a16="http://schemas.microsoft.com/office/drawing/2014/main" xmlns="" id="{5CA58C56-3949-4E63-81AA-0BB1F26E0A18}"/>
                </a:ext>
              </a:extLst>
            </p:cNvPr>
            <p:cNvSpPr txBox="1"/>
            <p:nvPr/>
          </p:nvSpPr>
          <p:spPr>
            <a:xfrm>
              <a:off x="7757905"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7</a:t>
              </a:r>
            </a:p>
          </p:txBody>
        </p:sp>
        <p:sp>
          <p:nvSpPr>
            <p:cNvPr id="36" name="TextBox 35">
              <a:extLst>
                <a:ext uri="{FF2B5EF4-FFF2-40B4-BE49-F238E27FC236}">
                  <a16:creationId xmlns:a16="http://schemas.microsoft.com/office/drawing/2014/main" xmlns="" id="{DBCC31A7-28CF-4247-AB19-D72AA79DA718}"/>
                </a:ext>
              </a:extLst>
            </p:cNvPr>
            <p:cNvSpPr txBox="1"/>
            <p:nvPr/>
          </p:nvSpPr>
          <p:spPr>
            <a:xfrm>
              <a:off x="723885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6</a:t>
              </a:r>
            </a:p>
          </p:txBody>
        </p:sp>
        <p:sp>
          <p:nvSpPr>
            <p:cNvPr id="37" name="TextBox 36">
              <a:extLst>
                <a:ext uri="{FF2B5EF4-FFF2-40B4-BE49-F238E27FC236}">
                  <a16:creationId xmlns:a16="http://schemas.microsoft.com/office/drawing/2014/main" xmlns="" id="{1526CEC7-9D2A-48DA-A468-1D4C1E2D130B}"/>
                </a:ext>
              </a:extLst>
            </p:cNvPr>
            <p:cNvSpPr txBox="1"/>
            <p:nvPr/>
          </p:nvSpPr>
          <p:spPr>
            <a:xfrm>
              <a:off x="8275372"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8</a:t>
              </a:r>
            </a:p>
          </p:txBody>
        </p:sp>
        <p:cxnSp>
          <p:nvCxnSpPr>
            <p:cNvPr id="39" name="Straight Connector 38">
              <a:extLst>
                <a:ext uri="{FF2B5EF4-FFF2-40B4-BE49-F238E27FC236}">
                  <a16:creationId xmlns:a16="http://schemas.microsoft.com/office/drawing/2014/main" xmlns="" id="{C8B1D6C0-6011-4F07-BB47-EF1DBBEE73F4}"/>
                </a:ext>
              </a:extLst>
            </p:cNvPr>
            <p:cNvCxnSpPr>
              <a:stCxn id="12" idx="3"/>
              <a:endCxn id="13" idx="1"/>
            </p:cNvCxnSpPr>
            <p:nvPr/>
          </p:nvCxnSpPr>
          <p:spPr>
            <a:xfrm>
              <a:off x="2484825" y="2868173"/>
              <a:ext cx="391592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DF5C2450-C050-42C6-A137-736FCFAD182E}"/>
                </a:ext>
              </a:extLst>
            </p:cNvPr>
            <p:cNvCxnSpPr/>
            <p:nvPr/>
          </p:nvCxnSpPr>
          <p:spPr>
            <a:xfrm>
              <a:off x="441943" y="3414016"/>
              <a:ext cx="370322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58A9BA31-F5BC-4A45-9408-855FE112CAFD}"/>
                </a:ext>
              </a:extLst>
            </p:cNvPr>
            <p:cNvCxnSpPr>
              <a:stCxn id="12" idx="2"/>
            </p:cNvCxnSpPr>
            <p:nvPr/>
          </p:nvCxnSpPr>
          <p:spPr>
            <a:xfrm rot="5400000">
              <a:off x="2113443" y="3271208"/>
              <a:ext cx="28402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9DAC5C8F-2101-41F1-904D-DCB25C1D7157}"/>
                </a:ext>
              </a:extLst>
            </p:cNvPr>
            <p:cNvCxnSpPr/>
            <p:nvPr/>
          </p:nvCxnSpPr>
          <p:spPr>
            <a:xfrm rot="5400000">
              <a:off x="6502386" y="3287076"/>
              <a:ext cx="284028"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46580CCE-D738-48D6-B63D-EC837BDB13C7}"/>
                </a:ext>
              </a:extLst>
            </p:cNvPr>
            <p:cNvCxnSpPr/>
            <p:nvPr/>
          </p:nvCxnSpPr>
          <p:spPr>
            <a:xfrm rot="5400000">
              <a:off x="291995"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0B41A922-A5D2-437B-B909-6712CFC241D8}"/>
                </a:ext>
              </a:extLst>
            </p:cNvPr>
            <p:cNvCxnSpPr/>
            <p:nvPr/>
          </p:nvCxnSpPr>
          <p:spPr>
            <a:xfrm rot="5400000">
              <a:off x="820573"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2B19A507-3A42-4E05-BC77-18565E1FEC57}"/>
                </a:ext>
              </a:extLst>
            </p:cNvPr>
            <p:cNvCxnSpPr/>
            <p:nvPr/>
          </p:nvCxnSpPr>
          <p:spPr>
            <a:xfrm rot="5400000">
              <a:off x="1349150"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9B01A91E-FE63-47BA-8A94-73403C47A9F3}"/>
                </a:ext>
              </a:extLst>
            </p:cNvPr>
            <p:cNvCxnSpPr/>
            <p:nvPr/>
          </p:nvCxnSpPr>
          <p:spPr>
            <a:xfrm rot="5400000">
              <a:off x="1877729"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B12F5480-08FC-4D03-BBC6-B11A04D3C784}"/>
                </a:ext>
              </a:extLst>
            </p:cNvPr>
            <p:cNvCxnSpPr/>
            <p:nvPr/>
          </p:nvCxnSpPr>
          <p:spPr>
            <a:xfrm rot="5400000">
              <a:off x="2407894"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xmlns="" id="{9E433A7C-CE32-43F5-9FF0-85C9A82B9B94}"/>
                </a:ext>
              </a:extLst>
            </p:cNvPr>
            <p:cNvCxnSpPr/>
            <p:nvPr/>
          </p:nvCxnSpPr>
          <p:spPr>
            <a:xfrm rot="5400000">
              <a:off x="2936471"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xmlns="" id="{05509370-D276-4C45-818A-7532451A860C}"/>
                </a:ext>
              </a:extLst>
            </p:cNvPr>
            <p:cNvCxnSpPr/>
            <p:nvPr/>
          </p:nvCxnSpPr>
          <p:spPr>
            <a:xfrm rot="5400000">
              <a:off x="3465049"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xmlns="" id="{C8166D1D-4A97-45C4-9D92-31ABF092B818}"/>
                </a:ext>
              </a:extLst>
            </p:cNvPr>
            <p:cNvCxnSpPr/>
            <p:nvPr/>
          </p:nvCxnSpPr>
          <p:spPr>
            <a:xfrm rot="5400000">
              <a:off x="3995215"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F3758531-A544-42AE-B83F-10E8527FEA80}"/>
                </a:ext>
              </a:extLst>
            </p:cNvPr>
            <p:cNvCxnSpPr/>
            <p:nvPr/>
          </p:nvCxnSpPr>
          <p:spPr>
            <a:xfrm>
              <a:off x="4846759" y="3414016"/>
              <a:ext cx="3703219"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xmlns="" id="{57E13BE6-9756-4DD2-8D28-277A39C9CE05}"/>
                </a:ext>
              </a:extLst>
            </p:cNvPr>
            <p:cNvCxnSpPr/>
            <p:nvPr/>
          </p:nvCxnSpPr>
          <p:spPr>
            <a:xfrm rot="5400000">
              <a:off x="4695223"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715ABD00-9D4A-4542-90C0-65BBDF484BC4}"/>
                </a:ext>
              </a:extLst>
            </p:cNvPr>
            <p:cNvCxnSpPr/>
            <p:nvPr/>
          </p:nvCxnSpPr>
          <p:spPr>
            <a:xfrm rot="5400000">
              <a:off x="5225388"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xmlns="" id="{64DAEFDB-DD6D-4453-9E6D-A7987B3D530E}"/>
                </a:ext>
              </a:extLst>
            </p:cNvPr>
            <p:cNvCxnSpPr/>
            <p:nvPr/>
          </p:nvCxnSpPr>
          <p:spPr>
            <a:xfrm rot="5400000">
              <a:off x="5753966"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xmlns="" id="{D1CEF5D6-4F2C-4EB1-BEF4-364710843AB2}"/>
                </a:ext>
              </a:extLst>
            </p:cNvPr>
            <p:cNvCxnSpPr/>
            <p:nvPr/>
          </p:nvCxnSpPr>
          <p:spPr>
            <a:xfrm rot="5400000">
              <a:off x="6282543"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5CF9B12A-0934-46B4-929B-8B069666CC91}"/>
                </a:ext>
              </a:extLst>
            </p:cNvPr>
            <p:cNvCxnSpPr/>
            <p:nvPr/>
          </p:nvCxnSpPr>
          <p:spPr>
            <a:xfrm rot="5400000">
              <a:off x="6811122"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xmlns="" id="{B41B6526-7E56-4014-81A6-FC18670B99A5}"/>
                </a:ext>
              </a:extLst>
            </p:cNvPr>
            <p:cNvCxnSpPr/>
            <p:nvPr/>
          </p:nvCxnSpPr>
          <p:spPr>
            <a:xfrm rot="5400000">
              <a:off x="7341287"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xmlns="" id="{017A0E85-A2C5-4736-BF5A-6219BB86270A}"/>
                </a:ext>
              </a:extLst>
            </p:cNvPr>
            <p:cNvCxnSpPr/>
            <p:nvPr/>
          </p:nvCxnSpPr>
          <p:spPr>
            <a:xfrm rot="5400000">
              <a:off x="7869864"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xmlns="" id="{0AD2A167-ECB1-4799-9E98-37D79AAD2DFC}"/>
                </a:ext>
              </a:extLst>
            </p:cNvPr>
            <p:cNvCxnSpPr/>
            <p:nvPr/>
          </p:nvCxnSpPr>
          <p:spPr>
            <a:xfrm rot="5400000">
              <a:off x="8398443"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xmlns="" id="{34FE1122-6B90-4707-8741-B27BA1680397}"/>
                </a:ext>
              </a:extLst>
            </p:cNvPr>
            <p:cNvCxnSpPr/>
            <p:nvPr/>
          </p:nvCxnSpPr>
          <p:spPr>
            <a:xfrm rot="5400000" flipH="1" flipV="1">
              <a:off x="4115107" y="2560343"/>
              <a:ext cx="57916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0" name="TextBox 69">
            <a:extLst>
              <a:ext uri="{FF2B5EF4-FFF2-40B4-BE49-F238E27FC236}">
                <a16:creationId xmlns:a16="http://schemas.microsoft.com/office/drawing/2014/main" xmlns="" id="{74E1F630-369E-49CD-8314-A2959E211C80}"/>
              </a:ext>
            </a:extLst>
          </p:cNvPr>
          <p:cNvSpPr txBox="1"/>
          <p:nvPr/>
        </p:nvSpPr>
        <p:spPr>
          <a:xfrm>
            <a:off x="228600" y="4160838"/>
            <a:ext cx="639763" cy="457200"/>
          </a:xfrm>
          <a:prstGeom prst="rect">
            <a:avLst/>
          </a:prstGeom>
          <a:noFill/>
        </p:spPr>
        <p:txBody>
          <a:bodyPr>
            <a:spAutoFit/>
          </a:bodyPr>
          <a:lstStyle/>
          <a:p>
            <a:pPr algn="ctr">
              <a:defRPr/>
            </a:pPr>
            <a:r>
              <a:rPr lang="en-US" sz="2400" dirty="0">
                <a:latin typeface="+mn-lt"/>
                <a:ea typeface="+mn-ea"/>
                <a:cs typeface="Arial" charset="0"/>
              </a:rPr>
              <a:t>H1</a:t>
            </a:r>
          </a:p>
        </p:txBody>
      </p:sp>
      <p:sp>
        <p:nvSpPr>
          <p:cNvPr id="71" name="TextBox 70">
            <a:extLst>
              <a:ext uri="{FF2B5EF4-FFF2-40B4-BE49-F238E27FC236}">
                <a16:creationId xmlns:a16="http://schemas.microsoft.com/office/drawing/2014/main" xmlns="" id="{7D4D3CB3-67A0-41D4-92CD-2721530E254C}"/>
              </a:ext>
            </a:extLst>
          </p:cNvPr>
          <p:cNvSpPr txBox="1"/>
          <p:nvPr/>
        </p:nvSpPr>
        <p:spPr>
          <a:xfrm>
            <a:off x="746125" y="4160838"/>
            <a:ext cx="641350" cy="457200"/>
          </a:xfrm>
          <a:prstGeom prst="rect">
            <a:avLst/>
          </a:prstGeom>
          <a:noFill/>
        </p:spPr>
        <p:txBody>
          <a:bodyPr>
            <a:spAutoFit/>
          </a:bodyPr>
          <a:lstStyle/>
          <a:p>
            <a:pPr algn="ctr">
              <a:defRPr/>
            </a:pPr>
            <a:r>
              <a:rPr lang="en-US" sz="2400" dirty="0">
                <a:latin typeface="+mn-lt"/>
                <a:ea typeface="+mn-ea"/>
                <a:cs typeface="Arial" charset="0"/>
              </a:rPr>
              <a:t>H2</a:t>
            </a:r>
          </a:p>
        </p:txBody>
      </p:sp>
      <p:sp>
        <p:nvSpPr>
          <p:cNvPr id="72" name="TextBox 71">
            <a:extLst>
              <a:ext uri="{FF2B5EF4-FFF2-40B4-BE49-F238E27FC236}">
                <a16:creationId xmlns:a16="http://schemas.microsoft.com/office/drawing/2014/main" xmlns="" id="{8660B998-5259-4211-945E-95A00C8A0403}"/>
              </a:ext>
            </a:extLst>
          </p:cNvPr>
          <p:cNvSpPr txBox="1"/>
          <p:nvPr/>
        </p:nvSpPr>
        <p:spPr>
          <a:xfrm>
            <a:off x="1265238" y="4160838"/>
            <a:ext cx="639762" cy="457200"/>
          </a:xfrm>
          <a:prstGeom prst="rect">
            <a:avLst/>
          </a:prstGeom>
          <a:noFill/>
        </p:spPr>
        <p:txBody>
          <a:bodyPr>
            <a:spAutoFit/>
          </a:bodyPr>
          <a:lstStyle/>
          <a:p>
            <a:pPr algn="ctr">
              <a:defRPr/>
            </a:pPr>
            <a:r>
              <a:rPr lang="en-US" sz="2400" dirty="0">
                <a:latin typeface="+mn-lt"/>
                <a:ea typeface="+mn-ea"/>
                <a:cs typeface="Arial" charset="0"/>
              </a:rPr>
              <a:t>H3</a:t>
            </a:r>
          </a:p>
        </p:txBody>
      </p:sp>
      <p:sp>
        <p:nvSpPr>
          <p:cNvPr id="73" name="TextBox 72">
            <a:extLst>
              <a:ext uri="{FF2B5EF4-FFF2-40B4-BE49-F238E27FC236}">
                <a16:creationId xmlns:a16="http://schemas.microsoft.com/office/drawing/2014/main" xmlns="" id="{962441EE-77DC-4D0C-A540-105A8F12E9BC}"/>
              </a:ext>
            </a:extLst>
          </p:cNvPr>
          <p:cNvSpPr txBox="1"/>
          <p:nvPr/>
        </p:nvSpPr>
        <p:spPr>
          <a:xfrm>
            <a:off x="1782763" y="4160838"/>
            <a:ext cx="639762" cy="457200"/>
          </a:xfrm>
          <a:prstGeom prst="rect">
            <a:avLst/>
          </a:prstGeom>
          <a:noFill/>
        </p:spPr>
        <p:txBody>
          <a:bodyPr>
            <a:spAutoFit/>
          </a:bodyPr>
          <a:lstStyle/>
          <a:p>
            <a:pPr algn="ctr">
              <a:defRPr/>
            </a:pPr>
            <a:r>
              <a:rPr lang="en-US" sz="2400" dirty="0">
                <a:latin typeface="+mn-lt"/>
                <a:ea typeface="+mn-ea"/>
                <a:cs typeface="Arial" charset="0"/>
              </a:rPr>
              <a:t>H4</a:t>
            </a:r>
          </a:p>
        </p:txBody>
      </p:sp>
      <p:sp>
        <p:nvSpPr>
          <p:cNvPr id="74" name="TextBox 73">
            <a:extLst>
              <a:ext uri="{FF2B5EF4-FFF2-40B4-BE49-F238E27FC236}">
                <a16:creationId xmlns:a16="http://schemas.microsoft.com/office/drawing/2014/main" xmlns="" id="{E33AB695-7B10-49D5-84C7-57A7881C456E}"/>
              </a:ext>
            </a:extLst>
          </p:cNvPr>
          <p:cNvSpPr txBox="1"/>
          <p:nvPr/>
        </p:nvSpPr>
        <p:spPr>
          <a:xfrm>
            <a:off x="2301875" y="4160838"/>
            <a:ext cx="639763" cy="457200"/>
          </a:xfrm>
          <a:prstGeom prst="rect">
            <a:avLst/>
          </a:prstGeom>
          <a:noFill/>
        </p:spPr>
        <p:txBody>
          <a:bodyPr>
            <a:spAutoFit/>
          </a:bodyPr>
          <a:lstStyle/>
          <a:p>
            <a:pPr algn="ctr">
              <a:defRPr/>
            </a:pPr>
            <a:r>
              <a:rPr lang="en-US" sz="2400" dirty="0">
                <a:latin typeface="+mn-lt"/>
                <a:ea typeface="+mn-ea"/>
                <a:cs typeface="Arial" charset="0"/>
              </a:rPr>
              <a:t>H5</a:t>
            </a:r>
          </a:p>
        </p:txBody>
      </p:sp>
      <p:sp>
        <p:nvSpPr>
          <p:cNvPr id="75" name="TextBox 74">
            <a:extLst>
              <a:ext uri="{FF2B5EF4-FFF2-40B4-BE49-F238E27FC236}">
                <a16:creationId xmlns:a16="http://schemas.microsoft.com/office/drawing/2014/main" xmlns="" id="{0EFAD5FB-0E6F-4917-9989-5E36F3409F52}"/>
              </a:ext>
            </a:extLst>
          </p:cNvPr>
          <p:cNvSpPr txBox="1"/>
          <p:nvPr/>
        </p:nvSpPr>
        <p:spPr>
          <a:xfrm>
            <a:off x="2819400" y="4160838"/>
            <a:ext cx="639763" cy="457200"/>
          </a:xfrm>
          <a:prstGeom prst="rect">
            <a:avLst/>
          </a:prstGeom>
          <a:noFill/>
        </p:spPr>
        <p:txBody>
          <a:bodyPr>
            <a:spAutoFit/>
          </a:bodyPr>
          <a:lstStyle/>
          <a:p>
            <a:pPr algn="ctr">
              <a:defRPr/>
            </a:pPr>
            <a:r>
              <a:rPr lang="en-US" sz="2400" dirty="0">
                <a:latin typeface="+mn-lt"/>
                <a:ea typeface="+mn-ea"/>
                <a:cs typeface="Arial" charset="0"/>
              </a:rPr>
              <a:t>H6</a:t>
            </a:r>
          </a:p>
        </p:txBody>
      </p:sp>
      <p:sp>
        <p:nvSpPr>
          <p:cNvPr id="76" name="TextBox 75">
            <a:extLst>
              <a:ext uri="{FF2B5EF4-FFF2-40B4-BE49-F238E27FC236}">
                <a16:creationId xmlns:a16="http://schemas.microsoft.com/office/drawing/2014/main" xmlns="" id="{E7F264FD-C680-41F0-BB5E-94309CD4C83C}"/>
              </a:ext>
            </a:extLst>
          </p:cNvPr>
          <p:cNvSpPr txBox="1"/>
          <p:nvPr/>
        </p:nvSpPr>
        <p:spPr>
          <a:xfrm>
            <a:off x="3336925" y="4160838"/>
            <a:ext cx="641350" cy="457200"/>
          </a:xfrm>
          <a:prstGeom prst="rect">
            <a:avLst/>
          </a:prstGeom>
          <a:noFill/>
        </p:spPr>
        <p:txBody>
          <a:bodyPr>
            <a:spAutoFit/>
          </a:bodyPr>
          <a:lstStyle/>
          <a:p>
            <a:pPr algn="ctr">
              <a:defRPr/>
            </a:pPr>
            <a:r>
              <a:rPr lang="en-US" sz="2400" dirty="0">
                <a:latin typeface="+mn-lt"/>
                <a:ea typeface="+mn-ea"/>
                <a:cs typeface="Arial" charset="0"/>
              </a:rPr>
              <a:t>H7</a:t>
            </a:r>
          </a:p>
        </p:txBody>
      </p:sp>
      <p:sp>
        <p:nvSpPr>
          <p:cNvPr id="77" name="TextBox 76">
            <a:extLst>
              <a:ext uri="{FF2B5EF4-FFF2-40B4-BE49-F238E27FC236}">
                <a16:creationId xmlns:a16="http://schemas.microsoft.com/office/drawing/2014/main" xmlns="" id="{ED40EDEE-7965-4C50-9807-F69F00240218}"/>
              </a:ext>
            </a:extLst>
          </p:cNvPr>
          <p:cNvSpPr txBox="1"/>
          <p:nvPr/>
        </p:nvSpPr>
        <p:spPr>
          <a:xfrm>
            <a:off x="3856038" y="4160838"/>
            <a:ext cx="639762" cy="457200"/>
          </a:xfrm>
          <a:prstGeom prst="rect">
            <a:avLst/>
          </a:prstGeom>
          <a:noFill/>
        </p:spPr>
        <p:txBody>
          <a:bodyPr>
            <a:spAutoFit/>
          </a:bodyPr>
          <a:lstStyle/>
          <a:p>
            <a:pPr algn="ctr">
              <a:defRPr/>
            </a:pPr>
            <a:r>
              <a:rPr lang="en-US" sz="2400" dirty="0">
                <a:latin typeface="+mn-lt"/>
                <a:ea typeface="+mn-ea"/>
                <a:cs typeface="Arial" charset="0"/>
              </a:rPr>
              <a:t>H8</a:t>
            </a:r>
          </a:p>
        </p:txBody>
      </p:sp>
      <p:sp>
        <p:nvSpPr>
          <p:cNvPr id="86" name="TextBox 85">
            <a:extLst>
              <a:ext uri="{FF2B5EF4-FFF2-40B4-BE49-F238E27FC236}">
                <a16:creationId xmlns:a16="http://schemas.microsoft.com/office/drawing/2014/main" xmlns="" id="{D911E287-C8B4-4A3D-8107-4F7AA62B80A7}"/>
              </a:ext>
            </a:extLst>
          </p:cNvPr>
          <p:cNvSpPr txBox="1"/>
          <p:nvPr/>
        </p:nvSpPr>
        <p:spPr>
          <a:xfrm>
            <a:off x="4556125" y="4175125"/>
            <a:ext cx="641350" cy="457200"/>
          </a:xfrm>
          <a:prstGeom prst="rect">
            <a:avLst/>
          </a:prstGeom>
          <a:noFill/>
        </p:spPr>
        <p:txBody>
          <a:bodyPr>
            <a:spAutoFit/>
          </a:bodyPr>
          <a:lstStyle/>
          <a:p>
            <a:pPr algn="ctr">
              <a:defRPr/>
            </a:pPr>
            <a:r>
              <a:rPr lang="en-US" sz="2400" dirty="0">
                <a:latin typeface="+mn-lt"/>
                <a:ea typeface="+mn-ea"/>
                <a:cs typeface="Arial" charset="0"/>
              </a:rPr>
              <a:t>T1</a:t>
            </a:r>
          </a:p>
        </p:txBody>
      </p:sp>
      <p:sp>
        <p:nvSpPr>
          <p:cNvPr id="87" name="TextBox 86">
            <a:extLst>
              <a:ext uri="{FF2B5EF4-FFF2-40B4-BE49-F238E27FC236}">
                <a16:creationId xmlns:a16="http://schemas.microsoft.com/office/drawing/2014/main" xmlns="" id="{B67EA44D-33E1-4CBF-9E89-88F2DCD6FC54}"/>
              </a:ext>
            </a:extLst>
          </p:cNvPr>
          <p:cNvSpPr txBox="1"/>
          <p:nvPr/>
        </p:nvSpPr>
        <p:spPr>
          <a:xfrm>
            <a:off x="5075238" y="4175125"/>
            <a:ext cx="639762" cy="457200"/>
          </a:xfrm>
          <a:prstGeom prst="rect">
            <a:avLst/>
          </a:prstGeom>
          <a:noFill/>
        </p:spPr>
        <p:txBody>
          <a:bodyPr>
            <a:spAutoFit/>
          </a:bodyPr>
          <a:lstStyle/>
          <a:p>
            <a:pPr algn="ctr">
              <a:defRPr/>
            </a:pPr>
            <a:r>
              <a:rPr lang="en-US" sz="2400" dirty="0">
                <a:latin typeface="+mn-lt"/>
                <a:ea typeface="+mn-ea"/>
                <a:cs typeface="Arial" charset="0"/>
              </a:rPr>
              <a:t>T2</a:t>
            </a:r>
          </a:p>
        </p:txBody>
      </p:sp>
      <p:sp>
        <p:nvSpPr>
          <p:cNvPr id="88" name="TextBox 87">
            <a:extLst>
              <a:ext uri="{FF2B5EF4-FFF2-40B4-BE49-F238E27FC236}">
                <a16:creationId xmlns:a16="http://schemas.microsoft.com/office/drawing/2014/main" xmlns="" id="{F8346C92-BC06-47E9-B2A9-EBBA25636B18}"/>
              </a:ext>
            </a:extLst>
          </p:cNvPr>
          <p:cNvSpPr txBox="1"/>
          <p:nvPr/>
        </p:nvSpPr>
        <p:spPr>
          <a:xfrm>
            <a:off x="5592763" y="4175125"/>
            <a:ext cx="639762" cy="457200"/>
          </a:xfrm>
          <a:prstGeom prst="rect">
            <a:avLst/>
          </a:prstGeom>
          <a:noFill/>
        </p:spPr>
        <p:txBody>
          <a:bodyPr>
            <a:spAutoFit/>
          </a:bodyPr>
          <a:lstStyle/>
          <a:p>
            <a:pPr algn="ctr">
              <a:defRPr/>
            </a:pPr>
            <a:r>
              <a:rPr lang="en-US" sz="2400" dirty="0">
                <a:latin typeface="+mn-lt"/>
                <a:ea typeface="+mn-ea"/>
                <a:cs typeface="Arial" charset="0"/>
              </a:rPr>
              <a:t>T3</a:t>
            </a:r>
          </a:p>
        </p:txBody>
      </p:sp>
      <p:sp>
        <p:nvSpPr>
          <p:cNvPr id="89" name="TextBox 88">
            <a:extLst>
              <a:ext uri="{FF2B5EF4-FFF2-40B4-BE49-F238E27FC236}">
                <a16:creationId xmlns:a16="http://schemas.microsoft.com/office/drawing/2014/main" xmlns="" id="{3DA4367F-A12D-49EB-B355-5D6374F67F64}"/>
              </a:ext>
            </a:extLst>
          </p:cNvPr>
          <p:cNvSpPr txBox="1"/>
          <p:nvPr/>
        </p:nvSpPr>
        <p:spPr>
          <a:xfrm>
            <a:off x="6111875" y="4175125"/>
            <a:ext cx="639763" cy="457200"/>
          </a:xfrm>
          <a:prstGeom prst="rect">
            <a:avLst/>
          </a:prstGeom>
          <a:noFill/>
        </p:spPr>
        <p:txBody>
          <a:bodyPr>
            <a:spAutoFit/>
          </a:bodyPr>
          <a:lstStyle/>
          <a:p>
            <a:pPr algn="ctr">
              <a:defRPr/>
            </a:pPr>
            <a:r>
              <a:rPr lang="en-US" sz="2400" dirty="0">
                <a:latin typeface="+mn-lt"/>
                <a:ea typeface="+mn-ea"/>
                <a:cs typeface="Arial" charset="0"/>
              </a:rPr>
              <a:t>T4</a:t>
            </a:r>
          </a:p>
        </p:txBody>
      </p:sp>
      <p:sp>
        <p:nvSpPr>
          <p:cNvPr id="90" name="TextBox 89">
            <a:extLst>
              <a:ext uri="{FF2B5EF4-FFF2-40B4-BE49-F238E27FC236}">
                <a16:creationId xmlns:a16="http://schemas.microsoft.com/office/drawing/2014/main" xmlns="" id="{DD5D17FC-0E61-463B-8A2C-DAB2C3D8C1F0}"/>
              </a:ext>
            </a:extLst>
          </p:cNvPr>
          <p:cNvSpPr txBox="1"/>
          <p:nvPr/>
        </p:nvSpPr>
        <p:spPr>
          <a:xfrm>
            <a:off x="6629400" y="4175125"/>
            <a:ext cx="639763" cy="457200"/>
          </a:xfrm>
          <a:prstGeom prst="rect">
            <a:avLst/>
          </a:prstGeom>
          <a:noFill/>
        </p:spPr>
        <p:txBody>
          <a:bodyPr>
            <a:spAutoFit/>
          </a:bodyPr>
          <a:lstStyle/>
          <a:p>
            <a:pPr algn="ctr">
              <a:defRPr/>
            </a:pPr>
            <a:r>
              <a:rPr lang="en-US" sz="2400" dirty="0">
                <a:latin typeface="+mn-lt"/>
                <a:ea typeface="+mn-ea"/>
                <a:cs typeface="Arial" charset="0"/>
              </a:rPr>
              <a:t>T5</a:t>
            </a:r>
          </a:p>
        </p:txBody>
      </p:sp>
      <p:sp>
        <p:nvSpPr>
          <p:cNvPr id="91" name="TextBox 90">
            <a:extLst>
              <a:ext uri="{FF2B5EF4-FFF2-40B4-BE49-F238E27FC236}">
                <a16:creationId xmlns:a16="http://schemas.microsoft.com/office/drawing/2014/main" xmlns="" id="{685E3968-505C-4F06-A094-241EEC779093}"/>
              </a:ext>
            </a:extLst>
          </p:cNvPr>
          <p:cNvSpPr txBox="1"/>
          <p:nvPr/>
        </p:nvSpPr>
        <p:spPr>
          <a:xfrm>
            <a:off x="7146925" y="4175125"/>
            <a:ext cx="641350" cy="457200"/>
          </a:xfrm>
          <a:prstGeom prst="rect">
            <a:avLst/>
          </a:prstGeom>
          <a:noFill/>
        </p:spPr>
        <p:txBody>
          <a:bodyPr>
            <a:spAutoFit/>
          </a:bodyPr>
          <a:lstStyle/>
          <a:p>
            <a:pPr algn="ctr">
              <a:defRPr/>
            </a:pPr>
            <a:r>
              <a:rPr lang="en-US" sz="2400" dirty="0">
                <a:latin typeface="+mn-lt"/>
                <a:ea typeface="+mn-ea"/>
                <a:cs typeface="Arial" charset="0"/>
              </a:rPr>
              <a:t>T6</a:t>
            </a:r>
          </a:p>
        </p:txBody>
      </p:sp>
      <p:sp>
        <p:nvSpPr>
          <p:cNvPr id="92" name="TextBox 91">
            <a:extLst>
              <a:ext uri="{FF2B5EF4-FFF2-40B4-BE49-F238E27FC236}">
                <a16:creationId xmlns:a16="http://schemas.microsoft.com/office/drawing/2014/main" xmlns="" id="{EC44C800-A0B7-4746-AC5C-7A0051B52AE8}"/>
              </a:ext>
            </a:extLst>
          </p:cNvPr>
          <p:cNvSpPr txBox="1"/>
          <p:nvPr/>
        </p:nvSpPr>
        <p:spPr>
          <a:xfrm>
            <a:off x="7666038" y="4175125"/>
            <a:ext cx="639762" cy="457200"/>
          </a:xfrm>
          <a:prstGeom prst="rect">
            <a:avLst/>
          </a:prstGeom>
          <a:noFill/>
        </p:spPr>
        <p:txBody>
          <a:bodyPr>
            <a:spAutoFit/>
          </a:bodyPr>
          <a:lstStyle/>
          <a:p>
            <a:pPr algn="ctr">
              <a:defRPr/>
            </a:pPr>
            <a:r>
              <a:rPr lang="en-US" sz="2400" dirty="0">
                <a:latin typeface="+mn-lt"/>
                <a:ea typeface="+mn-ea"/>
                <a:cs typeface="Arial" charset="0"/>
              </a:rPr>
              <a:t>T7</a:t>
            </a:r>
          </a:p>
        </p:txBody>
      </p:sp>
      <p:sp>
        <p:nvSpPr>
          <p:cNvPr id="93" name="TextBox 92">
            <a:extLst>
              <a:ext uri="{FF2B5EF4-FFF2-40B4-BE49-F238E27FC236}">
                <a16:creationId xmlns:a16="http://schemas.microsoft.com/office/drawing/2014/main" xmlns="" id="{C0E5EEA1-AEFF-40F7-83D6-9810754C5471}"/>
              </a:ext>
            </a:extLst>
          </p:cNvPr>
          <p:cNvSpPr txBox="1"/>
          <p:nvPr/>
        </p:nvSpPr>
        <p:spPr>
          <a:xfrm>
            <a:off x="8183563" y="4175125"/>
            <a:ext cx="639762" cy="457200"/>
          </a:xfrm>
          <a:prstGeom prst="rect">
            <a:avLst/>
          </a:prstGeom>
          <a:noFill/>
        </p:spPr>
        <p:txBody>
          <a:bodyPr>
            <a:spAutoFit/>
          </a:bodyPr>
          <a:lstStyle/>
          <a:p>
            <a:pPr algn="ctr">
              <a:defRPr/>
            </a:pPr>
            <a:r>
              <a:rPr lang="en-US" sz="2400" dirty="0">
                <a:latin typeface="+mn-lt"/>
                <a:ea typeface="+mn-ea"/>
                <a:cs typeface="Arial" charset="0"/>
              </a:rPr>
              <a:t>T8</a:t>
            </a:r>
          </a:p>
        </p:txBody>
      </p:sp>
      <p:grpSp>
        <p:nvGrpSpPr>
          <p:cNvPr id="6" name="Group 105">
            <a:extLst>
              <a:ext uri="{FF2B5EF4-FFF2-40B4-BE49-F238E27FC236}">
                <a16:creationId xmlns:a16="http://schemas.microsoft.com/office/drawing/2014/main" xmlns="" id="{552E8F38-44BB-4B78-8203-FCA4481B26FE}"/>
              </a:ext>
            </a:extLst>
          </p:cNvPr>
          <p:cNvGrpSpPr>
            <a:grpSpLocks/>
          </p:cNvGrpSpPr>
          <p:nvPr/>
        </p:nvGrpSpPr>
        <p:grpSpPr bwMode="auto">
          <a:xfrm>
            <a:off x="517525" y="3890963"/>
            <a:ext cx="7956550" cy="346075"/>
            <a:chOff x="517525" y="3890963"/>
            <a:chExt cx="7956550" cy="346075"/>
          </a:xfrm>
        </p:grpSpPr>
        <p:cxnSp>
          <p:nvCxnSpPr>
            <p:cNvPr id="69" name="Straight Arrow Connector 68">
              <a:extLst>
                <a:ext uri="{FF2B5EF4-FFF2-40B4-BE49-F238E27FC236}">
                  <a16:creationId xmlns:a16="http://schemas.microsoft.com/office/drawing/2014/main" xmlns="" id="{E5B04481-035C-4BCE-8B41-FA1027D83689}"/>
                </a:ext>
              </a:extLst>
            </p:cNvPr>
            <p:cNvCxnSpPr/>
            <p:nvPr/>
          </p:nvCxnSpPr>
          <p:spPr>
            <a:xfrm rot="5400000">
              <a:off x="352425"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xmlns="" id="{D6A7BEFF-932A-4B71-8F71-818B8DF5EA3B}"/>
                </a:ext>
              </a:extLst>
            </p:cNvPr>
            <p:cNvCxnSpPr/>
            <p:nvPr/>
          </p:nvCxnSpPr>
          <p:spPr>
            <a:xfrm rot="5400000">
              <a:off x="86995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xmlns="" id="{4B332CDA-B881-4C01-938E-4AEC9DE5299C}"/>
                </a:ext>
              </a:extLst>
            </p:cNvPr>
            <p:cNvCxnSpPr/>
            <p:nvPr/>
          </p:nvCxnSpPr>
          <p:spPr>
            <a:xfrm rot="5400000">
              <a:off x="135890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xmlns="" id="{99A63F00-0B9C-4DA7-8E42-ACD84C71C592}"/>
                </a:ext>
              </a:extLst>
            </p:cNvPr>
            <p:cNvCxnSpPr/>
            <p:nvPr/>
          </p:nvCxnSpPr>
          <p:spPr>
            <a:xfrm rot="5400000">
              <a:off x="1906588" y="4056063"/>
              <a:ext cx="331787"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xmlns="" id="{DCE13EE1-657C-41D3-8CF5-1C69F4C08CDB}"/>
                </a:ext>
              </a:extLst>
            </p:cNvPr>
            <p:cNvCxnSpPr/>
            <p:nvPr/>
          </p:nvCxnSpPr>
          <p:spPr>
            <a:xfrm rot="5400000">
              <a:off x="242570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xmlns="" id="{5802B5EE-AA6D-4275-847C-E93593B4C78F}"/>
                </a:ext>
              </a:extLst>
            </p:cNvPr>
            <p:cNvCxnSpPr/>
            <p:nvPr/>
          </p:nvCxnSpPr>
          <p:spPr>
            <a:xfrm rot="5400000">
              <a:off x="292735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xmlns="" id="{05FFEBD5-0E5F-4A45-BD7B-2496D797E27D}"/>
                </a:ext>
              </a:extLst>
            </p:cNvPr>
            <p:cNvCxnSpPr/>
            <p:nvPr/>
          </p:nvCxnSpPr>
          <p:spPr>
            <a:xfrm rot="5400000">
              <a:off x="346075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xmlns="" id="{300A3B61-A6F8-444C-872B-E25612EABA9F}"/>
                </a:ext>
              </a:extLst>
            </p:cNvPr>
            <p:cNvCxnSpPr/>
            <p:nvPr/>
          </p:nvCxnSpPr>
          <p:spPr>
            <a:xfrm rot="5400000">
              <a:off x="3979863" y="4056063"/>
              <a:ext cx="331787"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xmlns="" id="{0FB2ED33-558A-4A9C-9230-31A38CBE60DB}"/>
                </a:ext>
              </a:extLst>
            </p:cNvPr>
            <p:cNvCxnSpPr/>
            <p:nvPr/>
          </p:nvCxnSpPr>
          <p:spPr>
            <a:xfrm rot="5400000">
              <a:off x="4680744"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xmlns="" id="{0474B8E5-1659-4AC9-905E-47B9DE818F2C}"/>
                </a:ext>
              </a:extLst>
            </p:cNvPr>
            <p:cNvCxnSpPr/>
            <p:nvPr/>
          </p:nvCxnSpPr>
          <p:spPr>
            <a:xfrm rot="5400000">
              <a:off x="5199857"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xmlns="" id="{469E5B0B-10AE-4C61-95D9-E959B31802B9}"/>
                </a:ext>
              </a:extLst>
            </p:cNvPr>
            <p:cNvCxnSpPr/>
            <p:nvPr/>
          </p:nvCxnSpPr>
          <p:spPr>
            <a:xfrm rot="5400000">
              <a:off x="5687219"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xmlns="" id="{0C60FA05-439C-4516-A85F-31A20B5BF738}"/>
                </a:ext>
              </a:extLst>
            </p:cNvPr>
            <p:cNvCxnSpPr/>
            <p:nvPr/>
          </p:nvCxnSpPr>
          <p:spPr>
            <a:xfrm rot="5400000">
              <a:off x="6236494"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xmlns="" id="{9EBED4CF-B6B2-4CA7-9725-690C1D7D04A8}"/>
                </a:ext>
              </a:extLst>
            </p:cNvPr>
            <p:cNvCxnSpPr/>
            <p:nvPr/>
          </p:nvCxnSpPr>
          <p:spPr>
            <a:xfrm rot="5400000">
              <a:off x="6754019"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xmlns="" id="{BA53FADA-ADD8-430C-83B0-C28DFF7638D9}"/>
                </a:ext>
              </a:extLst>
            </p:cNvPr>
            <p:cNvCxnSpPr/>
            <p:nvPr/>
          </p:nvCxnSpPr>
          <p:spPr>
            <a:xfrm rot="5400000">
              <a:off x="7257257"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xmlns="" id="{67C57E12-235B-460F-9CD1-A38F9165205A}"/>
                </a:ext>
              </a:extLst>
            </p:cNvPr>
            <p:cNvCxnSpPr/>
            <p:nvPr/>
          </p:nvCxnSpPr>
          <p:spPr>
            <a:xfrm rot="5400000">
              <a:off x="7790657"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xmlns="" id="{25A59536-23C7-4FFA-BA43-FD06589FF723}"/>
                </a:ext>
              </a:extLst>
            </p:cNvPr>
            <p:cNvCxnSpPr/>
            <p:nvPr/>
          </p:nvCxnSpPr>
          <p:spPr>
            <a:xfrm rot="5400000">
              <a:off x="8308182"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01" name="TextBox 100">
            <a:extLst>
              <a:ext uri="{FF2B5EF4-FFF2-40B4-BE49-F238E27FC236}">
                <a16:creationId xmlns:a16="http://schemas.microsoft.com/office/drawing/2014/main" xmlns="" id="{F96C6FF9-6356-4C31-AF78-1EE8F6E1BC3D}"/>
              </a:ext>
            </a:extLst>
          </p:cNvPr>
          <p:cNvSpPr txBox="1"/>
          <p:nvPr/>
        </p:nvSpPr>
        <p:spPr>
          <a:xfrm>
            <a:off x="373063" y="5574731"/>
            <a:ext cx="6483350" cy="492443"/>
          </a:xfrm>
          <a:prstGeom prst="rect">
            <a:avLst/>
          </a:prstGeom>
          <a:noFill/>
        </p:spPr>
        <p:txBody>
          <a:bodyPr>
            <a:spAutoFit/>
          </a:bodyPr>
          <a:lstStyle/>
          <a:p>
            <a:pPr>
              <a:defRPr/>
            </a:pPr>
            <a:r>
              <a:rPr lang="en-US" sz="2600" i="1" dirty="0">
                <a:latin typeface="+mn-lt"/>
                <a:ea typeface="+mn-ea"/>
                <a:cs typeface="Arial" charset="0"/>
              </a:rPr>
              <a:t>P</a:t>
            </a:r>
            <a:r>
              <a:rPr lang="en-US" sz="2600" dirty="0">
                <a:latin typeface="+mn-lt"/>
                <a:ea typeface="+mn-ea"/>
                <a:cs typeface="Arial" charset="0"/>
              </a:rPr>
              <a:t>(tossing a tail and spinning an odd number) = </a:t>
            </a:r>
          </a:p>
        </p:txBody>
      </p:sp>
      <p:graphicFrame>
        <p:nvGraphicFramePr>
          <p:cNvPr id="7170" name="Object 2">
            <a:extLst>
              <a:ext uri="{FF2B5EF4-FFF2-40B4-BE49-F238E27FC236}">
                <a16:creationId xmlns:a16="http://schemas.microsoft.com/office/drawing/2014/main" xmlns="" id="{950F4466-2067-4291-AA7F-91EE2D85E0A3}"/>
              </a:ext>
            </a:extLst>
          </p:cNvPr>
          <p:cNvGraphicFramePr>
            <a:graphicFrameLocks noChangeAspect="1"/>
          </p:cNvGraphicFramePr>
          <p:nvPr>
            <p:extLst>
              <p:ext uri="{D42A27DB-BD31-4B8C-83A1-F6EECF244321}">
                <p14:modId xmlns:p14="http://schemas.microsoft.com/office/powerpoint/2010/main" val="3522720239"/>
              </p:ext>
            </p:extLst>
          </p:nvPr>
        </p:nvGraphicFramePr>
        <p:xfrm>
          <a:off x="6698456" y="5294766"/>
          <a:ext cx="2271713" cy="1020763"/>
        </p:xfrm>
        <a:graphic>
          <a:graphicData uri="http://schemas.openxmlformats.org/presentationml/2006/ole">
            <mc:AlternateContent xmlns:mc="http://schemas.openxmlformats.org/markup-compatibility/2006">
              <mc:Choice xmlns:v="urn:schemas-microsoft-com:vml" Requires="v">
                <p:oleObj spid="_x0000_s8233" name="Equation" r:id="rId3" imgW="875920" imgH="393529" progId="Equation.DSMT4">
                  <p:embed/>
                </p:oleObj>
              </mc:Choice>
              <mc:Fallback>
                <p:oleObj name="Equation" r:id="rId3" imgW="875920" imgH="393529" progId="Equation.DSMT4">
                  <p:embed/>
                  <p:pic>
                    <p:nvPicPr>
                      <p:cNvPr id="7170" name="Object 2">
                        <a:extLst>
                          <a:ext uri="{FF2B5EF4-FFF2-40B4-BE49-F238E27FC236}">
                            <a16:creationId xmlns:a16="http://schemas.microsoft.com/office/drawing/2014/main" xmlns="" id="{950F4466-2067-4291-AA7F-91EE2D85E0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8456" y="5294766"/>
                        <a:ext cx="2271713" cy="102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pSp>
        <p:nvGrpSpPr>
          <p:cNvPr id="7" name="Group 106">
            <a:extLst>
              <a:ext uri="{FF2B5EF4-FFF2-40B4-BE49-F238E27FC236}">
                <a16:creationId xmlns:a16="http://schemas.microsoft.com/office/drawing/2014/main" xmlns="" id="{3D61988B-5EE2-427A-98D9-6D28FE99FEB7}"/>
              </a:ext>
            </a:extLst>
          </p:cNvPr>
          <p:cNvGrpSpPr>
            <a:grpSpLocks/>
          </p:cNvGrpSpPr>
          <p:nvPr/>
        </p:nvGrpSpPr>
        <p:grpSpPr bwMode="auto">
          <a:xfrm>
            <a:off x="4708525" y="4206875"/>
            <a:ext cx="3429000" cy="411163"/>
            <a:chOff x="4709160" y="4206240"/>
            <a:chExt cx="3429000" cy="411480"/>
          </a:xfrm>
        </p:grpSpPr>
        <p:sp>
          <p:nvSpPr>
            <p:cNvPr id="102" name="Oval 101">
              <a:extLst>
                <a:ext uri="{FF2B5EF4-FFF2-40B4-BE49-F238E27FC236}">
                  <a16:creationId xmlns:a16="http://schemas.microsoft.com/office/drawing/2014/main" xmlns="" id="{442BA20C-85F3-44C6-A00E-0ABAAF5FEA78}"/>
                </a:ext>
              </a:extLst>
            </p:cNvPr>
            <p:cNvSpPr/>
            <p:nvPr/>
          </p:nvSpPr>
          <p:spPr>
            <a:xfrm>
              <a:off x="4709160" y="4206240"/>
              <a:ext cx="350838" cy="4114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Oval 102">
              <a:extLst>
                <a:ext uri="{FF2B5EF4-FFF2-40B4-BE49-F238E27FC236}">
                  <a16:creationId xmlns:a16="http://schemas.microsoft.com/office/drawing/2014/main" xmlns="" id="{660C81B1-D92D-4064-99D8-82757C4EC4F5}"/>
                </a:ext>
              </a:extLst>
            </p:cNvPr>
            <p:cNvSpPr/>
            <p:nvPr/>
          </p:nvSpPr>
          <p:spPr>
            <a:xfrm>
              <a:off x="5745798" y="4206240"/>
              <a:ext cx="350837" cy="4114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Oval 103">
              <a:extLst>
                <a:ext uri="{FF2B5EF4-FFF2-40B4-BE49-F238E27FC236}">
                  <a16:creationId xmlns:a16="http://schemas.microsoft.com/office/drawing/2014/main" xmlns="" id="{0CE89FDC-70AC-4014-9969-672FAE8DFF0F}"/>
                </a:ext>
              </a:extLst>
            </p:cNvPr>
            <p:cNvSpPr/>
            <p:nvPr/>
          </p:nvSpPr>
          <p:spPr>
            <a:xfrm>
              <a:off x="7787323" y="4206240"/>
              <a:ext cx="350837" cy="4114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Oval 104">
              <a:extLst>
                <a:ext uri="{FF2B5EF4-FFF2-40B4-BE49-F238E27FC236}">
                  <a16:creationId xmlns:a16="http://schemas.microsoft.com/office/drawing/2014/main" xmlns="" id="{DEA1FEE2-C98E-44F1-A357-4E57AD992683}"/>
                </a:ext>
              </a:extLst>
            </p:cNvPr>
            <p:cNvSpPr/>
            <p:nvPr/>
          </p:nvSpPr>
          <p:spPr>
            <a:xfrm>
              <a:off x="6782435" y="4206240"/>
              <a:ext cx="349250" cy="4114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0984" name="Footer Placeholder 2">
            <a:extLst>
              <a:ext uri="{FF2B5EF4-FFF2-40B4-BE49-F238E27FC236}">
                <a16:creationId xmlns:a16="http://schemas.microsoft.com/office/drawing/2014/main" xmlns="" id="{4FDC1FB6-BEB8-4E0B-8902-A59C990930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06" name="Content Placeholder 2">
            <a:extLst>
              <a:ext uri="{FF2B5EF4-FFF2-40B4-BE49-F238E27FC236}">
                <a16:creationId xmlns:a16="http://schemas.microsoft.com/office/drawing/2014/main" xmlns="" id="{2D395A1A-EAC1-4EAA-99E9-E0D43F29816F}"/>
              </a:ext>
            </a:extLst>
          </p:cNvPr>
          <p:cNvSpPr txBox="1">
            <a:spLocks/>
          </p:cNvSpPr>
          <p:nvPr/>
        </p:nvSpPr>
        <p:spPr bwMode="auto">
          <a:xfrm>
            <a:off x="241050" y="4954631"/>
            <a:ext cx="4761411" cy="58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rabicPeriod"/>
            </a:pPr>
            <a:r>
              <a:rPr lang="en-US" altLang="en-US" dirty="0"/>
              <a:t>Event </a:t>
            </a:r>
            <a:r>
              <a:rPr lang="en-US" altLang="en-US" i="1" dirty="0"/>
              <a:t>A</a:t>
            </a:r>
            <a:r>
              <a:rPr lang="en-US" altLang="en-US" dirty="0"/>
              <a:t> = {T1, T3, T5, T7}</a:t>
            </a:r>
          </a:p>
        </p:txBody>
      </p:sp>
    </p:spTree>
    <p:extLst>
      <p:ext uri="{BB962C8B-B14F-4D97-AF65-F5344CB8AC3E}">
        <p14:creationId xmlns:p14="http://schemas.microsoft.com/office/powerpoint/2010/main" val="1571185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nodeType="afterGroup">
                            <p:stCondLst>
                              <p:cond delay="1500"/>
                            </p:stCondLst>
                            <p:childTnLst>
                              <p:par>
                                <p:cTn id="13" presetID="1" presetClass="entr" presetSubtype="0"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par>
                          <p:cTn id="15" fill="hold" nodeType="afterGroup">
                            <p:stCondLst>
                              <p:cond delay="1500"/>
                            </p:stCondLst>
                            <p:childTnLst>
                              <p:par>
                                <p:cTn id="16" presetID="1" presetClass="entr" presetSubtype="0" fill="hold" grpId="0" nodeType="afterEffect">
                                  <p:stCondLst>
                                    <p:cond delay="0"/>
                                  </p:stCondLst>
                                  <p:childTnLst>
                                    <p:set>
                                      <p:cBhvr>
                                        <p:cTn id="17" dur="1" fill="hold">
                                          <p:stCondLst>
                                            <p:cond delay="0"/>
                                          </p:stCondLst>
                                        </p:cTn>
                                        <p:tgtEl>
                                          <p:spTgt spid="71"/>
                                        </p:tgtEl>
                                        <p:attrNameLst>
                                          <p:attrName>style.visibility</p:attrName>
                                        </p:attrNameLst>
                                      </p:cBhvr>
                                      <p:to>
                                        <p:strVal val="visible"/>
                                      </p:to>
                                    </p:set>
                                  </p:childTnLst>
                                </p:cTn>
                              </p:par>
                            </p:childTnLst>
                          </p:cTn>
                        </p:par>
                        <p:par>
                          <p:cTn id="18" fill="hold" nodeType="afterGroup">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childTnLst>
                          </p:cTn>
                        </p:par>
                        <p:par>
                          <p:cTn id="21" fill="hold" nodeType="afterGroup">
                            <p:stCondLst>
                              <p:cond delay="1500"/>
                            </p:stCondLst>
                            <p:childTnLst>
                              <p:par>
                                <p:cTn id="22" presetID="1" presetClass="entr" presetSubtype="0"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childTnLst>
                                </p:cTn>
                              </p:par>
                            </p:childTnLst>
                          </p:cTn>
                        </p:par>
                        <p:par>
                          <p:cTn id="24" fill="hold" nodeType="afterGroup">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childTnLst>
                          </p:cTn>
                        </p:par>
                        <p:par>
                          <p:cTn id="27" fill="hold" nodeType="afterGroup">
                            <p:stCondLst>
                              <p:cond delay="1500"/>
                            </p:stCondLst>
                            <p:childTnLst>
                              <p:par>
                                <p:cTn id="28" presetID="1"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childTnLst>
                                </p:cTn>
                              </p:par>
                            </p:childTnLst>
                          </p:cTn>
                        </p:par>
                        <p:par>
                          <p:cTn id="30" fill="hold" nodeType="afterGroup">
                            <p:stCondLst>
                              <p:cond delay="1500"/>
                            </p:stCondLst>
                            <p:childTnLst>
                              <p:par>
                                <p:cTn id="31" presetID="1" presetClass="entr" presetSubtype="0"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childTnLst>
                                </p:cTn>
                              </p:par>
                            </p:childTnLst>
                          </p:cTn>
                        </p:par>
                        <p:par>
                          <p:cTn id="33" fill="hold" nodeType="afterGroup">
                            <p:stCondLst>
                              <p:cond delay="1500"/>
                            </p:stCondLst>
                            <p:childTnLst>
                              <p:par>
                                <p:cTn id="34" presetID="1" presetClass="entr" presetSubtype="0"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childTnLst>
                                </p:cTn>
                              </p:par>
                            </p:childTnLst>
                          </p:cTn>
                        </p:par>
                        <p:par>
                          <p:cTn id="36" fill="hold" nodeType="afterGroup">
                            <p:stCondLst>
                              <p:cond delay="1500"/>
                            </p:stCondLst>
                            <p:childTnLst>
                              <p:par>
                                <p:cTn id="37" presetID="1" presetClass="entr" presetSubtype="0"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childTnLst>
                          </p:cTn>
                        </p:par>
                        <p:par>
                          <p:cTn id="39" fill="hold" nodeType="afterGroup">
                            <p:stCondLst>
                              <p:cond delay="1500"/>
                            </p:stCondLst>
                            <p:childTnLst>
                              <p:par>
                                <p:cTn id="40" presetID="1" presetClass="entr" presetSubtype="0" fill="hold" grpId="0" nodeType="afterEffect">
                                  <p:stCondLst>
                                    <p:cond delay="0"/>
                                  </p:stCondLst>
                                  <p:childTnLst>
                                    <p:set>
                                      <p:cBhvr>
                                        <p:cTn id="41" dur="1" fill="hold">
                                          <p:stCondLst>
                                            <p:cond delay="0"/>
                                          </p:stCondLst>
                                        </p:cTn>
                                        <p:tgtEl>
                                          <p:spTgt spid="87"/>
                                        </p:tgtEl>
                                        <p:attrNameLst>
                                          <p:attrName>style.visibility</p:attrName>
                                        </p:attrNameLst>
                                      </p:cBhvr>
                                      <p:to>
                                        <p:strVal val="visible"/>
                                      </p:to>
                                    </p:set>
                                  </p:childTnLst>
                                </p:cTn>
                              </p:par>
                            </p:childTnLst>
                          </p:cTn>
                        </p:par>
                        <p:par>
                          <p:cTn id="42" fill="hold" nodeType="afterGroup">
                            <p:stCondLst>
                              <p:cond delay="1500"/>
                            </p:stCondLst>
                            <p:childTnLst>
                              <p:par>
                                <p:cTn id="43" presetID="1" presetClass="entr" presetSubtype="0" fill="hold" grpId="0" nodeType="afterEffect">
                                  <p:stCondLst>
                                    <p:cond delay="0"/>
                                  </p:stCondLst>
                                  <p:childTnLst>
                                    <p:set>
                                      <p:cBhvr>
                                        <p:cTn id="44" dur="1" fill="hold">
                                          <p:stCondLst>
                                            <p:cond delay="0"/>
                                          </p:stCondLst>
                                        </p:cTn>
                                        <p:tgtEl>
                                          <p:spTgt spid="88"/>
                                        </p:tgtEl>
                                        <p:attrNameLst>
                                          <p:attrName>style.visibility</p:attrName>
                                        </p:attrNameLst>
                                      </p:cBhvr>
                                      <p:to>
                                        <p:strVal val="visible"/>
                                      </p:to>
                                    </p:set>
                                  </p:childTnLst>
                                </p:cTn>
                              </p:par>
                            </p:childTnLst>
                          </p:cTn>
                        </p:par>
                        <p:par>
                          <p:cTn id="45" fill="hold" nodeType="afterGroup">
                            <p:stCondLst>
                              <p:cond delay="1500"/>
                            </p:stCondLst>
                            <p:childTnLst>
                              <p:par>
                                <p:cTn id="46" presetID="1" presetClass="entr" presetSubtype="0"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childTnLst>
                                </p:cTn>
                              </p:par>
                            </p:childTnLst>
                          </p:cTn>
                        </p:par>
                        <p:par>
                          <p:cTn id="48" fill="hold" nodeType="afterGroup">
                            <p:stCondLst>
                              <p:cond delay="1500"/>
                            </p:stCondLst>
                            <p:childTnLst>
                              <p:par>
                                <p:cTn id="49" presetID="1" presetClass="entr" presetSubtype="0" fill="hold" grpId="0" nodeType="afterEffect">
                                  <p:stCondLst>
                                    <p:cond delay="0"/>
                                  </p:stCondLst>
                                  <p:childTnLst>
                                    <p:set>
                                      <p:cBhvr>
                                        <p:cTn id="50" dur="1" fill="hold">
                                          <p:stCondLst>
                                            <p:cond delay="0"/>
                                          </p:stCondLst>
                                        </p:cTn>
                                        <p:tgtEl>
                                          <p:spTgt spid="90"/>
                                        </p:tgtEl>
                                        <p:attrNameLst>
                                          <p:attrName>style.visibility</p:attrName>
                                        </p:attrNameLst>
                                      </p:cBhvr>
                                      <p:to>
                                        <p:strVal val="visible"/>
                                      </p:to>
                                    </p:set>
                                  </p:childTnLst>
                                </p:cTn>
                              </p:par>
                            </p:childTnLst>
                          </p:cTn>
                        </p:par>
                        <p:par>
                          <p:cTn id="51" fill="hold" nodeType="afterGroup">
                            <p:stCondLst>
                              <p:cond delay="1500"/>
                            </p:stCondLst>
                            <p:childTnLst>
                              <p:par>
                                <p:cTn id="52" presetID="1"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childTnLst>
                                </p:cTn>
                              </p:par>
                            </p:childTnLst>
                          </p:cTn>
                        </p:par>
                        <p:par>
                          <p:cTn id="54" fill="hold" nodeType="afterGroup">
                            <p:stCondLst>
                              <p:cond delay="1500"/>
                            </p:stCondLst>
                            <p:childTnLst>
                              <p:par>
                                <p:cTn id="55" presetID="1" presetClass="entr" presetSubtype="0" fill="hold" grpId="0" nodeType="afterEffect">
                                  <p:stCondLst>
                                    <p:cond delay="0"/>
                                  </p:stCondLst>
                                  <p:childTnLst>
                                    <p:set>
                                      <p:cBhvr>
                                        <p:cTn id="56" dur="1" fill="hold">
                                          <p:stCondLst>
                                            <p:cond delay="0"/>
                                          </p:stCondLst>
                                        </p:cTn>
                                        <p:tgtEl>
                                          <p:spTgt spid="92"/>
                                        </p:tgtEl>
                                        <p:attrNameLst>
                                          <p:attrName>style.visibility</p:attrName>
                                        </p:attrNameLst>
                                      </p:cBhvr>
                                      <p:to>
                                        <p:strVal val="visible"/>
                                      </p:to>
                                    </p:set>
                                  </p:childTnLst>
                                </p:cTn>
                              </p:par>
                            </p:childTnLst>
                          </p:cTn>
                        </p:par>
                        <p:par>
                          <p:cTn id="57" fill="hold" nodeType="afterGroup">
                            <p:stCondLst>
                              <p:cond delay="1500"/>
                            </p:stCondLst>
                            <p:childTnLst>
                              <p:par>
                                <p:cTn id="58" presetID="1" presetClass="entr" presetSubtype="0" fill="hold" grpId="0" nodeType="afterEffect">
                                  <p:stCondLst>
                                    <p:cond delay="0"/>
                                  </p:stCondLst>
                                  <p:childTnLst>
                                    <p:set>
                                      <p:cBhvr>
                                        <p:cTn id="59" dur="1" fill="hold">
                                          <p:stCondLst>
                                            <p:cond delay="0"/>
                                          </p:stCondLst>
                                        </p:cTn>
                                        <p:tgtEl>
                                          <p:spTgt spid="93"/>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01"/>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p:bldP spid="77" grpId="0"/>
      <p:bldP spid="86" grpId="0"/>
      <p:bldP spid="87" grpId="0"/>
      <p:bldP spid="88" grpId="0"/>
      <p:bldP spid="89" grpId="0"/>
      <p:bldP spid="90" grpId="0"/>
      <p:bldP spid="91" grpId="0"/>
      <p:bldP spid="92" grpId="0"/>
      <p:bldP spid="93" grpId="0"/>
      <p:bldP spid="101" grpId="0"/>
      <p:bldP spid="10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15C997-35D7-4916-AF20-91366547F4C4}"/>
              </a:ext>
            </a:extLst>
          </p:cNvPr>
          <p:cNvSpPr>
            <a:spLocks noGrp="1"/>
          </p:cNvSpPr>
          <p:nvPr>
            <p:ph type="title"/>
          </p:nvPr>
        </p:nvSpPr>
        <p:spPr/>
        <p:txBody>
          <a:bodyPr/>
          <a:lstStyle/>
          <a:p>
            <a:pPr>
              <a:defRPr/>
            </a:pPr>
            <a:r>
              <a:rPr lang="en-US" dirty="0">
                <a:solidFill>
                  <a:schemeClr val="accent3"/>
                </a:solidFill>
                <a:ea typeface="+mj-ea"/>
              </a:rPr>
              <a:t>Solution: Probability Using a Tree Diagram</a:t>
            </a:r>
          </a:p>
        </p:txBody>
      </p:sp>
      <p:sp>
        <p:nvSpPr>
          <p:cNvPr id="40962" name="Content Placeholder 2">
            <a:extLst>
              <a:ext uri="{FF2B5EF4-FFF2-40B4-BE49-F238E27FC236}">
                <a16:creationId xmlns:a16="http://schemas.microsoft.com/office/drawing/2014/main" xmlns="" id="{23AD4051-C0DF-4D1B-B689-582CA8098A6F}"/>
              </a:ext>
            </a:extLst>
          </p:cNvPr>
          <p:cNvSpPr>
            <a:spLocks noGrp="1"/>
          </p:cNvSpPr>
          <p:nvPr>
            <p:ph idx="1"/>
          </p:nvPr>
        </p:nvSpPr>
        <p:spPr>
          <a:xfrm>
            <a:off x="457200" y="1600200"/>
            <a:ext cx="8229600" cy="674688"/>
          </a:xfrm>
        </p:spPr>
        <p:txBody>
          <a:bodyPr/>
          <a:lstStyle/>
          <a:p>
            <a:pPr marL="0" indent="0">
              <a:buFont typeface="Arial" panose="020B0604020202020204" pitchFamily="34" charset="0"/>
              <a:buNone/>
            </a:pPr>
            <a:r>
              <a:rPr lang="en-US" altLang="en-US"/>
              <a:t>Tree Diagram:</a:t>
            </a:r>
          </a:p>
        </p:txBody>
      </p:sp>
      <p:grpSp>
        <p:nvGrpSpPr>
          <p:cNvPr id="3" name="Group 66">
            <a:extLst>
              <a:ext uri="{FF2B5EF4-FFF2-40B4-BE49-F238E27FC236}">
                <a16:creationId xmlns:a16="http://schemas.microsoft.com/office/drawing/2014/main" xmlns="" id="{3059E65C-8519-4FD9-A766-DD594B9A4A62}"/>
              </a:ext>
            </a:extLst>
          </p:cNvPr>
          <p:cNvGrpSpPr>
            <a:grpSpLocks/>
          </p:cNvGrpSpPr>
          <p:nvPr/>
        </p:nvGrpSpPr>
        <p:grpSpPr bwMode="auto">
          <a:xfrm>
            <a:off x="288925" y="1920875"/>
            <a:ext cx="8443913" cy="1974850"/>
            <a:chOff x="289560" y="2271554"/>
            <a:chExt cx="8442960" cy="1973921"/>
          </a:xfrm>
        </p:grpSpPr>
        <p:sp>
          <p:nvSpPr>
            <p:cNvPr id="12" name="TextBox 11">
              <a:extLst>
                <a:ext uri="{FF2B5EF4-FFF2-40B4-BE49-F238E27FC236}">
                  <a16:creationId xmlns:a16="http://schemas.microsoft.com/office/drawing/2014/main" xmlns="" id="{06B3FD33-ED13-45E7-BFBE-00D3DFDBA9EA}"/>
                </a:ext>
              </a:extLst>
            </p:cNvPr>
            <p:cNvSpPr txBox="1"/>
            <p:nvPr/>
          </p:nvSpPr>
          <p:spPr>
            <a:xfrm>
              <a:off x="2027677" y="2606359"/>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H</a:t>
              </a:r>
            </a:p>
          </p:txBody>
        </p:sp>
        <p:sp>
          <p:nvSpPr>
            <p:cNvPr id="13" name="TextBox 12">
              <a:extLst>
                <a:ext uri="{FF2B5EF4-FFF2-40B4-BE49-F238E27FC236}">
                  <a16:creationId xmlns:a16="http://schemas.microsoft.com/office/drawing/2014/main" xmlns="" id="{E384F891-B893-4B96-8E4E-EA2B095FAF55}"/>
                </a:ext>
              </a:extLst>
            </p:cNvPr>
            <p:cNvSpPr txBox="1"/>
            <p:nvPr/>
          </p:nvSpPr>
          <p:spPr>
            <a:xfrm>
              <a:off x="6400745" y="2606359"/>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T</a:t>
              </a:r>
            </a:p>
          </p:txBody>
        </p:sp>
        <p:sp>
          <p:nvSpPr>
            <p:cNvPr id="14" name="TextBox 13">
              <a:extLst>
                <a:ext uri="{FF2B5EF4-FFF2-40B4-BE49-F238E27FC236}">
                  <a16:creationId xmlns:a16="http://schemas.microsoft.com/office/drawing/2014/main" xmlns="" id="{30E35E2E-C0B7-4A1F-B367-8296F92E2696}"/>
                </a:ext>
              </a:extLst>
            </p:cNvPr>
            <p:cNvSpPr txBox="1"/>
            <p:nvPr/>
          </p:nvSpPr>
          <p:spPr>
            <a:xfrm>
              <a:off x="289560"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1</a:t>
              </a:r>
            </a:p>
          </p:txBody>
        </p:sp>
        <p:sp>
          <p:nvSpPr>
            <p:cNvPr id="15" name="TextBox 14">
              <a:extLst>
                <a:ext uri="{FF2B5EF4-FFF2-40B4-BE49-F238E27FC236}">
                  <a16:creationId xmlns:a16="http://schemas.microsoft.com/office/drawing/2014/main" xmlns="" id="{199FA1A9-FFD1-4933-B8CB-330DC514C869}"/>
                </a:ext>
              </a:extLst>
            </p:cNvPr>
            <p:cNvSpPr txBox="1"/>
            <p:nvPr/>
          </p:nvSpPr>
          <p:spPr>
            <a:xfrm>
              <a:off x="807027"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2</a:t>
              </a:r>
            </a:p>
          </p:txBody>
        </p:sp>
        <p:sp>
          <p:nvSpPr>
            <p:cNvPr id="16" name="TextBox 15">
              <a:extLst>
                <a:ext uri="{FF2B5EF4-FFF2-40B4-BE49-F238E27FC236}">
                  <a16:creationId xmlns:a16="http://schemas.microsoft.com/office/drawing/2014/main" xmlns="" id="{777705A1-ADE5-442B-B39D-95AF7E75DA8A}"/>
                </a:ext>
              </a:extLst>
            </p:cNvPr>
            <p:cNvSpPr txBox="1"/>
            <p:nvPr/>
          </p:nvSpPr>
          <p:spPr>
            <a:xfrm>
              <a:off x="132608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3</a:t>
              </a:r>
            </a:p>
          </p:txBody>
        </p:sp>
        <p:sp>
          <p:nvSpPr>
            <p:cNvPr id="17" name="TextBox 16">
              <a:extLst>
                <a:ext uri="{FF2B5EF4-FFF2-40B4-BE49-F238E27FC236}">
                  <a16:creationId xmlns:a16="http://schemas.microsoft.com/office/drawing/2014/main" xmlns="" id="{6BE23C32-3693-4F71-BC6C-E6037EEFCB26}"/>
                </a:ext>
              </a:extLst>
            </p:cNvPr>
            <p:cNvSpPr txBox="1"/>
            <p:nvPr/>
          </p:nvSpPr>
          <p:spPr>
            <a:xfrm>
              <a:off x="1843548"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4</a:t>
              </a:r>
            </a:p>
          </p:txBody>
        </p:sp>
        <p:sp>
          <p:nvSpPr>
            <p:cNvPr id="18" name="TextBox 17">
              <a:extLst>
                <a:ext uri="{FF2B5EF4-FFF2-40B4-BE49-F238E27FC236}">
                  <a16:creationId xmlns:a16="http://schemas.microsoft.com/office/drawing/2014/main" xmlns="" id="{120CB3D3-2938-4183-8455-1E46BFB2DFC6}"/>
                </a:ext>
              </a:extLst>
            </p:cNvPr>
            <p:cNvSpPr txBox="1"/>
            <p:nvPr/>
          </p:nvSpPr>
          <p:spPr>
            <a:xfrm>
              <a:off x="236260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5</a:t>
              </a:r>
            </a:p>
          </p:txBody>
        </p:sp>
        <p:sp>
          <p:nvSpPr>
            <p:cNvPr id="19" name="TextBox 18">
              <a:extLst>
                <a:ext uri="{FF2B5EF4-FFF2-40B4-BE49-F238E27FC236}">
                  <a16:creationId xmlns:a16="http://schemas.microsoft.com/office/drawing/2014/main" xmlns="" id="{AB31F4C6-D793-4841-929E-875AA0C39A31}"/>
                </a:ext>
              </a:extLst>
            </p:cNvPr>
            <p:cNvSpPr txBox="1"/>
            <p:nvPr/>
          </p:nvSpPr>
          <p:spPr>
            <a:xfrm>
              <a:off x="3399122"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7</a:t>
              </a:r>
            </a:p>
          </p:txBody>
        </p:sp>
        <p:sp>
          <p:nvSpPr>
            <p:cNvPr id="20" name="TextBox 19">
              <a:extLst>
                <a:ext uri="{FF2B5EF4-FFF2-40B4-BE49-F238E27FC236}">
                  <a16:creationId xmlns:a16="http://schemas.microsoft.com/office/drawing/2014/main" xmlns="" id="{2A197771-57F4-41A9-BA79-FF62E599B3E4}"/>
                </a:ext>
              </a:extLst>
            </p:cNvPr>
            <p:cNvSpPr txBox="1"/>
            <p:nvPr/>
          </p:nvSpPr>
          <p:spPr>
            <a:xfrm>
              <a:off x="2880068"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6</a:t>
              </a:r>
            </a:p>
          </p:txBody>
        </p:sp>
        <p:sp>
          <p:nvSpPr>
            <p:cNvPr id="21" name="TextBox 20">
              <a:extLst>
                <a:ext uri="{FF2B5EF4-FFF2-40B4-BE49-F238E27FC236}">
                  <a16:creationId xmlns:a16="http://schemas.microsoft.com/office/drawing/2014/main" xmlns="" id="{21A32CB6-68C9-4AA5-9AEF-3011A5BA6B34}"/>
                </a:ext>
              </a:extLst>
            </p:cNvPr>
            <p:cNvSpPr txBox="1"/>
            <p:nvPr/>
          </p:nvSpPr>
          <p:spPr>
            <a:xfrm>
              <a:off x="3916589"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8</a:t>
              </a:r>
            </a:p>
          </p:txBody>
        </p:sp>
        <p:sp>
          <p:nvSpPr>
            <p:cNvPr id="30" name="TextBox 29">
              <a:extLst>
                <a:ext uri="{FF2B5EF4-FFF2-40B4-BE49-F238E27FC236}">
                  <a16:creationId xmlns:a16="http://schemas.microsoft.com/office/drawing/2014/main" xmlns="" id="{E0BC7328-9708-466A-B18F-6408D10D633E}"/>
                </a:ext>
              </a:extLst>
            </p:cNvPr>
            <p:cNvSpPr txBox="1"/>
            <p:nvPr/>
          </p:nvSpPr>
          <p:spPr>
            <a:xfrm>
              <a:off x="4648343"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1</a:t>
              </a:r>
            </a:p>
          </p:txBody>
        </p:sp>
        <p:sp>
          <p:nvSpPr>
            <p:cNvPr id="31" name="TextBox 30">
              <a:extLst>
                <a:ext uri="{FF2B5EF4-FFF2-40B4-BE49-F238E27FC236}">
                  <a16:creationId xmlns:a16="http://schemas.microsoft.com/office/drawing/2014/main" xmlns="" id="{A75786A3-B2FC-47B7-8A1C-C4D435FFFEF4}"/>
                </a:ext>
              </a:extLst>
            </p:cNvPr>
            <p:cNvSpPr txBox="1"/>
            <p:nvPr/>
          </p:nvSpPr>
          <p:spPr>
            <a:xfrm>
              <a:off x="5165810"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2</a:t>
              </a:r>
            </a:p>
          </p:txBody>
        </p:sp>
        <p:sp>
          <p:nvSpPr>
            <p:cNvPr id="32" name="TextBox 31">
              <a:extLst>
                <a:ext uri="{FF2B5EF4-FFF2-40B4-BE49-F238E27FC236}">
                  <a16:creationId xmlns:a16="http://schemas.microsoft.com/office/drawing/2014/main" xmlns="" id="{B43E80F1-767E-4E73-B30D-B92F14C358B0}"/>
                </a:ext>
              </a:extLst>
            </p:cNvPr>
            <p:cNvSpPr txBox="1"/>
            <p:nvPr/>
          </p:nvSpPr>
          <p:spPr>
            <a:xfrm>
              <a:off x="5684864"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3</a:t>
              </a:r>
            </a:p>
          </p:txBody>
        </p:sp>
        <p:sp>
          <p:nvSpPr>
            <p:cNvPr id="33" name="TextBox 32">
              <a:extLst>
                <a:ext uri="{FF2B5EF4-FFF2-40B4-BE49-F238E27FC236}">
                  <a16:creationId xmlns:a16="http://schemas.microsoft.com/office/drawing/2014/main" xmlns="" id="{874617C3-77F5-432F-8C7A-D30949BCC1B3}"/>
                </a:ext>
              </a:extLst>
            </p:cNvPr>
            <p:cNvSpPr txBox="1"/>
            <p:nvPr/>
          </p:nvSpPr>
          <p:spPr>
            <a:xfrm>
              <a:off x="620233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4</a:t>
              </a:r>
            </a:p>
          </p:txBody>
        </p:sp>
        <p:sp>
          <p:nvSpPr>
            <p:cNvPr id="34" name="TextBox 33">
              <a:extLst>
                <a:ext uri="{FF2B5EF4-FFF2-40B4-BE49-F238E27FC236}">
                  <a16:creationId xmlns:a16="http://schemas.microsoft.com/office/drawing/2014/main" xmlns="" id="{9D1D492C-6AA6-4B3F-912A-8CBADBC62DD5}"/>
                </a:ext>
              </a:extLst>
            </p:cNvPr>
            <p:cNvSpPr txBox="1"/>
            <p:nvPr/>
          </p:nvSpPr>
          <p:spPr>
            <a:xfrm>
              <a:off x="6721384"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5</a:t>
              </a:r>
            </a:p>
          </p:txBody>
        </p:sp>
        <p:sp>
          <p:nvSpPr>
            <p:cNvPr id="35" name="TextBox 34">
              <a:extLst>
                <a:ext uri="{FF2B5EF4-FFF2-40B4-BE49-F238E27FC236}">
                  <a16:creationId xmlns:a16="http://schemas.microsoft.com/office/drawing/2014/main" xmlns="" id="{5CA58C56-3949-4E63-81AA-0BB1F26E0A18}"/>
                </a:ext>
              </a:extLst>
            </p:cNvPr>
            <p:cNvSpPr txBox="1"/>
            <p:nvPr/>
          </p:nvSpPr>
          <p:spPr>
            <a:xfrm>
              <a:off x="7757905"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7</a:t>
              </a:r>
            </a:p>
          </p:txBody>
        </p:sp>
        <p:sp>
          <p:nvSpPr>
            <p:cNvPr id="36" name="TextBox 35">
              <a:extLst>
                <a:ext uri="{FF2B5EF4-FFF2-40B4-BE49-F238E27FC236}">
                  <a16:creationId xmlns:a16="http://schemas.microsoft.com/office/drawing/2014/main" xmlns="" id="{DBCC31A7-28CF-4247-AB19-D72AA79DA718}"/>
                </a:ext>
              </a:extLst>
            </p:cNvPr>
            <p:cNvSpPr txBox="1"/>
            <p:nvPr/>
          </p:nvSpPr>
          <p:spPr>
            <a:xfrm>
              <a:off x="7238851"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6</a:t>
              </a:r>
            </a:p>
          </p:txBody>
        </p:sp>
        <p:sp>
          <p:nvSpPr>
            <p:cNvPr id="37" name="TextBox 36">
              <a:extLst>
                <a:ext uri="{FF2B5EF4-FFF2-40B4-BE49-F238E27FC236}">
                  <a16:creationId xmlns:a16="http://schemas.microsoft.com/office/drawing/2014/main" xmlns="" id="{1526CEC7-9D2A-48DA-A468-1D4C1E2D130B}"/>
                </a:ext>
              </a:extLst>
            </p:cNvPr>
            <p:cNvSpPr txBox="1"/>
            <p:nvPr/>
          </p:nvSpPr>
          <p:spPr>
            <a:xfrm>
              <a:off x="8275372" y="3717087"/>
              <a:ext cx="457148" cy="528388"/>
            </a:xfrm>
            <a:prstGeom prst="rect">
              <a:avLst/>
            </a:prstGeom>
            <a:solidFill>
              <a:schemeClr val="accent5">
                <a:lumMod val="20000"/>
                <a:lumOff val="80000"/>
              </a:schemeClr>
            </a:solidFill>
            <a:ln>
              <a:solidFill>
                <a:schemeClr val="accent5">
                  <a:lumMod val="75000"/>
                </a:schemeClr>
              </a:solidFill>
            </a:ln>
          </p:spPr>
          <p:txBody>
            <a:bodyPr>
              <a:spAutoFit/>
            </a:bodyPr>
            <a:lstStyle/>
            <a:p>
              <a:pPr algn="ctr">
                <a:defRPr/>
              </a:pPr>
              <a:r>
                <a:rPr lang="en-US" sz="2800" dirty="0">
                  <a:latin typeface="+mn-lt"/>
                  <a:ea typeface="+mn-ea"/>
                  <a:cs typeface="Arial" charset="0"/>
                </a:rPr>
                <a:t>8</a:t>
              </a:r>
            </a:p>
          </p:txBody>
        </p:sp>
        <p:cxnSp>
          <p:nvCxnSpPr>
            <p:cNvPr id="39" name="Straight Connector 38">
              <a:extLst>
                <a:ext uri="{FF2B5EF4-FFF2-40B4-BE49-F238E27FC236}">
                  <a16:creationId xmlns:a16="http://schemas.microsoft.com/office/drawing/2014/main" xmlns="" id="{C8B1D6C0-6011-4F07-BB47-EF1DBBEE73F4}"/>
                </a:ext>
              </a:extLst>
            </p:cNvPr>
            <p:cNvCxnSpPr>
              <a:stCxn id="12" idx="3"/>
              <a:endCxn id="13" idx="1"/>
            </p:cNvCxnSpPr>
            <p:nvPr/>
          </p:nvCxnSpPr>
          <p:spPr>
            <a:xfrm>
              <a:off x="2484825" y="2868173"/>
              <a:ext cx="391592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DF5C2450-C050-42C6-A137-736FCFAD182E}"/>
                </a:ext>
              </a:extLst>
            </p:cNvPr>
            <p:cNvCxnSpPr/>
            <p:nvPr/>
          </p:nvCxnSpPr>
          <p:spPr>
            <a:xfrm>
              <a:off x="441943" y="3414016"/>
              <a:ext cx="370322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58A9BA31-F5BC-4A45-9408-855FE112CAFD}"/>
                </a:ext>
              </a:extLst>
            </p:cNvPr>
            <p:cNvCxnSpPr>
              <a:stCxn id="12" idx="2"/>
            </p:cNvCxnSpPr>
            <p:nvPr/>
          </p:nvCxnSpPr>
          <p:spPr>
            <a:xfrm rot="5400000">
              <a:off x="2113443" y="3271208"/>
              <a:ext cx="28402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9DAC5C8F-2101-41F1-904D-DCB25C1D7157}"/>
                </a:ext>
              </a:extLst>
            </p:cNvPr>
            <p:cNvCxnSpPr/>
            <p:nvPr/>
          </p:nvCxnSpPr>
          <p:spPr>
            <a:xfrm rot="5400000">
              <a:off x="6502386" y="3287076"/>
              <a:ext cx="284028"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46580CCE-D738-48D6-B63D-EC837BDB13C7}"/>
                </a:ext>
              </a:extLst>
            </p:cNvPr>
            <p:cNvCxnSpPr/>
            <p:nvPr/>
          </p:nvCxnSpPr>
          <p:spPr>
            <a:xfrm rot="5400000">
              <a:off x="291995"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0B41A922-A5D2-437B-B909-6712CFC241D8}"/>
                </a:ext>
              </a:extLst>
            </p:cNvPr>
            <p:cNvCxnSpPr/>
            <p:nvPr/>
          </p:nvCxnSpPr>
          <p:spPr>
            <a:xfrm rot="5400000">
              <a:off x="820573"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2B19A507-3A42-4E05-BC77-18565E1FEC57}"/>
                </a:ext>
              </a:extLst>
            </p:cNvPr>
            <p:cNvCxnSpPr/>
            <p:nvPr/>
          </p:nvCxnSpPr>
          <p:spPr>
            <a:xfrm rot="5400000">
              <a:off x="1349150"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9B01A91E-FE63-47BA-8A94-73403C47A9F3}"/>
                </a:ext>
              </a:extLst>
            </p:cNvPr>
            <p:cNvCxnSpPr/>
            <p:nvPr/>
          </p:nvCxnSpPr>
          <p:spPr>
            <a:xfrm rot="5400000">
              <a:off x="1877729"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B12F5480-08FC-4D03-BBC6-B11A04D3C784}"/>
                </a:ext>
              </a:extLst>
            </p:cNvPr>
            <p:cNvCxnSpPr/>
            <p:nvPr/>
          </p:nvCxnSpPr>
          <p:spPr>
            <a:xfrm rot="5400000">
              <a:off x="2407894"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xmlns="" id="{9E433A7C-CE32-43F5-9FF0-85C9A82B9B94}"/>
                </a:ext>
              </a:extLst>
            </p:cNvPr>
            <p:cNvCxnSpPr/>
            <p:nvPr/>
          </p:nvCxnSpPr>
          <p:spPr>
            <a:xfrm rot="5400000">
              <a:off x="2936471"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xmlns="" id="{05509370-D276-4C45-818A-7532451A860C}"/>
                </a:ext>
              </a:extLst>
            </p:cNvPr>
            <p:cNvCxnSpPr/>
            <p:nvPr/>
          </p:nvCxnSpPr>
          <p:spPr>
            <a:xfrm rot="5400000">
              <a:off x="3465049"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xmlns="" id="{C8166D1D-4A97-45C4-9D92-31ABF092B818}"/>
                </a:ext>
              </a:extLst>
            </p:cNvPr>
            <p:cNvCxnSpPr/>
            <p:nvPr/>
          </p:nvCxnSpPr>
          <p:spPr>
            <a:xfrm rot="5400000">
              <a:off x="3995215"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F3758531-A544-42AE-B83F-10E8527FEA80}"/>
                </a:ext>
              </a:extLst>
            </p:cNvPr>
            <p:cNvCxnSpPr/>
            <p:nvPr/>
          </p:nvCxnSpPr>
          <p:spPr>
            <a:xfrm>
              <a:off x="4846759" y="3414016"/>
              <a:ext cx="3703219"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xmlns="" id="{57E13BE6-9756-4DD2-8D28-277A39C9CE05}"/>
                </a:ext>
              </a:extLst>
            </p:cNvPr>
            <p:cNvCxnSpPr/>
            <p:nvPr/>
          </p:nvCxnSpPr>
          <p:spPr>
            <a:xfrm rot="5400000">
              <a:off x="4695223"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715ABD00-9D4A-4542-90C0-65BBDF484BC4}"/>
                </a:ext>
              </a:extLst>
            </p:cNvPr>
            <p:cNvCxnSpPr/>
            <p:nvPr/>
          </p:nvCxnSpPr>
          <p:spPr>
            <a:xfrm rot="5400000">
              <a:off x="5225388"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xmlns="" id="{64DAEFDB-DD6D-4453-9E6D-A7987B3D530E}"/>
                </a:ext>
              </a:extLst>
            </p:cNvPr>
            <p:cNvCxnSpPr/>
            <p:nvPr/>
          </p:nvCxnSpPr>
          <p:spPr>
            <a:xfrm rot="5400000">
              <a:off x="5753966"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xmlns="" id="{D1CEF5D6-4F2C-4EB1-BEF4-364710843AB2}"/>
                </a:ext>
              </a:extLst>
            </p:cNvPr>
            <p:cNvCxnSpPr/>
            <p:nvPr/>
          </p:nvCxnSpPr>
          <p:spPr>
            <a:xfrm rot="5400000">
              <a:off x="6282543"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5CF9B12A-0934-46B4-929B-8B069666CC91}"/>
                </a:ext>
              </a:extLst>
            </p:cNvPr>
            <p:cNvCxnSpPr/>
            <p:nvPr/>
          </p:nvCxnSpPr>
          <p:spPr>
            <a:xfrm rot="5400000">
              <a:off x="6811122"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xmlns="" id="{B41B6526-7E56-4014-81A6-FC18670B99A5}"/>
                </a:ext>
              </a:extLst>
            </p:cNvPr>
            <p:cNvCxnSpPr/>
            <p:nvPr/>
          </p:nvCxnSpPr>
          <p:spPr>
            <a:xfrm rot="5400000">
              <a:off x="7341287"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xmlns="" id="{017A0E85-A2C5-4736-BF5A-6219BB86270A}"/>
                </a:ext>
              </a:extLst>
            </p:cNvPr>
            <p:cNvCxnSpPr/>
            <p:nvPr/>
          </p:nvCxnSpPr>
          <p:spPr>
            <a:xfrm rot="5400000">
              <a:off x="7869864" y="3563964"/>
              <a:ext cx="30148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xmlns="" id="{0AD2A167-ECB1-4799-9E98-37D79AAD2DFC}"/>
                </a:ext>
              </a:extLst>
            </p:cNvPr>
            <p:cNvCxnSpPr/>
            <p:nvPr/>
          </p:nvCxnSpPr>
          <p:spPr>
            <a:xfrm rot="5400000">
              <a:off x="8398443" y="3563964"/>
              <a:ext cx="30148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xmlns="" id="{34FE1122-6B90-4707-8741-B27BA1680397}"/>
                </a:ext>
              </a:extLst>
            </p:cNvPr>
            <p:cNvCxnSpPr/>
            <p:nvPr/>
          </p:nvCxnSpPr>
          <p:spPr>
            <a:xfrm rot="5400000" flipH="1" flipV="1">
              <a:off x="4115107" y="2560343"/>
              <a:ext cx="57916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0" name="TextBox 69">
            <a:extLst>
              <a:ext uri="{FF2B5EF4-FFF2-40B4-BE49-F238E27FC236}">
                <a16:creationId xmlns:a16="http://schemas.microsoft.com/office/drawing/2014/main" xmlns="" id="{74E1F630-369E-49CD-8314-A2959E211C80}"/>
              </a:ext>
            </a:extLst>
          </p:cNvPr>
          <p:cNvSpPr txBox="1"/>
          <p:nvPr/>
        </p:nvSpPr>
        <p:spPr>
          <a:xfrm>
            <a:off x="228600" y="4160838"/>
            <a:ext cx="639763" cy="457200"/>
          </a:xfrm>
          <a:prstGeom prst="rect">
            <a:avLst/>
          </a:prstGeom>
          <a:noFill/>
        </p:spPr>
        <p:txBody>
          <a:bodyPr>
            <a:spAutoFit/>
          </a:bodyPr>
          <a:lstStyle/>
          <a:p>
            <a:pPr algn="ctr">
              <a:defRPr/>
            </a:pPr>
            <a:r>
              <a:rPr lang="en-US" sz="2400" dirty="0">
                <a:latin typeface="+mn-lt"/>
                <a:ea typeface="+mn-ea"/>
                <a:cs typeface="Arial" charset="0"/>
              </a:rPr>
              <a:t>H1</a:t>
            </a:r>
          </a:p>
        </p:txBody>
      </p:sp>
      <p:sp>
        <p:nvSpPr>
          <p:cNvPr id="71" name="TextBox 70">
            <a:extLst>
              <a:ext uri="{FF2B5EF4-FFF2-40B4-BE49-F238E27FC236}">
                <a16:creationId xmlns:a16="http://schemas.microsoft.com/office/drawing/2014/main" xmlns="" id="{7D4D3CB3-67A0-41D4-92CD-2721530E254C}"/>
              </a:ext>
            </a:extLst>
          </p:cNvPr>
          <p:cNvSpPr txBox="1"/>
          <p:nvPr/>
        </p:nvSpPr>
        <p:spPr>
          <a:xfrm>
            <a:off x="746125" y="4160838"/>
            <a:ext cx="641350" cy="457200"/>
          </a:xfrm>
          <a:prstGeom prst="rect">
            <a:avLst/>
          </a:prstGeom>
          <a:noFill/>
        </p:spPr>
        <p:txBody>
          <a:bodyPr>
            <a:spAutoFit/>
          </a:bodyPr>
          <a:lstStyle/>
          <a:p>
            <a:pPr algn="ctr">
              <a:defRPr/>
            </a:pPr>
            <a:r>
              <a:rPr lang="en-US" sz="2400" dirty="0">
                <a:latin typeface="+mn-lt"/>
                <a:ea typeface="+mn-ea"/>
                <a:cs typeface="Arial" charset="0"/>
              </a:rPr>
              <a:t>H2</a:t>
            </a:r>
          </a:p>
        </p:txBody>
      </p:sp>
      <p:sp>
        <p:nvSpPr>
          <p:cNvPr id="72" name="TextBox 71">
            <a:extLst>
              <a:ext uri="{FF2B5EF4-FFF2-40B4-BE49-F238E27FC236}">
                <a16:creationId xmlns:a16="http://schemas.microsoft.com/office/drawing/2014/main" xmlns="" id="{8660B998-5259-4211-945E-95A00C8A0403}"/>
              </a:ext>
            </a:extLst>
          </p:cNvPr>
          <p:cNvSpPr txBox="1"/>
          <p:nvPr/>
        </p:nvSpPr>
        <p:spPr>
          <a:xfrm>
            <a:off x="1265238" y="4160838"/>
            <a:ext cx="639762" cy="457200"/>
          </a:xfrm>
          <a:prstGeom prst="rect">
            <a:avLst/>
          </a:prstGeom>
          <a:noFill/>
        </p:spPr>
        <p:txBody>
          <a:bodyPr>
            <a:spAutoFit/>
          </a:bodyPr>
          <a:lstStyle/>
          <a:p>
            <a:pPr algn="ctr">
              <a:defRPr/>
            </a:pPr>
            <a:r>
              <a:rPr lang="en-US" sz="2400" dirty="0">
                <a:latin typeface="+mn-lt"/>
                <a:ea typeface="+mn-ea"/>
                <a:cs typeface="Arial" charset="0"/>
              </a:rPr>
              <a:t>H3</a:t>
            </a:r>
          </a:p>
        </p:txBody>
      </p:sp>
      <p:sp>
        <p:nvSpPr>
          <p:cNvPr id="73" name="TextBox 72">
            <a:extLst>
              <a:ext uri="{FF2B5EF4-FFF2-40B4-BE49-F238E27FC236}">
                <a16:creationId xmlns:a16="http://schemas.microsoft.com/office/drawing/2014/main" xmlns="" id="{962441EE-77DC-4D0C-A540-105A8F12E9BC}"/>
              </a:ext>
            </a:extLst>
          </p:cNvPr>
          <p:cNvSpPr txBox="1"/>
          <p:nvPr/>
        </p:nvSpPr>
        <p:spPr>
          <a:xfrm>
            <a:off x="1782763" y="4160838"/>
            <a:ext cx="639762" cy="457200"/>
          </a:xfrm>
          <a:prstGeom prst="rect">
            <a:avLst/>
          </a:prstGeom>
          <a:noFill/>
        </p:spPr>
        <p:txBody>
          <a:bodyPr>
            <a:spAutoFit/>
          </a:bodyPr>
          <a:lstStyle/>
          <a:p>
            <a:pPr algn="ctr">
              <a:defRPr/>
            </a:pPr>
            <a:r>
              <a:rPr lang="en-US" sz="2400" dirty="0">
                <a:latin typeface="+mn-lt"/>
                <a:ea typeface="+mn-ea"/>
                <a:cs typeface="Arial" charset="0"/>
              </a:rPr>
              <a:t>H4</a:t>
            </a:r>
          </a:p>
        </p:txBody>
      </p:sp>
      <p:sp>
        <p:nvSpPr>
          <p:cNvPr id="74" name="TextBox 73">
            <a:extLst>
              <a:ext uri="{FF2B5EF4-FFF2-40B4-BE49-F238E27FC236}">
                <a16:creationId xmlns:a16="http://schemas.microsoft.com/office/drawing/2014/main" xmlns="" id="{E33AB695-7B10-49D5-84C7-57A7881C456E}"/>
              </a:ext>
            </a:extLst>
          </p:cNvPr>
          <p:cNvSpPr txBox="1"/>
          <p:nvPr/>
        </p:nvSpPr>
        <p:spPr>
          <a:xfrm>
            <a:off x="2301875" y="4160838"/>
            <a:ext cx="639763" cy="457200"/>
          </a:xfrm>
          <a:prstGeom prst="rect">
            <a:avLst/>
          </a:prstGeom>
          <a:noFill/>
        </p:spPr>
        <p:txBody>
          <a:bodyPr>
            <a:spAutoFit/>
          </a:bodyPr>
          <a:lstStyle/>
          <a:p>
            <a:pPr algn="ctr">
              <a:defRPr/>
            </a:pPr>
            <a:r>
              <a:rPr lang="en-US" sz="2400" dirty="0">
                <a:latin typeface="+mn-lt"/>
                <a:ea typeface="+mn-ea"/>
                <a:cs typeface="Arial" charset="0"/>
              </a:rPr>
              <a:t>H5</a:t>
            </a:r>
          </a:p>
        </p:txBody>
      </p:sp>
      <p:sp>
        <p:nvSpPr>
          <p:cNvPr id="75" name="TextBox 74">
            <a:extLst>
              <a:ext uri="{FF2B5EF4-FFF2-40B4-BE49-F238E27FC236}">
                <a16:creationId xmlns:a16="http://schemas.microsoft.com/office/drawing/2014/main" xmlns="" id="{0EFAD5FB-0E6F-4917-9989-5E36F3409F52}"/>
              </a:ext>
            </a:extLst>
          </p:cNvPr>
          <p:cNvSpPr txBox="1"/>
          <p:nvPr/>
        </p:nvSpPr>
        <p:spPr>
          <a:xfrm>
            <a:off x="2819400" y="4160838"/>
            <a:ext cx="639763" cy="457200"/>
          </a:xfrm>
          <a:prstGeom prst="rect">
            <a:avLst/>
          </a:prstGeom>
          <a:noFill/>
        </p:spPr>
        <p:txBody>
          <a:bodyPr>
            <a:spAutoFit/>
          </a:bodyPr>
          <a:lstStyle/>
          <a:p>
            <a:pPr algn="ctr">
              <a:defRPr/>
            </a:pPr>
            <a:r>
              <a:rPr lang="en-US" sz="2400" dirty="0">
                <a:latin typeface="+mn-lt"/>
                <a:ea typeface="+mn-ea"/>
                <a:cs typeface="Arial" charset="0"/>
              </a:rPr>
              <a:t>H6</a:t>
            </a:r>
          </a:p>
        </p:txBody>
      </p:sp>
      <p:sp>
        <p:nvSpPr>
          <p:cNvPr id="76" name="TextBox 75">
            <a:extLst>
              <a:ext uri="{FF2B5EF4-FFF2-40B4-BE49-F238E27FC236}">
                <a16:creationId xmlns:a16="http://schemas.microsoft.com/office/drawing/2014/main" xmlns="" id="{E7F264FD-C680-41F0-BB5E-94309CD4C83C}"/>
              </a:ext>
            </a:extLst>
          </p:cNvPr>
          <p:cNvSpPr txBox="1"/>
          <p:nvPr/>
        </p:nvSpPr>
        <p:spPr>
          <a:xfrm>
            <a:off x="3336925" y="4160838"/>
            <a:ext cx="641350" cy="457200"/>
          </a:xfrm>
          <a:prstGeom prst="rect">
            <a:avLst/>
          </a:prstGeom>
          <a:noFill/>
        </p:spPr>
        <p:txBody>
          <a:bodyPr>
            <a:spAutoFit/>
          </a:bodyPr>
          <a:lstStyle/>
          <a:p>
            <a:pPr algn="ctr">
              <a:defRPr/>
            </a:pPr>
            <a:r>
              <a:rPr lang="en-US" sz="2400" dirty="0">
                <a:latin typeface="+mn-lt"/>
                <a:ea typeface="+mn-ea"/>
                <a:cs typeface="Arial" charset="0"/>
              </a:rPr>
              <a:t>H7</a:t>
            </a:r>
          </a:p>
        </p:txBody>
      </p:sp>
      <p:sp>
        <p:nvSpPr>
          <p:cNvPr id="77" name="TextBox 76">
            <a:extLst>
              <a:ext uri="{FF2B5EF4-FFF2-40B4-BE49-F238E27FC236}">
                <a16:creationId xmlns:a16="http://schemas.microsoft.com/office/drawing/2014/main" xmlns="" id="{ED40EDEE-7965-4C50-9807-F69F00240218}"/>
              </a:ext>
            </a:extLst>
          </p:cNvPr>
          <p:cNvSpPr txBox="1"/>
          <p:nvPr/>
        </p:nvSpPr>
        <p:spPr>
          <a:xfrm>
            <a:off x="3856038" y="4160838"/>
            <a:ext cx="639762" cy="457200"/>
          </a:xfrm>
          <a:prstGeom prst="rect">
            <a:avLst/>
          </a:prstGeom>
          <a:noFill/>
        </p:spPr>
        <p:txBody>
          <a:bodyPr>
            <a:spAutoFit/>
          </a:bodyPr>
          <a:lstStyle/>
          <a:p>
            <a:pPr algn="ctr">
              <a:defRPr/>
            </a:pPr>
            <a:r>
              <a:rPr lang="en-US" sz="2400" dirty="0">
                <a:latin typeface="+mn-lt"/>
                <a:ea typeface="+mn-ea"/>
                <a:cs typeface="Arial" charset="0"/>
              </a:rPr>
              <a:t>H8</a:t>
            </a:r>
          </a:p>
        </p:txBody>
      </p:sp>
      <p:sp>
        <p:nvSpPr>
          <p:cNvPr id="86" name="TextBox 85">
            <a:extLst>
              <a:ext uri="{FF2B5EF4-FFF2-40B4-BE49-F238E27FC236}">
                <a16:creationId xmlns:a16="http://schemas.microsoft.com/office/drawing/2014/main" xmlns="" id="{D911E287-C8B4-4A3D-8107-4F7AA62B80A7}"/>
              </a:ext>
            </a:extLst>
          </p:cNvPr>
          <p:cNvSpPr txBox="1"/>
          <p:nvPr/>
        </p:nvSpPr>
        <p:spPr>
          <a:xfrm>
            <a:off x="4556125" y="4175125"/>
            <a:ext cx="641350" cy="457200"/>
          </a:xfrm>
          <a:prstGeom prst="rect">
            <a:avLst/>
          </a:prstGeom>
          <a:noFill/>
        </p:spPr>
        <p:txBody>
          <a:bodyPr>
            <a:spAutoFit/>
          </a:bodyPr>
          <a:lstStyle/>
          <a:p>
            <a:pPr algn="ctr">
              <a:defRPr/>
            </a:pPr>
            <a:r>
              <a:rPr lang="en-US" sz="2400" dirty="0">
                <a:latin typeface="+mn-lt"/>
                <a:ea typeface="+mn-ea"/>
                <a:cs typeface="Arial" charset="0"/>
              </a:rPr>
              <a:t>T1</a:t>
            </a:r>
          </a:p>
        </p:txBody>
      </p:sp>
      <p:sp>
        <p:nvSpPr>
          <p:cNvPr id="87" name="TextBox 86">
            <a:extLst>
              <a:ext uri="{FF2B5EF4-FFF2-40B4-BE49-F238E27FC236}">
                <a16:creationId xmlns:a16="http://schemas.microsoft.com/office/drawing/2014/main" xmlns="" id="{B67EA44D-33E1-4CBF-9E89-88F2DCD6FC54}"/>
              </a:ext>
            </a:extLst>
          </p:cNvPr>
          <p:cNvSpPr txBox="1"/>
          <p:nvPr/>
        </p:nvSpPr>
        <p:spPr>
          <a:xfrm>
            <a:off x="5075238" y="4175125"/>
            <a:ext cx="639762" cy="457200"/>
          </a:xfrm>
          <a:prstGeom prst="rect">
            <a:avLst/>
          </a:prstGeom>
          <a:noFill/>
        </p:spPr>
        <p:txBody>
          <a:bodyPr>
            <a:spAutoFit/>
          </a:bodyPr>
          <a:lstStyle/>
          <a:p>
            <a:pPr algn="ctr">
              <a:defRPr/>
            </a:pPr>
            <a:r>
              <a:rPr lang="en-US" sz="2400" dirty="0">
                <a:latin typeface="+mn-lt"/>
                <a:ea typeface="+mn-ea"/>
                <a:cs typeface="Arial" charset="0"/>
              </a:rPr>
              <a:t>T2</a:t>
            </a:r>
          </a:p>
        </p:txBody>
      </p:sp>
      <p:sp>
        <p:nvSpPr>
          <p:cNvPr id="88" name="TextBox 87">
            <a:extLst>
              <a:ext uri="{FF2B5EF4-FFF2-40B4-BE49-F238E27FC236}">
                <a16:creationId xmlns:a16="http://schemas.microsoft.com/office/drawing/2014/main" xmlns="" id="{F8346C92-BC06-47E9-B2A9-EBBA25636B18}"/>
              </a:ext>
            </a:extLst>
          </p:cNvPr>
          <p:cNvSpPr txBox="1"/>
          <p:nvPr/>
        </p:nvSpPr>
        <p:spPr>
          <a:xfrm>
            <a:off x="5592763" y="4175125"/>
            <a:ext cx="639762" cy="457200"/>
          </a:xfrm>
          <a:prstGeom prst="rect">
            <a:avLst/>
          </a:prstGeom>
          <a:noFill/>
        </p:spPr>
        <p:txBody>
          <a:bodyPr>
            <a:spAutoFit/>
          </a:bodyPr>
          <a:lstStyle/>
          <a:p>
            <a:pPr algn="ctr">
              <a:defRPr/>
            </a:pPr>
            <a:r>
              <a:rPr lang="en-US" sz="2400" dirty="0">
                <a:latin typeface="+mn-lt"/>
                <a:ea typeface="+mn-ea"/>
                <a:cs typeface="Arial" charset="0"/>
              </a:rPr>
              <a:t>T3</a:t>
            </a:r>
          </a:p>
        </p:txBody>
      </p:sp>
      <p:sp>
        <p:nvSpPr>
          <p:cNvPr id="89" name="TextBox 88">
            <a:extLst>
              <a:ext uri="{FF2B5EF4-FFF2-40B4-BE49-F238E27FC236}">
                <a16:creationId xmlns:a16="http://schemas.microsoft.com/office/drawing/2014/main" xmlns="" id="{3DA4367F-A12D-49EB-B355-5D6374F67F64}"/>
              </a:ext>
            </a:extLst>
          </p:cNvPr>
          <p:cNvSpPr txBox="1"/>
          <p:nvPr/>
        </p:nvSpPr>
        <p:spPr>
          <a:xfrm>
            <a:off x="6111875" y="4175125"/>
            <a:ext cx="639763" cy="457200"/>
          </a:xfrm>
          <a:prstGeom prst="rect">
            <a:avLst/>
          </a:prstGeom>
          <a:noFill/>
        </p:spPr>
        <p:txBody>
          <a:bodyPr>
            <a:spAutoFit/>
          </a:bodyPr>
          <a:lstStyle/>
          <a:p>
            <a:pPr algn="ctr">
              <a:defRPr/>
            </a:pPr>
            <a:r>
              <a:rPr lang="en-US" sz="2400" dirty="0">
                <a:latin typeface="+mn-lt"/>
                <a:ea typeface="+mn-ea"/>
                <a:cs typeface="Arial" charset="0"/>
              </a:rPr>
              <a:t>T4</a:t>
            </a:r>
          </a:p>
        </p:txBody>
      </p:sp>
      <p:sp>
        <p:nvSpPr>
          <p:cNvPr id="90" name="TextBox 89">
            <a:extLst>
              <a:ext uri="{FF2B5EF4-FFF2-40B4-BE49-F238E27FC236}">
                <a16:creationId xmlns:a16="http://schemas.microsoft.com/office/drawing/2014/main" xmlns="" id="{DD5D17FC-0E61-463B-8A2C-DAB2C3D8C1F0}"/>
              </a:ext>
            </a:extLst>
          </p:cNvPr>
          <p:cNvSpPr txBox="1"/>
          <p:nvPr/>
        </p:nvSpPr>
        <p:spPr>
          <a:xfrm>
            <a:off x="6629400" y="4175125"/>
            <a:ext cx="639763" cy="457200"/>
          </a:xfrm>
          <a:prstGeom prst="rect">
            <a:avLst/>
          </a:prstGeom>
          <a:noFill/>
        </p:spPr>
        <p:txBody>
          <a:bodyPr>
            <a:spAutoFit/>
          </a:bodyPr>
          <a:lstStyle/>
          <a:p>
            <a:pPr algn="ctr">
              <a:defRPr/>
            </a:pPr>
            <a:r>
              <a:rPr lang="en-US" sz="2400" dirty="0">
                <a:latin typeface="+mn-lt"/>
                <a:ea typeface="+mn-ea"/>
                <a:cs typeface="Arial" charset="0"/>
              </a:rPr>
              <a:t>T5</a:t>
            </a:r>
          </a:p>
        </p:txBody>
      </p:sp>
      <p:sp>
        <p:nvSpPr>
          <p:cNvPr id="91" name="TextBox 90">
            <a:extLst>
              <a:ext uri="{FF2B5EF4-FFF2-40B4-BE49-F238E27FC236}">
                <a16:creationId xmlns:a16="http://schemas.microsoft.com/office/drawing/2014/main" xmlns="" id="{685E3968-505C-4F06-A094-241EEC779093}"/>
              </a:ext>
            </a:extLst>
          </p:cNvPr>
          <p:cNvSpPr txBox="1"/>
          <p:nvPr/>
        </p:nvSpPr>
        <p:spPr>
          <a:xfrm>
            <a:off x="7146925" y="4175125"/>
            <a:ext cx="641350" cy="457200"/>
          </a:xfrm>
          <a:prstGeom prst="rect">
            <a:avLst/>
          </a:prstGeom>
          <a:noFill/>
        </p:spPr>
        <p:txBody>
          <a:bodyPr>
            <a:spAutoFit/>
          </a:bodyPr>
          <a:lstStyle/>
          <a:p>
            <a:pPr algn="ctr">
              <a:defRPr/>
            </a:pPr>
            <a:r>
              <a:rPr lang="en-US" sz="2400" dirty="0">
                <a:latin typeface="+mn-lt"/>
                <a:ea typeface="+mn-ea"/>
                <a:cs typeface="Arial" charset="0"/>
              </a:rPr>
              <a:t>T6</a:t>
            </a:r>
          </a:p>
        </p:txBody>
      </p:sp>
      <p:sp>
        <p:nvSpPr>
          <p:cNvPr id="92" name="TextBox 91">
            <a:extLst>
              <a:ext uri="{FF2B5EF4-FFF2-40B4-BE49-F238E27FC236}">
                <a16:creationId xmlns:a16="http://schemas.microsoft.com/office/drawing/2014/main" xmlns="" id="{EC44C800-A0B7-4746-AC5C-7A0051B52AE8}"/>
              </a:ext>
            </a:extLst>
          </p:cNvPr>
          <p:cNvSpPr txBox="1"/>
          <p:nvPr/>
        </p:nvSpPr>
        <p:spPr>
          <a:xfrm>
            <a:off x="7666038" y="4175125"/>
            <a:ext cx="639762" cy="457200"/>
          </a:xfrm>
          <a:prstGeom prst="rect">
            <a:avLst/>
          </a:prstGeom>
          <a:noFill/>
        </p:spPr>
        <p:txBody>
          <a:bodyPr>
            <a:spAutoFit/>
          </a:bodyPr>
          <a:lstStyle/>
          <a:p>
            <a:pPr algn="ctr">
              <a:defRPr/>
            </a:pPr>
            <a:r>
              <a:rPr lang="en-US" sz="2400" dirty="0">
                <a:latin typeface="+mn-lt"/>
                <a:ea typeface="+mn-ea"/>
                <a:cs typeface="Arial" charset="0"/>
              </a:rPr>
              <a:t>T7</a:t>
            </a:r>
          </a:p>
        </p:txBody>
      </p:sp>
      <p:sp>
        <p:nvSpPr>
          <p:cNvPr id="93" name="TextBox 92">
            <a:extLst>
              <a:ext uri="{FF2B5EF4-FFF2-40B4-BE49-F238E27FC236}">
                <a16:creationId xmlns:a16="http://schemas.microsoft.com/office/drawing/2014/main" xmlns="" id="{C0E5EEA1-AEFF-40F7-83D6-9810754C5471}"/>
              </a:ext>
            </a:extLst>
          </p:cNvPr>
          <p:cNvSpPr txBox="1"/>
          <p:nvPr/>
        </p:nvSpPr>
        <p:spPr>
          <a:xfrm>
            <a:off x="8183563" y="4175125"/>
            <a:ext cx="639762" cy="457200"/>
          </a:xfrm>
          <a:prstGeom prst="rect">
            <a:avLst/>
          </a:prstGeom>
          <a:noFill/>
        </p:spPr>
        <p:txBody>
          <a:bodyPr>
            <a:spAutoFit/>
          </a:bodyPr>
          <a:lstStyle/>
          <a:p>
            <a:pPr algn="ctr">
              <a:defRPr/>
            </a:pPr>
            <a:r>
              <a:rPr lang="en-US" sz="2400" dirty="0">
                <a:latin typeface="+mn-lt"/>
                <a:ea typeface="+mn-ea"/>
                <a:cs typeface="Arial" charset="0"/>
              </a:rPr>
              <a:t>T8</a:t>
            </a:r>
          </a:p>
        </p:txBody>
      </p:sp>
      <p:grpSp>
        <p:nvGrpSpPr>
          <p:cNvPr id="6" name="Group 105">
            <a:extLst>
              <a:ext uri="{FF2B5EF4-FFF2-40B4-BE49-F238E27FC236}">
                <a16:creationId xmlns:a16="http://schemas.microsoft.com/office/drawing/2014/main" xmlns="" id="{552E8F38-44BB-4B78-8203-FCA4481B26FE}"/>
              </a:ext>
            </a:extLst>
          </p:cNvPr>
          <p:cNvGrpSpPr>
            <a:grpSpLocks/>
          </p:cNvGrpSpPr>
          <p:nvPr/>
        </p:nvGrpSpPr>
        <p:grpSpPr bwMode="auto">
          <a:xfrm>
            <a:off x="517525" y="3890963"/>
            <a:ext cx="7956550" cy="346075"/>
            <a:chOff x="517525" y="3890963"/>
            <a:chExt cx="7956550" cy="346075"/>
          </a:xfrm>
        </p:grpSpPr>
        <p:cxnSp>
          <p:nvCxnSpPr>
            <p:cNvPr id="69" name="Straight Arrow Connector 68">
              <a:extLst>
                <a:ext uri="{FF2B5EF4-FFF2-40B4-BE49-F238E27FC236}">
                  <a16:creationId xmlns:a16="http://schemas.microsoft.com/office/drawing/2014/main" xmlns="" id="{E5B04481-035C-4BCE-8B41-FA1027D83689}"/>
                </a:ext>
              </a:extLst>
            </p:cNvPr>
            <p:cNvCxnSpPr/>
            <p:nvPr/>
          </p:nvCxnSpPr>
          <p:spPr>
            <a:xfrm rot="5400000">
              <a:off x="352425"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xmlns="" id="{D6A7BEFF-932A-4B71-8F71-818B8DF5EA3B}"/>
                </a:ext>
              </a:extLst>
            </p:cNvPr>
            <p:cNvCxnSpPr/>
            <p:nvPr/>
          </p:nvCxnSpPr>
          <p:spPr>
            <a:xfrm rot="5400000">
              <a:off x="86995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xmlns="" id="{4B332CDA-B881-4C01-938E-4AEC9DE5299C}"/>
                </a:ext>
              </a:extLst>
            </p:cNvPr>
            <p:cNvCxnSpPr/>
            <p:nvPr/>
          </p:nvCxnSpPr>
          <p:spPr>
            <a:xfrm rot="5400000">
              <a:off x="135890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xmlns="" id="{99A63F00-0B9C-4DA7-8E42-ACD84C71C592}"/>
                </a:ext>
              </a:extLst>
            </p:cNvPr>
            <p:cNvCxnSpPr/>
            <p:nvPr/>
          </p:nvCxnSpPr>
          <p:spPr>
            <a:xfrm rot="5400000">
              <a:off x="1906588" y="4056063"/>
              <a:ext cx="331787"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xmlns="" id="{DCE13EE1-657C-41D3-8CF5-1C69F4C08CDB}"/>
                </a:ext>
              </a:extLst>
            </p:cNvPr>
            <p:cNvCxnSpPr/>
            <p:nvPr/>
          </p:nvCxnSpPr>
          <p:spPr>
            <a:xfrm rot="5400000">
              <a:off x="242570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xmlns="" id="{5802B5EE-AA6D-4275-847C-E93593B4C78F}"/>
                </a:ext>
              </a:extLst>
            </p:cNvPr>
            <p:cNvCxnSpPr/>
            <p:nvPr/>
          </p:nvCxnSpPr>
          <p:spPr>
            <a:xfrm rot="5400000">
              <a:off x="292735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xmlns="" id="{05FFEBD5-0E5F-4A45-BD7B-2496D797E27D}"/>
                </a:ext>
              </a:extLst>
            </p:cNvPr>
            <p:cNvCxnSpPr/>
            <p:nvPr/>
          </p:nvCxnSpPr>
          <p:spPr>
            <a:xfrm rot="5400000">
              <a:off x="3460750" y="4056063"/>
              <a:ext cx="331787"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xmlns="" id="{300A3B61-A6F8-444C-872B-E25612EABA9F}"/>
                </a:ext>
              </a:extLst>
            </p:cNvPr>
            <p:cNvCxnSpPr/>
            <p:nvPr/>
          </p:nvCxnSpPr>
          <p:spPr>
            <a:xfrm rot="5400000">
              <a:off x="3979863" y="4056063"/>
              <a:ext cx="331787"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xmlns="" id="{0FB2ED33-558A-4A9C-9230-31A38CBE60DB}"/>
                </a:ext>
              </a:extLst>
            </p:cNvPr>
            <p:cNvCxnSpPr/>
            <p:nvPr/>
          </p:nvCxnSpPr>
          <p:spPr>
            <a:xfrm rot="5400000">
              <a:off x="4680744"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xmlns="" id="{0474B8E5-1659-4AC9-905E-47B9DE818F2C}"/>
                </a:ext>
              </a:extLst>
            </p:cNvPr>
            <p:cNvCxnSpPr/>
            <p:nvPr/>
          </p:nvCxnSpPr>
          <p:spPr>
            <a:xfrm rot="5400000">
              <a:off x="5199857"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xmlns="" id="{469E5B0B-10AE-4C61-95D9-E959B31802B9}"/>
                </a:ext>
              </a:extLst>
            </p:cNvPr>
            <p:cNvCxnSpPr/>
            <p:nvPr/>
          </p:nvCxnSpPr>
          <p:spPr>
            <a:xfrm rot="5400000">
              <a:off x="5687219"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xmlns="" id="{0C60FA05-439C-4516-A85F-31A20B5BF738}"/>
                </a:ext>
              </a:extLst>
            </p:cNvPr>
            <p:cNvCxnSpPr/>
            <p:nvPr/>
          </p:nvCxnSpPr>
          <p:spPr>
            <a:xfrm rot="5400000">
              <a:off x="6236494"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xmlns="" id="{9EBED4CF-B6B2-4CA7-9725-690C1D7D04A8}"/>
                </a:ext>
              </a:extLst>
            </p:cNvPr>
            <p:cNvCxnSpPr/>
            <p:nvPr/>
          </p:nvCxnSpPr>
          <p:spPr>
            <a:xfrm rot="5400000">
              <a:off x="6754019" y="4071144"/>
              <a:ext cx="33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xmlns="" id="{BA53FADA-ADD8-430C-83B0-C28DFF7638D9}"/>
                </a:ext>
              </a:extLst>
            </p:cNvPr>
            <p:cNvCxnSpPr/>
            <p:nvPr/>
          </p:nvCxnSpPr>
          <p:spPr>
            <a:xfrm rot="5400000">
              <a:off x="7257257"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xmlns="" id="{67C57E12-235B-460F-9CD1-A38F9165205A}"/>
                </a:ext>
              </a:extLst>
            </p:cNvPr>
            <p:cNvCxnSpPr/>
            <p:nvPr/>
          </p:nvCxnSpPr>
          <p:spPr>
            <a:xfrm rot="5400000">
              <a:off x="7790657"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xmlns="" id="{25A59536-23C7-4FFA-BA43-FD06589FF723}"/>
                </a:ext>
              </a:extLst>
            </p:cNvPr>
            <p:cNvCxnSpPr/>
            <p:nvPr/>
          </p:nvCxnSpPr>
          <p:spPr>
            <a:xfrm rot="5400000">
              <a:off x="8308182" y="4071144"/>
              <a:ext cx="3302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01" name="TextBox 100">
            <a:extLst>
              <a:ext uri="{FF2B5EF4-FFF2-40B4-BE49-F238E27FC236}">
                <a16:creationId xmlns:a16="http://schemas.microsoft.com/office/drawing/2014/main" xmlns="" id="{F96C6FF9-6356-4C31-AF78-1EE8F6E1BC3D}"/>
              </a:ext>
            </a:extLst>
          </p:cNvPr>
          <p:cNvSpPr txBox="1"/>
          <p:nvPr/>
        </p:nvSpPr>
        <p:spPr>
          <a:xfrm>
            <a:off x="200772" y="5472112"/>
            <a:ext cx="4343400" cy="923330"/>
          </a:xfrm>
          <a:prstGeom prst="rect">
            <a:avLst/>
          </a:prstGeom>
          <a:noFill/>
        </p:spPr>
        <p:txBody>
          <a:bodyPr wrap="square">
            <a:spAutoFit/>
          </a:bodyPr>
          <a:lstStyle/>
          <a:p>
            <a:pPr>
              <a:defRPr/>
            </a:pPr>
            <a:r>
              <a:rPr lang="en-US" sz="2700" i="1" dirty="0">
                <a:latin typeface="+mn-lt"/>
                <a:ea typeface="+mn-ea"/>
                <a:cs typeface="Arial" charset="0"/>
              </a:rPr>
              <a:t>P</a:t>
            </a:r>
            <a:r>
              <a:rPr lang="en-US" sz="2700" dirty="0">
                <a:latin typeface="+mn-lt"/>
                <a:ea typeface="+mn-ea"/>
                <a:cs typeface="Arial" charset="0"/>
              </a:rPr>
              <a:t>(tossing a head or spinning  </a:t>
            </a:r>
            <a:br>
              <a:rPr lang="en-US" sz="2700" dirty="0">
                <a:latin typeface="+mn-lt"/>
                <a:ea typeface="+mn-ea"/>
                <a:cs typeface="Arial" charset="0"/>
              </a:rPr>
            </a:br>
            <a:r>
              <a:rPr lang="en-US" sz="2700" dirty="0">
                <a:latin typeface="+mn-lt"/>
                <a:ea typeface="+mn-ea"/>
                <a:cs typeface="Arial" charset="0"/>
              </a:rPr>
              <a:t>    a number greater than 3)</a:t>
            </a:r>
          </a:p>
        </p:txBody>
      </p:sp>
      <p:graphicFrame>
        <p:nvGraphicFramePr>
          <p:cNvPr id="7170" name="Object 2">
            <a:extLst>
              <a:ext uri="{FF2B5EF4-FFF2-40B4-BE49-F238E27FC236}">
                <a16:creationId xmlns:a16="http://schemas.microsoft.com/office/drawing/2014/main" xmlns="" id="{950F4466-2067-4291-AA7F-91EE2D85E0A3}"/>
              </a:ext>
            </a:extLst>
          </p:cNvPr>
          <p:cNvGraphicFramePr>
            <a:graphicFrameLocks noChangeAspect="1"/>
          </p:cNvGraphicFramePr>
          <p:nvPr>
            <p:extLst>
              <p:ext uri="{D42A27DB-BD31-4B8C-83A1-F6EECF244321}">
                <p14:modId xmlns:p14="http://schemas.microsoft.com/office/powerpoint/2010/main" val="2341263915"/>
              </p:ext>
            </p:extLst>
          </p:nvPr>
        </p:nvGraphicFramePr>
        <p:xfrm>
          <a:off x="4793152" y="5395912"/>
          <a:ext cx="1679575" cy="1020763"/>
        </p:xfrm>
        <a:graphic>
          <a:graphicData uri="http://schemas.openxmlformats.org/presentationml/2006/ole">
            <mc:AlternateContent xmlns:mc="http://schemas.openxmlformats.org/markup-compatibility/2006">
              <mc:Choice xmlns:v="urn:schemas-microsoft-com:vml" Requires="v">
                <p:oleObj spid="_x0000_s10249" name="Equation" r:id="rId3" imgW="647640" imgH="393480" progId="Equation.DSMT4">
                  <p:embed/>
                </p:oleObj>
              </mc:Choice>
              <mc:Fallback>
                <p:oleObj name="Equation" r:id="rId3" imgW="647640" imgH="393480" progId="Equation.DSMT4">
                  <p:embed/>
                  <p:pic>
                    <p:nvPicPr>
                      <p:cNvPr id="7170" name="Object 2">
                        <a:extLst>
                          <a:ext uri="{FF2B5EF4-FFF2-40B4-BE49-F238E27FC236}">
                            <a16:creationId xmlns:a16="http://schemas.microsoft.com/office/drawing/2014/main" xmlns="" id="{950F4466-2067-4291-AA7F-91EE2D85E0A3}"/>
                          </a:ext>
                        </a:extLst>
                      </p:cNvPr>
                      <p:cNvPicPr>
                        <a:picLocks noChangeAspect="1" noChangeArrowheads="1"/>
                      </p:cNvPicPr>
                      <p:nvPr/>
                    </p:nvPicPr>
                    <p:blipFill>
                      <a:blip r:embed="rId4"/>
                      <a:srcRect/>
                      <a:stretch>
                        <a:fillRect/>
                      </a:stretch>
                    </p:blipFill>
                    <p:spPr bwMode="auto">
                      <a:xfrm>
                        <a:off x="4793152" y="5395912"/>
                        <a:ext cx="1679575" cy="102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0984" name="Footer Placeholder 2">
            <a:extLst>
              <a:ext uri="{FF2B5EF4-FFF2-40B4-BE49-F238E27FC236}">
                <a16:creationId xmlns:a16="http://schemas.microsoft.com/office/drawing/2014/main" xmlns="" id="{4FDC1FB6-BEB8-4E0B-8902-A59C990930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06" name="Content Placeholder 2">
            <a:extLst>
              <a:ext uri="{FF2B5EF4-FFF2-40B4-BE49-F238E27FC236}">
                <a16:creationId xmlns:a16="http://schemas.microsoft.com/office/drawing/2014/main" xmlns="" id="{2D395A1A-EAC1-4EAA-99E9-E0D43F29816F}"/>
              </a:ext>
            </a:extLst>
          </p:cNvPr>
          <p:cNvSpPr txBox="1">
            <a:spLocks/>
          </p:cNvSpPr>
          <p:nvPr/>
        </p:nvSpPr>
        <p:spPr bwMode="auto">
          <a:xfrm>
            <a:off x="782" y="4911725"/>
            <a:ext cx="9143218" cy="58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rabicPeriod" startAt="2"/>
            </a:pPr>
            <a:r>
              <a:rPr lang="en-US" altLang="en-US" sz="2500" dirty="0"/>
              <a:t>Event </a:t>
            </a:r>
            <a:r>
              <a:rPr lang="en-US" altLang="en-US" sz="2500" i="1" dirty="0"/>
              <a:t>B</a:t>
            </a:r>
            <a:r>
              <a:rPr lang="en-US" altLang="en-US" sz="2500" dirty="0"/>
              <a:t> = {H1, H2, H3, H4, H5, H6, H7, H8, T4, T5, T6, T7, T8}</a:t>
            </a:r>
          </a:p>
        </p:txBody>
      </p:sp>
      <p:grpSp>
        <p:nvGrpSpPr>
          <p:cNvPr id="4" name="Group 3">
            <a:extLst>
              <a:ext uri="{FF2B5EF4-FFF2-40B4-BE49-F238E27FC236}">
                <a16:creationId xmlns:a16="http://schemas.microsoft.com/office/drawing/2014/main" xmlns="" id="{FBDF560E-1479-4A78-975E-7BA1456CC302}"/>
              </a:ext>
            </a:extLst>
          </p:cNvPr>
          <p:cNvGrpSpPr/>
          <p:nvPr/>
        </p:nvGrpSpPr>
        <p:grpSpPr>
          <a:xfrm>
            <a:off x="317226" y="4200522"/>
            <a:ext cx="8355287" cy="457200"/>
            <a:chOff x="317226" y="4200522"/>
            <a:chExt cx="8355287" cy="457200"/>
          </a:xfrm>
        </p:grpSpPr>
        <p:sp>
          <p:nvSpPr>
            <p:cNvPr id="102" name="Oval 101">
              <a:extLst>
                <a:ext uri="{FF2B5EF4-FFF2-40B4-BE49-F238E27FC236}">
                  <a16:creationId xmlns:a16="http://schemas.microsoft.com/office/drawing/2014/main" xmlns="" id="{442BA20C-85F3-44C6-A00E-0ABAAF5FEA78}"/>
                </a:ext>
              </a:extLst>
            </p:cNvPr>
            <p:cNvSpPr/>
            <p:nvPr/>
          </p:nvSpPr>
          <p:spPr bwMode="auto">
            <a:xfrm>
              <a:off x="317226"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Oval 102">
              <a:extLst>
                <a:ext uri="{FF2B5EF4-FFF2-40B4-BE49-F238E27FC236}">
                  <a16:creationId xmlns:a16="http://schemas.microsoft.com/office/drawing/2014/main" xmlns="" id="{660C81B1-D92D-4064-99D8-82757C4EC4F5}"/>
                </a:ext>
              </a:extLst>
            </p:cNvPr>
            <p:cNvSpPr/>
            <p:nvPr/>
          </p:nvSpPr>
          <p:spPr bwMode="auto">
            <a:xfrm>
              <a:off x="6254750" y="4223541"/>
              <a:ext cx="350837" cy="41116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4" name="Oval 103">
              <a:extLst>
                <a:ext uri="{FF2B5EF4-FFF2-40B4-BE49-F238E27FC236}">
                  <a16:creationId xmlns:a16="http://schemas.microsoft.com/office/drawing/2014/main" xmlns="" id="{0CE89FDC-70AC-4014-9969-672FAE8DFF0F}"/>
                </a:ext>
              </a:extLst>
            </p:cNvPr>
            <p:cNvSpPr/>
            <p:nvPr/>
          </p:nvSpPr>
          <p:spPr bwMode="auto">
            <a:xfrm>
              <a:off x="7276306" y="4223541"/>
              <a:ext cx="350837" cy="41116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Oval 104">
              <a:extLst>
                <a:ext uri="{FF2B5EF4-FFF2-40B4-BE49-F238E27FC236}">
                  <a16:creationId xmlns:a16="http://schemas.microsoft.com/office/drawing/2014/main" xmlns="" id="{DEA1FEE2-C98E-44F1-A357-4E57AD992683}"/>
                </a:ext>
              </a:extLst>
            </p:cNvPr>
            <p:cNvSpPr/>
            <p:nvPr/>
          </p:nvSpPr>
          <p:spPr bwMode="auto">
            <a:xfrm>
              <a:off x="6760369" y="4223541"/>
              <a:ext cx="349250" cy="41116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 name="Oval 106">
              <a:extLst>
                <a:ext uri="{FF2B5EF4-FFF2-40B4-BE49-F238E27FC236}">
                  <a16:creationId xmlns:a16="http://schemas.microsoft.com/office/drawing/2014/main" xmlns="" id="{1821AF13-FD2A-4405-9CBE-13AC07E05437}"/>
                </a:ext>
              </a:extLst>
            </p:cNvPr>
            <p:cNvSpPr/>
            <p:nvPr/>
          </p:nvSpPr>
          <p:spPr bwMode="auto">
            <a:xfrm>
              <a:off x="844277"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Oval 107">
              <a:extLst>
                <a:ext uri="{FF2B5EF4-FFF2-40B4-BE49-F238E27FC236}">
                  <a16:creationId xmlns:a16="http://schemas.microsoft.com/office/drawing/2014/main" xmlns="" id="{981F9EEF-C3A5-490D-AACA-230C2D754E40}"/>
                </a:ext>
              </a:extLst>
            </p:cNvPr>
            <p:cNvSpPr/>
            <p:nvPr/>
          </p:nvSpPr>
          <p:spPr bwMode="auto">
            <a:xfrm>
              <a:off x="1345131"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Oval 108">
              <a:extLst>
                <a:ext uri="{FF2B5EF4-FFF2-40B4-BE49-F238E27FC236}">
                  <a16:creationId xmlns:a16="http://schemas.microsoft.com/office/drawing/2014/main" xmlns="" id="{E59D62D6-2C36-4036-86C1-5869F5DEA452}"/>
                </a:ext>
              </a:extLst>
            </p:cNvPr>
            <p:cNvSpPr/>
            <p:nvPr/>
          </p:nvSpPr>
          <p:spPr bwMode="auto">
            <a:xfrm>
              <a:off x="1863194"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0" name="Oval 109">
              <a:extLst>
                <a:ext uri="{FF2B5EF4-FFF2-40B4-BE49-F238E27FC236}">
                  <a16:creationId xmlns:a16="http://schemas.microsoft.com/office/drawing/2014/main" xmlns="" id="{4FB6F282-E895-49D9-B9B5-D01AE7EB82FD}"/>
                </a:ext>
              </a:extLst>
            </p:cNvPr>
            <p:cNvSpPr/>
            <p:nvPr/>
          </p:nvSpPr>
          <p:spPr bwMode="auto">
            <a:xfrm>
              <a:off x="2387545"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Oval 110">
              <a:extLst>
                <a:ext uri="{FF2B5EF4-FFF2-40B4-BE49-F238E27FC236}">
                  <a16:creationId xmlns:a16="http://schemas.microsoft.com/office/drawing/2014/main" xmlns="" id="{371E677A-D7C1-4BCA-B228-704AC09ADEA2}"/>
                </a:ext>
              </a:extLst>
            </p:cNvPr>
            <p:cNvSpPr/>
            <p:nvPr/>
          </p:nvSpPr>
          <p:spPr bwMode="auto">
            <a:xfrm>
              <a:off x="2908299"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Oval 111">
              <a:extLst>
                <a:ext uri="{FF2B5EF4-FFF2-40B4-BE49-F238E27FC236}">
                  <a16:creationId xmlns:a16="http://schemas.microsoft.com/office/drawing/2014/main" xmlns="" id="{026DFCAF-8C44-42CE-890A-8C8269EC98FE}"/>
                </a:ext>
              </a:extLst>
            </p:cNvPr>
            <p:cNvSpPr/>
            <p:nvPr/>
          </p:nvSpPr>
          <p:spPr bwMode="auto">
            <a:xfrm>
              <a:off x="3412010"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 name="Oval 112">
              <a:extLst>
                <a:ext uri="{FF2B5EF4-FFF2-40B4-BE49-F238E27FC236}">
                  <a16:creationId xmlns:a16="http://schemas.microsoft.com/office/drawing/2014/main" xmlns="" id="{2A6BAEBE-0CD6-4C69-B5E3-EDF7606D0520}"/>
                </a:ext>
              </a:extLst>
            </p:cNvPr>
            <p:cNvSpPr/>
            <p:nvPr/>
          </p:nvSpPr>
          <p:spPr bwMode="auto">
            <a:xfrm>
              <a:off x="3944937" y="4200522"/>
              <a:ext cx="428897"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Oval 113">
              <a:extLst>
                <a:ext uri="{FF2B5EF4-FFF2-40B4-BE49-F238E27FC236}">
                  <a16:creationId xmlns:a16="http://schemas.microsoft.com/office/drawing/2014/main" xmlns="" id="{94FC99D2-B557-4DA3-997D-DB42AD1DE2A2}"/>
                </a:ext>
              </a:extLst>
            </p:cNvPr>
            <p:cNvSpPr/>
            <p:nvPr/>
          </p:nvSpPr>
          <p:spPr bwMode="auto">
            <a:xfrm>
              <a:off x="7801770" y="4223541"/>
              <a:ext cx="350837" cy="41116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 name="Oval 114">
              <a:extLst>
                <a:ext uri="{FF2B5EF4-FFF2-40B4-BE49-F238E27FC236}">
                  <a16:creationId xmlns:a16="http://schemas.microsoft.com/office/drawing/2014/main" xmlns="" id="{01FA3E9C-04BC-4A45-ABF4-A60F18056581}"/>
                </a:ext>
              </a:extLst>
            </p:cNvPr>
            <p:cNvSpPr/>
            <p:nvPr/>
          </p:nvSpPr>
          <p:spPr bwMode="auto">
            <a:xfrm>
              <a:off x="8321676" y="4223541"/>
              <a:ext cx="350837" cy="41116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 name="TextBox 4">
            <a:extLst>
              <a:ext uri="{FF2B5EF4-FFF2-40B4-BE49-F238E27FC236}">
                <a16:creationId xmlns:a16="http://schemas.microsoft.com/office/drawing/2014/main" xmlns="" id="{41E7369F-C4BB-454D-8473-3E2E29725924}"/>
              </a:ext>
            </a:extLst>
          </p:cNvPr>
          <p:cNvSpPr txBox="1"/>
          <p:nvPr/>
        </p:nvSpPr>
        <p:spPr>
          <a:xfrm>
            <a:off x="4406508" y="5660372"/>
            <a:ext cx="386644" cy="523220"/>
          </a:xfrm>
          <a:prstGeom prst="rect">
            <a:avLst/>
          </a:prstGeom>
          <a:noFill/>
        </p:spPr>
        <p:txBody>
          <a:bodyPr wrap="none" rtlCol="0">
            <a:spAutoFit/>
          </a:bodyPr>
          <a:lstStyle/>
          <a:p>
            <a:r>
              <a:rPr lang="en-US" sz="2800" dirty="0">
                <a:latin typeface="+mn-lt"/>
              </a:rPr>
              <a:t>=</a:t>
            </a:r>
          </a:p>
        </p:txBody>
      </p:sp>
    </p:spTree>
    <p:extLst>
      <p:ext uri="{BB962C8B-B14F-4D97-AF65-F5344CB8AC3E}">
        <p14:creationId xmlns:p14="http://schemas.microsoft.com/office/powerpoint/2010/main" val="6555761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6"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D34AD6-6F20-4EB1-9D05-36ED9256AAE2}"/>
              </a:ext>
            </a:extLst>
          </p:cNvPr>
          <p:cNvSpPr>
            <a:spLocks noGrp="1"/>
          </p:cNvSpPr>
          <p:nvPr>
            <p:ph type="title"/>
          </p:nvPr>
        </p:nvSpPr>
        <p:spPr>
          <a:xfrm>
            <a:off x="169718" y="265401"/>
            <a:ext cx="8804564" cy="1143000"/>
          </a:xfrm>
        </p:spPr>
        <p:txBody>
          <a:bodyPr/>
          <a:lstStyle/>
          <a:p>
            <a:pPr>
              <a:defRPr/>
            </a:pPr>
            <a:r>
              <a:rPr lang="en-US" dirty="0">
                <a:solidFill>
                  <a:schemeClr val="accent3"/>
                </a:solidFill>
                <a:ea typeface="+mj-ea"/>
              </a:rPr>
              <a:t>Example: Using the Fundamental Counting Principle</a:t>
            </a:r>
          </a:p>
        </p:txBody>
      </p:sp>
      <p:sp>
        <p:nvSpPr>
          <p:cNvPr id="41986" name="Content Placeholder 2">
            <a:extLst>
              <a:ext uri="{FF2B5EF4-FFF2-40B4-BE49-F238E27FC236}">
                <a16:creationId xmlns:a16="http://schemas.microsoft.com/office/drawing/2014/main" xmlns="" id="{A93915A8-725A-40B9-ADEF-FBF40FF985F8}"/>
              </a:ext>
            </a:extLst>
          </p:cNvPr>
          <p:cNvSpPr>
            <a:spLocks noGrp="1"/>
          </p:cNvSpPr>
          <p:nvPr>
            <p:ph idx="1"/>
          </p:nvPr>
        </p:nvSpPr>
        <p:spPr>
          <a:xfrm>
            <a:off x="457200" y="1600200"/>
            <a:ext cx="8229600" cy="2279650"/>
          </a:xfrm>
        </p:spPr>
        <p:txBody>
          <a:bodyPr/>
          <a:lstStyle/>
          <a:p>
            <a:pPr marL="0" indent="0">
              <a:buFont typeface="Arial" panose="020B0604020202020204" pitchFamily="34" charset="0"/>
              <a:buNone/>
            </a:pPr>
            <a:r>
              <a:rPr lang="en-US" altLang="en-US" dirty="0"/>
              <a:t>Your college identification number consists of eight digits. Each digit can be 0 through 9 and each digit can be repeated. What is the probability of getting your college identification number when randomly generating eight digits?</a:t>
            </a:r>
          </a:p>
        </p:txBody>
      </p:sp>
      <p:pic>
        <p:nvPicPr>
          <p:cNvPr id="41987" name="Picture 10" descr="C:\Documents and Settings\Lyn\Local Settings\Temporary Internet Files\Content.IE5\TNMFU2EO\MCj02931420000[1].wmf">
            <a:extLst>
              <a:ext uri="{FF2B5EF4-FFF2-40B4-BE49-F238E27FC236}">
                <a16:creationId xmlns:a16="http://schemas.microsoft.com/office/drawing/2014/main" xmlns="" id="{8DDA32EE-1870-4394-B3CF-4814A629B9A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67525" y="3838575"/>
            <a:ext cx="13573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Footer Placeholder 2">
            <a:extLst>
              <a:ext uri="{FF2B5EF4-FFF2-40B4-BE49-F238E27FC236}">
                <a16:creationId xmlns:a16="http://schemas.microsoft.com/office/drawing/2014/main" xmlns="" id="{EF1722D7-DAFC-4F83-8047-AE0F114169A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94908788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3B9A9620-A408-4F78-BE0D-FA6C94A98F1C}"/>
              </a:ext>
            </a:extLst>
          </p:cNvPr>
          <p:cNvSpPr>
            <a:spLocks noGrp="1"/>
          </p:cNvSpPr>
          <p:nvPr>
            <p:ph type="title"/>
          </p:nvPr>
        </p:nvSpPr>
        <p:spPr/>
        <p:txBody>
          <a:bodyPr/>
          <a:lstStyle/>
          <a:p>
            <a:pPr eaLnBrk="1" hangingPunct="1"/>
            <a:r>
              <a:rPr lang="en-US" altLang="en-US"/>
              <a:t>Section 3.1 Objectives</a:t>
            </a:r>
          </a:p>
        </p:txBody>
      </p:sp>
      <p:sp>
        <p:nvSpPr>
          <p:cNvPr id="13314" name="Content Placeholder 2">
            <a:extLst>
              <a:ext uri="{FF2B5EF4-FFF2-40B4-BE49-F238E27FC236}">
                <a16:creationId xmlns:a16="http://schemas.microsoft.com/office/drawing/2014/main" xmlns="" id="{CE966C90-9658-46DB-B42E-29E9F695BA55}"/>
              </a:ext>
            </a:extLst>
          </p:cNvPr>
          <p:cNvSpPr>
            <a:spLocks noGrp="1"/>
          </p:cNvSpPr>
          <p:nvPr>
            <p:ph idx="1"/>
          </p:nvPr>
        </p:nvSpPr>
        <p:spPr>
          <a:xfrm>
            <a:off x="117475" y="1376363"/>
            <a:ext cx="8877300" cy="4556125"/>
          </a:xfrm>
        </p:spPr>
        <p:txBody>
          <a:bodyPr/>
          <a:lstStyle/>
          <a:p>
            <a:pPr eaLnBrk="1" hangingPunct="1"/>
            <a:r>
              <a:rPr lang="en-US" altLang="en-US" dirty="0"/>
              <a:t>How to identify the sample space of a probability experiment and how to identify simple events</a:t>
            </a:r>
          </a:p>
          <a:p>
            <a:pPr eaLnBrk="1" hangingPunct="1"/>
            <a:r>
              <a:rPr lang="en-US" altLang="en-US" dirty="0"/>
              <a:t>How to use the Fundamental Counting Principle to find the number of ways two or more events can occur</a:t>
            </a:r>
          </a:p>
          <a:p>
            <a:pPr eaLnBrk="1" hangingPunct="1"/>
            <a:r>
              <a:rPr lang="en-US" altLang="en-US" dirty="0"/>
              <a:t>How to distinguish among classical probability, empirical probability, and subjective probability</a:t>
            </a:r>
          </a:p>
          <a:p>
            <a:pPr eaLnBrk="1" hangingPunct="1"/>
            <a:r>
              <a:rPr lang="en-US" altLang="en-US" dirty="0"/>
              <a:t>How to find the probability of the complement of an event</a:t>
            </a:r>
          </a:p>
          <a:p>
            <a:pPr eaLnBrk="1" hangingPunct="1"/>
            <a:r>
              <a:rPr lang="en-US" altLang="en-US" dirty="0"/>
              <a:t>How to use a tree diagram and the Fundamental Counting  Principle to find probabilities</a:t>
            </a:r>
          </a:p>
        </p:txBody>
      </p:sp>
    </p:spTree>
    <p:extLst>
      <p:ext uri="{BB962C8B-B14F-4D97-AF65-F5344CB8AC3E}">
        <p14:creationId xmlns:p14="http://schemas.microsoft.com/office/powerpoint/2010/main" val="471501702"/>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227B00-9CBF-491C-9D50-816BF0B0DCEE}"/>
              </a:ext>
            </a:extLst>
          </p:cNvPr>
          <p:cNvSpPr>
            <a:spLocks noGrp="1"/>
          </p:cNvSpPr>
          <p:nvPr>
            <p:ph type="title"/>
          </p:nvPr>
        </p:nvSpPr>
        <p:spPr>
          <a:xfrm>
            <a:off x="138545" y="215900"/>
            <a:ext cx="8866909" cy="1143000"/>
          </a:xfrm>
        </p:spPr>
        <p:txBody>
          <a:bodyPr/>
          <a:lstStyle/>
          <a:p>
            <a:pPr>
              <a:defRPr/>
            </a:pPr>
            <a:r>
              <a:rPr lang="en-US" dirty="0">
                <a:solidFill>
                  <a:schemeClr val="accent3"/>
                </a:solidFill>
                <a:ea typeface="+mj-ea"/>
              </a:rPr>
              <a:t>Solution: Using the Fundamental Counting Principle</a:t>
            </a:r>
          </a:p>
        </p:txBody>
      </p:sp>
      <p:sp>
        <p:nvSpPr>
          <p:cNvPr id="60419" name="Content Placeholder 2">
            <a:extLst>
              <a:ext uri="{FF2B5EF4-FFF2-40B4-BE49-F238E27FC236}">
                <a16:creationId xmlns:a16="http://schemas.microsoft.com/office/drawing/2014/main" xmlns="" id="{51F8874E-AAC4-4D8A-BD7A-73E1CCD9E586}"/>
              </a:ext>
            </a:extLst>
          </p:cNvPr>
          <p:cNvSpPr>
            <a:spLocks noGrp="1"/>
          </p:cNvSpPr>
          <p:nvPr>
            <p:ph idx="1"/>
          </p:nvPr>
        </p:nvSpPr>
        <p:spPr>
          <a:xfrm>
            <a:off x="457200" y="1600200"/>
            <a:ext cx="8229600" cy="2279650"/>
          </a:xfrm>
        </p:spPr>
        <p:txBody>
          <a:bodyPr/>
          <a:lstStyle/>
          <a:p>
            <a:r>
              <a:rPr lang="en-US" altLang="en-US" dirty="0"/>
              <a:t>Each digit can be repeated</a:t>
            </a:r>
          </a:p>
          <a:p>
            <a:r>
              <a:rPr lang="en-US" altLang="en-US" dirty="0"/>
              <a:t>There are 10 choices for each of the 8 digits</a:t>
            </a:r>
          </a:p>
          <a:p>
            <a:r>
              <a:rPr lang="en-US" altLang="en-US" dirty="0"/>
              <a:t>Using the Fundamental Counting Principle, there are</a:t>
            </a:r>
          </a:p>
          <a:p>
            <a:pPr lvl="1">
              <a:buFont typeface="Wingdings" panose="05000000000000000000" pitchFamily="2" charset="2"/>
              <a:buNone/>
            </a:pPr>
            <a:r>
              <a:rPr lang="en-US" altLang="en-US" dirty="0">
                <a:ea typeface="Times New Roman" panose="02020603050405020304" pitchFamily="18" charset="0"/>
              </a:rPr>
              <a:t>   10 ∙ 10 ∙ 10 ∙ 10 ∙ 10 ∙ 10 ∙ 10 ∙ 10 </a:t>
            </a:r>
          </a:p>
          <a:p>
            <a:pPr lvl="1">
              <a:buFont typeface="Wingdings" panose="05000000000000000000" pitchFamily="2" charset="2"/>
              <a:buNone/>
            </a:pPr>
            <a:r>
              <a:rPr lang="en-US" altLang="en-US" dirty="0">
                <a:ea typeface="Times New Roman" panose="02020603050405020304" pitchFamily="18" charset="0"/>
              </a:rPr>
              <a:t>= 10</a:t>
            </a:r>
            <a:r>
              <a:rPr lang="en-US" altLang="en-US" baseline="30000" dirty="0">
                <a:ea typeface="Times New Roman" panose="02020603050405020304" pitchFamily="18" charset="0"/>
              </a:rPr>
              <a:t>8</a:t>
            </a:r>
            <a:r>
              <a:rPr lang="en-US" altLang="en-US" dirty="0">
                <a:ea typeface="Times New Roman" panose="02020603050405020304" pitchFamily="18" charset="0"/>
              </a:rPr>
              <a:t> = 100,000,000 possible identification numbers</a:t>
            </a:r>
          </a:p>
          <a:p>
            <a:r>
              <a:rPr lang="en-US" altLang="en-US" dirty="0"/>
              <a:t>Only one of those numbers corresponds to your ID number</a:t>
            </a:r>
          </a:p>
          <a:p>
            <a:pPr>
              <a:buFont typeface="Arial" panose="020B0604020202020204" pitchFamily="34" charset="0"/>
              <a:buNone/>
            </a:pPr>
            <a:endParaRPr lang="en-US" altLang="en-US" dirty="0"/>
          </a:p>
        </p:txBody>
      </p:sp>
      <p:graphicFrame>
        <p:nvGraphicFramePr>
          <p:cNvPr id="6" name="Object 2">
            <a:extLst>
              <a:ext uri="{FF2B5EF4-FFF2-40B4-BE49-F238E27FC236}">
                <a16:creationId xmlns:a16="http://schemas.microsoft.com/office/drawing/2014/main" xmlns="" id="{8DB782BE-59A5-4589-BEC8-6F1513801F7A}"/>
              </a:ext>
            </a:extLst>
          </p:cNvPr>
          <p:cNvGraphicFramePr>
            <a:graphicFrameLocks noChangeAspect="1"/>
          </p:cNvGraphicFramePr>
          <p:nvPr>
            <p:extLst>
              <p:ext uri="{D42A27DB-BD31-4B8C-83A1-F6EECF244321}">
                <p14:modId xmlns:p14="http://schemas.microsoft.com/office/powerpoint/2010/main" val="1882348414"/>
              </p:ext>
            </p:extLst>
          </p:nvPr>
        </p:nvGraphicFramePr>
        <p:xfrm>
          <a:off x="3990975" y="5114925"/>
          <a:ext cx="1703388" cy="839788"/>
        </p:xfrm>
        <a:graphic>
          <a:graphicData uri="http://schemas.openxmlformats.org/presentationml/2006/ole">
            <mc:AlternateContent xmlns:mc="http://schemas.openxmlformats.org/markup-compatibility/2006">
              <mc:Choice xmlns:v="urn:schemas-microsoft-com:vml" Requires="v">
                <p:oleObj spid="_x0000_s9258" name="Equation" r:id="rId3" imgW="850531" imgH="418918" progId="Equation.DSMT4">
                  <p:embed/>
                </p:oleObj>
              </mc:Choice>
              <mc:Fallback>
                <p:oleObj name="Equation" r:id="rId3" imgW="850531" imgH="418918" progId="Equation.DSMT4">
                  <p:embed/>
                  <p:pic>
                    <p:nvPicPr>
                      <p:cNvPr id="6" name="Object 2">
                        <a:extLst>
                          <a:ext uri="{FF2B5EF4-FFF2-40B4-BE49-F238E27FC236}">
                            <a16:creationId xmlns:a16="http://schemas.microsoft.com/office/drawing/2014/main" xmlns="" id="{8DB782BE-59A5-4589-BEC8-6F1513801F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0975" y="5114925"/>
                        <a:ext cx="1703388" cy="839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7" name="TextBox 6">
            <a:extLst>
              <a:ext uri="{FF2B5EF4-FFF2-40B4-BE49-F238E27FC236}">
                <a16:creationId xmlns:a16="http://schemas.microsoft.com/office/drawing/2014/main" xmlns="" id="{7F3849D1-F34B-46F9-B9EE-68E688EFEF0A}"/>
              </a:ext>
            </a:extLst>
          </p:cNvPr>
          <p:cNvSpPr txBox="1"/>
          <p:nvPr/>
        </p:nvSpPr>
        <p:spPr>
          <a:xfrm>
            <a:off x="847724" y="5264150"/>
            <a:ext cx="7712802" cy="523220"/>
          </a:xfrm>
          <a:prstGeom prst="rect">
            <a:avLst/>
          </a:prstGeom>
          <a:noFill/>
        </p:spPr>
        <p:txBody>
          <a:bodyPr wrap="square">
            <a:spAutoFit/>
          </a:bodyPr>
          <a:lstStyle/>
          <a:p>
            <a:pPr>
              <a:defRPr/>
            </a:pPr>
            <a:r>
              <a:rPr lang="en-US" sz="2800" i="1" dirty="0">
                <a:latin typeface="+mn-lt"/>
                <a:ea typeface="+mn-ea"/>
                <a:cs typeface="Arial" charset="0"/>
              </a:rPr>
              <a:t>P</a:t>
            </a:r>
            <a:r>
              <a:rPr lang="en-US" sz="2800" dirty="0">
                <a:latin typeface="+mn-lt"/>
                <a:ea typeface="+mn-ea"/>
                <a:cs typeface="Arial" charset="0"/>
              </a:rPr>
              <a:t>(your ID number) =                    </a:t>
            </a:r>
            <a:r>
              <a:rPr lang="en-US" sz="2800" dirty="0">
                <a:solidFill>
                  <a:srgbClr val="AE0337"/>
                </a:solidFill>
                <a:latin typeface="+mn-lt"/>
                <a:ea typeface="+mn-ea"/>
                <a:cs typeface="Arial" charset="0"/>
              </a:rPr>
              <a:t>or 0.00000001</a:t>
            </a:r>
          </a:p>
        </p:txBody>
      </p:sp>
      <p:sp>
        <p:nvSpPr>
          <p:cNvPr id="43013" name="Footer Placeholder 2">
            <a:extLst>
              <a:ext uri="{FF2B5EF4-FFF2-40B4-BE49-F238E27FC236}">
                <a16:creationId xmlns:a16="http://schemas.microsoft.com/office/drawing/2014/main" xmlns="" id="{823D6C0A-BDBE-474C-ADA6-7933A923786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7515749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419">
                                            <p:txEl>
                                              <p:pRg st="5" end="5"/>
                                            </p:txEl>
                                          </p:spTgt>
                                        </p:tgtEl>
                                        <p:attrNameLst>
                                          <p:attrName>style.visibility</p:attrName>
                                        </p:attrNameLst>
                                      </p:cBhvr>
                                      <p:to>
                                        <p:strVal val="visible"/>
                                      </p:to>
                                    </p:set>
                                  </p:childTnLst>
                                </p:cTn>
                              </p:par>
                            </p:childTnLst>
                          </p:cTn>
                        </p:par>
                        <p:par>
                          <p:cTn id="19" fill="hold" nodeType="afterGroup">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xmlns="" id="{2403628C-AED2-4CC2-AD0B-5567FD01609D}"/>
              </a:ext>
            </a:extLst>
          </p:cNvPr>
          <p:cNvSpPr>
            <a:spLocks noGrp="1"/>
          </p:cNvSpPr>
          <p:nvPr>
            <p:ph type="title"/>
          </p:nvPr>
        </p:nvSpPr>
        <p:spPr/>
        <p:txBody>
          <a:bodyPr/>
          <a:lstStyle/>
          <a:p>
            <a:pPr eaLnBrk="1" hangingPunct="1"/>
            <a:r>
              <a:rPr lang="en-US" altLang="en-US"/>
              <a:t>Probability Experiments</a:t>
            </a:r>
          </a:p>
        </p:txBody>
      </p:sp>
      <p:sp>
        <p:nvSpPr>
          <p:cNvPr id="37891" name="Content Placeholder 2">
            <a:extLst>
              <a:ext uri="{FF2B5EF4-FFF2-40B4-BE49-F238E27FC236}">
                <a16:creationId xmlns:a16="http://schemas.microsoft.com/office/drawing/2014/main" xmlns="" id="{6681BEBB-3A33-4C26-B3B6-668C1B0314F2}"/>
              </a:ext>
            </a:extLst>
          </p:cNvPr>
          <p:cNvSpPr>
            <a:spLocks noGrp="1"/>
          </p:cNvSpPr>
          <p:nvPr>
            <p:ph idx="1"/>
          </p:nvPr>
        </p:nvSpPr>
        <p:spPr>
          <a:xfrm>
            <a:off x="485775" y="1354138"/>
            <a:ext cx="8229600" cy="4525962"/>
          </a:xfrm>
        </p:spPr>
        <p:txBody>
          <a:bodyPr/>
          <a:lstStyle/>
          <a:p>
            <a:pPr eaLnBrk="1" hangingPunct="1">
              <a:buFont typeface="Arial" panose="020B0604020202020204" pitchFamily="34" charset="0"/>
              <a:buNone/>
            </a:pPr>
            <a:r>
              <a:rPr lang="en-US" altLang="en-US" sz="2600" b="1">
                <a:solidFill>
                  <a:schemeClr val="accent2"/>
                </a:solidFill>
              </a:rPr>
              <a:t>Probability experiment</a:t>
            </a:r>
          </a:p>
          <a:p>
            <a:pPr eaLnBrk="1" hangingPunct="1"/>
            <a:r>
              <a:rPr lang="en-US" altLang="en-US" sz="2600"/>
              <a:t>An action, or trial, through which specific results (counts, measurements, or responses) are obtained.</a:t>
            </a:r>
          </a:p>
          <a:p>
            <a:pPr eaLnBrk="1" hangingPunct="1">
              <a:buFont typeface="Arial" panose="020B0604020202020204" pitchFamily="34" charset="0"/>
              <a:buNone/>
            </a:pPr>
            <a:r>
              <a:rPr lang="en-US" altLang="en-US" sz="2600" b="1">
                <a:solidFill>
                  <a:schemeClr val="accent2"/>
                </a:solidFill>
              </a:rPr>
              <a:t>Outcome</a:t>
            </a:r>
          </a:p>
          <a:p>
            <a:pPr eaLnBrk="1" hangingPunct="1"/>
            <a:r>
              <a:rPr lang="en-US" altLang="en-US" sz="2600"/>
              <a:t>The result of a single trial in a probability experiment.</a:t>
            </a:r>
          </a:p>
          <a:p>
            <a:pPr eaLnBrk="1" hangingPunct="1">
              <a:buFont typeface="Arial" panose="020B0604020202020204" pitchFamily="34" charset="0"/>
              <a:buNone/>
            </a:pPr>
            <a:r>
              <a:rPr lang="en-US" altLang="en-US" sz="2600" b="1">
                <a:solidFill>
                  <a:schemeClr val="accent2"/>
                </a:solidFill>
              </a:rPr>
              <a:t>Sample Space</a:t>
            </a:r>
          </a:p>
          <a:p>
            <a:pPr eaLnBrk="1" hangingPunct="1"/>
            <a:r>
              <a:rPr lang="en-US" altLang="en-US" sz="2600"/>
              <a:t>The set of all possible outcomes of a probability experiment.</a:t>
            </a:r>
          </a:p>
          <a:p>
            <a:pPr eaLnBrk="1" hangingPunct="1">
              <a:buFont typeface="Arial" panose="020B0604020202020204" pitchFamily="34" charset="0"/>
              <a:buNone/>
            </a:pPr>
            <a:r>
              <a:rPr lang="en-US" altLang="en-US" sz="2600" b="1">
                <a:solidFill>
                  <a:schemeClr val="accent2"/>
                </a:solidFill>
              </a:rPr>
              <a:t>Event</a:t>
            </a:r>
          </a:p>
          <a:p>
            <a:pPr eaLnBrk="1" hangingPunct="1"/>
            <a:r>
              <a:rPr lang="en-US" altLang="en-US" sz="2600"/>
              <a:t>Consists of one or more outcomes and is a subset of the sample space.</a:t>
            </a:r>
          </a:p>
          <a:p>
            <a:pPr eaLnBrk="1" hangingPunct="1"/>
            <a:endParaRPr lang="en-US" altLang="en-US" sz="2600"/>
          </a:p>
        </p:txBody>
      </p:sp>
      <p:sp>
        <p:nvSpPr>
          <p:cNvPr id="15363" name="Footer Placeholder 2">
            <a:extLst>
              <a:ext uri="{FF2B5EF4-FFF2-40B4-BE49-F238E27FC236}">
                <a16:creationId xmlns:a16="http://schemas.microsoft.com/office/drawing/2014/main" xmlns="" id="{785BB575-9AA3-4AD1-8423-255113918D5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051701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891">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89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891">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89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8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C02FE7-433B-4B90-8CB3-5FDD98069E15}"/>
              </a:ext>
            </a:extLst>
          </p:cNvPr>
          <p:cNvSpPr>
            <a:spLocks noGrp="1"/>
          </p:cNvSpPr>
          <p:nvPr>
            <p:ph type="title"/>
          </p:nvPr>
        </p:nvSpPr>
        <p:spPr/>
        <p:txBody>
          <a:bodyPr/>
          <a:lstStyle/>
          <a:p>
            <a:pPr eaLnBrk="1" hangingPunct="1">
              <a:defRPr/>
            </a:pPr>
            <a:r>
              <a:rPr lang="en-US" sz="3800" dirty="0">
                <a:solidFill>
                  <a:schemeClr val="accent3"/>
                </a:solidFill>
                <a:ea typeface="+mj-ea"/>
              </a:rPr>
              <a:t>Example: Identifying the Sample Space of a Probability Experiment</a:t>
            </a:r>
          </a:p>
        </p:txBody>
      </p:sp>
      <p:sp>
        <p:nvSpPr>
          <p:cNvPr id="17410" name="Content Placeholder 2">
            <a:extLst>
              <a:ext uri="{FF2B5EF4-FFF2-40B4-BE49-F238E27FC236}">
                <a16:creationId xmlns:a16="http://schemas.microsoft.com/office/drawing/2014/main" xmlns="" id="{4AEBFB0C-8EAF-41DB-A02B-9005879E7504}"/>
              </a:ext>
            </a:extLst>
          </p:cNvPr>
          <p:cNvSpPr>
            <a:spLocks noGrp="1"/>
          </p:cNvSpPr>
          <p:nvPr>
            <p:ph idx="1"/>
          </p:nvPr>
        </p:nvSpPr>
        <p:spPr/>
        <p:txBody>
          <a:bodyPr/>
          <a:lstStyle/>
          <a:p>
            <a:pPr marL="0" indent="0">
              <a:buNone/>
            </a:pPr>
            <a:r>
              <a:rPr lang="en-US" dirty="0"/>
              <a:t>A survey consists of asking people for their blood types (O, A, B, and AB), including whether they are Rh-positive or Rh-negative. Determine the number of outcomes and identify the sample space.</a:t>
            </a:r>
            <a:endParaRPr lang="en-US" altLang="en-US" dirty="0"/>
          </a:p>
        </p:txBody>
      </p:sp>
      <p:sp>
        <p:nvSpPr>
          <p:cNvPr id="7" name="TextBox 6">
            <a:extLst>
              <a:ext uri="{FF2B5EF4-FFF2-40B4-BE49-F238E27FC236}">
                <a16:creationId xmlns:a16="http://schemas.microsoft.com/office/drawing/2014/main" xmlns="" id="{DEAF5D30-810A-4530-AC32-17713A1EA9B7}"/>
              </a:ext>
            </a:extLst>
          </p:cNvPr>
          <p:cNvSpPr txBox="1"/>
          <p:nvPr/>
        </p:nvSpPr>
        <p:spPr>
          <a:xfrm>
            <a:off x="457200" y="3308132"/>
            <a:ext cx="8026400" cy="3108543"/>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a:p>
            <a:r>
              <a:rPr lang="en-US" sz="2800" dirty="0">
                <a:latin typeface="+mn-lt"/>
              </a:rPr>
              <a:t>There are four blood types: O, A, B, and AB. Each person is either Rh-positive or Rh-negative. A </a:t>
            </a:r>
            <a:r>
              <a:rPr lang="en-US" sz="2800" b="1" dirty="0">
                <a:latin typeface="+mn-lt"/>
              </a:rPr>
              <a:t>tree diagram </a:t>
            </a:r>
            <a:r>
              <a:rPr lang="en-US" sz="2800" dirty="0">
                <a:latin typeface="+mn-lt"/>
              </a:rPr>
              <a:t>gives a visual display of the outcomes by using branches that originate from a starting point. It can be used to find the number of possible outcomes in a sample space as well as individual outcomes.</a:t>
            </a:r>
            <a:endParaRPr lang="en-US" sz="2800" dirty="0">
              <a:latin typeface="+mn-lt"/>
              <a:ea typeface="+mn-ea"/>
              <a:cs typeface="Arial" charset="0"/>
            </a:endParaRPr>
          </a:p>
        </p:txBody>
      </p:sp>
      <p:sp>
        <p:nvSpPr>
          <p:cNvPr id="17414" name="Footer Placeholder 2">
            <a:extLst>
              <a:ext uri="{FF2B5EF4-FFF2-40B4-BE49-F238E27FC236}">
                <a16:creationId xmlns:a16="http://schemas.microsoft.com/office/drawing/2014/main" xmlns="" id="{B45C5E08-1620-4EC7-8825-80EE5E5D110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6088957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194E9C-A63D-46FB-932F-C2A869C546F1}"/>
              </a:ext>
            </a:extLst>
          </p:cNvPr>
          <p:cNvSpPr>
            <a:spLocks noGrp="1"/>
          </p:cNvSpPr>
          <p:nvPr>
            <p:ph type="title"/>
          </p:nvPr>
        </p:nvSpPr>
        <p:spPr/>
        <p:txBody>
          <a:bodyPr/>
          <a:lstStyle/>
          <a:p>
            <a:pPr eaLnBrk="1" hangingPunct="1">
              <a:defRPr/>
            </a:pPr>
            <a:r>
              <a:rPr lang="en-US" sz="3800" dirty="0">
                <a:solidFill>
                  <a:schemeClr val="accent3"/>
                </a:solidFill>
                <a:ea typeface="+mj-ea"/>
              </a:rPr>
              <a:t>Solution: Identifying the Sample </a:t>
            </a:r>
            <a:r>
              <a:rPr lang="en-US" sz="3800" dirty="0">
                <a:solidFill>
                  <a:schemeClr val="accent3"/>
                </a:solidFill>
              </a:rPr>
              <a:t>Space of a Probability Experiment</a:t>
            </a:r>
            <a:endParaRPr lang="en-US" sz="3800" dirty="0">
              <a:solidFill>
                <a:schemeClr val="accent3"/>
              </a:solidFill>
              <a:ea typeface="+mj-ea"/>
            </a:endParaRPr>
          </a:p>
        </p:txBody>
      </p:sp>
      <p:sp>
        <p:nvSpPr>
          <p:cNvPr id="80" name="TextBox 79">
            <a:extLst>
              <a:ext uri="{FF2B5EF4-FFF2-40B4-BE49-F238E27FC236}">
                <a16:creationId xmlns:a16="http://schemas.microsoft.com/office/drawing/2014/main" xmlns="" id="{F038625A-824A-4594-AE68-3B1834CC4C93}"/>
              </a:ext>
            </a:extLst>
          </p:cNvPr>
          <p:cNvSpPr txBox="1"/>
          <p:nvPr/>
        </p:nvSpPr>
        <p:spPr>
          <a:xfrm>
            <a:off x="581025" y="1538288"/>
            <a:ext cx="3192463" cy="523875"/>
          </a:xfrm>
          <a:prstGeom prst="rect">
            <a:avLst/>
          </a:prstGeom>
          <a:noFill/>
        </p:spPr>
        <p:txBody>
          <a:bodyPr>
            <a:spAutoFit/>
          </a:bodyPr>
          <a:lstStyle/>
          <a:p>
            <a:pPr>
              <a:defRPr/>
            </a:pPr>
            <a:r>
              <a:rPr lang="en-US" sz="2800" dirty="0">
                <a:latin typeface="+mn-lt"/>
                <a:ea typeface="+mn-ea"/>
                <a:cs typeface="Arial" charset="0"/>
              </a:rPr>
              <a:t>Tree diagram:</a:t>
            </a:r>
          </a:p>
        </p:txBody>
      </p:sp>
      <p:sp>
        <p:nvSpPr>
          <p:cNvPr id="163" name="TextBox 162">
            <a:extLst>
              <a:ext uri="{FF2B5EF4-FFF2-40B4-BE49-F238E27FC236}">
                <a16:creationId xmlns:a16="http://schemas.microsoft.com/office/drawing/2014/main" xmlns="" id="{F8B3CAC5-99C5-4FF5-94A4-124C91F4C0E1}"/>
              </a:ext>
            </a:extLst>
          </p:cNvPr>
          <p:cNvSpPr txBox="1"/>
          <p:nvPr/>
        </p:nvSpPr>
        <p:spPr>
          <a:xfrm>
            <a:off x="641350" y="4957763"/>
            <a:ext cx="8150225" cy="1384995"/>
          </a:xfrm>
          <a:prstGeom prst="rect">
            <a:avLst/>
          </a:prstGeom>
          <a:noFill/>
        </p:spPr>
        <p:txBody>
          <a:bodyPr>
            <a:spAutoFit/>
          </a:bodyPr>
          <a:lstStyle/>
          <a:p>
            <a:r>
              <a:rPr lang="en-US" sz="2800" dirty="0">
                <a:latin typeface="+mn-lt"/>
              </a:rPr>
              <a:t>The sample space has eight possible outcomes, which are listed below.</a:t>
            </a:r>
          </a:p>
          <a:p>
            <a:pPr algn="ctr"/>
            <a:r>
              <a:rPr lang="pt-BR" sz="2800" dirty="0">
                <a:solidFill>
                  <a:srgbClr val="C00000"/>
                </a:solidFill>
                <a:latin typeface="+mn-lt"/>
              </a:rPr>
              <a:t>{O+, O</a:t>
            </a:r>
            <a:r>
              <a:rPr lang="pt-BR" sz="2800" dirty="0">
                <a:solidFill>
                  <a:srgbClr val="C00000"/>
                </a:solidFill>
              </a:rPr>
              <a:t>–</a:t>
            </a:r>
            <a:r>
              <a:rPr lang="pt-BR" sz="2800" dirty="0">
                <a:solidFill>
                  <a:srgbClr val="C00000"/>
                </a:solidFill>
                <a:latin typeface="+mn-lt"/>
              </a:rPr>
              <a:t> , A+, A</a:t>
            </a:r>
            <a:r>
              <a:rPr lang="pt-BR" sz="2800" dirty="0">
                <a:solidFill>
                  <a:srgbClr val="C00000"/>
                </a:solidFill>
              </a:rPr>
              <a:t>–</a:t>
            </a:r>
            <a:r>
              <a:rPr lang="pt-BR" sz="2800" dirty="0">
                <a:solidFill>
                  <a:srgbClr val="C00000"/>
                </a:solidFill>
                <a:latin typeface="+mn-lt"/>
              </a:rPr>
              <a:t>, B+, B</a:t>
            </a:r>
            <a:r>
              <a:rPr lang="pt-BR" sz="2800" dirty="0">
                <a:solidFill>
                  <a:srgbClr val="C00000"/>
                </a:solidFill>
              </a:rPr>
              <a:t>–</a:t>
            </a:r>
            <a:r>
              <a:rPr lang="pt-BR" sz="2800" dirty="0">
                <a:solidFill>
                  <a:srgbClr val="C00000"/>
                </a:solidFill>
                <a:latin typeface="+mn-lt"/>
              </a:rPr>
              <a:t>, AB+, AB</a:t>
            </a:r>
            <a:r>
              <a:rPr lang="pt-BR" sz="2800" dirty="0">
                <a:solidFill>
                  <a:srgbClr val="C00000"/>
                </a:solidFill>
              </a:rPr>
              <a:t>–</a:t>
            </a:r>
            <a:r>
              <a:rPr lang="pt-BR" sz="2800" dirty="0">
                <a:solidFill>
                  <a:srgbClr val="C00000"/>
                </a:solidFill>
                <a:latin typeface="+mn-lt"/>
              </a:rPr>
              <a:t>}</a:t>
            </a:r>
            <a:endParaRPr lang="en-US" sz="2800" dirty="0" err="1">
              <a:solidFill>
                <a:srgbClr val="C00000"/>
              </a:solidFill>
              <a:latin typeface="+mn-lt"/>
              <a:cs typeface="Arial" charset="0"/>
            </a:endParaRPr>
          </a:p>
        </p:txBody>
      </p:sp>
      <p:sp>
        <p:nvSpPr>
          <p:cNvPr id="18437" name="Footer Placeholder 2">
            <a:extLst>
              <a:ext uri="{FF2B5EF4-FFF2-40B4-BE49-F238E27FC236}">
                <a16:creationId xmlns:a16="http://schemas.microsoft.com/office/drawing/2014/main" xmlns="" id="{0E81FA9A-4506-44C1-8510-2ED3292A6A9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a:extLst>
              <a:ext uri="{FF2B5EF4-FFF2-40B4-BE49-F238E27FC236}">
                <a16:creationId xmlns:a16="http://schemas.microsoft.com/office/drawing/2014/main" xmlns="" id="{9834B13B-182E-42F2-B92C-473F501D0A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7072" y="2160267"/>
            <a:ext cx="5609855" cy="2537465"/>
          </a:xfrm>
          <a:prstGeom prst="rect">
            <a:avLst/>
          </a:prstGeom>
        </p:spPr>
      </p:pic>
    </p:spTree>
    <p:extLst>
      <p:ext uri="{BB962C8B-B14F-4D97-AF65-F5344CB8AC3E}">
        <p14:creationId xmlns:p14="http://schemas.microsoft.com/office/powerpoint/2010/main" val="15644152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D6EDF65-E000-4AF3-B74C-F9CDD7BA6A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9937" y="1243466"/>
            <a:ext cx="2296863" cy="4997878"/>
          </a:xfrm>
          <a:prstGeom prst="rect">
            <a:avLst/>
          </a:prstGeom>
        </p:spPr>
      </p:pic>
      <p:sp>
        <p:nvSpPr>
          <p:cNvPr id="19457" name="Title 4">
            <a:extLst>
              <a:ext uri="{FF2B5EF4-FFF2-40B4-BE49-F238E27FC236}">
                <a16:creationId xmlns:a16="http://schemas.microsoft.com/office/drawing/2014/main" xmlns="" id="{98D99DDE-9A43-4A88-9C14-A5CB528EDC6F}"/>
              </a:ext>
            </a:extLst>
          </p:cNvPr>
          <p:cNvSpPr>
            <a:spLocks noGrp="1"/>
          </p:cNvSpPr>
          <p:nvPr>
            <p:ph type="title"/>
          </p:nvPr>
        </p:nvSpPr>
        <p:spPr/>
        <p:txBody>
          <a:bodyPr/>
          <a:lstStyle/>
          <a:p>
            <a:pPr eaLnBrk="1" hangingPunct="1"/>
            <a:r>
              <a:rPr lang="en-US" altLang="en-US" dirty="0"/>
              <a:t>Simple Events</a:t>
            </a:r>
          </a:p>
        </p:txBody>
      </p:sp>
      <p:sp>
        <p:nvSpPr>
          <p:cNvPr id="41987" name="Content Placeholder 5">
            <a:extLst>
              <a:ext uri="{FF2B5EF4-FFF2-40B4-BE49-F238E27FC236}">
                <a16:creationId xmlns:a16="http://schemas.microsoft.com/office/drawing/2014/main" xmlns="" id="{83378F8E-B761-4191-A0CF-4542F9301F88}"/>
              </a:ext>
            </a:extLst>
          </p:cNvPr>
          <p:cNvSpPr>
            <a:spLocks noGrp="1"/>
          </p:cNvSpPr>
          <p:nvPr>
            <p:ph idx="1"/>
          </p:nvPr>
        </p:nvSpPr>
        <p:spPr>
          <a:xfrm>
            <a:off x="457200" y="1417638"/>
            <a:ext cx="8229600" cy="4525963"/>
          </a:xfrm>
        </p:spPr>
        <p:txBody>
          <a:bodyPr/>
          <a:lstStyle/>
          <a:p>
            <a:pPr eaLnBrk="1" hangingPunct="1">
              <a:buFont typeface="Arial" panose="020B0604020202020204" pitchFamily="34" charset="0"/>
              <a:buNone/>
            </a:pPr>
            <a:r>
              <a:rPr lang="en-US" altLang="en-US" b="1" dirty="0">
                <a:solidFill>
                  <a:schemeClr val="accent2"/>
                </a:solidFill>
              </a:rPr>
              <a:t>Simple event</a:t>
            </a:r>
          </a:p>
          <a:p>
            <a:pPr eaLnBrk="1" hangingPunct="1"/>
            <a:r>
              <a:rPr lang="en-US" altLang="en-US" dirty="0"/>
              <a:t>An event that consists of a single </a:t>
            </a:r>
            <a:br>
              <a:rPr lang="en-US" altLang="en-US" dirty="0"/>
            </a:br>
            <a:r>
              <a:rPr lang="en-US" altLang="en-US" dirty="0"/>
              <a:t>outcome.</a:t>
            </a:r>
          </a:p>
          <a:p>
            <a:pPr lvl="1" eaLnBrk="1" hangingPunct="1"/>
            <a:r>
              <a:rPr lang="en-US" altLang="en-US" dirty="0">
                <a:ea typeface="Times New Roman" panose="02020603050405020304" pitchFamily="18" charset="0"/>
              </a:rPr>
              <a:t>e.g. “Tossing heads and rolling a 3”   </a:t>
            </a:r>
            <a:br>
              <a:rPr lang="en-US" altLang="en-US" dirty="0">
                <a:ea typeface="Times New Roman" panose="02020603050405020304" pitchFamily="18" charset="0"/>
              </a:rPr>
            </a:br>
            <a:r>
              <a:rPr lang="en-US" altLang="en-US" i="1" dirty="0">
                <a:ea typeface="Times New Roman" panose="02020603050405020304" pitchFamily="18" charset="0"/>
              </a:rPr>
              <a:t>A</a:t>
            </a:r>
            <a:r>
              <a:rPr lang="en-US" altLang="en-US" dirty="0">
                <a:ea typeface="Times New Roman" panose="02020603050405020304" pitchFamily="18" charset="0"/>
              </a:rPr>
              <a:t> = {H3}</a:t>
            </a:r>
          </a:p>
          <a:p>
            <a:pPr eaLnBrk="1" hangingPunct="1"/>
            <a:endParaRPr lang="en-US" altLang="en-US" dirty="0"/>
          </a:p>
          <a:p>
            <a:pPr eaLnBrk="1" hangingPunct="1"/>
            <a:r>
              <a:rPr lang="en-US" altLang="en-US" dirty="0"/>
              <a:t>An event that consists of more than one </a:t>
            </a:r>
            <a:br>
              <a:rPr lang="en-US" altLang="en-US" dirty="0"/>
            </a:br>
            <a:r>
              <a:rPr lang="en-US" altLang="en-US" dirty="0"/>
              <a:t>outcome is not a simple event.</a:t>
            </a:r>
          </a:p>
          <a:p>
            <a:pPr lvl="1" eaLnBrk="1" hangingPunct="1"/>
            <a:r>
              <a:rPr lang="en-US" altLang="en-US" dirty="0">
                <a:ea typeface="Times New Roman" panose="02020603050405020304" pitchFamily="18" charset="0"/>
              </a:rPr>
              <a:t>e.g. “Tossing heads and rolling an </a:t>
            </a:r>
            <a:br>
              <a:rPr lang="en-US" altLang="en-US" dirty="0">
                <a:ea typeface="Times New Roman" panose="02020603050405020304" pitchFamily="18" charset="0"/>
              </a:rPr>
            </a:br>
            <a:r>
              <a:rPr lang="en-US" altLang="en-US" dirty="0">
                <a:ea typeface="Times New Roman" panose="02020603050405020304" pitchFamily="18" charset="0"/>
              </a:rPr>
              <a:t>even number” </a:t>
            </a:r>
            <a:r>
              <a:rPr lang="en-US" altLang="en-US" i="1" dirty="0">
                <a:ea typeface="Times New Roman" panose="02020603050405020304" pitchFamily="18" charset="0"/>
              </a:rPr>
              <a:t>B</a:t>
            </a:r>
            <a:r>
              <a:rPr lang="en-US" altLang="en-US" dirty="0">
                <a:ea typeface="Times New Roman" panose="02020603050405020304" pitchFamily="18" charset="0"/>
              </a:rPr>
              <a:t> ={H2, H4, H6}</a:t>
            </a:r>
          </a:p>
          <a:p>
            <a:pPr eaLnBrk="1" hangingPunct="1"/>
            <a:endParaRPr lang="en-US" altLang="en-US" dirty="0"/>
          </a:p>
        </p:txBody>
      </p:sp>
      <p:sp>
        <p:nvSpPr>
          <p:cNvPr id="19459" name="Footer Placeholder 2">
            <a:extLst>
              <a:ext uri="{FF2B5EF4-FFF2-40B4-BE49-F238E27FC236}">
                <a16:creationId xmlns:a16="http://schemas.microsoft.com/office/drawing/2014/main" xmlns="" id="{B1DFD8B9-E0E7-4994-B26C-AB5B989FF6B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079331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7">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9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8E4A04-BE1A-4773-B872-9DD239B26575}"/>
              </a:ext>
            </a:extLst>
          </p:cNvPr>
          <p:cNvSpPr>
            <a:spLocks noGrp="1"/>
          </p:cNvSpPr>
          <p:nvPr>
            <p:ph type="title"/>
          </p:nvPr>
        </p:nvSpPr>
        <p:spPr/>
        <p:txBody>
          <a:bodyPr/>
          <a:lstStyle/>
          <a:p>
            <a:pPr eaLnBrk="1" hangingPunct="1">
              <a:defRPr/>
            </a:pPr>
            <a:r>
              <a:rPr lang="en-US" dirty="0">
                <a:solidFill>
                  <a:schemeClr val="accent3"/>
                </a:solidFill>
                <a:ea typeface="+mj-ea"/>
              </a:rPr>
              <a:t>Example: Identifying Simple Events</a:t>
            </a:r>
          </a:p>
        </p:txBody>
      </p:sp>
      <p:sp>
        <p:nvSpPr>
          <p:cNvPr id="20482" name="Content Placeholder 2">
            <a:extLst>
              <a:ext uri="{FF2B5EF4-FFF2-40B4-BE49-F238E27FC236}">
                <a16:creationId xmlns:a16="http://schemas.microsoft.com/office/drawing/2014/main" xmlns="" id="{D31E1D21-09D0-43E2-A5B6-665417C16236}"/>
              </a:ext>
            </a:extLst>
          </p:cNvPr>
          <p:cNvSpPr>
            <a:spLocks noGrp="1"/>
          </p:cNvSpPr>
          <p:nvPr>
            <p:ph idx="1"/>
          </p:nvPr>
        </p:nvSpPr>
        <p:spPr/>
        <p:txBody>
          <a:bodyPr/>
          <a:lstStyle/>
          <a:p>
            <a:pPr marL="228600" indent="-228600" eaLnBrk="1" hangingPunct="1">
              <a:buFont typeface="Arial" panose="020B0604020202020204" pitchFamily="34" charset="0"/>
              <a:buNone/>
            </a:pPr>
            <a:r>
              <a:rPr lang="en-US" altLang="en-US" dirty="0"/>
              <a:t>Determine the number of outcomes in each event.  Then decide whether each event is simple or not. Explain your reasoning.</a:t>
            </a:r>
          </a:p>
          <a:p>
            <a:pPr marL="514350" indent="-514350" eaLnBrk="1" hangingPunct="1">
              <a:buFont typeface="+mj-lt"/>
              <a:buAutoNum type="arabicPeriod"/>
            </a:pPr>
            <a:r>
              <a:rPr lang="en-US" altLang="en-US" dirty="0"/>
              <a:t>For quality control, you randomly select a machine part from a batch that has been manufactured that day.  Event </a:t>
            </a:r>
            <a:r>
              <a:rPr lang="en-US" altLang="en-US" i="1" dirty="0"/>
              <a:t>A</a:t>
            </a:r>
            <a:r>
              <a:rPr lang="en-US" altLang="en-US" dirty="0"/>
              <a:t> is selecting a specific defective machine part.</a:t>
            </a:r>
          </a:p>
          <a:p>
            <a:pPr marL="228600" indent="-228600" eaLnBrk="1" hangingPunct="1">
              <a:buFont typeface="Arial" panose="020B0604020202020204" pitchFamily="34" charset="0"/>
              <a:buNone/>
            </a:pPr>
            <a:endParaRPr lang="en-US" altLang="en-US" dirty="0"/>
          </a:p>
        </p:txBody>
      </p:sp>
      <p:sp>
        <p:nvSpPr>
          <p:cNvPr id="6" name="TextBox 5">
            <a:extLst>
              <a:ext uri="{FF2B5EF4-FFF2-40B4-BE49-F238E27FC236}">
                <a16:creationId xmlns:a16="http://schemas.microsoft.com/office/drawing/2014/main" xmlns="" id="{C5EA8A48-A85B-4842-A1DF-35E2C0CDF97E}"/>
              </a:ext>
            </a:extLst>
          </p:cNvPr>
          <p:cNvSpPr txBox="1"/>
          <p:nvPr/>
        </p:nvSpPr>
        <p:spPr>
          <a:xfrm>
            <a:off x="154253" y="4886424"/>
            <a:ext cx="8989747" cy="1384995"/>
          </a:xfrm>
          <a:prstGeom prst="rect">
            <a:avLst/>
          </a:prstGeom>
          <a:noFill/>
        </p:spPr>
        <p:txBody>
          <a:bodyPr wrap="square">
            <a:spAutoFit/>
          </a:bodyPr>
          <a:lstStyle/>
          <a:p>
            <a:pPr>
              <a:defRPr/>
            </a:pPr>
            <a:r>
              <a:rPr lang="en-US" sz="2800" b="1" dirty="0">
                <a:solidFill>
                  <a:schemeClr val="accent3"/>
                </a:solidFill>
                <a:latin typeface="+mn-lt"/>
                <a:ea typeface="+mn-ea"/>
                <a:cs typeface="Arial" charset="0"/>
              </a:rPr>
              <a:t>Solution:</a:t>
            </a:r>
          </a:p>
          <a:p>
            <a:r>
              <a:rPr lang="en-US" sz="2800" dirty="0">
                <a:latin typeface="+mn-lt"/>
              </a:rPr>
              <a:t>Event </a:t>
            </a:r>
            <a:r>
              <a:rPr lang="en-US" sz="2800" i="1" dirty="0">
                <a:latin typeface="+mn-lt"/>
              </a:rPr>
              <a:t>A </a:t>
            </a:r>
            <a:r>
              <a:rPr lang="en-US" sz="2800" dirty="0">
                <a:latin typeface="+mn-lt"/>
              </a:rPr>
              <a:t>has only one outcome: choosing the specific defective machine part. </a:t>
            </a:r>
            <a:r>
              <a:rPr lang="en-US" sz="2800" dirty="0">
                <a:solidFill>
                  <a:srgbClr val="C00000"/>
                </a:solidFill>
                <a:latin typeface="+mn-lt"/>
              </a:rPr>
              <a:t>So, the event is a simple event.</a:t>
            </a:r>
            <a:endParaRPr lang="en-US" sz="2800" dirty="0">
              <a:solidFill>
                <a:srgbClr val="C00000"/>
              </a:solidFill>
              <a:latin typeface="+mn-lt"/>
              <a:cs typeface="Arial" charset="0"/>
            </a:endParaRPr>
          </a:p>
        </p:txBody>
      </p:sp>
      <p:sp>
        <p:nvSpPr>
          <p:cNvPr id="20485" name="Footer Placeholder 2">
            <a:extLst>
              <a:ext uri="{FF2B5EF4-FFF2-40B4-BE49-F238E27FC236}">
                <a16:creationId xmlns:a16="http://schemas.microsoft.com/office/drawing/2014/main" xmlns="" id="{98A6C3C1-0B01-4B10-89BB-4B0597C636D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4432622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570</TotalTime>
  <Words>2024</Words>
  <Application>Microsoft Office PowerPoint</Application>
  <PresentationFormat>On-screen Show (4:3)</PresentationFormat>
  <Paragraphs>296</Paragraphs>
  <Slides>40</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8" baseType="lpstr">
      <vt:lpstr>MS PGothic</vt:lpstr>
      <vt:lpstr>Arial</vt:lpstr>
      <vt:lpstr>Calibri</vt:lpstr>
      <vt:lpstr>Cambria Math</vt:lpstr>
      <vt:lpstr>Times New Roman</vt:lpstr>
      <vt:lpstr>Wingdings</vt:lpstr>
      <vt:lpstr>lf4template</vt:lpstr>
      <vt:lpstr>Equation</vt:lpstr>
      <vt:lpstr>PowerPoint Presentation</vt:lpstr>
      <vt:lpstr>Chapter Outline</vt:lpstr>
      <vt:lpstr>Section 3.1</vt:lpstr>
      <vt:lpstr>Section 3.1 Objectives</vt:lpstr>
      <vt:lpstr>Probability Experiments</vt:lpstr>
      <vt:lpstr>Example: Identifying the Sample Space of a Probability Experiment</vt:lpstr>
      <vt:lpstr>Solution: Identifying the Sample Space of a Probability Experiment</vt:lpstr>
      <vt:lpstr>Simple Events</vt:lpstr>
      <vt:lpstr>Example: Identifying Simple Events</vt:lpstr>
      <vt:lpstr>Example: Identifying Simple Events</vt:lpstr>
      <vt:lpstr>The Fundamental Counting Principle</vt:lpstr>
      <vt:lpstr>Example: Using the Fundamental Counting Principle</vt:lpstr>
      <vt:lpstr>Solution: Using the Fundamental Counting Principle</vt:lpstr>
      <vt:lpstr>Example: Using the Fundamental Counting Principle</vt:lpstr>
      <vt:lpstr>Solution: Using the Fundamental Counting Principle</vt:lpstr>
      <vt:lpstr>Solution: Using the Fundamental Counting Principle</vt:lpstr>
      <vt:lpstr>Solution: Using the Fundamental Counting Principle</vt:lpstr>
      <vt:lpstr>Types of Probability</vt:lpstr>
      <vt:lpstr>Example: Finding Classical Probabilities</vt:lpstr>
      <vt:lpstr>Solution: Finding Classical Probabilities</vt:lpstr>
      <vt:lpstr>Types of Probability</vt:lpstr>
      <vt:lpstr>Example: Finding Empirical Probabilities</vt:lpstr>
      <vt:lpstr>Solution: Finding Empirical Probabilities</vt:lpstr>
      <vt:lpstr>Solution: Finding Empirical Probabilities</vt:lpstr>
      <vt:lpstr>Example: Using a Frequency Distribution to Find Probabilities</vt:lpstr>
      <vt:lpstr>Solution: Using a Frequency Distribution to Find Probabilities</vt:lpstr>
      <vt:lpstr>Law of Large Numbers</vt:lpstr>
      <vt:lpstr>Types of Probability</vt:lpstr>
      <vt:lpstr>Example: Classifying Types of Probability</vt:lpstr>
      <vt:lpstr>Example: Classifying Types of Probability</vt:lpstr>
      <vt:lpstr>Example: Classifying Types of Probability</vt:lpstr>
      <vt:lpstr>Range of Probabilities Rule</vt:lpstr>
      <vt:lpstr>Complementary Events</vt:lpstr>
      <vt:lpstr>Example: Finding the Probability of the Complement of an Event</vt:lpstr>
      <vt:lpstr>Solution: Finding the Probability of the Complement of an Event</vt:lpstr>
      <vt:lpstr>Example: Using a Tree Diagram</vt:lpstr>
      <vt:lpstr>Solution: Probability Using a Tree Diagram</vt:lpstr>
      <vt:lpstr>Solution: Probability Using a Tree Diagram</vt:lpstr>
      <vt:lpstr>Example: Using the Fundamental Counting Principle</vt:lpstr>
      <vt:lpstr>Solution: Using the Fundamental Counting Principle</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subject>Elementary Statistics  7e</dc:subject>
  <dc:creator>Ron Larson, Betsy Farber</dc:creator>
  <cp:lastModifiedBy>Sandra Scholten</cp:lastModifiedBy>
  <cp:revision>98</cp:revision>
  <dcterms:created xsi:type="dcterms:W3CDTF">2007-07-18T23:54:35Z</dcterms:created>
  <dcterms:modified xsi:type="dcterms:W3CDTF">2019-02-12T16:59:48Z</dcterms:modified>
</cp:coreProperties>
</file>