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handoutMasterIdLst>
    <p:handoutMasterId r:id="rId27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81" r:id="rId12"/>
    <p:sldId id="268" r:id="rId13"/>
    <p:sldId id="269" r:id="rId14"/>
    <p:sldId id="270" r:id="rId15"/>
    <p:sldId id="271" r:id="rId16"/>
    <p:sldId id="272" r:id="rId17"/>
    <p:sldId id="273" r:id="rId18"/>
    <p:sldId id="277" r:id="rId19"/>
    <p:sldId id="278" r:id="rId20"/>
    <p:sldId id="279" r:id="rId21"/>
    <p:sldId id="282" r:id="rId22"/>
    <p:sldId id="274" r:id="rId23"/>
    <p:sldId id="275" r:id="rId24"/>
    <p:sldId id="280" r:id="rId25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 Glascoe" initials="LG" lastIdx="17" clrIdx="0">
    <p:extLst>
      <p:ext uri="{19B8F6BF-5375-455C-9EA6-DF929625EA0E}">
        <p15:presenceInfo xmlns:p15="http://schemas.microsoft.com/office/powerpoint/2012/main" userId="f6b31022bb19b49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0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581" autoAdjust="0"/>
    <p:restoredTop sz="86351" autoAdjust="0"/>
  </p:normalViewPr>
  <p:slideViewPr>
    <p:cSldViewPr snapToGrid="0">
      <p:cViewPr varScale="1">
        <p:scale>
          <a:sx n="87" d="100"/>
          <a:sy n="87" d="100"/>
        </p:scale>
        <p:origin x="36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520" y="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2BA72A0E-95BB-48F7-AF1B-D51E2878E1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Chapter </a:t>
            </a:r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8FF084-D64F-4ABA-98C0-BF702B1CEA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/>
              <a:t>Larson/Farber </a:t>
            </a:r>
            <a:r>
              <a:rPr lang="en-US" altLang="en-US" dirty="0" smtClean="0"/>
              <a:t>7th </a:t>
            </a:r>
            <a:r>
              <a:rPr lang="en-US" altLang="en-US" dirty="0" err="1"/>
              <a:t>ed</a:t>
            </a:r>
            <a:endParaRPr lang="en-US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678EEEA-24E7-481C-AFE0-E8B4A0DB42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2FB8E8C-0D6F-41DF-A5E7-85834431E1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6458566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423102E6-095D-4A90-8D1F-478AAC9AAA9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Chapter 6</a:t>
            </a:r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xmlns="" id="{4E851504-9568-41E5-8749-91CCFA0A8B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xmlns="" id="{5CDCA077-DF61-47A4-81F3-0C203C0A98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3A92A38-6A99-4B4E-9655-A861EED2A81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 smtClean="0"/>
              <a:t>Larson/Farber 7th </a:t>
            </a:r>
            <a:r>
              <a:rPr lang="en-US" altLang="en-US" dirty="0" err="1" smtClean="0"/>
              <a:t>ed</a:t>
            </a:r>
            <a:endParaRPr lang="en-US" alt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906537B-F884-47EE-884E-6A9274F188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5BD864-E641-43A5-B847-432F3B5DE1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828843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xmlns="" id="{BED3C48F-C7E4-4F1B-B747-19DF446CC1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xmlns="" id="{515691BE-F24A-475C-9AFD-B941AFE86A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xmlns="" id="{3D8C1F16-5665-4C91-9114-22FA5EF7FC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07C95BD-FDD8-4629-B0D8-7E643830E325}" type="slidenum">
              <a:rPr lang="en-US" altLang="en-U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5605" name="Footer Placeholder 4">
            <a:extLst>
              <a:ext uri="{FF2B5EF4-FFF2-40B4-BE49-F238E27FC236}">
                <a16:creationId xmlns:a16="http://schemas.microsoft.com/office/drawing/2014/main" xmlns="" id="{8CC2A149-A2C7-42D1-9CEA-10C1AF17E48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Larson/Farber 6th ed</a:t>
            </a:r>
          </a:p>
        </p:txBody>
      </p:sp>
      <p:sp>
        <p:nvSpPr>
          <p:cNvPr id="25606" name="Header Placeholder 5">
            <a:extLst>
              <a:ext uri="{FF2B5EF4-FFF2-40B4-BE49-F238E27FC236}">
                <a16:creationId xmlns:a16="http://schemas.microsoft.com/office/drawing/2014/main" xmlns="" id="{061CE2F9-8BD2-44B0-9BF9-E9B8D924ECB3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Chapter 1</a:t>
            </a:r>
          </a:p>
        </p:txBody>
      </p:sp>
    </p:spTree>
    <p:extLst>
      <p:ext uri="{BB962C8B-B14F-4D97-AF65-F5344CB8AC3E}">
        <p14:creationId xmlns:p14="http://schemas.microsoft.com/office/powerpoint/2010/main" val="39410419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>
            <a:extLst>
              <a:ext uri="{FF2B5EF4-FFF2-40B4-BE49-F238E27FC236}">
                <a16:creationId xmlns:a16="http://schemas.microsoft.com/office/drawing/2014/main" xmlns="" id="{AD0C3E1D-6A37-4180-BE68-E449E4D49C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E0A73CF8-BC04-4457-A00F-D56758B740C8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13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1746" name="Rectangle 2">
            <a:extLst>
              <a:ext uri="{FF2B5EF4-FFF2-40B4-BE49-F238E27FC236}">
                <a16:creationId xmlns:a16="http://schemas.microsoft.com/office/drawing/2014/main" xmlns="" id="{3E73D7B6-C9A1-42F2-9123-5F06F2535F7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xmlns="" id="{B225B2CC-20FC-4EBE-B0DF-BC3E3E3BD4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5228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>
            <a:extLst>
              <a:ext uri="{FF2B5EF4-FFF2-40B4-BE49-F238E27FC236}">
                <a16:creationId xmlns:a16="http://schemas.microsoft.com/office/drawing/2014/main" xmlns="" id="{DBDD4775-4709-4930-94E6-F02737873BE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8" name="Notes Placeholder 2">
            <a:extLst>
              <a:ext uri="{FF2B5EF4-FFF2-40B4-BE49-F238E27FC236}">
                <a16:creationId xmlns:a16="http://schemas.microsoft.com/office/drawing/2014/main" xmlns="" id="{FD4A232A-8D35-4C7A-8ADC-8880CFEF6C2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34819" name="Slide Number Placeholder 3">
            <a:extLst>
              <a:ext uri="{FF2B5EF4-FFF2-40B4-BE49-F238E27FC236}">
                <a16:creationId xmlns:a16="http://schemas.microsoft.com/office/drawing/2014/main" xmlns="" id="{26E03747-E4FA-4A1F-B36A-6786B53106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94C4449-D463-4D1F-A6B6-46A7DA3626EE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15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3536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>
            <a:extLst>
              <a:ext uri="{FF2B5EF4-FFF2-40B4-BE49-F238E27FC236}">
                <a16:creationId xmlns:a16="http://schemas.microsoft.com/office/drawing/2014/main" xmlns="" id="{6060C777-470D-4687-9CF3-44C8B23B3A7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35C83DB0-ABE8-4070-BE14-F11E2D55C367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22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8914" name="Rectangle 2">
            <a:extLst>
              <a:ext uri="{FF2B5EF4-FFF2-40B4-BE49-F238E27FC236}">
                <a16:creationId xmlns:a16="http://schemas.microsoft.com/office/drawing/2014/main" xmlns="" id="{D2E174DF-B2C9-427F-89FA-4360C0EF79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xmlns="" id="{8BD71AC2-41C2-4426-8ECC-EFD5A06892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40369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>
            <a:extLst>
              <a:ext uri="{FF2B5EF4-FFF2-40B4-BE49-F238E27FC236}">
                <a16:creationId xmlns:a16="http://schemas.microsoft.com/office/drawing/2014/main" xmlns="" id="{7F1C0836-AE71-467D-90C4-D92E908949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5282FBA-B51F-405A-B12A-9B65C55B7DF5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23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40962" name="Rectangle 2">
            <a:extLst>
              <a:ext uri="{FF2B5EF4-FFF2-40B4-BE49-F238E27FC236}">
                <a16:creationId xmlns:a16="http://schemas.microsoft.com/office/drawing/2014/main" xmlns="" id="{5D6F0549-95F8-4972-A922-2E5FA7407C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xmlns="" id="{1BA80969-614B-4F69-80AC-EC50923AAE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78367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>
            <a:extLst>
              <a:ext uri="{FF2B5EF4-FFF2-40B4-BE49-F238E27FC236}">
                <a16:creationId xmlns:a16="http://schemas.microsoft.com/office/drawing/2014/main" xmlns="" id="{7F1C0836-AE71-467D-90C4-D92E908949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5282FBA-B51F-405A-B12A-9B65C55B7DF5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24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40962" name="Rectangle 2">
            <a:extLst>
              <a:ext uri="{FF2B5EF4-FFF2-40B4-BE49-F238E27FC236}">
                <a16:creationId xmlns:a16="http://schemas.microsoft.com/office/drawing/2014/main" xmlns="" id="{5D6F0549-95F8-4972-A922-2E5FA7407C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xmlns="" id="{1BA80969-614B-4F69-80AC-EC50923AAE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2963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>
            <a:extLst>
              <a:ext uri="{FF2B5EF4-FFF2-40B4-BE49-F238E27FC236}">
                <a16:creationId xmlns:a16="http://schemas.microsoft.com/office/drawing/2014/main" xmlns="" id="{881095E4-32D8-4CF4-96A9-6197796E02C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EAA37B84-33DB-49D2-871F-3AFF2852F80C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5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15362" name="Rectangle 2">
            <a:extLst>
              <a:ext uri="{FF2B5EF4-FFF2-40B4-BE49-F238E27FC236}">
                <a16:creationId xmlns:a16="http://schemas.microsoft.com/office/drawing/2014/main" xmlns="" id="{161B0FF9-DCE2-4330-8983-FE8D5F6F0F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xmlns="" id="{ADE94C93-432B-4554-903C-B10604D0D1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5465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>
            <a:extLst>
              <a:ext uri="{FF2B5EF4-FFF2-40B4-BE49-F238E27FC236}">
                <a16:creationId xmlns:a16="http://schemas.microsoft.com/office/drawing/2014/main" xmlns="" id="{777154F8-651E-44F4-808A-5F817809A4D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6D382EB2-276C-459D-9885-53A3C54A84AC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6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17410" name="Rectangle 2">
            <a:extLst>
              <a:ext uri="{FF2B5EF4-FFF2-40B4-BE49-F238E27FC236}">
                <a16:creationId xmlns:a16="http://schemas.microsoft.com/office/drawing/2014/main" xmlns="" id="{169ACF5F-12A5-4650-B359-E0B99B10CD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xmlns="" id="{8FC2E7BD-BD2D-4415-99B9-40EABE7ACE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38104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>
            <a:extLst>
              <a:ext uri="{FF2B5EF4-FFF2-40B4-BE49-F238E27FC236}">
                <a16:creationId xmlns:a16="http://schemas.microsoft.com/office/drawing/2014/main" xmlns="" id="{EC1D979A-DA8C-4DFE-B08D-6F62ECAD872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99323C17-348A-45B3-BB1A-556C782A5E98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7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19458" name="Rectangle 2">
            <a:extLst>
              <a:ext uri="{FF2B5EF4-FFF2-40B4-BE49-F238E27FC236}">
                <a16:creationId xmlns:a16="http://schemas.microsoft.com/office/drawing/2014/main" xmlns="" id="{26C124C3-7D2A-4F00-899F-35CE94F994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xmlns="" id="{4CD6B570-415E-43DD-B714-0883AA5A9D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65428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>
            <a:extLst>
              <a:ext uri="{FF2B5EF4-FFF2-40B4-BE49-F238E27FC236}">
                <a16:creationId xmlns:a16="http://schemas.microsoft.com/office/drawing/2014/main" xmlns="" id="{C865C3A8-596E-4E5B-9695-3491EB69C5B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75093F23-89B7-4F94-97C0-0EFAB3979275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8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xmlns="" id="{5F0DDB44-D69C-42D9-904F-214A94C153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xmlns="" id="{0B242FAB-A4E9-4169-BDC5-627DA1084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23628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xmlns="" id="{4D365E0A-8CFB-4A15-B7D3-819912DAC80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AE50C66D-11AE-4E29-A00B-0B286BEA01A8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9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xmlns="" id="{C07B7229-86D7-4B90-8A94-BDB11483752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xmlns="" id="{874DD6BC-FC4B-43F4-A165-D61308DCB8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57112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>
            <a:extLst>
              <a:ext uri="{FF2B5EF4-FFF2-40B4-BE49-F238E27FC236}">
                <a16:creationId xmlns:a16="http://schemas.microsoft.com/office/drawing/2014/main" xmlns="" id="{BCE1684E-B92A-4DF8-ACEF-B80336B5DD2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87410C27-32A3-423E-9070-3BD600A54EFA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10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5602" name="Rectangle 2">
            <a:extLst>
              <a:ext uri="{FF2B5EF4-FFF2-40B4-BE49-F238E27FC236}">
                <a16:creationId xmlns:a16="http://schemas.microsoft.com/office/drawing/2014/main" xmlns="" id="{F31C8BC7-5A0F-45BE-805F-DAF37A0E05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xmlns="" id="{65ED8B6C-4D33-4FD9-8F44-D069ADE824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05352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>
            <a:extLst>
              <a:ext uri="{FF2B5EF4-FFF2-40B4-BE49-F238E27FC236}">
                <a16:creationId xmlns:a16="http://schemas.microsoft.com/office/drawing/2014/main" xmlns="" id="{BCE1684E-B92A-4DF8-ACEF-B80336B5DD2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87410C27-32A3-423E-9070-3BD600A54EFA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11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5602" name="Rectangle 2">
            <a:extLst>
              <a:ext uri="{FF2B5EF4-FFF2-40B4-BE49-F238E27FC236}">
                <a16:creationId xmlns:a16="http://schemas.microsoft.com/office/drawing/2014/main" xmlns="" id="{F31C8BC7-5A0F-45BE-805F-DAF37A0E05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xmlns="" id="{65ED8B6C-4D33-4FD9-8F44-D069ADE824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6737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>
            <a:extLst>
              <a:ext uri="{FF2B5EF4-FFF2-40B4-BE49-F238E27FC236}">
                <a16:creationId xmlns:a16="http://schemas.microsoft.com/office/drawing/2014/main" xmlns="" id="{548ECC24-F366-4BDC-BC8C-AD15C82684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31281F3F-B765-45B3-B519-34010832573D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12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9698" name="Rectangle 2">
            <a:extLst>
              <a:ext uri="{FF2B5EF4-FFF2-40B4-BE49-F238E27FC236}">
                <a16:creationId xmlns:a16="http://schemas.microsoft.com/office/drawing/2014/main" xmlns="" id="{4EF41FE6-A689-401D-A445-836D5846A3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xmlns="" id="{F99D947C-5593-42C5-9DC1-44D77BE77D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49313" y="4279900"/>
            <a:ext cx="5095875" cy="412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7899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BA768897-AE1F-4BBA-9735-E85BACB571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BF425563-4D73-4E13-9485-63369118B5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86044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34E719C-6E1A-4409-AAC3-F0FFEF7F8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597248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D31C36-8DE7-47E3-8210-E92EC5D146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239934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xmlns="" id="{4A0BEBAC-8316-4A0B-B812-B1F4EAE4D6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332DD2-ADD2-43F1-9DBD-FF46C02CC1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3688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EE0BE9A5-7856-40D2-A899-07BF9508CC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DAEE260-4D40-41E5-89C4-AE323EC85D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2825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09600" y="457200"/>
            <a:ext cx="8077200" cy="106680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041D11B2-230C-48EC-82F1-6C9B16E9EC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208A409F-8EBE-4C84-A476-F20B635B0B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6015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603E3298-7589-404A-A3CD-B7D3632FB08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C607DD56-6AC8-4621-9BE9-58551A3302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19AF5378-F02F-4509-B60B-CC17F9AFC9B6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0" y="6407150"/>
            <a:ext cx="9145588" cy="457200"/>
          </a:xfrm>
          <a:prstGeom prst="rect">
            <a:avLst/>
          </a:prstGeom>
          <a:solidFill>
            <a:srgbClr val="3643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xmlns="" id="{8D11D8C6-6BA5-4960-92F1-9DE927AC48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145463" y="6333066"/>
            <a:ext cx="842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8283E607-DE1E-42B1-AE02-332DF676BF65}" type="slidenum">
              <a:rPr lang="en-US" altLang="en-US" sz="1400" b="1">
                <a:solidFill>
                  <a:srgbClr val="FBF5EA"/>
                </a:solidFill>
              </a:rPr>
              <a:pPr algn="r"/>
              <a:t>‹#›</a:t>
            </a:fld>
            <a:endParaRPr lang="en-US" altLang="en-US" sz="1400" b="1" dirty="0">
              <a:solidFill>
                <a:srgbClr val="FBF5EA"/>
              </a:solidFill>
            </a:endParaRPr>
          </a:p>
        </p:txBody>
      </p:sp>
      <p:pic>
        <p:nvPicPr>
          <p:cNvPr id="9" name="Picture 19" descr="Pearson_Bound_White">
            <a:extLst>
              <a:ext uri="{FF2B5EF4-FFF2-40B4-BE49-F238E27FC236}">
                <a16:creationId xmlns:a16="http://schemas.microsoft.com/office/drawing/2014/main" xmlns="" id="{280D9147-1857-4AA0-B13A-7996629209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6391275"/>
            <a:ext cx="16557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25">
            <a:extLst>
              <a:ext uri="{FF2B5EF4-FFF2-40B4-BE49-F238E27FC236}">
                <a16:creationId xmlns:a16="http://schemas.microsoft.com/office/drawing/2014/main" xmlns="" id="{3DB57D7B-DFB7-46B6-A92A-369F6BC2D0B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966911" y="6475412"/>
            <a:ext cx="5872164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solidFill>
                  <a:schemeClr val="bg2"/>
                </a:solidFill>
                <a:latin typeface="Arial" panose="020B0604020202020204" pitchFamily="34" charset="0"/>
              </a:rPr>
              <a:t>Copyright 2019, 2015, 2012, Pearson Education, Inc.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FBF789B-AA02-4C2A-839B-CF5EBD90F1E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69" y="6461122"/>
            <a:ext cx="294393" cy="31009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4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8.wmf"/><Relationship Id="rId5" Type="http://schemas.openxmlformats.org/officeDocument/2006/relationships/image" Target="../media/image15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17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0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map&#10;&#10;Description generated with high confidence">
            <a:extLst>
              <a:ext uri="{FF2B5EF4-FFF2-40B4-BE49-F238E27FC236}">
                <a16:creationId xmlns:a16="http://schemas.microsoft.com/office/drawing/2014/main" xmlns="" id="{28A3BC3E-4DE3-4210-B2C7-89C0027E8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783" y="423863"/>
            <a:ext cx="4194955" cy="5368491"/>
          </a:xfrm>
          <a:prstGeom prst="rect">
            <a:avLst/>
          </a:prstGeom>
        </p:spPr>
      </p:pic>
      <p:sp>
        <p:nvSpPr>
          <p:cNvPr id="8194" name="Rectangle 2">
            <a:extLst>
              <a:ext uri="{FF2B5EF4-FFF2-40B4-BE49-F238E27FC236}">
                <a16:creationId xmlns:a16="http://schemas.microsoft.com/office/drawing/2014/main" xmlns="" id="{D6C12B1B-6B9C-42A1-82EF-224ED97D0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33400"/>
            <a:ext cx="4191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800">
                <a:latin typeface="Arial" panose="020B0604020202020204" pitchFamily="34" charset="0"/>
                <a:cs typeface="Arial" panose="020B0604020202020204" pitchFamily="34" charset="0"/>
              </a:rPr>
              <a:t>Chapter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xmlns="" id="{DE794FBC-1286-49A6-9729-EC9BCBD28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905000"/>
            <a:ext cx="41910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3200" dirty="0">
                <a:latin typeface="Arial" panose="020B0604020202020204" pitchFamily="34" charset="0"/>
              </a:rPr>
              <a:t>Confidence Intervals</a:t>
            </a:r>
          </a:p>
        </p:txBody>
      </p:sp>
      <p:pic>
        <p:nvPicPr>
          <p:cNvPr id="8196" name="Picture 4" descr="chapter_blue">
            <a:extLst>
              <a:ext uri="{FF2B5EF4-FFF2-40B4-BE49-F238E27FC236}">
                <a16:creationId xmlns:a16="http://schemas.microsoft.com/office/drawing/2014/main" xmlns="" id="{0CFF2BB2-76D0-43EF-9011-D65D33463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85800"/>
            <a:ext cx="10207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>
            <a:extLst>
              <a:ext uri="{FF2B5EF4-FFF2-40B4-BE49-F238E27FC236}">
                <a16:creationId xmlns:a16="http://schemas.microsoft.com/office/drawing/2014/main" xmlns="" id="{3FECF86A-24DC-45AB-A1BF-674378B82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5438" y="685800"/>
            <a:ext cx="6858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xmlns="" id="{6279DF37-0B9D-4E24-B9F6-BF52B65BB6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</a:rPr>
              <a:t>Solution: Critical Values of </a:t>
            </a:r>
            <a:r>
              <a:rPr lang="en-US" altLang="en-US" i="1" dirty="0">
                <a:solidFill>
                  <a:schemeClr val="accent3"/>
                </a:solidFill>
                <a:ea typeface="+mj-ea"/>
              </a:rPr>
              <a:t>t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xmlns="" id="{937310BD-5022-46AB-AAD9-2F0A67BB5E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0207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From the table, you can see that </a:t>
            </a:r>
            <a:r>
              <a:rPr lang="en-US" i="1" dirty="0" err="1"/>
              <a:t>t</a:t>
            </a:r>
            <a:r>
              <a:rPr lang="en-US" i="1" baseline="-25000" dirty="0" err="1"/>
              <a:t>c</a:t>
            </a:r>
            <a:r>
              <a:rPr lang="en-US" i="1" dirty="0"/>
              <a:t> </a:t>
            </a:r>
            <a:r>
              <a:rPr lang="en-US" dirty="0"/>
              <a:t>= 2.145. The figure shows the </a:t>
            </a:r>
            <a:r>
              <a:rPr lang="en-US" i="1" dirty="0"/>
              <a:t>t</a:t>
            </a:r>
            <a:r>
              <a:rPr lang="en-US" dirty="0"/>
              <a:t>-distribution for 14 degrees of freedom, </a:t>
            </a:r>
            <a:br>
              <a:rPr lang="en-US" dirty="0"/>
            </a:br>
            <a:r>
              <a:rPr lang="en-US" i="1" dirty="0"/>
              <a:t>c </a:t>
            </a:r>
            <a:r>
              <a:rPr lang="en-US" dirty="0"/>
              <a:t>= 0.95, and </a:t>
            </a:r>
            <a:r>
              <a:rPr lang="en-US" i="1" dirty="0" err="1"/>
              <a:t>t</a:t>
            </a:r>
            <a:r>
              <a:rPr lang="en-US" i="1" baseline="-25000" dirty="0" err="1"/>
              <a:t>c</a:t>
            </a:r>
            <a:r>
              <a:rPr lang="en-US" i="1" dirty="0"/>
              <a:t> </a:t>
            </a:r>
            <a:r>
              <a:rPr lang="en-US" dirty="0"/>
              <a:t>= 2.145</a:t>
            </a:r>
            <a:r>
              <a:rPr lang="en-US" dirty="0">
                <a:ea typeface="+mn-ea"/>
              </a:rPr>
              <a:t>.</a:t>
            </a:r>
          </a:p>
          <a:p>
            <a:pPr>
              <a:buFont typeface="Arial" charset="0"/>
              <a:buNone/>
              <a:defRPr/>
            </a:pPr>
            <a:endParaRPr lang="en-US" dirty="0">
              <a:ea typeface="+mn-ea"/>
            </a:endParaRPr>
          </a:p>
        </p:txBody>
      </p:sp>
      <p:sp>
        <p:nvSpPr>
          <p:cNvPr id="24580" name="Footer Placeholder 2">
            <a:extLst>
              <a:ext uri="{FF2B5EF4-FFF2-40B4-BE49-F238E27FC236}">
                <a16:creationId xmlns:a16="http://schemas.microsoft.com/office/drawing/2014/main" xmlns="" id="{116DF9B1-0044-4516-B83D-347B1BB8FAD6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67699D3-0D00-48BF-A3DC-5A1468460E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198" y="3240342"/>
            <a:ext cx="4704597" cy="3072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617408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xmlns="" id="{6279DF37-0B9D-4E24-B9F6-BF52B65BB6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</a:rPr>
              <a:t>Solution: Critical Values of </a:t>
            </a:r>
            <a:r>
              <a:rPr lang="en-US" altLang="en-US" i="1" dirty="0">
                <a:solidFill>
                  <a:schemeClr val="accent3"/>
                </a:solidFill>
                <a:ea typeface="+mj-ea"/>
              </a:rPr>
              <a:t>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17">
                <a:extLst>
                  <a:ext uri="{FF2B5EF4-FFF2-40B4-BE49-F238E27FC236}">
                    <a16:creationId xmlns:a16="http://schemas.microsoft.com/office/drawing/2014/main" xmlns="" id="{937310BD-5022-46AB-AAD9-2F0A67BB5E8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1020763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You can use technology to find </a:t>
                </a:r>
                <a:r>
                  <a:rPr lang="en-US" i="1" dirty="0" err="1"/>
                  <a:t>t</a:t>
                </a:r>
                <a:r>
                  <a:rPr lang="en-US" i="1" baseline="-25000" dirty="0" err="1"/>
                  <a:t>c</a:t>
                </a:r>
                <a:r>
                  <a:rPr lang="en-US" dirty="0"/>
                  <a:t>. To use a TI-84 Plus, you need to know the area under the curve to the left of </a:t>
                </a:r>
                <a:r>
                  <a:rPr lang="en-US" i="1" dirty="0" err="1"/>
                  <a:t>t</a:t>
                </a:r>
                <a:r>
                  <a:rPr lang="en-US" i="1" baseline="-25000" dirty="0" err="1"/>
                  <a:t>c</a:t>
                </a:r>
                <a:r>
                  <a:rPr lang="en-US" dirty="0"/>
                  <a:t>, which is 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:r>
                  <a:rPr lang="en-US" dirty="0">
                    <a:solidFill>
                      <a:srgbClr val="AE0337"/>
                    </a:solidFill>
                  </a:rPr>
                  <a:t>0.95 + 0.025 = 0.975.</a:t>
                </a:r>
                <a:r>
                  <a:rPr lang="en-US" dirty="0"/>
                  <a:t>     </a:t>
                </a:r>
                <a:r>
                  <a:rPr lang="en-US" dirty="0">
                    <a:solidFill>
                      <a:srgbClr val="AE0337"/>
                    </a:solidFill>
                  </a:rPr>
                  <a:t>Area to the left of </a:t>
                </a:r>
                <a:r>
                  <a:rPr lang="en-US" i="1" dirty="0" err="1">
                    <a:solidFill>
                      <a:srgbClr val="AE0337"/>
                    </a:solidFill>
                  </a:rPr>
                  <a:t>t</a:t>
                </a:r>
                <a:r>
                  <a:rPr lang="en-US" i="1" baseline="-25000" dirty="0" err="1">
                    <a:solidFill>
                      <a:srgbClr val="AE0337"/>
                    </a:solidFill>
                  </a:rPr>
                  <a:t>c</a:t>
                </a:r>
                <a:endParaRPr lang="en-US" i="1" dirty="0">
                  <a:solidFill>
                    <a:srgbClr val="AE0337"/>
                  </a:solidFill>
                </a:endParaRPr>
              </a:p>
              <a:p>
                <a:pPr marL="0" indent="0">
                  <a:buNone/>
                </a:pPr>
                <a:r>
                  <a:rPr lang="en-US" dirty="0"/>
                  <a:t>From the TI-84 Plus display, </a:t>
                </a:r>
                <a:r>
                  <a:rPr lang="en-US" i="1" dirty="0" err="1"/>
                  <a:t>t</a:t>
                </a:r>
                <a:r>
                  <a:rPr lang="en-US" i="1" baseline="-25000" dirty="0" err="1"/>
                  <a:t>c</a:t>
                </a:r>
                <a:r>
                  <a:rPr lang="en-US" i="1" dirty="0"/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dirty="0"/>
                  <a:t> 2.145.</a:t>
                </a:r>
                <a:endParaRPr lang="en-US" dirty="0">
                  <a:ea typeface="+mn-ea"/>
                </a:endParaRPr>
              </a:p>
            </p:txBody>
          </p:sp>
        </mc:Choice>
        <mc:Fallback xmlns="">
          <p:sp>
            <p:nvSpPr>
              <p:cNvPr id="18" name="Content Placeholder 17">
                <a:extLst>
                  <a:ext uri="{FF2B5EF4-FFF2-40B4-BE49-F238E27FC236}">
                    <a16:creationId xmlns:a16="http://schemas.microsoft.com/office/drawing/2014/main" id="{937310BD-5022-46AB-AAD9-2F0A67BB5E8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1020763"/>
              </a:xfrm>
              <a:blipFill>
                <a:blip r:embed="rId3"/>
                <a:stretch>
                  <a:fillRect l="-1481" t="-6587" r="-444" b="-1514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580" name="Footer Placeholder 2">
            <a:extLst>
              <a:ext uri="{FF2B5EF4-FFF2-40B4-BE49-F238E27FC236}">
                <a16:creationId xmlns:a16="http://schemas.microsoft.com/office/drawing/2014/main" xmlns="" id="{116DF9B1-0044-4516-B83D-347B1BB8FAD6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3" name="Picture 2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xmlns="" id="{C35E3FB5-EBE0-4328-8428-114912E2A5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288" y="3482738"/>
            <a:ext cx="2268659" cy="20721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xmlns="" id="{640CD8FC-6FD9-4C3A-BB51-99549E48758F}"/>
                  </a:ext>
                </a:extLst>
              </p:cNvPr>
              <p:cNvSpPr/>
              <p:nvPr/>
            </p:nvSpPr>
            <p:spPr>
              <a:xfrm>
                <a:off x="518311" y="4565302"/>
                <a:ext cx="6010977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>
                    <a:latin typeface="TimesTenLTStd-Roman"/>
                  </a:rPr>
                  <a:t>So, for a </a:t>
                </a:r>
                <a:r>
                  <a:rPr lang="en-US" sz="2800" i="1" dirty="0">
                    <a:latin typeface="TimesTenLTStd-Italic"/>
                  </a:rPr>
                  <a:t>t</a:t>
                </a:r>
                <a:r>
                  <a:rPr lang="en-US" sz="2800" i="1" dirty="0">
                    <a:latin typeface="PearsonMATHPRO11"/>
                  </a:rPr>
                  <a:t>-</a:t>
                </a:r>
                <a:r>
                  <a:rPr lang="en-US" sz="2800" dirty="0">
                    <a:latin typeface="TimesTenLTStd-Roman"/>
                  </a:rPr>
                  <a:t>distribution curve with 14 degrees of freedom, 95% of the area under the curve lies between </a:t>
                </a:r>
                <a:r>
                  <a:rPr lang="en-US" sz="2800" i="1" dirty="0">
                    <a:latin typeface="TimesTenLTStd-Italic"/>
                  </a:rPr>
                  <a:t>t </a:t>
                </a:r>
                <a:r>
                  <a:rPr lang="en-US" sz="2800" dirty="0">
                    <a:latin typeface="PearsonMATHPRO08"/>
                  </a:rPr>
                  <a:t>=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</m:oMath>
                </a14:m>
                <a:r>
                  <a:rPr lang="en-US" sz="2800" dirty="0">
                    <a:latin typeface="TimesTenLTStd-Roman"/>
                  </a:rPr>
                  <a:t>2.145.</a:t>
                </a:r>
                <a:endParaRPr lang="en-US" sz="2800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40CD8FC-6FD9-4C3A-BB51-99549E4875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311" y="4565302"/>
                <a:ext cx="6010977" cy="1384995"/>
              </a:xfrm>
              <a:prstGeom prst="rect">
                <a:avLst/>
              </a:prstGeom>
              <a:blipFill>
                <a:blip r:embed="rId5"/>
                <a:stretch>
                  <a:fillRect l="-2028" t="-5286" r="-811" b="-118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64704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12B576C-D198-4249-8211-53FE0D7E19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" y="4714439"/>
            <a:ext cx="45513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Clr>
                <a:schemeClr val="accent1"/>
              </a:buClr>
              <a:buFont typeface="Arial" panose="020B0604020202020204" pitchFamily="34" charset="0"/>
              <a:buAutoNum type="arabicPeriod" startAt="2"/>
            </a:pPr>
            <a:r>
              <a:rPr lang="en-US" altLang="en-US" sz="2800" dirty="0">
                <a:latin typeface="Times New Roman" panose="02020603050405020304" pitchFamily="18" charset="0"/>
              </a:rPr>
              <a:t>Find the sample </a:t>
            </a:r>
            <a:br>
              <a:rPr lang="en-US" altLang="en-US" sz="2800" dirty="0">
                <a:latin typeface="Times New Roman" panose="02020603050405020304" pitchFamily="18" charset="0"/>
              </a:rPr>
            </a:br>
            <a:r>
              <a:rPr lang="en-US" altLang="en-US" sz="2800" dirty="0">
                <a:latin typeface="Times New Roman" panose="02020603050405020304" pitchFamily="18" charset="0"/>
              </a:rPr>
              <a:t>statistics </a:t>
            </a:r>
            <a:r>
              <a:rPr lang="en-US" altLang="en-US" sz="2800" i="1" dirty="0">
                <a:latin typeface="Times New Roman" panose="02020603050405020304" pitchFamily="18" charset="0"/>
              </a:rPr>
              <a:t>n</a:t>
            </a:r>
            <a:r>
              <a:rPr lang="en-US" altLang="en-US" sz="2800" dirty="0">
                <a:latin typeface="Times New Roman" panose="02020603050405020304" pitchFamily="18" charset="0"/>
              </a:rPr>
              <a:t>,    </a:t>
            </a:r>
            <a:r>
              <a:rPr lang="en-US" altLang="en-US" sz="2800" i="1" dirty="0">
                <a:latin typeface="Times New Roman" panose="02020603050405020304" pitchFamily="18" charset="0"/>
              </a:rPr>
              <a:t>, </a:t>
            </a:r>
            <a:r>
              <a:rPr lang="en-US" altLang="en-US" sz="2800" dirty="0">
                <a:latin typeface="Times New Roman" panose="02020603050405020304" pitchFamily="18" charset="0"/>
              </a:rPr>
              <a:t>and </a:t>
            </a:r>
            <a:r>
              <a:rPr lang="en-US" altLang="en-US" sz="2800" i="1" dirty="0">
                <a:latin typeface="Times New Roman" panose="02020603050405020304" pitchFamily="18" charset="0"/>
              </a:rPr>
              <a:t>s</a:t>
            </a:r>
            <a:r>
              <a:rPr lang="en-US" altLang="en-US" sz="2800" dirty="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8674" name="Text Box 5">
            <a:extLst>
              <a:ext uri="{FF2B5EF4-FFF2-40B4-BE49-F238E27FC236}">
                <a16:creationId xmlns:a16="http://schemas.microsoft.com/office/drawing/2014/main" xmlns="" id="{4DF039C4-08FC-44C5-973C-A1D050063B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638" y="2395101"/>
            <a:ext cx="447992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65000"/>
              </a:spcBef>
              <a:spcAft>
                <a:spcPts val="1200"/>
              </a:spcAft>
              <a:buClr>
                <a:schemeClr val="accent1"/>
              </a:buClr>
              <a:buFontTx/>
              <a:buAutoNum type="arabicPeriod"/>
            </a:pPr>
            <a:r>
              <a:rPr lang="en-US" altLang="en-US" sz="2800">
                <a:latin typeface="Times New Roman" panose="02020603050405020304" pitchFamily="18" charset="0"/>
              </a:rPr>
              <a:t>Verify that </a:t>
            </a:r>
            <a:r>
              <a:rPr lang="en-US" altLang="en-US" sz="2800" i="1">
                <a:latin typeface="Times New Roman" panose="02020603050405020304" pitchFamily="18" charset="0"/>
                <a:sym typeface="Symbol" panose="05050102010706020507" pitchFamily="18" charset="2"/>
              </a:rPr>
              <a:t></a:t>
            </a:r>
            <a:r>
              <a:rPr lang="en-US" altLang="en-US" sz="2800">
                <a:latin typeface="Times New Roman" panose="02020603050405020304" pitchFamily="18" charset="0"/>
                <a:sym typeface="Symbol" panose="05050102010706020507" pitchFamily="18" charset="2"/>
              </a:rPr>
              <a:t> is not known, the sample is random, and the population is normally distributed or </a:t>
            </a:r>
            <a:r>
              <a:rPr lang="en-US" altLang="en-US" sz="2800" i="1">
                <a:latin typeface="Times New Roman" panose="02020603050405020304" pitchFamily="18" charset="0"/>
                <a:sym typeface="Symbol" panose="05050102010706020507" pitchFamily="18" charset="2"/>
              </a:rPr>
              <a:t>n</a:t>
            </a:r>
            <a:r>
              <a:rPr lang="en-US" altLang="en-US" sz="2800">
                <a:latin typeface="Times New Roman" panose="02020603050405020304" pitchFamily="18" charset="0"/>
                <a:sym typeface="Symbol" panose="05050102010706020507" pitchFamily="18" charset="2"/>
              </a:rPr>
              <a:t>  30.</a:t>
            </a:r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xmlns="" id="{529784F0-17D9-48D6-B947-9634215874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54727"/>
            <a:ext cx="9144000" cy="1073151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Constructing a Confidence Interval for a Population Mean (</a:t>
            </a:r>
            <a:r>
              <a:rPr lang="en-US" altLang="en-US" sz="4000" i="1" dirty="0">
                <a:sym typeface="Symbol" panose="05050102010706020507" pitchFamily="18" charset="2"/>
              </a:rPr>
              <a:t></a:t>
            </a:r>
            <a:r>
              <a:rPr lang="en-US" altLang="en-US" sz="4000" dirty="0"/>
              <a:t> Unknown)</a:t>
            </a:r>
            <a:endParaRPr lang="el-GR" altLang="en-US" sz="4000" dirty="0"/>
          </a:p>
        </p:txBody>
      </p:sp>
      <p:graphicFrame>
        <p:nvGraphicFramePr>
          <p:cNvPr id="1138694" name="Object 6">
            <a:extLst>
              <a:ext uri="{FF2B5EF4-FFF2-40B4-BE49-F238E27FC236}">
                <a16:creationId xmlns:a16="http://schemas.microsoft.com/office/drawing/2014/main" xmlns="" id="{D166B500-8778-43BF-827C-5322702364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597010"/>
              </p:ext>
            </p:extLst>
          </p:nvPr>
        </p:nvGraphicFramePr>
        <p:xfrm>
          <a:off x="5594350" y="4747776"/>
          <a:ext cx="86995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7" name="Equation" r:id="rId4" imgW="863225" imgH="622030" progId="Equation.DSMT4">
                  <p:embed/>
                </p:oleObj>
              </mc:Choice>
              <mc:Fallback>
                <p:oleObj name="Equation" r:id="rId4" imgW="863225" imgH="622030" progId="Equation.DSMT4">
                  <p:embed/>
                  <p:pic>
                    <p:nvPicPr>
                      <p:cNvPr id="1138694" name="Object 6">
                        <a:extLst>
                          <a:ext uri="{FF2B5EF4-FFF2-40B4-BE49-F238E27FC236}">
                            <a16:creationId xmlns:a16="http://schemas.microsoft.com/office/drawing/2014/main" xmlns="" id="{D166B500-8778-43BF-827C-5322702364F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4350" y="4747776"/>
                        <a:ext cx="869950" cy="62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8695" name="Object 7">
            <a:extLst>
              <a:ext uri="{FF2B5EF4-FFF2-40B4-BE49-F238E27FC236}">
                <a16:creationId xmlns:a16="http://schemas.microsoft.com/office/drawing/2014/main" xmlns="" id="{B512886D-8B0B-4C94-B3B4-B9C1114600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5126128"/>
              </p:ext>
            </p:extLst>
          </p:nvPr>
        </p:nvGraphicFramePr>
        <p:xfrm>
          <a:off x="6854825" y="4655701"/>
          <a:ext cx="1806575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name="Equation" r:id="rId6" imgW="1841500" imgH="762000" progId="Equation.DSMT4">
                  <p:embed/>
                </p:oleObj>
              </mc:Choice>
              <mc:Fallback>
                <p:oleObj name="Equation" r:id="rId6" imgW="1841500" imgH="762000" progId="Equation.DSMT4">
                  <p:embed/>
                  <p:pic>
                    <p:nvPicPr>
                      <p:cNvPr id="1138695" name="Object 7">
                        <a:extLst>
                          <a:ext uri="{FF2B5EF4-FFF2-40B4-BE49-F238E27FC236}">
                            <a16:creationId xmlns:a16="http://schemas.microsoft.com/office/drawing/2014/main" xmlns="" id="{B512886D-8B0B-4C94-B3B4-B9C11146005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4825" y="4655701"/>
                        <a:ext cx="1806575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3" name="Object 11">
            <a:extLst>
              <a:ext uri="{FF2B5EF4-FFF2-40B4-BE49-F238E27FC236}">
                <a16:creationId xmlns:a16="http://schemas.microsoft.com/office/drawing/2014/main" xmlns="" id="{D404BE57-D9A4-4F26-B8EF-67A1FDC1D8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9193417"/>
              </p:ext>
            </p:extLst>
          </p:nvPr>
        </p:nvGraphicFramePr>
        <p:xfrm>
          <a:off x="2576513" y="5235139"/>
          <a:ext cx="331787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" name="Equation" r:id="rId8" imgW="139579" imgH="164957" progId="Equation.DSMT4">
                  <p:embed/>
                </p:oleObj>
              </mc:Choice>
              <mc:Fallback>
                <p:oleObj name="Equation" r:id="rId8" imgW="139579" imgH="164957" progId="Equation.DSMT4">
                  <p:embed/>
                  <p:pic>
                    <p:nvPicPr>
                      <p:cNvPr id="17413" name="Object 11">
                        <a:extLst>
                          <a:ext uri="{FF2B5EF4-FFF2-40B4-BE49-F238E27FC236}">
                            <a16:creationId xmlns:a16="http://schemas.microsoft.com/office/drawing/2014/main" xmlns="" id="{D404BE57-D9A4-4F26-B8EF-67A1FDC1D8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6513" y="5235139"/>
                        <a:ext cx="331787" cy="414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9" name="Text Box 26">
            <a:extLst>
              <a:ext uri="{FF2B5EF4-FFF2-40B4-BE49-F238E27FC236}">
                <a16:creationId xmlns:a16="http://schemas.microsoft.com/office/drawing/2014/main" xmlns="" id="{A043DB88-5B81-4139-A7E8-48683AAC77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" y="1783914"/>
            <a:ext cx="8242300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28680" name="Footer Placeholder 2">
            <a:extLst>
              <a:ext uri="{FF2B5EF4-FFF2-40B4-BE49-F238E27FC236}">
                <a16:creationId xmlns:a16="http://schemas.microsoft.com/office/drawing/2014/main" xmlns="" id="{5B1C1DBD-602E-4076-B79E-DCCBA1FE1D5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818703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>
            <a:extLst>
              <a:ext uri="{FF2B5EF4-FFF2-40B4-BE49-F238E27FC236}">
                <a16:creationId xmlns:a16="http://schemas.microsoft.com/office/drawing/2014/main" xmlns="" id="{BAE0E3F5-EAB1-4F99-B03C-AC7ED9482B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427037"/>
            <a:ext cx="9144000" cy="990600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Constructing a Confidence Interval for a Population Mean (</a:t>
            </a:r>
            <a:r>
              <a:rPr lang="en-US" altLang="en-US" sz="4000" i="1" dirty="0">
                <a:sym typeface="Symbol" panose="05050102010706020507" pitchFamily="18" charset="2"/>
              </a:rPr>
              <a:t></a:t>
            </a:r>
            <a:r>
              <a:rPr lang="en-US" altLang="en-US" sz="4000" dirty="0"/>
              <a:t> Unknown)</a:t>
            </a:r>
            <a:endParaRPr lang="el-GR" altLang="en-US" sz="4000" dirty="0"/>
          </a:p>
        </p:txBody>
      </p:sp>
      <p:sp>
        <p:nvSpPr>
          <p:cNvPr id="30722" name="Text Box 5">
            <a:extLst>
              <a:ext uri="{FF2B5EF4-FFF2-40B4-BE49-F238E27FC236}">
                <a16:creationId xmlns:a16="http://schemas.microsoft.com/office/drawing/2014/main" xmlns="" id="{368B98B2-8FBF-4026-8E3C-05E9CF53D4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063" y="2487164"/>
            <a:ext cx="4038600" cy="174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6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3"/>
            </a:pPr>
            <a:r>
              <a:rPr lang="en-US" altLang="en-US" sz="2600" dirty="0">
                <a:latin typeface="Times New Roman" panose="02020603050405020304" pitchFamily="18" charset="0"/>
              </a:rPr>
              <a:t>Identify the degrees of freedom, the level of confidence </a:t>
            </a:r>
            <a:r>
              <a:rPr lang="en-US" altLang="en-US" sz="2600" i="1" dirty="0">
                <a:latin typeface="Times New Roman" panose="02020603050405020304" pitchFamily="18" charset="0"/>
              </a:rPr>
              <a:t>c</a:t>
            </a:r>
            <a:r>
              <a:rPr lang="en-US" altLang="en-US" sz="2600" dirty="0">
                <a:latin typeface="Times New Roman" panose="02020603050405020304" pitchFamily="18" charset="0"/>
              </a:rPr>
              <a:t>, and the critical value </a:t>
            </a:r>
            <a:r>
              <a:rPr lang="en-US" altLang="en-US" sz="2600" i="1" dirty="0" err="1">
                <a:latin typeface="Times New Roman" panose="02020603050405020304" pitchFamily="18" charset="0"/>
              </a:rPr>
              <a:t>t</a:t>
            </a:r>
            <a:r>
              <a:rPr lang="en-US" altLang="en-US" sz="2600" i="1" baseline="-25000" dirty="0" err="1">
                <a:latin typeface="Times New Roman" panose="02020603050405020304" pitchFamily="18" charset="0"/>
              </a:rPr>
              <a:t>c</a:t>
            </a:r>
            <a:r>
              <a:rPr lang="en-US" altLang="en-US" sz="2600" dirty="0">
                <a:latin typeface="Times New Roman" panose="02020603050405020304" pitchFamily="18" charset="0"/>
              </a:rPr>
              <a:t>.</a:t>
            </a:r>
            <a:endParaRPr lang="en-US" altLang="en-US" sz="2600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7B27C363-5744-4C81-A92D-E3AF28692F8F}"/>
              </a:ext>
            </a:extLst>
          </p:cNvPr>
          <p:cNvGrpSpPr>
            <a:grpSpLocks/>
          </p:cNvGrpSpPr>
          <p:nvPr/>
        </p:nvGrpSpPr>
        <p:grpSpPr bwMode="auto">
          <a:xfrm>
            <a:off x="5022850" y="4986616"/>
            <a:ext cx="3813175" cy="1304925"/>
            <a:chOff x="5055393" y="4385826"/>
            <a:chExt cx="3813175" cy="1303420"/>
          </a:xfrm>
        </p:grpSpPr>
        <p:sp>
          <p:nvSpPr>
            <p:cNvPr id="30730" name="Text Box 9">
              <a:extLst>
                <a:ext uri="{FF2B5EF4-FFF2-40B4-BE49-F238E27FC236}">
                  <a16:creationId xmlns:a16="http://schemas.microsoft.com/office/drawing/2014/main" xmlns="" id="{74CDDFD7-6C55-460B-888E-0B84932238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55393" y="4385826"/>
              <a:ext cx="3813175" cy="1292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2600">
                  <a:latin typeface="Times New Roman" panose="02020603050405020304" pitchFamily="18" charset="0"/>
                </a:rPr>
                <a:t>Left endpoint: </a:t>
              </a:r>
              <a:r>
                <a:rPr lang="en-US" altLang="en-US" sz="2600">
                  <a:latin typeface="MS Reference Serif" pitchFamily="18" charset="0"/>
                  <a:sym typeface="Symbol" panose="05050102010706020507" pitchFamily="18" charset="2"/>
                </a:rPr>
                <a:t/>
              </a:r>
              <a:br>
                <a:rPr lang="en-US" altLang="en-US" sz="2600">
                  <a:latin typeface="MS Reference Serif" pitchFamily="18" charset="0"/>
                  <a:sym typeface="Symbol" panose="05050102010706020507" pitchFamily="18" charset="2"/>
                </a:rPr>
              </a:br>
              <a:r>
                <a:rPr lang="en-US" altLang="en-US" sz="2600">
                  <a:latin typeface="Times New Roman" panose="02020603050405020304" pitchFamily="18" charset="0"/>
                  <a:sym typeface="Symbol" panose="05050102010706020507" pitchFamily="18" charset="2"/>
                </a:rPr>
                <a:t>Right endpoint: </a:t>
              </a:r>
            </a:p>
            <a:p>
              <a:pPr eaLnBrk="1" hangingPunct="1"/>
              <a:r>
                <a:rPr lang="en-US" altLang="en-US" sz="2600">
                  <a:latin typeface="Times New Roman" panose="02020603050405020304" pitchFamily="18" charset="0"/>
                  <a:sym typeface="Symbol" panose="05050102010706020507" pitchFamily="18" charset="2"/>
                </a:rPr>
                <a:t>Interval: </a:t>
              </a:r>
              <a:endParaRPr lang="en-US" altLang="en-US" sz="2600" i="1"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graphicFrame>
          <p:nvGraphicFramePr>
            <p:cNvPr id="30731" name="Object 5">
              <a:extLst>
                <a:ext uri="{FF2B5EF4-FFF2-40B4-BE49-F238E27FC236}">
                  <a16:creationId xmlns:a16="http://schemas.microsoft.com/office/drawing/2014/main" xmlns="" id="{CA948147-6F08-473D-B79B-09B99B5F581A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066896" y="4418100"/>
            <a:ext cx="933450" cy="4206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82" name="Equation" r:id="rId4" imgW="393359" imgH="177646" progId="Equation.DSMT4">
                    <p:embed/>
                  </p:oleObj>
                </mc:Choice>
                <mc:Fallback>
                  <p:oleObj name="Equation" r:id="rId4" imgW="393359" imgH="177646" progId="Equation.DSMT4">
                    <p:embed/>
                    <p:pic>
                      <p:nvPicPr>
                        <p:cNvPr id="30731" name="Object 5">
                          <a:extLst>
                            <a:ext uri="{FF2B5EF4-FFF2-40B4-BE49-F238E27FC236}">
                              <a16:creationId xmlns:a16="http://schemas.microsoft.com/office/drawing/2014/main" xmlns="" id="{CA948147-6F08-473D-B79B-09B99B5F581A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66896" y="4418100"/>
                          <a:ext cx="933450" cy="4206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>
                                    <a:alpha val="74997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32" name="Object 13">
              <a:extLst>
                <a:ext uri="{FF2B5EF4-FFF2-40B4-BE49-F238E27FC236}">
                  <a16:creationId xmlns:a16="http://schemas.microsoft.com/office/drawing/2014/main" xmlns="" id="{020187E2-B1A7-4D2E-A80E-560D70C7D6F7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255100" y="4823840"/>
            <a:ext cx="876300" cy="438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83" name="Equation" r:id="rId6" imgW="393359" imgH="177646" progId="Equation.DSMT4">
                    <p:embed/>
                  </p:oleObj>
                </mc:Choice>
                <mc:Fallback>
                  <p:oleObj name="Equation" r:id="rId6" imgW="393359" imgH="177646" progId="Equation.DSMT4">
                    <p:embed/>
                    <p:pic>
                      <p:nvPicPr>
                        <p:cNvPr id="30732" name="Object 13">
                          <a:extLst>
                            <a:ext uri="{FF2B5EF4-FFF2-40B4-BE49-F238E27FC236}">
                              <a16:creationId xmlns:a16="http://schemas.microsoft.com/office/drawing/2014/main" xmlns="" id="{020187E2-B1A7-4D2E-A80E-560D70C7D6F7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55100" y="4823840"/>
                          <a:ext cx="876300" cy="4381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33" name="Object 14">
              <a:extLst>
                <a:ext uri="{FF2B5EF4-FFF2-40B4-BE49-F238E27FC236}">
                  <a16:creationId xmlns:a16="http://schemas.microsoft.com/office/drawing/2014/main" xmlns="" id="{60EC0FC8-0385-4DF3-9BD3-3A7A0B7EB72E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303353" y="5203471"/>
            <a:ext cx="2511425" cy="485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84" name="Equation" r:id="rId8" imgW="1155700" imgH="203200" progId="Equation.DSMT4">
                    <p:embed/>
                  </p:oleObj>
                </mc:Choice>
                <mc:Fallback>
                  <p:oleObj name="Equation" r:id="rId8" imgW="1155700" imgH="203200" progId="Equation.DSMT4">
                    <p:embed/>
                    <p:pic>
                      <p:nvPicPr>
                        <p:cNvPr id="30733" name="Object 14">
                          <a:extLst>
                            <a:ext uri="{FF2B5EF4-FFF2-40B4-BE49-F238E27FC236}">
                              <a16:creationId xmlns:a16="http://schemas.microsoft.com/office/drawing/2014/main" xmlns="" id="{60EC0FC8-0385-4DF3-9BD3-3A7A0B7EB72E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03353" y="5203471"/>
                          <a:ext cx="2511425" cy="4857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0724" name="Text Box 26">
            <a:extLst>
              <a:ext uri="{FF2B5EF4-FFF2-40B4-BE49-F238E27FC236}">
                <a16:creationId xmlns:a16="http://schemas.microsoft.com/office/drawing/2014/main" xmlns="" id="{583547F0-C2B5-411F-A62B-6D49663906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" y="1987107"/>
            <a:ext cx="8242300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30725" name="Footer Placeholder 2">
            <a:extLst>
              <a:ext uri="{FF2B5EF4-FFF2-40B4-BE49-F238E27FC236}">
                <a16:creationId xmlns:a16="http://schemas.microsoft.com/office/drawing/2014/main" xmlns="" id="{358A56D8-F5C7-45A0-885A-3B3714DBC578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graphicFrame>
        <p:nvGraphicFramePr>
          <p:cNvPr id="21516" name="Object 1">
            <a:extLst>
              <a:ext uri="{FF2B5EF4-FFF2-40B4-BE49-F238E27FC236}">
                <a16:creationId xmlns:a16="http://schemas.microsoft.com/office/drawing/2014/main" xmlns="" id="{22A06F1A-ADE6-4869-8E66-AA66425352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2131885"/>
              </p:ext>
            </p:extLst>
          </p:nvPr>
        </p:nvGraphicFramePr>
        <p:xfrm>
          <a:off x="6084888" y="4128059"/>
          <a:ext cx="1279525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5" name="Equation" r:id="rId10" imgW="1180800" imgH="711000" progId="Equation.DSMT4">
                  <p:embed/>
                </p:oleObj>
              </mc:Choice>
              <mc:Fallback>
                <p:oleObj name="Equation" r:id="rId10" imgW="1180800" imgH="711000" progId="Equation.DSMT4">
                  <p:embed/>
                  <p:pic>
                    <p:nvPicPr>
                      <p:cNvPr id="21516" name="Object 1">
                        <a:extLst>
                          <a:ext uri="{FF2B5EF4-FFF2-40B4-BE49-F238E27FC236}">
                            <a16:creationId xmlns:a16="http://schemas.microsoft.com/office/drawing/2014/main" xmlns="" id="{22A06F1A-ADE6-4869-8E66-AA66425352B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888" y="4128059"/>
                        <a:ext cx="1279525" cy="77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7" name="Rectangle 11">
            <a:extLst>
              <a:ext uri="{FF2B5EF4-FFF2-40B4-BE49-F238E27FC236}">
                <a16:creationId xmlns:a16="http://schemas.microsoft.com/office/drawing/2014/main" xmlns="" id="{6BAA39EA-91B7-4EED-B22B-002B02C312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5988" y="2641152"/>
            <a:ext cx="2191177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 dirty="0" err="1">
                <a:latin typeface="Times New Roman" panose="02020603050405020304" pitchFamily="18" charset="0"/>
              </a:rPr>
              <a:t>d.f.</a:t>
            </a:r>
            <a:r>
              <a:rPr lang="en-US" altLang="en-US" sz="2600" dirty="0">
                <a:latin typeface="Times New Roman" panose="02020603050405020304" pitchFamily="18" charset="0"/>
              </a:rPr>
              <a:t> = </a:t>
            </a:r>
            <a:r>
              <a:rPr lang="en-US" altLang="en-US" sz="2600" i="1" dirty="0">
                <a:latin typeface="Times New Roman" panose="02020603050405020304" pitchFamily="18" charset="0"/>
              </a:rPr>
              <a:t>n</a:t>
            </a:r>
            <a:r>
              <a:rPr lang="en-US" altLang="en-US" sz="2600" dirty="0">
                <a:latin typeface="Times New Roman" panose="02020603050405020304" pitchFamily="18" charset="0"/>
              </a:rPr>
              <a:t> – 1;</a:t>
            </a:r>
          </a:p>
          <a:p>
            <a:pPr eaLnBrk="1" hangingPunct="1"/>
            <a:r>
              <a:rPr lang="en-US" altLang="en-US" sz="2600" dirty="0">
                <a:latin typeface="Times New Roman" panose="02020603050405020304" pitchFamily="18" charset="0"/>
              </a:rPr>
              <a:t>Use Table 5 in </a:t>
            </a:r>
          </a:p>
          <a:p>
            <a:pPr eaLnBrk="1" hangingPunct="1"/>
            <a:r>
              <a:rPr lang="en-US" altLang="en-US" sz="2600" dirty="0">
                <a:latin typeface="Times New Roman" panose="02020603050405020304" pitchFamily="18" charset="0"/>
              </a:rPr>
              <a:t>Appendix B. </a:t>
            </a:r>
          </a:p>
        </p:txBody>
      </p:sp>
      <p:sp>
        <p:nvSpPr>
          <p:cNvPr id="15" name="Text Box 5">
            <a:extLst>
              <a:ext uri="{FF2B5EF4-FFF2-40B4-BE49-F238E27FC236}">
                <a16:creationId xmlns:a16="http://schemas.microsoft.com/office/drawing/2014/main" xmlns="" id="{F0D7F329-96B4-4443-8772-80F434E6E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" y="4216959"/>
            <a:ext cx="431482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6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4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Find the margin of error </a:t>
            </a:r>
            <a:r>
              <a:rPr lang="en-US" altLang="en-US" sz="2600" i="1" dirty="0">
                <a:latin typeface="Times New Roman" panose="02020603050405020304" pitchFamily="18" charset="0"/>
                <a:sym typeface="Symbol" panose="05050102010706020507" pitchFamily="18" charset="2"/>
              </a:rPr>
              <a:t>E.</a:t>
            </a:r>
            <a:endParaRPr lang="en-US" altLang="en-US" sz="2600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6" name="Text Box 5">
            <a:extLst>
              <a:ext uri="{FF2B5EF4-FFF2-40B4-BE49-F238E27FC236}">
                <a16:creationId xmlns:a16="http://schemas.microsoft.com/office/drawing/2014/main" xmlns="" id="{60836DBD-06E4-4608-83BB-B1EA285A4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" y="4896128"/>
            <a:ext cx="4038600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6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5"/>
            </a:pP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Find the left and right endpoints and form the confidence interval.</a:t>
            </a:r>
          </a:p>
        </p:txBody>
      </p:sp>
    </p:spTree>
    <p:extLst>
      <p:ext uri="{BB962C8B-B14F-4D97-AF65-F5344CB8AC3E}">
        <p14:creationId xmlns:p14="http://schemas.microsoft.com/office/powerpoint/2010/main" val="288212063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E87ACCF-5CD6-4BA1-9A96-5F55B0BB0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Example: Constructing a Confidence Interval</a:t>
            </a:r>
          </a:p>
        </p:txBody>
      </p:sp>
      <p:sp>
        <p:nvSpPr>
          <p:cNvPr id="32770" name="Content Placeholder 2">
            <a:extLst>
              <a:ext uri="{FF2B5EF4-FFF2-40B4-BE49-F238E27FC236}">
                <a16:creationId xmlns:a16="http://schemas.microsoft.com/office/drawing/2014/main" xmlns="" id="{11A84FCD-E73B-44B7-9355-7E5870B329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/>
              <a:t>You randomly select 16 coffee shops and measure the  temperature of the coffee sold at each. The sample mean temperature is 162.0ºF with a sample standard deviation of 10.0ºF. Construct a 95% confidence interval for the population mean temperature of coffee sold. Assume the temperatures are approximately normally distributed.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/>
          </a:p>
        </p:txBody>
      </p:sp>
      <p:sp>
        <p:nvSpPr>
          <p:cNvPr id="32773" name="Footer Placeholder 2">
            <a:extLst>
              <a:ext uri="{FF2B5EF4-FFF2-40B4-BE49-F238E27FC236}">
                <a16:creationId xmlns:a16="http://schemas.microsoft.com/office/drawing/2014/main" xmlns="" id="{2A0AFBFD-0BA3-434A-83DA-599D221ABBC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430782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C1AB6C5-DA87-47E9-B9D2-6C83FB279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Constructing a Confidence Interval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xmlns="" id="{A7D44140-0AE9-489D-A7C1-871BFC18763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1050925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Because </a:t>
                </a:r>
                <a:r>
                  <a:rPr lang="el-GR" altLang="en-US" i="1" dirty="0"/>
                  <a:t>σ</a:t>
                </a:r>
                <a:r>
                  <a:rPr lang="en-US" dirty="0"/>
                  <a:t> is unknown, the sample is random, and the temperatures are approximately normally distributed, use the </a:t>
                </a:r>
                <a:r>
                  <a:rPr lang="en-US" i="1" dirty="0"/>
                  <a:t>t</a:t>
                </a:r>
                <a:r>
                  <a:rPr lang="en-US" dirty="0"/>
                  <a:t>-distribution. Using </a:t>
                </a:r>
                <a:r>
                  <a:rPr lang="en-US" i="1" dirty="0"/>
                  <a:t>n </a:t>
                </a:r>
                <a:r>
                  <a:rPr lang="en-US" dirty="0"/>
                  <a:t>= 16,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/>
                          <m:t>x</m:t>
                        </m:r>
                      </m:e>
                    </m:acc>
                  </m:oMath>
                </a14:m>
                <a:r>
                  <a:rPr lang="en-US" i="1" dirty="0"/>
                  <a:t> </a:t>
                </a:r>
                <a:r>
                  <a:rPr lang="en-US" dirty="0"/>
                  <a:t>= 162.0, </a:t>
                </a:r>
                <a:r>
                  <a:rPr lang="en-US" i="1" dirty="0"/>
                  <a:t>s </a:t>
                </a:r>
                <a:r>
                  <a:rPr lang="en-US" dirty="0"/>
                  <a:t>= 10.0, </a:t>
                </a:r>
                <a:r>
                  <a:rPr lang="en-US" i="1" dirty="0"/>
                  <a:t>c </a:t>
                </a:r>
                <a:r>
                  <a:rPr lang="en-US" dirty="0"/>
                  <a:t>= 0.95, and </a:t>
                </a:r>
                <a:r>
                  <a:rPr lang="en-US" dirty="0" err="1"/>
                  <a:t>d.f.</a:t>
                </a:r>
                <a:r>
                  <a:rPr lang="en-US" dirty="0"/>
                  <a:t> = 15, you can use Table 5 to find that </a:t>
                </a:r>
                <a:r>
                  <a:rPr lang="en-US" i="1" dirty="0" err="1"/>
                  <a:t>t</a:t>
                </a:r>
                <a:r>
                  <a:rPr lang="en-US" i="1" baseline="-25000" dirty="0" err="1"/>
                  <a:t>c</a:t>
                </a:r>
                <a:r>
                  <a:rPr lang="en-US" i="1" dirty="0"/>
                  <a:t> </a:t>
                </a:r>
                <a:r>
                  <a:rPr lang="en-US" dirty="0"/>
                  <a:t>= 2.131.</a:t>
                </a:r>
              </a:p>
              <a:p>
                <a:pPr marL="0" indent="0">
                  <a:buNone/>
                </a:pPr>
                <a:endParaRPr lang="en-US" altLang="en-US" dirty="0"/>
              </a:p>
              <a:p>
                <a:pPr marL="0" indent="0">
                  <a:buNone/>
                </a:pPr>
                <a:r>
                  <a:rPr lang="en-US" dirty="0"/>
                  <a:t>The margin of error at the 95% confidence level is</a:t>
                </a:r>
                <a:endParaRPr lang="en-US" alt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7D44140-0AE9-489D-A7C1-871BFC1876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1050925"/>
              </a:xfrm>
              <a:blipFill>
                <a:blip r:embed="rId4"/>
                <a:stretch>
                  <a:fillRect l="-1481" t="-6395" r="-593" b="-2255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800" name="Footer Placeholder 2">
            <a:extLst>
              <a:ext uri="{FF2B5EF4-FFF2-40B4-BE49-F238E27FC236}">
                <a16:creationId xmlns:a16="http://schemas.microsoft.com/office/drawing/2014/main" xmlns="" id="{4C069212-118E-4FC6-82F3-AADFEA73567A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graphicFrame>
        <p:nvGraphicFramePr>
          <p:cNvPr id="14" name="Object 10">
            <a:extLst>
              <a:ext uri="{FF2B5EF4-FFF2-40B4-BE49-F238E27FC236}">
                <a16:creationId xmlns:a16="http://schemas.microsoft.com/office/drawing/2014/main" xmlns="" id="{90AF1A8C-D45C-43B6-BBCC-26DC1D1955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905999"/>
              </p:ext>
            </p:extLst>
          </p:nvPr>
        </p:nvGraphicFramePr>
        <p:xfrm>
          <a:off x="2270125" y="4872037"/>
          <a:ext cx="3763963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Equation" r:id="rId5" imgW="3479800" imgH="711200" progId="Equation.DSMT4">
                  <p:embed/>
                </p:oleObj>
              </mc:Choice>
              <mc:Fallback>
                <p:oleObj name="Equation" r:id="rId5" imgW="3479800" imgH="711200" progId="Equation.DSMT4">
                  <p:embed/>
                  <p:pic>
                    <p:nvPicPr>
                      <p:cNvPr id="35843" name="Object 10">
                        <a:extLst>
                          <a:ext uri="{FF2B5EF4-FFF2-40B4-BE49-F238E27FC236}">
                            <a16:creationId xmlns:a16="http://schemas.microsoft.com/office/drawing/2014/main" xmlns="" id="{6788E9AB-B9C1-4CC4-B72D-D09131A75FC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0125" y="4872037"/>
                        <a:ext cx="3763963" cy="77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166090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66D9A93-7B03-42AB-A855-63B471B3E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Constructing a Confidence Interval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30BB958-FD51-449F-A283-FBB1253353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050925"/>
          </a:xfrm>
        </p:spPr>
        <p:txBody>
          <a:bodyPr/>
          <a:lstStyle/>
          <a:p>
            <a:pPr marL="350838" indent="-350838">
              <a:buFont typeface="Arial" charset="0"/>
              <a:buChar char="•"/>
              <a:defRPr/>
            </a:pPr>
            <a:r>
              <a:rPr lang="en-US" dirty="0">
                <a:ea typeface="+mn-ea"/>
              </a:rPr>
              <a:t>Confidence interval:</a:t>
            </a:r>
          </a:p>
          <a:p>
            <a:pPr marL="0" indent="0">
              <a:buFont typeface="Arial" charset="0"/>
              <a:buNone/>
              <a:defRPr/>
            </a:pPr>
            <a:endParaRPr lang="en-US" dirty="0">
              <a:ea typeface="+mn-ea"/>
            </a:endParaRPr>
          </a:p>
        </p:txBody>
      </p:sp>
      <p:graphicFrame>
        <p:nvGraphicFramePr>
          <p:cNvPr id="19459" name="Object 6">
            <a:extLst>
              <a:ext uri="{FF2B5EF4-FFF2-40B4-BE49-F238E27FC236}">
                <a16:creationId xmlns:a16="http://schemas.microsoft.com/office/drawing/2014/main" xmlns="" id="{603D94E2-06A6-46C4-B5B9-47CD0AF341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4716770"/>
              </p:ext>
            </p:extLst>
          </p:nvPr>
        </p:nvGraphicFramePr>
        <p:xfrm>
          <a:off x="1866900" y="2616778"/>
          <a:ext cx="1779588" cy="162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6" name="Equation" r:id="rId3" imgW="698197" imgH="634725" progId="Equation.DSMT4">
                  <p:embed/>
                </p:oleObj>
              </mc:Choice>
              <mc:Fallback>
                <p:oleObj name="Equation" r:id="rId3" imgW="698197" imgH="634725" progId="Equation.DSMT4">
                  <p:embed/>
                  <p:pic>
                    <p:nvPicPr>
                      <p:cNvPr id="19459" name="Object 6">
                        <a:extLst>
                          <a:ext uri="{FF2B5EF4-FFF2-40B4-BE49-F238E27FC236}">
                            <a16:creationId xmlns:a16="http://schemas.microsoft.com/office/drawing/2014/main" xmlns="" id="{603D94E2-06A6-46C4-B5B9-47CD0AF3417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6900" y="2616778"/>
                        <a:ext cx="1779588" cy="162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0" name="Object 7">
            <a:extLst>
              <a:ext uri="{FF2B5EF4-FFF2-40B4-BE49-F238E27FC236}">
                <a16:creationId xmlns:a16="http://schemas.microsoft.com/office/drawing/2014/main" xmlns="" id="{1A1719F1-3888-4619-990B-FB410FEF38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3325318"/>
              </p:ext>
            </p:extLst>
          </p:nvPr>
        </p:nvGraphicFramePr>
        <p:xfrm>
          <a:off x="5164138" y="2613603"/>
          <a:ext cx="1779587" cy="162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7" name="Equation" r:id="rId5" imgW="698197" imgH="634725" progId="Equation.DSMT4">
                  <p:embed/>
                </p:oleObj>
              </mc:Choice>
              <mc:Fallback>
                <p:oleObj name="Equation" r:id="rId5" imgW="698197" imgH="634725" progId="Equation.DSMT4">
                  <p:embed/>
                  <p:pic>
                    <p:nvPicPr>
                      <p:cNvPr id="19460" name="Object 7">
                        <a:extLst>
                          <a:ext uri="{FF2B5EF4-FFF2-40B4-BE49-F238E27FC236}">
                            <a16:creationId xmlns:a16="http://schemas.microsoft.com/office/drawing/2014/main" xmlns="" id="{1A1719F1-3888-4619-990B-FB410FEF38C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4138" y="2613603"/>
                        <a:ext cx="1779587" cy="162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CB7950F-44F1-4A7B-A70A-EB61E654FF5D}"/>
              </a:ext>
            </a:extLst>
          </p:cNvPr>
          <p:cNvSpPr txBox="1"/>
          <p:nvPr/>
        </p:nvSpPr>
        <p:spPr>
          <a:xfrm>
            <a:off x="1309688" y="2183391"/>
            <a:ext cx="2543175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latin typeface="+mn-lt"/>
                <a:ea typeface="+mn-ea"/>
                <a:cs typeface="Arial" charset="0"/>
              </a:rPr>
              <a:t>Left Endpoint: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9F4C5C3E-2910-4027-82E3-40E8B93BDABA}"/>
              </a:ext>
            </a:extLst>
          </p:cNvPr>
          <p:cNvSpPr txBox="1"/>
          <p:nvPr/>
        </p:nvSpPr>
        <p:spPr>
          <a:xfrm>
            <a:off x="4606925" y="2183391"/>
            <a:ext cx="2543175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latin typeface="+mn-lt"/>
                <a:ea typeface="+mn-ea"/>
                <a:cs typeface="Arial" charset="0"/>
              </a:rPr>
              <a:t>Right Endpoint: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D9725569-35DA-4F91-8C33-5ED04F7EC9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7963" y="4345566"/>
            <a:ext cx="32115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156.7 &lt; </a:t>
            </a:r>
            <a:r>
              <a:rPr lang="el-GR" altLang="en-US" sz="2800" b="1" i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altLang="en-US" sz="28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 167.3</a:t>
            </a:r>
            <a:endParaRPr lang="en-US" altLang="en-US" sz="28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xmlns="" id="{DE6C5A0C-2082-4786-A745-2BE344C89B4B}"/>
              </a:ext>
            </a:extLst>
          </p:cNvPr>
          <p:cNvCxnSpPr/>
          <p:nvPr/>
        </p:nvCxnSpPr>
        <p:spPr>
          <a:xfrm>
            <a:off x="2536825" y="4231266"/>
            <a:ext cx="311150" cy="26670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xmlns="" id="{BB077AD1-E516-4C62-9071-524AF63157A7}"/>
              </a:ext>
            </a:extLst>
          </p:cNvPr>
          <p:cNvCxnSpPr/>
          <p:nvPr/>
        </p:nvCxnSpPr>
        <p:spPr>
          <a:xfrm flipH="1">
            <a:off x="5313363" y="4197928"/>
            <a:ext cx="312737" cy="26670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51" name="Footer Placeholder 2">
            <a:extLst>
              <a:ext uri="{FF2B5EF4-FFF2-40B4-BE49-F238E27FC236}">
                <a16:creationId xmlns:a16="http://schemas.microsoft.com/office/drawing/2014/main" xmlns="" id="{49F2DAD2-75E4-4F17-9E3C-FC94FC8F31B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896830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657946-6DCA-4798-9622-52BC6E1DA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Constructing a Confidence Interval</a:t>
            </a:r>
          </a:p>
        </p:txBody>
      </p:sp>
      <p:sp>
        <p:nvSpPr>
          <p:cNvPr id="36867" name="Content Placeholder 11">
            <a:extLst>
              <a:ext uri="{FF2B5EF4-FFF2-40B4-BE49-F238E27FC236}">
                <a16:creationId xmlns:a16="http://schemas.microsoft.com/office/drawing/2014/main" xmlns="" id="{3449E9FD-49D3-4473-889E-76A3ACF219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625475"/>
          </a:xfrm>
        </p:spPr>
        <p:txBody>
          <a:bodyPr/>
          <a:lstStyle/>
          <a:p>
            <a:r>
              <a:rPr lang="en-US" altLang="en-US" b="1" dirty="0">
                <a:solidFill>
                  <a:schemeClr val="accent2"/>
                </a:solidFill>
              </a:rPr>
              <a:t>156.7 &lt; </a:t>
            </a:r>
            <a:r>
              <a:rPr lang="el-GR" altLang="en-US" b="1" i="1" dirty="0">
                <a:solidFill>
                  <a:schemeClr val="accent2"/>
                </a:solidFill>
              </a:rPr>
              <a:t>μ</a:t>
            </a:r>
            <a:r>
              <a:rPr lang="en-US" altLang="en-US" b="1" dirty="0">
                <a:solidFill>
                  <a:schemeClr val="accent2"/>
                </a:solidFill>
              </a:rPr>
              <a:t> &lt; 167.3</a:t>
            </a:r>
          </a:p>
          <a:p>
            <a:endParaRPr lang="en-US" altLang="en-US" dirty="0"/>
          </a:p>
        </p:txBody>
      </p:sp>
      <p:sp>
        <p:nvSpPr>
          <p:cNvPr id="36874" name="TextBox 26">
            <a:extLst>
              <a:ext uri="{FF2B5EF4-FFF2-40B4-BE49-F238E27FC236}">
                <a16:creationId xmlns:a16="http://schemas.microsoft.com/office/drawing/2014/main" xmlns="" id="{E54D6746-2894-4BB4-A9E8-7726C397B3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213" y="4249738"/>
            <a:ext cx="7894637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dirty="0">
                <a:latin typeface="Times New Roman" panose="02020603050405020304" pitchFamily="18" charset="0"/>
              </a:rPr>
              <a:t>With 95% confidence, you can say that the mean temperature of coffee sold is between 156.7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ºF</a:t>
            </a:r>
            <a:r>
              <a:rPr lang="en-US" altLang="en-US" sz="2800" dirty="0">
                <a:latin typeface="Times New Roman" panose="02020603050405020304" pitchFamily="18" charset="0"/>
              </a:rPr>
              <a:t> and 167.3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ºF.</a:t>
            </a:r>
            <a:endParaRPr lang="en-US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36879" name="Footer Placeholder 2">
            <a:extLst>
              <a:ext uri="{FF2B5EF4-FFF2-40B4-BE49-F238E27FC236}">
                <a16:creationId xmlns:a16="http://schemas.microsoft.com/office/drawing/2014/main" xmlns="" id="{8CD3AF76-6086-4DDD-AD2C-F9F825D8083A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4" name="Picture 3" descr="A picture containing object, antenna&#10;&#10;Description generated with very high confidence">
            <a:extLst>
              <a:ext uri="{FF2B5EF4-FFF2-40B4-BE49-F238E27FC236}">
                <a16:creationId xmlns:a16="http://schemas.microsoft.com/office/drawing/2014/main" xmlns="" id="{7F087C1E-079C-4883-B6CF-82EA521FA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177" y="2408237"/>
            <a:ext cx="4994707" cy="174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00812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40E1F6E8-4070-41D3-BA16-576936B75E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You randomly select 36 cars of the same model that were sold at a car dealership and determine the number of days each car sat on the dealership’s lot before it was sold. The sample mean is 9.75 days, with a sample standard deviation of 2.39 days. Construct a 99% confidence interval for the population mean number of days the car model sits on the dealership’s lot.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EED7F0D3-CE80-47FC-BA57-C83B2A7FDA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92D050"/>
                </a:solidFill>
              </a:rPr>
              <a:t>Example: Constructing a Confidence Interval</a:t>
            </a:r>
          </a:p>
        </p:txBody>
      </p:sp>
    </p:spTree>
    <p:extLst>
      <p:ext uri="{BB962C8B-B14F-4D97-AF65-F5344CB8AC3E}">
        <p14:creationId xmlns:p14="http://schemas.microsoft.com/office/powerpoint/2010/main" val="2592483324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xmlns="" id="{40E1F6E8-4070-41D3-BA16-576936B75EA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b="1" dirty="0">
                    <a:solidFill>
                      <a:srgbClr val="92D050"/>
                    </a:solidFill>
                  </a:rPr>
                  <a:t>Solution</a:t>
                </a:r>
              </a:p>
              <a:p>
                <a:pPr marL="0" indent="0">
                  <a:buNone/>
                </a:pPr>
                <a:r>
                  <a:rPr lang="en-US" dirty="0"/>
                  <a:t>Because </a:t>
                </a:r>
                <a:r>
                  <a:rPr lang="en-US" i="1" dirty="0">
                    <a:sym typeface="Symbol" panose="05050102010706020507" pitchFamily="18" charset="2"/>
                  </a:rPr>
                  <a:t></a:t>
                </a:r>
                <a:r>
                  <a:rPr lang="en-US" dirty="0"/>
                  <a:t> is unknown, the sample is random, and </a:t>
                </a:r>
                <a:br>
                  <a:rPr lang="en-US" dirty="0"/>
                </a:br>
                <a:r>
                  <a:rPr lang="en-US" i="1" dirty="0"/>
                  <a:t>n </a:t>
                </a:r>
                <a:r>
                  <a:rPr lang="en-US" dirty="0"/>
                  <a:t>= 36 </a:t>
                </a:r>
                <a:r>
                  <a:rPr lang="en-US" dirty="0">
                    <a:sym typeface="Symbol" panose="05050102010706020507" pitchFamily="18" charset="2"/>
                  </a:rPr>
                  <a:t></a:t>
                </a:r>
                <a:r>
                  <a:rPr lang="en-US" dirty="0"/>
                  <a:t> 30, use the </a:t>
                </a:r>
                <a:r>
                  <a:rPr lang="en-US" i="1" dirty="0"/>
                  <a:t>t</a:t>
                </a:r>
                <a:r>
                  <a:rPr lang="en-US" dirty="0"/>
                  <a:t>-distribution. Using </a:t>
                </a:r>
                <a:r>
                  <a:rPr lang="en-US" i="1" dirty="0"/>
                  <a:t>n </a:t>
                </a:r>
                <a:r>
                  <a:rPr lang="en-US" dirty="0"/>
                  <a:t>= 36, </a:t>
                </a:r>
                <a:br>
                  <a:rPr lang="en-US" dirty="0"/>
                </a:b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/>
                          <m:t>x</m:t>
                        </m:r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= 9.75, </a:t>
                </a:r>
                <a:r>
                  <a:rPr lang="en-US" i="1" dirty="0"/>
                  <a:t>s </a:t>
                </a:r>
                <a:r>
                  <a:rPr lang="en-US" dirty="0"/>
                  <a:t>= 2.39, </a:t>
                </a:r>
                <a:r>
                  <a:rPr lang="en-US" i="1" dirty="0"/>
                  <a:t>c </a:t>
                </a:r>
                <a:r>
                  <a:rPr lang="en-US" dirty="0"/>
                  <a:t>= 0.99, and </a:t>
                </a:r>
                <a:r>
                  <a:rPr lang="en-US" dirty="0" err="1"/>
                  <a:t>d.f.</a:t>
                </a:r>
                <a:r>
                  <a:rPr lang="en-US" dirty="0"/>
                  <a:t> = 35, you can use Table 5 to find that </a:t>
                </a:r>
                <a:r>
                  <a:rPr lang="en-US" i="1" dirty="0" err="1"/>
                  <a:t>t</a:t>
                </a:r>
                <a:r>
                  <a:rPr lang="en-US" i="1" baseline="-25000" dirty="0" err="1"/>
                  <a:t>c</a:t>
                </a:r>
                <a:r>
                  <a:rPr lang="en-US" i="1" dirty="0"/>
                  <a:t> </a:t>
                </a:r>
                <a:r>
                  <a:rPr lang="en-US" dirty="0"/>
                  <a:t>= 2.724. The margin of error at the 99% confidence level is</a:t>
                </a:r>
              </a:p>
              <a:p>
                <a:pPr marL="0" indent="0" algn="ctr">
                  <a:buNone/>
                </a:pPr>
                <a:r>
                  <a:rPr lang="en-US" i="1" dirty="0">
                    <a:solidFill>
                      <a:srgbClr val="AE0337"/>
                    </a:solidFill>
                  </a:rPr>
                  <a:t>E </a:t>
                </a:r>
                <a:r>
                  <a:rPr lang="en-US" dirty="0">
                    <a:solidFill>
                      <a:srgbClr val="AE0337"/>
                    </a:solidFill>
                  </a:rPr>
                  <a:t>= </a:t>
                </a:r>
                <a:r>
                  <a:rPr lang="en-US" i="1" dirty="0" err="1">
                    <a:solidFill>
                      <a:srgbClr val="AE0337"/>
                    </a:solidFill>
                  </a:rPr>
                  <a:t>t</a:t>
                </a:r>
                <a:r>
                  <a:rPr lang="en-US" i="1" baseline="-25000" dirty="0" err="1">
                    <a:solidFill>
                      <a:srgbClr val="AE0337"/>
                    </a:solidFill>
                  </a:rPr>
                  <a:t>c</a:t>
                </a:r>
                <a:r>
                  <a:rPr lang="en-US" i="1" dirty="0">
                    <a:solidFill>
                      <a:srgbClr val="AE0337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AE0337"/>
                            </a:solidFill>
                          </a:rPr>
                          <m:t>s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solidFill>
                                  <a:srgbClr val="AE033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AE0337"/>
                                </a:solidFill>
                              </a:rPr>
                              <m:t>n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i="1" baseline="-25000" dirty="0">
                    <a:solidFill>
                      <a:srgbClr val="AE0337"/>
                    </a:solidFill>
                  </a:rPr>
                  <a:t> </a:t>
                </a:r>
                <a:r>
                  <a:rPr lang="en-US" dirty="0">
                    <a:solidFill>
                      <a:srgbClr val="AE0337"/>
                    </a:solidFill>
                  </a:rPr>
                  <a:t>= 2.724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en-US" dirty="0">
                    <a:solidFill>
                      <a:srgbClr val="AE0337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AE0337"/>
                            </a:solidFill>
                          </a:rPr>
                          <m:t>2.39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 dirty="0">
                                <a:solidFill>
                                  <a:srgbClr val="AE033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AE0337"/>
                                </a:solidFill>
                              </a:rPr>
                              <m:t>36</m:t>
                            </m:r>
                          </m:e>
                        </m:rad>
                      </m:den>
                    </m:f>
                    <m:r>
                      <a:rPr lang="en-US" i="1" dirty="0">
                        <a:solidFill>
                          <a:srgbClr val="AE0337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dirty="0">
                    <a:solidFill>
                      <a:srgbClr val="AE0337"/>
                    </a:solidFill>
                  </a:rPr>
                  <a:t>1.09.</a:t>
                </a:r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40E1F6E8-4070-41D3-BA16-576936B75EA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81" t="-1482" r="-21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>
            <a:extLst>
              <a:ext uri="{FF2B5EF4-FFF2-40B4-BE49-F238E27FC236}">
                <a16:creationId xmlns:a16="http://schemas.microsoft.com/office/drawing/2014/main" xmlns="" id="{EED7F0D3-CE80-47FC-BA57-C83B2A7FDA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92D050"/>
                </a:solidFill>
              </a:rPr>
              <a:t>Solution: Constructing a Confidence Interval</a:t>
            </a:r>
          </a:p>
        </p:txBody>
      </p:sp>
    </p:spTree>
    <p:extLst>
      <p:ext uri="{BB962C8B-B14F-4D97-AF65-F5344CB8AC3E}">
        <p14:creationId xmlns:p14="http://schemas.microsoft.com/office/powerpoint/2010/main" val="422287034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xmlns="" id="{401D8011-6411-49B9-BDF3-DAB5E5938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Chapter Outline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xmlns="" id="{A6734F89-DF44-42F8-9D63-B6BF14A9A3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6.1 Confidence Intervals for the Mean (</a:t>
            </a:r>
            <a:r>
              <a:rPr lang="en-US" altLang="en-US" i="1">
                <a:sym typeface="Symbol" panose="05050102010706020507" pitchFamily="18" charset="2"/>
              </a:rPr>
              <a:t></a:t>
            </a:r>
            <a:r>
              <a:rPr lang="en-US" altLang="en-US">
                <a:sym typeface="Symbol" panose="05050102010706020507" pitchFamily="18" charset="2"/>
              </a:rPr>
              <a:t> Known</a:t>
            </a:r>
            <a:r>
              <a:rPr lang="en-US" altLang="en-US"/>
              <a:t>)</a:t>
            </a:r>
          </a:p>
          <a:p>
            <a:pPr eaLnBrk="1" hangingPunct="1"/>
            <a:r>
              <a:rPr lang="en-US" altLang="en-US"/>
              <a:t>6.2 Confidence Intervals for the Mean (</a:t>
            </a:r>
            <a:r>
              <a:rPr lang="en-US" altLang="en-US" i="1">
                <a:sym typeface="Symbol" panose="05050102010706020507" pitchFamily="18" charset="2"/>
              </a:rPr>
              <a:t></a:t>
            </a:r>
            <a:r>
              <a:rPr lang="en-US" altLang="en-US">
                <a:sym typeface="Symbol" panose="05050102010706020507" pitchFamily="18" charset="2"/>
              </a:rPr>
              <a:t> Unknown</a:t>
            </a:r>
            <a:r>
              <a:rPr lang="en-US" altLang="en-US"/>
              <a:t>)</a:t>
            </a:r>
          </a:p>
          <a:p>
            <a:pPr eaLnBrk="1" hangingPunct="1"/>
            <a:r>
              <a:rPr lang="en-US" altLang="en-US"/>
              <a:t>6.3 Confidence Intervals for Population Proportions</a:t>
            </a:r>
          </a:p>
          <a:p>
            <a:pPr eaLnBrk="1" hangingPunct="1"/>
            <a:r>
              <a:rPr lang="en-US" altLang="en-US"/>
              <a:t>6.4 Confidence Intervals for Variance and Standard      </a:t>
            </a:r>
            <a:br>
              <a:rPr lang="en-US" altLang="en-US"/>
            </a:br>
            <a:r>
              <a:rPr lang="en-US" altLang="en-US"/>
              <a:t>      Deviation</a:t>
            </a:r>
          </a:p>
        </p:txBody>
      </p:sp>
      <p:sp>
        <p:nvSpPr>
          <p:cNvPr id="11267" name="Footer Placeholder 2">
            <a:extLst>
              <a:ext uri="{FF2B5EF4-FFF2-40B4-BE49-F238E27FC236}">
                <a16:creationId xmlns:a16="http://schemas.microsoft.com/office/drawing/2014/main" xmlns="" id="{7418C777-64AE-4864-891A-6BC7ED8D610D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91782762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xmlns="" id="{40E1F6E8-4070-41D3-BA16-576936B75EA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1"/>
                <a:ext cx="8229600" cy="321243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b="1" dirty="0">
                    <a:solidFill>
                      <a:srgbClr val="92D050"/>
                    </a:solidFill>
                  </a:rPr>
                  <a:t>Solution</a:t>
                </a:r>
              </a:p>
              <a:p>
                <a:pPr marL="0" indent="0">
                  <a:buNone/>
                </a:pPr>
                <a:r>
                  <a:rPr lang="en-US" dirty="0"/>
                  <a:t>The confidence interval is constructed as shown.</a:t>
                </a:r>
              </a:p>
              <a:p>
                <a:pPr marL="0" indent="0" algn="ctr">
                  <a:buNone/>
                </a:pPr>
                <a:r>
                  <a:rPr lang="en-US" dirty="0"/>
                  <a:t>Left Endpoint 			Right Endpoint</a:t>
                </a:r>
              </a:p>
              <a:p>
                <a:pPr marL="0" indent="0">
                  <a:buNone/>
                </a:pPr>
                <a:r>
                  <a:rPr lang="en-US" i="1" dirty="0"/>
                  <a:t>  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AE0337"/>
                            </a:solidFill>
                          </a:rPr>
                          <m:t>x</m:t>
                        </m:r>
                      </m:e>
                    </m:acc>
                  </m:oMath>
                </a14:m>
                <a:r>
                  <a:rPr lang="en-US" i="1" dirty="0">
                    <a:solidFill>
                      <a:srgbClr val="AE0337"/>
                    </a:solidFill>
                  </a:rPr>
                  <a:t> </a:t>
                </a:r>
                <a:r>
                  <a:rPr lang="en-US" dirty="0">
                    <a:solidFill>
                      <a:srgbClr val="AE0337"/>
                    </a:solidFill>
                  </a:rPr>
                  <a:t>– </a:t>
                </a:r>
                <a:r>
                  <a:rPr lang="en-US" i="1" dirty="0">
                    <a:solidFill>
                      <a:srgbClr val="AE0337"/>
                    </a:solidFill>
                  </a:rPr>
                  <a:t>E </a:t>
                </a:r>
                <a:r>
                  <a:rPr lang="en-US" dirty="0">
                    <a:solidFill>
                      <a:srgbClr val="AE0337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b="0" i="1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AE0337"/>
                    </a:solidFill>
                  </a:rPr>
                  <a:t>9.75 – 1.09 		 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AE0337"/>
                            </a:solidFill>
                          </a:rPr>
                          <m:t>x</m:t>
                        </m:r>
                      </m:e>
                    </m:acc>
                  </m:oMath>
                </a14:m>
                <a:r>
                  <a:rPr lang="en-US" i="1" dirty="0">
                    <a:solidFill>
                      <a:srgbClr val="AE0337"/>
                    </a:solidFill>
                  </a:rPr>
                  <a:t> </a:t>
                </a:r>
                <a:r>
                  <a:rPr lang="en-US" dirty="0">
                    <a:solidFill>
                      <a:srgbClr val="AE0337"/>
                    </a:solidFill>
                  </a:rPr>
                  <a:t>+ </a:t>
                </a:r>
                <a:r>
                  <a:rPr lang="en-US" i="1" dirty="0">
                    <a:solidFill>
                      <a:srgbClr val="AE0337"/>
                    </a:solidFill>
                  </a:rPr>
                  <a:t>E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dirty="0">
                    <a:solidFill>
                      <a:srgbClr val="AE0337"/>
                    </a:solidFill>
                  </a:rPr>
                  <a:t> 9.75 + 1.09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srgbClr val="AE0337"/>
                    </a:solidFill>
                  </a:rPr>
                  <a:t>              = 8.66                                        = 10.84</a:t>
                </a:r>
              </a:p>
              <a:p>
                <a:pPr marL="0" indent="0" algn="ctr">
                  <a:buNone/>
                </a:pPr>
                <a:r>
                  <a:rPr lang="en-US" dirty="0">
                    <a:solidFill>
                      <a:srgbClr val="AE0337"/>
                    </a:solidFill>
                  </a:rPr>
                  <a:t>8.66 &lt; </a:t>
                </a:r>
                <a:r>
                  <a:rPr lang="en-US" i="1" dirty="0">
                    <a:solidFill>
                      <a:srgbClr val="AE0337"/>
                    </a:solidFill>
                    <a:sym typeface="Symbol" panose="05050102010706020507" pitchFamily="18" charset="2"/>
                  </a:rPr>
                  <a:t></a:t>
                </a:r>
                <a:r>
                  <a:rPr lang="en-US" dirty="0">
                    <a:solidFill>
                      <a:srgbClr val="AE0337"/>
                    </a:solidFill>
                  </a:rPr>
                  <a:t> &lt; 10.84</a:t>
                </a:r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40E1F6E8-4070-41D3-BA16-576936B75EA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1"/>
                <a:ext cx="8229600" cy="3212432"/>
              </a:xfrm>
              <a:blipFill>
                <a:blip r:embed="rId2"/>
                <a:stretch>
                  <a:fillRect l="-1481" t="-2091" b="-13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>
            <a:extLst>
              <a:ext uri="{FF2B5EF4-FFF2-40B4-BE49-F238E27FC236}">
                <a16:creationId xmlns:a16="http://schemas.microsoft.com/office/drawing/2014/main" xmlns="" id="{EED7F0D3-CE80-47FC-BA57-C83B2A7FDA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92D050"/>
                </a:solidFill>
              </a:rPr>
              <a:t>Solution: Constructing a Confidence Interval</a:t>
            </a:r>
          </a:p>
        </p:txBody>
      </p:sp>
      <p:pic>
        <p:nvPicPr>
          <p:cNvPr id="6" name="Picture 5" descr="A close up of a clock&#10;&#10;Description generated with high confidence">
            <a:extLst>
              <a:ext uri="{FF2B5EF4-FFF2-40B4-BE49-F238E27FC236}">
                <a16:creationId xmlns:a16="http://schemas.microsoft.com/office/drawing/2014/main" xmlns="" id="{6D2BEFDF-12C1-42EB-91F5-85CB284AEF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464" y="4932869"/>
            <a:ext cx="6195072" cy="119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58014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40E1F6E8-4070-41D3-BA16-576936B75E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416593"/>
            <a:ext cx="8229600" cy="1143000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92D050"/>
                </a:solidFill>
              </a:rPr>
              <a:t>Solution</a:t>
            </a:r>
          </a:p>
          <a:p>
            <a:pPr marL="0" indent="0">
              <a:buNone/>
            </a:pPr>
            <a:r>
              <a:rPr lang="en-US" dirty="0"/>
              <a:t>You can check this answer using technology. </a:t>
            </a:r>
            <a:endParaRPr lang="en-US" dirty="0">
              <a:solidFill>
                <a:srgbClr val="AE0337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EED7F0D3-CE80-47FC-BA57-C83B2A7FDA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92D050"/>
                </a:solidFill>
              </a:rPr>
              <a:t>Solution: Constructing a Confidence Interval</a:t>
            </a: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267A8A14-4933-4522-B5B9-23D99F6B02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067" y="2485724"/>
            <a:ext cx="6691797" cy="228840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897A0CC4-1820-49A2-BA6B-C745275EE1D8}"/>
              </a:ext>
            </a:extLst>
          </p:cNvPr>
          <p:cNvSpPr/>
          <p:nvPr/>
        </p:nvSpPr>
        <p:spPr>
          <a:xfrm>
            <a:off x="187692" y="4939187"/>
            <a:ext cx="91873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99% confidence, you can say that the population mean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days the car model sits on the dealership’s lot is between 8.66 and 10.84.</a:t>
            </a:r>
          </a:p>
        </p:txBody>
      </p:sp>
    </p:spTree>
    <p:extLst>
      <p:ext uri="{BB962C8B-B14F-4D97-AF65-F5344CB8AC3E}">
        <p14:creationId xmlns:p14="http://schemas.microsoft.com/office/powerpoint/2010/main" val="329271340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>
            <a:extLst>
              <a:ext uri="{FF2B5EF4-FFF2-40B4-BE49-F238E27FC236}">
                <a16:creationId xmlns:a16="http://schemas.microsoft.com/office/drawing/2014/main" xmlns="" id="{B7FC5E73-A655-4644-857E-230F042ADC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71438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/>
              <a:t>Normal or </a:t>
            </a:r>
            <a:r>
              <a:rPr lang="en-US" altLang="en-US" i="1"/>
              <a:t>t</a:t>
            </a:r>
            <a:r>
              <a:rPr lang="en-US" altLang="en-US"/>
              <a:t>-Distribution?</a:t>
            </a:r>
          </a:p>
        </p:txBody>
      </p:sp>
      <p:sp>
        <p:nvSpPr>
          <p:cNvPr id="37890" name="Footer Placeholder 2">
            <a:extLst>
              <a:ext uri="{FF2B5EF4-FFF2-40B4-BE49-F238E27FC236}">
                <a16:creationId xmlns:a16="http://schemas.microsoft.com/office/drawing/2014/main" xmlns="" id="{B9F1789F-D47B-4733-83A9-87FFEE24993D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4" name="Picture 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9A2BD8BE-580D-45F5-A273-E7D1794C21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89309"/>
            <a:ext cx="8076927" cy="5002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647340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>
            <a:extLst>
              <a:ext uri="{FF2B5EF4-FFF2-40B4-BE49-F238E27FC236}">
                <a16:creationId xmlns:a16="http://schemas.microsoft.com/office/drawing/2014/main" xmlns="" id="{188867AC-AC0D-4805-9953-E38A3EE99C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</a:rPr>
              <a:t>Example: Normal or </a:t>
            </a:r>
            <a:r>
              <a:rPr lang="en-US" altLang="en-US" i="1" dirty="0">
                <a:solidFill>
                  <a:schemeClr val="accent3"/>
                </a:solidFill>
                <a:ea typeface="+mj-ea"/>
              </a:rPr>
              <a:t>t</a:t>
            </a:r>
            <a:r>
              <a:rPr lang="en-US" altLang="en-US" dirty="0">
                <a:solidFill>
                  <a:schemeClr val="accent3"/>
                </a:solidFill>
                <a:ea typeface="+mj-ea"/>
              </a:rPr>
              <a:t>-Distribution?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xmlns="" id="{566DCBD3-1284-4E83-9E32-128F0AA33E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7856"/>
            <a:ext cx="8229600" cy="3094038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US" dirty="0">
                <a:ea typeface="+mn-ea"/>
              </a:rPr>
              <a:t>You randomly select 25 newly constructed houses. The sample mean construction cost is $181,000 and the population standard deviation is $28,000. Assuming construction costs are normally distributed, should you use the normal distribution, the </a:t>
            </a:r>
            <a:r>
              <a:rPr lang="en-US" i="1" dirty="0">
                <a:ea typeface="+mn-ea"/>
              </a:rPr>
              <a:t>t</a:t>
            </a:r>
            <a:r>
              <a:rPr lang="en-US" dirty="0">
                <a:ea typeface="+mn-ea"/>
              </a:rPr>
              <a:t>-distribution, or neither to construct a 95% confidence interval for the population mean construction cost? Explain </a:t>
            </a:r>
            <a:r>
              <a:rPr lang="en-US" dirty="0"/>
              <a:t>your reasoning.</a:t>
            </a:r>
            <a:endParaRPr lang="en-US" dirty="0">
              <a:ea typeface="+mn-ea"/>
            </a:endParaRPr>
          </a:p>
          <a:p>
            <a:pPr>
              <a:buFont typeface="Arial" charset="0"/>
              <a:buNone/>
              <a:defRPr/>
            </a:pPr>
            <a:endParaRPr lang="en-US" dirty="0">
              <a:ea typeface="+mn-ea"/>
            </a:endParaRPr>
          </a:p>
        </p:txBody>
      </p:sp>
      <p:sp>
        <p:nvSpPr>
          <p:cNvPr id="39941" name="Footer Placeholder 2">
            <a:extLst>
              <a:ext uri="{FF2B5EF4-FFF2-40B4-BE49-F238E27FC236}">
                <a16:creationId xmlns:a16="http://schemas.microsoft.com/office/drawing/2014/main" xmlns="" id="{7B4574D7-F29C-4252-AEE4-F0F134BE125C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35328501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xmlns="" id="{A996F840-B6A4-495F-9C10-2B62E5845CD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544782"/>
                <a:ext cx="8229600" cy="4525963"/>
              </a:xfrm>
            </p:spPr>
            <p:txBody>
              <a:bodyPr/>
              <a:lstStyle/>
              <a:p>
                <a:pPr marL="0" indent="0">
                  <a:buNone/>
                  <a:defRPr/>
                </a:pPr>
                <a:r>
                  <a:rPr lang="en-US" b="1" dirty="0">
                    <a:solidFill>
                      <a:schemeClr val="accent3"/>
                    </a:solidFill>
                    <a:cs typeface="Arial" charset="0"/>
                  </a:rPr>
                  <a:t>Solution</a:t>
                </a:r>
              </a:p>
              <a:p>
                <a:pPr marL="0" indent="0">
                  <a:buNone/>
                </a:pPr>
                <a:r>
                  <a:rPr lang="en-US" i="1" dirty="0"/>
                  <a:t>Is the population normally distributed or is n </a:t>
                </a:r>
                <a:r>
                  <a:rPr lang="en-US" dirty="0">
                    <a:sym typeface="Symbol" panose="05050102010706020507" pitchFamily="18" charset="2"/>
                  </a:rPr>
                  <a:t></a:t>
                </a:r>
                <a:r>
                  <a:rPr lang="en-US" dirty="0"/>
                  <a:t> </a:t>
                </a:r>
                <a:r>
                  <a:rPr lang="en-US" i="1" dirty="0"/>
                  <a:t>30?</a:t>
                </a:r>
              </a:p>
              <a:p>
                <a:pPr marL="0" indent="0">
                  <a:buNone/>
                </a:pPr>
                <a:r>
                  <a:rPr lang="en-US" dirty="0"/>
                  <a:t>Yes, the population is normally distributed. Note that even though </a:t>
                </a:r>
                <a:r>
                  <a:rPr lang="en-US" i="1" dirty="0"/>
                  <a:t>n </a:t>
                </a:r>
                <a:r>
                  <a:rPr lang="en-US" dirty="0"/>
                  <a:t>= 25 &lt; 30 you can still use either the standard normal distribution or the </a:t>
                </a:r>
                <a:r>
                  <a:rPr lang="en-US" i="1" dirty="0"/>
                  <a:t>t</a:t>
                </a:r>
                <a:r>
                  <a:rPr lang="en-US" dirty="0"/>
                  <a:t>-distribution because the population is normally distributed.</a:t>
                </a:r>
              </a:p>
              <a:p>
                <a:pPr marL="0" indent="0">
                  <a:buNone/>
                </a:pPr>
                <a:r>
                  <a:rPr lang="en-US" i="1" dirty="0"/>
                  <a:t>Is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dirty="0"/>
                  <a:t> </a:t>
                </a:r>
                <a:r>
                  <a:rPr lang="en-US" i="1" dirty="0"/>
                  <a:t>known?</a:t>
                </a:r>
              </a:p>
              <a:p>
                <a:pPr marL="0" indent="0">
                  <a:buNone/>
                </a:pPr>
                <a:r>
                  <a:rPr lang="en-US" dirty="0"/>
                  <a:t>Yes.</a:t>
                </a:r>
              </a:p>
              <a:p>
                <a:pPr marL="0" indent="0">
                  <a:buNone/>
                </a:pPr>
                <a:r>
                  <a:rPr lang="en-US" i="1" dirty="0"/>
                  <a:t>Decision:</a:t>
                </a:r>
              </a:p>
              <a:p>
                <a:pPr marL="0" indent="0">
                  <a:buNone/>
                </a:pPr>
                <a:r>
                  <a:rPr lang="en-US" dirty="0"/>
                  <a:t>Use the standard normal distribution.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996F840-B6A4-495F-9C10-2B62E5845CD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44782"/>
                <a:ext cx="8229600" cy="4525963"/>
              </a:xfrm>
              <a:blipFill>
                <a:blip r:embed="rId3"/>
                <a:stretch>
                  <a:fillRect l="-1481" t="-1346" b="-113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8610" name="Rectangle 2">
            <a:extLst>
              <a:ext uri="{FF2B5EF4-FFF2-40B4-BE49-F238E27FC236}">
                <a16:creationId xmlns:a16="http://schemas.microsoft.com/office/drawing/2014/main" xmlns="" id="{188867AC-AC0D-4805-9953-E38A3EE99C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</a:rPr>
              <a:t>Solution: Normal or </a:t>
            </a:r>
            <a:r>
              <a:rPr lang="en-US" altLang="en-US" i="1" dirty="0">
                <a:solidFill>
                  <a:schemeClr val="accent3"/>
                </a:solidFill>
                <a:ea typeface="+mj-ea"/>
              </a:rPr>
              <a:t>t</a:t>
            </a:r>
            <a:r>
              <a:rPr lang="en-US" altLang="en-US" dirty="0">
                <a:solidFill>
                  <a:schemeClr val="accent3"/>
                </a:solidFill>
                <a:ea typeface="+mj-ea"/>
              </a:rPr>
              <a:t>-Distribution?</a:t>
            </a:r>
          </a:p>
        </p:txBody>
      </p:sp>
      <p:sp>
        <p:nvSpPr>
          <p:cNvPr id="39941" name="Footer Placeholder 2">
            <a:extLst>
              <a:ext uri="{FF2B5EF4-FFF2-40B4-BE49-F238E27FC236}">
                <a16:creationId xmlns:a16="http://schemas.microsoft.com/office/drawing/2014/main" xmlns="" id="{7B4574D7-F29C-4252-AEE4-F0F134BE125C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8615463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3">
            <a:extLst>
              <a:ext uri="{FF2B5EF4-FFF2-40B4-BE49-F238E27FC236}">
                <a16:creationId xmlns:a16="http://schemas.microsoft.com/office/drawing/2014/main" xmlns="" id="{4EFF1E92-ED2A-4F98-930C-A5BA7F27C4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6.2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13659DB6-B20F-4741-A9E7-AB476E8826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n-US" dirty="0">
                <a:ea typeface="+mn-ea"/>
              </a:rPr>
              <a:t>Confidence Intervals for the Mean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dirty="0">
                <a:ea typeface="+mn-ea"/>
              </a:rPr>
              <a:t>(</a:t>
            </a:r>
            <a:r>
              <a:rPr lang="en-US" altLang="en-US" i="1" dirty="0">
                <a:ea typeface="+mn-ea"/>
                <a:sym typeface="Symbol" pitchFamily="18" charset="2"/>
              </a:rPr>
              <a:t></a:t>
            </a:r>
            <a:r>
              <a:rPr lang="en-US" altLang="en-US" dirty="0">
                <a:ea typeface="+mn-ea"/>
                <a:sym typeface="Symbol" pitchFamily="18" charset="2"/>
              </a:rPr>
              <a:t> Unknown</a:t>
            </a:r>
            <a:r>
              <a:rPr lang="en-US" dirty="0">
                <a:ea typeface="+mn-ea"/>
              </a:rPr>
              <a:t>)</a:t>
            </a:r>
          </a:p>
        </p:txBody>
      </p:sp>
      <p:sp>
        <p:nvSpPr>
          <p:cNvPr id="12291" name="Footer Placeholder 2">
            <a:extLst>
              <a:ext uri="{FF2B5EF4-FFF2-40B4-BE49-F238E27FC236}">
                <a16:creationId xmlns:a16="http://schemas.microsoft.com/office/drawing/2014/main" xmlns="" id="{F6EF935E-74E5-4338-AD46-05EFE1DB1E70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3076774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>
            <a:extLst>
              <a:ext uri="{FF2B5EF4-FFF2-40B4-BE49-F238E27FC236}">
                <a16:creationId xmlns:a16="http://schemas.microsoft.com/office/drawing/2014/main" xmlns="" id="{5E633172-65F4-4290-B52A-C5CD7C8CE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6.2 Objectives</a:t>
            </a:r>
          </a:p>
        </p:txBody>
      </p:sp>
      <p:sp>
        <p:nvSpPr>
          <p:cNvPr id="13314" name="Content Placeholder 2">
            <a:extLst>
              <a:ext uri="{FF2B5EF4-FFF2-40B4-BE49-F238E27FC236}">
                <a16:creationId xmlns:a16="http://schemas.microsoft.com/office/drawing/2014/main" xmlns="" id="{1E7B5163-A489-4100-9E8B-16EE0ADE01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How to interpret the </a:t>
            </a:r>
            <a:r>
              <a:rPr lang="en-US" altLang="en-US" i="1"/>
              <a:t>t-</a:t>
            </a:r>
            <a:r>
              <a:rPr lang="en-US" altLang="en-US"/>
              <a:t>distribution and use a </a:t>
            </a:r>
            <a:r>
              <a:rPr lang="en-US" altLang="en-US" i="1"/>
              <a:t>t</a:t>
            </a:r>
            <a:r>
              <a:rPr lang="en-US" altLang="en-US"/>
              <a:t>-distribution table</a:t>
            </a:r>
          </a:p>
          <a:p>
            <a:pPr eaLnBrk="1" hangingPunct="1"/>
            <a:r>
              <a:rPr lang="en-US" altLang="en-US"/>
              <a:t>How to construct and interpret confidence intervals for a population mean when </a:t>
            </a:r>
            <a:r>
              <a:rPr lang="en-US" altLang="en-US" i="1">
                <a:sym typeface="Symbol" panose="05050102010706020507" pitchFamily="18" charset="2"/>
              </a:rPr>
              <a:t></a:t>
            </a:r>
            <a:r>
              <a:rPr lang="en-US" altLang="en-US">
                <a:sym typeface="Symbol" panose="05050102010706020507" pitchFamily="18" charset="2"/>
              </a:rPr>
              <a:t> is not known</a:t>
            </a:r>
            <a:endParaRPr lang="en-US" altLang="en-US"/>
          </a:p>
        </p:txBody>
      </p:sp>
      <p:sp>
        <p:nvSpPr>
          <p:cNvPr id="13315" name="Footer Placeholder 2">
            <a:extLst>
              <a:ext uri="{FF2B5EF4-FFF2-40B4-BE49-F238E27FC236}">
                <a16:creationId xmlns:a16="http://schemas.microsoft.com/office/drawing/2014/main" xmlns="" id="{06080718-ADAD-4446-A75B-A1D681B674CB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7111966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>
            <a:extLst>
              <a:ext uri="{FF2B5EF4-FFF2-40B4-BE49-F238E27FC236}">
                <a16:creationId xmlns:a16="http://schemas.microsoft.com/office/drawing/2014/main" xmlns="" id="{DCD80C35-1E6C-45C5-89A7-F493A8C656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The </a:t>
            </a:r>
            <a:r>
              <a:rPr lang="en-US" altLang="en-US" i="1"/>
              <a:t>t</a:t>
            </a:r>
            <a:r>
              <a:rPr lang="en-US" altLang="en-US"/>
              <a:t>-Distribution</a:t>
            </a:r>
            <a:endParaRPr lang="el-GR" altLang="en-US"/>
          </a:p>
        </p:txBody>
      </p:sp>
      <p:sp>
        <p:nvSpPr>
          <p:cNvPr id="14340" name="Content Placeholder 7">
            <a:extLst>
              <a:ext uri="{FF2B5EF4-FFF2-40B4-BE49-F238E27FC236}">
                <a16:creationId xmlns:a16="http://schemas.microsoft.com/office/drawing/2014/main" xmlns="" id="{5CB28706-F986-450E-9A65-A564E0EBE0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595688"/>
          </a:xfrm>
        </p:spPr>
        <p:txBody>
          <a:bodyPr/>
          <a:lstStyle/>
          <a:p>
            <a:pPr eaLnBrk="1" hangingPunct="1"/>
            <a:r>
              <a:rPr lang="en-US" altLang="en-US"/>
              <a:t>When the population standard deviation is unknown, the sample size is less than 30, and the random variable </a:t>
            </a:r>
            <a:r>
              <a:rPr lang="en-US" altLang="en-US" i="1"/>
              <a:t>x</a:t>
            </a:r>
            <a:r>
              <a:rPr lang="en-US" altLang="en-US"/>
              <a:t> is approximately normally distributed, it follows a </a:t>
            </a:r>
            <a:r>
              <a:rPr lang="en-US" altLang="en-US" b="1" i="1">
                <a:solidFill>
                  <a:schemeClr val="accent2"/>
                </a:solidFill>
              </a:rPr>
              <a:t>t</a:t>
            </a:r>
            <a:r>
              <a:rPr lang="en-US" altLang="en-US" b="1">
                <a:solidFill>
                  <a:schemeClr val="accent2"/>
                </a:solidFill>
              </a:rPr>
              <a:t>-distribution</a:t>
            </a:r>
            <a:r>
              <a:rPr lang="en-US" altLang="en-US">
                <a:solidFill>
                  <a:schemeClr val="accent2"/>
                </a:solidFill>
              </a:rPr>
              <a:t>.</a:t>
            </a:r>
          </a:p>
          <a:p>
            <a:pPr eaLnBrk="1" hangingPunct="1"/>
            <a:endParaRPr lang="en-US" altLang="en-US">
              <a:solidFill>
                <a:schemeClr val="accent2"/>
              </a:solidFill>
            </a:endParaRPr>
          </a:p>
          <a:p>
            <a:pPr eaLnBrk="1" hangingPunct="1"/>
            <a:endParaRPr lang="en-US" altLang="en-US">
              <a:solidFill>
                <a:schemeClr val="accent2"/>
              </a:solidFill>
            </a:endParaRPr>
          </a:p>
          <a:p>
            <a:pPr eaLnBrk="1" hangingPunct="1"/>
            <a:endParaRPr lang="en-US" altLang="en-US">
              <a:solidFill>
                <a:schemeClr val="accent2"/>
              </a:solidFill>
            </a:endParaRPr>
          </a:p>
          <a:p>
            <a:pPr eaLnBrk="1" hangingPunct="1"/>
            <a:r>
              <a:rPr lang="en-US" altLang="en-US"/>
              <a:t>Critical values of </a:t>
            </a:r>
            <a:r>
              <a:rPr lang="en-US" altLang="en-US" i="1"/>
              <a:t>t</a:t>
            </a:r>
            <a:r>
              <a:rPr lang="en-US" altLang="en-US"/>
              <a:t> are denoted by </a:t>
            </a:r>
            <a:r>
              <a:rPr lang="en-US" altLang="en-US" i="1"/>
              <a:t>t</a:t>
            </a:r>
            <a:r>
              <a:rPr lang="en-US" altLang="en-US" i="1" baseline="-25000"/>
              <a:t>c</a:t>
            </a:r>
            <a:r>
              <a:rPr lang="en-US" altLang="en-US"/>
              <a:t>.</a:t>
            </a:r>
          </a:p>
        </p:txBody>
      </p:sp>
      <p:graphicFrame>
        <p:nvGraphicFramePr>
          <p:cNvPr id="14339" name="Object 5">
            <a:extLst>
              <a:ext uri="{FF2B5EF4-FFF2-40B4-BE49-F238E27FC236}">
                <a16:creationId xmlns:a16="http://schemas.microsoft.com/office/drawing/2014/main" xmlns="" id="{02306C8C-6699-4BA3-9800-7BBEB3A84A1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71788" y="3365500"/>
          <a:ext cx="1276350" cy="1262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Equation" r:id="rId4" imgW="1040948" imgH="1028254" progId="Equation.DSMT4">
                  <p:embed/>
                </p:oleObj>
              </mc:Choice>
              <mc:Fallback>
                <p:oleObj name="Equation" r:id="rId4" imgW="1040948" imgH="1028254" progId="Equation.DSMT4">
                  <p:embed/>
                  <p:pic>
                    <p:nvPicPr>
                      <p:cNvPr id="14339" name="Object 5">
                        <a:extLst>
                          <a:ext uri="{FF2B5EF4-FFF2-40B4-BE49-F238E27FC236}">
                            <a16:creationId xmlns:a16="http://schemas.microsoft.com/office/drawing/2014/main" xmlns="" id="{02306C8C-6699-4BA3-9800-7BBEB3A84A1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1788" y="3365500"/>
                        <a:ext cx="1276350" cy="1262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Footer Placeholder 2">
            <a:extLst>
              <a:ext uri="{FF2B5EF4-FFF2-40B4-BE49-F238E27FC236}">
                <a16:creationId xmlns:a16="http://schemas.microsoft.com/office/drawing/2014/main" xmlns="" id="{14C9BB68-BF0D-4ED4-9573-83965DD4562D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9997888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xmlns="" id="{1BA16FC2-4900-4EA7-A20B-7E9B470F31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Properties of the </a:t>
            </a:r>
            <a:r>
              <a:rPr lang="en-US" altLang="en-US" i="1"/>
              <a:t>t</a:t>
            </a:r>
            <a:r>
              <a:rPr lang="en-US" altLang="en-US"/>
              <a:t>-Distribution</a:t>
            </a:r>
            <a:endParaRPr lang="el-GR" altLang="en-US"/>
          </a:p>
        </p:txBody>
      </p:sp>
      <p:sp>
        <p:nvSpPr>
          <p:cNvPr id="15364" name="Content Placeholder 8">
            <a:extLst>
              <a:ext uri="{FF2B5EF4-FFF2-40B4-BE49-F238E27FC236}">
                <a16:creationId xmlns:a16="http://schemas.microsoft.com/office/drawing/2014/main" xmlns="" id="{9CD80FB1-F742-4EE1-A1E2-25E7C4F995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0754" y="1512888"/>
            <a:ext cx="8229600" cy="4525962"/>
          </a:xfrm>
        </p:spPr>
        <p:txBody>
          <a:bodyPr/>
          <a:lstStyle/>
          <a:p>
            <a:pPr marL="514350" indent="-514350" eaLnBrk="1" hangingPunct="1">
              <a:spcBef>
                <a:spcPct val="25000"/>
              </a:spcBef>
              <a:buFont typeface="Arial" panose="020B0604020202020204" pitchFamily="34" charset="0"/>
              <a:buAutoNum type="arabicPeriod"/>
            </a:pPr>
            <a:r>
              <a:rPr lang="en-US" altLang="en-US" dirty="0">
                <a:cs typeface="Arial" panose="020B0604020202020204" pitchFamily="34" charset="0"/>
              </a:rPr>
              <a:t>The mean, median, and mode of the </a:t>
            </a:r>
            <a:r>
              <a:rPr lang="en-US" altLang="en-US" i="1" dirty="0">
                <a:cs typeface="Arial" panose="020B0604020202020204" pitchFamily="34" charset="0"/>
              </a:rPr>
              <a:t>t</a:t>
            </a:r>
            <a:r>
              <a:rPr lang="en-US" altLang="en-US" dirty="0">
                <a:cs typeface="Arial" panose="020B0604020202020204" pitchFamily="34" charset="0"/>
              </a:rPr>
              <a:t>-distribution are equal to 0.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/>
            </a:pPr>
            <a:r>
              <a:rPr lang="en-US" altLang="en-US" dirty="0"/>
              <a:t>The </a:t>
            </a:r>
            <a:r>
              <a:rPr lang="en-US" altLang="en-US" i="1" dirty="0"/>
              <a:t>t</a:t>
            </a:r>
            <a:r>
              <a:rPr lang="en-US" altLang="en-US" dirty="0"/>
              <a:t>-distribution is bell shaped and symmetric about the mean.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/>
            </a:pPr>
            <a:r>
              <a:rPr lang="en-US" altLang="en-US" dirty="0">
                <a:cs typeface="Arial" panose="020B0604020202020204" pitchFamily="34" charset="0"/>
              </a:rPr>
              <a:t>The total area under a </a:t>
            </a:r>
            <a:r>
              <a:rPr lang="en-US" altLang="en-US" i="1" dirty="0">
                <a:cs typeface="Arial" panose="020B0604020202020204" pitchFamily="34" charset="0"/>
              </a:rPr>
              <a:t>t</a:t>
            </a:r>
            <a:r>
              <a:rPr lang="en-US" altLang="en-US" dirty="0">
                <a:cs typeface="Arial" panose="020B0604020202020204" pitchFamily="34" charset="0"/>
              </a:rPr>
              <a:t>-curve is 1.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/>
            </a:pPr>
            <a:r>
              <a:rPr lang="en-US" altLang="en-US" dirty="0">
                <a:cs typeface="Arial" panose="020B0604020202020204" pitchFamily="34" charset="0"/>
              </a:rPr>
              <a:t>The tails in the </a:t>
            </a:r>
            <a:r>
              <a:rPr lang="en-US" altLang="en-US" i="1" dirty="0">
                <a:cs typeface="Arial" panose="020B0604020202020204" pitchFamily="34" charset="0"/>
              </a:rPr>
              <a:t>t</a:t>
            </a:r>
            <a:r>
              <a:rPr lang="en-US" altLang="en-US" dirty="0">
                <a:cs typeface="Arial" panose="020B0604020202020204" pitchFamily="34" charset="0"/>
              </a:rPr>
              <a:t>-distribution are “thicker” than those in the standard normal distribution.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/>
            </a:pPr>
            <a:r>
              <a:rPr lang="en-US" altLang="en-US" dirty="0">
                <a:cs typeface="Arial" panose="020B0604020202020204" pitchFamily="34" charset="0"/>
              </a:rPr>
              <a:t>The standard deviation of the </a:t>
            </a:r>
            <a:r>
              <a:rPr lang="en-US" altLang="en-US" i="1" dirty="0">
                <a:cs typeface="Arial" panose="020B0604020202020204" pitchFamily="34" charset="0"/>
              </a:rPr>
              <a:t>t</a:t>
            </a:r>
            <a:r>
              <a:rPr lang="en-US" altLang="en-US" dirty="0">
                <a:cs typeface="Arial" panose="020B0604020202020204" pitchFamily="34" charset="0"/>
              </a:rPr>
              <a:t>-distribution varies with the sample size, but it is greater than 1.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/>
            </a:pPr>
            <a:endParaRPr lang="en-US" altLang="en-US" dirty="0">
              <a:latin typeface="MS Reference Serif" pitchFamily="18" charset="0"/>
              <a:cs typeface="Arial" panose="020B0604020202020204" pitchFamily="34" charset="0"/>
            </a:endParaRPr>
          </a:p>
          <a:p>
            <a:pPr marL="514350" indent="-514350" eaLnBrk="1" hangingPunct="1">
              <a:buFont typeface="Arial" panose="020B060402020202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buFont typeface="Arial" panose="020B060402020202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buFont typeface="Arial" panose="020B060402020202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buFont typeface="Arial" panose="020B0604020202020204" pitchFamily="34" charset="0"/>
              <a:buAutoNum type="arabicPeriod"/>
            </a:pPr>
            <a:endParaRPr lang="en-US" altLang="en-US" dirty="0">
              <a:latin typeface="MS Reference Serif" pitchFamily="18" charset="0"/>
            </a:endParaRPr>
          </a:p>
          <a:p>
            <a:pPr marL="514350" indent="-514350" eaLnBrk="1" hangingPunct="1">
              <a:buFont typeface="Arial" panose="020B0604020202020204" pitchFamily="34" charset="0"/>
              <a:buAutoNum type="arabicPeriod"/>
            </a:pPr>
            <a:endParaRPr lang="en-US" altLang="en-US" dirty="0"/>
          </a:p>
        </p:txBody>
      </p:sp>
      <p:sp>
        <p:nvSpPr>
          <p:cNvPr id="16387" name="Footer Placeholder 2">
            <a:extLst>
              <a:ext uri="{FF2B5EF4-FFF2-40B4-BE49-F238E27FC236}">
                <a16:creationId xmlns:a16="http://schemas.microsoft.com/office/drawing/2014/main" xmlns="" id="{F69D41B9-BAF4-4E2B-94B5-651686D060C7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0853102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:a16="http://schemas.microsoft.com/office/drawing/2014/main" xmlns="" id="{15F20467-F083-4CA5-8C0C-0799CF0054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Properties of the </a:t>
            </a:r>
            <a:r>
              <a:rPr lang="en-US" altLang="en-US" i="1"/>
              <a:t>t</a:t>
            </a:r>
            <a:r>
              <a:rPr lang="en-US" altLang="en-US"/>
              <a:t>-Distribution</a:t>
            </a:r>
            <a:endParaRPr lang="el-GR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64" name="Content Placeholder 8">
                <a:extLst>
                  <a:ext uri="{FF2B5EF4-FFF2-40B4-BE49-F238E27FC236}">
                    <a16:creationId xmlns:a16="http://schemas.microsoft.com/office/drawing/2014/main" xmlns="" id="{26EEA26C-AF7B-4EF5-A20D-C09667E837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52281" y="1540597"/>
                <a:ext cx="8229600" cy="4525962"/>
              </a:xfrm>
            </p:spPr>
            <p:txBody>
              <a:bodyPr/>
              <a:lstStyle/>
              <a:p>
                <a:pPr marL="514350" indent="-514350" eaLnBrk="1" hangingPunct="1">
                  <a:buFont typeface="Arial" panose="020B0604020202020204" pitchFamily="34" charset="0"/>
                  <a:buAutoNum type="arabicPeriod" startAt="6"/>
                </a:pPr>
                <a:r>
                  <a:rPr lang="en-US" altLang="en-US" dirty="0"/>
                  <a:t>The </a:t>
                </a:r>
                <a:r>
                  <a:rPr lang="en-US" altLang="en-US" i="1" dirty="0"/>
                  <a:t>t</a:t>
                </a:r>
                <a:r>
                  <a:rPr lang="en-US" altLang="en-US" dirty="0"/>
                  <a:t>-distribution is a family of curves, each determined by a parameter called the degrees of freedom.  The </a:t>
                </a:r>
                <a:r>
                  <a:rPr lang="en-US" altLang="en-US" b="1" dirty="0">
                    <a:solidFill>
                      <a:schemeClr val="accent2"/>
                    </a:solidFill>
                  </a:rPr>
                  <a:t>degrees of freedom </a:t>
                </a:r>
                <a:r>
                  <a:rPr lang="en-US" altLang="en-US" dirty="0"/>
                  <a:t>are the number of free choices left after a sample statistic such as</a:t>
                </a:r>
                <a:r>
                  <a:rPr lang="en-US" altLang="en-US" i="1" dirty="0">
                    <a:latin typeface="MS Reference Serif" pitchFamily="18" charset="0"/>
                  </a:rPr>
                  <a:t>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altLang="en-US" i="1" dirty="0"/>
                          <m:t>x</m:t>
                        </m:r>
                      </m:e>
                    </m:acc>
                  </m:oMath>
                </a14:m>
                <a:r>
                  <a:rPr lang="en-US" altLang="en-US" dirty="0"/>
                  <a:t> is calculated.  When you use a </a:t>
                </a:r>
                <a:r>
                  <a:rPr lang="en-US" altLang="en-US" i="1" dirty="0"/>
                  <a:t>t</a:t>
                </a:r>
                <a:r>
                  <a:rPr lang="en-US" altLang="en-US" dirty="0"/>
                  <a:t>-distribution to estimate a population mean, the degrees of freedom are equal to one less than the sample size.</a:t>
                </a:r>
              </a:p>
              <a:p>
                <a:pPr marL="1314450" lvl="2" indent="-514350" eaLnBrk="1" hangingPunct="1"/>
                <a:r>
                  <a:rPr lang="en-US" altLang="en-US" dirty="0" err="1">
                    <a:solidFill>
                      <a:srgbClr val="AE0337"/>
                    </a:solidFill>
                    <a:ea typeface="Times New Roman" panose="02020603050405020304" pitchFamily="18" charset="0"/>
                  </a:rPr>
                  <a:t>d.f.</a:t>
                </a:r>
                <a:r>
                  <a:rPr lang="en-US" altLang="en-US" dirty="0">
                    <a:solidFill>
                      <a:srgbClr val="AE0337"/>
                    </a:solidFill>
                    <a:ea typeface="Times New Roman" panose="02020603050405020304" pitchFamily="18" charset="0"/>
                  </a:rPr>
                  <a:t> = </a:t>
                </a:r>
                <a:r>
                  <a:rPr lang="en-US" altLang="en-US" i="1" dirty="0">
                    <a:solidFill>
                      <a:srgbClr val="AE0337"/>
                    </a:solidFill>
                    <a:ea typeface="Times New Roman" panose="02020603050405020304" pitchFamily="18" charset="0"/>
                  </a:rPr>
                  <a:t>n</a:t>
                </a:r>
                <a:r>
                  <a:rPr lang="en-US" altLang="en-US" dirty="0">
                    <a:solidFill>
                      <a:srgbClr val="AE0337"/>
                    </a:solidFill>
                    <a:ea typeface="Times New Roman" panose="02020603050405020304" pitchFamily="18" charset="0"/>
                  </a:rPr>
                  <a:t> – 1      Degrees of freedom</a:t>
                </a:r>
              </a:p>
              <a:p>
                <a:pPr marL="514350" indent="-514350" eaLnBrk="1" hangingPunct="1">
                  <a:buFont typeface="Arial" panose="020B0604020202020204" pitchFamily="34" charset="0"/>
                  <a:buAutoNum type="arabicPeriod" startAt="6"/>
                </a:pPr>
                <a:endParaRPr lang="en-US" altLang="en-US" dirty="0"/>
              </a:p>
              <a:p>
                <a:pPr marL="514350" indent="-514350" eaLnBrk="1" hangingPunct="1">
                  <a:buFont typeface="Arial" panose="020B0604020202020204" pitchFamily="34" charset="0"/>
                  <a:buAutoNum type="arabicPeriod" startAt="6"/>
                </a:pPr>
                <a:endParaRPr lang="en-US" altLang="en-US" dirty="0">
                  <a:latin typeface="MS Reference Serif" pitchFamily="18" charset="0"/>
                </a:endParaRPr>
              </a:p>
              <a:p>
                <a:pPr marL="514350" indent="-514350" eaLnBrk="1" hangingPunct="1">
                  <a:buFont typeface="Arial" panose="020B0604020202020204" pitchFamily="34" charset="0"/>
                  <a:buAutoNum type="arabicPeriod" startAt="6"/>
                </a:pPr>
                <a:endParaRPr lang="en-US" altLang="en-US" dirty="0"/>
              </a:p>
            </p:txBody>
          </p:sp>
        </mc:Choice>
        <mc:Fallback xmlns="">
          <p:sp>
            <p:nvSpPr>
              <p:cNvPr id="15364" name="Content Placeholder 8">
                <a:extLst>
                  <a:ext uri="{FF2B5EF4-FFF2-40B4-BE49-F238E27FC236}">
                    <a16:creationId xmlns:a16="http://schemas.microsoft.com/office/drawing/2014/main" id="{26EEA26C-AF7B-4EF5-A20D-C09667E837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52281" y="1540597"/>
                <a:ext cx="8229600" cy="4525962"/>
              </a:xfrm>
              <a:blipFill>
                <a:blip r:embed="rId3"/>
                <a:stretch>
                  <a:fillRect l="-1333" t="-1482" r="-1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435" name="Footer Placeholder 2">
            <a:extLst>
              <a:ext uri="{FF2B5EF4-FFF2-40B4-BE49-F238E27FC236}">
                <a16:creationId xmlns:a16="http://schemas.microsoft.com/office/drawing/2014/main" xmlns="" id="{822FC94D-29AC-48A8-A4BB-E4974A849634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383574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:a16="http://schemas.microsoft.com/office/drawing/2014/main" xmlns="" id="{8C97EF23-DF82-4F4D-AF33-DD0AAEB701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Properties of the </a:t>
            </a:r>
            <a:r>
              <a:rPr lang="en-US" altLang="en-US" i="1"/>
              <a:t>t</a:t>
            </a:r>
            <a:r>
              <a:rPr lang="en-US" altLang="en-US"/>
              <a:t>-Distribution</a:t>
            </a:r>
            <a:endParaRPr lang="el-GR" altLang="en-US"/>
          </a:p>
        </p:txBody>
      </p:sp>
      <p:sp>
        <p:nvSpPr>
          <p:cNvPr id="1125380" name="Text Box 4">
            <a:extLst>
              <a:ext uri="{FF2B5EF4-FFF2-40B4-BE49-F238E27FC236}">
                <a16:creationId xmlns:a16="http://schemas.microsoft.com/office/drawing/2014/main" xmlns="" id="{2903A893-EDA8-4088-BC4D-E14F43947C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1462882"/>
            <a:ext cx="8763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FFC000"/>
              </a:buClr>
              <a:buFont typeface="+mj-lt"/>
              <a:buAutoNum type="arabicPeriod" startAt="7"/>
            </a:pPr>
            <a:r>
              <a:rPr lang="en-US" altLang="en-US" sz="2800" dirty="0">
                <a:latin typeface="+mn-lt"/>
              </a:rPr>
              <a:t>As the degrees of freedom increase, the </a:t>
            </a:r>
            <a:r>
              <a:rPr lang="en-US" altLang="en-US" sz="2800" i="1" dirty="0">
                <a:latin typeface="+mn-lt"/>
              </a:rPr>
              <a:t>t</a:t>
            </a:r>
            <a:r>
              <a:rPr lang="en-US" altLang="en-US" sz="2800" dirty="0">
                <a:latin typeface="+mn-lt"/>
              </a:rPr>
              <a:t>-distribution approaches the normal distribution. </a:t>
            </a:r>
            <a:r>
              <a:rPr lang="en-US" sz="2800" dirty="0">
                <a:latin typeface="+mn-lt"/>
              </a:rPr>
              <a:t>For 30 or more degrees of freedom, the </a:t>
            </a:r>
            <a:r>
              <a:rPr lang="en-US" sz="2800" i="1" dirty="0">
                <a:latin typeface="+mn-lt"/>
              </a:rPr>
              <a:t>t</a:t>
            </a:r>
            <a:r>
              <a:rPr lang="en-US" sz="2800" dirty="0">
                <a:latin typeface="+mn-lt"/>
              </a:rPr>
              <a:t>-distribution is close to the standard normal distribution.</a:t>
            </a:r>
            <a:endParaRPr lang="en-US" altLang="en-US" sz="2800" dirty="0">
              <a:latin typeface="+mn-lt"/>
            </a:endParaRPr>
          </a:p>
        </p:txBody>
      </p:sp>
      <p:sp>
        <p:nvSpPr>
          <p:cNvPr id="20490" name="Footer Placeholder 2">
            <a:extLst>
              <a:ext uri="{FF2B5EF4-FFF2-40B4-BE49-F238E27FC236}">
                <a16:creationId xmlns:a16="http://schemas.microsoft.com/office/drawing/2014/main" xmlns="" id="{F564BC7D-EB08-45D5-8BBC-6EBA5326C1A0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4" name="Picture 3" descr="A close up of a mans face&#10;&#10;Description generated with high confidence">
            <a:extLst>
              <a:ext uri="{FF2B5EF4-FFF2-40B4-BE49-F238E27FC236}">
                <a16:creationId xmlns:a16="http://schemas.microsoft.com/office/drawing/2014/main" xmlns="" id="{D219E653-1B32-4DB8-9504-7AED59DB33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462" y="3490119"/>
            <a:ext cx="5289814" cy="2683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00947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xmlns="" id="{62EB45C9-DBAE-4F57-A47F-DCECA54D72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920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</a:rPr>
              <a:t>Example: Finding Critical Values of </a:t>
            </a:r>
            <a:r>
              <a:rPr lang="en-US" altLang="en-US" i="1" dirty="0">
                <a:solidFill>
                  <a:schemeClr val="accent3"/>
                </a:solidFill>
                <a:ea typeface="+mj-ea"/>
              </a:rPr>
              <a:t>t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xmlns="" id="{6B46944C-6B86-402B-97C7-4B767BFEAF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11275"/>
            <a:ext cx="8229600" cy="974725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US" dirty="0">
                <a:ea typeface="+mn-ea"/>
              </a:rPr>
              <a:t>Find the critical value </a:t>
            </a:r>
            <a:r>
              <a:rPr lang="en-US" i="1" dirty="0">
                <a:ea typeface="+mn-ea"/>
              </a:rPr>
              <a:t>t</a:t>
            </a:r>
            <a:r>
              <a:rPr lang="en-US" i="1" baseline="-25000" dirty="0">
                <a:ea typeface="+mn-ea"/>
              </a:rPr>
              <a:t>c</a:t>
            </a:r>
            <a:r>
              <a:rPr lang="en-US" dirty="0">
                <a:ea typeface="+mn-ea"/>
              </a:rPr>
              <a:t> for a 95% confidence when the sample size is 15.</a:t>
            </a:r>
          </a:p>
          <a:p>
            <a:pPr>
              <a:buFont typeface="Arial" charset="0"/>
              <a:buChar char="•"/>
              <a:defRPr/>
            </a:pPr>
            <a:endParaRPr lang="en-US" dirty="0">
              <a:ea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FFE9C405-51BA-4745-84F5-CE4AFF101F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199" y="2244436"/>
            <a:ext cx="8330666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dirty="0">
                <a:solidFill>
                  <a:srgbClr val="83BB35"/>
                </a:solidFill>
                <a:latin typeface="Times New Roman" panose="02020603050405020304" pitchFamily="18" charset="0"/>
              </a:rPr>
              <a:t>Solution:</a:t>
            </a:r>
          </a:p>
          <a:p>
            <a:r>
              <a:rPr lang="en-US" dirty="0">
                <a:latin typeface="+mn-lt"/>
              </a:rPr>
              <a:t>Because </a:t>
            </a:r>
            <a:r>
              <a:rPr lang="en-US" i="1" dirty="0">
                <a:latin typeface="+mn-lt"/>
              </a:rPr>
              <a:t>n </a:t>
            </a:r>
            <a:r>
              <a:rPr lang="en-US" dirty="0">
                <a:latin typeface="+mn-lt"/>
              </a:rPr>
              <a:t>= 15, the degrees of freedom are </a:t>
            </a:r>
            <a:r>
              <a:rPr lang="en-US" dirty="0" err="1">
                <a:latin typeface="+mn-lt"/>
              </a:rPr>
              <a:t>d.f.</a:t>
            </a:r>
            <a:r>
              <a:rPr lang="en-US" dirty="0">
                <a:latin typeface="+mn-lt"/>
              </a:rPr>
              <a:t> = </a:t>
            </a:r>
            <a:r>
              <a:rPr lang="en-US" i="1" dirty="0">
                <a:latin typeface="+mn-lt"/>
              </a:rPr>
              <a:t>n </a:t>
            </a:r>
            <a:r>
              <a:rPr lang="en-US" dirty="0">
                <a:latin typeface="+mn-lt"/>
              </a:rPr>
              <a:t>– 1 = 15 – 1 = 14. A portion of Table 5 is shown. Using </a:t>
            </a:r>
            <a:r>
              <a:rPr lang="en-US" dirty="0" err="1">
                <a:latin typeface="+mn-lt"/>
              </a:rPr>
              <a:t>d.f.</a:t>
            </a:r>
            <a:r>
              <a:rPr lang="en-US" dirty="0">
                <a:latin typeface="+mn-lt"/>
              </a:rPr>
              <a:t> = 14 and </a:t>
            </a:r>
            <a:r>
              <a:rPr lang="en-US" i="1" dirty="0">
                <a:latin typeface="+mn-lt"/>
              </a:rPr>
              <a:t>c </a:t>
            </a:r>
            <a:r>
              <a:rPr lang="en-US" dirty="0">
                <a:latin typeface="+mn-lt"/>
              </a:rPr>
              <a:t>= 0.95, you can find the </a:t>
            </a:r>
            <a:br>
              <a:rPr lang="en-US" dirty="0">
                <a:latin typeface="+mn-lt"/>
              </a:rPr>
            </a:br>
            <a:r>
              <a:rPr lang="en-US" dirty="0">
                <a:latin typeface="+mn-lt"/>
              </a:rPr>
              <a:t>critical value </a:t>
            </a:r>
            <a:r>
              <a:rPr lang="en-US" i="1" dirty="0" err="1">
                <a:latin typeface="+mn-lt"/>
              </a:rPr>
              <a:t>t</a:t>
            </a:r>
            <a:r>
              <a:rPr lang="en-US" i="1" baseline="-25000" dirty="0" err="1">
                <a:latin typeface="+mn-lt"/>
              </a:rPr>
              <a:t>c</a:t>
            </a:r>
            <a:r>
              <a:rPr lang="en-US" dirty="0">
                <a:latin typeface="+mn-lt"/>
              </a:rPr>
              <a:t>, </a:t>
            </a:r>
            <a:br>
              <a:rPr lang="en-US" dirty="0">
                <a:latin typeface="+mn-lt"/>
              </a:rPr>
            </a:br>
            <a:r>
              <a:rPr lang="en-US" dirty="0">
                <a:latin typeface="+mn-lt"/>
              </a:rPr>
              <a:t>as shown by the </a:t>
            </a:r>
            <a:br>
              <a:rPr lang="en-US" dirty="0">
                <a:latin typeface="+mn-lt"/>
              </a:rPr>
            </a:br>
            <a:r>
              <a:rPr lang="en-US" dirty="0">
                <a:latin typeface="+mn-lt"/>
              </a:rPr>
              <a:t>highlighted </a:t>
            </a:r>
            <a:br>
              <a:rPr lang="en-US" dirty="0">
                <a:latin typeface="+mn-lt"/>
              </a:rPr>
            </a:br>
            <a:r>
              <a:rPr lang="en-US" dirty="0">
                <a:latin typeface="+mn-lt"/>
              </a:rPr>
              <a:t>areas in the table.</a:t>
            </a:r>
            <a:endParaRPr lang="en-US" altLang="en-US" sz="28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22538" name="Footer Placeholder 2">
            <a:extLst>
              <a:ext uri="{FF2B5EF4-FFF2-40B4-BE49-F238E27FC236}">
                <a16:creationId xmlns:a16="http://schemas.microsoft.com/office/drawing/2014/main" xmlns="" id="{754C4183-FE8A-4510-A92C-0CD7D88A501E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4" name="Picture 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9A903143-ACDE-4E39-82EF-26C265634C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364" y="3547292"/>
            <a:ext cx="5575436" cy="2815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4903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lf4template">
  <a:themeElements>
    <a:clrScheme name="Custom 20">
      <a:dk1>
        <a:sysClr val="windowText" lastClr="000000"/>
      </a:dk1>
      <a:lt1>
        <a:srgbClr val="FFFFFF"/>
      </a:lt1>
      <a:dk2>
        <a:srgbClr val="3B539D"/>
      </a:dk2>
      <a:lt2>
        <a:srgbClr val="EEECE1"/>
      </a:lt2>
      <a:accent1>
        <a:srgbClr val="E9B50E"/>
      </a:accent1>
      <a:accent2>
        <a:srgbClr val="AE0337"/>
      </a:accent2>
      <a:accent3>
        <a:srgbClr val="83BB35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s6e_template2.ppt  -  Compatibility Mode" id="{821B7270-F280-4094-A2E1-21A64EFB52AA}" vid="{788F13F2-6F53-4F28-A47B-16A619397B8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525</TotalTime>
  <Words>1026</Words>
  <Application>Microsoft Office PowerPoint</Application>
  <PresentationFormat>On-screen Show (4:3)</PresentationFormat>
  <Paragraphs>139</Paragraphs>
  <Slides>24</Slides>
  <Notes>14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8" baseType="lpstr">
      <vt:lpstr>MS PGothic</vt:lpstr>
      <vt:lpstr>Arial</vt:lpstr>
      <vt:lpstr>Calibri</vt:lpstr>
      <vt:lpstr>Cambria Math</vt:lpstr>
      <vt:lpstr>MS Reference Serif</vt:lpstr>
      <vt:lpstr>PearsonMATHPRO08</vt:lpstr>
      <vt:lpstr>PearsonMATHPRO11</vt:lpstr>
      <vt:lpstr>Symbol</vt:lpstr>
      <vt:lpstr>Times New Roman</vt:lpstr>
      <vt:lpstr>TimesTenLTStd-Italic</vt:lpstr>
      <vt:lpstr>TimesTenLTStd-Roman</vt:lpstr>
      <vt:lpstr>Wingdings</vt:lpstr>
      <vt:lpstr>lf4template</vt:lpstr>
      <vt:lpstr>Equation</vt:lpstr>
      <vt:lpstr>PowerPoint Presentation</vt:lpstr>
      <vt:lpstr>Chapter Outline</vt:lpstr>
      <vt:lpstr>Section 6.2</vt:lpstr>
      <vt:lpstr>Section 6.2 Objectives</vt:lpstr>
      <vt:lpstr>The t-Distribution</vt:lpstr>
      <vt:lpstr>Properties of the t-Distribution</vt:lpstr>
      <vt:lpstr>Properties of the t-Distribution</vt:lpstr>
      <vt:lpstr>Properties of the t-Distribution</vt:lpstr>
      <vt:lpstr>Example: Finding Critical Values of t</vt:lpstr>
      <vt:lpstr>Solution: Critical Values of t</vt:lpstr>
      <vt:lpstr>Solution: Critical Values of t</vt:lpstr>
      <vt:lpstr>Constructing a Confidence Interval for a Population Mean ( Unknown)</vt:lpstr>
      <vt:lpstr>Constructing a Confidence Interval for a Population Mean ( Unknown)</vt:lpstr>
      <vt:lpstr>Example: Constructing a Confidence Interval</vt:lpstr>
      <vt:lpstr>Solution: Constructing a Confidence Interval</vt:lpstr>
      <vt:lpstr>Solution: Constructing a Confidence Interval</vt:lpstr>
      <vt:lpstr>Solution: Constructing a Confidence Interval</vt:lpstr>
      <vt:lpstr>Example: Constructing a Confidence Interval</vt:lpstr>
      <vt:lpstr>Solution: Constructing a Confidence Interval</vt:lpstr>
      <vt:lpstr>Solution: Constructing a Confidence Interval</vt:lpstr>
      <vt:lpstr>Solution: Constructing a Confidence Interval</vt:lpstr>
      <vt:lpstr>Normal or t-Distribution?</vt:lpstr>
      <vt:lpstr>Example: Normal or t-Distribution?</vt:lpstr>
      <vt:lpstr>Solution: Normal or t-Distribution?</vt:lpstr>
    </vt:vector>
  </TitlesOfParts>
  <Company>© Copyright 2019, 2015, 2012, Pearson Education,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6</dc:title>
  <dc:subject>Elementary Statistics  7e</dc:subject>
  <dc:creator>Ron Larson, Betsy Farber</dc:creator>
  <cp:lastModifiedBy>Sandra Scholten</cp:lastModifiedBy>
  <cp:revision>78</cp:revision>
  <dcterms:created xsi:type="dcterms:W3CDTF">2007-07-18T23:54:35Z</dcterms:created>
  <dcterms:modified xsi:type="dcterms:W3CDTF">2019-02-12T18:34:43Z</dcterms:modified>
</cp:coreProperties>
</file>