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handoutMasterIdLst>
    <p:handoutMasterId r:id="rId23"/>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8" r:id="rId19"/>
    <p:sldId id="279" r:id="rId20"/>
    <p:sldId id="280" r:id="rId2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8</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51455516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8</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792724402"/>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421662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xmlns="" id="{5CD687DD-6669-4A6C-8A20-CFB8CDBE4ED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1EC2909-CD4F-4533-BB4F-946BCB4E62E5}"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18434" name="Rectangle 2">
            <a:extLst>
              <a:ext uri="{FF2B5EF4-FFF2-40B4-BE49-F238E27FC236}">
                <a16:creationId xmlns:a16="http://schemas.microsoft.com/office/drawing/2014/main" xmlns="" id="{D628296F-DF3D-4B6A-B344-258CB53F71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xmlns="" id="{8E4358AA-ACBD-4828-9E03-0939C259036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4403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image" Target="../media/image12.png"/><Relationship Id="rId7" Type="http://schemas.openxmlformats.org/officeDocument/2006/relationships/image" Target="../media/image10.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image" Target="../media/image9.wmf"/><Relationship Id="rId4" Type="http://schemas.openxmlformats.org/officeDocument/2006/relationships/oleObject" Target="../embeddings/oleObject5.bin"/><Relationship Id="rId9" Type="http://schemas.openxmlformats.org/officeDocument/2006/relationships/image" Target="../media/image11.w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3.w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9.bin"/><Relationship Id="rId5" Type="http://schemas.openxmlformats.org/officeDocument/2006/relationships/image" Target="../media/image12.w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Two Samples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xmlns="" id="{F9415D1A-CCFC-4EDF-BA80-14D2B2270D06}"/>
              </a:ext>
            </a:extLst>
          </p:cNvPr>
          <p:cNvSpPr>
            <a:spLocks noGrp="1"/>
          </p:cNvSpPr>
          <p:nvPr>
            <p:ph type="title"/>
          </p:nvPr>
        </p:nvSpPr>
        <p:spPr>
          <a:xfrm>
            <a:off x="0" y="237694"/>
            <a:ext cx="9144000" cy="1143000"/>
          </a:xfrm>
        </p:spPr>
        <p:txBody>
          <a:bodyPr/>
          <a:lstStyle/>
          <a:p>
            <a:r>
              <a:rPr lang="en-US" altLang="en-US" sz="4400" dirty="0"/>
              <a:t>Two-Sample </a:t>
            </a:r>
            <a:r>
              <a:rPr lang="en-US" altLang="en-US" sz="4400" i="1" dirty="0"/>
              <a:t>z</a:t>
            </a:r>
            <a:r>
              <a:rPr lang="en-US" altLang="en-US" sz="4400" dirty="0"/>
              <a:t>-Test for the Difference Between Proportions</a:t>
            </a:r>
          </a:p>
        </p:txBody>
      </p:sp>
      <p:sp>
        <p:nvSpPr>
          <p:cNvPr id="5" name="Text Box 4">
            <a:extLst>
              <a:ext uri="{FF2B5EF4-FFF2-40B4-BE49-F238E27FC236}">
                <a16:creationId xmlns:a16="http://schemas.microsoft.com/office/drawing/2014/main" xmlns="" id="{518F457D-6439-46BE-BCED-CB33DA3BF687}"/>
              </a:ext>
            </a:extLst>
          </p:cNvPr>
          <p:cNvSpPr txBox="1">
            <a:spLocks noChangeArrowheads="1"/>
          </p:cNvSpPr>
          <p:nvPr/>
        </p:nvSpPr>
        <p:spPr bwMode="auto">
          <a:xfrm>
            <a:off x="352425" y="2055813"/>
            <a:ext cx="504348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buFont typeface="Arial" panose="020B0604020202020204" pitchFamily="34" charset="0"/>
              <a:buAutoNum type="arabicPeriod" startAt="8"/>
            </a:pPr>
            <a:r>
              <a:rPr lang="en-US" altLang="en-US" sz="2800" dirty="0">
                <a:latin typeface="Times New Roman" panose="02020603050405020304" pitchFamily="18" charset="0"/>
                <a:sym typeface="Symbol" panose="05050102010706020507" pitchFamily="18" charset="2"/>
              </a:rPr>
              <a:t>Make a decision to reject or fail to reject the null hypothesis.</a:t>
            </a:r>
          </a:p>
          <a:p>
            <a:pPr eaLnBrk="1" hangingPunct="1">
              <a:buClr>
                <a:schemeClr val="accent1"/>
              </a:buClr>
              <a:buFont typeface="Arial" panose="020B0604020202020204" pitchFamily="34" charset="0"/>
              <a:buAutoNum type="arabicPeriod" startAt="8"/>
            </a:pPr>
            <a:endParaRPr lang="en-US" altLang="en-US" sz="2800" dirty="0">
              <a:latin typeface="Times New Roman" panose="02020603050405020304" pitchFamily="18" charset="0"/>
              <a:sym typeface="Symbol" panose="05050102010706020507" pitchFamily="18" charset="2"/>
            </a:endParaRPr>
          </a:p>
          <a:p>
            <a:pPr eaLnBrk="1" hangingPunct="1">
              <a:buClr>
                <a:schemeClr val="accent1"/>
              </a:buClr>
              <a:buFont typeface="Arial" panose="020B0604020202020204" pitchFamily="34" charset="0"/>
              <a:buAutoNum type="arabicPeriod" startAt="8"/>
            </a:pPr>
            <a:r>
              <a:rPr lang="en-US" altLang="en-US" sz="2800" dirty="0">
                <a:latin typeface="Times New Roman" panose="02020603050405020304" pitchFamily="18" charset="0"/>
                <a:sym typeface="Symbol" panose="05050102010706020507" pitchFamily="18" charset="2"/>
              </a:rPr>
              <a:t>Interpret the decision in the context of the original claim. </a:t>
            </a:r>
          </a:p>
        </p:txBody>
      </p:sp>
      <p:sp>
        <p:nvSpPr>
          <p:cNvPr id="10" name="Text Box 16">
            <a:extLst>
              <a:ext uri="{FF2B5EF4-FFF2-40B4-BE49-F238E27FC236}">
                <a16:creationId xmlns:a16="http://schemas.microsoft.com/office/drawing/2014/main" xmlns="" id="{F3437000-C84A-46C2-9C89-607E05BD9E1D}"/>
              </a:ext>
            </a:extLst>
          </p:cNvPr>
          <p:cNvSpPr txBox="1">
            <a:spLocks noChangeArrowheads="1"/>
          </p:cNvSpPr>
          <p:nvPr/>
        </p:nvSpPr>
        <p:spPr bwMode="auto">
          <a:xfrm>
            <a:off x="5867400" y="2055813"/>
            <a:ext cx="2676525"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z</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r>
              <a:rPr lang="en-US" altLang="en-US" sz="2600" baseline="-25000">
                <a:latin typeface="Times New Roman" panose="02020603050405020304" pitchFamily="18" charset="0"/>
              </a:rPr>
              <a:t>  </a:t>
            </a:r>
            <a:r>
              <a:rPr lang="en-US" altLang="en-US" sz="2600">
                <a:latin typeface="Times New Roman" panose="02020603050405020304" pitchFamily="18" charset="0"/>
              </a:rPr>
              <a:t>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endParaRPr lang="en-US" altLang="en-US" sz="2600">
              <a:latin typeface="Times New Roman" panose="02020603050405020304" pitchFamily="18" charset="0"/>
              <a:sym typeface="Symbol" panose="05050102010706020507" pitchFamily="18" charset="2"/>
            </a:endParaRPr>
          </a:p>
        </p:txBody>
      </p:sp>
      <p:sp>
        <p:nvSpPr>
          <p:cNvPr id="20484" name="Text Box 26">
            <a:extLst>
              <a:ext uri="{FF2B5EF4-FFF2-40B4-BE49-F238E27FC236}">
                <a16:creationId xmlns:a16="http://schemas.microsoft.com/office/drawing/2014/main" xmlns="" id="{2F45430C-8380-4835-AB57-366B689B83F1}"/>
              </a:ext>
            </a:extLst>
          </p:cNvPr>
          <p:cNvSpPr txBox="1">
            <a:spLocks noChangeArrowheads="1"/>
          </p:cNvSpPr>
          <p:nvPr/>
        </p:nvSpPr>
        <p:spPr bwMode="auto">
          <a:xfrm>
            <a:off x="320675" y="1549400"/>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0485" name="Footer Placeholder 2">
            <a:extLst>
              <a:ext uri="{FF2B5EF4-FFF2-40B4-BE49-F238E27FC236}">
                <a16:creationId xmlns:a16="http://schemas.microsoft.com/office/drawing/2014/main" xmlns="" id="{FEE6795E-4F13-4EAE-BE06-192D7EE02C4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6013296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D8B83A-0B75-4759-8AC7-B830B8C44199}"/>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Example: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p>
        </p:txBody>
      </p:sp>
      <mc:AlternateContent xmlns:mc="http://schemas.openxmlformats.org/markup-compatibility/2006" xmlns:a14="http://schemas.microsoft.com/office/drawing/2010/main">
        <mc:Choice Requires="a14">
          <p:sp>
            <p:nvSpPr>
              <p:cNvPr id="21506" name="Content Placeholder 2">
                <a:extLst>
                  <a:ext uri="{FF2B5EF4-FFF2-40B4-BE49-F238E27FC236}">
                    <a16:creationId xmlns:a16="http://schemas.microsoft.com/office/drawing/2014/main" xmlns="" id="{C9A4185F-12DA-4B39-9B69-D9065F456313}"/>
                  </a:ext>
                </a:extLst>
              </p:cNvPr>
              <p:cNvSpPr>
                <a:spLocks noGrp="1"/>
              </p:cNvSpPr>
              <p:nvPr>
                <p:ph idx="1"/>
              </p:nvPr>
            </p:nvSpPr>
            <p:spPr>
              <a:xfrm>
                <a:off x="457200" y="1600200"/>
                <a:ext cx="8229600" cy="3246438"/>
              </a:xfrm>
            </p:spPr>
            <p:txBody>
              <a:bodyPr/>
              <a:lstStyle/>
              <a:p>
                <a:pPr marL="0" indent="0">
                  <a:buNone/>
                </a:pPr>
                <a:r>
                  <a:rPr lang="en-US" dirty="0"/>
                  <a:t>A study of 200 randomly selected occupants in passenger cars and 250 randomly selected occupants in pickup trucks shows that 91.0% of occupants in passenger cars and 83.2% of occupants in pickup trucks wear seat belts. At </a:t>
                </a:r>
                <a14:m>
                  <m:oMath xmlns:m="http://schemas.openxmlformats.org/officeDocument/2006/math">
                    <m:r>
                      <a:rPr lang="en-US" i="1" smtClean="0">
                        <a:latin typeface="Cambria Math" panose="02040503050406030204" pitchFamily="18" charset="0"/>
                        <a:ea typeface="Cambria Math" panose="02040503050406030204" pitchFamily="18" charset="0"/>
                      </a:rPr>
                      <m:t>𝛼</m:t>
                    </m:r>
                  </m:oMath>
                </a14:m>
                <a:r>
                  <a:rPr lang="en-US" dirty="0"/>
                  <a:t> = 0.10, can you reject the claim that the proportion of occupants who wear seat belts is the same for passenger cars </a:t>
                </a:r>
                <a:br>
                  <a:rPr lang="en-US" dirty="0"/>
                </a:br>
                <a:r>
                  <a:rPr lang="en-US" dirty="0"/>
                  <a:t>and pickup trucks? </a:t>
                </a:r>
                <a:r>
                  <a:rPr lang="en-US" i="1" dirty="0">
                    <a:solidFill>
                      <a:schemeClr val="tx2">
                        <a:lumMod val="75000"/>
                      </a:schemeClr>
                    </a:solidFill>
                  </a:rPr>
                  <a:t>(Adapted </a:t>
                </a:r>
                <a:br>
                  <a:rPr lang="en-US" i="1" dirty="0">
                    <a:solidFill>
                      <a:schemeClr val="tx2">
                        <a:lumMod val="75000"/>
                      </a:schemeClr>
                    </a:solidFill>
                  </a:rPr>
                </a:br>
                <a:r>
                  <a:rPr lang="en-US" i="1" dirty="0">
                    <a:solidFill>
                      <a:schemeClr val="tx2">
                        <a:lumMod val="75000"/>
                      </a:schemeClr>
                    </a:solidFill>
                  </a:rPr>
                  <a:t>from National Highway Traffic </a:t>
                </a:r>
                <a:br>
                  <a:rPr lang="en-US" i="1" dirty="0">
                    <a:solidFill>
                      <a:schemeClr val="tx2">
                        <a:lumMod val="75000"/>
                      </a:schemeClr>
                    </a:solidFill>
                  </a:rPr>
                </a:br>
                <a:r>
                  <a:rPr lang="en-US" i="1" dirty="0">
                    <a:solidFill>
                      <a:schemeClr val="tx2">
                        <a:lumMod val="75000"/>
                      </a:schemeClr>
                    </a:solidFill>
                  </a:rPr>
                  <a:t>Safety Administration)</a:t>
                </a:r>
                <a:endParaRPr lang="en-US" altLang="en-US" sz="2400" i="1" dirty="0">
                  <a:solidFill>
                    <a:schemeClr val="tx2">
                      <a:lumMod val="75000"/>
                    </a:schemeClr>
                  </a:solidFill>
                </a:endParaRPr>
              </a:p>
            </p:txBody>
          </p:sp>
        </mc:Choice>
        <mc:Fallback xmlns="">
          <p:sp>
            <p:nvSpPr>
              <p:cNvPr id="21506" name="Content Placeholder 2">
                <a:extLst>
                  <a:ext uri="{FF2B5EF4-FFF2-40B4-BE49-F238E27FC236}">
                    <a16:creationId xmlns:a16="http://schemas.microsoft.com/office/drawing/2014/main" id="{C9A4185F-12DA-4B39-9B69-D9065F456313}"/>
                  </a:ext>
                </a:extLst>
              </p:cNvPr>
              <p:cNvSpPr>
                <a:spLocks noGrp="1" noRot="1" noChangeAspect="1" noMove="1" noResize="1" noEditPoints="1" noAdjustHandles="1" noChangeArrowheads="1" noChangeShapeType="1" noTextEdit="1"/>
              </p:cNvSpPr>
              <p:nvPr>
                <p:ph idx="1"/>
              </p:nvPr>
            </p:nvSpPr>
            <p:spPr>
              <a:xfrm>
                <a:off x="457200" y="1600200"/>
                <a:ext cx="8229600" cy="3246438"/>
              </a:xfrm>
              <a:blipFill>
                <a:blip r:embed="rId2"/>
                <a:stretch>
                  <a:fillRect l="-1481" t="-2068" r="-1259" b="-39474"/>
                </a:stretch>
              </a:blipFill>
            </p:spPr>
            <p:txBody>
              <a:bodyPr/>
              <a:lstStyle/>
              <a:p>
                <a:r>
                  <a:rPr lang="en-US">
                    <a:noFill/>
                  </a:rPr>
                  <a:t> </a:t>
                </a:r>
              </a:p>
            </p:txBody>
          </p:sp>
        </mc:Fallback>
      </mc:AlternateContent>
      <p:sp>
        <p:nvSpPr>
          <p:cNvPr id="21508" name="Footer Placeholder 2">
            <a:extLst>
              <a:ext uri="{FF2B5EF4-FFF2-40B4-BE49-F238E27FC236}">
                <a16:creationId xmlns:a16="http://schemas.microsoft.com/office/drawing/2014/main" xmlns="" id="{3CC81E87-AAF9-4B94-931F-0EB41D79DF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a16="http://schemas.microsoft.com/office/drawing/2014/main" xmlns="" id="{04A9E375-D52B-452B-87B3-C696DA700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8944" y="4323907"/>
            <a:ext cx="3689611" cy="2002540"/>
          </a:xfrm>
          <a:prstGeom prst="rect">
            <a:avLst/>
          </a:prstGeom>
        </p:spPr>
      </p:pic>
    </p:spTree>
    <p:extLst>
      <p:ext uri="{BB962C8B-B14F-4D97-AF65-F5344CB8AC3E}">
        <p14:creationId xmlns:p14="http://schemas.microsoft.com/office/powerpoint/2010/main" val="328509444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16BF30E3-4485-446B-AE2C-A8AEA4AA9439}"/>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dirty="0"/>
                  <a:t>The samples are random and independent. Also, the weighted estimate of </a:t>
                </a:r>
                <a:r>
                  <a:rPr lang="en-US" i="1" dirty="0"/>
                  <a:t>p</a:t>
                </a:r>
                <a:r>
                  <a:rPr lang="en-US" baseline="-25000" dirty="0"/>
                  <a:t>1</a:t>
                </a:r>
                <a:r>
                  <a:rPr lang="en-US" dirty="0"/>
                  <a:t> and </a:t>
                </a:r>
                <a:r>
                  <a:rPr lang="en-US" i="1" dirty="0"/>
                  <a:t>p</a:t>
                </a:r>
                <a:r>
                  <a:rPr lang="en-US" baseline="-25000" dirty="0"/>
                  <a:t>2</a:t>
                </a:r>
                <a:r>
                  <a:rPr lang="en-US" dirty="0"/>
                  <a:t> is</a:t>
                </a:r>
              </a:p>
              <a:p>
                <a:pPr marL="0" indent="0" algn="ctr">
                  <a:buNone/>
                </a:pPr>
                <a14:m>
                  <m:oMath xmlns:m="http://schemas.openxmlformats.org/officeDocument/2006/math">
                    <m:acc>
                      <m:accPr>
                        <m:chr m:val="̅"/>
                        <m:ctrlPr>
                          <a:rPr lang="fr-FR" i="1" smtClean="0">
                            <a:solidFill>
                              <a:srgbClr val="C00000"/>
                            </a:solidFill>
                            <a:latin typeface="Cambria Math" panose="02040503050406030204" pitchFamily="18" charset="0"/>
                          </a:rPr>
                        </m:ctrlPr>
                      </m:accPr>
                      <m:e>
                        <m:r>
                          <m:rPr>
                            <m:nor/>
                          </m:rPr>
                          <a:rPr lang="en-US" i="1" dirty="0">
                            <a:solidFill>
                              <a:srgbClr val="C00000"/>
                            </a:solidFill>
                          </a:rPr>
                          <m:t>p</m:t>
                        </m:r>
                      </m:e>
                    </m:acc>
                  </m:oMath>
                </a14:m>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x</m:t>
                        </m:r>
                        <m:r>
                          <m:rPr>
                            <m:nor/>
                          </m:rPr>
                          <a:rPr lang="en-US" baseline="-25000" dirty="0">
                            <a:solidFill>
                              <a:srgbClr val="C00000"/>
                            </a:solidFill>
                          </a:rPr>
                          <m:t>1</m:t>
                        </m:r>
                        <m:r>
                          <m:rPr>
                            <m:nor/>
                          </m:rPr>
                          <a:rPr lang="en-US" dirty="0">
                            <a:solidFill>
                              <a:srgbClr val="C00000"/>
                            </a:solidFill>
                          </a:rPr>
                          <m:t> + </m:t>
                        </m:r>
                        <m:r>
                          <m:rPr>
                            <m:nor/>
                          </m:rPr>
                          <a:rPr lang="en-US" i="1" dirty="0">
                            <a:solidFill>
                              <a:srgbClr val="C00000"/>
                            </a:solidFill>
                          </a:rPr>
                          <m:t>x</m:t>
                        </m:r>
                        <m:r>
                          <m:rPr>
                            <m:nor/>
                          </m:rPr>
                          <a:rPr lang="en-US" baseline="-25000" dirty="0">
                            <a:solidFill>
                              <a:srgbClr val="C00000"/>
                            </a:solidFill>
                          </a:rPr>
                          <m:t>2 </m:t>
                        </m:r>
                      </m:num>
                      <m:den>
                        <m:r>
                          <m:rPr>
                            <m:nor/>
                          </m:rPr>
                          <a:rPr lang="en-US" i="1" dirty="0">
                            <a:solidFill>
                              <a:srgbClr val="C00000"/>
                            </a:solidFill>
                          </a:rPr>
                          <m:t>n</m:t>
                        </m:r>
                        <m:r>
                          <m:rPr>
                            <m:nor/>
                          </m:rPr>
                          <a:rPr lang="en-US" baseline="-25000" dirty="0">
                            <a:solidFill>
                              <a:srgbClr val="C00000"/>
                            </a:solidFill>
                          </a:rPr>
                          <m:t>1</m:t>
                        </m:r>
                        <m:r>
                          <m:rPr>
                            <m:nor/>
                          </m:rPr>
                          <a:rPr lang="en-US" dirty="0">
                            <a:solidFill>
                              <a:srgbClr val="C00000"/>
                            </a:solidFill>
                          </a:rPr>
                          <m:t> + </m:t>
                        </m:r>
                        <m:r>
                          <m:rPr>
                            <m:nor/>
                          </m:rPr>
                          <a:rPr lang="en-US" i="1" dirty="0">
                            <a:solidFill>
                              <a:srgbClr val="C00000"/>
                            </a:solidFill>
                          </a:rPr>
                          <m:t>n</m:t>
                        </m:r>
                        <m:r>
                          <m:rPr>
                            <m:nor/>
                          </m:rPr>
                          <a:rPr lang="en-US" baseline="-25000" dirty="0">
                            <a:solidFill>
                              <a:srgbClr val="C00000"/>
                            </a:solidFill>
                          </a:rPr>
                          <m:t>2 </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182 + 208 </m:t>
                        </m:r>
                      </m:num>
                      <m:den>
                        <m:r>
                          <m:rPr>
                            <m:nor/>
                          </m:rPr>
                          <a:rPr lang="en-US" dirty="0">
                            <a:solidFill>
                              <a:srgbClr val="C00000"/>
                            </a:solidFill>
                          </a:rPr>
                          <m:t>200 + 250</m:t>
                        </m:r>
                      </m:den>
                    </m:f>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r>
                      <a:rPr lang="en-US" b="0" i="1" dirty="0"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0.8667</a:t>
                </a:r>
              </a:p>
              <a:p>
                <a:pPr marL="0" indent="0">
                  <a:buNone/>
                </a:pPr>
                <a:r>
                  <a:rPr lang="en-US" dirty="0"/>
                  <a:t>and the value of </a:t>
                </a:r>
                <a:r>
                  <a:rPr lang="en-US" i="1" dirty="0"/>
                  <a:t>q </a:t>
                </a:r>
                <a:r>
                  <a:rPr lang="en-US" dirty="0"/>
                  <a:t>is</a:t>
                </a:r>
              </a:p>
              <a:p>
                <a:pPr marL="0" indent="0" algn="ctr">
                  <a:buNone/>
                </a:pPr>
                <a14:m>
                  <m:oMath xmlns:m="http://schemas.openxmlformats.org/officeDocument/2006/math">
                    <m:acc>
                      <m:accPr>
                        <m:chr m:val="̅"/>
                        <m:ctrlPr>
                          <a:rPr lang="fr-FR" i="1" smtClean="0">
                            <a:solidFill>
                              <a:srgbClr val="C00000"/>
                            </a:solidFill>
                            <a:latin typeface="Cambria Math" panose="02040503050406030204" pitchFamily="18" charset="0"/>
                          </a:rPr>
                        </m:ctrlPr>
                      </m:accPr>
                      <m:e>
                        <m:r>
                          <m:rPr>
                            <m:nor/>
                          </m:rPr>
                          <a:rPr lang="fr-FR" i="1" dirty="0">
                            <a:solidFill>
                              <a:srgbClr val="C00000"/>
                            </a:solidFill>
                          </a:rPr>
                          <m:t>q</m:t>
                        </m:r>
                      </m:e>
                    </m:acc>
                  </m:oMath>
                </a14:m>
                <a:r>
                  <a:rPr lang="fr-FR" i="1" dirty="0">
                    <a:solidFill>
                      <a:srgbClr val="C00000"/>
                    </a:solidFill>
                  </a:rPr>
                  <a:t> </a:t>
                </a:r>
                <a:r>
                  <a:rPr lang="fr-FR" dirty="0">
                    <a:solidFill>
                      <a:srgbClr val="C00000"/>
                    </a:solidFill>
                  </a:rPr>
                  <a:t>= (1 –  </a:t>
                </a:r>
                <a14:m>
                  <m:oMath xmlns:m="http://schemas.openxmlformats.org/officeDocument/2006/math">
                    <m:acc>
                      <m:accPr>
                        <m:chr m:val="̅"/>
                        <m:ctrlPr>
                          <a:rPr lang="fr-FR" i="1">
                            <a:solidFill>
                              <a:srgbClr val="C00000"/>
                            </a:solidFill>
                            <a:latin typeface="Cambria Math" panose="02040503050406030204" pitchFamily="18" charset="0"/>
                          </a:rPr>
                        </m:ctrlPr>
                      </m:accPr>
                      <m:e>
                        <m:r>
                          <m:rPr>
                            <m:nor/>
                          </m:rPr>
                          <a:rPr lang="en-US" i="1" dirty="0">
                            <a:solidFill>
                              <a:srgbClr val="C00000"/>
                            </a:solidFill>
                          </a:rPr>
                          <m:t>p</m:t>
                        </m:r>
                      </m:e>
                    </m:acc>
                    <m:r>
                      <a:rPr lang="en-US" b="0" i="1" smtClean="0">
                        <a:solidFill>
                          <a:srgbClr val="C00000"/>
                        </a:solidFill>
                        <a:latin typeface="Cambria Math" panose="02040503050406030204" pitchFamily="18" charset="0"/>
                        <a:ea typeface="Cambria Math" panose="02040503050406030204" pitchFamily="18" charset="0"/>
                      </a:rPr>
                      <m:t>)</m:t>
                    </m:r>
                    <m:r>
                      <a:rPr lang="fr-FR" i="1" smtClean="0">
                        <a:solidFill>
                          <a:srgbClr val="C00000"/>
                        </a:solidFill>
                        <a:latin typeface="Cambria Math" panose="02040503050406030204" pitchFamily="18" charset="0"/>
                        <a:ea typeface="Cambria Math" panose="02040503050406030204" pitchFamily="18" charset="0"/>
                      </a:rPr>
                      <m:t>≈</m:t>
                    </m:r>
                  </m:oMath>
                </a14:m>
                <a:r>
                  <a:rPr lang="fr-FR" i="1" dirty="0">
                    <a:solidFill>
                      <a:srgbClr val="C00000"/>
                    </a:solidFill>
                  </a:rPr>
                  <a:t> </a:t>
                </a:r>
                <a:r>
                  <a:rPr lang="fr-FR" dirty="0">
                    <a:solidFill>
                      <a:srgbClr val="C00000"/>
                    </a:solidFill>
                  </a:rPr>
                  <a:t>1 – 0.8667 = 0.1333.</a:t>
                </a:r>
              </a:p>
              <a:p>
                <a:pPr marL="0" indent="0">
                  <a:buNone/>
                </a:pPr>
                <a:r>
                  <a:rPr lang="en-US" dirty="0"/>
                  <a:t>Because </a:t>
                </a:r>
                <a:r>
                  <a:rPr lang="en-US" i="1" dirty="0"/>
                  <a:t>n</a:t>
                </a:r>
                <a:r>
                  <a:rPr lang="en-US" baseline="-25000" dirty="0"/>
                  <a:t>1</a:t>
                </a:r>
                <a14:m>
                  <m:oMath xmlns:m="http://schemas.openxmlformats.org/officeDocument/2006/math">
                    <m:acc>
                      <m:accPr>
                        <m:chr m:val="̅"/>
                        <m:ctrlPr>
                          <a:rPr lang="fr-FR" i="1">
                            <a:latin typeface="Cambria Math" panose="02040503050406030204" pitchFamily="18" charset="0"/>
                          </a:rPr>
                        </m:ctrlPr>
                      </m:accPr>
                      <m:e>
                        <m:r>
                          <m:rPr>
                            <m:nor/>
                          </m:rPr>
                          <a:rPr lang="en-US" i="1" dirty="0"/>
                          <m:t>p</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200(0.8667), </a:t>
                </a:r>
                <a:r>
                  <a:rPr lang="en-US" i="1" dirty="0"/>
                  <a:t>n</a:t>
                </a:r>
                <a:r>
                  <a:rPr lang="en-US" baseline="-25000" dirty="0"/>
                  <a:t>1</a:t>
                </a:r>
                <a14:m>
                  <m:oMath xmlns:m="http://schemas.openxmlformats.org/officeDocument/2006/math">
                    <m:acc>
                      <m:accPr>
                        <m:chr m:val="̅"/>
                        <m:ctrlPr>
                          <a:rPr lang="fr-FR" i="1">
                            <a:latin typeface="Cambria Math" panose="02040503050406030204" pitchFamily="18" charset="0"/>
                          </a:rPr>
                        </m:ctrlPr>
                      </m:accPr>
                      <m:e>
                        <m:r>
                          <m:rPr>
                            <m:nor/>
                          </m:rPr>
                          <a:rPr lang="fr-FR" i="1" dirty="0"/>
                          <m:t>q</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200(0.1333), </a:t>
                </a:r>
                <a:br>
                  <a:rPr lang="en-US" dirty="0"/>
                </a:br>
                <a:r>
                  <a:rPr lang="en-US" i="1" dirty="0"/>
                  <a:t>n</a:t>
                </a:r>
                <a:r>
                  <a:rPr lang="en-US" baseline="-25000" dirty="0"/>
                  <a:t>2</a:t>
                </a:r>
                <a14:m>
                  <m:oMath xmlns:m="http://schemas.openxmlformats.org/officeDocument/2006/math">
                    <m:acc>
                      <m:accPr>
                        <m:chr m:val="̅"/>
                        <m:ctrlPr>
                          <a:rPr lang="fr-FR" i="1">
                            <a:latin typeface="Cambria Math" panose="02040503050406030204" pitchFamily="18" charset="0"/>
                          </a:rPr>
                        </m:ctrlPr>
                      </m:accPr>
                      <m:e>
                        <m:r>
                          <m:rPr>
                            <m:nor/>
                          </m:rPr>
                          <a:rPr lang="en-US" i="1" dirty="0"/>
                          <m:t>p</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250(0.8667), and </a:t>
                </a:r>
                <a:r>
                  <a:rPr lang="en-US" i="1" dirty="0"/>
                  <a:t>n</a:t>
                </a:r>
                <a:r>
                  <a:rPr lang="en-US" baseline="-25000" dirty="0"/>
                  <a:t>2</a:t>
                </a:r>
                <a14:m>
                  <m:oMath xmlns:m="http://schemas.openxmlformats.org/officeDocument/2006/math">
                    <m:acc>
                      <m:accPr>
                        <m:chr m:val="̅"/>
                        <m:ctrlPr>
                          <a:rPr lang="fr-FR" i="1">
                            <a:latin typeface="Cambria Math" panose="02040503050406030204" pitchFamily="18" charset="0"/>
                          </a:rPr>
                        </m:ctrlPr>
                      </m:accPr>
                      <m:e>
                        <m:r>
                          <m:rPr>
                            <m:nor/>
                          </m:rPr>
                          <a:rPr lang="fr-FR" i="1" dirty="0"/>
                          <m:t>q</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250(0.1333) are at least 5, you can use a two-sample </a:t>
                </a:r>
                <a:r>
                  <a:rPr lang="en-US" i="1" dirty="0"/>
                  <a:t>z</a:t>
                </a:r>
                <a:r>
                  <a:rPr lang="en-US" dirty="0"/>
                  <a:t>-test.</a:t>
                </a:r>
              </a:p>
            </p:txBody>
          </p:sp>
        </mc:Choice>
        <mc:Fallback xmlns="">
          <p:sp>
            <p:nvSpPr>
              <p:cNvPr id="2" name="Content Placeholder 1">
                <a:extLst>
                  <a:ext uri="{FF2B5EF4-FFF2-40B4-BE49-F238E27FC236}">
                    <a16:creationId xmlns:a16="http://schemas.microsoft.com/office/drawing/2014/main" id="{16BF30E3-4485-446B-AE2C-A8AEA4AA9439}"/>
                  </a:ext>
                </a:extLst>
              </p:cNvPr>
              <p:cNvSpPr>
                <a:spLocks noGrp="1" noRot="1" noChangeAspect="1" noMove="1" noResize="1" noEditPoints="1" noAdjustHandles="1" noChangeArrowheads="1" noChangeShapeType="1" noTextEdit="1"/>
              </p:cNvSpPr>
              <p:nvPr>
                <p:ph idx="1"/>
              </p:nvPr>
            </p:nvSpPr>
            <p:spPr>
              <a:blipFill>
                <a:blip r:embed="rId2"/>
                <a:stretch>
                  <a:fillRect l="-1481" t="-1482" b="-6873"/>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C1306231-AE45-44F2-BDE1-12B9759AD145}"/>
              </a:ext>
            </a:extLst>
          </p:cNvPr>
          <p:cNvSpPr>
            <a:spLocks noGrp="1"/>
          </p:cNvSpPr>
          <p:nvPr>
            <p:ph type="title"/>
          </p:nvPr>
        </p:nvSpPr>
        <p:spPr/>
        <p:txBody>
          <a:bodyPr/>
          <a:lstStyle/>
          <a:p>
            <a:pPr eaLnBrk="1" hangingPunct="1">
              <a:defRPr/>
            </a:pPr>
            <a:r>
              <a:rPr lang="en-US" sz="3600" dirty="0">
                <a:solidFill>
                  <a:schemeClr val="accent3"/>
                </a:solidFill>
                <a:ea typeface="+mj-ea"/>
              </a:rPr>
              <a:t>Solution: Two</a:t>
            </a:r>
            <a:r>
              <a:rPr lang="en-US" sz="3600" dirty="0">
                <a:solidFill>
                  <a:schemeClr val="accent3"/>
                </a:solidFill>
                <a:latin typeface="Times New Roman" pitchFamily="18" charset="0"/>
                <a:ea typeface="+mj-ea"/>
              </a:rPr>
              <a:t>-</a:t>
            </a:r>
            <a:r>
              <a:rPr lang="en-US" sz="3600" dirty="0">
                <a:solidFill>
                  <a:schemeClr val="accent3"/>
                </a:solidFill>
                <a:ea typeface="+mj-ea"/>
              </a:rPr>
              <a:t>Sample </a:t>
            </a:r>
            <a:r>
              <a:rPr lang="en-US" sz="3600" i="1" dirty="0">
                <a:solidFill>
                  <a:schemeClr val="accent3"/>
                </a:solidFill>
                <a:ea typeface="+mj-ea"/>
              </a:rPr>
              <a:t>z</a:t>
            </a:r>
            <a:r>
              <a:rPr lang="en-US" sz="3600" dirty="0">
                <a:solidFill>
                  <a:schemeClr val="accent3"/>
                </a:solidFill>
                <a:latin typeface="Times New Roman" pitchFamily="18" charset="0"/>
                <a:ea typeface="+mj-ea"/>
              </a:rPr>
              <a:t>-</a:t>
            </a:r>
            <a:r>
              <a:rPr lang="en-US" sz="3600" dirty="0">
                <a:solidFill>
                  <a:schemeClr val="accent3"/>
                </a:solidFill>
                <a:ea typeface="+mj-ea"/>
              </a:rPr>
              <a:t>Test for the Difference Between Proportions</a:t>
            </a:r>
            <a:endParaRPr lang="en-US" sz="3600" dirty="0">
              <a:ea typeface="+mj-ea"/>
            </a:endParaRPr>
          </a:p>
        </p:txBody>
      </p:sp>
      <p:sp>
        <p:nvSpPr>
          <p:cNvPr id="22535" name="Footer Placeholder 2">
            <a:extLst>
              <a:ext uri="{FF2B5EF4-FFF2-40B4-BE49-F238E27FC236}">
                <a16:creationId xmlns:a16="http://schemas.microsoft.com/office/drawing/2014/main" xmlns="" id="{3D379C5C-E1BD-4A98-804C-0FA5115B143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7511499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72A0E3F1-1C3E-486D-9D56-3C68BA0CC512}"/>
                  </a:ext>
                </a:extLst>
              </p:cNvPr>
              <p:cNvSpPr>
                <a:spLocks noGrp="1"/>
              </p:cNvSpPr>
              <p:nvPr>
                <p:ph idx="1"/>
              </p:nvPr>
            </p:nvSpPr>
            <p:spPr/>
            <p:txBody>
              <a:bodyPr/>
              <a:lstStyle/>
              <a:p>
                <a:pPr marL="0" indent="0">
                  <a:buNone/>
                </a:pPr>
                <a:r>
                  <a:rPr lang="en-US" dirty="0"/>
                  <a:t>The claim is “the proportion of occupants who wear seat belts is the same for passenger cars and pickup trucks.” So, the null and alternative hypotheses are</a:t>
                </a:r>
              </a:p>
              <a:p>
                <a:pPr marL="0" indent="0" algn="ctr">
                  <a:buNone/>
                </a:pPr>
                <a:r>
                  <a:rPr lang="en-US" i="1" dirty="0"/>
                  <a:t>H</a:t>
                </a:r>
                <a:r>
                  <a:rPr lang="en-US" baseline="-25000" dirty="0"/>
                  <a:t>0</a:t>
                </a:r>
                <a:r>
                  <a:rPr lang="en-US" dirty="0"/>
                  <a:t>: </a:t>
                </a:r>
                <a:r>
                  <a:rPr lang="en-US" i="1" dirty="0"/>
                  <a:t>p</a:t>
                </a:r>
                <a:r>
                  <a:rPr lang="en-US" baseline="-25000" dirty="0"/>
                  <a:t>1</a:t>
                </a:r>
                <a:r>
                  <a:rPr lang="en-US" dirty="0"/>
                  <a:t> = </a:t>
                </a:r>
                <a:r>
                  <a:rPr lang="en-US" i="1" dirty="0"/>
                  <a:t>p</a:t>
                </a:r>
                <a:r>
                  <a:rPr lang="en-US" baseline="-25000" dirty="0"/>
                  <a:t>2</a:t>
                </a:r>
                <a:r>
                  <a:rPr lang="en-US" dirty="0"/>
                  <a:t> </a:t>
                </a:r>
                <a:r>
                  <a:rPr lang="en-US" dirty="0">
                    <a:solidFill>
                      <a:srgbClr val="C00000"/>
                    </a:solidFill>
                  </a:rPr>
                  <a:t>(Claim) </a:t>
                </a:r>
                <a:r>
                  <a:rPr lang="en-US" dirty="0"/>
                  <a:t>and </a:t>
                </a:r>
                <a:r>
                  <a:rPr lang="en-US" i="1" dirty="0"/>
                  <a:t>H</a:t>
                </a:r>
                <a:r>
                  <a:rPr lang="en-US" i="1" baseline="-25000" dirty="0"/>
                  <a:t>a</a:t>
                </a:r>
                <a:r>
                  <a:rPr lang="en-US" dirty="0"/>
                  <a:t>: </a:t>
                </a:r>
                <a:r>
                  <a:rPr lang="en-US" i="1" dirty="0"/>
                  <a:t>p</a:t>
                </a:r>
                <a:r>
                  <a:rPr lang="en-US" baseline="-25000" dirty="0"/>
                  <a:t>1 </a:t>
                </a:r>
                <a:r>
                  <a:rPr lang="en-US" dirty="0">
                    <a:sym typeface="Symbol" panose="05050102010706020507" pitchFamily="18" charset="2"/>
                  </a:rPr>
                  <a:t></a:t>
                </a:r>
                <a:r>
                  <a:rPr lang="en-US" dirty="0"/>
                  <a:t> </a:t>
                </a:r>
                <a:r>
                  <a:rPr lang="en-US" i="1" dirty="0"/>
                  <a:t>p</a:t>
                </a:r>
                <a:r>
                  <a:rPr lang="en-US" baseline="-25000" dirty="0"/>
                  <a:t>2</a:t>
                </a:r>
                <a:r>
                  <a:rPr lang="en-US" dirty="0"/>
                  <a:t>.</a:t>
                </a:r>
              </a:p>
              <a:p>
                <a:pPr marL="0" indent="0">
                  <a:buNone/>
                </a:pPr>
                <a:r>
                  <a:rPr lang="en-US" dirty="0"/>
                  <a:t>Because the test is two-tailed and the level of significance is </a:t>
                </a:r>
                <a:r>
                  <a:rPr lang="en-US" i="1" dirty="0">
                    <a:latin typeface="Symbol" panose="05050102010706020507" pitchFamily="18" charset="2"/>
                  </a:rPr>
                  <a:t>a</a:t>
                </a:r>
                <a:r>
                  <a:rPr lang="en-US" dirty="0"/>
                  <a:t> = 0.10, the critical values are </a:t>
                </a:r>
                <a:br>
                  <a:rPr lang="en-US" dirty="0"/>
                </a:b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i="1" dirty="0"/>
                  <a:t>z</a:t>
                </a:r>
                <a:r>
                  <a:rPr lang="en-US" baseline="-25000" dirty="0"/>
                  <a:t>0</a:t>
                </a:r>
                <a:r>
                  <a:rPr lang="en-US" dirty="0"/>
                  <a:t> = </a:t>
                </a:r>
                <a14:m>
                  <m:oMath xmlns:m="http://schemas.openxmlformats.org/officeDocument/2006/math">
                    <m:r>
                      <a:rPr lang="pl-PL" i="1">
                        <a:latin typeface="Cambria Math" panose="02040503050406030204" pitchFamily="18" charset="0"/>
                        <a:ea typeface="Cambria Math" panose="02040503050406030204" pitchFamily="18" charset="0"/>
                      </a:rPr>
                      <m:t>−</m:t>
                    </m:r>
                  </m:oMath>
                </a14:m>
                <a:r>
                  <a:rPr lang="pl-PL" dirty="0"/>
                  <a:t>1.645 </a:t>
                </a:r>
                <a:r>
                  <a:rPr lang="en-US" dirty="0" smtClean="0"/>
                  <a:t>and </a:t>
                </a:r>
                <a:r>
                  <a:rPr lang="en-US" i="1" dirty="0"/>
                  <a:t>z</a:t>
                </a:r>
                <a:r>
                  <a:rPr lang="en-US" baseline="-25000" dirty="0"/>
                  <a:t>0</a:t>
                </a:r>
                <a:r>
                  <a:rPr lang="en-US" dirty="0"/>
                  <a:t> = 1.645. The rejection regions are </a:t>
                </a:r>
                <a:br>
                  <a:rPr lang="en-US" dirty="0"/>
                </a:br>
                <a:r>
                  <a:rPr lang="pl-PL" i="1" dirty="0"/>
                  <a:t>z </a:t>
                </a:r>
                <a:r>
                  <a:rPr lang="en-US" dirty="0"/>
                  <a:t>&lt;</a:t>
                </a:r>
                <a:r>
                  <a:rPr lang="pl-PL" dirty="0"/>
                  <a:t> </a:t>
                </a:r>
                <a14:m>
                  <m:oMath xmlns:m="http://schemas.openxmlformats.org/officeDocument/2006/math">
                    <m:r>
                      <a:rPr lang="pl-PL" i="1" smtClean="0">
                        <a:latin typeface="Cambria Math" panose="02040503050406030204" pitchFamily="18" charset="0"/>
                        <a:ea typeface="Cambria Math" panose="02040503050406030204" pitchFamily="18" charset="0"/>
                      </a:rPr>
                      <m:t>−</m:t>
                    </m:r>
                  </m:oMath>
                </a14:m>
                <a:r>
                  <a:rPr lang="pl-PL" dirty="0"/>
                  <a:t>1.645 and </a:t>
                </a:r>
                <a:r>
                  <a:rPr lang="pl-PL" i="1" dirty="0"/>
                  <a:t>z </a:t>
                </a:r>
                <a:r>
                  <a:rPr lang="en-US" dirty="0"/>
                  <a:t>&gt;</a:t>
                </a:r>
                <a:r>
                  <a:rPr lang="pl-PL" dirty="0"/>
                  <a:t> 1.645.</a:t>
                </a:r>
                <a:endParaRPr lang="en-US" dirty="0"/>
              </a:p>
            </p:txBody>
          </p:sp>
        </mc:Choice>
        <mc:Fallback xmlns="">
          <p:sp>
            <p:nvSpPr>
              <p:cNvPr id="2" name="Content Placeholder 1">
                <a:extLst>
                  <a:ext uri="{FF2B5EF4-FFF2-40B4-BE49-F238E27FC236}">
                    <a16:creationId xmlns:a16="http://schemas.microsoft.com/office/drawing/2014/main" xmlns:a14="http://schemas.microsoft.com/office/drawing/2010/main" xmlns="" id="{72A0E3F1-1C3E-486D-9D56-3C68BA0CC512}"/>
                  </a:ext>
                </a:extLst>
              </p:cNvPr>
              <p:cNvSpPr>
                <a:spLocks noGrp="1" noRot="1" noChangeAspect="1" noMove="1" noResize="1" noEditPoints="1" noAdjustHandles="1" noChangeArrowheads="1" noChangeShapeType="1" noTextEdit="1"/>
              </p:cNvSpPr>
              <p:nvPr>
                <p:ph idx="1"/>
              </p:nvPr>
            </p:nvSpPr>
            <p:spPr>
              <a:blipFill rotWithShape="1">
                <a:blip r:embed="rId2"/>
                <a:stretch>
                  <a:fillRect l="-1481" t="-1348" r="-2444"/>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FD6AC311-3841-4C92-9482-FC8A98787CB8}"/>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Tree>
    <p:extLst>
      <p:ext uri="{BB962C8B-B14F-4D97-AF65-F5344CB8AC3E}">
        <p14:creationId xmlns:p14="http://schemas.microsoft.com/office/powerpoint/2010/main" val="34367143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46DBB374-A88A-4B29-B31D-DCC06F8FC1EC}"/>
                  </a:ext>
                </a:extLst>
              </p:cNvPr>
              <p:cNvSpPr>
                <a:spLocks noGrp="1"/>
              </p:cNvSpPr>
              <p:nvPr>
                <p:ph idx="1"/>
              </p:nvPr>
            </p:nvSpPr>
            <p:spPr/>
            <p:txBody>
              <a:bodyPr/>
              <a:lstStyle/>
              <a:p>
                <a:pPr marL="0" indent="0">
                  <a:buNone/>
                </a:pPr>
                <a:r>
                  <a:rPr lang="en-US" dirty="0">
                    <a:solidFill>
                      <a:srgbClr val="C00000"/>
                    </a:solidFill>
                  </a:rPr>
                  <a:t>The standardized test statistic is</a:t>
                </a:r>
              </a:p>
              <a:p>
                <a:pPr marL="0" indent="0">
                  <a:buNone/>
                </a:pPr>
                <a:r>
                  <a:rPr lang="en-US" sz="2400" i="1" dirty="0">
                    <a:solidFill>
                      <a:srgbClr val="C00000"/>
                    </a:solidFill>
                  </a:rPr>
                  <a:t>z</a:t>
                </a:r>
                <a:r>
                  <a:rPr lang="en-US" sz="2400" dirty="0">
                    <a:solidFill>
                      <a:srgbClr val="C00000"/>
                    </a:solidFill>
                  </a:rPr>
                  <a:t> = </a:t>
                </a:r>
                <a14:m>
                  <m:oMath xmlns:m="http://schemas.openxmlformats.org/officeDocument/2006/math">
                    <m:f>
                      <m:fPr>
                        <m:ctrlPr>
                          <a:rPr lang="en-US" sz="2400" i="1" smtClean="0">
                            <a:solidFill>
                              <a:srgbClr val="C00000"/>
                            </a:solidFill>
                            <a:latin typeface="Cambria Math" panose="02040503050406030204" pitchFamily="18" charset="0"/>
                          </a:rPr>
                        </m:ctrlPr>
                      </m:fPr>
                      <m:num>
                        <m:r>
                          <m:rPr>
                            <m:nor/>
                          </m:rPr>
                          <a:rPr lang="en-US" sz="2400" dirty="0">
                            <a:solidFill>
                              <a:srgbClr val="C00000"/>
                            </a:solidFill>
                          </a:rPr>
                          <m:t>(</m:t>
                        </m:r>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rPr>
                              <m:t>p</m:t>
                            </m:r>
                          </m:e>
                        </m:acc>
                        <m:r>
                          <m:rPr>
                            <m:nor/>
                          </m:rPr>
                          <a:rPr lang="en-US" sz="2400" baseline="-25000" dirty="0">
                            <a:solidFill>
                              <a:srgbClr val="C00000"/>
                            </a:solidFill>
                          </a:rPr>
                          <m:t>1</m:t>
                        </m:r>
                        <m:r>
                          <m:rPr>
                            <m:nor/>
                          </m:rPr>
                          <a:rPr lang="en-US" sz="2400" dirty="0">
                            <a:solidFill>
                              <a:srgbClr val="C00000"/>
                            </a:solidFill>
                          </a:rPr>
                          <m:t> – </m:t>
                        </m:r>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rPr>
                              <m:t>p</m:t>
                            </m:r>
                          </m:e>
                        </m:acc>
                        <m:r>
                          <m:rPr>
                            <m:nor/>
                          </m:rPr>
                          <a:rPr lang="en-US" sz="2400" baseline="-25000" dirty="0">
                            <a:solidFill>
                              <a:srgbClr val="C00000"/>
                            </a:solidFill>
                          </a:rPr>
                          <m:t>2</m:t>
                        </m:r>
                        <m:r>
                          <m:rPr>
                            <m:nor/>
                          </m:rPr>
                          <a:rPr lang="en-US" sz="2400" dirty="0">
                            <a:solidFill>
                              <a:srgbClr val="C00000"/>
                            </a:solidFill>
                          </a:rPr>
                          <m:t>) – (</m:t>
                        </m:r>
                        <m:r>
                          <m:rPr>
                            <m:nor/>
                          </m:rPr>
                          <a:rPr lang="en-US" sz="2400" i="1" dirty="0">
                            <a:solidFill>
                              <a:srgbClr val="C00000"/>
                            </a:solidFill>
                          </a:rPr>
                          <m:t>p</m:t>
                        </m:r>
                        <m:r>
                          <m:rPr>
                            <m:nor/>
                          </m:rPr>
                          <a:rPr lang="en-US" sz="2400" baseline="-25000" dirty="0">
                            <a:solidFill>
                              <a:srgbClr val="C00000"/>
                            </a:solidFill>
                          </a:rPr>
                          <m:t>1</m:t>
                        </m:r>
                        <m:r>
                          <m:rPr>
                            <m:nor/>
                          </m:rPr>
                          <a:rPr lang="en-US" sz="2400" dirty="0">
                            <a:solidFill>
                              <a:srgbClr val="C00000"/>
                            </a:solidFill>
                          </a:rPr>
                          <m:t> – </m:t>
                        </m:r>
                        <m:r>
                          <m:rPr>
                            <m:nor/>
                          </m:rPr>
                          <a:rPr lang="en-US" sz="2400" i="1" dirty="0">
                            <a:solidFill>
                              <a:srgbClr val="C00000"/>
                            </a:solidFill>
                          </a:rPr>
                          <m:t>p</m:t>
                        </m:r>
                        <m:r>
                          <m:rPr>
                            <m:nor/>
                          </m:rPr>
                          <a:rPr lang="en-US" sz="2400" baseline="-25000" dirty="0">
                            <a:solidFill>
                              <a:srgbClr val="C00000"/>
                            </a:solidFill>
                          </a:rPr>
                          <m:t>2</m:t>
                        </m:r>
                        <m:r>
                          <m:rPr>
                            <m:nor/>
                          </m:rPr>
                          <a:rPr lang="en-US" sz="2400" dirty="0">
                            <a:solidFill>
                              <a:srgbClr val="C00000"/>
                            </a:solidFill>
                          </a:rPr>
                          <m:t>)</m:t>
                        </m:r>
                      </m:num>
                      <m:den>
                        <m:rad>
                          <m:radPr>
                            <m:degHide m:val="on"/>
                            <m:ctrlPr>
                              <a:rPr lang="en-US" sz="2400" i="1">
                                <a:solidFill>
                                  <a:srgbClr val="C00000"/>
                                </a:solidFill>
                                <a:latin typeface="Cambria Math" panose="02040503050406030204" pitchFamily="18" charset="0"/>
                              </a:rPr>
                            </m:ctrlPr>
                          </m:radPr>
                          <m:deg/>
                          <m:e>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rPr>
                                  <m:t>p</m:t>
                                </m:r>
                              </m:e>
                            </m:acc>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rPr>
                                  <m:t>q</m:t>
                                </m:r>
                              </m:e>
                            </m:acc>
                            <m:d>
                              <m:dPr>
                                <m:ctrlPr>
                                  <a:rPr lang="en-US" sz="2400" i="1">
                                    <a:solidFill>
                                      <a:srgbClr val="C00000"/>
                                    </a:solidFill>
                                    <a:latin typeface="Cambria Math" panose="02040503050406030204" pitchFamily="18" charset="0"/>
                                  </a:rPr>
                                </m:ctrlPr>
                              </m:dPr>
                              <m:e>
                                <m:f>
                                  <m:fPr>
                                    <m:ctrlPr>
                                      <a:rPr lang="en-US" sz="2400" i="1" dirty="0">
                                        <a:solidFill>
                                          <a:srgbClr val="C00000"/>
                                        </a:solidFill>
                                        <a:latin typeface="Cambria Math" panose="02040503050406030204" pitchFamily="18" charset="0"/>
                                      </a:rPr>
                                    </m:ctrlPr>
                                  </m:fPr>
                                  <m:num>
                                    <m:r>
                                      <m:rPr>
                                        <m:nor/>
                                      </m:rPr>
                                      <a:rPr lang="en-US" sz="2400" dirty="0">
                                        <a:solidFill>
                                          <a:srgbClr val="C00000"/>
                                        </a:solidFill>
                                      </a:rPr>
                                      <m:t>1</m:t>
                                    </m:r>
                                  </m:num>
                                  <m:den>
                                    <m:r>
                                      <m:rPr>
                                        <m:nor/>
                                      </m:rPr>
                                      <a:rPr lang="en-US" sz="2400" i="1" dirty="0">
                                        <a:solidFill>
                                          <a:srgbClr val="C00000"/>
                                        </a:solidFill>
                                      </a:rPr>
                                      <m:t>n</m:t>
                                    </m:r>
                                    <m:r>
                                      <m:rPr>
                                        <m:nor/>
                                      </m:rPr>
                                      <a:rPr lang="en-US" sz="2400" baseline="-25000" dirty="0">
                                        <a:solidFill>
                                          <a:srgbClr val="C00000"/>
                                        </a:solidFill>
                                      </a:rPr>
                                      <m:t>1</m:t>
                                    </m:r>
                                  </m:den>
                                </m:f>
                                <m:r>
                                  <a:rPr lang="en-US" sz="2400" i="1" dirty="0">
                                    <a:solidFill>
                                      <a:srgbClr val="C00000"/>
                                    </a:solidFill>
                                    <a:latin typeface="Cambria Math" panose="02040503050406030204" pitchFamily="18" charset="0"/>
                                  </a:rPr>
                                  <m:t>+</m:t>
                                </m:r>
                                <m:r>
                                  <m:rPr>
                                    <m:nor/>
                                  </m:rPr>
                                  <a:rPr lang="en-US" sz="2400" dirty="0">
                                    <a:solidFill>
                                      <a:srgbClr val="C00000"/>
                                    </a:solidFill>
                                  </a:rPr>
                                  <m:t> </m:t>
                                </m:r>
                                <m:f>
                                  <m:fPr>
                                    <m:ctrlPr>
                                      <a:rPr lang="en-US" sz="2400" i="1" dirty="0">
                                        <a:solidFill>
                                          <a:srgbClr val="C00000"/>
                                        </a:solidFill>
                                        <a:latin typeface="Cambria Math" panose="02040503050406030204" pitchFamily="18" charset="0"/>
                                      </a:rPr>
                                    </m:ctrlPr>
                                  </m:fPr>
                                  <m:num>
                                    <m:r>
                                      <m:rPr>
                                        <m:nor/>
                                      </m:rPr>
                                      <a:rPr lang="en-US" sz="2400" dirty="0">
                                        <a:solidFill>
                                          <a:srgbClr val="C00000"/>
                                        </a:solidFill>
                                      </a:rPr>
                                      <m:t>1</m:t>
                                    </m:r>
                                  </m:num>
                                  <m:den>
                                    <m:r>
                                      <m:rPr>
                                        <m:nor/>
                                      </m:rPr>
                                      <a:rPr lang="en-US" sz="2400" i="1" dirty="0">
                                        <a:solidFill>
                                          <a:srgbClr val="C00000"/>
                                        </a:solidFill>
                                      </a:rPr>
                                      <m:t>n</m:t>
                                    </m:r>
                                    <m:r>
                                      <m:rPr>
                                        <m:nor/>
                                      </m:rPr>
                                      <a:rPr lang="en-US" sz="2400" baseline="-25000" dirty="0">
                                        <a:solidFill>
                                          <a:srgbClr val="C00000"/>
                                        </a:solidFill>
                                      </a:rPr>
                                      <m:t>2</m:t>
                                    </m:r>
                                  </m:den>
                                </m:f>
                              </m:e>
                            </m:d>
                          </m:e>
                        </m:rad>
                      </m:den>
                    </m:f>
                  </m:oMath>
                </a14:m>
                <a:r>
                  <a:rPr lang="en-US" sz="2400" baseline="-25000" dirty="0">
                    <a:solidFill>
                      <a:srgbClr val="C00000"/>
                    </a:solidFill>
                  </a:rPr>
                  <a:t> </a:t>
                </a:r>
                <a14:m>
                  <m:oMath xmlns:m="http://schemas.openxmlformats.org/officeDocument/2006/math">
                    <m:r>
                      <a:rPr lang="en-US" sz="2400" i="1" dirty="0" smtClean="0">
                        <a:solidFill>
                          <a:srgbClr val="C00000"/>
                        </a:solidFill>
                        <a:latin typeface="Cambria Math" panose="02040503050406030204" pitchFamily="18" charset="0"/>
                        <a:ea typeface="Cambria Math" panose="02040503050406030204" pitchFamily="18" charset="0"/>
                      </a:rPr>
                      <m:t>≈</m:t>
                    </m:r>
                    <m:r>
                      <a:rPr lang="en-US" sz="2400" b="0" i="1" baseline="-25000" dirty="0" smtClean="0">
                        <a:solidFill>
                          <a:srgbClr val="C00000"/>
                        </a:solidFill>
                        <a:latin typeface="Cambria Math" panose="02040503050406030204" pitchFamily="18" charset="0"/>
                        <a:ea typeface="Cambria Math" panose="02040503050406030204" pitchFamily="18" charset="0"/>
                      </a:rPr>
                      <m:t> </m:t>
                    </m:r>
                    <m:f>
                      <m:fPr>
                        <m:ctrlPr>
                          <a:rPr lang="en-US" sz="2400" i="1">
                            <a:solidFill>
                              <a:srgbClr val="C00000"/>
                            </a:solidFill>
                            <a:latin typeface="Cambria Math" panose="02040503050406030204" pitchFamily="18" charset="0"/>
                          </a:rPr>
                        </m:ctrlPr>
                      </m:fPr>
                      <m:num>
                        <m:r>
                          <m:rPr>
                            <m:nor/>
                          </m:rPr>
                          <a:rPr lang="en-US" sz="2400" dirty="0">
                            <a:solidFill>
                              <a:srgbClr val="C00000"/>
                            </a:solidFill>
                          </a:rPr>
                          <m:t>(0.910 – 0.832) – 0</m:t>
                        </m:r>
                      </m:num>
                      <m:den>
                        <m:rad>
                          <m:radPr>
                            <m:degHide m:val="on"/>
                            <m:ctrlPr>
                              <a:rPr lang="en-US" sz="2400" i="1">
                                <a:solidFill>
                                  <a:srgbClr val="C00000"/>
                                </a:solidFill>
                                <a:latin typeface="Cambria Math" panose="02040503050406030204" pitchFamily="18" charset="0"/>
                              </a:rPr>
                            </m:ctrlPr>
                          </m:radPr>
                          <m:deg/>
                          <m:e>
                            <m:r>
                              <m:rPr>
                                <m:nor/>
                              </m:rPr>
                              <a:rPr lang="en-US" sz="2400" dirty="0">
                                <a:solidFill>
                                  <a:srgbClr val="C00000"/>
                                </a:solidFill>
                              </a:rPr>
                              <m:t>(0.8667)(0.1333) </m:t>
                            </m:r>
                            <m:d>
                              <m:dPr>
                                <m:ctrlPr>
                                  <a:rPr lang="en-US" sz="2400" i="1" dirty="0">
                                    <a:solidFill>
                                      <a:srgbClr val="C00000"/>
                                    </a:solidFill>
                                    <a:latin typeface="Cambria Math" panose="02040503050406030204" pitchFamily="18" charset="0"/>
                                  </a:rPr>
                                </m:ctrlPr>
                              </m:dPr>
                              <m:e>
                                <m:f>
                                  <m:fPr>
                                    <m:ctrlPr>
                                      <a:rPr lang="en-US" sz="2400" i="1" dirty="0">
                                        <a:solidFill>
                                          <a:srgbClr val="C00000"/>
                                        </a:solidFill>
                                        <a:latin typeface="Cambria Math" panose="02040503050406030204" pitchFamily="18" charset="0"/>
                                      </a:rPr>
                                    </m:ctrlPr>
                                  </m:fPr>
                                  <m:num>
                                    <m:r>
                                      <m:rPr>
                                        <m:nor/>
                                      </m:rPr>
                                      <a:rPr lang="en-US" sz="2400" dirty="0">
                                        <a:solidFill>
                                          <a:srgbClr val="C00000"/>
                                        </a:solidFill>
                                      </a:rPr>
                                      <m:t>1</m:t>
                                    </m:r>
                                  </m:num>
                                  <m:den>
                                    <m:r>
                                      <m:rPr>
                                        <m:nor/>
                                      </m:rPr>
                                      <a:rPr lang="en-US" sz="2400" dirty="0">
                                        <a:solidFill>
                                          <a:srgbClr val="C00000"/>
                                        </a:solidFill>
                                      </a:rPr>
                                      <m:t>200</m:t>
                                    </m:r>
                                  </m:den>
                                </m:f>
                                <m:r>
                                  <a:rPr lang="en-US" sz="2400" i="1" dirty="0">
                                    <a:solidFill>
                                      <a:srgbClr val="C00000"/>
                                    </a:solidFill>
                                    <a:latin typeface="Cambria Math" panose="02040503050406030204" pitchFamily="18" charset="0"/>
                                  </a:rPr>
                                  <m:t>+</m:t>
                                </m:r>
                                <m:r>
                                  <m:rPr>
                                    <m:nor/>
                                  </m:rPr>
                                  <a:rPr lang="en-US" sz="2400" dirty="0">
                                    <a:solidFill>
                                      <a:srgbClr val="C00000"/>
                                    </a:solidFill>
                                  </a:rPr>
                                  <m:t> </m:t>
                                </m:r>
                                <m:f>
                                  <m:fPr>
                                    <m:ctrlPr>
                                      <a:rPr lang="en-US" sz="2400" i="1" dirty="0">
                                        <a:solidFill>
                                          <a:srgbClr val="C00000"/>
                                        </a:solidFill>
                                        <a:latin typeface="Cambria Math" panose="02040503050406030204" pitchFamily="18" charset="0"/>
                                      </a:rPr>
                                    </m:ctrlPr>
                                  </m:fPr>
                                  <m:num>
                                    <m:r>
                                      <m:rPr>
                                        <m:nor/>
                                      </m:rPr>
                                      <a:rPr lang="en-US" sz="2400" dirty="0">
                                        <a:solidFill>
                                          <a:srgbClr val="C00000"/>
                                        </a:solidFill>
                                      </a:rPr>
                                      <m:t>1</m:t>
                                    </m:r>
                                  </m:num>
                                  <m:den>
                                    <m:r>
                                      <m:rPr>
                                        <m:nor/>
                                      </m:rPr>
                                      <a:rPr lang="en-US" sz="2400" dirty="0">
                                        <a:solidFill>
                                          <a:srgbClr val="C00000"/>
                                        </a:solidFill>
                                      </a:rPr>
                                      <m:t>250</m:t>
                                    </m:r>
                                  </m:den>
                                </m:f>
                              </m:e>
                            </m:d>
                          </m:e>
                        </m:rad>
                      </m:den>
                    </m:f>
                  </m:oMath>
                </a14:m>
                <a:r>
                  <a:rPr lang="en-US" sz="2400" baseline="-25000" dirty="0">
                    <a:solidFill>
                      <a:srgbClr val="C00000"/>
                    </a:solidFill>
                  </a:rPr>
                  <a:t> </a:t>
                </a:r>
                <a14:m>
                  <m:oMath xmlns:m="http://schemas.openxmlformats.org/officeDocument/2006/math">
                    <m:r>
                      <a:rPr lang="en-US" sz="2400" i="1" dirty="0" smtClean="0">
                        <a:solidFill>
                          <a:srgbClr val="C00000"/>
                        </a:solidFill>
                        <a:latin typeface="Cambria Math" panose="02040503050406030204" pitchFamily="18" charset="0"/>
                        <a:ea typeface="Cambria Math" panose="02040503050406030204" pitchFamily="18" charset="0"/>
                      </a:rPr>
                      <m:t>≈</m:t>
                    </m:r>
                  </m:oMath>
                </a14:m>
                <a:r>
                  <a:rPr lang="en-US" sz="2400" dirty="0">
                    <a:solidFill>
                      <a:srgbClr val="C00000"/>
                    </a:solidFill>
                  </a:rPr>
                  <a:t> 2.42</a:t>
                </a:r>
              </a:p>
              <a:p>
                <a:pPr marL="0" indent="0">
                  <a:buNone/>
                </a:pPr>
                <a:endParaRPr lang="en-US" baseline="-25000" dirty="0">
                  <a:solidFill>
                    <a:srgbClr val="C00000"/>
                  </a:solidFill>
                </a:endParaRPr>
              </a:p>
            </p:txBody>
          </p:sp>
        </mc:Choice>
        <mc:Fallback xmlns="">
          <p:sp>
            <p:nvSpPr>
              <p:cNvPr id="2" name="Content Placeholder 1">
                <a:extLst>
                  <a:ext uri="{FF2B5EF4-FFF2-40B4-BE49-F238E27FC236}">
                    <a16:creationId xmlns:a16="http://schemas.microsoft.com/office/drawing/2014/main" id="{46DBB374-A88A-4B29-B31D-DCC06F8FC1EC}"/>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82535D80-98F6-4798-A0E7-D1BB8FFD50A9}"/>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
        <p:nvSpPr>
          <p:cNvPr id="24579" name="Footer Placeholder 2">
            <a:extLst>
              <a:ext uri="{FF2B5EF4-FFF2-40B4-BE49-F238E27FC236}">
                <a16:creationId xmlns:a16="http://schemas.microsoft.com/office/drawing/2014/main" xmlns="" id="{55C4B22E-C5E7-4ACA-A1FF-0783ED951F1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1099203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A32E0853-810A-477D-984E-2897B29F42B6}"/>
              </a:ext>
            </a:extLst>
          </p:cNvPr>
          <p:cNvSpPr>
            <a:spLocks noGrp="1"/>
          </p:cNvSpPr>
          <p:nvPr>
            <p:ph idx="1"/>
          </p:nvPr>
        </p:nvSpPr>
        <p:spPr/>
        <p:txBody>
          <a:bodyPr/>
          <a:lstStyle/>
          <a:p>
            <a:pPr marL="0" indent="0">
              <a:buNone/>
            </a:pPr>
            <a:r>
              <a:rPr lang="en-US" dirty="0"/>
              <a:t>The figure below shows the location of the rejection regions and the standardized test statistic </a:t>
            </a:r>
            <a:r>
              <a:rPr lang="en-US" i="1" dirty="0"/>
              <a:t>z</a:t>
            </a:r>
            <a:r>
              <a:rPr lang="en-US" dirty="0"/>
              <a:t>. Because </a:t>
            </a:r>
            <a:r>
              <a:rPr lang="en-US" i="1" dirty="0"/>
              <a:t>z </a:t>
            </a:r>
            <a:r>
              <a:rPr lang="en-US" dirty="0"/>
              <a:t>is in the rejection region, you </a:t>
            </a:r>
            <a:r>
              <a:rPr lang="en-US" dirty="0">
                <a:solidFill>
                  <a:srgbClr val="C00000"/>
                </a:solidFill>
              </a:rPr>
              <a:t>reject the null hypothesis.</a:t>
            </a:r>
          </a:p>
        </p:txBody>
      </p:sp>
      <p:sp>
        <p:nvSpPr>
          <p:cNvPr id="5" name="Title 4">
            <a:extLst>
              <a:ext uri="{FF2B5EF4-FFF2-40B4-BE49-F238E27FC236}">
                <a16:creationId xmlns:a16="http://schemas.microsoft.com/office/drawing/2014/main" xmlns="" id="{1225B6B0-A18C-4F72-86D4-A343CEEC3459}"/>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
        <p:nvSpPr>
          <p:cNvPr id="25611" name="Footer Placeholder 2">
            <a:extLst>
              <a:ext uri="{FF2B5EF4-FFF2-40B4-BE49-F238E27FC236}">
                <a16:creationId xmlns:a16="http://schemas.microsoft.com/office/drawing/2014/main" xmlns="" id="{83F08043-AF49-4CC9-9A15-7260A9F9275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6" name="Picture 5" descr="A close up of a map&#10;&#10;Description generated with very high confidence">
            <a:extLst>
              <a:ext uri="{FF2B5EF4-FFF2-40B4-BE49-F238E27FC236}">
                <a16:creationId xmlns:a16="http://schemas.microsoft.com/office/drawing/2014/main" xmlns="" id="{F8707013-1E72-4ECD-B6C1-F973CC29BE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978" y="3343576"/>
            <a:ext cx="4143722" cy="2538662"/>
          </a:xfrm>
          <a:prstGeom prst="rect">
            <a:avLst/>
          </a:prstGeom>
        </p:spPr>
      </p:pic>
      <p:sp>
        <p:nvSpPr>
          <p:cNvPr id="7" name="Rectangle 6">
            <a:extLst>
              <a:ext uri="{FF2B5EF4-FFF2-40B4-BE49-F238E27FC236}">
                <a16:creationId xmlns:a16="http://schemas.microsoft.com/office/drawing/2014/main" xmlns="" id="{9C29CC50-0554-45DF-B9DE-003E36590629}"/>
              </a:ext>
            </a:extLst>
          </p:cNvPr>
          <p:cNvSpPr/>
          <p:nvPr/>
        </p:nvSpPr>
        <p:spPr>
          <a:xfrm>
            <a:off x="4572000" y="3017620"/>
            <a:ext cx="4457938" cy="3108543"/>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enough evidence at the 10% level of significance to reject the claim that the proportion of occupants who wear seat belts is the same for passenger cars and pickup trucks.</a:t>
            </a:r>
          </a:p>
        </p:txBody>
      </p:sp>
    </p:spTree>
    <p:extLst>
      <p:ext uri="{BB962C8B-B14F-4D97-AF65-F5344CB8AC3E}">
        <p14:creationId xmlns:p14="http://schemas.microsoft.com/office/powerpoint/2010/main" val="13779950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708CF3-5F44-4A01-A226-A7FFDD51AE60}"/>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Example: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p>
        </p:txBody>
      </p:sp>
      <p:sp>
        <p:nvSpPr>
          <p:cNvPr id="26626" name="Content Placeholder 2">
            <a:extLst>
              <a:ext uri="{FF2B5EF4-FFF2-40B4-BE49-F238E27FC236}">
                <a16:creationId xmlns:a16="http://schemas.microsoft.com/office/drawing/2014/main" xmlns="" id="{82B99645-DE5A-40B9-94E9-04C8402E899F}"/>
              </a:ext>
            </a:extLst>
          </p:cNvPr>
          <p:cNvSpPr>
            <a:spLocks noGrp="1"/>
          </p:cNvSpPr>
          <p:nvPr>
            <p:ph idx="1"/>
          </p:nvPr>
        </p:nvSpPr>
        <p:spPr>
          <a:xfrm>
            <a:off x="457200" y="1493838"/>
            <a:ext cx="8123238" cy="4465637"/>
          </a:xfrm>
        </p:spPr>
        <p:txBody>
          <a:bodyPr/>
          <a:lstStyle/>
          <a:p>
            <a:pPr marL="0" indent="0">
              <a:buFont typeface="Arial" panose="020B0604020202020204" pitchFamily="34" charset="0"/>
              <a:buNone/>
            </a:pPr>
            <a:r>
              <a:rPr lang="en-US" altLang="en-US" sz="2600" dirty="0"/>
              <a:t>A medical research team conducted a study to test the effect of a cholesterol reducing medication. At the end of the study, the researchers found that of the 4700 randomly selected subjects who took the medication, 301 died of heart disease. Of the 4300 randomly selected subjects who took a placebo, 357 died of heart disease. At </a:t>
            </a:r>
            <a:r>
              <a:rPr lang="el-GR" altLang="en-US" sz="2600" i="1" dirty="0"/>
              <a:t>α</a:t>
            </a:r>
            <a:r>
              <a:rPr lang="en-US" altLang="en-US" sz="2600" dirty="0"/>
              <a:t> = 0.01 can you conclude that the death rate due to heart disease is lower for those who took the </a:t>
            </a:r>
            <a:br>
              <a:rPr lang="en-US" altLang="en-US" sz="2600" dirty="0"/>
            </a:br>
            <a:r>
              <a:rPr lang="en-US" altLang="en-US" sz="2600" dirty="0"/>
              <a:t>medication than for those who </a:t>
            </a:r>
            <a:br>
              <a:rPr lang="en-US" altLang="en-US" sz="2600" dirty="0"/>
            </a:br>
            <a:r>
              <a:rPr lang="en-US" altLang="en-US" sz="2600" dirty="0"/>
              <a:t>took the placebo? </a:t>
            </a:r>
            <a:r>
              <a:rPr lang="en-US" altLang="en-US" sz="2600" i="1" dirty="0">
                <a:solidFill>
                  <a:schemeClr val="tx2"/>
                </a:solidFill>
              </a:rPr>
              <a:t>(Adapted from </a:t>
            </a:r>
            <a:br>
              <a:rPr lang="en-US" altLang="en-US" sz="2600" i="1" dirty="0">
                <a:solidFill>
                  <a:schemeClr val="tx2"/>
                </a:solidFill>
              </a:rPr>
            </a:br>
            <a:r>
              <a:rPr lang="en-US" altLang="en-US" sz="2600" i="1" dirty="0">
                <a:solidFill>
                  <a:schemeClr val="tx2"/>
                </a:solidFill>
              </a:rPr>
              <a:t>New England Journal of Medicine)</a:t>
            </a:r>
          </a:p>
          <a:p>
            <a:pPr marL="0" indent="0" eaLnBrk="1" hangingPunct="1">
              <a:buFont typeface="Arial" panose="020B0604020202020204" pitchFamily="34" charset="0"/>
              <a:buNone/>
            </a:pPr>
            <a:endParaRPr lang="en-US" altLang="en-US" sz="2600" dirty="0"/>
          </a:p>
        </p:txBody>
      </p:sp>
      <p:sp>
        <p:nvSpPr>
          <p:cNvPr id="26628" name="Footer Placeholder 2">
            <a:extLst>
              <a:ext uri="{FF2B5EF4-FFF2-40B4-BE49-F238E27FC236}">
                <a16:creationId xmlns:a16="http://schemas.microsoft.com/office/drawing/2014/main" xmlns="" id="{94E8CEDC-1B61-46CA-8525-9AA52F235D8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a16="http://schemas.microsoft.com/office/drawing/2014/main" xmlns="" id="{7BB4928A-855F-46D6-8157-978D95AE0420}"/>
              </a:ext>
            </a:extLst>
          </p:cNvPr>
          <p:cNvPicPr>
            <a:picLocks noChangeAspect="1"/>
          </p:cNvPicPr>
          <p:nvPr/>
        </p:nvPicPr>
        <p:blipFill rotWithShape="1">
          <a:blip r:embed="rId2">
            <a:extLst>
              <a:ext uri="{28A0092B-C50C-407E-A947-70E740481C1C}">
                <a14:useLocalDpi xmlns:a14="http://schemas.microsoft.com/office/drawing/2010/main" val="0"/>
              </a:ext>
            </a:extLst>
          </a:blip>
          <a:srcRect t="6040" b="3957"/>
          <a:stretch/>
        </p:blipFill>
        <p:spPr>
          <a:xfrm>
            <a:off x="5272228" y="4417061"/>
            <a:ext cx="3785145" cy="1894201"/>
          </a:xfrm>
          <a:prstGeom prst="rect">
            <a:avLst/>
          </a:prstGeom>
        </p:spPr>
      </p:pic>
    </p:spTree>
    <p:extLst>
      <p:ext uri="{BB962C8B-B14F-4D97-AF65-F5344CB8AC3E}">
        <p14:creationId xmlns:p14="http://schemas.microsoft.com/office/powerpoint/2010/main" val="94039688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71C72DBB-24D2-4086-A462-DFB24E92944D}"/>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dirty="0"/>
                  <a:t>The samples are random and independent. Also, the weighted estimate of </a:t>
                </a:r>
                <a:r>
                  <a:rPr lang="en-US" i="1" dirty="0"/>
                  <a:t>p</a:t>
                </a:r>
                <a:r>
                  <a:rPr lang="en-US" baseline="-25000" dirty="0"/>
                  <a:t>1</a:t>
                </a:r>
                <a:r>
                  <a:rPr lang="en-US" dirty="0"/>
                  <a:t> and </a:t>
                </a:r>
                <a:r>
                  <a:rPr lang="en-US" i="1" dirty="0"/>
                  <a:t>p</a:t>
                </a:r>
                <a:r>
                  <a:rPr lang="en-US" baseline="-25000" dirty="0"/>
                  <a:t>2</a:t>
                </a:r>
                <a:r>
                  <a:rPr lang="en-US" dirty="0"/>
                  <a:t> is</a:t>
                </a:r>
              </a:p>
              <a:p>
                <a:pPr marL="0" indent="0" algn="ctr">
                  <a:buNone/>
                </a:pPr>
                <a14:m>
                  <m:oMath xmlns:m="http://schemas.openxmlformats.org/officeDocument/2006/math">
                    <m:acc>
                      <m:accPr>
                        <m:chr m:val="̅"/>
                        <m:ctrlPr>
                          <a:rPr lang="fr-FR" i="1" smtClean="0">
                            <a:solidFill>
                              <a:srgbClr val="C00000"/>
                            </a:solidFill>
                            <a:latin typeface="Cambria Math" panose="02040503050406030204" pitchFamily="18" charset="0"/>
                          </a:rPr>
                        </m:ctrlPr>
                      </m:accPr>
                      <m:e>
                        <m:r>
                          <m:rPr>
                            <m:nor/>
                          </m:rPr>
                          <a:rPr lang="en-US" i="1" dirty="0">
                            <a:solidFill>
                              <a:srgbClr val="C00000"/>
                            </a:solidFill>
                          </a:rPr>
                          <m:t>p</m:t>
                        </m:r>
                      </m:e>
                    </m:acc>
                  </m:oMath>
                </a14:m>
                <a:r>
                  <a:rPr lang="en-US" i="1" dirty="0">
                    <a:solidFill>
                      <a:srgbClr val="C00000"/>
                    </a:solidFill>
                  </a:rPr>
                  <a:t> </a:t>
                </a:r>
                <a:r>
                  <a:rPr lang="en-US" dirty="0">
                    <a:solidFill>
                      <a:srgbClr val="C00000"/>
                    </a:solidFill>
                  </a:rPr>
                  <a:t>=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i="1" dirty="0">
                            <a:solidFill>
                              <a:srgbClr val="C00000"/>
                            </a:solidFill>
                          </a:rPr>
                          <m:t>x</m:t>
                        </m:r>
                        <m:r>
                          <m:rPr>
                            <m:nor/>
                          </m:rPr>
                          <a:rPr lang="en-US" baseline="-25000" dirty="0">
                            <a:solidFill>
                              <a:srgbClr val="C00000"/>
                            </a:solidFill>
                          </a:rPr>
                          <m:t>1</m:t>
                        </m:r>
                        <m:r>
                          <m:rPr>
                            <m:nor/>
                          </m:rPr>
                          <a:rPr lang="en-US" dirty="0">
                            <a:solidFill>
                              <a:srgbClr val="C00000"/>
                            </a:solidFill>
                          </a:rPr>
                          <m:t> + </m:t>
                        </m:r>
                        <m:r>
                          <m:rPr>
                            <m:nor/>
                          </m:rPr>
                          <a:rPr lang="en-US" i="1" dirty="0">
                            <a:solidFill>
                              <a:srgbClr val="C00000"/>
                            </a:solidFill>
                          </a:rPr>
                          <m:t>x</m:t>
                        </m:r>
                        <m:r>
                          <m:rPr>
                            <m:nor/>
                          </m:rPr>
                          <a:rPr lang="en-US" baseline="-25000" dirty="0">
                            <a:solidFill>
                              <a:srgbClr val="C00000"/>
                            </a:solidFill>
                          </a:rPr>
                          <m:t>2 </m:t>
                        </m:r>
                      </m:num>
                      <m:den>
                        <m:r>
                          <m:rPr>
                            <m:nor/>
                          </m:rPr>
                          <a:rPr lang="en-US" i="1" dirty="0">
                            <a:solidFill>
                              <a:srgbClr val="C00000"/>
                            </a:solidFill>
                          </a:rPr>
                          <m:t>n</m:t>
                        </m:r>
                        <m:r>
                          <m:rPr>
                            <m:nor/>
                          </m:rPr>
                          <a:rPr lang="en-US" baseline="-25000" dirty="0">
                            <a:solidFill>
                              <a:srgbClr val="C00000"/>
                            </a:solidFill>
                          </a:rPr>
                          <m:t>1</m:t>
                        </m:r>
                        <m:r>
                          <m:rPr>
                            <m:nor/>
                          </m:rPr>
                          <a:rPr lang="en-US" dirty="0">
                            <a:solidFill>
                              <a:srgbClr val="C00000"/>
                            </a:solidFill>
                          </a:rPr>
                          <m:t> + </m:t>
                        </m:r>
                        <m:r>
                          <m:rPr>
                            <m:nor/>
                          </m:rPr>
                          <a:rPr lang="en-US" i="1" dirty="0">
                            <a:solidFill>
                              <a:srgbClr val="C00000"/>
                            </a:solidFill>
                          </a:rPr>
                          <m:t>n</m:t>
                        </m:r>
                        <m:r>
                          <m:rPr>
                            <m:nor/>
                          </m:rPr>
                          <a:rPr lang="en-US" baseline="-25000" dirty="0">
                            <a:solidFill>
                              <a:srgbClr val="C00000"/>
                            </a:solidFill>
                          </a:rPr>
                          <m:t>2 </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b="0" i="0" dirty="0" smtClean="0">
                            <a:solidFill>
                              <a:srgbClr val="C00000"/>
                            </a:solidFill>
                          </a:rPr>
                          <m:t>301</m:t>
                        </m:r>
                        <m:r>
                          <m:rPr>
                            <m:nor/>
                          </m:rPr>
                          <a:rPr lang="en-US" dirty="0">
                            <a:solidFill>
                              <a:srgbClr val="C00000"/>
                            </a:solidFill>
                          </a:rPr>
                          <m:t> + </m:t>
                        </m:r>
                        <m:r>
                          <m:rPr>
                            <m:nor/>
                          </m:rPr>
                          <a:rPr lang="en-US" b="0" i="0" dirty="0" smtClean="0">
                            <a:solidFill>
                              <a:srgbClr val="C00000"/>
                            </a:solidFill>
                          </a:rPr>
                          <m:t>357</m:t>
                        </m:r>
                        <m:r>
                          <m:rPr>
                            <m:nor/>
                          </m:rPr>
                          <a:rPr lang="en-US" dirty="0">
                            <a:solidFill>
                              <a:srgbClr val="C00000"/>
                            </a:solidFill>
                          </a:rPr>
                          <m:t> </m:t>
                        </m:r>
                      </m:num>
                      <m:den>
                        <m:r>
                          <m:rPr>
                            <m:nor/>
                          </m:rPr>
                          <a:rPr lang="en-US" b="0" i="0" dirty="0" smtClean="0">
                            <a:solidFill>
                              <a:srgbClr val="C00000"/>
                            </a:solidFill>
                          </a:rPr>
                          <m:t>4700</m:t>
                        </m:r>
                        <m:r>
                          <m:rPr>
                            <m:nor/>
                          </m:rPr>
                          <a:rPr lang="en-US" dirty="0">
                            <a:solidFill>
                              <a:srgbClr val="C00000"/>
                            </a:solidFill>
                          </a:rPr>
                          <m:t> + </m:t>
                        </m:r>
                        <m:r>
                          <m:rPr>
                            <m:nor/>
                          </m:rPr>
                          <a:rPr lang="en-US" b="0" i="0" dirty="0" smtClean="0">
                            <a:solidFill>
                              <a:srgbClr val="C00000"/>
                            </a:solidFill>
                          </a:rPr>
                          <m:t>430</m:t>
                        </m:r>
                        <m:r>
                          <m:rPr>
                            <m:nor/>
                          </m:rPr>
                          <a:rPr lang="en-US" dirty="0">
                            <a:solidFill>
                              <a:srgbClr val="C00000"/>
                            </a:solidFill>
                          </a:rPr>
                          <m:t>0</m:t>
                        </m:r>
                      </m:den>
                    </m:f>
                  </m:oMath>
                </a14:m>
                <a:r>
                  <a:rPr lang="en-US" dirty="0">
                    <a:solidFill>
                      <a:srgbClr val="C00000"/>
                    </a:solidFill>
                  </a:rPr>
                  <a:t>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0.0731</a:t>
                </a:r>
              </a:p>
              <a:p>
                <a:pPr marL="0" indent="0">
                  <a:buNone/>
                </a:pPr>
                <a:r>
                  <a:rPr lang="en-US" dirty="0"/>
                  <a:t>and the value of </a:t>
                </a:r>
                <a14:m>
                  <m:oMath xmlns:m="http://schemas.openxmlformats.org/officeDocument/2006/math">
                    <m:acc>
                      <m:accPr>
                        <m:chr m:val="̅"/>
                        <m:ctrlPr>
                          <a:rPr lang="fr-FR" i="1" smtClean="0">
                            <a:solidFill>
                              <a:schemeClr val="tx1"/>
                            </a:solidFill>
                            <a:latin typeface="Cambria Math" panose="02040503050406030204" pitchFamily="18" charset="0"/>
                          </a:rPr>
                        </m:ctrlPr>
                      </m:accPr>
                      <m:e>
                        <m:r>
                          <m:rPr>
                            <m:nor/>
                          </m:rPr>
                          <a:rPr lang="fr-FR" i="1" dirty="0">
                            <a:solidFill>
                              <a:schemeClr val="tx1"/>
                            </a:solidFill>
                          </a:rPr>
                          <m:t>q</m:t>
                        </m:r>
                      </m:e>
                    </m:acc>
                  </m:oMath>
                </a14:m>
                <a:r>
                  <a:rPr lang="en-US" i="1" dirty="0"/>
                  <a:t> </a:t>
                </a:r>
                <a:r>
                  <a:rPr lang="en-US" dirty="0"/>
                  <a:t>is</a:t>
                </a:r>
              </a:p>
              <a:p>
                <a:pPr marL="0" indent="0" algn="ctr">
                  <a:buNone/>
                </a:pPr>
                <a14:m>
                  <m:oMath xmlns:m="http://schemas.openxmlformats.org/officeDocument/2006/math">
                    <m:acc>
                      <m:accPr>
                        <m:chr m:val="̅"/>
                        <m:ctrlPr>
                          <a:rPr lang="fr-FR" i="1">
                            <a:solidFill>
                              <a:srgbClr val="C00000"/>
                            </a:solidFill>
                            <a:latin typeface="Cambria Math" panose="02040503050406030204" pitchFamily="18" charset="0"/>
                          </a:rPr>
                        </m:ctrlPr>
                      </m:accPr>
                      <m:e>
                        <m:r>
                          <m:rPr>
                            <m:nor/>
                          </m:rPr>
                          <a:rPr lang="fr-FR" i="1" dirty="0">
                            <a:solidFill>
                              <a:srgbClr val="C00000"/>
                            </a:solidFill>
                          </a:rPr>
                          <m:t>q</m:t>
                        </m:r>
                      </m:e>
                    </m:acc>
                  </m:oMath>
                </a14:m>
                <a:r>
                  <a:rPr lang="fr-FR" i="1" dirty="0">
                    <a:solidFill>
                      <a:srgbClr val="C00000"/>
                    </a:solidFill>
                  </a:rPr>
                  <a:t> </a:t>
                </a:r>
                <a:r>
                  <a:rPr lang="fr-FR" dirty="0">
                    <a:solidFill>
                      <a:srgbClr val="C00000"/>
                    </a:solidFill>
                  </a:rPr>
                  <a:t>= 1 – </a:t>
                </a:r>
                <a14:m>
                  <m:oMath xmlns:m="http://schemas.openxmlformats.org/officeDocument/2006/math">
                    <m:acc>
                      <m:accPr>
                        <m:chr m:val="̅"/>
                        <m:ctrlPr>
                          <a:rPr lang="fr-FR" i="1">
                            <a:solidFill>
                              <a:srgbClr val="C00000"/>
                            </a:solidFill>
                            <a:latin typeface="Cambria Math" panose="02040503050406030204" pitchFamily="18" charset="0"/>
                          </a:rPr>
                        </m:ctrlPr>
                      </m:accPr>
                      <m:e>
                        <m:r>
                          <m:rPr>
                            <m:nor/>
                          </m:rPr>
                          <a:rPr lang="en-US" i="1" dirty="0">
                            <a:solidFill>
                              <a:srgbClr val="C00000"/>
                            </a:solidFill>
                          </a:rPr>
                          <m:t>p</m:t>
                        </m:r>
                      </m:e>
                    </m:acc>
                    <m:r>
                      <a:rPr lang="fr-FR" i="1">
                        <a:solidFill>
                          <a:srgbClr val="C00000"/>
                        </a:solidFill>
                        <a:latin typeface="Cambria Math" panose="02040503050406030204" pitchFamily="18" charset="0"/>
                        <a:ea typeface="Cambria Math" panose="02040503050406030204" pitchFamily="18" charset="0"/>
                      </a:rPr>
                      <m:t>≈</m:t>
                    </m:r>
                  </m:oMath>
                </a14:m>
                <a:r>
                  <a:rPr lang="fr-FR" i="1" dirty="0">
                    <a:solidFill>
                      <a:srgbClr val="C00000"/>
                    </a:solidFill>
                  </a:rPr>
                  <a:t> </a:t>
                </a:r>
                <a:r>
                  <a:rPr lang="fr-FR" dirty="0">
                    <a:solidFill>
                      <a:srgbClr val="C00000"/>
                    </a:solidFill>
                  </a:rPr>
                  <a:t>1 – 0.0731 = 0.9269.</a:t>
                </a:r>
              </a:p>
              <a:p>
                <a:pPr marL="0" indent="0">
                  <a:buNone/>
                </a:pPr>
                <a:r>
                  <a:rPr lang="en-US" dirty="0"/>
                  <a:t>Because </a:t>
                </a:r>
                <a:r>
                  <a:rPr lang="en-US" i="1" dirty="0"/>
                  <a:t>n</a:t>
                </a:r>
                <a:r>
                  <a:rPr lang="en-US" baseline="-25000" dirty="0"/>
                  <a:t>1</a:t>
                </a:r>
                <a14:m>
                  <m:oMath xmlns:m="http://schemas.openxmlformats.org/officeDocument/2006/math">
                    <m:acc>
                      <m:accPr>
                        <m:chr m:val="̅"/>
                        <m:ctrlPr>
                          <a:rPr lang="fr-FR" i="1">
                            <a:latin typeface="Cambria Math" panose="02040503050406030204" pitchFamily="18" charset="0"/>
                          </a:rPr>
                        </m:ctrlPr>
                      </m:accPr>
                      <m:e>
                        <m:r>
                          <m:rPr>
                            <m:nor/>
                          </m:rPr>
                          <a:rPr lang="en-US" i="1" dirty="0"/>
                          <m:t>p</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4700(0.0731), </a:t>
                </a:r>
                <a:r>
                  <a:rPr lang="en-US" i="1" dirty="0"/>
                  <a:t>n</a:t>
                </a:r>
                <a:r>
                  <a:rPr lang="en-US" baseline="-25000" dirty="0"/>
                  <a:t>1</a:t>
                </a:r>
                <a14:m>
                  <m:oMath xmlns:m="http://schemas.openxmlformats.org/officeDocument/2006/math">
                    <m:acc>
                      <m:accPr>
                        <m:chr m:val="̅"/>
                        <m:ctrlPr>
                          <a:rPr lang="fr-FR" i="1">
                            <a:latin typeface="Cambria Math" panose="02040503050406030204" pitchFamily="18" charset="0"/>
                          </a:rPr>
                        </m:ctrlPr>
                      </m:accPr>
                      <m:e>
                        <m:r>
                          <m:rPr>
                            <m:nor/>
                          </m:rPr>
                          <a:rPr lang="fr-FR" i="1" dirty="0"/>
                          <m:t>q</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4700(0.9269), </a:t>
                </a:r>
                <a:br>
                  <a:rPr lang="en-US" dirty="0"/>
                </a:br>
                <a:r>
                  <a:rPr lang="en-US" i="1" dirty="0"/>
                  <a:t>n</a:t>
                </a:r>
                <a:r>
                  <a:rPr lang="en-US" baseline="-25000" dirty="0"/>
                  <a:t>2</a:t>
                </a:r>
                <a14:m>
                  <m:oMath xmlns:m="http://schemas.openxmlformats.org/officeDocument/2006/math">
                    <m:acc>
                      <m:accPr>
                        <m:chr m:val="̅"/>
                        <m:ctrlPr>
                          <a:rPr lang="fr-FR" i="1">
                            <a:latin typeface="Cambria Math" panose="02040503050406030204" pitchFamily="18" charset="0"/>
                          </a:rPr>
                        </m:ctrlPr>
                      </m:accPr>
                      <m:e>
                        <m:r>
                          <m:rPr>
                            <m:nor/>
                          </m:rPr>
                          <a:rPr lang="en-US" i="1" dirty="0"/>
                          <m:t>p</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4300(0.0731), and </a:t>
                </a:r>
                <a:r>
                  <a:rPr lang="en-US" i="1" dirty="0"/>
                  <a:t>n</a:t>
                </a:r>
                <a:r>
                  <a:rPr lang="en-US" baseline="-25000" dirty="0"/>
                  <a:t>2</a:t>
                </a:r>
                <a14:m>
                  <m:oMath xmlns:m="http://schemas.openxmlformats.org/officeDocument/2006/math">
                    <m:acc>
                      <m:accPr>
                        <m:chr m:val="̅"/>
                        <m:ctrlPr>
                          <a:rPr lang="fr-FR" i="1">
                            <a:latin typeface="Cambria Math" panose="02040503050406030204" pitchFamily="18" charset="0"/>
                          </a:rPr>
                        </m:ctrlPr>
                      </m:accPr>
                      <m:e>
                        <m:r>
                          <m:rPr>
                            <m:nor/>
                          </m:rPr>
                          <a:rPr lang="fr-FR" i="1" dirty="0"/>
                          <m:t>q</m:t>
                        </m:r>
                      </m:e>
                    </m:acc>
                  </m:oMath>
                </a14:m>
                <a:r>
                  <a:rPr lang="en-US" i="1" dirty="0"/>
                  <a:t> </a:t>
                </a:r>
                <a14:m>
                  <m:oMath xmlns:m="http://schemas.openxmlformats.org/officeDocument/2006/math">
                    <m:r>
                      <a:rPr lang="fr-FR" i="1">
                        <a:latin typeface="Cambria Math" panose="02040503050406030204" pitchFamily="18" charset="0"/>
                        <a:ea typeface="Cambria Math" panose="02040503050406030204" pitchFamily="18" charset="0"/>
                      </a:rPr>
                      <m:t>≈</m:t>
                    </m:r>
                  </m:oMath>
                </a14:m>
                <a:r>
                  <a:rPr lang="en-US" dirty="0"/>
                  <a:t> 4300(0.9269) are at least 5, you can use a two-sample </a:t>
                </a:r>
                <a:r>
                  <a:rPr lang="en-US" i="1" dirty="0"/>
                  <a:t>z</a:t>
                </a:r>
                <a:r>
                  <a:rPr lang="en-US" dirty="0"/>
                  <a:t>-test.</a:t>
                </a:r>
              </a:p>
              <a:p>
                <a:endParaRPr lang="en-US" dirty="0"/>
              </a:p>
            </p:txBody>
          </p:sp>
        </mc:Choice>
        <mc:Fallback xmlns="">
          <p:sp>
            <p:nvSpPr>
              <p:cNvPr id="3" name="Content Placeholder 2">
                <a:extLst>
                  <a:ext uri="{FF2B5EF4-FFF2-40B4-BE49-F238E27FC236}">
                    <a16:creationId xmlns:a16="http://schemas.microsoft.com/office/drawing/2014/main" id="{71C72DBB-24D2-4086-A462-DFB24E92944D}"/>
                  </a:ext>
                </a:extLst>
              </p:cNvPr>
              <p:cNvSpPr>
                <a:spLocks noGrp="1" noRot="1" noChangeAspect="1" noMove="1" noResize="1" noEditPoints="1" noAdjustHandles="1" noChangeArrowheads="1" noChangeShapeType="1" noTextEdit="1"/>
              </p:cNvSpPr>
              <p:nvPr>
                <p:ph idx="1"/>
              </p:nvPr>
            </p:nvSpPr>
            <p:spPr>
              <a:blipFill>
                <a:blip r:embed="rId2"/>
                <a:stretch>
                  <a:fillRect l="-1481" t="-1482" b="-6873"/>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E3E609AB-442B-47FC-9DAB-EC96CA3B30FC}"/>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
        <p:nvSpPr>
          <p:cNvPr id="27656" name="Footer Placeholder 2">
            <a:extLst>
              <a:ext uri="{FF2B5EF4-FFF2-40B4-BE49-F238E27FC236}">
                <a16:creationId xmlns:a16="http://schemas.microsoft.com/office/drawing/2014/main" xmlns="" id="{6013B9EE-3D79-41AE-BBD4-6C21697AE0F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802678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72A0E3F1-1C3E-486D-9D56-3C68BA0CC512}"/>
                  </a:ext>
                </a:extLst>
              </p:cNvPr>
              <p:cNvSpPr>
                <a:spLocks noGrp="1"/>
              </p:cNvSpPr>
              <p:nvPr>
                <p:ph idx="1"/>
              </p:nvPr>
            </p:nvSpPr>
            <p:spPr/>
            <p:txBody>
              <a:bodyPr/>
              <a:lstStyle/>
              <a:p>
                <a:pPr marL="0" indent="0">
                  <a:buNone/>
                </a:pPr>
                <a:r>
                  <a:rPr lang="en-US" dirty="0"/>
                  <a:t>The claim is “the death rate due to heart disease is lower for those who took the medication than for those who took the placebo.” So, the null and alternative hypotheses are</a:t>
                </a:r>
              </a:p>
              <a:p>
                <a:pPr marL="0" indent="0" algn="ctr">
                  <a:buNone/>
                </a:pPr>
                <a:r>
                  <a:rPr lang="en-US" i="1" dirty="0"/>
                  <a:t>H</a:t>
                </a:r>
                <a:r>
                  <a:rPr lang="en-US" baseline="-25000" dirty="0"/>
                  <a:t>0</a:t>
                </a:r>
                <a:r>
                  <a:rPr lang="en-US" dirty="0"/>
                  <a:t>: </a:t>
                </a:r>
                <a:r>
                  <a:rPr lang="en-US" i="1" dirty="0"/>
                  <a:t>p</a:t>
                </a:r>
                <a:r>
                  <a:rPr lang="en-US" baseline="-25000" dirty="0"/>
                  <a:t>1</a:t>
                </a:r>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a:t>
                </a:r>
                <a:r>
                  <a:rPr lang="en-US" i="1" dirty="0"/>
                  <a:t>p</a:t>
                </a:r>
                <a:r>
                  <a:rPr lang="en-US" baseline="-25000" dirty="0"/>
                  <a:t>2</a:t>
                </a:r>
                <a:r>
                  <a:rPr lang="en-US" dirty="0"/>
                  <a:t> </a:t>
                </a:r>
                <a:r>
                  <a:rPr lang="en-US" dirty="0" smtClean="0"/>
                  <a:t>and   </a:t>
                </a:r>
                <a:r>
                  <a:rPr lang="en-US" i="1" dirty="0"/>
                  <a:t>H</a:t>
                </a:r>
                <a:r>
                  <a:rPr lang="en-US" i="1" baseline="-25000" dirty="0"/>
                  <a:t>a</a:t>
                </a:r>
                <a:r>
                  <a:rPr lang="en-US" dirty="0"/>
                  <a:t>: </a:t>
                </a:r>
                <a:r>
                  <a:rPr lang="en-US" i="1" dirty="0"/>
                  <a:t>p</a:t>
                </a:r>
                <a:r>
                  <a:rPr lang="en-US" baseline="-25000" dirty="0"/>
                  <a:t>1 </a:t>
                </a:r>
                <a:r>
                  <a:rPr lang="en-US" dirty="0">
                    <a:sym typeface="Symbol" panose="05050102010706020507" pitchFamily="18" charset="2"/>
                  </a:rPr>
                  <a:t>&lt;</a:t>
                </a:r>
                <a:r>
                  <a:rPr lang="en-US" dirty="0"/>
                  <a:t> </a:t>
                </a:r>
                <a:r>
                  <a:rPr lang="en-US" i="1" dirty="0" smtClean="0"/>
                  <a:t>p</a:t>
                </a:r>
                <a:r>
                  <a:rPr lang="en-US" baseline="-25000" dirty="0" smtClean="0"/>
                  <a:t>2 </a:t>
                </a:r>
                <a:r>
                  <a:rPr lang="en-US" dirty="0">
                    <a:solidFill>
                      <a:srgbClr val="C00000"/>
                    </a:solidFill>
                  </a:rPr>
                  <a:t>(Claim</a:t>
                </a:r>
                <a:r>
                  <a:rPr lang="en-US" dirty="0" smtClean="0">
                    <a:solidFill>
                      <a:srgbClr val="C00000"/>
                    </a:solidFill>
                  </a:rPr>
                  <a:t>)</a:t>
                </a:r>
                <a:r>
                  <a:rPr lang="en-US" dirty="0" smtClean="0"/>
                  <a:t>.</a:t>
                </a:r>
                <a:endParaRPr lang="en-US" dirty="0"/>
              </a:p>
              <a:p>
                <a:pPr marL="0" indent="0">
                  <a:buNone/>
                </a:pPr>
                <a:r>
                  <a:rPr lang="en-US" dirty="0"/>
                  <a:t>Because the test is a left-tailed and the level of significance is </a:t>
                </a:r>
                <a:r>
                  <a:rPr lang="en-US" i="1" dirty="0">
                    <a:latin typeface="Symbol" panose="05050102010706020507" pitchFamily="18" charset="2"/>
                  </a:rPr>
                  <a:t>a</a:t>
                </a:r>
                <a:r>
                  <a:rPr lang="en-US" dirty="0"/>
                  <a:t> = 0.01, the </a:t>
                </a:r>
                <a:r>
                  <a:rPr lang="en-US" dirty="0">
                    <a:latin typeface="+mn-lt"/>
                  </a:rPr>
                  <a:t>critical v</a:t>
                </a:r>
                <a14:m>
                  <m:oMath xmlns:m="http://schemas.openxmlformats.org/officeDocument/2006/math">
                    <m:r>
                      <m:rPr>
                        <m:sty m:val="p"/>
                      </m:rPr>
                      <a:rPr lang="en-US" b="0" i="0" dirty="0" smtClean="0">
                        <a:latin typeface="Cambria Math"/>
                        <a:ea typeface="Cambria Math" panose="02040503050406030204" pitchFamily="18" charset="0"/>
                      </a:rPr>
                      <m:t>alue</m:t>
                    </m:r>
                    <m:r>
                      <a:rPr lang="en-US" b="0" i="0" dirty="0" smtClean="0">
                        <a:latin typeface="Cambria Math"/>
                        <a:ea typeface="Cambria Math" panose="02040503050406030204" pitchFamily="18" charset="0"/>
                      </a:rPr>
                      <m:t> </m:t>
                    </m:r>
                    <m:r>
                      <m:rPr>
                        <m:sty m:val="p"/>
                      </m:rPr>
                      <a:rPr lang="en-US" b="0" i="0" dirty="0" smtClean="0">
                        <a:latin typeface="Cambria Math"/>
                        <a:ea typeface="Cambria Math" panose="02040503050406030204" pitchFamily="18" charset="0"/>
                      </a:rPr>
                      <m:t>is</m:t>
                    </m:r>
                  </m:oMath>
                </a14:m>
                <a:r>
                  <a:rPr lang="en-US" b="0" i="0" dirty="0">
                    <a:latin typeface="Cambria Math" panose="02040503050406030204" pitchFamily="18" charset="0"/>
                    <a:ea typeface="Cambria Math" panose="02040503050406030204" pitchFamily="18" charset="0"/>
                  </a:rPr>
                  <a:t/>
                </a:r>
                <a:br>
                  <a:rPr lang="en-US" b="0" i="0" dirty="0">
                    <a:latin typeface="Cambria Math" panose="02040503050406030204" pitchFamily="18" charset="0"/>
                    <a:ea typeface="Cambria Math" panose="02040503050406030204" pitchFamily="18" charset="0"/>
                  </a:rPr>
                </a:b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i="1" dirty="0"/>
                  <a:t>z</a:t>
                </a:r>
                <a:r>
                  <a:rPr lang="en-US" baseline="-25000" dirty="0"/>
                  <a:t>0</a:t>
                </a:r>
                <a:r>
                  <a:rPr lang="en-US" dirty="0"/>
                  <a:t> = </a:t>
                </a:r>
                <a:r>
                  <a:rPr lang="en-US" dirty="0">
                    <a:latin typeface="Cambria Math" panose="02040503050406030204" pitchFamily="18" charset="0"/>
                    <a:ea typeface="Cambria Math" panose="02040503050406030204" pitchFamily="18" charset="0"/>
                  </a:rPr>
                  <a:t>−</a:t>
                </a:r>
                <a:r>
                  <a:rPr lang="en-US" dirty="0"/>
                  <a:t>2.33. The rejection region is </a:t>
                </a:r>
                <a:r>
                  <a:rPr lang="pl-PL" i="1" dirty="0"/>
                  <a:t>z </a:t>
                </a:r>
                <a:r>
                  <a:rPr lang="en-US" dirty="0"/>
                  <a:t>&lt;</a:t>
                </a:r>
                <a:r>
                  <a:rPr lang="pl-PL" dirty="0"/>
                  <a:t> </a:t>
                </a:r>
                <a14:m>
                  <m:oMath xmlns:m="http://schemas.openxmlformats.org/officeDocument/2006/math">
                    <m:r>
                      <a:rPr lang="pl-PL" i="1" smtClean="0">
                        <a:latin typeface="Cambria Math" panose="02040503050406030204" pitchFamily="18" charset="0"/>
                        <a:ea typeface="Cambria Math" panose="02040503050406030204" pitchFamily="18" charset="0"/>
                      </a:rPr>
                      <m:t>−</m:t>
                    </m:r>
                  </m:oMath>
                </a14:m>
                <a:r>
                  <a:rPr lang="en-US" dirty="0"/>
                  <a:t>2.33</a:t>
                </a:r>
                <a:r>
                  <a:rPr lang="pl-PL" dirty="0"/>
                  <a:t>.</a:t>
                </a:r>
                <a:endParaRPr lang="en-US" dirty="0"/>
              </a:p>
            </p:txBody>
          </p:sp>
        </mc:Choice>
        <mc:Fallback xmlns="">
          <p:sp>
            <p:nvSpPr>
              <p:cNvPr id="2" name="Content Placeholder 1">
                <a:extLst>
                  <a:ext uri="{FF2B5EF4-FFF2-40B4-BE49-F238E27FC236}">
                    <a16:creationId xmlns:a16="http://schemas.microsoft.com/office/drawing/2014/main" xmlns:a14="http://schemas.microsoft.com/office/drawing/2010/main" xmlns="" id="{72A0E3F1-1C3E-486D-9D56-3C68BA0CC512}"/>
                  </a:ext>
                </a:extLst>
              </p:cNvPr>
              <p:cNvSpPr>
                <a:spLocks noGrp="1" noRot="1" noChangeAspect="1" noMove="1" noResize="1" noEditPoints="1" noAdjustHandles="1" noChangeArrowheads="1" noChangeShapeType="1" noTextEdit="1"/>
              </p:cNvSpPr>
              <p:nvPr>
                <p:ph idx="1"/>
              </p:nvPr>
            </p:nvSpPr>
            <p:spPr>
              <a:blipFill rotWithShape="1">
                <a:blip r:embed="rId2"/>
                <a:stretch>
                  <a:fillRect l="-1481" t="-1348" r="-2148"/>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FD6AC311-3841-4C92-9482-FC8A98787CB8}"/>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Tree>
    <p:extLst>
      <p:ext uri="{BB962C8B-B14F-4D97-AF65-F5344CB8AC3E}">
        <p14:creationId xmlns:p14="http://schemas.microsoft.com/office/powerpoint/2010/main" val="24504632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46DBB374-A88A-4B29-B31D-DCC06F8FC1EC}"/>
              </a:ext>
            </a:extLst>
          </p:cNvPr>
          <p:cNvSpPr>
            <a:spLocks noGrp="1"/>
          </p:cNvSpPr>
          <p:nvPr>
            <p:ph idx="1"/>
          </p:nvPr>
        </p:nvSpPr>
        <p:spPr/>
        <p:txBody>
          <a:bodyPr/>
          <a:lstStyle/>
          <a:p>
            <a:pPr marL="0" indent="0">
              <a:buNone/>
            </a:pPr>
            <a:r>
              <a:rPr lang="en-US" dirty="0"/>
              <a:t>The standardized test statistic is</a:t>
            </a:r>
          </a:p>
          <a:p>
            <a:pPr marL="0" indent="0">
              <a:buNone/>
            </a:pPr>
            <a:endParaRPr lang="en-US" baseline="-25000" dirty="0"/>
          </a:p>
          <a:p>
            <a:pPr marL="0" indent="0">
              <a:buNone/>
            </a:pPr>
            <a:endParaRPr lang="en-US" dirty="0"/>
          </a:p>
        </p:txBody>
      </p:sp>
      <p:sp>
        <p:nvSpPr>
          <p:cNvPr id="5" name="Title 4">
            <a:extLst>
              <a:ext uri="{FF2B5EF4-FFF2-40B4-BE49-F238E27FC236}">
                <a16:creationId xmlns:a16="http://schemas.microsoft.com/office/drawing/2014/main" xmlns="" id="{82535D80-98F6-4798-A0E7-D1BB8FFD50A9}"/>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
        <p:nvSpPr>
          <p:cNvPr id="24579" name="Footer Placeholder 2">
            <a:extLst>
              <a:ext uri="{FF2B5EF4-FFF2-40B4-BE49-F238E27FC236}">
                <a16:creationId xmlns:a16="http://schemas.microsoft.com/office/drawing/2014/main" xmlns="" id="{55C4B22E-C5E7-4ACA-A1FF-0783ED951F1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xmlns="" id="{B460A44B-7F8F-44E0-8F35-987C9E05D616}"/>
                  </a:ext>
                </a:extLst>
              </p:cNvPr>
              <p:cNvSpPr/>
              <p:nvPr/>
            </p:nvSpPr>
            <p:spPr>
              <a:xfrm>
                <a:off x="138545" y="2188404"/>
                <a:ext cx="9005455" cy="1240596"/>
              </a:xfrm>
              <a:prstGeom prst="rect">
                <a:avLst/>
              </a:prstGeom>
            </p:spPr>
            <p:txBody>
              <a:bodyPr wrap="square">
                <a:spAutoFit/>
              </a:bodyPr>
              <a:lstStyle/>
              <a:p>
                <a:pPr marL="0" indent="0">
                  <a:buNone/>
                </a:pPr>
                <a:r>
                  <a:rPr lang="en-US" sz="2400" i="1" dirty="0">
                    <a:solidFill>
                      <a:srgbClr val="C00000"/>
                    </a:solidFill>
                    <a:latin typeface="+mn-lt"/>
                  </a:rPr>
                  <a:t>z</a:t>
                </a:r>
                <a:r>
                  <a:rPr lang="en-US" sz="2400" dirty="0">
                    <a:solidFill>
                      <a:srgbClr val="C00000"/>
                    </a:solidFill>
                    <a:latin typeface="+mn-lt"/>
                  </a:rPr>
                  <a:t> = </a:t>
                </a:r>
                <a14:m>
                  <m:oMath xmlns:m="http://schemas.openxmlformats.org/officeDocument/2006/math">
                    <m:f>
                      <m:fPr>
                        <m:ctrlPr>
                          <a:rPr lang="en-US" sz="2400" i="1">
                            <a:solidFill>
                              <a:srgbClr val="C00000"/>
                            </a:solidFill>
                            <a:latin typeface="Cambria Math" panose="02040503050406030204" pitchFamily="18" charset="0"/>
                          </a:rPr>
                        </m:ctrlPr>
                      </m:fPr>
                      <m:num>
                        <m:r>
                          <m:rPr>
                            <m:nor/>
                          </m:rPr>
                          <a:rPr lang="en-US" sz="2400" dirty="0">
                            <a:solidFill>
                              <a:srgbClr val="C00000"/>
                            </a:solidFill>
                            <a:latin typeface="+mn-lt"/>
                          </a:rPr>
                          <m:t>(</m:t>
                        </m:r>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latin typeface="+mn-lt"/>
                              </a:rPr>
                              <m:t>p</m:t>
                            </m:r>
                          </m:e>
                        </m:acc>
                        <m:r>
                          <m:rPr>
                            <m:nor/>
                          </m:rPr>
                          <a:rPr lang="en-US" sz="2400" baseline="-25000" dirty="0">
                            <a:solidFill>
                              <a:srgbClr val="C00000"/>
                            </a:solidFill>
                            <a:latin typeface="+mn-lt"/>
                          </a:rPr>
                          <m:t>1</m:t>
                        </m:r>
                        <m:r>
                          <m:rPr>
                            <m:nor/>
                          </m:rPr>
                          <a:rPr lang="en-US" sz="2400" dirty="0">
                            <a:solidFill>
                              <a:srgbClr val="C00000"/>
                            </a:solidFill>
                            <a:latin typeface="+mn-lt"/>
                          </a:rPr>
                          <m:t> – </m:t>
                        </m:r>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latin typeface="+mn-lt"/>
                              </a:rPr>
                              <m:t>p</m:t>
                            </m:r>
                          </m:e>
                        </m:acc>
                        <m:r>
                          <m:rPr>
                            <m:nor/>
                          </m:rPr>
                          <a:rPr lang="en-US" sz="2400" baseline="-25000" dirty="0">
                            <a:solidFill>
                              <a:srgbClr val="C00000"/>
                            </a:solidFill>
                            <a:latin typeface="+mn-lt"/>
                          </a:rPr>
                          <m:t>2</m:t>
                        </m:r>
                        <m:r>
                          <m:rPr>
                            <m:nor/>
                          </m:rPr>
                          <a:rPr lang="en-US" sz="2400" dirty="0">
                            <a:solidFill>
                              <a:srgbClr val="C00000"/>
                            </a:solidFill>
                            <a:latin typeface="+mn-lt"/>
                          </a:rPr>
                          <m:t>) – (</m:t>
                        </m:r>
                        <m:r>
                          <m:rPr>
                            <m:nor/>
                          </m:rPr>
                          <a:rPr lang="en-US" sz="2400" i="1" dirty="0">
                            <a:solidFill>
                              <a:srgbClr val="C00000"/>
                            </a:solidFill>
                            <a:latin typeface="+mn-lt"/>
                          </a:rPr>
                          <m:t>p</m:t>
                        </m:r>
                        <m:r>
                          <m:rPr>
                            <m:nor/>
                          </m:rPr>
                          <a:rPr lang="en-US" sz="2400" baseline="-25000" dirty="0">
                            <a:solidFill>
                              <a:srgbClr val="C00000"/>
                            </a:solidFill>
                            <a:latin typeface="+mn-lt"/>
                          </a:rPr>
                          <m:t>1</m:t>
                        </m:r>
                        <m:r>
                          <m:rPr>
                            <m:nor/>
                          </m:rPr>
                          <a:rPr lang="en-US" sz="2400" dirty="0">
                            <a:solidFill>
                              <a:srgbClr val="C00000"/>
                            </a:solidFill>
                            <a:latin typeface="+mn-lt"/>
                          </a:rPr>
                          <m:t> – </m:t>
                        </m:r>
                        <m:r>
                          <m:rPr>
                            <m:nor/>
                          </m:rPr>
                          <a:rPr lang="en-US" sz="2400" i="1" dirty="0">
                            <a:solidFill>
                              <a:srgbClr val="C00000"/>
                            </a:solidFill>
                            <a:latin typeface="+mn-lt"/>
                          </a:rPr>
                          <m:t>p</m:t>
                        </m:r>
                        <m:r>
                          <m:rPr>
                            <m:nor/>
                          </m:rPr>
                          <a:rPr lang="en-US" sz="2400" baseline="-25000" dirty="0">
                            <a:solidFill>
                              <a:srgbClr val="C00000"/>
                            </a:solidFill>
                            <a:latin typeface="+mn-lt"/>
                          </a:rPr>
                          <m:t>2</m:t>
                        </m:r>
                        <m:r>
                          <m:rPr>
                            <m:nor/>
                          </m:rPr>
                          <a:rPr lang="en-US" sz="2400" dirty="0">
                            <a:solidFill>
                              <a:srgbClr val="C00000"/>
                            </a:solidFill>
                            <a:latin typeface="+mn-lt"/>
                          </a:rPr>
                          <m:t>)</m:t>
                        </m:r>
                      </m:num>
                      <m:den>
                        <m:rad>
                          <m:radPr>
                            <m:degHide m:val="on"/>
                            <m:ctrlPr>
                              <a:rPr lang="en-US" sz="2400" i="1">
                                <a:solidFill>
                                  <a:srgbClr val="C00000"/>
                                </a:solidFill>
                                <a:latin typeface="Cambria Math" panose="02040503050406030204" pitchFamily="18" charset="0"/>
                              </a:rPr>
                            </m:ctrlPr>
                          </m:radPr>
                          <m:deg/>
                          <m:e>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latin typeface="+mn-lt"/>
                                  </a:rPr>
                                  <m:t>p</m:t>
                                </m:r>
                              </m:e>
                            </m:acc>
                            <m:acc>
                              <m:accPr>
                                <m:chr m:val="̅"/>
                                <m:ctrlPr>
                                  <a:rPr lang="en-US" sz="2400" i="1">
                                    <a:solidFill>
                                      <a:srgbClr val="C00000"/>
                                    </a:solidFill>
                                    <a:latin typeface="Cambria Math" panose="02040503050406030204" pitchFamily="18" charset="0"/>
                                  </a:rPr>
                                </m:ctrlPr>
                              </m:accPr>
                              <m:e>
                                <m:r>
                                  <m:rPr>
                                    <m:nor/>
                                  </m:rPr>
                                  <a:rPr lang="en-US" sz="2400" i="1" dirty="0">
                                    <a:solidFill>
                                      <a:srgbClr val="C00000"/>
                                    </a:solidFill>
                                    <a:latin typeface="+mn-lt"/>
                                  </a:rPr>
                                  <m:t>q</m:t>
                                </m:r>
                              </m:e>
                            </m:acc>
                            <m:d>
                              <m:dPr>
                                <m:ctrlPr>
                                  <a:rPr lang="en-US" sz="2400" i="1">
                                    <a:solidFill>
                                      <a:srgbClr val="C00000"/>
                                    </a:solidFill>
                                    <a:latin typeface="Cambria Math" panose="02040503050406030204" pitchFamily="18" charset="0"/>
                                  </a:rPr>
                                </m:ctrlPr>
                              </m:dPr>
                              <m:e>
                                <m:f>
                                  <m:fPr>
                                    <m:ctrlPr>
                                      <a:rPr lang="en-US" sz="2400" i="1" dirty="0">
                                        <a:solidFill>
                                          <a:srgbClr val="C00000"/>
                                        </a:solidFill>
                                        <a:latin typeface="Cambria Math" panose="02040503050406030204" pitchFamily="18" charset="0"/>
                                      </a:rPr>
                                    </m:ctrlPr>
                                  </m:fPr>
                                  <m:num>
                                    <m:r>
                                      <m:rPr>
                                        <m:nor/>
                                      </m:rPr>
                                      <a:rPr lang="en-US" sz="2400" dirty="0">
                                        <a:solidFill>
                                          <a:srgbClr val="C00000"/>
                                        </a:solidFill>
                                        <a:latin typeface="+mn-lt"/>
                                      </a:rPr>
                                      <m:t>1</m:t>
                                    </m:r>
                                  </m:num>
                                  <m:den>
                                    <m:r>
                                      <m:rPr>
                                        <m:nor/>
                                      </m:rPr>
                                      <a:rPr lang="en-US" sz="2400" i="1" dirty="0">
                                        <a:solidFill>
                                          <a:srgbClr val="C00000"/>
                                        </a:solidFill>
                                        <a:latin typeface="+mn-lt"/>
                                      </a:rPr>
                                      <m:t>n</m:t>
                                    </m:r>
                                    <m:r>
                                      <m:rPr>
                                        <m:nor/>
                                      </m:rPr>
                                      <a:rPr lang="en-US" sz="2400" baseline="-25000" dirty="0">
                                        <a:solidFill>
                                          <a:srgbClr val="C00000"/>
                                        </a:solidFill>
                                        <a:latin typeface="+mn-lt"/>
                                      </a:rPr>
                                      <m:t>1</m:t>
                                    </m:r>
                                  </m:den>
                                </m:f>
                                <m:r>
                                  <a:rPr lang="en-US" sz="2400" i="1" dirty="0">
                                    <a:solidFill>
                                      <a:srgbClr val="C00000"/>
                                    </a:solidFill>
                                    <a:latin typeface="Cambria Math" panose="02040503050406030204" pitchFamily="18" charset="0"/>
                                  </a:rPr>
                                  <m:t>+</m:t>
                                </m:r>
                                <m:r>
                                  <m:rPr>
                                    <m:nor/>
                                  </m:rPr>
                                  <a:rPr lang="en-US" sz="2400" dirty="0">
                                    <a:solidFill>
                                      <a:srgbClr val="C00000"/>
                                    </a:solidFill>
                                    <a:latin typeface="+mn-lt"/>
                                  </a:rPr>
                                  <m:t> </m:t>
                                </m:r>
                                <m:f>
                                  <m:fPr>
                                    <m:ctrlPr>
                                      <a:rPr lang="en-US" sz="2400" i="1" dirty="0">
                                        <a:solidFill>
                                          <a:srgbClr val="C00000"/>
                                        </a:solidFill>
                                        <a:latin typeface="Cambria Math" panose="02040503050406030204" pitchFamily="18" charset="0"/>
                                      </a:rPr>
                                    </m:ctrlPr>
                                  </m:fPr>
                                  <m:num>
                                    <m:r>
                                      <m:rPr>
                                        <m:nor/>
                                      </m:rPr>
                                      <a:rPr lang="en-US" sz="2400" dirty="0">
                                        <a:solidFill>
                                          <a:srgbClr val="C00000"/>
                                        </a:solidFill>
                                        <a:latin typeface="+mn-lt"/>
                                      </a:rPr>
                                      <m:t>1</m:t>
                                    </m:r>
                                  </m:num>
                                  <m:den>
                                    <m:r>
                                      <m:rPr>
                                        <m:nor/>
                                      </m:rPr>
                                      <a:rPr lang="en-US" sz="2400" i="1" dirty="0">
                                        <a:solidFill>
                                          <a:srgbClr val="C00000"/>
                                        </a:solidFill>
                                        <a:latin typeface="+mn-lt"/>
                                      </a:rPr>
                                      <m:t>n</m:t>
                                    </m:r>
                                    <m:r>
                                      <m:rPr>
                                        <m:nor/>
                                      </m:rPr>
                                      <a:rPr lang="en-US" sz="2400" baseline="-25000" dirty="0">
                                        <a:solidFill>
                                          <a:srgbClr val="C00000"/>
                                        </a:solidFill>
                                        <a:latin typeface="+mn-lt"/>
                                      </a:rPr>
                                      <m:t>2</m:t>
                                    </m:r>
                                  </m:den>
                                </m:f>
                              </m:e>
                            </m:d>
                          </m:e>
                        </m:rad>
                      </m:den>
                    </m:f>
                  </m:oMath>
                </a14:m>
                <a:r>
                  <a:rPr lang="en-US" sz="2400" baseline="-25000" dirty="0">
                    <a:solidFill>
                      <a:srgbClr val="C00000"/>
                    </a:solidFill>
                    <a:latin typeface="+mn-lt"/>
                  </a:rPr>
                  <a:t> </a:t>
                </a:r>
                <a14:m>
                  <m:oMath xmlns:m="http://schemas.openxmlformats.org/officeDocument/2006/math">
                    <m:r>
                      <a:rPr lang="en-US" sz="2400" i="1" dirty="0">
                        <a:solidFill>
                          <a:srgbClr val="C00000"/>
                        </a:solidFill>
                        <a:latin typeface="Cambria Math" panose="02040503050406030204" pitchFamily="18" charset="0"/>
                        <a:ea typeface="Cambria Math" panose="02040503050406030204" pitchFamily="18" charset="0"/>
                      </a:rPr>
                      <m:t>≈</m:t>
                    </m:r>
                    <m:r>
                      <a:rPr lang="en-US" sz="2400" i="1" baseline="-25000" dirty="0">
                        <a:solidFill>
                          <a:srgbClr val="C00000"/>
                        </a:solidFill>
                        <a:latin typeface="Cambria Math" panose="02040503050406030204" pitchFamily="18" charset="0"/>
                        <a:ea typeface="Cambria Math" panose="02040503050406030204" pitchFamily="18" charset="0"/>
                      </a:rPr>
                      <m:t> </m:t>
                    </m:r>
                  </m:oMath>
                </a14:m>
                <a:r>
                  <a:rPr lang="en-US" sz="2400" dirty="0">
                    <a:solidFill>
                      <a:srgbClr val="C00000"/>
                    </a:solidFill>
                    <a:latin typeface="+mn-lt"/>
                  </a:rPr>
                  <a:t> </a:t>
                </a:r>
                <a14:m>
                  <m:oMath xmlns:m="http://schemas.openxmlformats.org/officeDocument/2006/math">
                    <m:f>
                      <m:fPr>
                        <m:ctrlPr>
                          <a:rPr lang="en-US" sz="2400" i="1">
                            <a:solidFill>
                              <a:srgbClr val="C00000"/>
                            </a:solidFill>
                            <a:latin typeface="Cambria Math" panose="02040503050406030204" pitchFamily="18" charset="0"/>
                          </a:rPr>
                        </m:ctrlPr>
                      </m:fPr>
                      <m:num>
                        <m:r>
                          <m:rPr>
                            <m:nor/>
                          </m:rPr>
                          <a:rPr lang="en-US" sz="2400" dirty="0">
                            <a:solidFill>
                              <a:srgbClr val="C00000"/>
                            </a:solidFill>
                            <a:latin typeface="+mn-lt"/>
                          </a:rPr>
                          <m:t>(0.0640 – 0.0830) – 0</m:t>
                        </m:r>
                      </m:num>
                      <m:den>
                        <m:rad>
                          <m:radPr>
                            <m:degHide m:val="on"/>
                            <m:ctrlPr>
                              <a:rPr lang="en-US" sz="2400" i="1">
                                <a:solidFill>
                                  <a:srgbClr val="C00000"/>
                                </a:solidFill>
                                <a:latin typeface="Cambria Math" panose="02040503050406030204" pitchFamily="18" charset="0"/>
                              </a:rPr>
                            </m:ctrlPr>
                          </m:radPr>
                          <m:deg/>
                          <m:e>
                            <m:r>
                              <m:rPr>
                                <m:nor/>
                              </m:rPr>
                              <a:rPr lang="en-US" sz="2400" dirty="0">
                                <a:solidFill>
                                  <a:srgbClr val="C00000"/>
                                </a:solidFill>
                                <a:latin typeface="+mn-lt"/>
                              </a:rPr>
                              <m:t>(0.0731)(0.9269) </m:t>
                            </m:r>
                            <m:d>
                              <m:dPr>
                                <m:ctrlPr>
                                  <a:rPr lang="en-US" sz="2400" i="1" dirty="0">
                                    <a:solidFill>
                                      <a:srgbClr val="C00000"/>
                                    </a:solidFill>
                                    <a:latin typeface="Cambria Math" panose="02040503050406030204" pitchFamily="18" charset="0"/>
                                  </a:rPr>
                                </m:ctrlPr>
                              </m:dPr>
                              <m:e>
                                <m:f>
                                  <m:fPr>
                                    <m:ctrlPr>
                                      <a:rPr lang="en-US" sz="2400" i="1" dirty="0">
                                        <a:solidFill>
                                          <a:srgbClr val="C00000"/>
                                        </a:solidFill>
                                        <a:latin typeface="Cambria Math" panose="02040503050406030204" pitchFamily="18" charset="0"/>
                                      </a:rPr>
                                    </m:ctrlPr>
                                  </m:fPr>
                                  <m:num>
                                    <m:r>
                                      <m:rPr>
                                        <m:nor/>
                                      </m:rPr>
                                      <a:rPr lang="en-US" sz="2400" dirty="0">
                                        <a:solidFill>
                                          <a:srgbClr val="C00000"/>
                                        </a:solidFill>
                                        <a:latin typeface="+mn-lt"/>
                                      </a:rPr>
                                      <m:t>1</m:t>
                                    </m:r>
                                  </m:num>
                                  <m:den>
                                    <m:r>
                                      <m:rPr>
                                        <m:nor/>
                                      </m:rPr>
                                      <a:rPr lang="en-US" sz="2400" dirty="0">
                                        <a:solidFill>
                                          <a:srgbClr val="C00000"/>
                                        </a:solidFill>
                                        <a:latin typeface="+mn-lt"/>
                                      </a:rPr>
                                      <m:t>4700</m:t>
                                    </m:r>
                                  </m:den>
                                </m:f>
                                <m:r>
                                  <a:rPr lang="en-US" sz="2400" b="0" i="1" dirty="0" smtClean="0">
                                    <a:solidFill>
                                      <a:srgbClr val="C00000"/>
                                    </a:solidFill>
                                    <a:latin typeface="Cambria Math" panose="02040503050406030204" pitchFamily="18" charset="0"/>
                                  </a:rPr>
                                  <m:t> </m:t>
                                </m:r>
                                <m:r>
                                  <a:rPr lang="en-US" sz="2400" i="1" dirty="0">
                                    <a:solidFill>
                                      <a:srgbClr val="C00000"/>
                                    </a:solidFill>
                                    <a:latin typeface="Cambria Math" panose="02040503050406030204" pitchFamily="18" charset="0"/>
                                  </a:rPr>
                                  <m:t>+</m:t>
                                </m:r>
                                <m:r>
                                  <m:rPr>
                                    <m:nor/>
                                  </m:rPr>
                                  <a:rPr lang="en-US" sz="2400" dirty="0">
                                    <a:solidFill>
                                      <a:srgbClr val="C00000"/>
                                    </a:solidFill>
                                    <a:latin typeface="+mn-lt"/>
                                  </a:rPr>
                                  <m:t> </m:t>
                                </m:r>
                                <m:f>
                                  <m:fPr>
                                    <m:ctrlPr>
                                      <a:rPr lang="en-US" sz="2400" i="1" dirty="0">
                                        <a:solidFill>
                                          <a:srgbClr val="C00000"/>
                                        </a:solidFill>
                                        <a:latin typeface="Cambria Math" panose="02040503050406030204" pitchFamily="18" charset="0"/>
                                      </a:rPr>
                                    </m:ctrlPr>
                                  </m:fPr>
                                  <m:num>
                                    <m:r>
                                      <m:rPr>
                                        <m:nor/>
                                      </m:rPr>
                                      <a:rPr lang="en-US" sz="2400" dirty="0">
                                        <a:solidFill>
                                          <a:srgbClr val="C00000"/>
                                        </a:solidFill>
                                        <a:latin typeface="+mn-lt"/>
                                      </a:rPr>
                                      <m:t>1</m:t>
                                    </m:r>
                                  </m:num>
                                  <m:den>
                                    <m:r>
                                      <m:rPr>
                                        <m:nor/>
                                      </m:rPr>
                                      <a:rPr lang="en-US" sz="2400" dirty="0">
                                        <a:solidFill>
                                          <a:srgbClr val="C00000"/>
                                        </a:solidFill>
                                        <a:latin typeface="+mn-lt"/>
                                      </a:rPr>
                                      <m:t>4300</m:t>
                                    </m:r>
                                  </m:den>
                                </m:f>
                              </m:e>
                            </m:d>
                          </m:e>
                        </m:rad>
                      </m:den>
                    </m:f>
                  </m:oMath>
                </a14:m>
                <a:r>
                  <a:rPr lang="en-US" sz="2400" baseline="-25000" dirty="0">
                    <a:solidFill>
                      <a:srgbClr val="C00000"/>
                    </a:solidFill>
                    <a:latin typeface="+mn-lt"/>
                  </a:rPr>
                  <a:t> </a:t>
                </a:r>
                <a14:m>
                  <m:oMath xmlns:m="http://schemas.openxmlformats.org/officeDocument/2006/math">
                    <m:r>
                      <a:rPr lang="en-US" sz="2400" i="1" dirty="0">
                        <a:solidFill>
                          <a:srgbClr val="C00000"/>
                        </a:solidFill>
                        <a:latin typeface="Cambria Math" panose="02040503050406030204" pitchFamily="18" charset="0"/>
                        <a:ea typeface="Cambria Math" panose="02040503050406030204" pitchFamily="18" charset="0"/>
                      </a:rPr>
                      <m:t>≈</m:t>
                    </m:r>
                  </m:oMath>
                </a14:m>
                <a:r>
                  <a:rPr lang="en-US" sz="2400" dirty="0">
                    <a:solidFill>
                      <a:srgbClr val="C00000"/>
                    </a:solidFill>
                    <a:latin typeface="+mn-lt"/>
                  </a:rPr>
                  <a:t> </a:t>
                </a:r>
                <a14:m>
                  <m:oMath xmlns:m="http://schemas.openxmlformats.org/officeDocument/2006/math">
                    <m:r>
                      <m:rPr>
                        <m:nor/>
                      </m:rPr>
                      <a:rPr lang="en-US" sz="2400" dirty="0">
                        <a:solidFill>
                          <a:srgbClr val="C00000"/>
                        </a:solidFill>
                        <a:latin typeface="+mn-lt"/>
                      </a:rPr>
                      <m:t>–</m:t>
                    </m:r>
                    <m:r>
                      <a:rPr lang="en-US" sz="2400" i="1" dirty="0">
                        <a:solidFill>
                          <a:srgbClr val="C00000"/>
                        </a:solidFill>
                        <a:latin typeface="Cambria Math" panose="02040503050406030204" pitchFamily="18" charset="0"/>
                      </a:rPr>
                      <m:t> </m:t>
                    </m:r>
                  </m:oMath>
                </a14:m>
                <a:r>
                  <a:rPr lang="en-US" sz="2400" dirty="0">
                    <a:solidFill>
                      <a:srgbClr val="C00000"/>
                    </a:solidFill>
                    <a:latin typeface="+mn-lt"/>
                  </a:rPr>
                  <a:t>3.46</a:t>
                </a:r>
              </a:p>
            </p:txBody>
          </p:sp>
        </mc:Choice>
        <mc:Fallback xmlns="">
          <p:sp>
            <p:nvSpPr>
              <p:cNvPr id="3" name="Rectangle 2">
                <a:extLst>
                  <a:ext uri="{FF2B5EF4-FFF2-40B4-BE49-F238E27FC236}">
                    <a16:creationId xmlns:a16="http://schemas.microsoft.com/office/drawing/2014/main" id="{B460A44B-7F8F-44E0-8F35-987C9E05D616}"/>
                  </a:ext>
                </a:extLst>
              </p:cNvPr>
              <p:cNvSpPr>
                <a:spLocks noRot="1" noChangeAspect="1" noMove="1" noResize="1" noEditPoints="1" noAdjustHandles="1" noChangeArrowheads="1" noChangeShapeType="1" noTextEdit="1"/>
              </p:cNvSpPr>
              <p:nvPr/>
            </p:nvSpPr>
            <p:spPr>
              <a:xfrm>
                <a:off x="138545" y="2188404"/>
                <a:ext cx="9005455" cy="1240596"/>
              </a:xfrm>
              <a:prstGeom prst="rect">
                <a:avLst/>
              </a:prstGeom>
              <a:blipFill>
                <a:blip r:embed="rId2"/>
                <a:stretch>
                  <a:fillRect l="-1083"/>
                </a:stretch>
              </a:blipFill>
            </p:spPr>
            <p:txBody>
              <a:bodyPr/>
              <a:lstStyle/>
              <a:p>
                <a:r>
                  <a:rPr lang="en-US">
                    <a:noFill/>
                  </a:rPr>
                  <a:t> </a:t>
                </a:r>
              </a:p>
            </p:txBody>
          </p:sp>
        </mc:Fallback>
      </mc:AlternateContent>
    </p:spTree>
    <p:extLst>
      <p:ext uri="{BB962C8B-B14F-4D97-AF65-F5344CB8AC3E}">
        <p14:creationId xmlns:p14="http://schemas.microsoft.com/office/powerpoint/2010/main" val="243616339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FB75DE9F-5B34-47DD-B9C5-0FF12B79445E}"/>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a16="http://schemas.microsoft.com/office/drawing/2014/main" xmlns="" id="{892E9394-B335-4804-83CD-A2D7BB61937B}"/>
              </a:ext>
            </a:extLst>
          </p:cNvPr>
          <p:cNvSpPr>
            <a:spLocks noGrp="1"/>
          </p:cNvSpPr>
          <p:nvPr>
            <p:ph idx="1"/>
          </p:nvPr>
        </p:nvSpPr>
        <p:spPr/>
        <p:txBody>
          <a:bodyPr/>
          <a:lstStyle/>
          <a:p>
            <a:pPr eaLnBrk="1" hangingPunct="1"/>
            <a:r>
              <a:rPr lang="en-US" altLang="en-US" dirty="0"/>
              <a:t>8.1 Testing the Difference Between Means 	(Independent Samples, </a:t>
            </a:r>
            <a:r>
              <a:rPr lang="en-US" altLang="en-US" i="1" dirty="0">
                <a:sym typeface="Symbol" panose="05050102010706020507" pitchFamily="18" charset="2"/>
              </a:rPr>
              <a:t></a:t>
            </a:r>
            <a:r>
              <a:rPr lang="en-US" altLang="en-US" baseline="-25000" dirty="0">
                <a:sym typeface="Symbol" panose="05050102010706020507" pitchFamily="18" charset="2"/>
              </a:rPr>
              <a:t>1 </a:t>
            </a:r>
            <a:r>
              <a:rPr lang="en-US" altLang="en-US" dirty="0">
                <a:sym typeface="Symbol" panose="05050102010706020507" pitchFamily="18" charset="2"/>
              </a:rPr>
              <a:t>and </a:t>
            </a:r>
            <a:r>
              <a:rPr lang="en-US" altLang="en-US" i="1" dirty="0">
                <a:sym typeface="Symbol" panose="05050102010706020507" pitchFamily="18" charset="2"/>
              </a:rPr>
              <a:t></a:t>
            </a:r>
            <a:r>
              <a:rPr lang="en-US" altLang="en-US" baseline="-25000" dirty="0">
                <a:sym typeface="Symbol" panose="05050102010706020507" pitchFamily="18" charset="2"/>
              </a:rPr>
              <a:t>2</a:t>
            </a:r>
            <a:r>
              <a:rPr lang="en-US" altLang="en-US" dirty="0">
                <a:sym typeface="Symbol" panose="05050102010706020507" pitchFamily="18" charset="2"/>
              </a:rPr>
              <a:t> </a:t>
            </a:r>
            <a:r>
              <a:rPr lang="en-US" altLang="en-US" baseline="-25000" dirty="0">
                <a:sym typeface="Symbol" panose="05050102010706020507" pitchFamily="18" charset="2"/>
              </a:rPr>
              <a:t> </a:t>
            </a:r>
            <a:r>
              <a:rPr lang="en-US" altLang="en-US" dirty="0">
                <a:sym typeface="Symbol" panose="05050102010706020507" pitchFamily="18" charset="2"/>
              </a:rPr>
              <a:t>Known</a:t>
            </a:r>
            <a:r>
              <a:rPr lang="en-US" altLang="en-US" dirty="0"/>
              <a:t>)</a:t>
            </a:r>
          </a:p>
          <a:p>
            <a:pPr eaLnBrk="1" hangingPunct="1"/>
            <a:r>
              <a:rPr lang="en-US" altLang="en-US" dirty="0"/>
              <a:t>8.2 Testing the Difference Between Means 	(Independent Samples, </a:t>
            </a:r>
            <a:r>
              <a:rPr lang="en-US" altLang="en-US" i="1" dirty="0">
                <a:sym typeface="Symbol" panose="05050102010706020507" pitchFamily="18" charset="2"/>
              </a:rPr>
              <a:t></a:t>
            </a:r>
            <a:r>
              <a:rPr lang="en-US" altLang="en-US" baseline="-25000" dirty="0">
                <a:sym typeface="Symbol" panose="05050102010706020507" pitchFamily="18" charset="2"/>
              </a:rPr>
              <a:t>1 </a:t>
            </a:r>
            <a:r>
              <a:rPr lang="en-US" altLang="en-US" dirty="0">
                <a:sym typeface="Symbol" panose="05050102010706020507" pitchFamily="18" charset="2"/>
              </a:rPr>
              <a:t>and </a:t>
            </a:r>
            <a:r>
              <a:rPr lang="en-US" altLang="en-US" i="1" dirty="0">
                <a:sym typeface="Symbol" panose="05050102010706020507" pitchFamily="18" charset="2"/>
              </a:rPr>
              <a:t></a:t>
            </a:r>
            <a:r>
              <a:rPr lang="en-US" altLang="en-US" baseline="-25000" dirty="0">
                <a:sym typeface="Symbol" panose="05050102010706020507" pitchFamily="18" charset="2"/>
              </a:rPr>
              <a:t>2</a:t>
            </a:r>
            <a:r>
              <a:rPr lang="en-US" altLang="en-US" dirty="0">
                <a:sym typeface="Symbol" panose="05050102010706020507" pitchFamily="18" charset="2"/>
              </a:rPr>
              <a:t> </a:t>
            </a:r>
            <a:r>
              <a:rPr lang="en-US" altLang="en-US" baseline="-25000" dirty="0">
                <a:sym typeface="Symbol" panose="05050102010706020507" pitchFamily="18" charset="2"/>
              </a:rPr>
              <a:t> </a:t>
            </a:r>
            <a:r>
              <a:rPr lang="en-US" altLang="en-US" dirty="0">
                <a:sym typeface="Symbol" panose="05050102010706020507" pitchFamily="18" charset="2"/>
              </a:rPr>
              <a:t>Unknown</a:t>
            </a:r>
            <a:r>
              <a:rPr lang="en-US" altLang="en-US" dirty="0"/>
              <a:t>)</a:t>
            </a:r>
          </a:p>
          <a:p>
            <a:pPr eaLnBrk="1" hangingPunct="1"/>
            <a:r>
              <a:rPr lang="en-US" altLang="en-US" dirty="0"/>
              <a:t>8.3 Testing the Difference Between Means </a:t>
            </a:r>
            <a:br>
              <a:rPr lang="en-US" altLang="en-US" dirty="0"/>
            </a:br>
            <a:r>
              <a:rPr lang="en-US" altLang="en-US" dirty="0"/>
              <a:t>      (Dependent Samples)</a:t>
            </a:r>
          </a:p>
          <a:p>
            <a:pPr eaLnBrk="1" hangingPunct="1"/>
            <a:r>
              <a:rPr lang="en-US" altLang="en-US" dirty="0"/>
              <a:t>8.4 Testing the Difference Between Proportions</a:t>
            </a:r>
          </a:p>
        </p:txBody>
      </p:sp>
      <p:sp>
        <p:nvSpPr>
          <p:cNvPr id="11267" name="Footer Placeholder 2">
            <a:extLst>
              <a:ext uri="{FF2B5EF4-FFF2-40B4-BE49-F238E27FC236}">
                <a16:creationId xmlns:a16="http://schemas.microsoft.com/office/drawing/2014/main" xmlns="" id="{EE233F2F-8709-46FB-94CA-1AF05FF7640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30661209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A32E0853-810A-477D-984E-2897B29F42B6}"/>
              </a:ext>
            </a:extLst>
          </p:cNvPr>
          <p:cNvSpPr>
            <a:spLocks noGrp="1"/>
          </p:cNvSpPr>
          <p:nvPr>
            <p:ph idx="1"/>
          </p:nvPr>
        </p:nvSpPr>
        <p:spPr/>
        <p:txBody>
          <a:bodyPr/>
          <a:lstStyle/>
          <a:p>
            <a:pPr marL="0" indent="0">
              <a:buNone/>
            </a:pPr>
            <a:r>
              <a:rPr lang="en-US" dirty="0"/>
              <a:t>The figure below shows the location of the rejection region and the standardized test statistic </a:t>
            </a:r>
            <a:r>
              <a:rPr lang="en-US" i="1" dirty="0"/>
              <a:t>z</a:t>
            </a:r>
            <a:r>
              <a:rPr lang="en-US" dirty="0"/>
              <a:t>. Because </a:t>
            </a:r>
            <a:r>
              <a:rPr lang="en-US" i="1" dirty="0"/>
              <a:t>z </a:t>
            </a:r>
            <a:r>
              <a:rPr lang="en-US" dirty="0"/>
              <a:t>is in the rejection region, you </a:t>
            </a:r>
            <a:r>
              <a:rPr lang="en-US" dirty="0">
                <a:solidFill>
                  <a:srgbClr val="C00000"/>
                </a:solidFill>
              </a:rPr>
              <a:t>reject the null hypothesis</a:t>
            </a:r>
            <a:r>
              <a:rPr lang="en-US" dirty="0"/>
              <a:t>.</a:t>
            </a:r>
            <a:endParaRPr lang="en-US" dirty="0">
              <a:solidFill>
                <a:srgbClr val="C00000"/>
              </a:solidFill>
            </a:endParaRPr>
          </a:p>
        </p:txBody>
      </p:sp>
      <p:sp>
        <p:nvSpPr>
          <p:cNvPr id="5" name="Title 4">
            <a:extLst>
              <a:ext uri="{FF2B5EF4-FFF2-40B4-BE49-F238E27FC236}">
                <a16:creationId xmlns:a16="http://schemas.microsoft.com/office/drawing/2014/main" xmlns="" id="{1225B6B0-A18C-4F72-86D4-A343CEEC3459}"/>
              </a:ext>
            </a:extLst>
          </p:cNvPr>
          <p:cNvSpPr>
            <a:spLocks noGrp="1"/>
          </p:cNvSpPr>
          <p:nvPr>
            <p:ph type="title"/>
          </p:nvPr>
        </p:nvSpPr>
        <p:spPr>
          <a:xfrm>
            <a:off x="0" y="274638"/>
            <a:ext cx="9144000" cy="1143000"/>
          </a:xfrm>
        </p:spPr>
        <p:txBody>
          <a:bodyPr/>
          <a:lstStyle/>
          <a:p>
            <a:pPr eaLnBrk="1" hangingPunct="1">
              <a:defRPr/>
            </a:pPr>
            <a:r>
              <a:rPr lang="en-US" sz="4000" dirty="0">
                <a:solidFill>
                  <a:schemeClr val="accent3"/>
                </a:solidFill>
                <a:ea typeface="+mj-ea"/>
              </a:rPr>
              <a:t>Solution: Two</a:t>
            </a:r>
            <a:r>
              <a:rPr lang="en-US" sz="4000" dirty="0">
                <a:solidFill>
                  <a:schemeClr val="accent3"/>
                </a:solidFill>
                <a:latin typeface="Times New Roman" pitchFamily="18" charset="0"/>
                <a:ea typeface="+mj-ea"/>
              </a:rPr>
              <a:t>-</a:t>
            </a:r>
            <a:r>
              <a:rPr lang="en-US" sz="4000" dirty="0">
                <a:solidFill>
                  <a:schemeClr val="accent3"/>
                </a:solidFill>
                <a:ea typeface="+mj-ea"/>
              </a:rPr>
              <a:t>Sample </a:t>
            </a:r>
            <a:r>
              <a:rPr lang="en-US" sz="4000" i="1" dirty="0">
                <a:solidFill>
                  <a:schemeClr val="accent3"/>
                </a:solidFill>
                <a:ea typeface="+mj-ea"/>
              </a:rPr>
              <a:t>z</a:t>
            </a:r>
            <a:r>
              <a:rPr lang="en-US" sz="4000" dirty="0">
                <a:solidFill>
                  <a:schemeClr val="accent3"/>
                </a:solidFill>
                <a:latin typeface="Times New Roman" pitchFamily="18" charset="0"/>
                <a:ea typeface="+mj-ea"/>
              </a:rPr>
              <a:t>-</a:t>
            </a:r>
            <a:r>
              <a:rPr lang="en-US" sz="4000" dirty="0">
                <a:solidFill>
                  <a:schemeClr val="accent3"/>
                </a:solidFill>
                <a:ea typeface="+mj-ea"/>
              </a:rPr>
              <a:t>Test for the Difference Between Proportions</a:t>
            </a:r>
            <a:endParaRPr lang="en-US" sz="4000" dirty="0">
              <a:ea typeface="+mj-ea"/>
            </a:endParaRPr>
          </a:p>
        </p:txBody>
      </p:sp>
      <p:sp>
        <p:nvSpPr>
          <p:cNvPr id="25611" name="Footer Placeholder 2">
            <a:extLst>
              <a:ext uri="{FF2B5EF4-FFF2-40B4-BE49-F238E27FC236}">
                <a16:creationId xmlns:a16="http://schemas.microsoft.com/office/drawing/2014/main" xmlns="" id="{83F08043-AF49-4CC9-9A15-7260A9F9275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6" name="Picture 5" descr="A close up of a logo&#10;&#10;Description generated with very high confidence">
            <a:extLst>
              <a:ext uri="{FF2B5EF4-FFF2-40B4-BE49-F238E27FC236}">
                <a16:creationId xmlns:a16="http://schemas.microsoft.com/office/drawing/2014/main" xmlns="" id="{E17101DC-157B-4D5D-A8B3-2E59A2BFC8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336" y="3342373"/>
            <a:ext cx="3922784" cy="2638049"/>
          </a:xfrm>
          <a:prstGeom prst="rect">
            <a:avLst/>
          </a:prstGeom>
        </p:spPr>
      </p:pic>
      <p:sp>
        <p:nvSpPr>
          <p:cNvPr id="7" name="Rectangle 6">
            <a:extLst>
              <a:ext uri="{FF2B5EF4-FFF2-40B4-BE49-F238E27FC236}">
                <a16:creationId xmlns:a16="http://schemas.microsoft.com/office/drawing/2014/main" xmlns="" id="{E8C4E8AC-7084-43A1-8A6F-C95A61B8DD80}"/>
              </a:ext>
            </a:extLst>
          </p:cNvPr>
          <p:cNvSpPr/>
          <p:nvPr/>
        </p:nvSpPr>
        <p:spPr>
          <a:xfrm>
            <a:off x="4458668" y="3017620"/>
            <a:ext cx="4572000" cy="3108543"/>
          </a:xfrm>
          <a:prstGeom prst="rect">
            <a:avLst/>
          </a:prstGeom>
        </p:spPr>
        <p:txBody>
          <a:bodyPr>
            <a:spAutoFit/>
          </a:bodyPr>
          <a:lstStyle/>
          <a:p>
            <a:r>
              <a:rPr lang="en-US" sz="2800" dirty="0">
                <a:latin typeface="Times New Roman" panose="02020603050405020304" pitchFamily="18" charset="0"/>
                <a:cs typeface="Times New Roman" panose="02020603050405020304" pitchFamily="18" charset="0"/>
              </a:rPr>
              <a:t>There is enough evidence at the 1% level of significance to</a:t>
            </a:r>
          </a:p>
          <a:p>
            <a:r>
              <a:rPr lang="en-US" sz="2800" dirty="0">
                <a:latin typeface="Times New Roman" panose="02020603050405020304" pitchFamily="18" charset="0"/>
                <a:cs typeface="Times New Roman" panose="02020603050405020304" pitchFamily="18" charset="0"/>
              </a:rPr>
              <a:t>support the claim that the death rate due to heart disease is lower for those who took the medication than for those who took the placebo.</a:t>
            </a:r>
          </a:p>
        </p:txBody>
      </p:sp>
    </p:spTree>
    <p:extLst>
      <p:ext uri="{BB962C8B-B14F-4D97-AF65-F5344CB8AC3E}">
        <p14:creationId xmlns:p14="http://schemas.microsoft.com/office/powerpoint/2010/main" val="20972544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C631A7CB-B947-4E44-9A40-F22B27E77C52}"/>
              </a:ext>
            </a:extLst>
          </p:cNvPr>
          <p:cNvSpPr>
            <a:spLocks noGrp="1"/>
          </p:cNvSpPr>
          <p:nvPr>
            <p:ph type="ctrTitle"/>
          </p:nvPr>
        </p:nvSpPr>
        <p:spPr/>
        <p:txBody>
          <a:bodyPr/>
          <a:lstStyle/>
          <a:p>
            <a:r>
              <a:rPr lang="en-US" altLang="en-US"/>
              <a:t>Section 8.4</a:t>
            </a:r>
          </a:p>
        </p:txBody>
      </p:sp>
      <p:sp>
        <p:nvSpPr>
          <p:cNvPr id="3" name="Subtitle 2">
            <a:extLst>
              <a:ext uri="{FF2B5EF4-FFF2-40B4-BE49-F238E27FC236}">
                <a16:creationId xmlns:a16="http://schemas.microsoft.com/office/drawing/2014/main" xmlns="" id="{A78AC773-B994-41B4-A6F6-3AF8F71840CC}"/>
              </a:ext>
            </a:extLst>
          </p:cNvPr>
          <p:cNvSpPr>
            <a:spLocks noGrp="1"/>
          </p:cNvSpPr>
          <p:nvPr>
            <p:ph type="subTitle" idx="1"/>
          </p:nvPr>
        </p:nvSpPr>
        <p:spPr/>
        <p:txBody>
          <a:bodyPr/>
          <a:lstStyle/>
          <a:p>
            <a:pPr>
              <a:buFont typeface="Arial" charset="0"/>
              <a:buNone/>
              <a:defRPr/>
            </a:pPr>
            <a:r>
              <a:rPr lang="en-US" dirty="0">
                <a:ea typeface="+mn-ea"/>
              </a:rPr>
              <a:t>Testing the Difference Between Proportions</a:t>
            </a:r>
          </a:p>
        </p:txBody>
      </p:sp>
      <p:sp>
        <p:nvSpPr>
          <p:cNvPr id="12291" name="Footer Placeholder 2">
            <a:extLst>
              <a:ext uri="{FF2B5EF4-FFF2-40B4-BE49-F238E27FC236}">
                <a16:creationId xmlns:a16="http://schemas.microsoft.com/office/drawing/2014/main" xmlns="" id="{23E571E3-D35A-4E5F-AF2A-09ED0723DBA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4767974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3EAC0C60-B70D-474C-B837-2478ABC0F588}"/>
              </a:ext>
            </a:extLst>
          </p:cNvPr>
          <p:cNvSpPr>
            <a:spLocks noGrp="1"/>
          </p:cNvSpPr>
          <p:nvPr>
            <p:ph type="title"/>
          </p:nvPr>
        </p:nvSpPr>
        <p:spPr/>
        <p:txBody>
          <a:bodyPr/>
          <a:lstStyle/>
          <a:p>
            <a:pPr eaLnBrk="1" hangingPunct="1"/>
            <a:r>
              <a:rPr lang="en-US" altLang="en-US"/>
              <a:t>Section 8.4 Objectives</a:t>
            </a:r>
          </a:p>
        </p:txBody>
      </p:sp>
      <p:sp>
        <p:nvSpPr>
          <p:cNvPr id="13314" name="Content Placeholder 2">
            <a:extLst>
              <a:ext uri="{FF2B5EF4-FFF2-40B4-BE49-F238E27FC236}">
                <a16:creationId xmlns:a16="http://schemas.microsoft.com/office/drawing/2014/main" xmlns="" id="{2D3758F7-0697-42A1-8C38-2364A81D3661}"/>
              </a:ext>
            </a:extLst>
          </p:cNvPr>
          <p:cNvSpPr>
            <a:spLocks noGrp="1"/>
          </p:cNvSpPr>
          <p:nvPr>
            <p:ph idx="1"/>
          </p:nvPr>
        </p:nvSpPr>
        <p:spPr/>
        <p:txBody>
          <a:bodyPr/>
          <a:lstStyle/>
          <a:p>
            <a:pPr eaLnBrk="1" hangingPunct="1"/>
            <a:r>
              <a:rPr lang="en-US" altLang="en-US"/>
              <a:t>How to perform a two-sample </a:t>
            </a:r>
            <a:r>
              <a:rPr lang="en-US" altLang="en-US" i="1"/>
              <a:t>z</a:t>
            </a:r>
            <a:r>
              <a:rPr lang="en-US" altLang="en-US"/>
              <a:t>-test for the difference between two population proportions </a:t>
            </a:r>
            <a:r>
              <a:rPr lang="en-US" altLang="en-US" i="1"/>
              <a:t>p</a:t>
            </a:r>
            <a:r>
              <a:rPr lang="en-US" altLang="en-US" baseline="-25000"/>
              <a:t>1</a:t>
            </a:r>
            <a:r>
              <a:rPr lang="en-US" altLang="en-US"/>
              <a:t> and </a:t>
            </a:r>
            <a:r>
              <a:rPr lang="en-US" altLang="en-US" i="1"/>
              <a:t>p</a:t>
            </a:r>
            <a:r>
              <a:rPr lang="en-US" altLang="en-US" baseline="-25000"/>
              <a:t>2</a:t>
            </a:r>
          </a:p>
        </p:txBody>
      </p:sp>
      <p:sp>
        <p:nvSpPr>
          <p:cNvPr id="13315" name="Footer Placeholder 2">
            <a:extLst>
              <a:ext uri="{FF2B5EF4-FFF2-40B4-BE49-F238E27FC236}">
                <a16:creationId xmlns:a16="http://schemas.microsoft.com/office/drawing/2014/main" xmlns="" id="{9918A955-16A8-4F51-B840-0CE5541C619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753389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xmlns="" id="{40FA17C0-B357-41F6-A70B-E5956658D726}"/>
              </a:ext>
            </a:extLst>
          </p:cNvPr>
          <p:cNvSpPr>
            <a:spLocks noGrp="1" noChangeArrowheads="1"/>
          </p:cNvSpPr>
          <p:nvPr>
            <p:ph type="title"/>
          </p:nvPr>
        </p:nvSpPr>
        <p:spPr>
          <a:noFill/>
        </p:spPr>
        <p:txBody>
          <a:bodyPr/>
          <a:lstStyle/>
          <a:p>
            <a:pPr eaLnBrk="1" hangingPunct="1"/>
            <a:r>
              <a:rPr lang="en-US" altLang="en-US"/>
              <a:t>Two-Sample </a:t>
            </a:r>
            <a:r>
              <a:rPr lang="en-US" altLang="en-US" i="1"/>
              <a:t>z</a:t>
            </a:r>
            <a:r>
              <a:rPr lang="en-US" altLang="en-US"/>
              <a:t>-Test for Proportions</a:t>
            </a:r>
          </a:p>
        </p:txBody>
      </p:sp>
      <p:sp>
        <p:nvSpPr>
          <p:cNvPr id="75779" name="Content Placeholder 5">
            <a:extLst>
              <a:ext uri="{FF2B5EF4-FFF2-40B4-BE49-F238E27FC236}">
                <a16:creationId xmlns:a16="http://schemas.microsoft.com/office/drawing/2014/main" xmlns="" id="{DA1CED8C-5B32-41EF-BD2F-6CBB3E2B9A44}"/>
              </a:ext>
            </a:extLst>
          </p:cNvPr>
          <p:cNvSpPr>
            <a:spLocks noGrp="1"/>
          </p:cNvSpPr>
          <p:nvPr>
            <p:ph idx="1"/>
          </p:nvPr>
        </p:nvSpPr>
        <p:spPr/>
        <p:txBody>
          <a:bodyPr/>
          <a:lstStyle/>
          <a:p>
            <a:r>
              <a:rPr lang="en-US" altLang="en-US" dirty="0"/>
              <a:t>Used to test the difference between two population proportions, </a:t>
            </a:r>
            <a:r>
              <a:rPr lang="en-US" altLang="en-US" i="1" dirty="0"/>
              <a:t>p</a:t>
            </a:r>
            <a:r>
              <a:rPr lang="en-US" altLang="en-US" baseline="-25000" dirty="0"/>
              <a:t>1</a:t>
            </a:r>
            <a:r>
              <a:rPr lang="en-US" altLang="en-US" dirty="0"/>
              <a:t> and </a:t>
            </a:r>
            <a:r>
              <a:rPr lang="en-US" altLang="en-US" i="1" dirty="0"/>
              <a:t>p</a:t>
            </a:r>
            <a:r>
              <a:rPr lang="en-US" altLang="en-US" baseline="-25000" dirty="0"/>
              <a:t>2</a:t>
            </a:r>
            <a:r>
              <a:rPr lang="en-US" altLang="en-US" dirty="0"/>
              <a:t>.  </a:t>
            </a:r>
          </a:p>
          <a:p>
            <a:r>
              <a:rPr lang="en-US" altLang="en-US" dirty="0"/>
              <a:t>Three conditions are required to conduct the test.</a:t>
            </a:r>
          </a:p>
          <a:p>
            <a:pPr marL="933450" lvl="1" indent="-533400">
              <a:buFont typeface="Wingdings" panose="05000000000000000000" pitchFamily="2" charset="2"/>
              <a:buAutoNum type="arabicPeriod"/>
            </a:pPr>
            <a:r>
              <a:rPr lang="en-US" altLang="en-US" dirty="0">
                <a:ea typeface="Times New Roman" panose="02020603050405020304" pitchFamily="18" charset="0"/>
              </a:rPr>
              <a:t>The samples must be randomly selected.</a:t>
            </a:r>
          </a:p>
          <a:p>
            <a:pPr marL="933450" lvl="1" indent="-533400">
              <a:buFont typeface="Wingdings" panose="05000000000000000000" pitchFamily="2" charset="2"/>
              <a:buAutoNum type="arabicPeriod"/>
            </a:pPr>
            <a:r>
              <a:rPr lang="en-US" altLang="en-US" dirty="0">
                <a:ea typeface="Times New Roman" panose="02020603050405020304" pitchFamily="18" charset="0"/>
              </a:rPr>
              <a:t>The samples must be independent.</a:t>
            </a:r>
          </a:p>
          <a:p>
            <a:pPr marL="933450" lvl="1" indent="-533400">
              <a:buFont typeface="Wingdings" panose="05000000000000000000" pitchFamily="2" charset="2"/>
              <a:buAutoNum type="arabicPeriod"/>
            </a:pPr>
            <a:r>
              <a:rPr lang="en-US" altLang="en-US" dirty="0">
                <a:ea typeface="Times New Roman" panose="02020603050405020304" pitchFamily="18" charset="0"/>
              </a:rPr>
              <a:t>The samples must be large enough to use a normal sampling distribution.  That is,		</a:t>
            </a:r>
            <a:br>
              <a:rPr lang="en-US" altLang="en-US" dirty="0">
                <a:ea typeface="Times New Roman" panose="02020603050405020304" pitchFamily="18" charset="0"/>
              </a:rPr>
            </a:br>
            <a:r>
              <a:rPr lang="en-US" altLang="en-US" i="1" dirty="0">
                <a:ea typeface="Times New Roman" panose="02020603050405020304" pitchFamily="18" charset="0"/>
              </a:rPr>
              <a:t>n</a:t>
            </a:r>
            <a:r>
              <a:rPr lang="en-US" altLang="en-US" baseline="-25000" dirty="0">
                <a:ea typeface="Times New Roman" panose="02020603050405020304" pitchFamily="18" charset="0"/>
              </a:rPr>
              <a:t>1</a:t>
            </a:r>
            <a:r>
              <a:rPr lang="en-US" altLang="en-US" i="1" dirty="0">
                <a:ea typeface="Times New Roman" panose="02020603050405020304" pitchFamily="18" charset="0"/>
              </a:rPr>
              <a:t>p</a:t>
            </a:r>
            <a:r>
              <a:rPr lang="en-US" altLang="en-US" baseline="-25000" dirty="0">
                <a:ea typeface="Times New Roman" panose="02020603050405020304" pitchFamily="18" charset="0"/>
              </a:rPr>
              <a:t>1</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 5,  </a:t>
            </a:r>
            <a:r>
              <a:rPr lang="en-US" altLang="en-US" i="1" dirty="0">
                <a:ea typeface="Times New Roman" panose="02020603050405020304" pitchFamily="18" charset="0"/>
              </a:rPr>
              <a:t>n</a:t>
            </a:r>
            <a:r>
              <a:rPr lang="en-US" altLang="en-US" baseline="-25000" dirty="0">
                <a:ea typeface="Times New Roman" panose="02020603050405020304" pitchFamily="18" charset="0"/>
              </a:rPr>
              <a:t>1</a:t>
            </a:r>
            <a:r>
              <a:rPr lang="en-US" altLang="en-US" i="1" dirty="0">
                <a:ea typeface="Times New Roman" panose="02020603050405020304" pitchFamily="18" charset="0"/>
              </a:rPr>
              <a:t>q</a:t>
            </a:r>
            <a:r>
              <a:rPr lang="en-US" altLang="en-US" baseline="-25000" dirty="0">
                <a:ea typeface="Times New Roman" panose="02020603050405020304" pitchFamily="18" charset="0"/>
              </a:rPr>
              <a:t>1</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 5, </a:t>
            </a:r>
            <a:r>
              <a:rPr lang="en-US" altLang="en-US" i="1" dirty="0">
                <a:ea typeface="Times New Roman" panose="02020603050405020304" pitchFamily="18" charset="0"/>
              </a:rPr>
              <a:t>n</a:t>
            </a:r>
            <a:r>
              <a:rPr lang="en-US" altLang="en-US" baseline="-25000" dirty="0">
                <a:ea typeface="Times New Roman" panose="02020603050405020304" pitchFamily="18" charset="0"/>
              </a:rPr>
              <a:t>2</a:t>
            </a:r>
            <a:r>
              <a:rPr lang="en-US" altLang="en-US" i="1" dirty="0">
                <a:ea typeface="Times New Roman" panose="02020603050405020304" pitchFamily="18" charset="0"/>
              </a:rPr>
              <a:t>p</a:t>
            </a:r>
            <a:r>
              <a:rPr lang="en-US" altLang="en-US" baseline="-25000" dirty="0">
                <a:ea typeface="Times New Roman" panose="02020603050405020304" pitchFamily="18" charset="0"/>
              </a:rPr>
              <a:t>2</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 5,  and  </a:t>
            </a:r>
            <a:r>
              <a:rPr lang="en-US" altLang="en-US" i="1" dirty="0">
                <a:ea typeface="Times New Roman" panose="02020603050405020304" pitchFamily="18" charset="0"/>
              </a:rPr>
              <a:t>n</a:t>
            </a:r>
            <a:r>
              <a:rPr lang="en-US" altLang="en-US" baseline="-25000" dirty="0">
                <a:ea typeface="Times New Roman" panose="02020603050405020304" pitchFamily="18" charset="0"/>
              </a:rPr>
              <a:t>2</a:t>
            </a:r>
            <a:r>
              <a:rPr lang="en-US" altLang="en-US" i="1" dirty="0">
                <a:ea typeface="Times New Roman" panose="02020603050405020304" pitchFamily="18" charset="0"/>
              </a:rPr>
              <a:t>q</a:t>
            </a:r>
            <a:r>
              <a:rPr lang="en-US" altLang="en-US" baseline="-25000" dirty="0">
                <a:ea typeface="Times New Roman" panose="02020603050405020304" pitchFamily="18" charset="0"/>
              </a:rPr>
              <a:t>2</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 5.</a:t>
            </a:r>
            <a:endParaRPr lang="en-US" altLang="en-US" dirty="0">
              <a:ea typeface="Times New Roman" panose="02020603050405020304" pitchFamily="18" charset="0"/>
            </a:endParaRPr>
          </a:p>
        </p:txBody>
      </p:sp>
      <p:sp>
        <p:nvSpPr>
          <p:cNvPr id="14339" name="Footer Placeholder 2">
            <a:extLst>
              <a:ext uri="{FF2B5EF4-FFF2-40B4-BE49-F238E27FC236}">
                <a16:creationId xmlns:a16="http://schemas.microsoft.com/office/drawing/2014/main" xmlns="" id="{F7282E2B-5EF0-4569-B915-73FA0288D61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1360207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9">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779">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5779">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577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334AD163-1060-41B1-9ADD-45D1A151476F}"/>
              </a:ext>
            </a:extLst>
          </p:cNvPr>
          <p:cNvSpPr>
            <a:spLocks noGrp="1" noChangeArrowheads="1"/>
          </p:cNvSpPr>
          <p:nvPr>
            <p:ph type="title"/>
          </p:nvPr>
        </p:nvSpPr>
        <p:spPr>
          <a:xfrm>
            <a:off x="0" y="166688"/>
            <a:ext cx="9144000" cy="1143000"/>
          </a:xfrm>
          <a:noFill/>
        </p:spPr>
        <p:txBody>
          <a:bodyPr/>
          <a:lstStyle/>
          <a:p>
            <a:pPr eaLnBrk="1" hangingPunct="1"/>
            <a:r>
              <a:rPr lang="en-US" altLang="en-US" dirty="0"/>
              <a:t>Two-Sample </a:t>
            </a:r>
            <a:r>
              <a:rPr lang="en-US" altLang="en-US" i="1" dirty="0"/>
              <a:t>z</a:t>
            </a:r>
            <a:r>
              <a:rPr lang="en-US" altLang="en-US" dirty="0"/>
              <a:t>-Test for the Difference Between Proportions</a:t>
            </a:r>
          </a:p>
        </p:txBody>
      </p:sp>
      <p:sp>
        <p:nvSpPr>
          <p:cNvPr id="25607" name="Content Placeholder 9">
            <a:extLst>
              <a:ext uri="{FF2B5EF4-FFF2-40B4-BE49-F238E27FC236}">
                <a16:creationId xmlns:a16="http://schemas.microsoft.com/office/drawing/2014/main" xmlns="" id="{40DCB1D7-AA3D-4296-8C04-57090E875968}"/>
              </a:ext>
            </a:extLst>
          </p:cNvPr>
          <p:cNvSpPr>
            <a:spLocks noGrp="1"/>
          </p:cNvSpPr>
          <p:nvPr>
            <p:ph idx="1"/>
          </p:nvPr>
        </p:nvSpPr>
        <p:spPr/>
        <p:txBody>
          <a:bodyPr/>
          <a:lstStyle/>
          <a:p>
            <a:r>
              <a:rPr lang="en-US" altLang="en-US" dirty="0"/>
              <a:t>If these conditions are met, then the sampling distribution for             , is a normal distribution</a:t>
            </a:r>
          </a:p>
          <a:p>
            <a:r>
              <a:rPr lang="en-US" altLang="en-US" dirty="0"/>
              <a:t> Mean:</a:t>
            </a:r>
          </a:p>
          <a:p>
            <a:r>
              <a:rPr lang="en-US" altLang="en-US" dirty="0"/>
              <a:t>A  weighted estimate of </a:t>
            </a:r>
            <a:r>
              <a:rPr lang="en-US" altLang="en-US" i="1" dirty="0"/>
              <a:t>p</a:t>
            </a:r>
            <a:r>
              <a:rPr lang="en-US" altLang="en-US" baseline="-25000" dirty="0"/>
              <a:t>1</a:t>
            </a:r>
            <a:r>
              <a:rPr lang="en-US" altLang="en-US" dirty="0"/>
              <a:t> and </a:t>
            </a:r>
            <a:r>
              <a:rPr lang="en-US" altLang="en-US" i="1" dirty="0"/>
              <a:t>p</a:t>
            </a:r>
            <a:r>
              <a:rPr lang="en-US" altLang="en-US" baseline="-25000" dirty="0"/>
              <a:t>2</a:t>
            </a:r>
            <a:r>
              <a:rPr lang="en-US" altLang="en-US" dirty="0"/>
              <a:t> can be found by using</a:t>
            </a:r>
          </a:p>
          <a:p>
            <a:endParaRPr lang="en-US" altLang="en-US" dirty="0"/>
          </a:p>
          <a:p>
            <a:r>
              <a:rPr lang="en-US" altLang="en-US" dirty="0"/>
              <a:t>Standard error:</a:t>
            </a:r>
          </a:p>
        </p:txBody>
      </p:sp>
      <p:graphicFrame>
        <p:nvGraphicFramePr>
          <p:cNvPr id="15363" name="Object 5">
            <a:extLst>
              <a:ext uri="{FF2B5EF4-FFF2-40B4-BE49-F238E27FC236}">
                <a16:creationId xmlns:a16="http://schemas.microsoft.com/office/drawing/2014/main" xmlns="" id="{937248DB-1E90-4F16-B3D0-8AB7CDEB09E0}"/>
              </a:ext>
            </a:extLst>
          </p:cNvPr>
          <p:cNvGraphicFramePr>
            <a:graphicFrameLocks noChangeAspect="1"/>
          </p:cNvGraphicFramePr>
          <p:nvPr>
            <p:extLst>
              <p:ext uri="{D42A27DB-BD31-4B8C-83A1-F6EECF244321}">
                <p14:modId xmlns:p14="http://schemas.microsoft.com/office/powerpoint/2010/main" val="1138055422"/>
              </p:ext>
            </p:extLst>
          </p:nvPr>
        </p:nvGraphicFramePr>
        <p:xfrm>
          <a:off x="3146425" y="2133600"/>
          <a:ext cx="949325" cy="419100"/>
        </p:xfrm>
        <a:graphic>
          <a:graphicData uri="http://schemas.openxmlformats.org/presentationml/2006/ole">
            <mc:AlternateContent xmlns:mc="http://schemas.openxmlformats.org/markup-compatibility/2006">
              <mc:Choice xmlns:v="urn:schemas-microsoft-com:vml" Requires="v">
                <p:oleObj spid="_x0000_s19546" name="Equation" r:id="rId3" imgW="863225" imgH="380835" progId="Equation.DSMT4">
                  <p:embed/>
                </p:oleObj>
              </mc:Choice>
              <mc:Fallback>
                <p:oleObj name="Equation" r:id="rId3" imgW="863225" imgH="380835" progId="Equation.DSMT4">
                  <p:embed/>
                  <p:pic>
                    <p:nvPicPr>
                      <p:cNvPr id="15363" name="Object 5">
                        <a:extLst>
                          <a:ext uri="{FF2B5EF4-FFF2-40B4-BE49-F238E27FC236}">
                            <a16:creationId xmlns:a16="http://schemas.microsoft.com/office/drawing/2014/main" xmlns="" id="{937248DB-1E90-4F16-B3D0-8AB7CDEB09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6425" y="2133600"/>
                        <a:ext cx="949325"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42802" name="Object 18">
            <a:extLst>
              <a:ext uri="{FF2B5EF4-FFF2-40B4-BE49-F238E27FC236}">
                <a16:creationId xmlns:a16="http://schemas.microsoft.com/office/drawing/2014/main" xmlns="" id="{E24ECC69-A463-477F-9CB4-17F46A8CA1BF}"/>
              </a:ext>
            </a:extLst>
          </p:cNvPr>
          <p:cNvGraphicFramePr>
            <a:graphicFrameLocks noChangeAspect="1"/>
          </p:cNvGraphicFramePr>
          <p:nvPr>
            <p:extLst>
              <p:ext uri="{D42A27DB-BD31-4B8C-83A1-F6EECF244321}">
                <p14:modId xmlns:p14="http://schemas.microsoft.com/office/powerpoint/2010/main" val="454045378"/>
              </p:ext>
            </p:extLst>
          </p:nvPr>
        </p:nvGraphicFramePr>
        <p:xfrm>
          <a:off x="2097881" y="2552700"/>
          <a:ext cx="2097087" cy="490537"/>
        </p:xfrm>
        <a:graphic>
          <a:graphicData uri="http://schemas.openxmlformats.org/presentationml/2006/ole">
            <mc:AlternateContent xmlns:mc="http://schemas.openxmlformats.org/markup-compatibility/2006">
              <mc:Choice xmlns:v="urn:schemas-microsoft-com:vml" Requires="v">
                <p:oleObj spid="_x0000_s19547" name="Equation" r:id="rId5" imgW="1841500" imgH="431800" progId="Equation.DSMT4">
                  <p:embed/>
                </p:oleObj>
              </mc:Choice>
              <mc:Fallback>
                <p:oleObj name="Equation" r:id="rId5" imgW="1841500" imgH="431800" progId="Equation.DSMT4">
                  <p:embed/>
                  <p:pic>
                    <p:nvPicPr>
                      <p:cNvPr id="1142802" name="Object 18">
                        <a:extLst>
                          <a:ext uri="{FF2B5EF4-FFF2-40B4-BE49-F238E27FC236}">
                            <a16:creationId xmlns:a16="http://schemas.microsoft.com/office/drawing/2014/main" xmlns="" id="{E24ECC69-A463-477F-9CB4-17F46A8CA1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97881" y="2552700"/>
                        <a:ext cx="2097087" cy="490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42804" name="Object 20">
            <a:extLst>
              <a:ext uri="{FF2B5EF4-FFF2-40B4-BE49-F238E27FC236}">
                <a16:creationId xmlns:a16="http://schemas.microsoft.com/office/drawing/2014/main" xmlns="" id="{12EFC8EE-26BE-4DB6-865E-F2A2A4E23CA6}"/>
              </a:ext>
            </a:extLst>
          </p:cNvPr>
          <p:cNvGraphicFramePr>
            <a:graphicFrameLocks noChangeAspect="1"/>
          </p:cNvGraphicFramePr>
          <p:nvPr>
            <p:extLst>
              <p:ext uri="{D42A27DB-BD31-4B8C-83A1-F6EECF244321}">
                <p14:modId xmlns:p14="http://schemas.microsoft.com/office/powerpoint/2010/main" val="2192153772"/>
              </p:ext>
            </p:extLst>
          </p:nvPr>
        </p:nvGraphicFramePr>
        <p:xfrm>
          <a:off x="2457450" y="4978400"/>
          <a:ext cx="2935288" cy="889000"/>
        </p:xfrm>
        <a:graphic>
          <a:graphicData uri="http://schemas.openxmlformats.org/presentationml/2006/ole">
            <mc:AlternateContent xmlns:mc="http://schemas.openxmlformats.org/markup-compatibility/2006">
              <mc:Choice xmlns:v="urn:schemas-microsoft-com:vml" Requires="v">
                <p:oleObj spid="_x0000_s19548" name="Equation" r:id="rId7" imgW="2692400" imgH="812800" progId="Equation.DSMT4">
                  <p:embed/>
                </p:oleObj>
              </mc:Choice>
              <mc:Fallback>
                <p:oleObj name="Equation" r:id="rId7" imgW="2692400" imgH="812800" progId="Equation.DSMT4">
                  <p:embed/>
                  <p:pic>
                    <p:nvPicPr>
                      <p:cNvPr id="1142804" name="Object 20">
                        <a:extLst>
                          <a:ext uri="{FF2B5EF4-FFF2-40B4-BE49-F238E27FC236}">
                            <a16:creationId xmlns:a16="http://schemas.microsoft.com/office/drawing/2014/main" xmlns="" id="{12EFC8EE-26BE-4DB6-865E-F2A2A4E23C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57450" y="4978400"/>
                        <a:ext cx="2935288"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42806" name="Object 22">
            <a:extLst>
              <a:ext uri="{FF2B5EF4-FFF2-40B4-BE49-F238E27FC236}">
                <a16:creationId xmlns:a16="http://schemas.microsoft.com/office/drawing/2014/main" xmlns="" id="{A8A7A9DD-3A4F-4DE6-B552-8DAF91D8AE62}"/>
              </a:ext>
            </a:extLst>
          </p:cNvPr>
          <p:cNvGraphicFramePr>
            <a:graphicFrameLocks noChangeAspect="1"/>
          </p:cNvGraphicFramePr>
          <p:nvPr>
            <p:extLst>
              <p:ext uri="{D42A27DB-BD31-4B8C-83A1-F6EECF244321}">
                <p14:modId xmlns:p14="http://schemas.microsoft.com/office/powerpoint/2010/main" val="2073069481"/>
              </p:ext>
            </p:extLst>
          </p:nvPr>
        </p:nvGraphicFramePr>
        <p:xfrm>
          <a:off x="2097881" y="3588543"/>
          <a:ext cx="5751512" cy="814387"/>
        </p:xfrm>
        <a:graphic>
          <a:graphicData uri="http://schemas.openxmlformats.org/presentationml/2006/ole">
            <mc:AlternateContent xmlns:mc="http://schemas.openxmlformats.org/markup-compatibility/2006">
              <mc:Choice xmlns:v="urn:schemas-microsoft-com:vml" Requires="v">
                <p:oleObj spid="_x0000_s19549" name="Equation" r:id="rId9" imgW="5029200" imgH="711200" progId="Equation.DSMT4">
                  <p:embed/>
                </p:oleObj>
              </mc:Choice>
              <mc:Fallback>
                <p:oleObj name="Equation" r:id="rId9" imgW="5029200" imgH="711200" progId="Equation.DSMT4">
                  <p:embed/>
                  <p:pic>
                    <p:nvPicPr>
                      <p:cNvPr id="1142806" name="Object 22">
                        <a:extLst>
                          <a:ext uri="{FF2B5EF4-FFF2-40B4-BE49-F238E27FC236}">
                            <a16:creationId xmlns:a16="http://schemas.microsoft.com/office/drawing/2014/main" xmlns="" id="{A8A7A9DD-3A4F-4DE6-B552-8DAF91D8AE6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97881" y="3588543"/>
                        <a:ext cx="5751512"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5367" name="Footer Placeholder 2">
            <a:extLst>
              <a:ext uri="{FF2B5EF4-FFF2-40B4-BE49-F238E27FC236}">
                <a16:creationId xmlns:a16="http://schemas.microsoft.com/office/drawing/2014/main" xmlns="" id="{FDF62126-7DDF-45F1-B7DB-C35EE788718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975434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4280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60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4280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42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xmlns="" id="{519FB2E7-C131-4096-BC60-F0C82095CBC2}"/>
                  </a:ext>
                </a:extLst>
              </p:cNvPr>
              <p:cNvSpPr/>
              <p:nvPr/>
            </p:nvSpPr>
            <p:spPr>
              <a:xfrm>
                <a:off x="352425" y="1570418"/>
                <a:ext cx="8229600" cy="3566160"/>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A two-sample </a:t>
                </a:r>
                <a:r>
                  <a:rPr lang="en-US" sz="2800" i="1" dirty="0">
                    <a:latin typeface="Times New Roman" panose="02020603050405020304" pitchFamily="18" charset="0"/>
                    <a:cs typeface="Times New Roman" panose="02020603050405020304" pitchFamily="18" charset="0"/>
                  </a:rPr>
                  <a:t>z</a:t>
                </a:r>
                <a:r>
                  <a:rPr lang="en-US" sz="2800" dirty="0">
                    <a:latin typeface="Times New Roman" panose="02020603050405020304" pitchFamily="18" charset="0"/>
                    <a:cs typeface="Times New Roman" panose="02020603050405020304" pitchFamily="18" charset="0"/>
                  </a:rPr>
                  <a:t>-test is used to test the difference between two population proportions </a:t>
                </a:r>
                <a:r>
                  <a:rPr lang="en-US" sz="2800" i="1" dirty="0">
                    <a:latin typeface="Times New Roman" panose="02020603050405020304" pitchFamily="18" charset="0"/>
                    <a:cs typeface="Times New Roman" panose="02020603050405020304" pitchFamily="18" charset="0"/>
                  </a:rPr>
                  <a:t>p</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and </a:t>
                </a:r>
                <a:r>
                  <a:rPr lang="en-US" sz="2800" i="1" dirty="0">
                    <a:latin typeface="Times New Roman" panose="02020603050405020304" pitchFamily="18" charset="0"/>
                    <a:cs typeface="Times New Roman" panose="02020603050405020304" pitchFamily="18" charset="0"/>
                  </a:rPr>
                  <a:t>p</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when these conditions are met.</a:t>
                </a:r>
              </a:p>
              <a:p>
                <a:pPr marL="514350" indent="-514350">
                  <a:buClr>
                    <a:schemeClr val="accent1"/>
                  </a:buClr>
                  <a:buFont typeface="+mj-lt"/>
                  <a:buAutoNum type="arabicPeriod"/>
                </a:pPr>
                <a:r>
                  <a:rPr lang="en-US" sz="2800" dirty="0">
                    <a:latin typeface="Times New Roman" panose="02020603050405020304" pitchFamily="18" charset="0"/>
                    <a:cs typeface="Times New Roman" panose="02020603050405020304" pitchFamily="18" charset="0"/>
                  </a:rPr>
                  <a:t>The samples are random.</a:t>
                </a:r>
              </a:p>
              <a:p>
                <a:pPr marL="514350" indent="-514350">
                  <a:buClr>
                    <a:schemeClr val="accent1"/>
                  </a:buClr>
                  <a:buFont typeface="+mj-lt"/>
                  <a:buAutoNum type="arabicPeriod"/>
                </a:pPr>
                <a:r>
                  <a:rPr lang="en-US" sz="2800" dirty="0">
                    <a:latin typeface="Times New Roman" panose="02020603050405020304" pitchFamily="18" charset="0"/>
                    <a:cs typeface="Times New Roman" panose="02020603050405020304" pitchFamily="18" charset="0"/>
                  </a:rPr>
                  <a:t>The samples are independent.</a:t>
                </a:r>
              </a:p>
              <a:p>
                <a:pPr marL="514350" indent="-514350">
                  <a:buClr>
                    <a:schemeClr val="accent1"/>
                  </a:buClr>
                  <a:buFont typeface="+mj-lt"/>
                  <a:buAutoNum type="arabicPeriod"/>
                </a:pPr>
                <a:r>
                  <a:rPr lang="en-US" sz="2800" dirty="0">
                    <a:latin typeface="Times New Roman" panose="02020603050405020304" pitchFamily="18" charset="0"/>
                    <a:cs typeface="Times New Roman" panose="02020603050405020304" pitchFamily="18" charset="0"/>
                  </a:rPr>
                  <a:t>The quantities </a:t>
                </a:r>
                <a:r>
                  <a:rPr lang="en-US" sz="2800" i="1" dirty="0">
                    <a:latin typeface="Times New Roman" panose="02020603050405020304" pitchFamily="18" charset="0"/>
                    <a:cs typeface="Times New Roman" panose="02020603050405020304" pitchFamily="18" charset="0"/>
                  </a:rPr>
                  <a:t>n</a:t>
                </a:r>
                <a:r>
                  <a:rPr lang="en-US" sz="2800" baseline="-25000" dirty="0">
                    <a:latin typeface="Times New Roman" panose="02020603050405020304" pitchFamily="18" charset="0"/>
                    <a:cs typeface="Times New Roman" panose="02020603050405020304" pitchFamily="18" charset="0"/>
                  </a:rPr>
                  <a:t>1</a:t>
                </a:r>
                <a14:m>
                  <m:oMath xmlns:m="http://schemas.openxmlformats.org/officeDocument/2006/math">
                    <m:acc>
                      <m:accPr>
                        <m:chr m:val="̅"/>
                        <m:ctrlPr>
                          <a:rPr lang="en-US" sz="2800" i="1" smtClean="0">
                            <a:latin typeface="Cambria Math" panose="02040503050406030204" pitchFamily="18" charset="0"/>
                          </a:rPr>
                        </m:ctrlPr>
                      </m:accPr>
                      <m:e>
                        <m:r>
                          <m:rPr>
                            <m:nor/>
                          </m:rPr>
                          <a:rPr lang="en-US" sz="2800" i="1" dirty="0">
                            <a:latin typeface="Times New Roman" panose="02020603050405020304" pitchFamily="18" charset="0"/>
                            <a:cs typeface="Times New Roman" panose="02020603050405020304" pitchFamily="18" charset="0"/>
                          </a:rPr>
                          <m:t>p</m:t>
                        </m:r>
                      </m:e>
                    </m:acc>
                  </m:oMath>
                </a14:m>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n</a:t>
                </a:r>
                <a:r>
                  <a:rPr lang="en-US" sz="2800" baseline="-25000" dirty="0">
                    <a:latin typeface="Times New Roman" panose="02020603050405020304" pitchFamily="18" charset="0"/>
                    <a:cs typeface="Times New Roman" panose="02020603050405020304" pitchFamily="18" charset="0"/>
                  </a:rPr>
                  <a:t>1</a:t>
                </a:r>
                <a14:m>
                  <m:oMath xmlns:m="http://schemas.openxmlformats.org/officeDocument/2006/math">
                    <m:acc>
                      <m:accPr>
                        <m:chr m:val="̅"/>
                        <m:ctrlPr>
                          <a:rPr lang="en-US" sz="2800" i="1">
                            <a:latin typeface="Cambria Math" panose="02040503050406030204" pitchFamily="18" charset="0"/>
                          </a:rPr>
                        </m:ctrlPr>
                      </m:accPr>
                      <m:e>
                        <m:r>
                          <m:rPr>
                            <m:nor/>
                          </m:rPr>
                          <a:rPr lang="en-US" sz="2800" b="0" i="1" dirty="0" smtClean="0">
                            <a:latin typeface="Times New Roman" panose="02020603050405020304" pitchFamily="18" charset="0"/>
                            <a:cs typeface="Times New Roman" panose="02020603050405020304" pitchFamily="18" charset="0"/>
                          </a:rPr>
                          <m:t>q</m:t>
                        </m:r>
                      </m:e>
                    </m:acc>
                  </m:oMath>
                </a14:m>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n</a:t>
                </a:r>
                <a:r>
                  <a:rPr lang="en-US" sz="2800" baseline="-25000" dirty="0">
                    <a:latin typeface="Times New Roman" panose="02020603050405020304" pitchFamily="18" charset="0"/>
                    <a:cs typeface="Times New Roman" panose="02020603050405020304" pitchFamily="18" charset="0"/>
                  </a:rPr>
                  <a:t>2</a:t>
                </a:r>
                <a14:m>
                  <m:oMath xmlns:m="http://schemas.openxmlformats.org/officeDocument/2006/math">
                    <m:acc>
                      <m:accPr>
                        <m:chr m:val="̅"/>
                        <m:ctrlPr>
                          <a:rPr lang="en-US" sz="2800" i="1">
                            <a:latin typeface="Cambria Math" panose="02040503050406030204" pitchFamily="18" charset="0"/>
                          </a:rPr>
                        </m:ctrlPr>
                      </m:accPr>
                      <m:e>
                        <m:r>
                          <m:rPr>
                            <m:nor/>
                          </m:rPr>
                          <a:rPr lang="en-US" sz="2800" i="1" dirty="0">
                            <a:latin typeface="Times New Roman" panose="02020603050405020304" pitchFamily="18" charset="0"/>
                            <a:cs typeface="Times New Roman" panose="02020603050405020304" pitchFamily="18" charset="0"/>
                          </a:rPr>
                          <m:t>p</m:t>
                        </m:r>
                      </m:e>
                    </m:acc>
                  </m:oMath>
                </a14:m>
                <a:r>
                  <a:rPr lang="en-US" sz="2800" dirty="0">
                    <a:latin typeface="Times New Roman" panose="02020603050405020304" pitchFamily="18" charset="0"/>
                    <a:cs typeface="Times New Roman" panose="02020603050405020304" pitchFamily="18" charset="0"/>
                  </a:rPr>
                  <a:t>, and </a:t>
                </a:r>
                <a:r>
                  <a:rPr lang="en-US" sz="2800" i="1" dirty="0">
                    <a:latin typeface="Times New Roman" panose="02020603050405020304" pitchFamily="18" charset="0"/>
                    <a:cs typeface="Times New Roman" panose="02020603050405020304" pitchFamily="18" charset="0"/>
                  </a:rPr>
                  <a:t>n</a:t>
                </a:r>
                <a:r>
                  <a:rPr lang="en-US" sz="2800" baseline="-25000" dirty="0">
                    <a:latin typeface="Times New Roman" panose="02020603050405020304" pitchFamily="18" charset="0"/>
                    <a:cs typeface="Times New Roman" panose="02020603050405020304" pitchFamily="18" charset="0"/>
                  </a:rPr>
                  <a:t>2</a:t>
                </a:r>
                <a14:m>
                  <m:oMath xmlns:m="http://schemas.openxmlformats.org/officeDocument/2006/math">
                    <m:acc>
                      <m:accPr>
                        <m:chr m:val="̅"/>
                        <m:ctrlPr>
                          <a:rPr lang="en-US" sz="2800" i="1">
                            <a:latin typeface="Cambria Math" panose="02040503050406030204" pitchFamily="18" charset="0"/>
                          </a:rPr>
                        </m:ctrlPr>
                      </m:accPr>
                      <m:e>
                        <m:r>
                          <m:rPr>
                            <m:nor/>
                          </m:rPr>
                          <a:rPr lang="en-US" sz="2800" i="1" dirty="0">
                            <a:latin typeface="Times New Roman" panose="02020603050405020304" pitchFamily="18" charset="0"/>
                            <a:cs typeface="Times New Roman" panose="02020603050405020304" pitchFamily="18" charset="0"/>
                          </a:rPr>
                          <m:t>q</m:t>
                        </m:r>
                      </m:e>
                    </m:acc>
                  </m:oMath>
                </a14:m>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are at least 5.</a:t>
                </a:r>
              </a:p>
              <a:p>
                <a:pPr>
                  <a:buClr>
                    <a:schemeClr val="accent1"/>
                  </a:buClr>
                </a:pPr>
                <a:r>
                  <a:rPr lang="en-US" altLang="en-US" sz="2800" dirty="0">
                    <a:latin typeface="+mn-lt"/>
                  </a:rPr>
                  <a:t>The </a:t>
                </a:r>
                <a:r>
                  <a:rPr lang="en-US" altLang="en-US" sz="2800" b="1" dirty="0">
                    <a:latin typeface="+mn-lt"/>
                  </a:rPr>
                  <a:t>test statistic</a:t>
                </a:r>
                <a:r>
                  <a:rPr lang="en-US" altLang="en-US" sz="2800" dirty="0">
                    <a:latin typeface="+mn-lt"/>
                  </a:rPr>
                  <a:t> is</a:t>
                </a:r>
              </a:p>
              <a:p>
                <a:pPr>
                  <a:buClr>
                    <a:schemeClr val="accent1"/>
                  </a:buClr>
                </a:pPr>
                <a:r>
                  <a:rPr lang="en-US" altLang="en-US" sz="2800" dirty="0">
                    <a:latin typeface="+mn-lt"/>
                  </a:rPr>
                  <a:t>The </a:t>
                </a:r>
                <a:r>
                  <a:rPr lang="en-US" altLang="en-US" sz="2800" b="1" dirty="0">
                    <a:latin typeface="+mn-lt"/>
                  </a:rPr>
                  <a:t>standardized</a:t>
                </a:r>
                <a:r>
                  <a:rPr lang="en-US" altLang="en-US" sz="2800" dirty="0">
                    <a:latin typeface="+mn-lt"/>
                  </a:rPr>
                  <a:t> </a:t>
                </a:r>
                <a:r>
                  <a:rPr lang="en-US" altLang="en-US" sz="2800" b="1" dirty="0">
                    <a:latin typeface="+mn-lt"/>
                  </a:rPr>
                  <a:t>test</a:t>
                </a:r>
                <a:r>
                  <a:rPr lang="en-US" altLang="en-US" sz="2800" dirty="0">
                    <a:latin typeface="+mn-lt"/>
                  </a:rPr>
                  <a:t> </a:t>
                </a:r>
                <a:r>
                  <a:rPr lang="en-US" altLang="en-US" sz="2800" b="1" dirty="0">
                    <a:latin typeface="+mn-lt"/>
                  </a:rPr>
                  <a:t>statistic</a:t>
                </a:r>
                <a:r>
                  <a:rPr lang="en-US" altLang="en-US" sz="2800" dirty="0">
                    <a:latin typeface="+mn-lt"/>
                  </a:rPr>
                  <a:t> is</a:t>
                </a:r>
              </a:p>
              <a:p>
                <a:pPr marL="514350" indent="-514350">
                  <a:buClr>
                    <a:schemeClr val="accent1"/>
                  </a:buClr>
                  <a:buFont typeface="+mj-lt"/>
                  <a:buAutoNum type="arabicPeriod"/>
                </a:pPr>
                <a:endParaRPr lang="en-US" sz="2800" dirty="0"/>
              </a:p>
            </p:txBody>
          </p:sp>
        </mc:Choice>
        <mc:Fallback xmlns="">
          <p:sp>
            <p:nvSpPr>
              <p:cNvPr id="2" name="Rectangle 1">
                <a:extLst>
                  <a:ext uri="{FF2B5EF4-FFF2-40B4-BE49-F238E27FC236}">
                    <a16:creationId xmlns="" xmlns:a16="http://schemas.microsoft.com/office/drawing/2014/main" xmlns:a14="http://schemas.microsoft.com/office/drawing/2010/main" id="{519FB2E7-C131-4096-BC60-F0C82095CBC2}"/>
                  </a:ext>
                </a:extLst>
              </p:cNvPr>
              <p:cNvSpPr>
                <a:spLocks noRot="1" noChangeAspect="1" noMove="1" noResize="1" noEditPoints="1" noAdjustHandles="1" noChangeArrowheads="1" noChangeShapeType="1" noTextEdit="1"/>
              </p:cNvSpPr>
              <p:nvPr/>
            </p:nvSpPr>
            <p:spPr>
              <a:xfrm>
                <a:off x="352425" y="1570418"/>
                <a:ext cx="8229600" cy="3566160"/>
              </a:xfrm>
              <a:prstGeom prst="rect">
                <a:avLst/>
              </a:prstGeom>
              <a:blipFill rotWithShape="0">
                <a:blip r:embed="rId3"/>
                <a:stretch>
                  <a:fillRect l="-1556" t="-1880" b="-3077"/>
                </a:stretch>
              </a:blipFill>
            </p:spPr>
            <p:txBody>
              <a:bodyPr/>
              <a:lstStyle/>
              <a:p>
                <a:r>
                  <a:rPr lang="en-US">
                    <a:noFill/>
                  </a:rPr>
                  <a:t> </a:t>
                </a:r>
              </a:p>
            </p:txBody>
          </p:sp>
        </mc:Fallback>
      </mc:AlternateContent>
      <p:sp>
        <p:nvSpPr>
          <p:cNvPr id="16385" name="Rectangle 2">
            <a:extLst>
              <a:ext uri="{FF2B5EF4-FFF2-40B4-BE49-F238E27FC236}">
                <a16:creationId xmlns:a16="http://schemas.microsoft.com/office/drawing/2014/main" xmlns="" id="{6EE6B489-2319-4568-A000-4EFF3D15C572}"/>
              </a:ext>
            </a:extLst>
          </p:cNvPr>
          <p:cNvSpPr>
            <a:spLocks noGrp="1" noChangeArrowheads="1"/>
          </p:cNvSpPr>
          <p:nvPr>
            <p:ph type="title"/>
          </p:nvPr>
        </p:nvSpPr>
        <p:spPr>
          <a:xfrm>
            <a:off x="0" y="160337"/>
            <a:ext cx="9144000" cy="1143000"/>
          </a:xfrm>
          <a:noFill/>
        </p:spPr>
        <p:txBody>
          <a:bodyPr/>
          <a:lstStyle/>
          <a:p>
            <a:pPr>
              <a:spcBef>
                <a:spcPct val="20000"/>
              </a:spcBef>
            </a:pPr>
            <a:r>
              <a:rPr lang="en-US" altLang="en-US" dirty="0"/>
              <a:t>Two-Sample </a:t>
            </a:r>
            <a:r>
              <a:rPr lang="en-US" altLang="en-US" i="1" dirty="0"/>
              <a:t>z</a:t>
            </a:r>
            <a:r>
              <a:rPr lang="en-US" altLang="en-US" dirty="0"/>
              <a:t>-Test for the Difference Between Proportions</a:t>
            </a:r>
          </a:p>
        </p:txBody>
      </p:sp>
      <p:graphicFrame>
        <p:nvGraphicFramePr>
          <p:cNvPr id="1144836" name="Object 4">
            <a:extLst>
              <a:ext uri="{FF2B5EF4-FFF2-40B4-BE49-F238E27FC236}">
                <a16:creationId xmlns:a16="http://schemas.microsoft.com/office/drawing/2014/main" xmlns="" id="{BAF8BD2C-6A11-4ABE-88FC-03F7703D7660}"/>
              </a:ext>
            </a:extLst>
          </p:cNvPr>
          <p:cNvGraphicFramePr>
            <a:graphicFrameLocks noChangeAspect="1"/>
          </p:cNvGraphicFramePr>
          <p:nvPr>
            <p:extLst>
              <p:ext uri="{D42A27DB-BD31-4B8C-83A1-F6EECF244321}">
                <p14:modId xmlns:p14="http://schemas.microsoft.com/office/powerpoint/2010/main" val="3566908302"/>
              </p:ext>
            </p:extLst>
          </p:nvPr>
        </p:nvGraphicFramePr>
        <p:xfrm>
          <a:off x="1295976" y="5068406"/>
          <a:ext cx="2698750" cy="1108075"/>
        </p:xfrm>
        <a:graphic>
          <a:graphicData uri="http://schemas.openxmlformats.org/presentationml/2006/ole">
            <mc:AlternateContent xmlns:mc="http://schemas.openxmlformats.org/markup-compatibility/2006">
              <mc:Choice xmlns:v="urn:schemas-microsoft-com:vml" Requires="v">
                <p:oleObj spid="_x0000_s20550" name="Equation" r:id="rId4" imgW="2819400" imgH="1155700" progId="Equation.DSMT4">
                  <p:embed/>
                </p:oleObj>
              </mc:Choice>
              <mc:Fallback>
                <p:oleObj name="Equation" r:id="rId4" imgW="2819400" imgH="1155700" progId="Equation.DSMT4">
                  <p:embed/>
                  <p:pic>
                    <p:nvPicPr>
                      <p:cNvPr id="1144836" name="Object 4">
                        <a:extLst>
                          <a:ext uri="{FF2B5EF4-FFF2-40B4-BE49-F238E27FC236}">
                            <a16:creationId xmlns:a16="http://schemas.microsoft.com/office/drawing/2014/main" xmlns="" id="{BAF8BD2C-6A11-4ABE-88FC-03F7703D76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976" y="5068406"/>
                        <a:ext cx="2698750" cy="1108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388" name="Object 5">
            <a:extLst>
              <a:ext uri="{FF2B5EF4-FFF2-40B4-BE49-F238E27FC236}">
                <a16:creationId xmlns:a16="http://schemas.microsoft.com/office/drawing/2014/main" xmlns="" id="{2717D21D-BA32-468F-B8FB-4EFAED4CD56A}"/>
              </a:ext>
            </a:extLst>
          </p:cNvPr>
          <p:cNvGraphicFramePr>
            <a:graphicFrameLocks noChangeAspect="1"/>
          </p:cNvGraphicFramePr>
          <p:nvPr>
            <p:extLst>
              <p:ext uri="{D42A27DB-BD31-4B8C-83A1-F6EECF244321}">
                <p14:modId xmlns:p14="http://schemas.microsoft.com/office/powerpoint/2010/main" val="1831063765"/>
              </p:ext>
            </p:extLst>
          </p:nvPr>
        </p:nvGraphicFramePr>
        <p:xfrm>
          <a:off x="3228974" y="4183205"/>
          <a:ext cx="1030405" cy="455469"/>
        </p:xfrm>
        <a:graphic>
          <a:graphicData uri="http://schemas.openxmlformats.org/presentationml/2006/ole">
            <mc:AlternateContent xmlns:mc="http://schemas.openxmlformats.org/markup-compatibility/2006">
              <mc:Choice xmlns:v="urn:schemas-microsoft-com:vml" Requires="v">
                <p:oleObj spid="_x0000_s20551" name="Equation" r:id="rId6" imgW="863225" imgH="380835" progId="Equation.DSMT4">
                  <p:embed/>
                </p:oleObj>
              </mc:Choice>
              <mc:Fallback>
                <p:oleObj name="Equation" r:id="rId6" imgW="863225" imgH="380835" progId="Equation.DSMT4">
                  <p:embed/>
                  <p:pic>
                    <p:nvPicPr>
                      <p:cNvPr id="16388" name="Object 5">
                        <a:extLst>
                          <a:ext uri="{FF2B5EF4-FFF2-40B4-BE49-F238E27FC236}">
                            <a16:creationId xmlns:a16="http://schemas.microsoft.com/office/drawing/2014/main" xmlns="" id="{2717D21D-BA32-468F-B8FB-4EFAED4CD5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8974" y="4183205"/>
                        <a:ext cx="1030405" cy="455469"/>
                      </a:xfrm>
                      <a:prstGeom prst="rect">
                        <a:avLst/>
                      </a:prstGeom>
                      <a:noFill/>
                      <a:ln>
                        <a:noFill/>
                      </a:ln>
                      <a:effectLst/>
                    </p:spPr>
                  </p:pic>
                </p:oleObj>
              </mc:Fallback>
            </mc:AlternateContent>
          </a:graphicData>
        </a:graphic>
      </p:graphicFrame>
      <p:graphicFrame>
        <p:nvGraphicFramePr>
          <p:cNvPr id="1144838" name="Object 6">
            <a:extLst>
              <a:ext uri="{FF2B5EF4-FFF2-40B4-BE49-F238E27FC236}">
                <a16:creationId xmlns:a16="http://schemas.microsoft.com/office/drawing/2014/main" xmlns="" id="{74BEEFFF-FE2D-48C1-8EB3-A8872BF9FADD}"/>
              </a:ext>
            </a:extLst>
          </p:cNvPr>
          <p:cNvGraphicFramePr>
            <a:graphicFrameLocks noChangeAspect="1"/>
          </p:cNvGraphicFramePr>
          <p:nvPr>
            <p:extLst>
              <p:ext uri="{D42A27DB-BD31-4B8C-83A1-F6EECF244321}">
                <p14:modId xmlns:p14="http://schemas.microsoft.com/office/powerpoint/2010/main" val="2074500412"/>
              </p:ext>
            </p:extLst>
          </p:nvPr>
        </p:nvGraphicFramePr>
        <p:xfrm>
          <a:off x="5305425" y="5080885"/>
          <a:ext cx="3276600" cy="771525"/>
        </p:xfrm>
        <a:graphic>
          <a:graphicData uri="http://schemas.openxmlformats.org/presentationml/2006/ole">
            <mc:AlternateContent xmlns:mc="http://schemas.openxmlformats.org/markup-compatibility/2006">
              <mc:Choice xmlns:v="urn:schemas-microsoft-com:vml" Requires="v">
                <p:oleObj spid="_x0000_s20552" name="Equation" r:id="rId8" imgW="3022600" imgH="711200" progId="Equation.DSMT4">
                  <p:embed/>
                </p:oleObj>
              </mc:Choice>
              <mc:Fallback>
                <p:oleObj name="Equation" r:id="rId8" imgW="3022600" imgH="711200" progId="Equation.DSMT4">
                  <p:embed/>
                  <p:pic>
                    <p:nvPicPr>
                      <p:cNvPr id="1144838" name="Object 6">
                        <a:extLst>
                          <a:ext uri="{FF2B5EF4-FFF2-40B4-BE49-F238E27FC236}">
                            <a16:creationId xmlns:a16="http://schemas.microsoft.com/office/drawing/2014/main" xmlns="" id="{74BEEFFF-FE2D-48C1-8EB3-A8872BF9FAD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05425" y="5080885"/>
                        <a:ext cx="3276600" cy="77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6391" name="Footer Placeholder 2">
            <a:extLst>
              <a:ext uri="{FF2B5EF4-FFF2-40B4-BE49-F238E27FC236}">
                <a16:creationId xmlns:a16="http://schemas.microsoft.com/office/drawing/2014/main" xmlns="" id="{49A2FCCF-6CF2-4B14-ACCF-C552E8446C2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5" name="TextBox 4">
            <a:extLst>
              <a:ext uri="{FF2B5EF4-FFF2-40B4-BE49-F238E27FC236}">
                <a16:creationId xmlns:a16="http://schemas.microsoft.com/office/drawing/2014/main" xmlns="" id="{FB6F6293-F60A-4517-B162-2B3E31519838}"/>
              </a:ext>
            </a:extLst>
          </p:cNvPr>
          <p:cNvSpPr txBox="1"/>
          <p:nvPr/>
        </p:nvSpPr>
        <p:spPr>
          <a:xfrm>
            <a:off x="4119321" y="5168481"/>
            <a:ext cx="1061509" cy="523220"/>
          </a:xfrm>
          <a:prstGeom prst="rect">
            <a:avLst/>
          </a:prstGeom>
          <a:noFill/>
        </p:spPr>
        <p:txBody>
          <a:bodyPr wrap="none" rtlCol="0">
            <a:spAutoFit/>
          </a:bodyPr>
          <a:lstStyle/>
          <a:p>
            <a:r>
              <a:rPr lang="en-US" sz="2800" dirty="0">
                <a:latin typeface="+mn-lt"/>
              </a:rPr>
              <a:t>where</a:t>
            </a:r>
          </a:p>
        </p:txBody>
      </p:sp>
    </p:spTree>
    <p:extLst>
      <p:ext uri="{BB962C8B-B14F-4D97-AF65-F5344CB8AC3E}">
        <p14:creationId xmlns:p14="http://schemas.microsoft.com/office/powerpoint/2010/main" val="18982224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448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448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xmlns="" id="{572CD77D-CAB1-4DCC-BC2F-0CA013C0EF29}"/>
              </a:ext>
            </a:extLst>
          </p:cNvPr>
          <p:cNvSpPr>
            <a:spLocks noGrp="1" noChangeArrowheads="1"/>
          </p:cNvSpPr>
          <p:nvPr>
            <p:ph type="title"/>
          </p:nvPr>
        </p:nvSpPr>
        <p:spPr>
          <a:xfrm>
            <a:off x="9525" y="142082"/>
            <a:ext cx="9144000" cy="1143000"/>
          </a:xfrm>
        </p:spPr>
        <p:txBody>
          <a:bodyPr/>
          <a:lstStyle/>
          <a:p>
            <a:pPr eaLnBrk="1" hangingPunct="1"/>
            <a:r>
              <a:rPr lang="en-US" altLang="en-US" sz="4400" dirty="0"/>
              <a:t>Two-Sample </a:t>
            </a:r>
            <a:r>
              <a:rPr lang="en-US" altLang="en-US" sz="4400" i="1" dirty="0"/>
              <a:t>z</a:t>
            </a:r>
            <a:r>
              <a:rPr lang="en-US" altLang="en-US" sz="4400" dirty="0"/>
              <a:t>-Test for the Difference Between Proportions</a:t>
            </a:r>
            <a:endParaRPr lang="el-GR" altLang="en-US" sz="4400" i="1" dirty="0"/>
          </a:p>
        </p:txBody>
      </p:sp>
      <p:sp>
        <p:nvSpPr>
          <p:cNvPr id="17410" name="Text Box 3">
            <a:extLst>
              <a:ext uri="{FF2B5EF4-FFF2-40B4-BE49-F238E27FC236}">
                <a16:creationId xmlns:a16="http://schemas.microsoft.com/office/drawing/2014/main" xmlns="" id="{08C14104-3DC5-418E-9355-C39B643EECD9}"/>
              </a:ext>
            </a:extLst>
          </p:cNvPr>
          <p:cNvSpPr txBox="1">
            <a:spLocks noChangeArrowheads="1"/>
          </p:cNvSpPr>
          <p:nvPr/>
        </p:nvSpPr>
        <p:spPr bwMode="auto">
          <a:xfrm>
            <a:off x="276225" y="1219200"/>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068036" name="Text Box 4">
            <a:extLst>
              <a:ext uri="{FF2B5EF4-FFF2-40B4-BE49-F238E27FC236}">
                <a16:creationId xmlns:a16="http://schemas.microsoft.com/office/drawing/2014/main" xmlns="" id="{07590F84-43C2-4142-91DD-267CFB5E1513}"/>
              </a:ext>
            </a:extLst>
          </p:cNvPr>
          <p:cNvSpPr txBox="1">
            <a:spLocks noChangeArrowheads="1"/>
          </p:cNvSpPr>
          <p:nvPr/>
        </p:nvSpPr>
        <p:spPr bwMode="auto">
          <a:xfrm>
            <a:off x="450850" y="1884363"/>
            <a:ext cx="5119688" cy="4973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57200" indent="-4572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9pPr>
          </a:lstStyle>
          <a:p>
            <a:pPr marL="533400" indent="-533400" eaLnBrk="1" hangingPunct="1">
              <a:spcBef>
                <a:spcPct val="35000"/>
              </a:spcBef>
              <a:buClr>
                <a:srgbClr val="FFC000"/>
              </a:buClr>
              <a:buFont typeface="Wingdings" pitchFamily="2" charset="2"/>
              <a:buAutoNum type="arabicPeriod"/>
              <a:defRPr/>
            </a:pPr>
            <a:r>
              <a:rPr lang="en-US" sz="2600" dirty="0">
                <a:solidFill>
                  <a:prstClr val="black"/>
                </a:solidFill>
                <a:ea typeface="+mn-ea"/>
              </a:rPr>
              <a:t>Verify that </a:t>
            </a:r>
            <a:r>
              <a:rPr lang="en-US" sz="2600" dirty="0">
                <a:solidFill>
                  <a:prstClr val="black"/>
                </a:solidFill>
                <a:ea typeface="+mn-ea"/>
                <a:sym typeface="Symbol"/>
              </a:rPr>
              <a:t>the samples are random and independent.</a:t>
            </a:r>
            <a:r>
              <a:rPr lang="en-US" sz="2400" baseline="-25000" dirty="0">
                <a:ea typeface="+mn-ea"/>
                <a:sym typeface="Symbol"/>
              </a:rPr>
              <a:t>.</a:t>
            </a:r>
            <a:endParaRPr lang="en-US" altLang="en-US" sz="2600" dirty="0">
              <a:ea typeface="+mn-ea"/>
              <a:cs typeface="Arial" charset="0"/>
            </a:endParaRPr>
          </a:p>
          <a:p>
            <a:pPr eaLnBrk="1" hangingPunct="1">
              <a:spcBef>
                <a:spcPct val="55000"/>
              </a:spcBef>
              <a:buFontTx/>
              <a:buAutoNum type="arabicPeriod"/>
              <a:defRPr/>
            </a:pPr>
            <a:r>
              <a:rPr lang="en-US" altLang="en-US" sz="2600" dirty="0">
                <a:ea typeface="+mn-ea"/>
                <a:cs typeface="Arial" charset="0"/>
                <a:sym typeface="Symbol" pitchFamily="18" charset="2"/>
              </a:rPr>
              <a:t>Find the weighted estimate of    </a:t>
            </a:r>
            <a:r>
              <a:rPr lang="en-US" altLang="en-US" sz="2600" i="1" dirty="0">
                <a:ea typeface="+mn-ea"/>
                <a:cs typeface="Arial" charset="0"/>
                <a:sym typeface="Symbol" pitchFamily="18" charset="2"/>
              </a:rPr>
              <a:t>p</a:t>
            </a:r>
            <a:r>
              <a:rPr lang="en-US" altLang="en-US" sz="2600" baseline="-25000" dirty="0">
                <a:ea typeface="+mn-ea"/>
                <a:cs typeface="Arial" charset="0"/>
                <a:sym typeface="Symbol" pitchFamily="18" charset="2"/>
              </a:rPr>
              <a:t>1</a:t>
            </a:r>
            <a:r>
              <a:rPr lang="en-US" altLang="en-US" sz="2600" dirty="0">
                <a:ea typeface="+mn-ea"/>
                <a:cs typeface="Arial" charset="0"/>
                <a:sym typeface="Symbol" pitchFamily="18" charset="2"/>
              </a:rPr>
              <a:t> and </a:t>
            </a:r>
            <a:r>
              <a:rPr lang="en-US" altLang="en-US" sz="2600" i="1" dirty="0">
                <a:ea typeface="+mn-ea"/>
                <a:cs typeface="Arial" charset="0"/>
                <a:sym typeface="Symbol" pitchFamily="18" charset="2"/>
              </a:rPr>
              <a:t>p</a:t>
            </a:r>
            <a:r>
              <a:rPr lang="en-US" altLang="en-US" sz="2600" baseline="-25000" dirty="0">
                <a:ea typeface="+mn-ea"/>
                <a:cs typeface="Arial" charset="0"/>
                <a:sym typeface="Symbol" pitchFamily="18" charset="2"/>
              </a:rPr>
              <a:t>2</a:t>
            </a:r>
            <a:r>
              <a:rPr lang="en-US" altLang="en-US" sz="2600" dirty="0">
                <a:ea typeface="+mn-ea"/>
                <a:cs typeface="Arial" charset="0"/>
                <a:sym typeface="Symbol" pitchFamily="18" charset="2"/>
              </a:rPr>
              <a:t>. Verify that                                			   are at least 5.</a:t>
            </a:r>
          </a:p>
          <a:p>
            <a:pPr eaLnBrk="1" hangingPunct="1">
              <a:spcBef>
                <a:spcPct val="55000"/>
              </a:spcBef>
              <a:buFontTx/>
              <a:buAutoNum type="arabicPeriod"/>
              <a:defRPr/>
            </a:pPr>
            <a:r>
              <a:rPr lang="en-US" altLang="en-US" sz="2600" dirty="0">
                <a:ea typeface="+mn-ea"/>
                <a:cs typeface="Arial" charset="0"/>
              </a:rPr>
              <a:t>State the claim mathematically and verbally.  Identify the null      and alternative hypotheses.</a:t>
            </a:r>
            <a:endParaRPr lang="en-US" altLang="en-US" sz="2600" dirty="0">
              <a:ea typeface="+mn-ea"/>
              <a:cs typeface="Arial" charset="0"/>
              <a:sym typeface="Symbol" pitchFamily="18" charset="2"/>
            </a:endParaRPr>
          </a:p>
          <a:p>
            <a:pPr eaLnBrk="1" hangingPunct="1">
              <a:spcBef>
                <a:spcPct val="55000"/>
              </a:spcBef>
              <a:buFontTx/>
              <a:buAutoNum type="arabicPeriod"/>
              <a:defRPr/>
            </a:pPr>
            <a:r>
              <a:rPr lang="en-US" altLang="en-US" sz="2600" dirty="0">
                <a:ea typeface="+mn-ea"/>
                <a:cs typeface="Arial" charset="0"/>
                <a:sym typeface="Symbol" pitchFamily="18" charset="2"/>
              </a:rPr>
              <a:t>Specify the level of significance.</a:t>
            </a:r>
          </a:p>
          <a:p>
            <a:pPr eaLnBrk="1" hangingPunct="1">
              <a:spcBef>
                <a:spcPct val="55000"/>
              </a:spcBef>
              <a:buFontTx/>
              <a:buAutoNum type="arabicPeriod"/>
              <a:defRPr/>
            </a:pPr>
            <a:endParaRPr lang="en-US" altLang="en-US" sz="2600" dirty="0">
              <a:ea typeface="+mn-ea"/>
              <a:cs typeface="Arial" charset="0"/>
              <a:sym typeface="Symbol" pitchFamily="18" charset="2"/>
            </a:endParaRPr>
          </a:p>
        </p:txBody>
      </p:sp>
      <p:sp>
        <p:nvSpPr>
          <p:cNvPr id="22533" name="Text Box 8">
            <a:extLst>
              <a:ext uri="{FF2B5EF4-FFF2-40B4-BE49-F238E27FC236}">
                <a16:creationId xmlns:a16="http://schemas.microsoft.com/office/drawing/2014/main" xmlns="" id="{19929662-C904-4ACF-AE21-7EA26863A09A}"/>
              </a:ext>
            </a:extLst>
          </p:cNvPr>
          <p:cNvSpPr txBox="1">
            <a:spLocks noChangeArrowheads="1"/>
          </p:cNvSpPr>
          <p:nvPr/>
        </p:nvSpPr>
        <p:spPr bwMode="auto">
          <a:xfrm>
            <a:off x="5745163" y="4371181"/>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1068041" name="Text Box 9">
            <a:extLst>
              <a:ext uri="{FF2B5EF4-FFF2-40B4-BE49-F238E27FC236}">
                <a16:creationId xmlns:a16="http://schemas.microsoft.com/office/drawing/2014/main" xmlns="" id="{41034C0D-4A32-4E15-872C-97CF002CC301}"/>
              </a:ext>
            </a:extLst>
          </p:cNvPr>
          <p:cNvSpPr txBox="1">
            <a:spLocks noChangeArrowheads="1"/>
          </p:cNvSpPr>
          <p:nvPr/>
        </p:nvSpPr>
        <p:spPr bwMode="auto">
          <a:xfrm>
            <a:off x="5745163" y="5652293"/>
            <a:ext cx="19812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a:t>
            </a:r>
          </a:p>
        </p:txBody>
      </p:sp>
      <p:sp>
        <p:nvSpPr>
          <p:cNvPr id="17414" name="Text Box 26">
            <a:extLst>
              <a:ext uri="{FF2B5EF4-FFF2-40B4-BE49-F238E27FC236}">
                <a16:creationId xmlns:a16="http://schemas.microsoft.com/office/drawing/2014/main" xmlns="" id="{8EF67550-9167-45C2-A62D-D6FC1A71829F}"/>
              </a:ext>
            </a:extLst>
          </p:cNvPr>
          <p:cNvSpPr txBox="1">
            <a:spLocks noChangeArrowheads="1"/>
          </p:cNvSpPr>
          <p:nvPr/>
        </p:nvSpPr>
        <p:spPr bwMode="auto">
          <a:xfrm>
            <a:off x="450850" y="13509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7415" name="Footer Placeholder 2">
            <a:extLst>
              <a:ext uri="{FF2B5EF4-FFF2-40B4-BE49-F238E27FC236}">
                <a16:creationId xmlns:a16="http://schemas.microsoft.com/office/drawing/2014/main" xmlns="" id="{579AC92D-6407-4837-9B7C-4137F57145D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graphicFrame>
        <p:nvGraphicFramePr>
          <p:cNvPr id="2" name="Object 1">
            <a:extLst>
              <a:ext uri="{FF2B5EF4-FFF2-40B4-BE49-F238E27FC236}">
                <a16:creationId xmlns:a16="http://schemas.microsoft.com/office/drawing/2014/main" xmlns="" id="{12A493DC-A8F2-4BA8-8485-EF02BC4848D5}"/>
              </a:ext>
            </a:extLst>
          </p:cNvPr>
          <p:cNvGraphicFramePr>
            <a:graphicFrameLocks noChangeAspect="1"/>
          </p:cNvGraphicFramePr>
          <p:nvPr/>
        </p:nvGraphicFramePr>
        <p:xfrm>
          <a:off x="969963" y="3740150"/>
          <a:ext cx="2449512" cy="446088"/>
        </p:xfrm>
        <a:graphic>
          <a:graphicData uri="http://schemas.openxmlformats.org/presentationml/2006/ole">
            <mc:AlternateContent xmlns:mc="http://schemas.openxmlformats.org/markup-compatibility/2006">
              <mc:Choice xmlns:v="urn:schemas-microsoft-com:vml" Requires="v">
                <p:oleObj spid="_x0000_s21550" name="Equation" r:id="rId4" imgW="2095500" imgH="381000" progId="Equation.DSMT4">
                  <p:embed/>
                </p:oleObj>
              </mc:Choice>
              <mc:Fallback>
                <p:oleObj name="Equation" r:id="rId4" imgW="2095500" imgH="381000" progId="Equation.DSMT4">
                  <p:embed/>
                  <p:pic>
                    <p:nvPicPr>
                      <p:cNvPr id="2" name="Object 1">
                        <a:extLst>
                          <a:ext uri="{FF2B5EF4-FFF2-40B4-BE49-F238E27FC236}">
                            <a16:creationId xmlns:a16="http://schemas.microsoft.com/office/drawing/2014/main" xmlns="" id="{12A493DC-A8F2-4BA8-8485-EF02BC4848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963" y="3740150"/>
                        <a:ext cx="2449512" cy="44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 name="Object 2">
            <a:extLst>
              <a:ext uri="{FF2B5EF4-FFF2-40B4-BE49-F238E27FC236}">
                <a16:creationId xmlns:a16="http://schemas.microsoft.com/office/drawing/2014/main" xmlns="" id="{371DD508-9AEF-4533-8D6A-86E12C34A816}"/>
              </a:ext>
            </a:extLst>
          </p:cNvPr>
          <p:cNvGraphicFramePr>
            <a:graphicFrameLocks noChangeAspect="1"/>
          </p:cNvGraphicFramePr>
          <p:nvPr/>
        </p:nvGraphicFramePr>
        <p:xfrm>
          <a:off x="5737225" y="3035300"/>
          <a:ext cx="2981325" cy="866775"/>
        </p:xfrm>
        <a:graphic>
          <a:graphicData uri="http://schemas.openxmlformats.org/presentationml/2006/ole">
            <mc:AlternateContent xmlns:mc="http://schemas.openxmlformats.org/markup-compatibility/2006">
              <mc:Choice xmlns:v="urn:schemas-microsoft-com:vml" Requires="v">
                <p:oleObj spid="_x0000_s21551" name="Equation" r:id="rId6" imgW="2552700" imgH="711200" progId="Equation.DSMT4">
                  <p:embed/>
                </p:oleObj>
              </mc:Choice>
              <mc:Fallback>
                <p:oleObj name="Equation" r:id="rId6" imgW="2552700" imgH="711200" progId="Equation.DSMT4">
                  <p:embed/>
                  <p:pic>
                    <p:nvPicPr>
                      <p:cNvPr id="3" name="Object 2">
                        <a:extLst>
                          <a:ext uri="{FF2B5EF4-FFF2-40B4-BE49-F238E27FC236}">
                            <a16:creationId xmlns:a16="http://schemas.microsoft.com/office/drawing/2014/main" xmlns="" id="{371DD508-9AEF-4533-8D6A-86E12C34A81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7225" y="3035300"/>
                        <a:ext cx="29813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164887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6803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68036">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53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06803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680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10680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a16="http://schemas.microsoft.com/office/drawing/2014/main" xmlns="" id="{44E092FC-2509-45BB-9A55-308A869C1DCB}"/>
              </a:ext>
            </a:extLst>
          </p:cNvPr>
          <p:cNvSpPr>
            <a:spLocks noGrp="1"/>
          </p:cNvSpPr>
          <p:nvPr>
            <p:ph type="title"/>
          </p:nvPr>
        </p:nvSpPr>
        <p:spPr>
          <a:xfrm>
            <a:off x="0" y="219222"/>
            <a:ext cx="9144000" cy="1143000"/>
          </a:xfrm>
        </p:spPr>
        <p:txBody>
          <a:bodyPr/>
          <a:lstStyle/>
          <a:p>
            <a:r>
              <a:rPr lang="en-US" altLang="en-US" sz="4400" dirty="0"/>
              <a:t>Two-Sample </a:t>
            </a:r>
            <a:r>
              <a:rPr lang="en-US" altLang="en-US" sz="4400" i="1" dirty="0"/>
              <a:t>z</a:t>
            </a:r>
            <a:r>
              <a:rPr lang="en-US" altLang="en-US" sz="4400" dirty="0"/>
              <a:t>-Test for the Difference Between Proportions</a:t>
            </a:r>
          </a:p>
        </p:txBody>
      </p:sp>
      <p:sp>
        <p:nvSpPr>
          <p:cNvPr id="5" name="Text Box 4">
            <a:extLst>
              <a:ext uri="{FF2B5EF4-FFF2-40B4-BE49-F238E27FC236}">
                <a16:creationId xmlns:a16="http://schemas.microsoft.com/office/drawing/2014/main" xmlns="" id="{00482781-60E7-4E84-B667-1F011D74CD95}"/>
              </a:ext>
            </a:extLst>
          </p:cNvPr>
          <p:cNvSpPr txBox="1">
            <a:spLocks noChangeArrowheads="1"/>
          </p:cNvSpPr>
          <p:nvPr/>
        </p:nvSpPr>
        <p:spPr bwMode="auto">
          <a:xfrm>
            <a:off x="352425" y="2355850"/>
            <a:ext cx="5043488"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5"/>
            </a:pPr>
            <a:r>
              <a:rPr lang="en-US" altLang="en-US" sz="2600" dirty="0">
                <a:latin typeface="Times New Roman" panose="02020603050405020304" pitchFamily="18" charset="0"/>
                <a:sym typeface="Symbol" panose="05050102010706020507" pitchFamily="18" charset="2"/>
              </a:rPr>
              <a:t>Determine the critical value(s).</a:t>
            </a:r>
          </a:p>
          <a:p>
            <a:pPr eaLnBrk="1" hangingPunct="1">
              <a:spcBef>
                <a:spcPct val="55000"/>
              </a:spcBef>
              <a:buClr>
                <a:schemeClr val="accent1"/>
              </a:buClr>
              <a:buFont typeface="Arial" panose="020B0604020202020204" pitchFamily="34" charset="0"/>
              <a:buAutoNum type="arabicPeriod" startAt="5"/>
            </a:pPr>
            <a:r>
              <a:rPr lang="en-US" altLang="en-US" sz="2600" dirty="0">
                <a:latin typeface="Times New Roman" panose="02020603050405020304" pitchFamily="18" charset="0"/>
                <a:sym typeface="Symbol" panose="05050102010706020507" pitchFamily="18" charset="2"/>
              </a:rPr>
              <a:t>Determine the rejection region(s).</a:t>
            </a:r>
          </a:p>
          <a:p>
            <a:pPr eaLnBrk="1" hangingPunct="1">
              <a:spcBef>
                <a:spcPct val="55000"/>
              </a:spcBef>
              <a:buClr>
                <a:schemeClr val="accent1"/>
              </a:buClr>
              <a:buFont typeface="Arial" panose="020B0604020202020204" pitchFamily="34" charset="0"/>
              <a:buAutoNum type="arabicPeriod" startAt="5"/>
            </a:pPr>
            <a:r>
              <a:rPr lang="en-US" altLang="en-US" sz="2600" dirty="0">
                <a:latin typeface="Times New Roman" panose="02020603050405020304" pitchFamily="18" charset="0"/>
                <a:sym typeface="Symbol" panose="05050102010706020507" pitchFamily="18" charset="2"/>
              </a:rPr>
              <a:t>Find the standardized test statistic and sketch the sampling distribution.</a:t>
            </a:r>
          </a:p>
        </p:txBody>
      </p:sp>
      <p:sp>
        <p:nvSpPr>
          <p:cNvPr id="8" name="Text Box 10">
            <a:extLst>
              <a:ext uri="{FF2B5EF4-FFF2-40B4-BE49-F238E27FC236}">
                <a16:creationId xmlns:a16="http://schemas.microsoft.com/office/drawing/2014/main" xmlns="" id="{E4ACB218-01E6-4C7D-BCD5-4105237355FA}"/>
              </a:ext>
            </a:extLst>
          </p:cNvPr>
          <p:cNvSpPr txBox="1">
            <a:spLocks noChangeArrowheads="1"/>
          </p:cNvSpPr>
          <p:nvPr/>
        </p:nvSpPr>
        <p:spPr bwMode="auto">
          <a:xfrm>
            <a:off x="5758748" y="2355850"/>
            <a:ext cx="2268538"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4 in Appendix B.</a:t>
            </a:r>
            <a:endParaRPr lang="en-US" altLang="en-US" sz="2600" dirty="0">
              <a:latin typeface="Times New Roman" panose="02020603050405020304" pitchFamily="18" charset="0"/>
              <a:sym typeface="Symbol" panose="05050102010706020507" pitchFamily="18" charset="2"/>
            </a:endParaRPr>
          </a:p>
        </p:txBody>
      </p:sp>
      <p:sp>
        <p:nvSpPr>
          <p:cNvPr id="19461" name="Text Box 26">
            <a:extLst>
              <a:ext uri="{FF2B5EF4-FFF2-40B4-BE49-F238E27FC236}">
                <a16:creationId xmlns:a16="http://schemas.microsoft.com/office/drawing/2014/main" xmlns="" id="{F55F3837-C053-4957-972F-3519E86E7AC6}"/>
              </a:ext>
            </a:extLst>
          </p:cNvPr>
          <p:cNvSpPr txBox="1">
            <a:spLocks noChangeArrowheads="1"/>
          </p:cNvSpPr>
          <p:nvPr/>
        </p:nvSpPr>
        <p:spPr bwMode="auto">
          <a:xfrm>
            <a:off x="325438" y="1516063"/>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9462" name="Footer Placeholder 2">
            <a:extLst>
              <a:ext uri="{FF2B5EF4-FFF2-40B4-BE49-F238E27FC236}">
                <a16:creationId xmlns:a16="http://schemas.microsoft.com/office/drawing/2014/main" xmlns="" id="{32A2DE55-1BFE-4D08-82BA-D1A9AD1026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graphicFrame>
        <p:nvGraphicFramePr>
          <p:cNvPr id="2" name="Object 1">
            <a:extLst>
              <a:ext uri="{FF2B5EF4-FFF2-40B4-BE49-F238E27FC236}">
                <a16:creationId xmlns:a16="http://schemas.microsoft.com/office/drawing/2014/main" xmlns="" id="{97B14B13-3A4B-4B3F-A031-AFDA0A57087D}"/>
              </a:ext>
            </a:extLst>
          </p:cNvPr>
          <p:cNvGraphicFramePr>
            <a:graphicFrameLocks noChangeAspect="1"/>
          </p:cNvGraphicFramePr>
          <p:nvPr/>
        </p:nvGraphicFramePr>
        <p:xfrm>
          <a:off x="5556250" y="4090988"/>
          <a:ext cx="3005138" cy="1231900"/>
        </p:xfrm>
        <a:graphic>
          <a:graphicData uri="http://schemas.openxmlformats.org/presentationml/2006/ole">
            <mc:AlternateContent xmlns:mc="http://schemas.openxmlformats.org/markup-compatibility/2006">
              <mc:Choice xmlns:v="urn:schemas-microsoft-com:vml" Requires="v">
                <p:oleObj spid="_x0000_s22552" name="Equation" r:id="rId3" imgW="2819400" imgH="1155700" progId="Equation.DSMT4">
                  <p:embed/>
                </p:oleObj>
              </mc:Choice>
              <mc:Fallback>
                <p:oleObj name="Equation" r:id="rId3" imgW="2819400" imgH="1155700" progId="Equation.DSMT4">
                  <p:embed/>
                  <p:pic>
                    <p:nvPicPr>
                      <p:cNvPr id="2" name="Object 1">
                        <a:extLst>
                          <a:ext uri="{FF2B5EF4-FFF2-40B4-BE49-F238E27FC236}">
                            <a16:creationId xmlns:a16="http://schemas.microsoft.com/office/drawing/2014/main" xmlns="" id="{97B14B13-3A4B-4B3F-A031-AFDA0A5708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0" y="4090988"/>
                        <a:ext cx="3005138"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9525790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1684</TotalTime>
  <Words>891</Words>
  <Application>Microsoft Office PowerPoint</Application>
  <PresentationFormat>On-screen Show (4:3)</PresentationFormat>
  <Paragraphs>112</Paragraphs>
  <Slides>20</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9"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8.4</vt:lpstr>
      <vt:lpstr>Section 8.4 Objectives</vt:lpstr>
      <vt:lpstr>Two-Sample z-Test for Proportions</vt:lpstr>
      <vt:lpstr>Two-Sample z-Test for the Difference Between Proportions</vt:lpstr>
      <vt:lpstr>Two-Sample z-Test for the Difference Between Proportions</vt:lpstr>
      <vt:lpstr>Two-Sample z-Test for the Difference Between Proportions</vt:lpstr>
      <vt:lpstr>Two-Sample z-Test for the Difference Between Proportions</vt:lpstr>
      <vt:lpstr>Two-Sample z-Test for the Difference Between Proportions</vt:lpstr>
      <vt:lpstr>Example: Two-Sample z-Test for the Difference Between Proportions</vt:lpstr>
      <vt:lpstr>Solution: Two-Sample z-Test for the Difference Between Proportions</vt:lpstr>
      <vt:lpstr>Solution: Two-Sample z-Test for the Difference Between Proportions</vt:lpstr>
      <vt:lpstr>Solution: Two-Sample z-Test for the Difference Between Proportions</vt:lpstr>
      <vt:lpstr>Solution: Two-Sample z-Test for the Difference Between Proportions</vt:lpstr>
      <vt:lpstr>Example: Two-Sample z-Test for the Difference Between Proportions</vt:lpstr>
      <vt:lpstr>Solution: Two-Sample z-Test for the Difference Between Proportions</vt:lpstr>
      <vt:lpstr>Solution: Two-Sample z-Test for the Difference Between Proportions</vt:lpstr>
      <vt:lpstr>Solution: Two-Sample z-Test for the Difference Between Proportions</vt:lpstr>
      <vt:lpstr>Solution: Two-Sample z-Test for the Difference Between Proportions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subject>Elementary Statistics  7e</dc:subject>
  <dc:creator>Ron Larson, Betsy Farber</dc:creator>
  <cp:lastModifiedBy>Sandra Scholten</cp:lastModifiedBy>
  <cp:revision>93</cp:revision>
  <dcterms:created xsi:type="dcterms:W3CDTF">2007-07-18T23:54:35Z</dcterms:created>
  <dcterms:modified xsi:type="dcterms:W3CDTF">2019-02-12T18:48:26Z</dcterms:modified>
</cp:coreProperties>
</file>