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handoutMasterIdLst>
    <p:handoutMasterId r:id="rId35"/>
  </p:handoutMasterIdLst>
  <p:sldIdLst>
    <p:sldId id="257" r:id="rId2"/>
    <p:sldId id="258" r:id="rId3"/>
    <p:sldId id="259" r:id="rId4"/>
    <p:sldId id="260" r:id="rId5"/>
    <p:sldId id="262" r:id="rId6"/>
    <p:sldId id="263" r:id="rId7"/>
    <p:sldId id="264" r:id="rId8"/>
    <p:sldId id="280" r:id="rId9"/>
    <p:sldId id="265" r:id="rId10"/>
    <p:sldId id="281" r:id="rId11"/>
    <p:sldId id="282" r:id="rId12"/>
    <p:sldId id="268" r:id="rId13"/>
    <p:sldId id="269" r:id="rId14"/>
    <p:sldId id="270" r:id="rId15"/>
    <p:sldId id="271" r:id="rId16"/>
    <p:sldId id="272" r:id="rId17"/>
    <p:sldId id="290" r:id="rId18"/>
    <p:sldId id="273" r:id="rId19"/>
    <p:sldId id="274" r:id="rId20"/>
    <p:sldId id="275" r:id="rId21"/>
    <p:sldId id="276" r:id="rId22"/>
    <p:sldId id="283" r:id="rId23"/>
    <p:sldId id="291" r:id="rId24"/>
    <p:sldId id="284" r:id="rId25"/>
    <p:sldId id="285" r:id="rId26"/>
    <p:sldId id="292" r:id="rId27"/>
    <p:sldId id="286" r:id="rId28"/>
    <p:sldId id="277" r:id="rId29"/>
    <p:sldId id="278" r:id="rId30"/>
    <p:sldId id="287" r:id="rId31"/>
    <p:sldId id="288" r:id="rId32"/>
    <p:sldId id="289" r:id="rId3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5</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648824438"/>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5</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25309464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2267403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a:extLst>
              <a:ext uri="{FF2B5EF4-FFF2-40B4-BE49-F238E27FC236}">
                <a16:creationId xmlns="" xmlns:a16="http://schemas.microsoft.com/office/drawing/2014/main" id="{A7386EA5-E391-43F5-9C90-858028DC4CF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91B0856-92B8-4F63-A37A-3E6E7DA228AF}"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31746" name="Rectangle 2">
            <a:extLst>
              <a:ext uri="{FF2B5EF4-FFF2-40B4-BE49-F238E27FC236}">
                <a16:creationId xmlns="" xmlns:a16="http://schemas.microsoft.com/office/drawing/2014/main" id="{070B3A97-46D3-4A44-9E33-E29818325E47}"/>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Rectangle 3">
            <a:extLst>
              <a:ext uri="{FF2B5EF4-FFF2-40B4-BE49-F238E27FC236}">
                <a16:creationId xmlns="" xmlns:a16="http://schemas.microsoft.com/office/drawing/2014/main" id="{BC5AF060-02B7-4EDB-816A-F81A76918B4F}"/>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738185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 xmlns:a16="http://schemas.microsoft.com/office/drawing/2014/main" id="{444F4400-BD4D-4B73-BCB0-2E4E7B4059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87CF5E5-8BED-49AD-988E-ACFA55091C4B}"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33794" name="Rectangle 2">
            <a:extLst>
              <a:ext uri="{FF2B5EF4-FFF2-40B4-BE49-F238E27FC236}">
                <a16:creationId xmlns="" xmlns:a16="http://schemas.microsoft.com/office/drawing/2014/main" id="{097CE3F6-5A8A-4C48-803E-CEB400100AAF}"/>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Rectangle 3">
            <a:extLst>
              <a:ext uri="{FF2B5EF4-FFF2-40B4-BE49-F238E27FC236}">
                <a16:creationId xmlns="" xmlns:a16="http://schemas.microsoft.com/office/drawing/2014/main" id="{83FF4CFF-6FAD-43C2-8426-BDC45845C774}"/>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759366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 xmlns:a16="http://schemas.microsoft.com/office/drawing/2014/main" id="{65712ADB-1B87-45B2-AFBB-7BE85268A4A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371EDED-88AD-4D18-A366-764B298FADA5}"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
        <p:nvSpPr>
          <p:cNvPr id="35842" name="Rectangle 2">
            <a:extLst>
              <a:ext uri="{FF2B5EF4-FFF2-40B4-BE49-F238E27FC236}">
                <a16:creationId xmlns="" xmlns:a16="http://schemas.microsoft.com/office/drawing/2014/main" id="{883DB685-728F-4BC1-8A5C-454F244BEDFB}"/>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Rectangle 3">
            <a:extLst>
              <a:ext uri="{FF2B5EF4-FFF2-40B4-BE49-F238E27FC236}">
                <a16:creationId xmlns="" xmlns:a16="http://schemas.microsoft.com/office/drawing/2014/main" id="{105F1B16-0B23-4D31-9C6E-1F8777712898}"/>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337830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95973D30-C20F-4C76-B566-8086CB9F946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05E938F-50DD-47FC-ACDE-C220EB00F51A}"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37890" name="Rectangle 2">
            <a:extLst>
              <a:ext uri="{FF2B5EF4-FFF2-40B4-BE49-F238E27FC236}">
                <a16:creationId xmlns="" xmlns:a16="http://schemas.microsoft.com/office/drawing/2014/main" id="{56816E42-3A57-40EA-A6A4-992E5EBE06E2}"/>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 xmlns:a16="http://schemas.microsoft.com/office/drawing/2014/main" id="{A515D3E3-CC70-4254-8D64-1E03F96E1DE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921309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95973D30-C20F-4C76-B566-8086CB9F946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05E938F-50DD-47FC-ACDE-C220EB00F51A}"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37890" name="Rectangle 2">
            <a:extLst>
              <a:ext uri="{FF2B5EF4-FFF2-40B4-BE49-F238E27FC236}">
                <a16:creationId xmlns="" xmlns:a16="http://schemas.microsoft.com/office/drawing/2014/main" id="{56816E42-3A57-40EA-A6A4-992E5EBE06E2}"/>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 xmlns:a16="http://schemas.microsoft.com/office/drawing/2014/main" id="{A515D3E3-CC70-4254-8D64-1E03F96E1DE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062012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 xmlns:a16="http://schemas.microsoft.com/office/drawing/2014/main" id="{C458F7BB-F3C2-411D-B954-010B8F7EC0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0180B82-C8D6-4718-9DCF-7F2C7735982B}"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39938" name="Rectangle 2">
            <a:extLst>
              <a:ext uri="{FF2B5EF4-FFF2-40B4-BE49-F238E27FC236}">
                <a16:creationId xmlns="" xmlns:a16="http://schemas.microsoft.com/office/drawing/2014/main" id="{13F5FBBC-FA2A-477B-96B9-EA94C7B506B0}"/>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a:extLst>
              <a:ext uri="{FF2B5EF4-FFF2-40B4-BE49-F238E27FC236}">
                <a16:creationId xmlns="" xmlns:a16="http://schemas.microsoft.com/office/drawing/2014/main" id="{6A41435F-FE9E-4FA9-80D8-61380AD9033B}"/>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530460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DD713EA9-6534-42F4-86AF-3D4A0E76D7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EED64A0A-903E-46EA-ADF0-7572FB55B320}"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ADFCC70F-C6FD-422A-81B9-7871EE50164A}"/>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04D4C724-FFA7-4498-872B-C9A126C46CF3}"/>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842375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 xmlns:a16="http://schemas.microsoft.com/office/drawing/2014/main" id="{BBD76DC4-6C5A-4325-8A39-862EBA11E2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4AF1658-3B77-4ED3-91A2-7363F866308F}"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
        <p:nvSpPr>
          <p:cNvPr id="44034" name="Rectangle 2">
            <a:extLst>
              <a:ext uri="{FF2B5EF4-FFF2-40B4-BE49-F238E27FC236}">
                <a16:creationId xmlns="" xmlns:a16="http://schemas.microsoft.com/office/drawing/2014/main" id="{7D356A38-CE5C-414C-B0BB-B30A67BD9986}"/>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Rectangle 3">
            <a:extLst>
              <a:ext uri="{FF2B5EF4-FFF2-40B4-BE49-F238E27FC236}">
                <a16:creationId xmlns="" xmlns:a16="http://schemas.microsoft.com/office/drawing/2014/main" id="{7AAD7E3D-3C82-4E24-A3F2-6347AB2AB7AD}"/>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326790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210068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36619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 xmlns:a16="http://schemas.microsoft.com/office/drawing/2014/main" id="{649B8AF4-BCF6-49A8-93AA-E3BF6CC945D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7578484-0966-45D2-ABCA-FAB7BF96BFF9}"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7410" name="Rectangle 2">
            <a:extLst>
              <a:ext uri="{FF2B5EF4-FFF2-40B4-BE49-F238E27FC236}">
                <a16:creationId xmlns="" xmlns:a16="http://schemas.microsoft.com/office/drawing/2014/main" id="{3EFDA166-5777-487E-AB29-F35BC7BF9282}"/>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a:extLst>
              <a:ext uri="{FF2B5EF4-FFF2-40B4-BE49-F238E27FC236}">
                <a16:creationId xmlns="" xmlns:a16="http://schemas.microsoft.com/office/drawing/2014/main" id="{4657D948-0F66-4C20-8F2C-46762A1CE669}"/>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920294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620800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12409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25</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68471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26</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688214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E49229EA-AF55-4602-855B-303AA073F9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EE60D72-86FC-4E53-B0C3-BDF0997B2B3C}" type="slidenum">
              <a:rPr lang="en-US" altLang="en-US" sz="1200">
                <a:latin typeface="Calibri" panose="020F0502020204030204" pitchFamily="34" charset="0"/>
              </a:rPr>
              <a:pPr eaLnBrk="1" hangingPunct="1"/>
              <a:t>27</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372789F7-6511-44C9-BEE3-041DB47A4D4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AC438239-989B-44E6-BCAA-294E3CC9E2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192348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a:extLst>
              <a:ext uri="{FF2B5EF4-FFF2-40B4-BE49-F238E27FC236}">
                <a16:creationId xmlns="" xmlns:a16="http://schemas.microsoft.com/office/drawing/2014/main" id="{AA469527-CA46-49AC-8C63-B80E8D7378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E3494B2F-303A-4402-821B-EC8A1835FB5E}" type="slidenum">
              <a:rPr lang="en-US" altLang="en-US" sz="1200">
                <a:latin typeface="Calibri" panose="020F0502020204030204" pitchFamily="34" charset="0"/>
              </a:rPr>
              <a:pPr eaLnBrk="1" hangingPunct="1"/>
              <a:t>28</a:t>
            </a:fld>
            <a:endParaRPr lang="en-US" altLang="en-US" sz="1200">
              <a:latin typeface="Calibri" panose="020F0502020204030204" pitchFamily="34" charset="0"/>
            </a:endParaRPr>
          </a:p>
        </p:txBody>
      </p:sp>
      <p:sp>
        <p:nvSpPr>
          <p:cNvPr id="48130" name="Rectangle 2">
            <a:extLst>
              <a:ext uri="{FF2B5EF4-FFF2-40B4-BE49-F238E27FC236}">
                <a16:creationId xmlns="" xmlns:a16="http://schemas.microsoft.com/office/drawing/2014/main" id="{863A37A1-A12A-47FE-86B8-B0DDF410DDA8}"/>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a:extLst>
              <a:ext uri="{FF2B5EF4-FFF2-40B4-BE49-F238E27FC236}">
                <a16:creationId xmlns="" xmlns:a16="http://schemas.microsoft.com/office/drawing/2014/main" id="{C326A4A2-B596-44A8-9032-743FE8E558D4}"/>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715381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 xmlns:a16="http://schemas.microsoft.com/office/drawing/2014/main" id="{151D158F-7740-421A-88D7-29D7E40116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47E0E12-1EF7-4D1D-8FCC-534D89845429}" type="slidenum">
              <a:rPr lang="en-US" altLang="en-US" sz="1200">
                <a:latin typeface="Calibri" panose="020F0502020204030204" pitchFamily="34" charset="0"/>
              </a:rPr>
              <a:pPr eaLnBrk="1" hangingPunct="1"/>
              <a:t>29</a:t>
            </a:fld>
            <a:endParaRPr lang="en-US" altLang="en-US" sz="1200">
              <a:latin typeface="Calibri" panose="020F0502020204030204" pitchFamily="34" charset="0"/>
            </a:endParaRPr>
          </a:p>
        </p:txBody>
      </p:sp>
      <p:sp>
        <p:nvSpPr>
          <p:cNvPr id="50178" name="Rectangle 2">
            <a:extLst>
              <a:ext uri="{FF2B5EF4-FFF2-40B4-BE49-F238E27FC236}">
                <a16:creationId xmlns="" xmlns:a16="http://schemas.microsoft.com/office/drawing/2014/main" id="{DBB6E4EC-CA44-4880-B895-2D655126A0A3}"/>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 xmlns:a16="http://schemas.microsoft.com/office/drawing/2014/main" id="{6F751206-8EBC-4179-AADA-C966788E8C9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5022990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 xmlns:a16="http://schemas.microsoft.com/office/drawing/2014/main" id="{151D158F-7740-421A-88D7-29D7E40116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47E0E12-1EF7-4D1D-8FCC-534D89845429}" type="slidenum">
              <a:rPr lang="en-US" altLang="en-US" sz="1200">
                <a:latin typeface="Calibri" panose="020F0502020204030204" pitchFamily="34" charset="0"/>
              </a:rPr>
              <a:pPr eaLnBrk="1" hangingPunct="1"/>
              <a:t>30</a:t>
            </a:fld>
            <a:endParaRPr lang="en-US" altLang="en-US" sz="1200">
              <a:latin typeface="Calibri" panose="020F0502020204030204" pitchFamily="34" charset="0"/>
            </a:endParaRPr>
          </a:p>
        </p:txBody>
      </p:sp>
      <p:sp>
        <p:nvSpPr>
          <p:cNvPr id="50178" name="Rectangle 2">
            <a:extLst>
              <a:ext uri="{FF2B5EF4-FFF2-40B4-BE49-F238E27FC236}">
                <a16:creationId xmlns="" xmlns:a16="http://schemas.microsoft.com/office/drawing/2014/main" id="{DBB6E4EC-CA44-4880-B895-2D655126A0A3}"/>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 xmlns:a16="http://schemas.microsoft.com/office/drawing/2014/main" id="{6F751206-8EBC-4179-AADA-C966788E8C9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761061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 xmlns:a16="http://schemas.microsoft.com/office/drawing/2014/main" id="{151D158F-7740-421A-88D7-29D7E40116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47E0E12-1EF7-4D1D-8FCC-534D89845429}" type="slidenum">
              <a:rPr lang="en-US" altLang="en-US" sz="1200">
                <a:latin typeface="Calibri" panose="020F0502020204030204" pitchFamily="34" charset="0"/>
              </a:rPr>
              <a:pPr eaLnBrk="1" hangingPunct="1"/>
              <a:t>31</a:t>
            </a:fld>
            <a:endParaRPr lang="en-US" altLang="en-US" sz="1200">
              <a:latin typeface="Calibri" panose="020F0502020204030204" pitchFamily="34" charset="0"/>
            </a:endParaRPr>
          </a:p>
        </p:txBody>
      </p:sp>
      <p:sp>
        <p:nvSpPr>
          <p:cNvPr id="50178" name="Rectangle 2">
            <a:extLst>
              <a:ext uri="{FF2B5EF4-FFF2-40B4-BE49-F238E27FC236}">
                <a16:creationId xmlns="" xmlns:a16="http://schemas.microsoft.com/office/drawing/2014/main" id="{DBB6E4EC-CA44-4880-B895-2D655126A0A3}"/>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 xmlns:a16="http://schemas.microsoft.com/office/drawing/2014/main" id="{6F751206-8EBC-4179-AADA-C966788E8C9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2889676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 xmlns:a16="http://schemas.microsoft.com/office/drawing/2014/main" id="{151D158F-7740-421A-88D7-29D7E40116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47E0E12-1EF7-4D1D-8FCC-534D89845429}" type="slidenum">
              <a:rPr lang="en-US" altLang="en-US" sz="1200">
                <a:latin typeface="Calibri" panose="020F0502020204030204" pitchFamily="34" charset="0"/>
              </a:rPr>
              <a:pPr eaLnBrk="1" hangingPunct="1"/>
              <a:t>32</a:t>
            </a:fld>
            <a:endParaRPr lang="en-US" altLang="en-US" sz="1200">
              <a:latin typeface="Calibri" panose="020F0502020204030204" pitchFamily="34" charset="0"/>
            </a:endParaRPr>
          </a:p>
        </p:txBody>
      </p:sp>
      <p:sp>
        <p:nvSpPr>
          <p:cNvPr id="50178" name="Rectangle 2">
            <a:extLst>
              <a:ext uri="{FF2B5EF4-FFF2-40B4-BE49-F238E27FC236}">
                <a16:creationId xmlns="" xmlns:a16="http://schemas.microsoft.com/office/drawing/2014/main" id="{DBB6E4EC-CA44-4880-B895-2D655126A0A3}"/>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 xmlns:a16="http://schemas.microsoft.com/office/drawing/2014/main" id="{6F751206-8EBC-4179-AADA-C966788E8C9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825004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 xmlns:a16="http://schemas.microsoft.com/office/drawing/2014/main" id="{26B4528E-4C95-4410-B69D-55DE36F96F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EA6799B3-6598-4A1A-BD7F-5834E2F6953C}"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9458" name="Rectangle 2">
            <a:extLst>
              <a:ext uri="{FF2B5EF4-FFF2-40B4-BE49-F238E27FC236}">
                <a16:creationId xmlns="" xmlns:a16="http://schemas.microsoft.com/office/drawing/2014/main" id="{80725FEB-C05B-4947-A85A-C09401B2543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a:extLst>
              <a:ext uri="{FF2B5EF4-FFF2-40B4-BE49-F238E27FC236}">
                <a16:creationId xmlns="" xmlns:a16="http://schemas.microsoft.com/office/drawing/2014/main" id="{E4BF89FA-3293-4194-AA80-BEA7F573AF64}"/>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565147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49075505-3402-4421-8E14-0873D09D25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8EF5914-DEEC-44FB-AB81-4A730379BA6C}"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5DD77E30-7184-4652-85E9-97570A9EF36F}"/>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B90401B9-F6D5-4BC6-93D4-2769E2D155FA}"/>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74681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49075505-3402-4421-8E14-0873D09D25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8EF5914-DEEC-44FB-AB81-4A730379BA6C}"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5DD77E30-7184-4652-85E9-97570A9EF36F}"/>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B90401B9-F6D5-4BC6-93D4-2769E2D155FA}"/>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25321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29ADAD9D-3CA9-4436-A511-7F4190BBED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1DC274B-3BA5-41B8-828B-FE09DACF4AA4}"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3554" name="Rectangle 2">
            <a:extLst>
              <a:ext uri="{FF2B5EF4-FFF2-40B4-BE49-F238E27FC236}">
                <a16:creationId xmlns="" xmlns:a16="http://schemas.microsoft.com/office/drawing/2014/main" id="{CBC12E60-D5BC-4A18-8650-63E68B3B1696}"/>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 xmlns:a16="http://schemas.microsoft.com/office/drawing/2014/main" id="{5235FFD7-41FB-4595-B4ED-04B75D6EDE7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264885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29ADAD9D-3CA9-4436-A511-7F4190BBED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1DC274B-3BA5-41B8-828B-FE09DACF4AA4}"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3554" name="Rectangle 2">
            <a:extLst>
              <a:ext uri="{FF2B5EF4-FFF2-40B4-BE49-F238E27FC236}">
                <a16:creationId xmlns="" xmlns:a16="http://schemas.microsoft.com/office/drawing/2014/main" id="{CBC12E60-D5BC-4A18-8650-63E68B3B1696}"/>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 xmlns:a16="http://schemas.microsoft.com/office/drawing/2014/main" id="{5235FFD7-41FB-4595-B4ED-04B75D6EDE7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274031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29ADAD9D-3CA9-4436-A511-7F4190BBED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1DC274B-3BA5-41B8-828B-FE09DACF4AA4}"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3554" name="Rectangle 2">
            <a:extLst>
              <a:ext uri="{FF2B5EF4-FFF2-40B4-BE49-F238E27FC236}">
                <a16:creationId xmlns="" xmlns:a16="http://schemas.microsoft.com/office/drawing/2014/main" id="{CBC12E60-D5BC-4A18-8650-63E68B3B1696}"/>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a:extLst>
              <a:ext uri="{FF2B5EF4-FFF2-40B4-BE49-F238E27FC236}">
                <a16:creationId xmlns="" xmlns:a16="http://schemas.microsoft.com/office/drawing/2014/main" id="{5235FFD7-41FB-4595-B4ED-04B75D6EDE7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3986228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 xmlns:a16="http://schemas.microsoft.com/office/drawing/2014/main" id="{3D0F1C10-DF60-4DAB-8471-5826A249EBD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20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1330267-ED49-4D2C-810E-3683451D1430}"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9698" name="Rectangle 2">
            <a:extLst>
              <a:ext uri="{FF2B5EF4-FFF2-40B4-BE49-F238E27FC236}">
                <a16:creationId xmlns="" xmlns:a16="http://schemas.microsoft.com/office/drawing/2014/main" id="{B41D9309-3AA0-4F7B-A273-0FB7F7775117}"/>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ctangle 3">
            <a:extLst>
              <a:ext uri="{FF2B5EF4-FFF2-40B4-BE49-F238E27FC236}">
                <a16:creationId xmlns="" xmlns:a16="http://schemas.microsoft.com/office/drawing/2014/main" id="{5D07B93A-AF94-4F20-9D59-22364D7C6D8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2281525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5.w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14.wmf"/><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16.wmf"/><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Normal Probability Distributions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2">
            <a:extLst>
              <a:ext uri="{FF2B5EF4-FFF2-40B4-BE49-F238E27FC236}">
                <a16:creationId xmlns="" xmlns:a16="http://schemas.microsoft.com/office/drawing/2014/main" id="{7DB60B18-10FA-40BB-9658-8819A2AEDEDA}"/>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the Binomial distribution</a:t>
            </a:r>
          </a:p>
        </p:txBody>
      </p:sp>
      <p:sp>
        <p:nvSpPr>
          <p:cNvPr id="29700" name="Content Placeholder 9">
            <a:extLst>
              <a:ext uri="{FF2B5EF4-FFF2-40B4-BE49-F238E27FC236}">
                <a16:creationId xmlns="" xmlns:a16="http://schemas.microsoft.com/office/drawing/2014/main" id="{470ABD16-5FE3-4D57-A465-4DF416945CDA}"/>
              </a:ext>
            </a:extLst>
          </p:cNvPr>
          <p:cNvSpPr>
            <a:spLocks noGrp="1"/>
          </p:cNvSpPr>
          <p:nvPr>
            <p:ph idx="1"/>
          </p:nvPr>
        </p:nvSpPr>
        <p:spPr>
          <a:xfrm>
            <a:off x="457200" y="1600200"/>
            <a:ext cx="8229600" cy="2209800"/>
          </a:xfrm>
        </p:spPr>
        <p:txBody>
          <a:bodyPr/>
          <a:lstStyle/>
          <a:p>
            <a:pPr marL="514350" indent="-514350">
              <a:buFont typeface="+mj-lt"/>
              <a:buAutoNum type="arabicPeriod"/>
            </a:pPr>
            <a:r>
              <a:rPr lang="en-US" dirty="0"/>
              <a:t>In the figure, notice that the binomial distribution is approximately bell-shaped, which supports the conclusion that you can use a normal distribution to approximate the distribution of </a:t>
            </a:r>
            <a:r>
              <a:rPr lang="en-US" i="1" dirty="0"/>
              <a:t>x</a:t>
            </a:r>
            <a:r>
              <a:rPr lang="en-US" dirty="0"/>
              <a:t>.</a:t>
            </a:r>
            <a:endParaRPr lang="en-US" altLang="en-US" dirty="0">
              <a:ea typeface="ＭＳ Ｐゴシック" panose="020B0600070205080204" pitchFamily="34" charset="-128"/>
            </a:endParaRPr>
          </a:p>
        </p:txBody>
      </p:sp>
      <p:pic>
        <p:nvPicPr>
          <p:cNvPr id="4" name="Picture 3" descr="A screenshot of a cell phone&#10;&#10;Description generated with high confidence">
            <a:extLst>
              <a:ext uri="{FF2B5EF4-FFF2-40B4-BE49-F238E27FC236}">
                <a16:creationId xmlns="" xmlns:a16="http://schemas.microsoft.com/office/drawing/2014/main" id="{E41939D5-0FA0-4D8C-A98B-A143C793F9CF}"/>
              </a:ext>
            </a:extLst>
          </p:cNvPr>
          <p:cNvPicPr>
            <a:picLocks noChangeAspect="1"/>
          </p:cNvPicPr>
          <p:nvPr/>
        </p:nvPicPr>
        <p:blipFill rotWithShape="1">
          <a:blip r:embed="rId3">
            <a:extLst>
              <a:ext uri="{28A0092B-C50C-407E-A947-70E740481C1C}">
                <a14:useLocalDpi xmlns:a14="http://schemas.microsoft.com/office/drawing/2010/main" val="0"/>
              </a:ext>
            </a:extLst>
          </a:blip>
          <a:srcRect b="53961"/>
          <a:stretch/>
        </p:blipFill>
        <p:spPr>
          <a:xfrm>
            <a:off x="2074240" y="3523923"/>
            <a:ext cx="4206248" cy="2713247"/>
          </a:xfrm>
          <a:prstGeom prst="rect">
            <a:avLst/>
          </a:prstGeom>
        </p:spPr>
      </p:pic>
    </p:spTree>
    <p:extLst>
      <p:ext uri="{BB962C8B-B14F-4D97-AF65-F5344CB8AC3E}">
        <p14:creationId xmlns:p14="http://schemas.microsoft.com/office/powerpoint/2010/main" val="222463767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high confidence">
            <a:extLst>
              <a:ext uri="{FF2B5EF4-FFF2-40B4-BE49-F238E27FC236}">
                <a16:creationId xmlns="" xmlns:a16="http://schemas.microsoft.com/office/drawing/2014/main" id="{2C98CE37-91A6-41BD-B1C9-85C1F5B762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8595"/>
          <a:stretch/>
        </p:blipFill>
        <p:spPr>
          <a:xfrm>
            <a:off x="5551612" y="3838899"/>
            <a:ext cx="3338388" cy="2404393"/>
          </a:xfrm>
          <a:prstGeom prst="rect">
            <a:avLst/>
          </a:prstGeom>
        </p:spPr>
      </p:pic>
      <p:sp>
        <p:nvSpPr>
          <p:cNvPr id="3" name="Rectangle 2">
            <a:extLst>
              <a:ext uri="{FF2B5EF4-FFF2-40B4-BE49-F238E27FC236}">
                <a16:creationId xmlns="" xmlns:a16="http://schemas.microsoft.com/office/drawing/2014/main" id="{FBFB25A2-304A-4B19-991B-F90CC2AECBB3}"/>
              </a:ext>
            </a:extLst>
          </p:cNvPr>
          <p:cNvSpPr/>
          <p:nvPr/>
        </p:nvSpPr>
        <p:spPr>
          <a:xfrm>
            <a:off x="771236" y="3346211"/>
            <a:ext cx="8118764" cy="3108543"/>
          </a:xfrm>
          <a:prstGeom prst="rect">
            <a:avLst/>
          </a:prstGeom>
        </p:spPr>
        <p:txBody>
          <a:bodyPr wrap="square">
            <a:spAutoFit/>
          </a:bodyPr>
          <a:lstStyle/>
          <a:p>
            <a:pPr marL="0" indent="0">
              <a:buNone/>
            </a:pPr>
            <a:r>
              <a:rPr lang="en-US" sz="2800" dirty="0">
                <a:latin typeface="+mn-lt"/>
              </a:rPr>
              <a:t>Because </a:t>
            </a:r>
            <a:r>
              <a:rPr lang="en-US" sz="2800" i="1" dirty="0">
                <a:latin typeface="+mn-lt"/>
              </a:rPr>
              <a:t>np </a:t>
            </a:r>
            <a:r>
              <a:rPr lang="en-US" sz="2800" dirty="0">
                <a:latin typeface="+mn-lt"/>
              </a:rPr>
              <a:t>&lt; 5, you cannot use a normal distribution to approximate the distribution of </a:t>
            </a:r>
            <a:r>
              <a:rPr lang="en-US" sz="2800" i="1" dirty="0">
                <a:latin typeface="+mn-lt"/>
              </a:rPr>
              <a:t>x</a:t>
            </a:r>
            <a:r>
              <a:rPr lang="en-US" sz="2800" dirty="0">
                <a:latin typeface="+mn-lt"/>
              </a:rPr>
              <a:t>. </a:t>
            </a:r>
            <a:br>
              <a:rPr lang="en-US" sz="2800" dirty="0">
                <a:latin typeface="+mn-lt"/>
              </a:rPr>
            </a:br>
            <a:r>
              <a:rPr lang="en-US" sz="2800" dirty="0">
                <a:latin typeface="+mn-lt"/>
              </a:rPr>
              <a:t>Notice the binomial distribution </a:t>
            </a:r>
            <a:br>
              <a:rPr lang="en-US" sz="2800" dirty="0">
                <a:latin typeface="+mn-lt"/>
              </a:rPr>
            </a:br>
            <a:r>
              <a:rPr lang="en-US" sz="2800" dirty="0">
                <a:latin typeface="+mn-lt"/>
              </a:rPr>
              <a:t>is skewed right, which supports </a:t>
            </a:r>
            <a:br>
              <a:rPr lang="en-US" sz="2800" dirty="0">
                <a:latin typeface="+mn-lt"/>
              </a:rPr>
            </a:br>
            <a:r>
              <a:rPr lang="en-US" sz="2800" dirty="0">
                <a:latin typeface="+mn-lt"/>
              </a:rPr>
              <a:t>the conclusion that you cannot </a:t>
            </a:r>
            <a:br>
              <a:rPr lang="en-US" sz="2800" dirty="0">
                <a:latin typeface="+mn-lt"/>
              </a:rPr>
            </a:br>
            <a:r>
              <a:rPr lang="en-US" sz="2800" dirty="0">
                <a:latin typeface="+mn-lt"/>
              </a:rPr>
              <a:t>use a normal distribution to </a:t>
            </a:r>
            <a:br>
              <a:rPr lang="en-US" sz="2800" dirty="0">
                <a:latin typeface="+mn-lt"/>
              </a:rPr>
            </a:br>
            <a:r>
              <a:rPr lang="en-US" sz="2800" dirty="0">
                <a:latin typeface="+mn-lt"/>
              </a:rPr>
              <a:t>approximate the distribution of </a:t>
            </a:r>
            <a:r>
              <a:rPr lang="en-US" sz="2800" i="1" dirty="0">
                <a:latin typeface="+mn-lt"/>
              </a:rPr>
              <a:t>x</a:t>
            </a:r>
            <a:r>
              <a:rPr lang="en-US" sz="2800" dirty="0">
                <a:latin typeface="+mn-lt"/>
              </a:rPr>
              <a:t>.</a:t>
            </a:r>
            <a:endParaRPr lang="en-US" altLang="en-US" sz="2800" dirty="0">
              <a:latin typeface="+mn-lt"/>
              <a:ea typeface="ＭＳ Ｐゴシック" panose="020B0600070205080204" pitchFamily="34" charset="-128"/>
            </a:endParaRPr>
          </a:p>
        </p:txBody>
      </p:sp>
      <p:sp>
        <p:nvSpPr>
          <p:cNvPr id="29702" name="Rectangle 2">
            <a:extLst>
              <a:ext uri="{FF2B5EF4-FFF2-40B4-BE49-F238E27FC236}">
                <a16:creationId xmlns="" xmlns:a16="http://schemas.microsoft.com/office/drawing/2014/main" id="{7DB60B18-10FA-40BB-9658-8819A2AEDEDA}"/>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the Binomial</a:t>
            </a:r>
          </a:p>
        </p:txBody>
      </p:sp>
      <p:sp>
        <p:nvSpPr>
          <p:cNvPr id="29700" name="Content Placeholder 9">
            <a:extLst>
              <a:ext uri="{FF2B5EF4-FFF2-40B4-BE49-F238E27FC236}">
                <a16:creationId xmlns="" xmlns:a16="http://schemas.microsoft.com/office/drawing/2014/main" id="{470ABD16-5FE3-4D57-A465-4DF416945CDA}"/>
              </a:ext>
            </a:extLst>
          </p:cNvPr>
          <p:cNvSpPr>
            <a:spLocks noGrp="1"/>
          </p:cNvSpPr>
          <p:nvPr>
            <p:ph idx="1"/>
          </p:nvPr>
        </p:nvSpPr>
        <p:spPr>
          <a:xfrm>
            <a:off x="254000" y="1417638"/>
            <a:ext cx="8229600" cy="2209800"/>
          </a:xfrm>
        </p:spPr>
        <p:txBody>
          <a:bodyPr/>
          <a:lstStyle/>
          <a:p>
            <a:pPr marL="514350" indent="-514350">
              <a:buFont typeface="+mj-lt"/>
              <a:buAutoNum type="arabicPeriod" startAt="2"/>
            </a:pPr>
            <a:r>
              <a:rPr lang="en-US" dirty="0"/>
              <a:t>In this binomial experiment, </a:t>
            </a:r>
            <a:r>
              <a:rPr lang="en-US" i="1" dirty="0"/>
              <a:t>n </a:t>
            </a:r>
            <a:r>
              <a:rPr lang="en-US" dirty="0"/>
              <a:t>= 20, </a:t>
            </a:r>
            <a:r>
              <a:rPr lang="en-US" i="1" dirty="0"/>
              <a:t>p </a:t>
            </a:r>
            <a:r>
              <a:rPr lang="en-US" dirty="0"/>
              <a:t>= 0.23, and </a:t>
            </a:r>
            <a:br>
              <a:rPr lang="en-US" dirty="0"/>
            </a:br>
            <a:r>
              <a:rPr lang="en-US" i="1" dirty="0"/>
              <a:t>q </a:t>
            </a:r>
            <a:r>
              <a:rPr lang="en-US" dirty="0"/>
              <a:t>= 0.77. So,</a:t>
            </a:r>
          </a:p>
          <a:p>
            <a:pPr marL="0" indent="0">
              <a:buNone/>
            </a:pPr>
            <a:r>
              <a:rPr lang="en-US" i="1" dirty="0"/>
              <a:t>		</a:t>
            </a:r>
            <a:r>
              <a:rPr lang="en-US" i="1" dirty="0">
                <a:solidFill>
                  <a:srgbClr val="AE0337"/>
                </a:solidFill>
              </a:rPr>
              <a:t>np </a:t>
            </a:r>
            <a:r>
              <a:rPr lang="en-US" dirty="0">
                <a:solidFill>
                  <a:srgbClr val="AE0337"/>
                </a:solidFill>
              </a:rPr>
              <a:t>= 20(0.23) = 4.6 </a:t>
            </a:r>
            <a:r>
              <a:rPr lang="en-US" dirty="0"/>
              <a:t>and</a:t>
            </a:r>
          </a:p>
          <a:p>
            <a:pPr marL="0" indent="0">
              <a:buNone/>
            </a:pPr>
            <a:r>
              <a:rPr lang="en-US" i="1" dirty="0"/>
              <a:t>		</a:t>
            </a:r>
            <a:r>
              <a:rPr lang="en-US" i="1" dirty="0">
                <a:solidFill>
                  <a:srgbClr val="AE0337"/>
                </a:solidFill>
              </a:rPr>
              <a:t>nq </a:t>
            </a:r>
            <a:r>
              <a:rPr lang="en-US" dirty="0">
                <a:solidFill>
                  <a:srgbClr val="AE0337"/>
                </a:solidFill>
              </a:rPr>
              <a:t>= 20(0.77) = 15.4.</a:t>
            </a:r>
          </a:p>
        </p:txBody>
      </p:sp>
    </p:spTree>
    <p:extLst>
      <p:ext uri="{BB962C8B-B14F-4D97-AF65-F5344CB8AC3E}">
        <p14:creationId xmlns:p14="http://schemas.microsoft.com/office/powerpoint/2010/main" val="38858476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 xmlns:a16="http://schemas.microsoft.com/office/drawing/2014/main" id="{42B0BE8D-08C1-44F7-A91D-851296E1D37E}"/>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Correction for Continuity</a:t>
            </a:r>
          </a:p>
        </p:txBody>
      </p:sp>
      <p:sp>
        <p:nvSpPr>
          <p:cNvPr id="2" name="Content Placeholder 42">
            <a:extLst>
              <a:ext uri="{FF2B5EF4-FFF2-40B4-BE49-F238E27FC236}">
                <a16:creationId xmlns="" xmlns:a16="http://schemas.microsoft.com/office/drawing/2014/main" id="{DEEE19EF-72D3-4286-8D4F-52F9E0946343}"/>
              </a:ext>
            </a:extLst>
          </p:cNvPr>
          <p:cNvSpPr>
            <a:spLocks noGrp="1"/>
          </p:cNvSpPr>
          <p:nvPr>
            <p:ph idx="1"/>
          </p:nvPr>
        </p:nvSpPr>
        <p:spPr>
          <a:xfrm>
            <a:off x="332509" y="1417638"/>
            <a:ext cx="4973782" cy="4525963"/>
          </a:xfrm>
        </p:spPr>
        <p:txBody>
          <a:bodyPr/>
          <a:lstStyle/>
          <a:p>
            <a:pPr eaLnBrk="1" hangingPunct="1"/>
            <a:r>
              <a:rPr lang="en-US" altLang="en-US" dirty="0">
                <a:ea typeface="ＭＳ Ｐゴシック" panose="020B0600070205080204" pitchFamily="34" charset="-128"/>
              </a:rPr>
              <a:t>A binomial distribution is discrete and can be represented by a probability histogram. </a:t>
            </a:r>
          </a:p>
          <a:p>
            <a:pPr eaLnBrk="1" hangingPunct="1"/>
            <a:r>
              <a:rPr lang="en-US" altLang="en-US" dirty="0">
                <a:ea typeface="ＭＳ Ｐゴシック" panose="020B0600070205080204" pitchFamily="34" charset="-128"/>
              </a:rPr>
              <a:t>To calculate </a:t>
            </a:r>
            <a:r>
              <a:rPr lang="en-US" altLang="en-US" i="1" dirty="0">
                <a:ea typeface="ＭＳ Ｐゴシック" panose="020B0600070205080204" pitchFamily="34" charset="-128"/>
              </a:rPr>
              <a:t>exact</a:t>
            </a:r>
            <a:r>
              <a:rPr lang="en-US" altLang="en-US" dirty="0">
                <a:ea typeface="ＭＳ Ｐゴシック" panose="020B0600070205080204" pitchFamily="34" charset="-128"/>
              </a:rPr>
              <a:t> binomial probabilities, the binomial formula is used for each </a:t>
            </a:r>
            <a:br>
              <a:rPr lang="en-US" altLang="en-US" dirty="0">
                <a:ea typeface="ＭＳ Ｐゴシック" panose="020B0600070205080204" pitchFamily="34" charset="-128"/>
              </a:rPr>
            </a:br>
            <a:r>
              <a:rPr lang="en-US" altLang="en-US" dirty="0">
                <a:ea typeface="ＭＳ Ｐゴシック" panose="020B0600070205080204" pitchFamily="34" charset="-128"/>
              </a:rPr>
              <a:t>value of </a:t>
            </a:r>
            <a:r>
              <a:rPr lang="en-US" altLang="en-US" i="1" dirty="0">
                <a:ea typeface="ＭＳ Ｐゴシック" panose="020B0600070205080204" pitchFamily="34" charset="-128"/>
              </a:rPr>
              <a:t>x</a:t>
            </a:r>
            <a:r>
              <a:rPr lang="en-US" altLang="en-US" dirty="0">
                <a:ea typeface="ＭＳ Ｐゴシック" panose="020B0600070205080204" pitchFamily="34" charset="-128"/>
              </a:rPr>
              <a:t> and the results </a:t>
            </a:r>
            <a:br>
              <a:rPr lang="en-US" altLang="en-US" dirty="0">
                <a:ea typeface="ＭＳ Ｐゴシック" panose="020B0600070205080204" pitchFamily="34" charset="-128"/>
              </a:rPr>
            </a:br>
            <a:r>
              <a:rPr lang="en-US" altLang="en-US" dirty="0">
                <a:ea typeface="ＭＳ Ｐゴシック" panose="020B0600070205080204" pitchFamily="34" charset="-128"/>
              </a:rPr>
              <a:t>are added.</a:t>
            </a:r>
          </a:p>
          <a:p>
            <a:pPr eaLnBrk="1" hangingPunct="1"/>
            <a:r>
              <a:rPr lang="en-US" altLang="en-US" dirty="0">
                <a:ea typeface="ＭＳ Ｐゴシック" panose="020B0600070205080204" pitchFamily="34" charset="-128"/>
              </a:rPr>
              <a:t>Geometrically this corresponds to adding the areas of bars in the probability histogram.</a:t>
            </a:r>
          </a:p>
          <a:p>
            <a:pPr eaLnBrk="1" hangingPunct="1"/>
            <a:endParaRPr lang="en-US" altLang="en-US" dirty="0">
              <a:ea typeface="ＭＳ Ｐゴシック" panose="020B0600070205080204" pitchFamily="34" charset="-128"/>
            </a:endParaRPr>
          </a:p>
        </p:txBody>
      </p:sp>
      <p:graphicFrame>
        <p:nvGraphicFramePr>
          <p:cNvPr id="28676" name="Object 23">
            <a:extLst>
              <a:ext uri="{FF2B5EF4-FFF2-40B4-BE49-F238E27FC236}">
                <a16:creationId xmlns="" xmlns:a16="http://schemas.microsoft.com/office/drawing/2014/main" id="{CCF93209-D313-41B9-9DD8-DC2368C9AA5D}"/>
              </a:ext>
            </a:extLst>
          </p:cNvPr>
          <p:cNvGraphicFramePr>
            <a:graphicFrameLocks noChangeAspect="1"/>
          </p:cNvGraphicFramePr>
          <p:nvPr/>
        </p:nvGraphicFramePr>
        <p:xfrm>
          <a:off x="2819400" y="2616200"/>
          <a:ext cx="914400" cy="203200"/>
        </p:xfrm>
        <a:graphic>
          <a:graphicData uri="http://schemas.openxmlformats.org/presentationml/2006/ole">
            <mc:AlternateContent xmlns:mc="http://schemas.openxmlformats.org/markup-compatibility/2006">
              <mc:Choice xmlns:v="urn:schemas-microsoft-com:vml" Requires="v">
                <p:oleObj spid="_x0000_s3097" name="Equation" r:id="rId4" imgW="437454" imgH="680484" progId="Equation.DSMT4">
                  <p:embed/>
                </p:oleObj>
              </mc:Choice>
              <mc:Fallback>
                <p:oleObj name="Equation" r:id="rId4" imgW="437454" imgH="680484" progId="Equation.DSMT4">
                  <p:embed/>
                  <p:pic>
                    <p:nvPicPr>
                      <p:cNvPr id="28676" name="Object 23">
                        <a:extLst>
                          <a:ext uri="{FF2B5EF4-FFF2-40B4-BE49-F238E27FC236}">
                            <a16:creationId xmlns="" xmlns:a16="http://schemas.microsoft.com/office/drawing/2014/main" id="{CCF93209-D313-41B9-9DD8-DC2368C9AA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616200"/>
                        <a:ext cx="914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 name="Picture 4" descr="A close up of text on a white background&#10;&#10;Description generated with high confidence">
            <a:extLst>
              <a:ext uri="{FF2B5EF4-FFF2-40B4-BE49-F238E27FC236}">
                <a16:creationId xmlns="" xmlns:a16="http://schemas.microsoft.com/office/drawing/2014/main" id="{82C5322C-7791-47E9-AE46-A960A521D080}"/>
              </a:ext>
            </a:extLst>
          </p:cNvPr>
          <p:cNvPicPr>
            <a:picLocks noChangeAspect="1"/>
          </p:cNvPicPr>
          <p:nvPr/>
        </p:nvPicPr>
        <p:blipFill rotWithShape="1">
          <a:blip r:embed="rId6">
            <a:extLst>
              <a:ext uri="{28A0092B-C50C-407E-A947-70E740481C1C}">
                <a14:useLocalDpi xmlns:a14="http://schemas.microsoft.com/office/drawing/2010/main" val="0"/>
              </a:ext>
            </a:extLst>
          </a:blip>
          <a:srcRect b="51173"/>
          <a:stretch/>
        </p:blipFill>
        <p:spPr>
          <a:xfrm>
            <a:off x="4971146" y="2334497"/>
            <a:ext cx="4050800" cy="2692244"/>
          </a:xfrm>
          <a:prstGeom prst="rect">
            <a:avLst/>
          </a:prstGeom>
        </p:spPr>
      </p:pic>
    </p:spTree>
    <p:extLst>
      <p:ext uri="{BB962C8B-B14F-4D97-AF65-F5344CB8AC3E}">
        <p14:creationId xmlns:p14="http://schemas.microsoft.com/office/powerpoint/2010/main" val="25436880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 xmlns:a16="http://schemas.microsoft.com/office/drawing/2014/main" id="{8574E4BF-AE69-4553-A6E4-F0D183C28C19}"/>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Correction for Continuity</a:t>
            </a:r>
          </a:p>
        </p:txBody>
      </p:sp>
      <p:sp>
        <p:nvSpPr>
          <p:cNvPr id="30722" name="Content Placeholder 42">
            <a:extLst>
              <a:ext uri="{FF2B5EF4-FFF2-40B4-BE49-F238E27FC236}">
                <a16:creationId xmlns="" xmlns:a16="http://schemas.microsoft.com/office/drawing/2014/main" id="{FA743B06-9074-420C-855C-E90635AFA090}"/>
              </a:ext>
            </a:extLst>
          </p:cNvPr>
          <p:cNvSpPr>
            <a:spLocks noGrp="1"/>
          </p:cNvSpPr>
          <p:nvPr>
            <p:ph idx="1"/>
          </p:nvPr>
        </p:nvSpPr>
        <p:spPr>
          <a:xfrm>
            <a:off x="457200" y="1295400"/>
            <a:ext cx="4993229" cy="2286000"/>
          </a:xfrm>
        </p:spPr>
        <p:txBody>
          <a:bodyPr/>
          <a:lstStyle/>
          <a:p>
            <a:pPr eaLnBrk="1" hangingPunct="1"/>
            <a:r>
              <a:rPr lang="en-US" altLang="en-US" dirty="0">
                <a:ea typeface="ＭＳ Ｐゴシック" panose="020B0600070205080204" pitchFamily="34" charset="-128"/>
              </a:rPr>
              <a:t>When you use a </a:t>
            </a:r>
            <a:r>
              <a:rPr lang="en-US" altLang="en-US" i="1" dirty="0">
                <a:ea typeface="ＭＳ Ｐゴシック" panose="020B0600070205080204" pitchFamily="34" charset="-128"/>
              </a:rPr>
              <a:t>continuous</a:t>
            </a:r>
            <a:r>
              <a:rPr lang="en-US" altLang="en-US" dirty="0">
                <a:ea typeface="ＭＳ Ｐゴシック" panose="020B0600070205080204" pitchFamily="34" charset="-128"/>
              </a:rPr>
              <a:t> normal distribution to approximate a binomial probability, you need to </a:t>
            </a:r>
            <a:br>
              <a:rPr lang="en-US" altLang="en-US" dirty="0">
                <a:ea typeface="ＭＳ Ｐゴシック" panose="020B0600070205080204" pitchFamily="34" charset="-128"/>
              </a:rPr>
            </a:br>
            <a:r>
              <a:rPr lang="en-US" altLang="en-US" dirty="0">
                <a:ea typeface="ＭＳ Ｐゴシック" panose="020B0600070205080204" pitchFamily="34" charset="-128"/>
              </a:rPr>
              <a:t>move 0.5 unit to the left </a:t>
            </a:r>
            <a:br>
              <a:rPr lang="en-US" altLang="en-US" dirty="0">
                <a:ea typeface="ＭＳ Ｐゴシック" panose="020B0600070205080204" pitchFamily="34" charset="-128"/>
              </a:rPr>
            </a:br>
            <a:r>
              <a:rPr lang="en-US" altLang="en-US" dirty="0">
                <a:ea typeface="ＭＳ Ｐゴシック" panose="020B0600070205080204" pitchFamily="34" charset="-128"/>
              </a:rPr>
              <a:t>and right of the midpoint </a:t>
            </a:r>
            <a:br>
              <a:rPr lang="en-US" altLang="en-US" dirty="0">
                <a:ea typeface="ＭＳ Ｐゴシック" panose="020B0600070205080204" pitchFamily="34" charset="-128"/>
              </a:rPr>
            </a:br>
            <a:r>
              <a:rPr lang="en-US" altLang="en-US" dirty="0">
                <a:ea typeface="ＭＳ Ｐゴシック" panose="020B0600070205080204" pitchFamily="34" charset="-128"/>
              </a:rPr>
              <a:t>to include all possible </a:t>
            </a:r>
            <a:br>
              <a:rPr lang="en-US" altLang="en-US" dirty="0">
                <a:ea typeface="ＭＳ Ｐゴシック" panose="020B0600070205080204" pitchFamily="34" charset="-128"/>
              </a:rPr>
            </a:br>
            <a:r>
              <a:rPr lang="en-US" altLang="en-US" i="1" dirty="0">
                <a:ea typeface="ＭＳ Ｐゴシック" panose="020B0600070205080204" pitchFamily="34" charset="-128"/>
              </a:rPr>
              <a:t>x</a:t>
            </a:r>
            <a:r>
              <a:rPr lang="en-US" altLang="en-US" dirty="0">
                <a:ea typeface="ＭＳ Ｐゴシック" panose="020B0600070205080204" pitchFamily="34" charset="-128"/>
              </a:rPr>
              <a:t>-values in the interval (</a:t>
            </a:r>
            <a:r>
              <a:rPr lang="en-US" altLang="en-US" b="1" dirty="0">
                <a:ea typeface="ＭＳ Ｐゴシック" panose="020B0600070205080204" pitchFamily="34" charset="-128"/>
              </a:rPr>
              <a:t>continuity correction</a:t>
            </a:r>
            <a:r>
              <a:rPr lang="en-US" altLang="en-US" dirty="0">
                <a:ea typeface="ＭＳ Ｐゴシック" panose="020B0600070205080204" pitchFamily="34" charset="-128"/>
              </a:rPr>
              <a:t>).</a:t>
            </a:r>
          </a:p>
          <a:p>
            <a:pPr eaLnBrk="1" hangingPunct="1"/>
            <a:endParaRPr lang="en-US" altLang="en-US" dirty="0">
              <a:ea typeface="ＭＳ Ｐゴシック" panose="020B0600070205080204" pitchFamily="34" charset="-128"/>
            </a:endParaRPr>
          </a:p>
        </p:txBody>
      </p:sp>
      <p:graphicFrame>
        <p:nvGraphicFramePr>
          <p:cNvPr id="30723" name="Object 23">
            <a:extLst>
              <a:ext uri="{FF2B5EF4-FFF2-40B4-BE49-F238E27FC236}">
                <a16:creationId xmlns="" xmlns:a16="http://schemas.microsoft.com/office/drawing/2014/main" id="{A94E258F-71A1-45C2-A429-FE959BE4B664}"/>
              </a:ext>
            </a:extLst>
          </p:cNvPr>
          <p:cNvGraphicFramePr>
            <a:graphicFrameLocks noChangeAspect="1"/>
          </p:cNvGraphicFramePr>
          <p:nvPr/>
        </p:nvGraphicFramePr>
        <p:xfrm>
          <a:off x="2819400" y="2616200"/>
          <a:ext cx="914400" cy="203200"/>
        </p:xfrm>
        <a:graphic>
          <a:graphicData uri="http://schemas.openxmlformats.org/presentationml/2006/ole">
            <mc:AlternateContent xmlns:mc="http://schemas.openxmlformats.org/markup-compatibility/2006">
              <mc:Choice xmlns:v="urn:schemas-microsoft-com:vml" Requires="v">
                <p:oleObj spid="_x0000_s4121" name="Equation" r:id="rId4" imgW="437454" imgH="680484" progId="Equation.DSMT4">
                  <p:embed/>
                </p:oleObj>
              </mc:Choice>
              <mc:Fallback>
                <p:oleObj name="Equation" r:id="rId4" imgW="437454" imgH="680484" progId="Equation.DSMT4">
                  <p:embed/>
                  <p:pic>
                    <p:nvPicPr>
                      <p:cNvPr id="30723" name="Object 23">
                        <a:extLst>
                          <a:ext uri="{FF2B5EF4-FFF2-40B4-BE49-F238E27FC236}">
                            <a16:creationId xmlns="" xmlns:a16="http://schemas.microsoft.com/office/drawing/2014/main" id="{A94E258F-71A1-45C2-A429-FE959BE4B6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616200"/>
                        <a:ext cx="914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Picture 3" descr="A close up of text on a white background&#10;&#10;Description generated with high confidence">
            <a:extLst>
              <a:ext uri="{FF2B5EF4-FFF2-40B4-BE49-F238E27FC236}">
                <a16:creationId xmlns="" xmlns:a16="http://schemas.microsoft.com/office/drawing/2014/main" id="{1B26B135-90D3-4DEE-9969-04A419D65B5C}"/>
              </a:ext>
            </a:extLst>
          </p:cNvPr>
          <p:cNvPicPr>
            <a:picLocks noChangeAspect="1"/>
          </p:cNvPicPr>
          <p:nvPr/>
        </p:nvPicPr>
        <p:blipFill rotWithShape="1">
          <a:blip r:embed="rId6">
            <a:extLst>
              <a:ext uri="{28A0092B-C50C-407E-A947-70E740481C1C}">
                <a14:useLocalDpi xmlns:a14="http://schemas.microsoft.com/office/drawing/2010/main" val="0"/>
              </a:ext>
            </a:extLst>
          </a:blip>
          <a:srcRect t="48734"/>
          <a:stretch/>
        </p:blipFill>
        <p:spPr>
          <a:xfrm>
            <a:off x="4789286" y="2235425"/>
            <a:ext cx="4050800" cy="2826704"/>
          </a:xfrm>
          <a:prstGeom prst="rect">
            <a:avLst/>
          </a:prstGeom>
        </p:spPr>
      </p:pic>
    </p:spTree>
    <p:extLst>
      <p:ext uri="{BB962C8B-B14F-4D97-AF65-F5344CB8AC3E}">
        <p14:creationId xmlns:p14="http://schemas.microsoft.com/office/powerpoint/2010/main" val="65656769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 xmlns:a16="http://schemas.microsoft.com/office/drawing/2014/main" id="{FFD09E4D-A9E6-44B6-B135-37E5D4DF1903}"/>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Using </a:t>
            </a:r>
            <a:r>
              <a:rPr lang="en-US" altLang="en-US" dirty="0">
                <a:solidFill>
                  <a:schemeClr val="accent3"/>
                </a:solidFill>
              </a:rPr>
              <a:t>a Continuity Correction</a:t>
            </a:r>
            <a:endParaRPr lang="en-US" altLang="en-US" dirty="0">
              <a:solidFill>
                <a:schemeClr val="accent3"/>
              </a:solidFill>
              <a:ea typeface="+mj-ea"/>
            </a:endParaRPr>
          </a:p>
        </p:txBody>
      </p:sp>
      <p:sp>
        <p:nvSpPr>
          <p:cNvPr id="32770" name="Content Placeholder 3">
            <a:extLst>
              <a:ext uri="{FF2B5EF4-FFF2-40B4-BE49-F238E27FC236}">
                <a16:creationId xmlns="" xmlns:a16="http://schemas.microsoft.com/office/drawing/2014/main" id="{7EDF24C6-3093-481D-80B2-D89E1744CCFC}"/>
              </a:ext>
            </a:extLst>
          </p:cNvPr>
          <p:cNvSpPr>
            <a:spLocks noGrp="1"/>
          </p:cNvSpPr>
          <p:nvPr>
            <p:ph idx="1"/>
          </p:nvPr>
        </p:nvSpPr>
        <p:spPr>
          <a:xfrm>
            <a:off x="457200" y="1600200"/>
            <a:ext cx="8229600" cy="1066800"/>
          </a:xfrm>
        </p:spPr>
        <p:txBody>
          <a:bodyPr/>
          <a:lstStyle/>
          <a:p>
            <a:pPr marL="0" indent="0">
              <a:buFont typeface="Arial" panose="020B0604020202020204" pitchFamily="34" charset="0"/>
              <a:buNone/>
            </a:pPr>
            <a:r>
              <a:rPr lang="en-US" altLang="en-US" dirty="0">
                <a:ea typeface="ＭＳ Ｐゴシック" panose="020B0600070205080204" pitchFamily="34" charset="-128"/>
              </a:rPr>
              <a:t>Use a continuity correction to convert each binomial probability to a normal distribution probability.</a:t>
            </a:r>
          </a:p>
          <a:p>
            <a:pPr marL="914400" lvl="1" indent="-457200">
              <a:buFont typeface="Wingdings" panose="05000000000000000000" pitchFamily="2" charset="2"/>
              <a:buNone/>
            </a:pPr>
            <a:r>
              <a:rPr lang="en-US" altLang="en-US" dirty="0">
                <a:solidFill>
                  <a:schemeClr val="folHlink"/>
                </a:solidFill>
                <a:ea typeface="Times New Roman" panose="02020603050405020304" pitchFamily="18" charset="0"/>
                <a:sym typeface="Symbol" panose="05050102010706020507" pitchFamily="18" charset="2"/>
              </a:rPr>
              <a:t>	</a:t>
            </a:r>
            <a:endParaRPr lang="en-US" altLang="en-US" dirty="0">
              <a:ea typeface="Times New Roman" panose="02020603050405020304" pitchFamily="18" charset="0"/>
            </a:endParaRPr>
          </a:p>
        </p:txBody>
      </p:sp>
      <p:sp>
        <p:nvSpPr>
          <p:cNvPr id="5" name="TextBox 4">
            <a:extLst>
              <a:ext uri="{FF2B5EF4-FFF2-40B4-BE49-F238E27FC236}">
                <a16:creationId xmlns="" xmlns:a16="http://schemas.microsoft.com/office/drawing/2014/main" id="{B78FCCFE-65E6-498A-AF0D-09B9A94276E5}"/>
              </a:ext>
            </a:extLst>
          </p:cNvPr>
          <p:cNvSpPr txBox="1"/>
          <p:nvPr/>
        </p:nvSpPr>
        <p:spPr>
          <a:xfrm>
            <a:off x="457200" y="2667000"/>
            <a:ext cx="7924800" cy="946150"/>
          </a:xfrm>
          <a:prstGeom prst="rect">
            <a:avLst/>
          </a:prstGeom>
          <a:noFill/>
        </p:spPr>
        <p:txBody>
          <a:bodyPr>
            <a:spAutoFit/>
          </a:bodyPr>
          <a:lstStyle/>
          <a:p>
            <a:pPr marL="514350" indent="-514350">
              <a:buClr>
                <a:schemeClr val="accent1"/>
              </a:buClr>
              <a:buFont typeface="+mj-lt"/>
              <a:buAutoNum type="arabicPeriod"/>
              <a:defRPr/>
            </a:pPr>
            <a:r>
              <a:rPr lang="en-US" sz="2800" dirty="0">
                <a:latin typeface="+mn-lt"/>
                <a:ea typeface="+mn-ea"/>
                <a:cs typeface="Arial" charset="0"/>
              </a:rPr>
              <a:t>The probability of getting between 270 and 310 successes, inclusive.</a:t>
            </a:r>
          </a:p>
        </p:txBody>
      </p:sp>
      <p:sp>
        <p:nvSpPr>
          <p:cNvPr id="6" name="TextBox 5">
            <a:extLst>
              <a:ext uri="{FF2B5EF4-FFF2-40B4-BE49-F238E27FC236}">
                <a16:creationId xmlns="" xmlns:a16="http://schemas.microsoft.com/office/drawing/2014/main" id="{1F2F09F7-7873-47EE-911B-1E25E051FDA3}"/>
              </a:ext>
            </a:extLst>
          </p:cNvPr>
          <p:cNvSpPr txBox="1">
            <a:spLocks noChangeArrowheads="1"/>
          </p:cNvSpPr>
          <p:nvPr/>
        </p:nvSpPr>
        <p:spPr bwMode="auto">
          <a:xfrm>
            <a:off x="381000" y="3733800"/>
            <a:ext cx="84582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discrete midpoint values are 270, 271, …, 310. </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corresponding interval for the continuous normal distribution is </a:t>
            </a:r>
            <a:r>
              <a:rPr lang="en-US" altLang="en-US" sz="2800" dirty="0">
                <a:solidFill>
                  <a:srgbClr val="AE0337"/>
                </a:solidFill>
                <a:latin typeface="Times New Roman" panose="02020603050405020304" pitchFamily="18" charset="0"/>
              </a:rPr>
              <a:t>269.5 &lt; </a:t>
            </a:r>
            <a:r>
              <a:rPr lang="en-US" altLang="en-US" sz="2800" i="1" dirty="0">
                <a:solidFill>
                  <a:srgbClr val="AE0337"/>
                </a:solidFill>
                <a:latin typeface="Times New Roman" panose="02020603050405020304" pitchFamily="18" charset="0"/>
              </a:rPr>
              <a:t>x</a:t>
            </a:r>
            <a:r>
              <a:rPr lang="en-US" altLang="en-US" sz="2800" dirty="0">
                <a:solidFill>
                  <a:srgbClr val="AE0337"/>
                </a:solidFill>
                <a:latin typeface="Times New Roman" panose="02020603050405020304" pitchFamily="18" charset="0"/>
              </a:rPr>
              <a:t> &lt; 310.5</a:t>
            </a:r>
            <a:r>
              <a:rPr lang="en-US" altLang="en-US" sz="2800" dirty="0">
                <a:latin typeface="Times New Roman" panose="02020603050405020304" pitchFamily="18" charset="0"/>
              </a:rPr>
              <a:t>. The normal distribution probability is </a:t>
            </a:r>
            <a:r>
              <a:rPr lang="en-US" altLang="en-US" sz="2800" i="1" dirty="0">
                <a:solidFill>
                  <a:srgbClr val="AE0337"/>
                </a:solidFill>
                <a:latin typeface="Times New Roman" panose="02020603050405020304" pitchFamily="18" charset="0"/>
              </a:rPr>
              <a:t>P</a:t>
            </a:r>
            <a:r>
              <a:rPr lang="en-US" altLang="en-US" sz="2800" dirty="0">
                <a:solidFill>
                  <a:srgbClr val="AE0337"/>
                </a:solidFill>
                <a:latin typeface="Times New Roman" panose="02020603050405020304" pitchFamily="18" charset="0"/>
              </a:rPr>
              <a:t>(269.5 &lt; </a:t>
            </a:r>
            <a:r>
              <a:rPr lang="en-US" altLang="en-US" sz="2800" i="1" dirty="0">
                <a:solidFill>
                  <a:srgbClr val="AE0337"/>
                </a:solidFill>
                <a:latin typeface="Times New Roman" panose="02020603050405020304" pitchFamily="18" charset="0"/>
              </a:rPr>
              <a:t>x</a:t>
            </a:r>
            <a:r>
              <a:rPr lang="en-US" altLang="en-US" sz="2800" dirty="0">
                <a:solidFill>
                  <a:srgbClr val="AE0337"/>
                </a:solidFill>
                <a:latin typeface="Times New Roman" panose="02020603050405020304" pitchFamily="18" charset="0"/>
              </a:rPr>
              <a:t> &lt; 310.5).</a:t>
            </a:r>
          </a:p>
        </p:txBody>
      </p:sp>
    </p:spTree>
    <p:extLst>
      <p:ext uri="{BB962C8B-B14F-4D97-AF65-F5344CB8AC3E}">
        <p14:creationId xmlns:p14="http://schemas.microsoft.com/office/powerpoint/2010/main" val="32996591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 xmlns:a16="http://schemas.microsoft.com/office/drawing/2014/main" id="{48DE02DB-99F5-40BF-A8AC-B798FAA154AE}"/>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Using a Continuity Correction</a:t>
            </a:r>
          </a:p>
        </p:txBody>
      </p:sp>
      <p:sp>
        <p:nvSpPr>
          <p:cNvPr id="34818" name="Content Placeholder 3">
            <a:extLst>
              <a:ext uri="{FF2B5EF4-FFF2-40B4-BE49-F238E27FC236}">
                <a16:creationId xmlns="" xmlns:a16="http://schemas.microsoft.com/office/drawing/2014/main" id="{68F954B4-5BBD-4338-A438-C002D14D06AE}"/>
              </a:ext>
            </a:extLst>
          </p:cNvPr>
          <p:cNvSpPr>
            <a:spLocks noGrp="1"/>
          </p:cNvSpPr>
          <p:nvPr>
            <p:ph idx="1"/>
          </p:nvPr>
        </p:nvSpPr>
        <p:spPr>
          <a:xfrm>
            <a:off x="457200" y="1600200"/>
            <a:ext cx="8229600" cy="1066800"/>
          </a:xfrm>
        </p:spPr>
        <p:txBody>
          <a:bodyPr/>
          <a:lstStyle/>
          <a:p>
            <a:pPr marL="0" indent="0">
              <a:buNone/>
            </a:pPr>
            <a:r>
              <a:rPr lang="en-US" altLang="en-US" dirty="0">
                <a:ea typeface="ＭＳ Ｐゴシック" panose="020B0600070205080204" pitchFamily="34" charset="-128"/>
              </a:rPr>
              <a:t>Use a continuity correction to convert each binomial probability to a normal distribution probability.</a:t>
            </a:r>
          </a:p>
          <a:p>
            <a:pPr marL="914400" lvl="1" indent="-457200">
              <a:buNone/>
            </a:pPr>
            <a:r>
              <a:rPr lang="en-US" altLang="en-US" dirty="0">
                <a:solidFill>
                  <a:schemeClr val="folHlink"/>
                </a:solidFill>
                <a:ea typeface="Times New Roman" panose="02020603050405020304" pitchFamily="18" charset="0"/>
                <a:sym typeface="Symbol" panose="05050102010706020507" pitchFamily="18" charset="2"/>
              </a:rPr>
              <a:t>	</a:t>
            </a:r>
            <a:endParaRPr lang="en-US" altLang="en-US" dirty="0">
              <a:ea typeface="Times New Roman" panose="02020603050405020304" pitchFamily="18" charset="0"/>
            </a:endParaRPr>
          </a:p>
        </p:txBody>
      </p:sp>
      <p:sp>
        <p:nvSpPr>
          <p:cNvPr id="5" name="TextBox 4">
            <a:extLst>
              <a:ext uri="{FF2B5EF4-FFF2-40B4-BE49-F238E27FC236}">
                <a16:creationId xmlns="" xmlns:a16="http://schemas.microsoft.com/office/drawing/2014/main" id="{4E3C0C52-EE48-4F8D-B6BD-670FBA481D40}"/>
              </a:ext>
            </a:extLst>
          </p:cNvPr>
          <p:cNvSpPr txBox="1"/>
          <p:nvPr/>
        </p:nvSpPr>
        <p:spPr>
          <a:xfrm>
            <a:off x="457200" y="2667000"/>
            <a:ext cx="7924800" cy="519113"/>
          </a:xfrm>
          <a:prstGeom prst="rect">
            <a:avLst/>
          </a:prstGeom>
          <a:noFill/>
        </p:spPr>
        <p:txBody>
          <a:bodyPr>
            <a:spAutoFit/>
          </a:bodyPr>
          <a:lstStyle/>
          <a:p>
            <a:pPr marL="514350" indent="-514350">
              <a:buClr>
                <a:schemeClr val="accent1"/>
              </a:buClr>
              <a:buFont typeface="+mj-lt"/>
              <a:buAutoNum type="arabicPeriod" startAt="2"/>
              <a:defRPr/>
            </a:pPr>
            <a:r>
              <a:rPr lang="en-US" sz="2800" dirty="0">
                <a:latin typeface="+mn-lt"/>
                <a:ea typeface="+mn-ea"/>
                <a:cs typeface="Arial" charset="0"/>
              </a:rPr>
              <a:t>The probability of getting at least 158 successes.</a:t>
            </a:r>
          </a:p>
        </p:txBody>
      </p:sp>
      <p:sp>
        <p:nvSpPr>
          <p:cNvPr id="6" name="TextBox 5">
            <a:extLst>
              <a:ext uri="{FF2B5EF4-FFF2-40B4-BE49-F238E27FC236}">
                <a16:creationId xmlns="" xmlns:a16="http://schemas.microsoft.com/office/drawing/2014/main" id="{B2F44CE7-36EE-43E4-9041-BCB17F7FE16E}"/>
              </a:ext>
            </a:extLst>
          </p:cNvPr>
          <p:cNvSpPr txBox="1">
            <a:spLocks noChangeArrowheads="1"/>
          </p:cNvSpPr>
          <p:nvPr/>
        </p:nvSpPr>
        <p:spPr bwMode="auto">
          <a:xfrm>
            <a:off x="381000" y="3733800"/>
            <a:ext cx="8458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a:latin typeface="Times New Roman" panose="02020603050405020304" pitchFamily="18" charset="0"/>
              </a:rPr>
              <a:t>The discrete midpoint values are 158, 159, 160, …. </a:t>
            </a:r>
          </a:p>
          <a:p>
            <a:pPr eaLnBrk="1" hangingPunct="1">
              <a:buClr>
                <a:schemeClr val="accent1"/>
              </a:buClr>
              <a:buFont typeface="Arial" panose="020B0604020202020204" pitchFamily="34" charset="0"/>
              <a:buChar char="•"/>
            </a:pPr>
            <a:r>
              <a:rPr lang="en-US" altLang="en-US" sz="2800">
                <a:latin typeface="Times New Roman" panose="02020603050405020304" pitchFamily="18" charset="0"/>
              </a:rPr>
              <a:t>The corresponding interval for the continuous normal distribution is </a:t>
            </a:r>
            <a:r>
              <a:rPr lang="en-US" altLang="en-US" sz="2800" i="1">
                <a:solidFill>
                  <a:schemeClr val="accent2"/>
                </a:solidFill>
                <a:latin typeface="Times New Roman" panose="02020603050405020304" pitchFamily="18" charset="0"/>
              </a:rPr>
              <a:t>x</a:t>
            </a:r>
            <a:r>
              <a:rPr lang="en-US" altLang="en-US" sz="2800">
                <a:solidFill>
                  <a:schemeClr val="accent2"/>
                </a:solidFill>
                <a:latin typeface="Times New Roman" panose="02020603050405020304" pitchFamily="18" charset="0"/>
              </a:rPr>
              <a:t> &gt; 157.5</a:t>
            </a:r>
            <a:r>
              <a:rPr lang="en-US" altLang="en-US" sz="2800">
                <a:latin typeface="Times New Roman" panose="02020603050405020304" pitchFamily="18" charset="0"/>
              </a:rPr>
              <a:t>. The normal distribution probability is </a:t>
            </a:r>
            <a:r>
              <a:rPr lang="en-US" altLang="en-US" sz="2800" i="1">
                <a:solidFill>
                  <a:schemeClr val="accent2"/>
                </a:solidFill>
                <a:latin typeface="Times New Roman" panose="02020603050405020304" pitchFamily="18" charset="0"/>
              </a:rPr>
              <a:t>P</a:t>
            </a:r>
            <a:r>
              <a:rPr lang="en-US" altLang="en-US" sz="2800">
                <a:solidFill>
                  <a:schemeClr val="accent2"/>
                </a:solidFill>
                <a:latin typeface="Times New Roman" panose="02020603050405020304" pitchFamily="18" charset="0"/>
              </a:rPr>
              <a:t>(</a:t>
            </a:r>
            <a:r>
              <a:rPr lang="en-US" altLang="en-US" sz="2800" i="1">
                <a:solidFill>
                  <a:schemeClr val="accent2"/>
                </a:solidFill>
                <a:latin typeface="Times New Roman" panose="02020603050405020304" pitchFamily="18" charset="0"/>
              </a:rPr>
              <a:t>x</a:t>
            </a:r>
            <a:r>
              <a:rPr lang="en-US" altLang="en-US" sz="2800">
                <a:solidFill>
                  <a:schemeClr val="accent2"/>
                </a:solidFill>
                <a:latin typeface="Times New Roman" panose="02020603050405020304" pitchFamily="18" charset="0"/>
              </a:rPr>
              <a:t> &gt; 157.5).</a:t>
            </a:r>
          </a:p>
          <a:p>
            <a:pPr eaLnBrk="1" hangingPunct="1">
              <a:buClr>
                <a:schemeClr val="accent1"/>
              </a:buClr>
              <a:buFont typeface="Arial" panose="020B0604020202020204" pitchFamily="34" charset="0"/>
              <a:buChar char="•"/>
            </a:pPr>
            <a:endParaRPr lang="en-US" altLang="en-US" sz="2800">
              <a:solidFill>
                <a:schemeClr val="accent2"/>
              </a:solidFill>
              <a:latin typeface="Times New Roman" panose="02020603050405020304" pitchFamily="18" charset="0"/>
            </a:endParaRPr>
          </a:p>
        </p:txBody>
      </p:sp>
    </p:spTree>
    <p:extLst>
      <p:ext uri="{BB962C8B-B14F-4D97-AF65-F5344CB8AC3E}">
        <p14:creationId xmlns:p14="http://schemas.microsoft.com/office/powerpoint/2010/main" val="51875908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 xmlns:a16="http://schemas.microsoft.com/office/drawing/2014/main" id="{8081C6E8-3414-48A8-98CD-DB449AC18032}"/>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Using a Continuity Correction</a:t>
            </a:r>
          </a:p>
        </p:txBody>
      </p:sp>
      <p:sp>
        <p:nvSpPr>
          <p:cNvPr id="36866" name="Content Placeholder 3">
            <a:extLst>
              <a:ext uri="{FF2B5EF4-FFF2-40B4-BE49-F238E27FC236}">
                <a16:creationId xmlns="" xmlns:a16="http://schemas.microsoft.com/office/drawing/2014/main" id="{87D8ACAF-5A78-4A96-BF6F-5386F8EB7ECC}"/>
              </a:ext>
            </a:extLst>
          </p:cNvPr>
          <p:cNvSpPr>
            <a:spLocks noGrp="1"/>
          </p:cNvSpPr>
          <p:nvPr>
            <p:ph idx="1"/>
          </p:nvPr>
        </p:nvSpPr>
        <p:spPr>
          <a:xfrm>
            <a:off x="457200" y="1600200"/>
            <a:ext cx="8229600" cy="1066800"/>
          </a:xfrm>
        </p:spPr>
        <p:txBody>
          <a:bodyPr/>
          <a:lstStyle/>
          <a:p>
            <a:pPr marL="0" indent="0">
              <a:buNone/>
            </a:pPr>
            <a:r>
              <a:rPr lang="en-US" altLang="en-US" dirty="0">
                <a:ea typeface="ＭＳ Ｐゴシック" panose="020B0600070205080204" pitchFamily="34" charset="-128"/>
              </a:rPr>
              <a:t>Use a continuity correction to convert each binomial probability to a normal distribution probability.</a:t>
            </a:r>
          </a:p>
          <a:p>
            <a:pPr marL="914400" lvl="1" indent="-457200">
              <a:buNone/>
            </a:pPr>
            <a:r>
              <a:rPr lang="en-US" altLang="en-US" dirty="0">
                <a:solidFill>
                  <a:schemeClr val="folHlink"/>
                </a:solidFill>
                <a:ea typeface="Times New Roman" panose="02020603050405020304" pitchFamily="18" charset="0"/>
                <a:sym typeface="Symbol" panose="05050102010706020507" pitchFamily="18" charset="2"/>
              </a:rPr>
              <a:t>	</a:t>
            </a:r>
            <a:endParaRPr lang="en-US" altLang="en-US" dirty="0">
              <a:ea typeface="Times New Roman" panose="02020603050405020304" pitchFamily="18" charset="0"/>
            </a:endParaRPr>
          </a:p>
        </p:txBody>
      </p:sp>
      <p:sp>
        <p:nvSpPr>
          <p:cNvPr id="5" name="TextBox 4">
            <a:extLst>
              <a:ext uri="{FF2B5EF4-FFF2-40B4-BE49-F238E27FC236}">
                <a16:creationId xmlns="" xmlns:a16="http://schemas.microsoft.com/office/drawing/2014/main" id="{953DB98D-5347-4504-B958-A974706E46A8}"/>
              </a:ext>
            </a:extLst>
          </p:cNvPr>
          <p:cNvSpPr txBox="1"/>
          <p:nvPr/>
        </p:nvSpPr>
        <p:spPr>
          <a:xfrm>
            <a:off x="457199" y="2667000"/>
            <a:ext cx="8229599" cy="523220"/>
          </a:xfrm>
          <a:prstGeom prst="rect">
            <a:avLst/>
          </a:prstGeom>
          <a:noFill/>
        </p:spPr>
        <p:txBody>
          <a:bodyPr wrap="square">
            <a:spAutoFit/>
          </a:bodyPr>
          <a:lstStyle/>
          <a:p>
            <a:pPr marL="514350" indent="-514350">
              <a:buClr>
                <a:schemeClr val="accent1"/>
              </a:buClr>
              <a:buFont typeface="+mj-lt"/>
              <a:buAutoNum type="arabicPeriod" startAt="3"/>
              <a:defRPr/>
            </a:pPr>
            <a:r>
              <a:rPr lang="en-US" sz="2800" dirty="0">
                <a:latin typeface="+mn-lt"/>
                <a:ea typeface="+mn-ea"/>
                <a:cs typeface="Arial" charset="0"/>
              </a:rPr>
              <a:t>The probability of getting fewer than 63 successes.</a:t>
            </a:r>
          </a:p>
        </p:txBody>
      </p:sp>
      <p:sp>
        <p:nvSpPr>
          <p:cNvPr id="6" name="TextBox 5">
            <a:extLst>
              <a:ext uri="{FF2B5EF4-FFF2-40B4-BE49-F238E27FC236}">
                <a16:creationId xmlns="" xmlns:a16="http://schemas.microsoft.com/office/drawing/2014/main" id="{650082EA-E4C2-40C0-863E-F42F0B9A4D28}"/>
              </a:ext>
            </a:extLst>
          </p:cNvPr>
          <p:cNvSpPr txBox="1">
            <a:spLocks noChangeArrowheads="1"/>
          </p:cNvSpPr>
          <p:nvPr/>
        </p:nvSpPr>
        <p:spPr bwMode="auto">
          <a:xfrm>
            <a:off x="381000" y="3733800"/>
            <a:ext cx="8458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93688" indent="-29368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discrete midpoint values are …,60, 61, 62.</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corresponding interval for the continuous normal distribution is </a:t>
            </a:r>
            <a:r>
              <a:rPr lang="en-US" altLang="en-US" sz="2800" i="1" dirty="0">
                <a:solidFill>
                  <a:srgbClr val="AE0337"/>
                </a:solidFill>
                <a:latin typeface="Times New Roman" panose="02020603050405020304" pitchFamily="18" charset="0"/>
              </a:rPr>
              <a:t>x</a:t>
            </a:r>
            <a:r>
              <a:rPr lang="en-US" altLang="en-US" sz="2800" dirty="0">
                <a:solidFill>
                  <a:srgbClr val="AE0337"/>
                </a:solidFill>
                <a:latin typeface="Times New Roman" panose="02020603050405020304" pitchFamily="18" charset="0"/>
              </a:rPr>
              <a:t> &lt; 62.5</a:t>
            </a:r>
            <a:r>
              <a:rPr lang="en-US" altLang="en-US" sz="2800" dirty="0">
                <a:latin typeface="Times New Roman" panose="02020603050405020304" pitchFamily="18" charset="0"/>
              </a:rPr>
              <a:t>. The normal distribution probability is </a:t>
            </a:r>
            <a:r>
              <a:rPr lang="en-US" altLang="en-US" sz="2800" i="1" dirty="0">
                <a:solidFill>
                  <a:srgbClr val="AE0337"/>
                </a:solidFill>
                <a:latin typeface="Times New Roman" panose="02020603050405020304" pitchFamily="18" charset="0"/>
              </a:rPr>
              <a:t>P</a:t>
            </a:r>
            <a:r>
              <a:rPr lang="en-US" altLang="en-US" sz="2800" dirty="0">
                <a:solidFill>
                  <a:srgbClr val="AE0337"/>
                </a:solidFill>
                <a:latin typeface="Times New Roman" panose="02020603050405020304" pitchFamily="18" charset="0"/>
              </a:rPr>
              <a:t>(</a:t>
            </a:r>
            <a:r>
              <a:rPr lang="en-US" altLang="en-US" sz="2800" i="1" dirty="0">
                <a:solidFill>
                  <a:srgbClr val="AE0337"/>
                </a:solidFill>
                <a:latin typeface="Times New Roman" panose="02020603050405020304" pitchFamily="18" charset="0"/>
              </a:rPr>
              <a:t>x</a:t>
            </a:r>
            <a:r>
              <a:rPr lang="en-US" altLang="en-US" sz="2800" dirty="0">
                <a:solidFill>
                  <a:srgbClr val="AE0337"/>
                </a:solidFill>
                <a:latin typeface="Times New Roman" panose="02020603050405020304" pitchFamily="18" charset="0"/>
              </a:rPr>
              <a:t> &lt; 62.5).</a:t>
            </a:r>
          </a:p>
          <a:p>
            <a:pPr eaLnBrk="1" hangingPunct="1">
              <a:buClr>
                <a:schemeClr val="accent1"/>
              </a:buClr>
              <a:buFont typeface="Arial" panose="020B0604020202020204" pitchFamily="34" charset="0"/>
              <a:buChar char="•"/>
            </a:pPr>
            <a:endParaRPr lang="en-US" altLang="en-US" sz="2800" dirty="0">
              <a:solidFill>
                <a:schemeClr val="accent2"/>
              </a:solidFill>
              <a:latin typeface="Times New Roman" panose="02020603050405020304" pitchFamily="18" charset="0"/>
            </a:endParaRPr>
          </a:p>
        </p:txBody>
      </p:sp>
    </p:spTree>
    <p:extLst>
      <p:ext uri="{BB962C8B-B14F-4D97-AF65-F5344CB8AC3E}">
        <p14:creationId xmlns:p14="http://schemas.microsoft.com/office/powerpoint/2010/main" val="14302399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 xmlns:a16="http://schemas.microsoft.com/office/drawing/2014/main" id="{8081C6E8-3414-48A8-98CD-DB449AC18032}"/>
              </a:ext>
            </a:extLst>
          </p:cNvPr>
          <p:cNvSpPr>
            <a:spLocks noGrp="1" noChangeArrowheads="1"/>
          </p:cNvSpPr>
          <p:nvPr>
            <p:ph type="title"/>
          </p:nvPr>
        </p:nvSpPr>
        <p:spPr/>
        <p:txBody>
          <a:bodyPr/>
          <a:lstStyle/>
          <a:p>
            <a:r>
              <a:rPr lang="en-US" sz="4000" b="0" dirty="0"/>
              <a:t>Binomial Probabilities Involving the</a:t>
            </a:r>
            <a:br>
              <a:rPr lang="en-US" sz="4000" b="0" dirty="0"/>
            </a:br>
            <a:r>
              <a:rPr lang="en-US" sz="4000" b="0" dirty="0"/>
              <a:t>Number </a:t>
            </a:r>
            <a:r>
              <a:rPr lang="en-US" sz="4000" b="0" i="1" dirty="0"/>
              <a:t>c</a:t>
            </a:r>
            <a:endParaRPr lang="en-US" altLang="en-US" sz="4000" dirty="0">
              <a:solidFill>
                <a:schemeClr val="accent3"/>
              </a:solidFill>
              <a:ea typeface="+mj-ea"/>
            </a:endParaRPr>
          </a:p>
        </p:txBody>
      </p:sp>
      <p:pic>
        <p:nvPicPr>
          <p:cNvPr id="7" name="Picture 6" descr="A screenshot of a cell phone&#10;&#10;Description generated with very high confidence">
            <a:extLst>
              <a:ext uri="{FF2B5EF4-FFF2-40B4-BE49-F238E27FC236}">
                <a16:creationId xmlns="" xmlns:a16="http://schemas.microsoft.com/office/drawing/2014/main" id="{48DDFB8F-E444-4DC0-A8E8-3154379EC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21" y="1965355"/>
            <a:ext cx="8663957" cy="2446025"/>
          </a:xfrm>
          <a:prstGeom prst="rect">
            <a:avLst/>
          </a:prstGeom>
        </p:spPr>
      </p:pic>
    </p:spTree>
    <p:extLst>
      <p:ext uri="{BB962C8B-B14F-4D97-AF65-F5344CB8AC3E}">
        <p14:creationId xmlns:p14="http://schemas.microsoft.com/office/powerpoint/2010/main" val="343969928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 xmlns:a16="http://schemas.microsoft.com/office/drawing/2014/main" id="{B54F6096-25FA-472A-9C2C-9AEF865367EB}"/>
              </a:ext>
            </a:extLst>
          </p:cNvPr>
          <p:cNvSpPr>
            <a:spLocks noGrp="1" noChangeArrowheads="1"/>
          </p:cNvSpPr>
          <p:nvPr>
            <p:ph type="title"/>
          </p:nvPr>
        </p:nvSpPr>
        <p:spPr>
          <a:xfrm>
            <a:off x="533400" y="438150"/>
            <a:ext cx="8153400" cy="652463"/>
          </a:xfrm>
        </p:spPr>
        <p:txBody>
          <a:bodyPr/>
          <a:lstStyle/>
          <a:p>
            <a:pPr eaLnBrk="1" hangingPunct="1"/>
            <a:r>
              <a:rPr lang="en-US" altLang="en-US" dirty="0">
                <a:latin typeface="Times New Roman" panose="02020603050405020304" pitchFamily="18" charset="0"/>
                <a:ea typeface="ＭＳ Ｐゴシック" panose="020B0600070205080204" pitchFamily="34" charset="-128"/>
              </a:rPr>
              <a:t>Using a Normal Distribution to Approximate Binomial Probabilities </a:t>
            </a:r>
            <a:endParaRPr lang="en-US" altLang="en-US" dirty="0">
              <a:ea typeface="ＭＳ Ｐゴシック" panose="020B0600070205080204" pitchFamily="34" charset="-128"/>
            </a:endParaRPr>
          </a:p>
        </p:txBody>
      </p:sp>
      <p:sp>
        <p:nvSpPr>
          <p:cNvPr id="781315" name="Text Box 3">
            <a:extLst>
              <a:ext uri="{FF2B5EF4-FFF2-40B4-BE49-F238E27FC236}">
                <a16:creationId xmlns="" xmlns:a16="http://schemas.microsoft.com/office/drawing/2014/main" id="{C4828134-146C-4149-82CA-24F972E7A4D1}"/>
              </a:ext>
            </a:extLst>
          </p:cNvPr>
          <p:cNvSpPr txBox="1">
            <a:spLocks noChangeArrowheads="1"/>
          </p:cNvSpPr>
          <p:nvPr/>
        </p:nvSpPr>
        <p:spPr bwMode="auto">
          <a:xfrm>
            <a:off x="152400" y="1693863"/>
            <a:ext cx="4724400" cy="43719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buClr>
                <a:schemeClr val="accent1"/>
              </a:buClr>
            </a:pPr>
            <a:r>
              <a:rPr lang="en-US" altLang="en-US" sz="2800" b="1" i="1" dirty="0">
                <a:latin typeface="Times New Roman" panose="02020603050405020304" pitchFamily="18" charset="0"/>
              </a:rPr>
              <a:t>	</a:t>
            </a:r>
            <a:endParaRPr lang="en-US" altLang="en-US" sz="2800" b="1" i="1" dirty="0">
              <a:solidFill>
                <a:schemeClr val="tx2"/>
              </a:solidFill>
              <a:latin typeface="Times New Roman" panose="02020603050405020304" pitchFamily="18" charset="0"/>
            </a:endParaRPr>
          </a:p>
          <a:p>
            <a:pPr eaLnBrk="1" hangingPunct="1">
              <a:buClr>
                <a:schemeClr val="accent1"/>
              </a:buClr>
              <a:buFontTx/>
              <a:buAutoNum type="arabicPeriod"/>
            </a:pPr>
            <a:r>
              <a:rPr lang="en-US" altLang="en-US" sz="2800" dirty="0">
                <a:latin typeface="Times New Roman" panose="02020603050405020304" pitchFamily="18" charset="0"/>
              </a:rPr>
              <a:t>Verify that the binomial distribution applies.</a:t>
            </a:r>
          </a:p>
          <a:p>
            <a:pPr eaLnBrk="1" hangingPunct="1">
              <a:buClr>
                <a:schemeClr val="accent1"/>
              </a:buClr>
              <a:buFontTx/>
              <a:buAutoNum type="arabicPeriod"/>
            </a:pPr>
            <a:r>
              <a:rPr lang="en-US" altLang="en-US" sz="2800" dirty="0">
                <a:latin typeface="Times New Roman" panose="02020603050405020304" pitchFamily="18" charset="0"/>
              </a:rPr>
              <a:t>Determine if you can use the normal distribution to approximate </a:t>
            </a:r>
            <a:r>
              <a:rPr lang="en-US" altLang="en-US" sz="2800" i="1" dirty="0">
                <a:latin typeface="Times New Roman" panose="02020603050405020304" pitchFamily="18" charset="0"/>
              </a:rPr>
              <a:t>x</a:t>
            </a:r>
            <a:r>
              <a:rPr lang="en-US" altLang="en-US" sz="2800" dirty="0">
                <a:latin typeface="Times New Roman" panose="02020603050405020304" pitchFamily="18" charset="0"/>
              </a:rPr>
              <a:t>, the binomial          variable.</a:t>
            </a:r>
          </a:p>
          <a:p>
            <a:pPr eaLnBrk="1" hangingPunct="1">
              <a:buClr>
                <a:schemeClr val="accent1"/>
              </a:buClr>
              <a:buFontTx/>
              <a:buAutoNum type="arabicPeriod" startAt="3"/>
            </a:pPr>
            <a:r>
              <a:rPr lang="en-US" altLang="en-US" sz="2800" dirty="0">
                <a:latin typeface="Times New Roman" panose="02020603050405020304" pitchFamily="18" charset="0"/>
              </a:rPr>
              <a:t>Find the mean </a:t>
            </a:r>
            <a:r>
              <a:rPr lang="el-GR" altLang="en-US" sz="2800" i="1" dirty="0">
                <a:latin typeface="Times New Roman" panose="02020603050405020304" pitchFamily="18" charset="0"/>
                <a:sym typeface="Symbol" panose="05050102010706020507" pitchFamily="18" charset="2"/>
              </a:rPr>
              <a:t></a:t>
            </a:r>
            <a:r>
              <a:rPr lang="en-US" altLang="en-US" sz="2800" dirty="0">
                <a:latin typeface="Times New Roman" panose="02020603050405020304" pitchFamily="18" charset="0"/>
              </a:rPr>
              <a:t> and standard deviation </a:t>
            </a:r>
            <a:r>
              <a:rPr lang="en-US" altLang="en-US" sz="2800" i="1" dirty="0">
                <a:latin typeface="Times New Roman" panose="02020603050405020304" pitchFamily="18" charset="0"/>
                <a:sym typeface="Symbol" panose="05050102010706020507" pitchFamily="18" charset="2"/>
              </a:rPr>
              <a:t> </a:t>
            </a:r>
            <a:r>
              <a:rPr lang="en-US" altLang="en-US" sz="2800" dirty="0">
                <a:latin typeface="Times New Roman" panose="02020603050405020304" pitchFamily="18" charset="0"/>
              </a:rPr>
              <a:t>for the distribution.</a:t>
            </a:r>
          </a:p>
        </p:txBody>
      </p:sp>
      <p:graphicFrame>
        <p:nvGraphicFramePr>
          <p:cNvPr id="781316" name="Object 4">
            <a:extLst>
              <a:ext uri="{FF2B5EF4-FFF2-40B4-BE49-F238E27FC236}">
                <a16:creationId xmlns="" xmlns:a16="http://schemas.microsoft.com/office/drawing/2014/main" id="{21FC424D-BAB2-4787-BB2D-6FD325A60084}"/>
              </a:ext>
            </a:extLst>
          </p:cNvPr>
          <p:cNvGraphicFramePr>
            <a:graphicFrameLocks noChangeAspect="1"/>
          </p:cNvGraphicFramePr>
          <p:nvPr/>
        </p:nvGraphicFramePr>
        <p:xfrm>
          <a:off x="5832475" y="5164138"/>
          <a:ext cx="1514475" cy="508000"/>
        </p:xfrm>
        <a:graphic>
          <a:graphicData uri="http://schemas.openxmlformats.org/presentationml/2006/ole">
            <mc:AlternateContent xmlns:mc="http://schemas.openxmlformats.org/markup-compatibility/2006">
              <mc:Choice xmlns:v="urn:schemas-microsoft-com:vml" Requires="v">
                <p:oleObj spid="_x0000_s5166" name="Equation" r:id="rId4" imgW="660113" imgH="253890" progId="Equation.DSMT4">
                  <p:embed/>
                </p:oleObj>
              </mc:Choice>
              <mc:Fallback>
                <p:oleObj name="Equation" r:id="rId4" imgW="660113" imgH="253890" progId="Equation.DSMT4">
                  <p:embed/>
                  <p:pic>
                    <p:nvPicPr>
                      <p:cNvPr id="781316" name="Object 4">
                        <a:extLst>
                          <a:ext uri="{FF2B5EF4-FFF2-40B4-BE49-F238E27FC236}">
                            <a16:creationId xmlns="" xmlns:a16="http://schemas.microsoft.com/office/drawing/2014/main" id="{21FC424D-BAB2-4787-BB2D-6FD325A600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2475" y="5164138"/>
                        <a:ext cx="15144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1320" name="Object 8">
            <a:extLst>
              <a:ext uri="{FF2B5EF4-FFF2-40B4-BE49-F238E27FC236}">
                <a16:creationId xmlns="" xmlns:a16="http://schemas.microsoft.com/office/drawing/2014/main" id="{1DD2E6AA-9B80-4187-A0C8-B8C78CD5825F}"/>
              </a:ext>
            </a:extLst>
          </p:cNvPr>
          <p:cNvGraphicFramePr>
            <a:graphicFrameLocks noChangeAspect="1"/>
          </p:cNvGraphicFramePr>
          <p:nvPr/>
        </p:nvGraphicFramePr>
        <p:xfrm>
          <a:off x="5837238" y="4827588"/>
          <a:ext cx="1198562" cy="368300"/>
        </p:xfrm>
        <a:graphic>
          <a:graphicData uri="http://schemas.openxmlformats.org/presentationml/2006/ole">
            <mc:AlternateContent xmlns:mc="http://schemas.openxmlformats.org/markup-compatibility/2006">
              <mc:Choice xmlns:v="urn:schemas-microsoft-com:vml" Requires="v">
                <p:oleObj spid="_x0000_s5167" name="Equation" r:id="rId6" imgW="469696" imgH="165028" progId="Equation.DSMT4">
                  <p:embed/>
                </p:oleObj>
              </mc:Choice>
              <mc:Fallback>
                <p:oleObj name="Equation" r:id="rId6" imgW="469696" imgH="165028" progId="Equation.DSMT4">
                  <p:embed/>
                  <p:pic>
                    <p:nvPicPr>
                      <p:cNvPr id="781320" name="Object 8">
                        <a:extLst>
                          <a:ext uri="{FF2B5EF4-FFF2-40B4-BE49-F238E27FC236}">
                            <a16:creationId xmlns="" xmlns:a16="http://schemas.microsoft.com/office/drawing/2014/main" id="{1DD2E6AA-9B80-4187-A0C8-B8C78CD582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7238" y="4827588"/>
                        <a:ext cx="1198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Rectangle 10">
            <a:extLst>
              <a:ext uri="{FF2B5EF4-FFF2-40B4-BE49-F238E27FC236}">
                <a16:creationId xmlns="" xmlns:a16="http://schemas.microsoft.com/office/drawing/2014/main" id="{04F310AB-ABB1-4FD1-9872-ABA1C018321D}"/>
              </a:ext>
            </a:extLst>
          </p:cNvPr>
          <p:cNvSpPr>
            <a:spLocks noChangeArrowheads="1"/>
          </p:cNvSpPr>
          <p:nvPr/>
        </p:nvSpPr>
        <p:spPr bwMode="auto">
          <a:xfrm>
            <a:off x="5638800" y="2965450"/>
            <a:ext cx="1828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Bef>
                <a:spcPct val="25000"/>
              </a:spcBef>
            </a:pPr>
            <a:r>
              <a:rPr lang="en-US" altLang="en-US" sz="2800">
                <a:solidFill>
                  <a:srgbClr val="000000"/>
                </a:solidFill>
                <a:latin typeface="Times New Roman" panose="02020603050405020304" pitchFamily="18" charset="0"/>
              </a:rPr>
              <a:t>Is </a:t>
            </a:r>
            <a:r>
              <a:rPr lang="en-US" altLang="en-US" sz="2800" i="1">
                <a:solidFill>
                  <a:srgbClr val="000000"/>
                </a:solidFill>
                <a:latin typeface="Times New Roman" panose="02020603050405020304" pitchFamily="18" charset="0"/>
              </a:rPr>
              <a:t>np</a:t>
            </a:r>
            <a:r>
              <a:rPr lang="en-US" altLang="en-US" sz="2800">
                <a:solidFill>
                  <a:srgbClr val="000000"/>
                </a:solidFill>
                <a:latin typeface="Times New Roman" panose="02020603050405020304" pitchFamily="18" charset="0"/>
              </a:rPr>
              <a:t> </a:t>
            </a:r>
            <a:r>
              <a:rPr lang="en-US" altLang="en-US" sz="2800">
                <a:solidFill>
                  <a:srgbClr val="000000"/>
                </a:solidFill>
                <a:latin typeface="Times New Roman" panose="02020603050405020304" pitchFamily="18" charset="0"/>
                <a:sym typeface="Symbol" panose="05050102010706020507" pitchFamily="18" charset="2"/>
              </a:rPr>
              <a:t> 5?</a:t>
            </a:r>
            <a:br>
              <a:rPr lang="en-US" altLang="en-US" sz="2800">
                <a:solidFill>
                  <a:srgbClr val="000000"/>
                </a:solidFill>
                <a:latin typeface="Times New Roman" panose="02020603050405020304" pitchFamily="18" charset="0"/>
                <a:sym typeface="Symbol" panose="05050102010706020507" pitchFamily="18" charset="2"/>
              </a:rPr>
            </a:br>
            <a:r>
              <a:rPr lang="en-US" altLang="en-US" sz="2800">
                <a:solidFill>
                  <a:srgbClr val="000000"/>
                </a:solidFill>
                <a:latin typeface="Times New Roman" panose="02020603050405020304" pitchFamily="18" charset="0"/>
              </a:rPr>
              <a:t>Is </a:t>
            </a:r>
            <a:r>
              <a:rPr lang="en-US" altLang="en-US" sz="2800" i="1">
                <a:solidFill>
                  <a:srgbClr val="000000"/>
                </a:solidFill>
                <a:latin typeface="Times New Roman" panose="02020603050405020304" pitchFamily="18" charset="0"/>
              </a:rPr>
              <a:t>nq</a:t>
            </a:r>
            <a:r>
              <a:rPr lang="en-US" altLang="en-US" sz="2800">
                <a:solidFill>
                  <a:srgbClr val="000000"/>
                </a:solidFill>
                <a:latin typeface="Times New Roman" panose="02020603050405020304" pitchFamily="18" charset="0"/>
              </a:rPr>
              <a:t> </a:t>
            </a:r>
            <a:r>
              <a:rPr lang="en-US" altLang="en-US" sz="2800">
                <a:solidFill>
                  <a:srgbClr val="000000"/>
                </a:solidFill>
                <a:latin typeface="Times New Roman" panose="02020603050405020304" pitchFamily="18" charset="0"/>
                <a:sym typeface="Symbol" panose="05050102010706020507" pitchFamily="18" charset="2"/>
              </a:rPr>
              <a:t> 5?</a:t>
            </a:r>
          </a:p>
        </p:txBody>
      </p:sp>
      <p:sp>
        <p:nvSpPr>
          <p:cNvPr id="38918" name="Rectangle 11">
            <a:extLst>
              <a:ext uri="{FF2B5EF4-FFF2-40B4-BE49-F238E27FC236}">
                <a16:creationId xmlns="" xmlns:a16="http://schemas.microsoft.com/office/drawing/2014/main" id="{05F899BF-CAFE-40FB-9845-DBFEE8152DE7}"/>
              </a:ext>
            </a:extLst>
          </p:cNvPr>
          <p:cNvSpPr>
            <a:spLocks noChangeArrowheads="1"/>
          </p:cNvSpPr>
          <p:nvPr/>
        </p:nvSpPr>
        <p:spPr bwMode="auto">
          <a:xfrm>
            <a:off x="5638800" y="2090738"/>
            <a:ext cx="29384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a:solidFill>
                  <a:srgbClr val="000000"/>
                </a:solidFill>
                <a:latin typeface="Times New Roman" panose="02020603050405020304" pitchFamily="18" charset="0"/>
              </a:rPr>
              <a:t>Specify </a:t>
            </a:r>
            <a:r>
              <a:rPr lang="en-US" altLang="en-US" sz="2800" i="1">
                <a:solidFill>
                  <a:srgbClr val="000000"/>
                </a:solidFill>
                <a:latin typeface="Times New Roman" panose="02020603050405020304" pitchFamily="18" charset="0"/>
              </a:rPr>
              <a:t>n, p</a:t>
            </a:r>
            <a:r>
              <a:rPr lang="en-US" altLang="en-US" sz="2800">
                <a:solidFill>
                  <a:srgbClr val="000000"/>
                </a:solidFill>
                <a:latin typeface="Times New Roman" panose="02020603050405020304" pitchFamily="18" charset="0"/>
              </a:rPr>
              <a:t>, and </a:t>
            </a:r>
            <a:r>
              <a:rPr lang="en-US" altLang="en-US" sz="2800" i="1">
                <a:solidFill>
                  <a:srgbClr val="000000"/>
                </a:solidFill>
                <a:latin typeface="Times New Roman" panose="02020603050405020304" pitchFamily="18" charset="0"/>
              </a:rPr>
              <a:t>q</a:t>
            </a:r>
            <a:r>
              <a:rPr lang="en-US" altLang="en-US" sz="2800">
                <a:solidFill>
                  <a:srgbClr val="000000"/>
                </a:solidFill>
                <a:latin typeface="Times New Roman" panose="02020603050405020304" pitchFamily="18" charset="0"/>
              </a:rPr>
              <a:t>.</a:t>
            </a:r>
            <a:endParaRPr lang="en-US" altLang="en-US" sz="2800" i="1">
              <a:solidFill>
                <a:srgbClr val="000000"/>
              </a:solidFill>
              <a:latin typeface="Times New Roman" panose="02020603050405020304" pitchFamily="18" charset="0"/>
            </a:endParaRPr>
          </a:p>
        </p:txBody>
      </p:sp>
      <p:sp>
        <p:nvSpPr>
          <p:cNvPr id="38919" name="Rectangle 11">
            <a:extLst>
              <a:ext uri="{FF2B5EF4-FFF2-40B4-BE49-F238E27FC236}">
                <a16:creationId xmlns="" xmlns:a16="http://schemas.microsoft.com/office/drawing/2014/main" id="{F9EB4B98-F5C5-4E29-BDC4-FD8F61D197A5}"/>
              </a:ext>
            </a:extLst>
          </p:cNvPr>
          <p:cNvSpPr>
            <a:spLocks noChangeArrowheads="1"/>
          </p:cNvSpPr>
          <p:nvPr/>
        </p:nvSpPr>
        <p:spPr bwMode="auto">
          <a:xfrm>
            <a:off x="228600" y="1600200"/>
            <a:ext cx="8229600" cy="5191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n-US" altLang="en-US" sz="1800">
              <a:solidFill>
                <a:schemeClr val="bg1"/>
              </a:solidFill>
            </a:endParaRPr>
          </a:p>
        </p:txBody>
      </p:sp>
    </p:spTree>
    <p:extLst>
      <p:ext uri="{BB962C8B-B14F-4D97-AF65-F5344CB8AC3E}">
        <p14:creationId xmlns:p14="http://schemas.microsoft.com/office/powerpoint/2010/main" val="40905260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1315">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81315">
                                            <p:txEl>
                                              <p:pRg st="3" end="3"/>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781320"/>
                                        </p:tgtEl>
                                        <p:attrNameLst>
                                          <p:attrName>style.visibility</p:attrName>
                                        </p:attrNameLst>
                                      </p:cBhvr>
                                      <p:to>
                                        <p:strVal val="visible"/>
                                      </p:to>
                                    </p:set>
                                  </p:childTnLst>
                                </p:cTn>
                              </p:par>
                            </p:childTnLst>
                          </p:cTn>
                        </p:par>
                        <p:par>
                          <p:cTn id="17" fill="hold" nodeType="afterGroup">
                            <p:stCondLst>
                              <p:cond delay="0"/>
                            </p:stCondLst>
                            <p:childTnLst>
                              <p:par>
                                <p:cTn id="18" presetID="1" presetClass="entr" presetSubtype="0" fill="hold" nodeType="afterEffect">
                                  <p:stCondLst>
                                    <p:cond delay="0"/>
                                  </p:stCondLst>
                                  <p:childTnLst>
                                    <p:set>
                                      <p:cBhvr>
                                        <p:cTn id="19" dur="1" fill="hold">
                                          <p:stCondLst>
                                            <p:cond delay="0"/>
                                          </p:stCondLst>
                                        </p:cTn>
                                        <p:tgtEl>
                                          <p:spTgt spid="781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1315" grpId="0" build="p"/>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a:extLst>
              <a:ext uri="{FF2B5EF4-FFF2-40B4-BE49-F238E27FC236}">
                <a16:creationId xmlns="" xmlns:a16="http://schemas.microsoft.com/office/drawing/2014/main" id="{9F0898BC-B6C1-49D2-A321-CC254772F774}"/>
              </a:ext>
            </a:extLst>
          </p:cNvPr>
          <p:cNvSpPr>
            <a:spLocks noGrp="1" noChangeArrowheads="1"/>
          </p:cNvSpPr>
          <p:nvPr>
            <p:ph type="title"/>
          </p:nvPr>
        </p:nvSpPr>
        <p:spPr>
          <a:xfrm>
            <a:off x="533400" y="438150"/>
            <a:ext cx="8153400" cy="652463"/>
          </a:xfrm>
        </p:spPr>
        <p:txBody>
          <a:bodyPr/>
          <a:lstStyle/>
          <a:p>
            <a:pPr eaLnBrk="1" hangingPunct="1"/>
            <a:r>
              <a:rPr lang="en-US" altLang="en-US">
                <a:latin typeface="Times New Roman" panose="02020603050405020304" pitchFamily="18" charset="0"/>
                <a:ea typeface="ＭＳ Ｐゴシック" panose="020B0600070205080204" pitchFamily="34" charset="-128"/>
              </a:rPr>
              <a:t>Using the Normal Distribution to Approximate Binomial Probabilities </a:t>
            </a:r>
            <a:endParaRPr lang="en-US" altLang="en-US">
              <a:ea typeface="ＭＳ Ｐゴシック" panose="020B0600070205080204" pitchFamily="34" charset="-128"/>
            </a:endParaRPr>
          </a:p>
        </p:txBody>
      </p:sp>
      <p:sp>
        <p:nvSpPr>
          <p:cNvPr id="781315" name="Text Box 3">
            <a:extLst>
              <a:ext uri="{FF2B5EF4-FFF2-40B4-BE49-F238E27FC236}">
                <a16:creationId xmlns="" xmlns:a16="http://schemas.microsoft.com/office/drawing/2014/main" id="{49B214E9-0832-4AAD-BD50-4D4945FF8C61}"/>
              </a:ext>
            </a:extLst>
          </p:cNvPr>
          <p:cNvSpPr txBox="1">
            <a:spLocks noChangeArrowheads="1"/>
          </p:cNvSpPr>
          <p:nvPr/>
        </p:nvSpPr>
        <p:spPr bwMode="auto">
          <a:xfrm>
            <a:off x="152400" y="2125663"/>
            <a:ext cx="4495800" cy="394493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buClr>
                <a:schemeClr val="accent1"/>
              </a:buClr>
              <a:buFontTx/>
              <a:buAutoNum type="arabicPeriod" startAt="4"/>
            </a:pPr>
            <a:r>
              <a:rPr lang="en-US" altLang="en-US" sz="2800">
                <a:latin typeface="Times New Roman" panose="02020603050405020304" pitchFamily="18" charset="0"/>
              </a:rPr>
              <a:t>Apply the appropriate continuity correction. Shade the corresponding area under the normal curve.</a:t>
            </a:r>
          </a:p>
          <a:p>
            <a:pPr eaLnBrk="1" hangingPunct="1">
              <a:buClr>
                <a:schemeClr val="accent1"/>
              </a:buClr>
              <a:buFontTx/>
              <a:buAutoNum type="arabicPeriod" startAt="5"/>
            </a:pPr>
            <a:r>
              <a:rPr lang="en-US" altLang="en-US" sz="2800">
                <a:latin typeface="Times New Roman" panose="02020603050405020304" pitchFamily="18" charset="0"/>
              </a:rPr>
              <a:t>Find the corresponding </a:t>
            </a:r>
            <a:r>
              <a:rPr lang="en-US" altLang="en-US" sz="2800" i="1">
                <a:latin typeface="Times New Roman" panose="02020603050405020304" pitchFamily="18" charset="0"/>
              </a:rPr>
              <a:t>z</a:t>
            </a:r>
            <a:r>
              <a:rPr lang="en-US" altLang="en-US" sz="2800">
                <a:latin typeface="Times New Roman" panose="02020603050405020304" pitchFamily="18" charset="0"/>
              </a:rPr>
              <a:t>-score(s).</a:t>
            </a:r>
          </a:p>
          <a:p>
            <a:pPr eaLnBrk="1" hangingPunct="1">
              <a:buClr>
                <a:schemeClr val="accent1"/>
              </a:buClr>
              <a:buFontTx/>
              <a:buAutoNum type="arabicPeriod" startAt="5"/>
            </a:pPr>
            <a:r>
              <a:rPr lang="en-US" altLang="en-US" sz="2800">
                <a:latin typeface="Times New Roman" panose="02020603050405020304" pitchFamily="18" charset="0"/>
              </a:rPr>
              <a:t>Find the probability.			</a:t>
            </a:r>
            <a:endParaRPr lang="el-GR" altLang="en-US" sz="2800">
              <a:latin typeface="Times New Roman" panose="02020603050405020304" pitchFamily="18" charset="0"/>
            </a:endParaRPr>
          </a:p>
        </p:txBody>
      </p:sp>
      <p:graphicFrame>
        <p:nvGraphicFramePr>
          <p:cNvPr id="781317" name="Object 5">
            <a:extLst>
              <a:ext uri="{FF2B5EF4-FFF2-40B4-BE49-F238E27FC236}">
                <a16:creationId xmlns="" xmlns:a16="http://schemas.microsoft.com/office/drawing/2014/main" id="{EDFD93A6-9DCA-4D0E-9204-EB8CAE76131B}"/>
              </a:ext>
            </a:extLst>
          </p:cNvPr>
          <p:cNvGraphicFramePr>
            <a:graphicFrameLocks noChangeAspect="1"/>
          </p:cNvGraphicFramePr>
          <p:nvPr>
            <p:extLst>
              <p:ext uri="{D42A27DB-BD31-4B8C-83A1-F6EECF244321}">
                <p14:modId xmlns:p14="http://schemas.microsoft.com/office/powerpoint/2010/main" val="2573128079"/>
              </p:ext>
            </p:extLst>
          </p:nvPr>
        </p:nvGraphicFramePr>
        <p:xfrm>
          <a:off x="5708650" y="4267200"/>
          <a:ext cx="1644650" cy="838200"/>
        </p:xfrm>
        <a:graphic>
          <a:graphicData uri="http://schemas.openxmlformats.org/presentationml/2006/ole">
            <mc:AlternateContent xmlns:mc="http://schemas.openxmlformats.org/markup-compatibility/2006">
              <mc:Choice xmlns:v="urn:schemas-microsoft-com:vml" Requires="v">
                <p:oleObj spid="_x0000_s6168" name="Equation" r:id="rId4" imgW="609480" imgH="355320" progId="Equation.DSMT4">
                  <p:embed/>
                </p:oleObj>
              </mc:Choice>
              <mc:Fallback>
                <p:oleObj name="Equation" r:id="rId4" imgW="609480" imgH="355320" progId="Equation.DSMT4">
                  <p:embed/>
                  <p:pic>
                    <p:nvPicPr>
                      <p:cNvPr id="781317" name="Object 5">
                        <a:extLst>
                          <a:ext uri="{FF2B5EF4-FFF2-40B4-BE49-F238E27FC236}">
                            <a16:creationId xmlns="" xmlns:a16="http://schemas.microsoft.com/office/drawing/2014/main" id="{EDFD93A6-9DCA-4D0E-9204-EB8CAE76131B}"/>
                          </a:ext>
                        </a:extLst>
                      </p:cNvPr>
                      <p:cNvPicPr>
                        <a:picLocks noChangeAspect="1" noChangeArrowheads="1"/>
                      </p:cNvPicPr>
                      <p:nvPr/>
                    </p:nvPicPr>
                    <p:blipFill>
                      <a:blip r:embed="rId5"/>
                      <a:srcRect/>
                      <a:stretch>
                        <a:fillRect/>
                      </a:stretch>
                    </p:blipFill>
                    <p:spPr bwMode="auto">
                      <a:xfrm>
                        <a:off x="5708650" y="4267200"/>
                        <a:ext cx="16446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64" name="Rectangle 9">
            <a:extLst>
              <a:ext uri="{FF2B5EF4-FFF2-40B4-BE49-F238E27FC236}">
                <a16:creationId xmlns="" xmlns:a16="http://schemas.microsoft.com/office/drawing/2014/main" id="{9158AF2D-DF99-48BE-83CC-DBB67D0E0318}"/>
              </a:ext>
            </a:extLst>
          </p:cNvPr>
          <p:cNvSpPr>
            <a:spLocks noChangeArrowheads="1"/>
          </p:cNvSpPr>
          <p:nvPr/>
        </p:nvSpPr>
        <p:spPr bwMode="auto">
          <a:xfrm>
            <a:off x="5637213" y="2127250"/>
            <a:ext cx="29733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Bef>
                <a:spcPct val="15000"/>
              </a:spcBef>
            </a:pPr>
            <a:r>
              <a:rPr lang="en-US" altLang="en-US" sz="2800" dirty="0">
                <a:latin typeface="Times New Roman" panose="02020603050405020304" pitchFamily="18" charset="0"/>
              </a:rPr>
              <a:t>Add </a:t>
            </a:r>
            <a:r>
              <a:rPr lang="en-US" altLang="en-US" sz="2800" dirty="0" smtClean="0">
                <a:latin typeface="Times New Roman" panose="02020603050405020304" pitchFamily="18" charset="0"/>
              </a:rPr>
              <a:t>0.5 </a:t>
            </a:r>
            <a:r>
              <a:rPr lang="en-US" altLang="en-US" sz="2800" dirty="0">
                <a:latin typeface="Times New Roman" panose="02020603050405020304" pitchFamily="18" charset="0"/>
              </a:rPr>
              <a:t>to (or subtract 0.5 from) the binomial probability. </a:t>
            </a:r>
          </a:p>
        </p:txBody>
      </p:sp>
      <p:sp>
        <p:nvSpPr>
          <p:cNvPr id="781322" name="Rectangle 10">
            <a:extLst>
              <a:ext uri="{FF2B5EF4-FFF2-40B4-BE49-F238E27FC236}">
                <a16:creationId xmlns="" xmlns:a16="http://schemas.microsoft.com/office/drawing/2014/main" id="{C7245C5E-41BA-499B-9C8A-D685F14935E8}"/>
              </a:ext>
            </a:extLst>
          </p:cNvPr>
          <p:cNvSpPr>
            <a:spLocks noChangeArrowheads="1"/>
          </p:cNvSpPr>
          <p:nvPr/>
        </p:nvSpPr>
        <p:spPr bwMode="auto">
          <a:xfrm>
            <a:off x="5638800" y="5099050"/>
            <a:ext cx="3048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Bef>
                <a:spcPct val="15000"/>
              </a:spcBef>
            </a:pPr>
            <a:r>
              <a:rPr lang="en-US" altLang="en-US" sz="2800">
                <a:latin typeface="Times New Roman" panose="02020603050405020304" pitchFamily="18" charset="0"/>
              </a:rPr>
              <a:t>Use the Standard Normal Table.</a:t>
            </a:r>
            <a:endParaRPr lang="el-GR" altLang="en-US" sz="2800">
              <a:latin typeface="Times New Roman" panose="02020603050405020304" pitchFamily="18" charset="0"/>
            </a:endParaRPr>
          </a:p>
        </p:txBody>
      </p:sp>
      <p:sp>
        <p:nvSpPr>
          <p:cNvPr id="40966" name="Rectangle 9">
            <a:extLst>
              <a:ext uri="{FF2B5EF4-FFF2-40B4-BE49-F238E27FC236}">
                <a16:creationId xmlns="" xmlns:a16="http://schemas.microsoft.com/office/drawing/2014/main" id="{65EE247D-7668-44C4-A374-2EA843C72C11}"/>
              </a:ext>
            </a:extLst>
          </p:cNvPr>
          <p:cNvSpPr>
            <a:spLocks noChangeArrowheads="1"/>
          </p:cNvSpPr>
          <p:nvPr/>
        </p:nvSpPr>
        <p:spPr bwMode="auto">
          <a:xfrm>
            <a:off x="228600" y="1600200"/>
            <a:ext cx="8229600" cy="5191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n-US" altLang="en-US" sz="1800">
              <a:solidFill>
                <a:schemeClr val="bg1"/>
              </a:solidFill>
            </a:endParaRPr>
          </a:p>
        </p:txBody>
      </p:sp>
    </p:spTree>
    <p:extLst>
      <p:ext uri="{BB962C8B-B14F-4D97-AF65-F5344CB8AC3E}">
        <p14:creationId xmlns:p14="http://schemas.microsoft.com/office/powerpoint/2010/main" val="32763647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1315">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781317"/>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81315">
                                            <p:txEl>
                                              <p:pRg st="2" end="2"/>
                                            </p:txEl>
                                          </p:spTgt>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7813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1315" grpId="0" build="p"/>
      <p:bldP spid="7813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C2849175-67FC-4771-BD93-E542CD709B5B}"/>
              </a:ext>
            </a:extLst>
          </p:cNvPr>
          <p:cNvSpPr>
            <a:spLocks noGrp="1"/>
          </p:cNvSpPr>
          <p:nvPr>
            <p:ph type="title"/>
          </p:nvPr>
        </p:nvSpPr>
        <p:spPr/>
        <p:txBody>
          <a:bodyPr/>
          <a:lstStyle/>
          <a:p>
            <a:pPr eaLnBrk="1" hangingPunct="1"/>
            <a:r>
              <a:rPr lang="en-US" altLang="en-US">
                <a:ea typeface="ＭＳ Ｐゴシック" panose="020B0600070205080204" pitchFamily="34" charset="-128"/>
              </a:rPr>
              <a:t>Chapter Outline</a:t>
            </a:r>
          </a:p>
        </p:txBody>
      </p:sp>
      <p:pic>
        <p:nvPicPr>
          <p:cNvPr id="9219" name="Picture 4">
            <a:extLst>
              <a:ext uri="{FF2B5EF4-FFF2-40B4-BE49-F238E27FC236}">
                <a16:creationId xmlns="" xmlns:a16="http://schemas.microsoft.com/office/drawing/2014/main" id="{21F5DE93-469F-4D1E-81A1-5A1D5A3678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392238"/>
            <a:ext cx="7694613" cy="407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6487642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2DB64781-42CE-4673-837E-40C525455FF0}"/>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Approximating a Binomial Probability</a:t>
            </a:r>
          </a:p>
        </p:txBody>
      </p:sp>
      <p:sp>
        <p:nvSpPr>
          <p:cNvPr id="43010" name="Content Placeholder 34">
            <a:extLst>
              <a:ext uri="{FF2B5EF4-FFF2-40B4-BE49-F238E27FC236}">
                <a16:creationId xmlns="" xmlns:a16="http://schemas.microsoft.com/office/drawing/2014/main" id="{294D7BC2-9830-4C10-A07E-653DEA8597FD}"/>
              </a:ext>
            </a:extLst>
          </p:cNvPr>
          <p:cNvSpPr>
            <a:spLocks noGrp="1"/>
          </p:cNvSpPr>
          <p:nvPr>
            <p:ph idx="1"/>
          </p:nvPr>
        </p:nvSpPr>
        <p:spPr>
          <a:xfrm>
            <a:off x="457200" y="1600200"/>
            <a:ext cx="8229600" cy="3048000"/>
          </a:xfrm>
        </p:spPr>
        <p:txBody>
          <a:bodyPr/>
          <a:lstStyle/>
          <a:p>
            <a:pPr marL="0" indent="0">
              <a:buNone/>
            </a:pPr>
            <a:r>
              <a:rPr lang="en-US" dirty="0"/>
              <a:t>In a survey of 8- to 18-year-old heavy media users in the United States, 47% said they get fair or poor grades (C and below). You randomly select forty-five 8- to 18-year-old heavy media users in the United States and ask them whether they get fair or poor grades. What is the probability that fewer than 20 of them respond yes? </a:t>
            </a:r>
            <a:r>
              <a:rPr lang="en-US" i="1" dirty="0">
                <a:solidFill>
                  <a:schemeClr val="tx2">
                    <a:lumMod val="75000"/>
                  </a:schemeClr>
                </a:solidFill>
              </a:rPr>
              <a:t>(Source: Kaiser Family Foundation)</a:t>
            </a:r>
            <a:endParaRPr lang="en-US" altLang="en-US" dirty="0">
              <a:solidFill>
                <a:schemeClr val="tx2">
                  <a:lumMod val="75000"/>
                </a:schemeClr>
              </a:solidFill>
              <a:ea typeface="ＭＳ Ｐゴシック" panose="020B0600070205080204" pitchFamily="34" charset="-128"/>
            </a:endParaRPr>
          </a:p>
        </p:txBody>
      </p:sp>
      <mc:AlternateContent xmlns:mc="http://schemas.openxmlformats.org/markup-compatibility/2006" xmlns:a14="http://schemas.microsoft.com/office/drawing/2010/main">
        <mc:Choice Requires="a14">
          <p:sp>
            <p:nvSpPr>
              <p:cNvPr id="36" name="TextBox 35">
                <a:extLst>
                  <a:ext uri="{FF2B5EF4-FFF2-40B4-BE49-F238E27FC236}">
                    <a16:creationId xmlns="" xmlns:a16="http://schemas.microsoft.com/office/drawing/2014/main" id="{4560B9E7-A8CE-4B64-BE90-C2B1DE66A30F}"/>
                  </a:ext>
                </a:extLst>
              </p:cNvPr>
              <p:cNvSpPr txBox="1">
                <a:spLocks noChangeArrowheads="1"/>
              </p:cNvSpPr>
              <p:nvPr/>
            </p:nvSpPr>
            <p:spPr bwMode="auto">
              <a:xfrm>
                <a:off x="457200" y="4724400"/>
                <a:ext cx="7543800" cy="137318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marL="293688" indent="-29368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Use the normal approximation</a:t>
                </a:r>
              </a:p>
              <a:p>
                <a:pPr eaLnBrk="1" hangingPunct="1"/>
                <a:r>
                  <a:rPr lang="en-US" altLang="en-US" sz="2800" dirty="0">
                    <a:latin typeface="Times New Roman" panose="02020603050405020304" pitchFamily="18" charset="0"/>
                    <a:cs typeface="Times New Roman" panose="02020603050405020304" pitchFamily="18" charset="0"/>
                  </a:rPr>
                  <a:t>       </a:t>
                </a:r>
                <a:r>
                  <a:rPr lang="en-US" altLang="en-US" sz="2800" i="1" dirty="0">
                    <a:solidFill>
                      <a:srgbClr val="AE0337"/>
                    </a:solidFill>
                    <a:latin typeface="Times New Roman" panose="02020603050405020304" pitchFamily="18" charset="0"/>
                    <a:cs typeface="Times New Roman" panose="02020603050405020304" pitchFamily="18" charset="0"/>
                  </a:rPr>
                  <a:t>μ</a:t>
                </a:r>
                <a:r>
                  <a:rPr lang="en-US" altLang="en-US" sz="2800" dirty="0">
                    <a:solidFill>
                      <a:srgbClr val="AE0337"/>
                    </a:solidFill>
                    <a:latin typeface="Times New Roman" panose="02020603050405020304" pitchFamily="18" charset="0"/>
                    <a:cs typeface="Times New Roman" panose="02020603050405020304" pitchFamily="18" charset="0"/>
                  </a:rPr>
                  <a:t> = </a:t>
                </a:r>
                <a:r>
                  <a:rPr lang="en-US" altLang="en-US" sz="2800" dirty="0" smtClean="0">
                    <a:solidFill>
                      <a:srgbClr val="AE0337"/>
                    </a:solidFill>
                    <a:latin typeface="Times New Roman" panose="02020603050405020304" pitchFamily="18" charset="0"/>
                    <a:cs typeface="Times New Roman" panose="02020603050405020304" pitchFamily="18" charset="0"/>
                  </a:rPr>
                  <a:t>21.15 </a:t>
                </a:r>
                <a:r>
                  <a:rPr lang="en-US" altLang="en-US" sz="2800" dirty="0">
                    <a:solidFill>
                      <a:srgbClr val="AE0337"/>
                    </a:solidFill>
                    <a:latin typeface="Times New Roman" panose="02020603050405020304" pitchFamily="18" charset="0"/>
                    <a:cs typeface="Times New Roman" panose="02020603050405020304" pitchFamily="18" charset="0"/>
                  </a:rPr>
                  <a:t>and </a:t>
                </a:r>
                <a:r>
                  <a:rPr lang="en-US" altLang="en-US" sz="2800" dirty="0">
                    <a:solidFill>
                      <a:srgbClr val="AE0337"/>
                    </a:solidFill>
                    <a:latin typeface="Times New Roman" panose="02020603050405020304" pitchFamily="18" charset="0"/>
                    <a:cs typeface="Times New Roman" panose="02020603050405020304" pitchFamily="18" charset="0"/>
                    <a:sym typeface="Symbol" panose="05050102010706020507" pitchFamily="18" charset="2"/>
                  </a:rPr>
                  <a:t> </a:t>
                </a:r>
                <a14:m>
                  <m:oMath xmlns:m="http://schemas.openxmlformats.org/officeDocument/2006/math">
                    <m:r>
                      <a:rPr lang="en-US" altLang="en-US" sz="2800" i="1" smtClean="0">
                        <a:solidFill>
                          <a:srgbClr val="AE0337"/>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oMath>
                </a14:m>
                <a:r>
                  <a:rPr lang="en-US" altLang="en-US" sz="2800" dirty="0">
                    <a:solidFill>
                      <a:srgbClr val="AE0337"/>
                    </a:solidFill>
                    <a:latin typeface="+mn-lt"/>
                  </a:rPr>
                  <a:t> 3.35</a:t>
                </a:r>
                <a:endParaRPr lang="en-US" altLang="en-US" sz="2800" dirty="0">
                  <a:solidFill>
                    <a:schemeClr val="accent2"/>
                  </a:solidFill>
                  <a:latin typeface="+mn-lt"/>
                </a:endParaRPr>
              </a:p>
            </p:txBody>
          </p:sp>
        </mc:Choice>
        <mc:Fallback xmlns="">
          <p:sp>
            <p:nvSpPr>
              <p:cNvPr id="36" name="TextBox 35">
                <a:extLst>
                  <a:ext uri="{FF2B5EF4-FFF2-40B4-BE49-F238E27FC236}">
                    <a16:creationId xmlns:a16="http://schemas.microsoft.com/office/drawing/2014/main" xmlns:a14="http://schemas.microsoft.com/office/drawing/2010/main" xmlns="" id="{4560B9E7-A8CE-4B64-BE90-C2B1DE66A30F}"/>
                  </a:ext>
                </a:extLst>
              </p:cNvPr>
              <p:cNvSpPr txBox="1">
                <a:spLocks noRot="1" noChangeAspect="1" noMove="1" noResize="1" noEditPoints="1" noAdjustHandles="1" noChangeArrowheads="1" noChangeShapeType="1" noTextEdit="1"/>
              </p:cNvSpPr>
              <p:nvPr/>
            </p:nvSpPr>
            <p:spPr bwMode="auto">
              <a:xfrm>
                <a:off x="457200" y="4724400"/>
                <a:ext cx="7543800" cy="1373188"/>
              </a:xfrm>
              <a:prstGeom prst="rect">
                <a:avLst/>
              </a:prstGeom>
              <a:blipFill rotWithShape="1">
                <a:blip r:embed="rId3"/>
                <a:stretch>
                  <a:fillRect l="-1616" t="-4444" b="-1288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42135958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371600"/>
                <a:ext cx="8382000" cy="4525963"/>
              </a:xfrm>
            </p:spPr>
            <p:txBody>
              <a:bodyPr/>
              <a:lstStyle/>
              <a:p>
                <a:r>
                  <a:rPr lang="en-US" altLang="en-US" dirty="0">
                    <a:ea typeface="ＭＳ Ｐゴシック" panose="020B0600070205080204" pitchFamily="34" charset="-128"/>
                  </a:rPr>
                  <a:t>Apply the continuity correction: </a:t>
                </a:r>
              </a:p>
              <a:p>
                <a:pPr lvl="1"/>
                <a:r>
                  <a:rPr lang="en-US" dirty="0"/>
                  <a:t>To use a normal distribution, note that the probability is “fewer than 20.” So, apply the continuity correction by subtracting 0.5 from 20 and write the probability as</a:t>
                </a:r>
              </a:p>
              <a:p>
                <a:pPr marL="0" indent="0">
                  <a:buNone/>
                </a:pPr>
                <a:r>
                  <a:rPr lang="en-US" i="1" dirty="0"/>
                  <a:t>	</a:t>
                </a:r>
                <a:r>
                  <a:rPr lang="en-US" i="1" dirty="0">
                    <a:solidFill>
                      <a:srgbClr val="C00000"/>
                    </a:solidFill>
                  </a:rPr>
                  <a:t>	</a:t>
                </a:r>
                <a:r>
                  <a:rPr lang="en-US" i="1" dirty="0">
                    <a:solidFill>
                      <a:srgbClr val="AE0337"/>
                    </a:solidFill>
                  </a:rPr>
                  <a:t>P</a:t>
                </a:r>
                <a:r>
                  <a:rPr lang="en-US" dirty="0">
                    <a:solidFill>
                      <a:srgbClr val="AE0337"/>
                    </a:solidFill>
                  </a:rPr>
                  <a:t>(</a:t>
                </a:r>
                <a:r>
                  <a:rPr lang="en-US" i="1" dirty="0">
                    <a:solidFill>
                      <a:srgbClr val="AE0337"/>
                    </a:solidFill>
                  </a:rPr>
                  <a:t>x </a:t>
                </a:r>
                <a:r>
                  <a:rPr lang="en-US" dirty="0">
                    <a:solidFill>
                      <a:srgbClr val="AE0337"/>
                    </a:solidFill>
                  </a:rPr>
                  <a:t>&lt; 20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 0.5) = </a:t>
                </a:r>
                <a:r>
                  <a:rPr lang="en-US" i="1" dirty="0">
                    <a:solidFill>
                      <a:srgbClr val="AE0337"/>
                    </a:solidFill>
                  </a:rPr>
                  <a:t>P</a:t>
                </a:r>
                <a:r>
                  <a:rPr lang="en-US" dirty="0">
                    <a:solidFill>
                      <a:srgbClr val="AE0337"/>
                    </a:solidFill>
                  </a:rPr>
                  <a:t>(</a:t>
                </a:r>
                <a:r>
                  <a:rPr lang="en-US" i="1" dirty="0">
                    <a:solidFill>
                      <a:srgbClr val="AE0337"/>
                    </a:solidFill>
                  </a:rPr>
                  <a:t>x </a:t>
                </a:r>
                <a:r>
                  <a:rPr lang="en-US" dirty="0">
                    <a:solidFill>
                      <a:srgbClr val="AE0337"/>
                    </a:solidFill>
                  </a:rPr>
                  <a:t>&lt; 19.5).</a:t>
                </a:r>
                <a:endParaRPr lang="en-US" altLang="en-US" b="1" dirty="0">
                  <a:solidFill>
                    <a:schemeClr val="accent2"/>
                  </a:solidFill>
                  <a:ea typeface="ＭＳ Ｐゴシック" panose="020B0600070205080204" pitchFamily="34" charset="-128"/>
                </a:endParaRPr>
              </a:p>
            </p:txBody>
          </p:sp>
        </mc:Choice>
        <mc:Fallback xmlns="">
          <p:sp>
            <p:nvSpPr>
              <p:cNvPr id="45058" name="Content Placeholder 5">
                <a:extLst>
                  <a:ext uri="{FF2B5EF4-FFF2-40B4-BE49-F238E27FC236}">
                    <a16:creationId xmlns:a16="http://schemas.microsoft.com/office/drawing/2014/main" id="{CFF45E1D-82CC-4F59-9D0D-084966844768}"/>
                  </a:ext>
                </a:extLst>
              </p:cNvPr>
              <p:cNvSpPr>
                <a:spLocks noGrp="1" noRot="1" noChangeAspect="1" noMove="1" noResize="1" noEditPoints="1" noAdjustHandles="1" noChangeArrowheads="1" noChangeShapeType="1" noTextEdit="1"/>
              </p:cNvSpPr>
              <p:nvPr>
                <p:ph idx="1"/>
              </p:nvPr>
            </p:nvSpPr>
            <p:spPr>
              <a:xfrm>
                <a:off x="304800" y="1371600"/>
                <a:ext cx="8382000" cy="4525963"/>
              </a:xfrm>
              <a:blipFill>
                <a:blip r:embed="rId3"/>
                <a:stretch>
                  <a:fillRect l="-1309" t="-1348" r="-2327"/>
                </a:stretch>
              </a:blipFill>
            </p:spPr>
            <p:txBody>
              <a:bodyPr/>
              <a:lstStyle/>
              <a:p>
                <a:r>
                  <a:rPr lang="en-US">
                    <a:noFill/>
                  </a:rPr>
                  <a:t> </a:t>
                </a:r>
              </a:p>
            </p:txBody>
          </p:sp>
        </mc:Fallback>
      </mc:AlternateContent>
    </p:spTree>
    <p:extLst>
      <p:ext uri="{BB962C8B-B14F-4D97-AF65-F5344CB8AC3E}">
        <p14:creationId xmlns:p14="http://schemas.microsoft.com/office/powerpoint/2010/main" val="299966441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477531"/>
                <a:ext cx="8382000" cy="4525963"/>
              </a:xfrm>
            </p:spPr>
            <p:txBody>
              <a:bodyPr/>
              <a:lstStyle/>
              <a:p>
                <a:r>
                  <a:rPr lang="en-US" dirty="0"/>
                  <a:t>The figure shows a normal curve with </a:t>
                </a:r>
                <a14:m>
                  <m:oMath xmlns:m="http://schemas.openxmlformats.org/officeDocument/2006/math">
                    <m:r>
                      <a:rPr lang="en-US" i="1" dirty="0" smtClean="0">
                        <a:solidFill>
                          <a:schemeClr val="tx1"/>
                        </a:solidFill>
                        <a:latin typeface="Cambria Math" panose="02040503050406030204" pitchFamily="18" charset="0"/>
                        <a:ea typeface="Cambria Math" panose="02040503050406030204" pitchFamily="18" charset="0"/>
                      </a:rPr>
                      <m:t>𝜇</m:t>
                    </m:r>
                  </m:oMath>
                </a14:m>
                <a:r>
                  <a:rPr lang="en-US" dirty="0"/>
                  <a:t> = 21.15, </a:t>
                </a:r>
                <a:br>
                  <a:rPr lang="en-US" dirty="0"/>
                </a:br>
                <a14:m>
                  <m:oMath xmlns:m="http://schemas.openxmlformats.org/officeDocument/2006/math">
                    <m:r>
                      <m:rPr>
                        <m:nor/>
                      </m:rPr>
                      <a:rPr lang="en-US" i="1" dirty="0" smtClean="0">
                        <a:solidFill>
                          <a:schemeClr val="tx1"/>
                        </a:solidFill>
                        <a:sym typeface="Symbol" panose="05050102010706020507" pitchFamily="18" charset="2"/>
                      </a:rPr>
                      <m:t></m:t>
                    </m:r>
                  </m:oMath>
                </a14:m>
                <a:r>
                  <a:rPr lang="en-US" dirty="0"/>
                  <a:t>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r>
                      <a:rPr lang="en-US" i="1">
                        <a:solidFill>
                          <a:srgbClr val="C00000"/>
                        </a:solidFill>
                        <a:latin typeface="Cambria Math" panose="02040503050406030204" pitchFamily="18" charset="0"/>
                        <a:ea typeface="Cambria Math" panose="02040503050406030204" pitchFamily="18" charset="0"/>
                      </a:rPr>
                      <m:t> </m:t>
                    </m:r>
                  </m:oMath>
                </a14:m>
                <a:r>
                  <a:rPr lang="en-US" dirty="0"/>
                  <a:t>3.35, and the shaded area to the left of 19.5. </a:t>
                </a:r>
                <a:br>
                  <a:rPr lang="en-US" dirty="0"/>
                </a:br>
                <a:r>
                  <a:rPr lang="en-US" dirty="0"/>
                  <a:t>The </a:t>
                </a:r>
                <a:r>
                  <a:rPr lang="en-US" i="1" dirty="0"/>
                  <a:t>z</a:t>
                </a:r>
                <a:r>
                  <a:rPr lang="en-US" dirty="0"/>
                  <a:t>-score that corresponds to </a:t>
                </a:r>
                <a:r>
                  <a:rPr lang="en-US" i="1" dirty="0"/>
                  <a:t>x </a:t>
                </a:r>
                <a:r>
                  <a:rPr lang="en-US" dirty="0"/>
                  <a:t>= 19.5 is</a:t>
                </a:r>
              </a:p>
              <a:p>
                <a:pPr marL="800100" lvl="2" indent="0">
                  <a:buNone/>
                </a:pPr>
                <a:r>
                  <a:rPr lang="en-US" i="1" dirty="0">
                    <a:solidFill>
                      <a:srgbClr val="AE0337"/>
                    </a:solidFill>
                  </a:rPr>
                  <a:t>z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i="1" dirty="0">
                            <a:solidFill>
                              <a:srgbClr val="AE0337"/>
                            </a:solidFill>
                          </a:rPr>
                          <m:t>x</m:t>
                        </m:r>
                        <m:r>
                          <m:rPr>
                            <m:nor/>
                          </m:rPr>
                          <a:rPr lang="en-US" i="1" dirty="0">
                            <a:solidFill>
                              <a:srgbClr val="AE0337"/>
                            </a:solidFill>
                          </a:rPr>
                          <m:t> </m:t>
                        </m:r>
                        <m:r>
                          <m:rPr>
                            <m:nor/>
                          </m:rPr>
                          <a:rPr lang="en-US" dirty="0">
                            <a:solidFill>
                              <a:srgbClr val="AE0337"/>
                            </a:solidFill>
                          </a:rPr>
                          <m:t>– </m:t>
                        </m:r>
                        <m:r>
                          <a:rPr lang="en-US" i="1" dirty="0">
                            <a:solidFill>
                              <a:srgbClr val="AE0337"/>
                            </a:solidFill>
                            <a:latin typeface="Cambria Math" panose="02040503050406030204" pitchFamily="18" charset="0"/>
                            <a:ea typeface="Cambria Math" panose="02040503050406030204" pitchFamily="18" charset="0"/>
                          </a:rPr>
                          <m:t>𝜇</m:t>
                        </m:r>
                      </m:num>
                      <m:den>
                        <m:r>
                          <m:rPr>
                            <m:nor/>
                          </m:rPr>
                          <a:rPr lang="en-US" i="1" dirty="0">
                            <a:solidFill>
                              <a:srgbClr val="AE0337"/>
                            </a:solidFill>
                            <a:sym typeface="Symbol" panose="05050102010706020507" pitchFamily="18" charset="2"/>
                          </a:rPr>
                          <m:t></m:t>
                        </m:r>
                        <m:r>
                          <m:rPr>
                            <m:nor/>
                          </m:rPr>
                          <a:rPr lang="en-US" i="1" dirty="0">
                            <a:solidFill>
                              <a:srgbClr val="AE0337"/>
                            </a:solidFill>
                          </a:rPr>
                          <m:t> </m:t>
                        </m:r>
                      </m:den>
                    </m:f>
                  </m:oMath>
                </a14:m>
                <a:endParaRPr lang="en-US" i="1" dirty="0">
                  <a:solidFill>
                    <a:srgbClr val="AE0337"/>
                  </a:solidFill>
                </a:endParaRPr>
              </a:p>
              <a:p>
                <a:pPr marL="800100" lvl="2" indent="0">
                  <a:buNone/>
                </a:pPr>
                <a:r>
                  <a:rPr lang="en-US" i="1" dirty="0">
                    <a:solidFill>
                      <a:srgbClr val="AE0337"/>
                    </a:solidFill>
                  </a:rPr>
                  <a:t>z </a:t>
                </a:r>
                <a14:m>
                  <m:oMath xmlns:m="http://schemas.openxmlformats.org/officeDocument/2006/math">
                    <m:r>
                      <a:rPr lang="en-US" i="1"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 </a:t>
                </a:r>
                <a14:m>
                  <m:oMath xmlns:m="http://schemas.openxmlformats.org/officeDocument/2006/math">
                    <m:f>
                      <m:fPr>
                        <m:ctrlPr>
                          <a:rPr lang="en-US" i="1" dirty="0" smtClean="0">
                            <a:solidFill>
                              <a:srgbClr val="AE0337"/>
                            </a:solidFill>
                            <a:latin typeface="Cambria Math" panose="02040503050406030204" pitchFamily="18" charset="0"/>
                          </a:rPr>
                        </m:ctrlPr>
                      </m:fPr>
                      <m:num>
                        <m:r>
                          <m:rPr>
                            <m:nor/>
                          </m:rPr>
                          <a:rPr lang="en-US" dirty="0">
                            <a:solidFill>
                              <a:srgbClr val="AE0337"/>
                            </a:solidFill>
                          </a:rPr>
                          <m:t>19.5 </m:t>
                        </m:r>
                        <m:r>
                          <a:rPr lang="en-US" i="1" dirty="0" smtClean="0">
                            <a:solidFill>
                              <a:srgbClr val="AE0337"/>
                            </a:solidFill>
                            <a:latin typeface="Cambria Math" panose="02040503050406030204" pitchFamily="18" charset="0"/>
                            <a:ea typeface="Cambria Math" panose="02040503050406030204" pitchFamily="18" charset="0"/>
                          </a:rPr>
                          <m:t>−</m:t>
                        </m:r>
                        <m:r>
                          <m:rPr>
                            <m:nor/>
                          </m:rPr>
                          <a:rPr lang="en-US" dirty="0">
                            <a:solidFill>
                              <a:srgbClr val="AE0337"/>
                            </a:solidFill>
                          </a:rPr>
                          <m:t> 21.15</m:t>
                        </m:r>
                      </m:num>
                      <m:den>
                        <m:r>
                          <m:rPr>
                            <m:nor/>
                          </m:rPr>
                          <a:rPr lang="en-US" dirty="0">
                            <a:solidFill>
                              <a:srgbClr val="AE0337"/>
                            </a:solidFill>
                          </a:rPr>
                          <m:t>3.35 </m:t>
                        </m:r>
                      </m:den>
                    </m:f>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b="0" i="1" dirty="0" smtClean="0">
                        <a:solidFill>
                          <a:srgbClr val="AE0337"/>
                        </a:solidFill>
                        <a:latin typeface="Cambria Math" panose="02040503050406030204" pitchFamily="18" charset="0"/>
                        <a:ea typeface="Cambria Math" panose="02040503050406030204" pitchFamily="18" charset="0"/>
                      </a:rPr>
                      <m:t> </m:t>
                    </m:r>
                    <m:r>
                      <a:rPr lang="en-US" i="1" dirty="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0.49.</a:t>
                </a:r>
              </a:p>
              <a:p>
                <a:r>
                  <a:rPr lang="en-US" dirty="0"/>
                  <a:t>Using the Standard Normal Table,</a:t>
                </a:r>
              </a:p>
              <a:p>
                <a:pPr marL="0" indent="0">
                  <a:buNone/>
                </a:pPr>
                <a:r>
                  <a:rPr lang="en-US" i="1" dirty="0"/>
                  <a:t>	</a:t>
                </a:r>
                <a:r>
                  <a:rPr lang="en-US" i="1" dirty="0">
                    <a:solidFill>
                      <a:srgbClr val="AE0337"/>
                    </a:solidFill>
                  </a:rPr>
                  <a:t>P</a:t>
                </a:r>
                <a:r>
                  <a:rPr lang="en-US" dirty="0">
                    <a:solidFill>
                      <a:srgbClr val="AE0337"/>
                    </a:solidFill>
                  </a:rPr>
                  <a:t>(</a:t>
                </a:r>
                <a:r>
                  <a:rPr lang="en-US" i="1" dirty="0">
                    <a:solidFill>
                      <a:srgbClr val="AE0337"/>
                    </a:solidFill>
                  </a:rPr>
                  <a:t>z &lt;</a:t>
                </a:r>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i="1" dirty="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0.49) = 0.3121.</a:t>
                </a:r>
                <a:endParaRPr lang="en-US" altLang="en-US" b="1" dirty="0">
                  <a:solidFill>
                    <a:schemeClr val="accent2"/>
                  </a:solidFill>
                  <a:ea typeface="ＭＳ Ｐゴシック" panose="020B0600070205080204" pitchFamily="34" charset="-128"/>
                </a:endParaRPr>
              </a:p>
            </p:txBody>
          </p:sp>
        </mc:Choice>
        <mc:Fallback xmlns="">
          <p:sp>
            <p:nvSpPr>
              <p:cNvPr id="45058" name="Content Placeholder 5">
                <a:extLst>
                  <a:ext uri="{FF2B5EF4-FFF2-40B4-BE49-F238E27FC236}">
                    <a16:creationId xmlns:a16="http://schemas.microsoft.com/office/drawing/2014/main" id="{CFF45E1D-82CC-4F59-9D0D-084966844768}"/>
                  </a:ext>
                </a:extLst>
              </p:cNvPr>
              <p:cNvSpPr>
                <a:spLocks noGrp="1" noRot="1" noChangeAspect="1" noMove="1" noResize="1" noEditPoints="1" noAdjustHandles="1" noChangeArrowheads="1" noChangeShapeType="1" noTextEdit="1"/>
              </p:cNvSpPr>
              <p:nvPr>
                <p:ph idx="1"/>
              </p:nvPr>
            </p:nvSpPr>
            <p:spPr>
              <a:xfrm>
                <a:off x="304800" y="1477531"/>
                <a:ext cx="8382000" cy="4525963"/>
              </a:xfrm>
              <a:blipFill>
                <a:blip r:embed="rId3"/>
                <a:stretch>
                  <a:fillRect l="-1309" t="-1346"/>
                </a:stretch>
              </a:blipFill>
            </p:spPr>
            <p:txBody>
              <a:bodyPr/>
              <a:lstStyle/>
              <a:p>
                <a:r>
                  <a:rPr lang="en-US">
                    <a:noFill/>
                  </a:rPr>
                  <a:t> </a:t>
                </a:r>
              </a:p>
            </p:txBody>
          </p:sp>
        </mc:Fallback>
      </mc:AlternateContent>
      <p:pic>
        <p:nvPicPr>
          <p:cNvPr id="4" name="Picture 3" descr="A screenshot of a cell phone&#10;&#10;Description generated with very high confidence">
            <a:extLst>
              <a:ext uri="{FF2B5EF4-FFF2-40B4-BE49-F238E27FC236}">
                <a16:creationId xmlns="" xmlns:a16="http://schemas.microsoft.com/office/drawing/2014/main" id="{FAEF61B8-339A-4DE4-8EAF-1EB5313633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8658" y="2990997"/>
            <a:ext cx="3227838" cy="3072390"/>
          </a:xfrm>
          <a:prstGeom prst="rect">
            <a:avLst/>
          </a:prstGeom>
        </p:spPr>
      </p:pic>
    </p:spTree>
    <p:extLst>
      <p:ext uri="{BB962C8B-B14F-4D97-AF65-F5344CB8AC3E}">
        <p14:creationId xmlns:p14="http://schemas.microsoft.com/office/powerpoint/2010/main" val="21983256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xEl>
                                              <p:pRg st="3" end="3"/>
                                            </p:txEl>
                                          </p:spTgt>
                                        </p:tgtEl>
                                        <p:attrNameLst>
                                          <p:attrName>style.visibility</p:attrName>
                                        </p:attrNameLst>
                                      </p:cBhvr>
                                      <p:to>
                                        <p:strVal val="visible"/>
                                      </p:to>
                                    </p:set>
                                    <p:animEffect transition="in" filter="fade">
                                      <p:cBhvr>
                                        <p:cTn id="7" dur="500"/>
                                        <p:tgtEl>
                                          <p:spTgt spid="45058">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5058">
                                            <p:txEl>
                                              <p:pRg st="4" end="4"/>
                                            </p:txEl>
                                          </p:spTgt>
                                        </p:tgtEl>
                                        <p:attrNameLst>
                                          <p:attrName>style.visibility</p:attrName>
                                        </p:attrNameLst>
                                      </p:cBhvr>
                                      <p:to>
                                        <p:strVal val="visible"/>
                                      </p:to>
                                    </p:set>
                                    <p:animEffect transition="in" filter="fade">
                                      <p:cBhvr>
                                        <p:cTn id="10" dur="500"/>
                                        <p:tgtEl>
                                          <p:spTgt spid="450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p:sp>
        <p:nvSpPr>
          <p:cNvPr id="5" name="Rectangle 4">
            <a:extLst>
              <a:ext uri="{FF2B5EF4-FFF2-40B4-BE49-F238E27FC236}">
                <a16:creationId xmlns="" xmlns:a16="http://schemas.microsoft.com/office/drawing/2014/main" id="{043A09DF-7510-4566-A1AF-21DBCA81892A}"/>
              </a:ext>
            </a:extLst>
          </p:cNvPr>
          <p:cNvSpPr/>
          <p:nvPr/>
        </p:nvSpPr>
        <p:spPr>
          <a:xfrm>
            <a:off x="851836" y="1882836"/>
            <a:ext cx="7194884"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 probability that fewer than twenty 8- to 18-year-olds respond yes is approximately 0.3121, or about 31.21%.</a:t>
            </a:r>
          </a:p>
        </p:txBody>
      </p:sp>
    </p:spTree>
    <p:extLst>
      <p:ext uri="{BB962C8B-B14F-4D97-AF65-F5344CB8AC3E}">
        <p14:creationId xmlns:p14="http://schemas.microsoft.com/office/powerpoint/2010/main" val="102764683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Approximating a Binomial Probability</a:t>
            </a:r>
          </a:p>
        </p:txBody>
      </p:sp>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477531"/>
            <a:ext cx="8382000" cy="4525963"/>
          </a:xfrm>
        </p:spPr>
        <p:txBody>
          <a:bodyPr/>
          <a:lstStyle/>
          <a:p>
            <a:pPr marL="0" indent="0">
              <a:buNone/>
            </a:pPr>
            <a:r>
              <a:rPr lang="en-US" dirty="0"/>
              <a:t>A study on aggressive driving found that 47% of drivers say they have yelled at another driver. You randomly select 200 drivers in the United States and ask them whether they have yelled at another driver. What is the probability that at least 100 drivers will say yes, they have yelled at another driver? </a:t>
            </a:r>
            <a:r>
              <a:rPr lang="en-US" i="1" dirty="0">
                <a:solidFill>
                  <a:schemeClr val="tx2">
                    <a:lumMod val="75000"/>
                  </a:schemeClr>
                </a:solidFill>
              </a:rPr>
              <a:t>(Source: American Automobile Association)</a:t>
            </a:r>
            <a:endParaRPr lang="en-US" altLang="en-US" b="1" dirty="0">
              <a:solidFill>
                <a:schemeClr val="tx2">
                  <a:lumMod val="75000"/>
                </a:schemeClr>
              </a:solidFill>
              <a:ea typeface="ＭＳ Ｐゴシック" panose="020B0600070205080204" pitchFamily="34" charset="-128"/>
            </a:endParaRPr>
          </a:p>
        </p:txBody>
      </p:sp>
    </p:spTree>
    <p:extLst>
      <p:ext uri="{BB962C8B-B14F-4D97-AF65-F5344CB8AC3E}">
        <p14:creationId xmlns:p14="http://schemas.microsoft.com/office/powerpoint/2010/main" val="14411595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417638"/>
                <a:ext cx="8714072" cy="4525963"/>
              </a:xfrm>
            </p:spPr>
            <p:txBody>
              <a:bodyPr/>
              <a:lstStyle/>
              <a:p>
                <a:pPr marL="0" indent="0">
                  <a:spcBef>
                    <a:spcPts val="0"/>
                  </a:spcBef>
                  <a:buNone/>
                </a:pPr>
                <a:r>
                  <a:rPr lang="en-US" altLang="en-US" b="1" dirty="0">
                    <a:solidFill>
                      <a:srgbClr val="92D050"/>
                    </a:solidFill>
                    <a:ea typeface="ＭＳ Ｐゴシック" panose="020B0600070205080204" pitchFamily="34" charset="-128"/>
                  </a:rPr>
                  <a:t>Solution:</a:t>
                </a:r>
              </a:p>
              <a:p>
                <a:pPr>
                  <a:spcBef>
                    <a:spcPts val="0"/>
                  </a:spcBef>
                </a:pPr>
                <a:r>
                  <a:rPr lang="en-US" dirty="0"/>
                  <a:t>Because </a:t>
                </a:r>
                <a:r>
                  <a:rPr lang="en-US" i="1" dirty="0"/>
                  <a:t>np </a:t>
                </a:r>
                <a:r>
                  <a:rPr lang="en-US" dirty="0"/>
                  <a:t>= 200(0.47) = 94 and </a:t>
                </a:r>
                <a:r>
                  <a:rPr lang="en-US" i="1" dirty="0"/>
                  <a:t>nq </a:t>
                </a:r>
                <a:r>
                  <a:rPr lang="en-US" dirty="0"/>
                  <a:t>= 200(0.53) = 106, the binomial variable </a:t>
                </a:r>
                <a:r>
                  <a:rPr lang="en-US" i="1" dirty="0"/>
                  <a:t>x </a:t>
                </a:r>
                <a:r>
                  <a:rPr lang="en-US" dirty="0"/>
                  <a:t>is approximately normally distributed, with</a:t>
                </a:r>
              </a:p>
              <a:p>
                <a:pPr marL="0" indent="0" algn="ctr">
                  <a:spcBef>
                    <a:spcPts val="0"/>
                  </a:spcBef>
                  <a:buNone/>
                </a:pPr>
                <a:r>
                  <a:rPr lang="en-US" i="1" dirty="0">
                    <a:solidFill>
                      <a:srgbClr val="AE0337"/>
                    </a:solidFill>
                    <a:sym typeface="Symbol" panose="05050102010706020507" pitchFamily="18" charset="2"/>
                  </a:rPr>
                  <a:t> </a:t>
                </a:r>
                <a:r>
                  <a:rPr lang="en-US" dirty="0">
                    <a:solidFill>
                      <a:srgbClr val="AE0337"/>
                    </a:solidFill>
                  </a:rPr>
                  <a:t>= </a:t>
                </a:r>
                <a:r>
                  <a:rPr lang="en-US" i="1" dirty="0">
                    <a:solidFill>
                      <a:srgbClr val="AE0337"/>
                    </a:solidFill>
                  </a:rPr>
                  <a:t>np </a:t>
                </a:r>
                <a:r>
                  <a:rPr lang="en-US" dirty="0">
                    <a:solidFill>
                      <a:srgbClr val="AE0337"/>
                    </a:solidFill>
                  </a:rPr>
                  <a:t>= 94 </a:t>
                </a:r>
                <a:r>
                  <a:rPr lang="en-US" dirty="0"/>
                  <a:t>and</a:t>
                </a:r>
                <a:r>
                  <a:rPr lang="en-US" dirty="0">
                    <a:solidFill>
                      <a:srgbClr val="C00000"/>
                    </a:solidFill>
                  </a:rPr>
                  <a:t> </a:t>
                </a:r>
                <a:r>
                  <a:rPr lang="en-US" i="1" dirty="0">
                    <a:solidFill>
                      <a:srgbClr val="AE0337"/>
                    </a:solidFill>
                    <a:sym typeface="Symbol" panose="05050102010706020507" pitchFamily="18" charset="2"/>
                  </a:rPr>
                  <a:t></a:t>
                </a:r>
                <a:r>
                  <a:rPr lang="en-US" dirty="0">
                    <a:solidFill>
                      <a:srgbClr val="AE0337"/>
                    </a:solidFill>
                  </a:rPr>
                  <a:t> = </a:t>
                </a:r>
                <a14:m>
                  <m:oMath xmlns:m="http://schemas.openxmlformats.org/officeDocument/2006/math">
                    <m:rad>
                      <m:radPr>
                        <m:degHide m:val="on"/>
                        <m:ctrlPr>
                          <a:rPr lang="en-US" i="1" dirty="0" smtClean="0">
                            <a:solidFill>
                              <a:srgbClr val="AE0337"/>
                            </a:solidFill>
                            <a:latin typeface="Cambria Math" panose="02040503050406030204" pitchFamily="18" charset="0"/>
                          </a:rPr>
                        </m:ctrlPr>
                      </m:radPr>
                      <m:deg/>
                      <m:e>
                        <m:r>
                          <m:rPr>
                            <m:nor/>
                          </m:rPr>
                          <a:rPr lang="en-US" i="1" dirty="0">
                            <a:solidFill>
                              <a:srgbClr val="AE0337"/>
                            </a:solidFill>
                          </a:rPr>
                          <m:t>npq</m:t>
                        </m:r>
                      </m:e>
                    </m:rad>
                  </m:oMath>
                </a14:m>
                <a:r>
                  <a:rPr lang="en-US" i="1" dirty="0">
                    <a:solidFill>
                      <a:srgbClr val="AE0337"/>
                    </a:solidFill>
                  </a:rPr>
                  <a:t> </a:t>
                </a:r>
                <a:r>
                  <a:rPr lang="en-US" dirty="0">
                    <a:solidFill>
                      <a:srgbClr val="AE0337"/>
                    </a:solidFill>
                  </a:rPr>
                  <a:t>= </a:t>
                </a:r>
                <a14:m>
                  <m:oMath xmlns:m="http://schemas.openxmlformats.org/officeDocument/2006/math">
                    <m:rad>
                      <m:radPr>
                        <m:degHide m:val="on"/>
                        <m:ctrlPr>
                          <a:rPr lang="en-US" i="1" dirty="0" smtClean="0">
                            <a:solidFill>
                              <a:srgbClr val="AE0337"/>
                            </a:solidFill>
                            <a:latin typeface="Cambria Math" panose="02040503050406030204" pitchFamily="18" charset="0"/>
                          </a:rPr>
                        </m:ctrlPr>
                      </m:radPr>
                      <m:deg/>
                      <m:e>
                        <m:r>
                          <m:rPr>
                            <m:nor/>
                          </m:rPr>
                          <a:rPr lang="en-US" dirty="0">
                            <a:solidFill>
                              <a:srgbClr val="AE0337"/>
                            </a:solidFill>
                          </a:rPr>
                          <m:t>200(0.47)(0.53)</m:t>
                        </m:r>
                      </m:e>
                    </m:rad>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7.06.</a:t>
                </a:r>
                <a:br>
                  <a:rPr lang="en-US" dirty="0">
                    <a:solidFill>
                      <a:srgbClr val="AE0337"/>
                    </a:solidFill>
                  </a:rPr>
                </a:br>
                <a:endParaRPr lang="en-US" dirty="0">
                  <a:solidFill>
                    <a:srgbClr val="AE0337"/>
                  </a:solidFill>
                </a:endParaRPr>
              </a:p>
              <a:p>
                <a:pPr>
                  <a:spcBef>
                    <a:spcPts val="0"/>
                  </a:spcBef>
                </a:pPr>
                <a:r>
                  <a:rPr lang="en-US" dirty="0"/>
                  <a:t>Using the continuity correction, you can rewrite the discrete probability </a:t>
                </a:r>
                <a:r>
                  <a:rPr lang="en-US" i="1" dirty="0"/>
                  <a:t>P</a:t>
                </a:r>
                <a:r>
                  <a:rPr lang="en-US" dirty="0"/>
                  <a:t>(</a:t>
                </a:r>
                <a:r>
                  <a:rPr lang="en-US" i="1" dirty="0"/>
                  <a:t>x </a:t>
                </a:r>
                <a:r>
                  <a:rPr lang="en-US" dirty="0">
                    <a:sym typeface="Symbol" panose="05050102010706020507" pitchFamily="18" charset="2"/>
                  </a:rPr>
                  <a:t></a:t>
                </a:r>
                <a:r>
                  <a:rPr lang="en-US" dirty="0"/>
                  <a:t> 100) as the continuous probability </a:t>
                </a:r>
                <a:r>
                  <a:rPr lang="en-US" i="1" dirty="0"/>
                  <a:t>P</a:t>
                </a:r>
                <a:r>
                  <a:rPr lang="en-US" dirty="0"/>
                  <a:t>(</a:t>
                </a:r>
                <a:r>
                  <a:rPr lang="en-US" i="1" dirty="0"/>
                  <a:t>x </a:t>
                </a:r>
                <a:r>
                  <a:rPr lang="en-US" dirty="0"/>
                  <a:t>&gt; 99.5). </a:t>
                </a:r>
                <a:endParaRPr lang="en-US" altLang="en-US" b="1" dirty="0">
                  <a:ea typeface="ＭＳ Ｐゴシック" panose="020B0600070205080204" pitchFamily="34" charset="-128"/>
                </a:endParaRPr>
              </a:p>
            </p:txBody>
          </p:sp>
        </mc:Choice>
        <mc:Fallback xmlns="">
          <p:sp>
            <p:nvSpPr>
              <p:cNvPr id="45058" name="Content Placeholder 5">
                <a:extLst>
                  <a:ext uri="{FF2B5EF4-FFF2-40B4-BE49-F238E27FC236}">
                    <a16:creationId xmlns:a16="http://schemas.microsoft.com/office/drawing/2014/main" id="{CFF45E1D-82CC-4F59-9D0D-084966844768}"/>
                  </a:ext>
                </a:extLst>
              </p:cNvPr>
              <p:cNvSpPr>
                <a:spLocks noGrp="1" noRot="1" noChangeAspect="1" noMove="1" noResize="1" noEditPoints="1" noAdjustHandles="1" noChangeArrowheads="1" noChangeShapeType="1" noTextEdit="1"/>
              </p:cNvSpPr>
              <p:nvPr>
                <p:ph idx="1"/>
              </p:nvPr>
            </p:nvSpPr>
            <p:spPr>
              <a:xfrm>
                <a:off x="304800" y="1417638"/>
                <a:ext cx="8714072" cy="4525963"/>
              </a:xfrm>
              <a:blipFill>
                <a:blip r:embed="rId3"/>
                <a:stretch>
                  <a:fillRect l="-1400" t="-1482"/>
                </a:stretch>
              </a:blipFill>
            </p:spPr>
            <p:txBody>
              <a:bodyPr/>
              <a:lstStyle/>
              <a:p>
                <a:r>
                  <a:rPr lang="en-US">
                    <a:noFill/>
                  </a:rPr>
                  <a:t> </a:t>
                </a:r>
              </a:p>
            </p:txBody>
          </p:sp>
        </mc:Fallback>
      </mc:AlternateContent>
    </p:spTree>
    <p:extLst>
      <p:ext uri="{BB962C8B-B14F-4D97-AF65-F5344CB8AC3E}">
        <p14:creationId xmlns:p14="http://schemas.microsoft.com/office/powerpoint/2010/main" val="39515940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xEl>
                                              <p:pRg st="3" end="3"/>
                                            </p:txEl>
                                          </p:spTgt>
                                        </p:tgtEl>
                                        <p:attrNameLst>
                                          <p:attrName>style.visibility</p:attrName>
                                        </p:attrNameLst>
                                      </p:cBhvr>
                                      <p:to>
                                        <p:strVal val="visible"/>
                                      </p:to>
                                    </p:set>
                                    <p:animEffect transition="in" filter="fade">
                                      <p:cBhvr>
                                        <p:cTn id="7" dur="500"/>
                                        <p:tgtEl>
                                          <p:spTgt spid="450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 xmlns:a16="http://schemas.microsoft.com/office/drawing/2014/main" id="{3E2D84C5-86DE-4368-A5CF-A63F33383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4684" y="1632439"/>
            <a:ext cx="4064516" cy="2747777"/>
          </a:xfrm>
          <a:prstGeom prst="rect">
            <a:avLst/>
          </a:prstGeom>
        </p:spPr>
      </p:pic>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417638"/>
            <a:ext cx="8714072" cy="4525963"/>
          </a:xfrm>
        </p:spPr>
        <p:txBody>
          <a:bodyPr/>
          <a:lstStyle/>
          <a:p>
            <a:pPr marL="0" indent="0">
              <a:spcBef>
                <a:spcPts val="0"/>
              </a:spcBef>
              <a:buNone/>
            </a:pPr>
            <a:r>
              <a:rPr lang="en-US" altLang="en-US" b="1" dirty="0">
                <a:solidFill>
                  <a:srgbClr val="92D050"/>
                </a:solidFill>
                <a:ea typeface="ＭＳ Ｐゴシック" panose="020B0600070205080204" pitchFamily="34" charset="-128"/>
              </a:rPr>
              <a:t>Solution:</a:t>
            </a:r>
          </a:p>
          <a:p>
            <a:pPr>
              <a:spcBef>
                <a:spcPts val="0"/>
              </a:spcBef>
            </a:pPr>
            <a:r>
              <a:rPr lang="en-US" dirty="0"/>
              <a:t>The figure shows a normal </a:t>
            </a:r>
            <a:br>
              <a:rPr lang="en-US" dirty="0"/>
            </a:br>
            <a:r>
              <a:rPr lang="en-US" dirty="0"/>
              <a:t>curve with </a:t>
            </a:r>
            <a:r>
              <a:rPr lang="en-US" i="1" dirty="0">
                <a:sym typeface="Symbol" panose="05050102010706020507" pitchFamily="18" charset="2"/>
              </a:rPr>
              <a:t></a:t>
            </a:r>
            <a:r>
              <a:rPr lang="en-US" dirty="0"/>
              <a:t> = 94, </a:t>
            </a:r>
            <a:r>
              <a:rPr lang="en-US" i="1" dirty="0">
                <a:sym typeface="Symbol" panose="05050102010706020507" pitchFamily="18" charset="2"/>
              </a:rPr>
              <a:t></a:t>
            </a:r>
            <a:r>
              <a:rPr lang="en-US" dirty="0"/>
              <a:t> = 7.06, </a:t>
            </a:r>
            <a:br>
              <a:rPr lang="en-US" dirty="0"/>
            </a:br>
            <a:r>
              <a:rPr lang="en-US" dirty="0"/>
              <a:t>and the shaded area to the </a:t>
            </a:r>
            <a:br>
              <a:rPr lang="en-US" dirty="0"/>
            </a:br>
            <a:r>
              <a:rPr lang="en-US" dirty="0"/>
              <a:t>right of 99.5.</a:t>
            </a:r>
            <a:endParaRPr lang="en-US" altLang="en-US" b="1" dirty="0">
              <a:ea typeface="ＭＳ Ｐゴシック" panose="020B0600070205080204" pitchFamily="34" charset="-128"/>
            </a:endParaRPr>
          </a:p>
        </p:txBody>
      </p:sp>
      <mc:AlternateContent xmlns:mc="http://schemas.openxmlformats.org/markup-compatibility/2006" xmlns:a14="http://schemas.microsoft.com/office/drawing/2010/main">
        <mc:Choice Requires="a14">
          <p:sp>
            <p:nvSpPr>
              <p:cNvPr id="5" name="Content Placeholder 5">
                <a:extLst>
                  <a:ext uri="{FF2B5EF4-FFF2-40B4-BE49-F238E27FC236}">
                    <a16:creationId xmlns="" xmlns:a16="http://schemas.microsoft.com/office/drawing/2014/main" id="{B59F3E12-B5C4-41CF-A635-A4583619D14C}"/>
                  </a:ext>
                </a:extLst>
              </p:cNvPr>
              <p:cNvSpPr txBox="1">
                <a:spLocks/>
              </p:cNvSpPr>
              <p:nvPr/>
            </p:nvSpPr>
            <p:spPr bwMode="auto">
              <a:xfrm>
                <a:off x="227798" y="4383982"/>
                <a:ext cx="8382000" cy="452596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z-score that corresponds to 99.5 is</a:t>
                </a:r>
              </a:p>
              <a:p>
                <a:pPr marL="0" indent="0" algn="ctr">
                  <a:buFont typeface="Arial" panose="020B0604020202020204" pitchFamily="34" charset="0"/>
                  <a:buNone/>
                </a:pPr>
                <a:r>
                  <a:rPr lang="en-US" i="1" dirty="0">
                    <a:solidFill>
                      <a:srgbClr val="AE0337"/>
                    </a:solidFill>
                  </a:rPr>
                  <a:t>z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99.5 – 94</m:t>
                        </m:r>
                      </m:num>
                      <m:den>
                        <m:rad>
                          <m:radPr>
                            <m:degHide m:val="on"/>
                            <m:ctrlPr>
                              <a:rPr lang="en-US" i="1">
                                <a:solidFill>
                                  <a:srgbClr val="AE0337"/>
                                </a:solidFill>
                                <a:latin typeface="Cambria Math" panose="02040503050406030204" pitchFamily="18" charset="0"/>
                              </a:rPr>
                            </m:ctrlPr>
                          </m:radPr>
                          <m:deg/>
                          <m:e>
                            <m:r>
                              <m:rPr>
                                <m:nor/>
                              </m:rPr>
                              <a:rPr lang="en-US" dirty="0">
                                <a:solidFill>
                                  <a:srgbClr val="AE0337"/>
                                </a:solidFill>
                              </a:rPr>
                              <m:t>200(0.47)(0.53)</m:t>
                            </m:r>
                          </m:e>
                        </m:rad>
                      </m:den>
                    </m:f>
                    <m:r>
                      <a:rPr lang="en-US"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0.78.</a:t>
                </a:r>
              </a:p>
              <a:p>
                <a:endParaRPr lang="en-US" altLang="en-US" b="1" dirty="0">
                  <a:solidFill>
                    <a:srgbClr val="AE0337"/>
                  </a:solidFill>
                  <a:ea typeface="ＭＳ Ｐゴシック" panose="020B0600070205080204" pitchFamily="34" charset="-128"/>
                </a:endParaRPr>
              </a:p>
            </p:txBody>
          </p:sp>
        </mc:Choice>
        <mc:Fallback xmlns="">
          <p:sp>
            <p:nvSpPr>
              <p:cNvPr id="5" name="Content Placeholder 5">
                <a:extLst>
                  <a:ext uri="{FF2B5EF4-FFF2-40B4-BE49-F238E27FC236}">
                    <a16:creationId xmlns:a16="http://schemas.microsoft.com/office/drawing/2014/main" id="{B59F3E12-B5C4-41CF-A635-A4583619D14C}"/>
                  </a:ext>
                </a:extLst>
              </p:cNvPr>
              <p:cNvSpPr txBox="1">
                <a:spLocks noRot="1" noChangeAspect="1" noMove="1" noResize="1" noEditPoints="1" noAdjustHandles="1" noChangeArrowheads="1" noChangeShapeType="1" noTextEdit="1"/>
              </p:cNvSpPr>
              <p:nvPr/>
            </p:nvSpPr>
            <p:spPr bwMode="auto">
              <a:xfrm>
                <a:off x="227798" y="4383982"/>
                <a:ext cx="8382000" cy="4525963"/>
              </a:xfrm>
              <a:prstGeom prst="rect">
                <a:avLst/>
              </a:prstGeom>
              <a:blipFill>
                <a:blip r:embed="rId4"/>
                <a:stretch>
                  <a:fillRect l="-1309" t="-13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4145238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5AC7FA51-B345-4370-AA39-E39638695A4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p:sp>
        <p:nvSpPr>
          <p:cNvPr id="45058" name="Content Placeholder 5">
            <a:extLst>
              <a:ext uri="{FF2B5EF4-FFF2-40B4-BE49-F238E27FC236}">
                <a16:creationId xmlns="" xmlns:a16="http://schemas.microsoft.com/office/drawing/2014/main" id="{CFF45E1D-82CC-4F59-9D0D-084966844768}"/>
              </a:ext>
            </a:extLst>
          </p:cNvPr>
          <p:cNvSpPr>
            <a:spLocks noGrp="1"/>
          </p:cNvSpPr>
          <p:nvPr>
            <p:ph idx="1"/>
          </p:nvPr>
        </p:nvSpPr>
        <p:spPr>
          <a:xfrm>
            <a:off x="304800" y="1417638"/>
            <a:ext cx="8382000" cy="3135111"/>
          </a:xfrm>
        </p:spPr>
        <p:txBody>
          <a:bodyPr/>
          <a:lstStyle/>
          <a:p>
            <a:r>
              <a:rPr lang="en-US" dirty="0"/>
              <a:t>So, the probability that at least 100 drivers will say “yes” is approximately</a:t>
            </a:r>
          </a:p>
          <a:p>
            <a:pPr marL="0" indent="0">
              <a:buNone/>
            </a:pPr>
            <a:r>
              <a:rPr lang="en-US" i="1" dirty="0"/>
              <a:t>	</a:t>
            </a:r>
            <a:r>
              <a:rPr lang="en-US" i="1" dirty="0">
                <a:solidFill>
                  <a:srgbClr val="AE0337"/>
                </a:solidFill>
              </a:rPr>
              <a:t>  </a:t>
            </a:r>
            <a:r>
              <a:rPr lang="pl-PL" i="1" dirty="0">
                <a:solidFill>
                  <a:srgbClr val="AE0337"/>
                </a:solidFill>
              </a:rPr>
              <a:t>P</a:t>
            </a:r>
            <a:r>
              <a:rPr lang="en-US" dirty="0">
                <a:solidFill>
                  <a:srgbClr val="AE0337"/>
                </a:solidFill>
              </a:rPr>
              <a:t>(</a:t>
            </a:r>
            <a:r>
              <a:rPr lang="pl-PL" i="1" dirty="0">
                <a:solidFill>
                  <a:srgbClr val="AE0337"/>
                </a:solidFill>
              </a:rPr>
              <a:t>x </a:t>
            </a:r>
            <a:r>
              <a:rPr lang="en-US" dirty="0">
                <a:solidFill>
                  <a:srgbClr val="AE0337"/>
                </a:solidFill>
              </a:rPr>
              <a:t>&gt;</a:t>
            </a:r>
            <a:r>
              <a:rPr lang="pl-PL" dirty="0">
                <a:solidFill>
                  <a:srgbClr val="AE0337"/>
                </a:solidFill>
              </a:rPr>
              <a:t> 99.5</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&gt;</a:t>
            </a:r>
            <a:r>
              <a:rPr lang="pl-PL" dirty="0">
                <a:solidFill>
                  <a:srgbClr val="AE0337"/>
                </a:solidFill>
              </a:rPr>
              <a:t> 0.78</a:t>
            </a:r>
            <a:r>
              <a:rPr lang="en-US" dirty="0">
                <a:solidFill>
                  <a:srgbClr val="AE0337"/>
                </a:solidFill>
              </a:rPr>
              <a:t>)</a:t>
            </a:r>
            <a:endParaRPr lang="pl-PL" dirty="0">
              <a:solidFill>
                <a:srgbClr val="AE0337"/>
              </a:solidFill>
            </a:endParaRPr>
          </a:p>
          <a:p>
            <a:pPr marL="0" indent="0">
              <a:buNone/>
            </a:pPr>
            <a:r>
              <a:rPr lang="en-US" dirty="0">
                <a:solidFill>
                  <a:srgbClr val="AE0337"/>
                </a:solidFill>
              </a:rPr>
              <a:t>			= 1 – </a:t>
            </a:r>
            <a:r>
              <a:rPr lang="en-US" i="1" dirty="0">
                <a:solidFill>
                  <a:srgbClr val="AE0337"/>
                </a:solidFill>
              </a:rPr>
              <a:t>P</a:t>
            </a:r>
            <a:r>
              <a:rPr lang="en-US" dirty="0">
                <a:solidFill>
                  <a:srgbClr val="AE0337"/>
                </a:solidFill>
              </a:rPr>
              <a:t>(</a:t>
            </a:r>
            <a:r>
              <a:rPr lang="en-US" i="1" dirty="0">
                <a:solidFill>
                  <a:srgbClr val="AE0337"/>
                </a:solidFill>
              </a:rPr>
              <a:t>z </a:t>
            </a:r>
            <a:r>
              <a:rPr lang="en-US" dirty="0">
                <a:solidFill>
                  <a:srgbClr val="AE0337"/>
                </a:solidFill>
              </a:rPr>
              <a:t>&lt; 0.78)</a:t>
            </a:r>
          </a:p>
          <a:p>
            <a:pPr marL="0" indent="0">
              <a:buNone/>
            </a:pPr>
            <a:r>
              <a:rPr lang="en-US" dirty="0">
                <a:solidFill>
                  <a:srgbClr val="AE0337"/>
                </a:solidFill>
              </a:rPr>
              <a:t>			= 1 </a:t>
            </a:r>
            <a:r>
              <a:rPr lang="en-US" dirty="0" smtClean="0">
                <a:solidFill>
                  <a:srgbClr val="AE0337"/>
                </a:solidFill>
              </a:rPr>
              <a:t>− </a:t>
            </a:r>
            <a:r>
              <a:rPr lang="en-US" dirty="0">
                <a:solidFill>
                  <a:srgbClr val="AE0337"/>
                </a:solidFill>
              </a:rPr>
              <a:t>0.7823</a:t>
            </a:r>
          </a:p>
          <a:p>
            <a:pPr marL="0" indent="0">
              <a:buNone/>
            </a:pPr>
            <a:r>
              <a:rPr lang="en-US" dirty="0">
                <a:solidFill>
                  <a:srgbClr val="AE0337"/>
                </a:solidFill>
              </a:rPr>
              <a:t>			= 0.2177.</a:t>
            </a:r>
            <a:endParaRPr lang="en-US" altLang="en-US" b="1" dirty="0">
              <a:solidFill>
                <a:srgbClr val="AE0337"/>
              </a:solidFill>
              <a:ea typeface="ＭＳ Ｐゴシック" panose="020B0600070205080204" pitchFamily="34" charset="-128"/>
            </a:endParaRPr>
          </a:p>
        </p:txBody>
      </p:sp>
      <p:sp>
        <p:nvSpPr>
          <p:cNvPr id="2" name="Rectangle 1">
            <a:extLst>
              <a:ext uri="{FF2B5EF4-FFF2-40B4-BE49-F238E27FC236}">
                <a16:creationId xmlns="" xmlns:a16="http://schemas.microsoft.com/office/drawing/2014/main" id="{D106B3AA-8843-478B-A0FE-DC34F6BAFA5F}"/>
              </a:ext>
            </a:extLst>
          </p:cNvPr>
          <p:cNvSpPr/>
          <p:nvPr/>
        </p:nvSpPr>
        <p:spPr>
          <a:xfrm>
            <a:off x="381000" y="4963308"/>
            <a:ext cx="8382000"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 probability that at least 100 drivers will say “yes”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is approximately 0.2177, or about 21.8%.</a:t>
            </a:r>
          </a:p>
        </p:txBody>
      </p:sp>
    </p:spTree>
    <p:extLst>
      <p:ext uri="{BB962C8B-B14F-4D97-AF65-F5344CB8AC3E}">
        <p14:creationId xmlns:p14="http://schemas.microsoft.com/office/powerpoint/2010/main" val="17987082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C275CEC4-32A2-4ECF-8BB2-3182E0990D92}"/>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Approximating a Binomial Probability</a:t>
            </a:r>
          </a:p>
        </p:txBody>
      </p:sp>
      <p:sp>
        <p:nvSpPr>
          <p:cNvPr id="47106" name="Content Placeholder 34">
            <a:extLst>
              <a:ext uri="{FF2B5EF4-FFF2-40B4-BE49-F238E27FC236}">
                <a16:creationId xmlns="" xmlns:a16="http://schemas.microsoft.com/office/drawing/2014/main" id="{13ACE8D9-3603-4F1E-A8E1-4420DE57CB7E}"/>
              </a:ext>
            </a:extLst>
          </p:cNvPr>
          <p:cNvSpPr>
            <a:spLocks noGrp="1"/>
          </p:cNvSpPr>
          <p:nvPr>
            <p:ph idx="1"/>
          </p:nvPr>
        </p:nvSpPr>
        <p:spPr>
          <a:xfrm>
            <a:off x="457200" y="1447800"/>
            <a:ext cx="8229600" cy="2590800"/>
          </a:xfrm>
        </p:spPr>
        <p:txBody>
          <a:bodyPr/>
          <a:lstStyle/>
          <a:p>
            <a:pPr marL="0" indent="0">
              <a:buNone/>
            </a:pPr>
            <a:r>
              <a:rPr lang="en-US" dirty="0"/>
              <a:t>A study of National Football League (NFL) retirees, ages 50 and older, found that 62.4% have arthritis. You randomly select 75 NFL retirees who are at least 50 years old and ask them whether they have arthritis. What is the probability that exactly 48 will say yes? </a:t>
            </a:r>
            <a:r>
              <a:rPr lang="en-US" i="1" dirty="0">
                <a:solidFill>
                  <a:schemeClr val="tx2">
                    <a:lumMod val="75000"/>
                  </a:schemeClr>
                </a:solidFill>
              </a:rPr>
              <a:t>(Source: University of Michigan, Institute for Social Research)</a:t>
            </a:r>
            <a:endParaRPr lang="en-US" altLang="en-US" dirty="0">
              <a:solidFill>
                <a:schemeClr val="tx2">
                  <a:lumMod val="75000"/>
                </a:schemeClr>
              </a:solidFill>
              <a:ea typeface="ＭＳ Ｐゴシック" panose="020B0600070205080204" pitchFamily="34" charset="-128"/>
            </a:endParaRPr>
          </a:p>
        </p:txBody>
      </p:sp>
    </p:spTree>
    <p:extLst>
      <p:ext uri="{BB962C8B-B14F-4D97-AF65-F5344CB8AC3E}">
        <p14:creationId xmlns:p14="http://schemas.microsoft.com/office/powerpoint/2010/main" val="263964108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F5510F8F-5CDC-4FC6-A8ED-60EA57E8884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 xmlns:a16="http://schemas.microsoft.com/office/drawing/2014/main" id="{CDC3407B-316D-49E3-80AC-419D7B95E6F1}"/>
                  </a:ext>
                </a:extLst>
              </p:cNvPr>
              <p:cNvSpPr>
                <a:spLocks noGrp="1"/>
              </p:cNvSpPr>
              <p:nvPr>
                <p:ph idx="1"/>
              </p:nvPr>
            </p:nvSpPr>
            <p:spPr>
              <a:xfrm>
                <a:off x="350982" y="1600200"/>
                <a:ext cx="8534400" cy="4525963"/>
              </a:xfrm>
            </p:spPr>
            <p:txBody>
              <a:bodyPr/>
              <a:lstStyle/>
              <a:p>
                <a:pPr marL="0" indent="0">
                  <a:buNone/>
                </a:pPr>
                <a:r>
                  <a:rPr lang="en-US" b="1" dirty="0">
                    <a:solidFill>
                      <a:srgbClr val="92D050"/>
                    </a:solidFill>
                  </a:rPr>
                  <a:t>Solution</a:t>
                </a:r>
              </a:p>
              <a:p>
                <a:pPr marL="0" indent="0">
                  <a:buNone/>
                </a:pPr>
                <a:r>
                  <a:rPr lang="en-US" dirty="0"/>
                  <a:t>Because </a:t>
                </a:r>
                <a:r>
                  <a:rPr lang="en-US" i="1" dirty="0"/>
                  <a:t>np </a:t>
                </a:r>
                <a:r>
                  <a:rPr lang="en-US" dirty="0"/>
                  <a:t>= 75(0.624) = 46.8 and </a:t>
                </a:r>
                <a:r>
                  <a:rPr lang="en-US" i="1" dirty="0"/>
                  <a:t>nq </a:t>
                </a:r>
                <a:r>
                  <a:rPr lang="en-US" dirty="0"/>
                  <a:t>= 75(0.376) = 28.2, the binomial variable </a:t>
                </a:r>
                <a:r>
                  <a:rPr lang="en-US" i="1" dirty="0"/>
                  <a:t>x </a:t>
                </a:r>
                <a:r>
                  <a:rPr lang="en-US" dirty="0"/>
                  <a:t>is approximately normally distributed, with </a:t>
                </a:r>
              </a:p>
              <a:p>
                <a:pPr marL="0" indent="0">
                  <a:buNone/>
                </a:pPr>
                <a:r>
                  <a:rPr lang="en-US" i="1" dirty="0">
                    <a:solidFill>
                      <a:srgbClr val="AE0337"/>
                    </a:solidFill>
                    <a:sym typeface="Symbol" panose="05050102010706020507" pitchFamily="18" charset="2"/>
                  </a:rPr>
                  <a:t></a:t>
                </a:r>
                <a:r>
                  <a:rPr lang="en-US" dirty="0">
                    <a:solidFill>
                      <a:srgbClr val="AE0337"/>
                    </a:solidFill>
                  </a:rPr>
                  <a:t> = </a:t>
                </a:r>
                <a:r>
                  <a:rPr lang="en-US" i="1" dirty="0">
                    <a:solidFill>
                      <a:srgbClr val="AE0337"/>
                    </a:solidFill>
                  </a:rPr>
                  <a:t>np </a:t>
                </a:r>
                <a:r>
                  <a:rPr lang="en-US" dirty="0">
                    <a:solidFill>
                      <a:srgbClr val="AE0337"/>
                    </a:solidFill>
                  </a:rPr>
                  <a:t>= 46.8</a:t>
                </a:r>
                <a:r>
                  <a:rPr lang="en-US" dirty="0">
                    <a:solidFill>
                      <a:srgbClr val="C00000"/>
                    </a:solidFill>
                  </a:rPr>
                  <a:t> </a:t>
                </a:r>
                <a:r>
                  <a:rPr lang="en-US" dirty="0"/>
                  <a:t>and</a:t>
                </a:r>
                <a:r>
                  <a:rPr lang="en-US" dirty="0">
                    <a:solidFill>
                      <a:srgbClr val="C00000"/>
                    </a:solidFill>
                  </a:rPr>
                  <a:t> </a:t>
                </a:r>
                <a:r>
                  <a:rPr lang="en-US" i="1" dirty="0">
                    <a:solidFill>
                      <a:srgbClr val="AE0337"/>
                    </a:solidFill>
                    <a:sym typeface="Symbol" panose="05050102010706020507" pitchFamily="18" charset="2"/>
                  </a:rPr>
                  <a:t></a:t>
                </a:r>
                <a:r>
                  <a:rPr lang="en-US" dirty="0">
                    <a:solidFill>
                      <a:srgbClr val="AE0337"/>
                    </a:solidFill>
                  </a:rPr>
                  <a:t> = </a:t>
                </a:r>
                <a14:m>
                  <m:oMath xmlns:m="http://schemas.openxmlformats.org/officeDocument/2006/math">
                    <m:rad>
                      <m:radPr>
                        <m:degHide m:val="on"/>
                        <m:ctrlPr>
                          <a:rPr lang="en-US" i="1" dirty="0" smtClean="0">
                            <a:solidFill>
                              <a:srgbClr val="AE0337"/>
                            </a:solidFill>
                            <a:latin typeface="Cambria Math" panose="02040503050406030204" pitchFamily="18" charset="0"/>
                          </a:rPr>
                        </m:ctrlPr>
                      </m:radPr>
                      <m:deg/>
                      <m:e>
                        <m:r>
                          <m:rPr>
                            <m:nor/>
                          </m:rPr>
                          <a:rPr lang="en-US" i="1" dirty="0">
                            <a:solidFill>
                              <a:srgbClr val="AE0337"/>
                            </a:solidFill>
                          </a:rPr>
                          <m:t>npq</m:t>
                        </m:r>
                      </m:e>
                    </m:rad>
                  </m:oMath>
                </a14:m>
                <a:r>
                  <a:rPr lang="en-US" i="1" dirty="0">
                    <a:solidFill>
                      <a:srgbClr val="AE0337"/>
                    </a:solidFill>
                  </a:rPr>
                  <a:t> </a:t>
                </a:r>
                <a:r>
                  <a:rPr lang="en-US" dirty="0">
                    <a:solidFill>
                      <a:srgbClr val="AE0337"/>
                    </a:solidFill>
                  </a:rPr>
                  <a:t>= </a:t>
                </a:r>
                <a14:m>
                  <m:oMath xmlns:m="http://schemas.openxmlformats.org/officeDocument/2006/math">
                    <m:rad>
                      <m:radPr>
                        <m:degHide m:val="on"/>
                        <m:ctrlPr>
                          <a:rPr lang="en-US" i="1" smtClean="0">
                            <a:solidFill>
                              <a:srgbClr val="AE0337"/>
                            </a:solidFill>
                            <a:latin typeface="Cambria Math" panose="02040503050406030204" pitchFamily="18" charset="0"/>
                          </a:rPr>
                        </m:ctrlPr>
                      </m:radPr>
                      <m:deg/>
                      <m:e>
                        <m:r>
                          <m:rPr>
                            <m:nor/>
                          </m:rPr>
                          <a:rPr lang="en-US" dirty="0">
                            <a:solidFill>
                              <a:srgbClr val="AE0337"/>
                            </a:solidFill>
                          </a:rPr>
                          <m:t>75(0.624)(0.376)</m:t>
                        </m:r>
                      </m:e>
                    </m:rad>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4.19.</a:t>
                </a:r>
                <a:endParaRPr lang="en-US" dirty="0">
                  <a:solidFill>
                    <a:srgbClr val="C00000"/>
                  </a:solidFill>
                </a:endParaRPr>
              </a:p>
            </p:txBody>
          </p:sp>
        </mc:Choice>
        <mc:Fallback xmlns="">
          <p:sp>
            <p:nvSpPr>
              <p:cNvPr id="7" name="Content Placeholder 6">
                <a:extLst>
                  <a:ext uri="{FF2B5EF4-FFF2-40B4-BE49-F238E27FC236}">
                    <a16:creationId xmlns:a16="http://schemas.microsoft.com/office/drawing/2014/main" id="{CDC3407B-316D-49E3-80AC-419D7B95E6F1}"/>
                  </a:ext>
                </a:extLst>
              </p:cNvPr>
              <p:cNvSpPr>
                <a:spLocks noGrp="1" noRot="1" noChangeAspect="1" noMove="1" noResize="1" noEditPoints="1" noAdjustHandles="1" noChangeArrowheads="1" noChangeShapeType="1" noTextEdit="1"/>
              </p:cNvSpPr>
              <p:nvPr>
                <p:ph idx="1"/>
              </p:nvPr>
            </p:nvSpPr>
            <p:spPr>
              <a:xfrm>
                <a:off x="350982" y="1600200"/>
                <a:ext cx="8534400" cy="4525963"/>
              </a:xfrm>
              <a:blipFill>
                <a:blip r:embed="rId3"/>
                <a:stretch>
                  <a:fillRect l="-1500" t="-1482" r="-1929"/>
                </a:stretch>
              </a:blipFill>
            </p:spPr>
            <p:txBody>
              <a:bodyPr/>
              <a:lstStyle/>
              <a:p>
                <a:r>
                  <a:rPr lang="en-US">
                    <a:noFill/>
                  </a:rPr>
                  <a:t> </a:t>
                </a:r>
              </a:p>
            </p:txBody>
          </p:sp>
        </mc:Fallback>
      </mc:AlternateContent>
    </p:spTree>
    <p:extLst>
      <p:ext uri="{BB962C8B-B14F-4D97-AF65-F5344CB8AC3E}">
        <p14:creationId xmlns:p14="http://schemas.microsoft.com/office/powerpoint/2010/main" val="1469075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 xmlns:a16="http://schemas.microsoft.com/office/drawing/2014/main" id="{CEEC7F2D-91ED-422E-A5D4-C0F831E6F53D}"/>
              </a:ext>
            </a:extLst>
          </p:cNvPr>
          <p:cNvSpPr>
            <a:spLocks noGrp="1"/>
          </p:cNvSpPr>
          <p:nvPr>
            <p:ph type="ctrTitle"/>
          </p:nvPr>
        </p:nvSpPr>
        <p:spPr/>
        <p:txBody>
          <a:bodyPr/>
          <a:lstStyle/>
          <a:p>
            <a:pPr eaLnBrk="1" hangingPunct="1"/>
            <a:r>
              <a:rPr lang="en-US" altLang="en-US">
                <a:ea typeface="ＭＳ Ｐゴシック" panose="020B0600070205080204" pitchFamily="34" charset="-128"/>
              </a:rPr>
              <a:t>Section 5.5</a:t>
            </a:r>
          </a:p>
        </p:txBody>
      </p:sp>
      <p:sp>
        <p:nvSpPr>
          <p:cNvPr id="3" name="Subtitle 2">
            <a:extLst>
              <a:ext uri="{FF2B5EF4-FFF2-40B4-BE49-F238E27FC236}">
                <a16:creationId xmlns="" xmlns:a16="http://schemas.microsoft.com/office/drawing/2014/main" id="{F199C21C-8F5D-4E1D-9585-0411A06734BA}"/>
              </a:ext>
            </a:extLst>
          </p:cNvPr>
          <p:cNvSpPr>
            <a:spLocks noGrp="1"/>
          </p:cNvSpPr>
          <p:nvPr>
            <p:ph type="subTitle" idx="1"/>
          </p:nvPr>
        </p:nvSpPr>
        <p:spPr/>
        <p:txBody>
          <a:bodyPr/>
          <a:lstStyle/>
          <a:p>
            <a:pPr eaLnBrk="1" hangingPunct="1">
              <a:buFont typeface="Arial" charset="0"/>
              <a:buNone/>
              <a:defRPr/>
            </a:pPr>
            <a:r>
              <a:rPr lang="en-US" dirty="0">
                <a:ea typeface="+mn-ea"/>
              </a:rPr>
              <a:t>Normal Approximations to Binomial Distributions</a:t>
            </a:r>
          </a:p>
        </p:txBody>
      </p:sp>
    </p:spTree>
    <p:extLst>
      <p:ext uri="{BB962C8B-B14F-4D97-AF65-F5344CB8AC3E}">
        <p14:creationId xmlns:p14="http://schemas.microsoft.com/office/powerpoint/2010/main" val="130754033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F5510F8F-5CDC-4FC6-A8ED-60EA57E8884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 xmlns:a16="http://schemas.microsoft.com/office/drawing/2014/main" id="{CDC3407B-316D-49E3-80AC-419D7B95E6F1}"/>
                  </a:ext>
                </a:extLst>
              </p:cNvPr>
              <p:cNvSpPr>
                <a:spLocks noGrp="1"/>
              </p:cNvSpPr>
              <p:nvPr>
                <p:ph idx="1"/>
              </p:nvPr>
            </p:nvSpPr>
            <p:spPr>
              <a:xfrm>
                <a:off x="350982" y="1600200"/>
                <a:ext cx="8534400" cy="4525963"/>
              </a:xfrm>
            </p:spPr>
            <p:txBody>
              <a:bodyPr/>
              <a:lstStyle/>
              <a:p>
                <a:pPr marL="0" indent="0">
                  <a:buNone/>
                </a:pPr>
                <a:r>
                  <a:rPr lang="en-US" dirty="0"/>
                  <a:t>Using the continuity correction, you can rewrite the discrete probability </a:t>
                </a:r>
                <a:r>
                  <a:rPr lang="en-US" i="1" dirty="0"/>
                  <a:t>P</a:t>
                </a:r>
                <a:r>
                  <a:rPr lang="en-US" dirty="0"/>
                  <a:t>(</a:t>
                </a:r>
                <a:r>
                  <a:rPr lang="en-US" i="1" dirty="0"/>
                  <a:t>x </a:t>
                </a:r>
                <a:r>
                  <a:rPr lang="en-US" dirty="0"/>
                  <a:t>= 48) as the continuous probability </a:t>
                </a:r>
                <a:r>
                  <a:rPr lang="en-US" i="1" dirty="0"/>
                  <a:t>P</a:t>
                </a:r>
                <a:r>
                  <a:rPr lang="en-US" dirty="0"/>
                  <a:t>(47.5 &lt; </a:t>
                </a:r>
                <a:r>
                  <a:rPr lang="en-US" i="1" dirty="0"/>
                  <a:t>x </a:t>
                </a:r>
                <a:r>
                  <a:rPr lang="en-US" dirty="0"/>
                  <a:t>&lt; 48.5). The figure shows a normal curve with </a:t>
                </a:r>
                <a:r>
                  <a:rPr lang="en-US" i="1" dirty="0">
                    <a:sym typeface="Symbol" panose="05050102010706020507" pitchFamily="18" charset="2"/>
                  </a:rPr>
                  <a:t></a:t>
                </a:r>
                <a:r>
                  <a:rPr lang="en-US" dirty="0"/>
                  <a:t> = 46.8, </a:t>
                </a:r>
                <a:r>
                  <a:rPr lang="en-US" dirty="0">
                    <a:sym typeface="Symbol" panose="05050102010706020507" pitchFamily="18" charset="2"/>
                  </a:rPr>
                  <a:t></a:t>
                </a:r>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4.19, and the shaded area under the curve between </a:t>
                </a:r>
                <a:br>
                  <a:rPr lang="en-US" dirty="0"/>
                </a:br>
                <a:r>
                  <a:rPr lang="en-US" dirty="0"/>
                  <a:t>47.5 and 48.5.</a:t>
                </a:r>
                <a:endParaRPr lang="en-US" dirty="0">
                  <a:solidFill>
                    <a:srgbClr val="C00000"/>
                  </a:solidFill>
                </a:endParaRPr>
              </a:p>
            </p:txBody>
          </p:sp>
        </mc:Choice>
        <mc:Fallback xmlns="">
          <p:sp>
            <p:nvSpPr>
              <p:cNvPr id="7" name="Content Placeholder 6">
                <a:extLst>
                  <a:ext uri="{FF2B5EF4-FFF2-40B4-BE49-F238E27FC236}">
                    <a16:creationId xmlns:a16="http://schemas.microsoft.com/office/drawing/2014/main" id="{CDC3407B-316D-49E3-80AC-419D7B95E6F1}"/>
                  </a:ext>
                </a:extLst>
              </p:cNvPr>
              <p:cNvSpPr>
                <a:spLocks noGrp="1" noRot="1" noChangeAspect="1" noMove="1" noResize="1" noEditPoints="1" noAdjustHandles="1" noChangeArrowheads="1" noChangeShapeType="1" noTextEdit="1"/>
              </p:cNvSpPr>
              <p:nvPr>
                <p:ph idx="1"/>
              </p:nvPr>
            </p:nvSpPr>
            <p:spPr>
              <a:xfrm>
                <a:off x="350982" y="1600200"/>
                <a:ext cx="8534400" cy="4525963"/>
              </a:xfrm>
              <a:blipFill>
                <a:blip r:embed="rId3"/>
                <a:stretch>
                  <a:fillRect l="-1500" t="-1482" r="-1214"/>
                </a:stretch>
              </a:blipFill>
            </p:spPr>
            <p:txBody>
              <a:bodyPr/>
              <a:lstStyle/>
              <a:p>
                <a:r>
                  <a:rPr lang="en-US">
                    <a:noFill/>
                  </a:rPr>
                  <a:t> </a:t>
                </a:r>
              </a:p>
            </p:txBody>
          </p:sp>
        </mc:Fallback>
      </mc:AlternateContent>
      <p:pic>
        <p:nvPicPr>
          <p:cNvPr id="4" name="Picture 3" descr="A close up of text on a black background&#10;&#10;Description generated with very high confidence">
            <a:extLst>
              <a:ext uri="{FF2B5EF4-FFF2-40B4-BE49-F238E27FC236}">
                <a16:creationId xmlns="" xmlns:a16="http://schemas.microsoft.com/office/drawing/2014/main" id="{0AB5DC4E-8F73-47C3-B5D8-EFDE8A880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3333" y="3469507"/>
            <a:ext cx="4105664" cy="2839218"/>
          </a:xfrm>
          <a:prstGeom prst="rect">
            <a:avLst/>
          </a:prstGeom>
        </p:spPr>
      </p:pic>
    </p:spTree>
    <p:extLst>
      <p:ext uri="{BB962C8B-B14F-4D97-AF65-F5344CB8AC3E}">
        <p14:creationId xmlns:p14="http://schemas.microsoft.com/office/powerpoint/2010/main" val="100772010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F5510F8F-5CDC-4FC6-A8ED-60EA57E8884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 xmlns:a16="http://schemas.microsoft.com/office/drawing/2014/main" id="{CDC3407B-316D-49E3-80AC-419D7B95E6F1}"/>
                  </a:ext>
                </a:extLst>
              </p:cNvPr>
              <p:cNvSpPr>
                <a:spLocks noGrp="1"/>
              </p:cNvSpPr>
              <p:nvPr>
                <p:ph idx="1"/>
              </p:nvPr>
            </p:nvSpPr>
            <p:spPr>
              <a:xfrm>
                <a:off x="350982" y="1600200"/>
                <a:ext cx="8534400" cy="4525963"/>
              </a:xfrm>
            </p:spPr>
            <p:txBody>
              <a:bodyPr/>
              <a:lstStyle/>
              <a:p>
                <a:pPr marL="0" indent="0">
                  <a:buNone/>
                </a:pPr>
                <a:r>
                  <a:rPr lang="en-US" dirty="0"/>
                  <a:t>The </a:t>
                </a:r>
                <a:r>
                  <a:rPr lang="en-US" i="1" dirty="0"/>
                  <a:t>z</a:t>
                </a:r>
                <a:r>
                  <a:rPr lang="en-US" dirty="0"/>
                  <a:t>-score that corresponds to 47.5 is</a:t>
                </a:r>
              </a:p>
              <a:p>
                <a:pPr marL="0" indent="0" algn="ctr">
                  <a:buNone/>
                </a:pPr>
                <a:r>
                  <a:rPr lang="en-US" i="1" dirty="0">
                    <a:solidFill>
                      <a:srgbClr val="AE0337"/>
                    </a:solidFill>
                  </a:rPr>
                  <a:t>z</a:t>
                </a:r>
                <a:r>
                  <a:rPr lang="en-US" baseline="-25000" dirty="0">
                    <a:solidFill>
                      <a:srgbClr val="AE0337"/>
                    </a:solidFill>
                  </a:rPr>
                  <a:t>1</a:t>
                </a:r>
                <a:r>
                  <a:rPr lang="en-US" dirty="0">
                    <a:solidFill>
                      <a:srgbClr val="AE0337"/>
                    </a:solidFill>
                  </a:rPr>
                  <a:t> =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47.5 − 46.8</m:t>
                        </m:r>
                      </m:num>
                      <m:den>
                        <m:rad>
                          <m:radPr>
                            <m:degHide m:val="on"/>
                            <m:ctrlPr>
                              <a:rPr lang="en-US" i="1">
                                <a:solidFill>
                                  <a:srgbClr val="AE0337"/>
                                </a:solidFill>
                                <a:latin typeface="Cambria Math" panose="02040503050406030204" pitchFamily="18" charset="0"/>
                              </a:rPr>
                            </m:ctrlPr>
                          </m:radPr>
                          <m:deg/>
                          <m:e>
                            <m:r>
                              <m:rPr>
                                <m:nor/>
                              </m:rPr>
                              <a:rPr lang="en-US" dirty="0">
                                <a:solidFill>
                                  <a:srgbClr val="AE0337"/>
                                </a:solidFill>
                              </a:rPr>
                              <m:t>75(0.624)(0.376)</m:t>
                            </m:r>
                          </m:e>
                        </m:rad>
                      </m:den>
                    </m:f>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0.17</a:t>
                </a:r>
              </a:p>
              <a:p>
                <a:pPr marL="0" indent="0">
                  <a:buNone/>
                </a:pPr>
                <a:r>
                  <a:rPr lang="en-US" dirty="0"/>
                  <a:t>and the </a:t>
                </a:r>
                <a:r>
                  <a:rPr lang="en-US" i="1" dirty="0"/>
                  <a:t>z</a:t>
                </a:r>
                <a:r>
                  <a:rPr lang="en-US" dirty="0"/>
                  <a:t>-score that corresponds to 48.5 is</a:t>
                </a:r>
              </a:p>
              <a:p>
                <a:pPr marL="0" indent="0" algn="ctr">
                  <a:buNone/>
                </a:pPr>
                <a:r>
                  <a:rPr lang="en-US" i="1" dirty="0">
                    <a:solidFill>
                      <a:srgbClr val="AE0337"/>
                    </a:solidFill>
                  </a:rPr>
                  <a:t>z</a:t>
                </a:r>
                <a:r>
                  <a:rPr lang="en-US" baseline="-25000" dirty="0">
                    <a:solidFill>
                      <a:srgbClr val="AE0337"/>
                    </a:solidFill>
                  </a:rPr>
                  <a:t>2</a:t>
                </a:r>
                <a:r>
                  <a:rPr lang="en-US" dirty="0">
                    <a:solidFill>
                      <a:srgbClr val="AE0337"/>
                    </a:solidFill>
                  </a:rPr>
                  <a:t> =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48.5 − 46.8</m:t>
                        </m:r>
                      </m:num>
                      <m:den>
                        <m:rad>
                          <m:radPr>
                            <m:degHide m:val="on"/>
                            <m:ctrlPr>
                              <a:rPr lang="en-US" i="1">
                                <a:solidFill>
                                  <a:srgbClr val="AE0337"/>
                                </a:solidFill>
                                <a:latin typeface="Cambria Math" panose="02040503050406030204" pitchFamily="18" charset="0"/>
                              </a:rPr>
                            </m:ctrlPr>
                          </m:radPr>
                          <m:deg/>
                          <m:e>
                            <m:r>
                              <m:rPr>
                                <m:nor/>
                              </m:rPr>
                              <a:rPr lang="en-US" dirty="0">
                                <a:solidFill>
                                  <a:srgbClr val="AE0337"/>
                                </a:solidFill>
                              </a:rPr>
                              <m:t>75(0.624)(0.376)</m:t>
                            </m:r>
                          </m:e>
                        </m:rad>
                      </m:den>
                    </m:f>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 0.41.</a:t>
                </a:r>
              </a:p>
            </p:txBody>
          </p:sp>
        </mc:Choice>
        <mc:Fallback xmlns="">
          <p:sp>
            <p:nvSpPr>
              <p:cNvPr id="7" name="Content Placeholder 6">
                <a:extLst>
                  <a:ext uri="{FF2B5EF4-FFF2-40B4-BE49-F238E27FC236}">
                    <a16:creationId xmlns:a16="http://schemas.microsoft.com/office/drawing/2014/main" id="{CDC3407B-316D-49E3-80AC-419D7B95E6F1}"/>
                  </a:ext>
                </a:extLst>
              </p:cNvPr>
              <p:cNvSpPr>
                <a:spLocks noGrp="1" noRot="1" noChangeAspect="1" noMove="1" noResize="1" noEditPoints="1" noAdjustHandles="1" noChangeArrowheads="1" noChangeShapeType="1" noTextEdit="1"/>
              </p:cNvSpPr>
              <p:nvPr>
                <p:ph idx="1"/>
              </p:nvPr>
            </p:nvSpPr>
            <p:spPr>
              <a:xfrm>
                <a:off x="350982" y="1600200"/>
                <a:ext cx="8534400" cy="4525963"/>
              </a:xfrm>
              <a:blipFill>
                <a:blip r:embed="rId3"/>
                <a:stretch>
                  <a:fillRect l="-1500" t="-1482"/>
                </a:stretch>
              </a:blipFill>
            </p:spPr>
            <p:txBody>
              <a:bodyPr/>
              <a:lstStyle/>
              <a:p>
                <a:r>
                  <a:rPr lang="en-US">
                    <a:noFill/>
                  </a:rPr>
                  <a:t> </a:t>
                </a:r>
              </a:p>
            </p:txBody>
          </p:sp>
        </mc:Fallback>
      </mc:AlternateContent>
    </p:spTree>
    <p:extLst>
      <p:ext uri="{BB962C8B-B14F-4D97-AF65-F5344CB8AC3E}">
        <p14:creationId xmlns:p14="http://schemas.microsoft.com/office/powerpoint/2010/main" val="8540542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a:extLst>
              <a:ext uri="{FF2B5EF4-FFF2-40B4-BE49-F238E27FC236}">
                <a16:creationId xmlns="" xmlns:a16="http://schemas.microsoft.com/office/drawing/2014/main" id="{F5510F8F-5CDC-4FC6-A8ED-60EA57E8884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a Binomial Probability</a:t>
            </a:r>
          </a:p>
        </p:txBody>
      </p:sp>
      <p:sp>
        <p:nvSpPr>
          <p:cNvPr id="7" name="Content Placeholder 6">
            <a:extLst>
              <a:ext uri="{FF2B5EF4-FFF2-40B4-BE49-F238E27FC236}">
                <a16:creationId xmlns="" xmlns:a16="http://schemas.microsoft.com/office/drawing/2014/main" id="{CDC3407B-316D-49E3-80AC-419D7B95E6F1}"/>
              </a:ext>
            </a:extLst>
          </p:cNvPr>
          <p:cNvSpPr>
            <a:spLocks noGrp="1"/>
          </p:cNvSpPr>
          <p:nvPr>
            <p:ph idx="1"/>
          </p:nvPr>
        </p:nvSpPr>
        <p:spPr>
          <a:xfrm>
            <a:off x="350982" y="1600200"/>
            <a:ext cx="8534400" cy="4525963"/>
          </a:xfrm>
        </p:spPr>
        <p:txBody>
          <a:bodyPr/>
          <a:lstStyle/>
          <a:p>
            <a:pPr marL="0" indent="0">
              <a:buNone/>
            </a:pPr>
            <a:r>
              <a:rPr lang="en-US" dirty="0"/>
              <a:t>So, the probability that exactly 48 NFL retirees will say they have arthritis is</a:t>
            </a:r>
          </a:p>
          <a:p>
            <a:pPr marL="400050" lvl="1" indent="0">
              <a:buNone/>
            </a:pPr>
            <a:r>
              <a:rPr lang="pl-PL" i="1" dirty="0">
                <a:solidFill>
                  <a:srgbClr val="AE0337"/>
                </a:solidFill>
              </a:rPr>
              <a:t>P</a:t>
            </a:r>
            <a:r>
              <a:rPr lang="en-US" dirty="0">
                <a:solidFill>
                  <a:srgbClr val="AE0337"/>
                </a:solidFill>
              </a:rPr>
              <a:t>(</a:t>
            </a:r>
            <a:r>
              <a:rPr lang="pl-PL" dirty="0">
                <a:solidFill>
                  <a:srgbClr val="AE0337"/>
                </a:solidFill>
              </a:rPr>
              <a:t>47.5 </a:t>
            </a:r>
            <a:r>
              <a:rPr lang="en-US" dirty="0">
                <a:solidFill>
                  <a:srgbClr val="AE0337"/>
                </a:solidFill>
              </a:rPr>
              <a:t>&lt;</a:t>
            </a:r>
            <a:r>
              <a:rPr lang="pl-PL" dirty="0">
                <a:solidFill>
                  <a:srgbClr val="AE0337"/>
                </a:solidFill>
              </a:rPr>
              <a:t> </a:t>
            </a:r>
            <a:r>
              <a:rPr lang="pl-PL" i="1" dirty="0">
                <a:solidFill>
                  <a:srgbClr val="AE0337"/>
                </a:solidFill>
              </a:rPr>
              <a:t>x </a:t>
            </a:r>
            <a:r>
              <a:rPr lang="en-US" dirty="0">
                <a:solidFill>
                  <a:srgbClr val="AE0337"/>
                </a:solidFill>
              </a:rPr>
              <a:t>&lt;</a:t>
            </a:r>
            <a:r>
              <a:rPr lang="pl-PL" dirty="0">
                <a:solidFill>
                  <a:srgbClr val="AE0337"/>
                </a:solidFill>
              </a:rPr>
              <a:t> 48.5</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dirty="0">
                <a:solidFill>
                  <a:srgbClr val="AE0337"/>
                </a:solidFill>
              </a:rPr>
              <a:t>0.17 </a:t>
            </a:r>
            <a:r>
              <a:rPr lang="en-US" dirty="0">
                <a:solidFill>
                  <a:srgbClr val="AE0337"/>
                </a:solidFill>
              </a:rPr>
              <a:t>&lt;</a:t>
            </a:r>
            <a:r>
              <a:rPr lang="pl-PL" dirty="0">
                <a:solidFill>
                  <a:srgbClr val="AE0337"/>
                </a:solidFill>
              </a:rPr>
              <a:t> </a:t>
            </a:r>
            <a:r>
              <a:rPr lang="pl-PL" i="1" dirty="0">
                <a:solidFill>
                  <a:srgbClr val="AE0337"/>
                </a:solidFill>
              </a:rPr>
              <a:t>z </a:t>
            </a:r>
            <a:r>
              <a:rPr lang="en-US" i="1" dirty="0">
                <a:solidFill>
                  <a:srgbClr val="AE0337"/>
                </a:solidFill>
              </a:rPr>
              <a:t>&lt;</a:t>
            </a:r>
            <a:r>
              <a:rPr lang="pl-PL" dirty="0">
                <a:solidFill>
                  <a:srgbClr val="AE0337"/>
                </a:solidFill>
              </a:rPr>
              <a:t> 0.41</a:t>
            </a:r>
            <a:r>
              <a:rPr lang="en-US" dirty="0">
                <a:solidFill>
                  <a:srgbClr val="AE0337"/>
                </a:solidFill>
              </a:rPr>
              <a:t>)</a:t>
            </a:r>
            <a:endParaRPr lang="pl-PL" dirty="0">
              <a:solidFill>
                <a:srgbClr val="AE0337"/>
              </a:solidFill>
            </a:endParaRPr>
          </a:p>
          <a:p>
            <a:pPr marL="400050" lvl="1" indent="0">
              <a:buNone/>
            </a:pPr>
            <a:r>
              <a:rPr lang="en-US" dirty="0">
                <a:solidFill>
                  <a:srgbClr val="AE0337"/>
                </a:solidFill>
              </a:rPr>
              <a:t>			    </a:t>
            </a:r>
            <a:r>
              <a:rPr lang="pl-PL" dirty="0">
                <a:solidFill>
                  <a:srgbClr val="AE0337"/>
                </a:solidFill>
              </a:rPr>
              <a:t>=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&lt;</a:t>
            </a:r>
            <a:r>
              <a:rPr lang="pl-PL" dirty="0">
                <a:solidFill>
                  <a:srgbClr val="AE0337"/>
                </a:solidFill>
              </a:rPr>
              <a:t> 0.41</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&lt;</a:t>
            </a:r>
            <a:r>
              <a:rPr lang="pl-PL" dirty="0">
                <a:solidFill>
                  <a:srgbClr val="AE0337"/>
                </a:solidFill>
              </a:rPr>
              <a:t> 0.17</a:t>
            </a:r>
            <a:r>
              <a:rPr lang="en-US" dirty="0">
                <a:solidFill>
                  <a:srgbClr val="AE0337"/>
                </a:solidFill>
              </a:rPr>
              <a:t>)</a:t>
            </a:r>
            <a:endParaRPr lang="pl-PL" dirty="0">
              <a:solidFill>
                <a:srgbClr val="AE0337"/>
              </a:solidFill>
            </a:endParaRPr>
          </a:p>
          <a:p>
            <a:pPr marL="400050" lvl="1" indent="0">
              <a:buNone/>
            </a:pPr>
            <a:r>
              <a:rPr lang="en-US" dirty="0">
                <a:solidFill>
                  <a:srgbClr val="AE0337"/>
                </a:solidFill>
              </a:rPr>
              <a:t>			    = 0.6591 </a:t>
            </a:r>
            <a:r>
              <a:rPr lang="en-US" dirty="0" smtClean="0">
                <a:solidFill>
                  <a:srgbClr val="AE0337"/>
                </a:solidFill>
              </a:rPr>
              <a:t>− </a:t>
            </a:r>
            <a:r>
              <a:rPr lang="en-US" dirty="0">
                <a:solidFill>
                  <a:srgbClr val="AE0337"/>
                </a:solidFill>
              </a:rPr>
              <a:t>0.5675</a:t>
            </a:r>
          </a:p>
          <a:p>
            <a:pPr marL="400050" lvl="1" indent="0">
              <a:buNone/>
            </a:pPr>
            <a:r>
              <a:rPr lang="en-US" dirty="0">
                <a:solidFill>
                  <a:srgbClr val="AE0337"/>
                </a:solidFill>
              </a:rPr>
              <a:t>			    = 0.0916.</a:t>
            </a:r>
          </a:p>
        </p:txBody>
      </p:sp>
      <p:sp>
        <p:nvSpPr>
          <p:cNvPr id="2" name="Rectangle 1">
            <a:extLst>
              <a:ext uri="{FF2B5EF4-FFF2-40B4-BE49-F238E27FC236}">
                <a16:creationId xmlns="" xmlns:a16="http://schemas.microsoft.com/office/drawing/2014/main" id="{1C773D99-3AD8-4634-9E9C-7220DCB4427B}"/>
              </a:ext>
            </a:extLst>
          </p:cNvPr>
          <p:cNvSpPr/>
          <p:nvPr/>
        </p:nvSpPr>
        <p:spPr>
          <a:xfrm>
            <a:off x="457200" y="5172056"/>
            <a:ext cx="8534400"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 probability that exactly 48 NFL retirees will say they have arthritis is approximately 0.0916, or about 9.2%.</a:t>
            </a:r>
          </a:p>
        </p:txBody>
      </p:sp>
    </p:spTree>
    <p:extLst>
      <p:ext uri="{BB962C8B-B14F-4D97-AF65-F5344CB8AC3E}">
        <p14:creationId xmlns:p14="http://schemas.microsoft.com/office/powerpoint/2010/main" val="42246479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 xmlns:a16="http://schemas.microsoft.com/office/drawing/2014/main" id="{C7C72AE1-A313-4172-8160-00757C0C52E2}"/>
              </a:ext>
            </a:extLst>
          </p:cNvPr>
          <p:cNvSpPr>
            <a:spLocks noGrp="1"/>
          </p:cNvSpPr>
          <p:nvPr>
            <p:ph type="title"/>
          </p:nvPr>
        </p:nvSpPr>
        <p:spPr/>
        <p:txBody>
          <a:bodyPr/>
          <a:lstStyle/>
          <a:p>
            <a:pPr eaLnBrk="1" hangingPunct="1"/>
            <a:r>
              <a:rPr lang="en-US" altLang="en-US">
                <a:ea typeface="ＭＳ Ｐゴシック" panose="020B0600070205080204" pitchFamily="34" charset="-128"/>
              </a:rPr>
              <a:t>Section 5.5 Objectives</a:t>
            </a:r>
          </a:p>
        </p:txBody>
      </p:sp>
      <p:sp>
        <p:nvSpPr>
          <p:cNvPr id="13314" name="Content Placeholder 2">
            <a:extLst>
              <a:ext uri="{FF2B5EF4-FFF2-40B4-BE49-F238E27FC236}">
                <a16:creationId xmlns="" xmlns:a16="http://schemas.microsoft.com/office/drawing/2014/main" id="{15D01CE1-186E-42FD-A31D-95B87E9A029E}"/>
              </a:ext>
            </a:extLst>
          </p:cNvPr>
          <p:cNvSpPr>
            <a:spLocks noGrp="1"/>
          </p:cNvSpPr>
          <p:nvPr>
            <p:ph idx="1"/>
          </p:nvPr>
        </p:nvSpPr>
        <p:spPr/>
        <p:txBody>
          <a:bodyPr/>
          <a:lstStyle/>
          <a:p>
            <a:pPr eaLnBrk="1" hangingPunct="1"/>
            <a:r>
              <a:rPr lang="en-US" altLang="en-US" dirty="0">
                <a:ea typeface="ＭＳ Ｐゴシック" panose="020B0600070205080204" pitchFamily="34" charset="-128"/>
              </a:rPr>
              <a:t>How to determine when the normal distribution can approximate the binomial distribution</a:t>
            </a:r>
          </a:p>
          <a:p>
            <a:pPr eaLnBrk="1" hangingPunct="1"/>
            <a:r>
              <a:rPr lang="en-US" altLang="en-US" dirty="0">
                <a:ea typeface="ＭＳ Ｐゴシック" panose="020B0600070205080204" pitchFamily="34" charset="-128"/>
              </a:rPr>
              <a:t>How to find the continuity correction</a:t>
            </a:r>
          </a:p>
          <a:p>
            <a:pPr eaLnBrk="1" hangingPunct="1"/>
            <a:r>
              <a:rPr lang="en-US" altLang="en-US" dirty="0">
                <a:ea typeface="ＭＳ Ｐゴシック" panose="020B0600070205080204" pitchFamily="34" charset="-128"/>
              </a:rPr>
              <a:t>How to use the normal distribution to approximate binomial probabilities</a:t>
            </a:r>
          </a:p>
        </p:txBody>
      </p:sp>
    </p:spTree>
    <p:extLst>
      <p:ext uri="{BB962C8B-B14F-4D97-AF65-F5344CB8AC3E}">
        <p14:creationId xmlns:p14="http://schemas.microsoft.com/office/powerpoint/2010/main" val="350999533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 xmlns:a16="http://schemas.microsoft.com/office/drawing/2014/main" id="{A4C1A3E7-E4F7-461B-9885-C50BFC4D60CB}"/>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Normal Approximation to a Binomial</a:t>
            </a:r>
          </a:p>
        </p:txBody>
      </p:sp>
      <p:sp>
        <p:nvSpPr>
          <p:cNvPr id="28676" name="Content Placeholder 6">
            <a:extLst>
              <a:ext uri="{FF2B5EF4-FFF2-40B4-BE49-F238E27FC236}">
                <a16:creationId xmlns="" xmlns:a16="http://schemas.microsoft.com/office/drawing/2014/main" id="{8FB27009-4729-405D-8AFA-6A14E5B8F3C6}"/>
              </a:ext>
            </a:extLst>
          </p:cNvPr>
          <p:cNvSpPr>
            <a:spLocks noGrp="1"/>
          </p:cNvSpPr>
          <p:nvPr>
            <p:ph idx="1"/>
          </p:nvPr>
        </p:nvSpPr>
        <p:spPr>
          <a:xfrm>
            <a:off x="509588" y="1571625"/>
            <a:ext cx="8229600" cy="2590800"/>
          </a:xfrm>
        </p:spPr>
        <p:txBody>
          <a:bodyPr/>
          <a:lstStyle/>
          <a:p>
            <a:pPr eaLnBrk="1" hangingPunct="1">
              <a:spcBef>
                <a:spcPct val="25000"/>
              </a:spcBef>
              <a:buFont typeface="Arial" panose="020B0604020202020204" pitchFamily="34" charset="0"/>
              <a:buNone/>
            </a:pPr>
            <a:r>
              <a:rPr lang="en-US" altLang="en-US" b="1" dirty="0">
                <a:solidFill>
                  <a:schemeClr val="accent2"/>
                </a:solidFill>
                <a:ea typeface="ＭＳ Ｐゴシック" panose="020B0600070205080204" pitchFamily="34" charset="-128"/>
              </a:rPr>
              <a:t>Normal Approximation to a Binomial Distribution</a:t>
            </a:r>
          </a:p>
          <a:p>
            <a:pPr eaLnBrk="1" hangingPunct="1">
              <a:spcBef>
                <a:spcPct val="25000"/>
              </a:spcBef>
            </a:pPr>
            <a:r>
              <a:rPr lang="en-US" altLang="en-US" dirty="0">
                <a:ea typeface="ＭＳ Ｐゴシック" panose="020B0600070205080204" pitchFamily="34" charset="-128"/>
              </a:rPr>
              <a:t>If </a:t>
            </a:r>
            <a:r>
              <a:rPr lang="en-US" altLang="en-US" i="1" dirty="0">
                <a:ea typeface="ＭＳ Ｐゴシック" panose="020B0600070205080204" pitchFamily="34" charset="-128"/>
              </a:rPr>
              <a:t>np</a:t>
            </a:r>
            <a:r>
              <a:rPr lang="en-US" altLang="en-US" dirty="0">
                <a:ea typeface="ＭＳ Ｐゴシック" panose="020B0600070205080204" pitchFamily="34" charset="-128"/>
              </a:rPr>
              <a:t> </a:t>
            </a:r>
            <a:r>
              <a:rPr lang="en-US" altLang="en-US" dirty="0">
                <a:ea typeface="ＭＳ Ｐゴシック" panose="020B0600070205080204" pitchFamily="34" charset="-128"/>
                <a:sym typeface="Symbol" panose="05050102010706020507" pitchFamily="18" charset="2"/>
              </a:rPr>
              <a:t> 5 and </a:t>
            </a:r>
            <a:r>
              <a:rPr lang="en-US" altLang="en-US" i="1" dirty="0">
                <a:ea typeface="ＭＳ Ｐゴシック" panose="020B0600070205080204" pitchFamily="34" charset="-128"/>
                <a:sym typeface="Symbol" panose="05050102010706020507" pitchFamily="18" charset="2"/>
              </a:rPr>
              <a:t>nq</a:t>
            </a:r>
            <a:r>
              <a:rPr lang="en-US" altLang="en-US" dirty="0">
                <a:ea typeface="ＭＳ Ｐゴシック" panose="020B0600070205080204" pitchFamily="34" charset="-128"/>
                <a:sym typeface="Symbol" panose="05050102010706020507" pitchFamily="18" charset="2"/>
              </a:rPr>
              <a:t>  5, then the binomial random variable </a:t>
            </a:r>
            <a:r>
              <a:rPr lang="en-US" altLang="en-US" i="1" dirty="0">
                <a:ea typeface="ＭＳ Ｐゴシック" panose="020B0600070205080204" pitchFamily="34" charset="-128"/>
                <a:sym typeface="Symbol" panose="05050102010706020507" pitchFamily="18" charset="2"/>
              </a:rPr>
              <a:t>x</a:t>
            </a:r>
            <a:r>
              <a:rPr lang="en-US" altLang="en-US" dirty="0">
                <a:ea typeface="ＭＳ Ｐゴシック" panose="020B0600070205080204" pitchFamily="34" charset="-128"/>
                <a:sym typeface="Symbol" panose="05050102010706020507" pitchFamily="18" charset="2"/>
              </a:rPr>
              <a:t> is approximately normally distributed with</a:t>
            </a:r>
          </a:p>
          <a:p>
            <a:pPr lvl="1" eaLnBrk="1" hangingPunct="1">
              <a:spcBef>
                <a:spcPct val="25000"/>
              </a:spcBef>
            </a:pPr>
            <a:r>
              <a:rPr lang="en-US" altLang="en-US" dirty="0">
                <a:ea typeface="Times New Roman" panose="02020603050405020304" pitchFamily="18" charset="0"/>
                <a:sym typeface="Symbol" panose="05050102010706020507" pitchFamily="18" charset="2"/>
              </a:rPr>
              <a:t> mean  </a:t>
            </a:r>
            <a:r>
              <a:rPr lang="el-GR" altLang="en-US" i="1" dirty="0">
                <a:solidFill>
                  <a:srgbClr val="AE0337"/>
                </a:solidFill>
                <a:ea typeface="Times New Roman" panose="02020603050405020304" pitchFamily="18" charset="0"/>
                <a:sym typeface="Symbol" panose="05050102010706020507" pitchFamily="18" charset="2"/>
              </a:rPr>
              <a:t>μ</a:t>
            </a:r>
            <a:r>
              <a:rPr lang="en-US" altLang="en-US" dirty="0">
                <a:solidFill>
                  <a:srgbClr val="AE0337"/>
                </a:solidFill>
                <a:ea typeface="Times New Roman" panose="02020603050405020304" pitchFamily="18" charset="0"/>
                <a:sym typeface="Symbol" panose="05050102010706020507" pitchFamily="18" charset="2"/>
              </a:rPr>
              <a:t> = </a:t>
            </a:r>
            <a:r>
              <a:rPr lang="en-US" altLang="en-US" i="1" dirty="0">
                <a:solidFill>
                  <a:srgbClr val="AE0337"/>
                </a:solidFill>
                <a:ea typeface="Times New Roman" panose="02020603050405020304" pitchFamily="18" charset="0"/>
                <a:sym typeface="Symbol" panose="05050102010706020507" pitchFamily="18" charset="2"/>
              </a:rPr>
              <a:t>np</a:t>
            </a:r>
            <a:r>
              <a:rPr lang="en-US" altLang="en-US" dirty="0">
                <a:solidFill>
                  <a:srgbClr val="AE0337"/>
                </a:solidFill>
                <a:ea typeface="Times New Roman" panose="02020603050405020304" pitchFamily="18" charset="0"/>
                <a:sym typeface="Symbol" panose="05050102010706020507" pitchFamily="18" charset="2"/>
              </a:rPr>
              <a:t> </a:t>
            </a:r>
          </a:p>
          <a:p>
            <a:pPr lvl="1" eaLnBrk="1" hangingPunct="1">
              <a:spcBef>
                <a:spcPct val="25000"/>
              </a:spcBef>
            </a:pPr>
            <a:r>
              <a:rPr lang="en-US" altLang="en-US" dirty="0">
                <a:ea typeface="Times New Roman" panose="02020603050405020304" pitchFamily="18" charset="0"/>
                <a:sym typeface="Symbol" panose="05050102010706020507" pitchFamily="18" charset="2"/>
              </a:rPr>
              <a:t>standard  deviation</a:t>
            </a:r>
          </a:p>
          <a:p>
            <a:r>
              <a:rPr lang="en-US" dirty="0"/>
              <a:t>where </a:t>
            </a:r>
            <a:r>
              <a:rPr lang="en-US" i="1" dirty="0"/>
              <a:t>n </a:t>
            </a:r>
            <a:r>
              <a:rPr lang="en-US" dirty="0"/>
              <a:t>is the number of independent trials, </a:t>
            </a:r>
            <a:r>
              <a:rPr lang="en-US" i="1" dirty="0"/>
              <a:t>p </a:t>
            </a:r>
            <a:r>
              <a:rPr lang="en-US" dirty="0"/>
              <a:t>is the probability of success in a single trial, and </a:t>
            </a:r>
            <a:r>
              <a:rPr lang="en-US" i="1" dirty="0"/>
              <a:t>q </a:t>
            </a:r>
            <a:r>
              <a:rPr lang="en-US" dirty="0"/>
              <a:t>is the probability of failure in a single trial.</a:t>
            </a:r>
            <a:endParaRPr lang="en-US" altLang="en-US" dirty="0">
              <a:ea typeface="Times New Roman" panose="02020603050405020304" pitchFamily="18" charset="0"/>
              <a:sym typeface="Symbol" panose="05050102010706020507" pitchFamily="18" charset="2"/>
            </a:endParaRPr>
          </a:p>
        </p:txBody>
      </p:sp>
      <p:graphicFrame>
        <p:nvGraphicFramePr>
          <p:cNvPr id="773125" name="Object 5">
            <a:extLst>
              <a:ext uri="{FF2B5EF4-FFF2-40B4-BE49-F238E27FC236}">
                <a16:creationId xmlns="" xmlns:a16="http://schemas.microsoft.com/office/drawing/2014/main" id="{0A6D3599-550B-4885-9DD4-F1A13CB6FEAB}"/>
              </a:ext>
            </a:extLst>
          </p:cNvPr>
          <p:cNvGraphicFramePr>
            <a:graphicFrameLocks noChangeAspect="1"/>
          </p:cNvGraphicFramePr>
          <p:nvPr/>
        </p:nvGraphicFramePr>
        <p:xfrm>
          <a:off x="4270375" y="3575050"/>
          <a:ext cx="1473200" cy="538163"/>
        </p:xfrm>
        <a:graphic>
          <a:graphicData uri="http://schemas.openxmlformats.org/presentationml/2006/ole">
            <mc:AlternateContent xmlns:mc="http://schemas.openxmlformats.org/markup-compatibility/2006">
              <mc:Choice xmlns:v="urn:schemas-microsoft-com:vml" Requires="v">
                <p:oleObj spid="_x0000_s1048" name="Equation" r:id="rId4" imgW="698197" imgH="253890" progId="Equation.DSMT4">
                  <p:embed/>
                </p:oleObj>
              </mc:Choice>
              <mc:Fallback>
                <p:oleObj name="Equation" r:id="rId4" imgW="698197" imgH="253890" progId="Equation.DSMT4">
                  <p:embed/>
                  <p:pic>
                    <p:nvPicPr>
                      <p:cNvPr id="773125" name="Object 5">
                        <a:extLst>
                          <a:ext uri="{FF2B5EF4-FFF2-40B4-BE49-F238E27FC236}">
                            <a16:creationId xmlns="" xmlns:a16="http://schemas.microsoft.com/office/drawing/2014/main" id="{0A6D3599-550B-4885-9DD4-F1A13CB6FE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0375" y="3575050"/>
                        <a:ext cx="14732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344005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676">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8676">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8676">
                                            <p:txEl>
                                              <p:pRg st="4" end="4"/>
                                            </p:txEl>
                                          </p:spTgt>
                                        </p:tgtEl>
                                        <p:attrNameLst>
                                          <p:attrName>style.visibility</p:attrName>
                                        </p:attrNameLst>
                                      </p:cBhvr>
                                      <p:to>
                                        <p:strVal val="visible"/>
                                      </p:to>
                                    </p:set>
                                  </p:childTnLst>
                                </p:cTn>
                              </p:par>
                            </p:childTnLst>
                          </p:cTn>
                        </p:par>
                        <p:par>
                          <p:cTn id="22" fill="hold" nodeType="afterGroup">
                            <p:stCondLst>
                              <p:cond delay="0"/>
                            </p:stCondLst>
                            <p:childTnLst>
                              <p:par>
                                <p:cTn id="23" presetID="1" presetClass="entr" presetSubtype="0" fill="hold" nodeType="afterEffect">
                                  <p:stCondLst>
                                    <p:cond delay="0"/>
                                  </p:stCondLst>
                                  <p:childTnLst>
                                    <p:set>
                                      <p:cBhvr>
                                        <p:cTn id="24" dur="1" fill="hold">
                                          <p:stCondLst>
                                            <p:cond delay="0"/>
                                          </p:stCondLst>
                                        </p:cTn>
                                        <p:tgtEl>
                                          <p:spTgt spid="773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 xmlns:a16="http://schemas.microsoft.com/office/drawing/2014/main" id="{B601C850-1B68-441B-BE80-FB18BD64D8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0568" y="2212771"/>
            <a:ext cx="5342993" cy="3571310"/>
          </a:xfrm>
          <a:prstGeom prst="rect">
            <a:avLst/>
          </a:prstGeom>
        </p:spPr>
      </p:pic>
      <p:sp>
        <p:nvSpPr>
          <p:cNvPr id="18433" name="Rectangle 2">
            <a:extLst>
              <a:ext uri="{FF2B5EF4-FFF2-40B4-BE49-F238E27FC236}">
                <a16:creationId xmlns="" xmlns:a16="http://schemas.microsoft.com/office/drawing/2014/main" id="{A7CBDB53-8E3B-48E9-B6A3-BC940E13FD42}"/>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Normal Approximation to a Binomial</a:t>
            </a:r>
          </a:p>
        </p:txBody>
      </p:sp>
      <p:sp>
        <p:nvSpPr>
          <p:cNvPr id="18434" name="Content Placeholder 7">
            <a:extLst>
              <a:ext uri="{FF2B5EF4-FFF2-40B4-BE49-F238E27FC236}">
                <a16:creationId xmlns="" xmlns:a16="http://schemas.microsoft.com/office/drawing/2014/main" id="{8604F366-CFFF-41C8-B1C0-D9E6FD9DA385}"/>
              </a:ext>
            </a:extLst>
          </p:cNvPr>
          <p:cNvSpPr>
            <a:spLocks noGrp="1"/>
          </p:cNvSpPr>
          <p:nvPr>
            <p:ph idx="1"/>
          </p:nvPr>
        </p:nvSpPr>
        <p:spPr>
          <a:xfrm>
            <a:off x="370573" y="1417637"/>
            <a:ext cx="8229600" cy="1142999"/>
          </a:xfrm>
        </p:spPr>
        <p:txBody>
          <a:bodyPr/>
          <a:lstStyle/>
          <a:p>
            <a:r>
              <a:rPr lang="en-US" altLang="en-US" dirty="0">
                <a:ea typeface="ＭＳ Ｐゴシック" panose="020B0600070205080204" pitchFamily="34" charset="-128"/>
              </a:rPr>
              <a:t>Binomial distribution:  </a:t>
            </a:r>
            <a:r>
              <a:rPr lang="en-US" altLang="en-US" i="1" dirty="0">
                <a:ea typeface="ＭＳ Ｐゴシック" panose="020B0600070205080204" pitchFamily="34" charset="-128"/>
              </a:rPr>
              <a:t>p </a:t>
            </a:r>
            <a:r>
              <a:rPr lang="en-US" altLang="en-US" dirty="0">
                <a:ea typeface="ＭＳ Ｐゴシック" panose="020B0600070205080204" pitchFamily="34" charset="-128"/>
              </a:rPr>
              <a:t>= 0.25, </a:t>
            </a:r>
            <a:r>
              <a:rPr lang="en-US" altLang="en-US" i="1" dirty="0">
                <a:ea typeface="ＭＳ Ｐゴシック" panose="020B0600070205080204" pitchFamily="34" charset="-128"/>
              </a:rPr>
              <a:t>q</a:t>
            </a:r>
            <a:r>
              <a:rPr lang="en-US" altLang="en-US" dirty="0">
                <a:ea typeface="ＭＳ Ｐゴシック" panose="020B0600070205080204" pitchFamily="34" charset="-128"/>
              </a:rPr>
              <a:t> =1 – 0.25, and </a:t>
            </a:r>
            <a:br>
              <a:rPr lang="en-US" altLang="en-US" dirty="0">
                <a:ea typeface="ＭＳ Ｐゴシック" panose="020B0600070205080204" pitchFamily="34" charset="-128"/>
              </a:rPr>
            </a:br>
            <a:r>
              <a:rPr lang="en-US" altLang="en-US" i="1" dirty="0">
                <a:ea typeface="ＭＳ Ｐゴシック" panose="020B0600070205080204" pitchFamily="34" charset="-128"/>
              </a:rPr>
              <a:t>n</a:t>
            </a:r>
            <a:r>
              <a:rPr lang="en-US" altLang="en-US" dirty="0">
                <a:ea typeface="ＭＳ Ｐゴシック" panose="020B0600070205080204" pitchFamily="34" charset="-128"/>
              </a:rPr>
              <a:t> = 4, </a:t>
            </a:r>
            <a:r>
              <a:rPr lang="en-US" altLang="en-US" i="1" dirty="0">
                <a:ea typeface="ＭＳ Ｐゴシック" panose="020B0600070205080204" pitchFamily="34" charset="-128"/>
              </a:rPr>
              <a:t>n</a:t>
            </a:r>
            <a:r>
              <a:rPr lang="en-US" altLang="en-US" dirty="0">
                <a:ea typeface="ＭＳ Ｐゴシック" panose="020B0600070205080204" pitchFamily="34" charset="-128"/>
              </a:rPr>
              <a:t> = 10, </a:t>
            </a:r>
            <a:r>
              <a:rPr lang="en-US" altLang="en-US" i="1" dirty="0">
                <a:ea typeface="ＭＳ Ｐゴシック" panose="020B0600070205080204" pitchFamily="34" charset="-128"/>
              </a:rPr>
              <a:t>n</a:t>
            </a:r>
            <a:r>
              <a:rPr lang="en-US" altLang="en-US" dirty="0">
                <a:ea typeface="ＭＳ Ｐゴシック" panose="020B0600070205080204" pitchFamily="34" charset="-128"/>
              </a:rPr>
              <a:t> = 25 and </a:t>
            </a:r>
            <a:r>
              <a:rPr lang="en-US" altLang="en-US" i="1" dirty="0">
                <a:ea typeface="ＭＳ Ｐゴシック" panose="020B0600070205080204" pitchFamily="34" charset="-128"/>
              </a:rPr>
              <a:t>n</a:t>
            </a:r>
            <a:r>
              <a:rPr lang="en-US" altLang="en-US" dirty="0">
                <a:ea typeface="ＭＳ Ｐゴシック" panose="020B0600070205080204" pitchFamily="34" charset="-128"/>
              </a:rPr>
              <a:t> = 50.</a:t>
            </a:r>
          </a:p>
        </p:txBody>
      </p:sp>
      <p:sp>
        <p:nvSpPr>
          <p:cNvPr id="9" name="TextBox 8">
            <a:extLst>
              <a:ext uri="{FF2B5EF4-FFF2-40B4-BE49-F238E27FC236}">
                <a16:creationId xmlns="" xmlns:a16="http://schemas.microsoft.com/office/drawing/2014/main" id="{B11224B1-2716-4281-93B1-DF82A46A07C1}"/>
              </a:ext>
            </a:extLst>
          </p:cNvPr>
          <p:cNvSpPr txBox="1"/>
          <p:nvPr/>
        </p:nvSpPr>
        <p:spPr>
          <a:xfrm>
            <a:off x="226210" y="5784081"/>
            <a:ext cx="8691579" cy="523220"/>
          </a:xfrm>
          <a:prstGeom prst="rect">
            <a:avLst/>
          </a:prstGeom>
          <a:noFill/>
        </p:spPr>
        <p:txBody>
          <a:bodyPr wrap="square">
            <a:spAutoFit/>
          </a:bodyPr>
          <a:lstStyle/>
          <a:p>
            <a:pPr marL="342900" indent="-342900" eaLnBrk="0" hangingPunct="0">
              <a:spcBef>
                <a:spcPct val="20000"/>
              </a:spcBef>
              <a:buClr>
                <a:srgbClr val="FFC000"/>
              </a:buClr>
              <a:buFont typeface="Arial" charset="0"/>
              <a:buChar char="•"/>
              <a:defRPr/>
            </a:pPr>
            <a:r>
              <a:rPr lang="en-US" sz="2800" dirty="0">
                <a:solidFill>
                  <a:prstClr val="black"/>
                </a:solidFill>
                <a:latin typeface="Times New Roman" pitchFamily="18" charset="0"/>
                <a:ea typeface="+mn-ea"/>
                <a:cs typeface="Times New Roman" pitchFamily="18" charset="0"/>
              </a:rPr>
              <a:t>As </a:t>
            </a:r>
            <a:r>
              <a:rPr lang="en-US" sz="2800" i="1" dirty="0">
                <a:solidFill>
                  <a:prstClr val="black"/>
                </a:solidFill>
                <a:latin typeface="Times New Roman" pitchFamily="18" charset="0"/>
                <a:ea typeface="+mn-ea"/>
                <a:cs typeface="Times New Roman" pitchFamily="18" charset="0"/>
              </a:rPr>
              <a:t>n</a:t>
            </a:r>
            <a:r>
              <a:rPr lang="en-US" sz="2800" dirty="0">
                <a:solidFill>
                  <a:prstClr val="black"/>
                </a:solidFill>
                <a:latin typeface="Times New Roman" pitchFamily="18" charset="0"/>
                <a:ea typeface="+mn-ea"/>
                <a:cs typeface="Times New Roman" pitchFamily="18" charset="0"/>
              </a:rPr>
              <a:t> increases the histogram approaches a normal curve.</a:t>
            </a:r>
            <a:endParaRPr lang="en-US" sz="2800" dirty="0">
              <a:latin typeface="+mn-lt"/>
              <a:ea typeface="+mn-ea"/>
              <a:cs typeface="Arial" charset="0"/>
            </a:endParaRPr>
          </a:p>
        </p:txBody>
      </p:sp>
    </p:spTree>
    <p:extLst>
      <p:ext uri="{BB962C8B-B14F-4D97-AF65-F5344CB8AC3E}">
        <p14:creationId xmlns:p14="http://schemas.microsoft.com/office/powerpoint/2010/main" val="27261243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10">
            <a:extLst>
              <a:ext uri="{FF2B5EF4-FFF2-40B4-BE49-F238E27FC236}">
                <a16:creationId xmlns="" xmlns:a16="http://schemas.microsoft.com/office/drawing/2014/main" id="{575B7A5D-00F5-42D5-9013-46562491E3B0}"/>
              </a:ext>
            </a:extLst>
          </p:cNvPr>
          <p:cNvSpPr txBox="1">
            <a:spLocks noChangeArrowheads="1"/>
          </p:cNvSpPr>
          <p:nvPr/>
        </p:nvSpPr>
        <p:spPr bwMode="auto">
          <a:xfrm>
            <a:off x="571500" y="3640137"/>
            <a:ext cx="8001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Clr>
                <a:schemeClr val="accent1"/>
              </a:buClr>
              <a:buFont typeface="+mj-lt"/>
              <a:buAutoNum type="arabicPeriod"/>
            </a:pPr>
            <a:r>
              <a:rPr lang="en-US" sz="2800" dirty="0">
                <a:latin typeface="+mn-lt"/>
              </a:rPr>
              <a:t>In a survey of 8- to 18-year-old heavy media users in the United States, 47% said they get fair or poor grades (C and below). You randomly select forty-five 8- to 18-year-old heavy media users in the United States and ask them whether they get fair or poor grades. </a:t>
            </a:r>
            <a:r>
              <a:rPr lang="en-US" sz="2800" i="1" dirty="0">
                <a:solidFill>
                  <a:schemeClr val="tx2">
                    <a:lumMod val="75000"/>
                  </a:schemeClr>
                </a:solidFill>
                <a:latin typeface="+mn-lt"/>
              </a:rPr>
              <a:t>(Source: Kaiser Family Foundation)</a:t>
            </a:r>
            <a:endParaRPr lang="en-US" altLang="en-US" sz="3200" dirty="0">
              <a:solidFill>
                <a:schemeClr val="tx2">
                  <a:lumMod val="75000"/>
                </a:schemeClr>
              </a:solidFill>
              <a:latin typeface="+mn-lt"/>
            </a:endParaRPr>
          </a:p>
        </p:txBody>
      </p:sp>
      <p:sp>
        <p:nvSpPr>
          <p:cNvPr id="29702" name="Rectangle 2">
            <a:extLst>
              <a:ext uri="{FF2B5EF4-FFF2-40B4-BE49-F238E27FC236}">
                <a16:creationId xmlns="" xmlns:a16="http://schemas.microsoft.com/office/drawing/2014/main" id="{F03C7D9E-1BA8-40E9-9C0E-CF2933FCE30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Approximating a Binomial Distribution</a:t>
            </a:r>
          </a:p>
        </p:txBody>
      </p:sp>
      <p:sp>
        <p:nvSpPr>
          <p:cNvPr id="20483" name="Content Placeholder 9">
            <a:extLst>
              <a:ext uri="{FF2B5EF4-FFF2-40B4-BE49-F238E27FC236}">
                <a16:creationId xmlns="" xmlns:a16="http://schemas.microsoft.com/office/drawing/2014/main" id="{D9A7914A-7159-479B-B96F-3FDFF649AB97}"/>
              </a:ext>
            </a:extLst>
          </p:cNvPr>
          <p:cNvSpPr>
            <a:spLocks noGrp="1"/>
          </p:cNvSpPr>
          <p:nvPr>
            <p:ph idx="1"/>
          </p:nvPr>
        </p:nvSpPr>
        <p:spPr>
          <a:xfrm>
            <a:off x="457200" y="1417638"/>
            <a:ext cx="8229600" cy="1371600"/>
          </a:xfrm>
        </p:spPr>
        <p:txBody>
          <a:bodyPr/>
          <a:lstStyle/>
          <a:p>
            <a:pPr marL="0" indent="0">
              <a:buNone/>
            </a:pPr>
            <a:r>
              <a:rPr lang="en-US" dirty="0"/>
              <a:t>Two binomial experiments are listed. Determine whether you can use a normal distribution to approximate the distribution of </a:t>
            </a:r>
            <a:r>
              <a:rPr lang="en-US" i="1" dirty="0"/>
              <a:t>x</a:t>
            </a:r>
            <a:r>
              <a:rPr lang="en-US" dirty="0"/>
              <a:t>, the number of people who reply yes. If you can, find the mean and standard deviation. If you cannot, explain why.</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92238008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2">
            <a:extLst>
              <a:ext uri="{FF2B5EF4-FFF2-40B4-BE49-F238E27FC236}">
                <a16:creationId xmlns="" xmlns:a16="http://schemas.microsoft.com/office/drawing/2014/main" id="{F03C7D9E-1BA8-40E9-9C0E-CF2933FCE30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Approximating a Binomial Distribution</a:t>
            </a:r>
          </a:p>
        </p:txBody>
      </p:sp>
      <p:sp>
        <p:nvSpPr>
          <p:cNvPr id="20483" name="Content Placeholder 9">
            <a:extLst>
              <a:ext uri="{FF2B5EF4-FFF2-40B4-BE49-F238E27FC236}">
                <a16:creationId xmlns="" xmlns:a16="http://schemas.microsoft.com/office/drawing/2014/main" id="{D9A7914A-7159-479B-B96F-3FDFF649AB97}"/>
              </a:ext>
            </a:extLst>
          </p:cNvPr>
          <p:cNvSpPr>
            <a:spLocks noGrp="1"/>
          </p:cNvSpPr>
          <p:nvPr>
            <p:ph idx="1"/>
          </p:nvPr>
        </p:nvSpPr>
        <p:spPr>
          <a:xfrm>
            <a:off x="457200" y="1417638"/>
            <a:ext cx="8229600" cy="1371600"/>
          </a:xfrm>
        </p:spPr>
        <p:txBody>
          <a:bodyPr/>
          <a:lstStyle/>
          <a:p>
            <a:pPr marL="514350" indent="-514350">
              <a:buFont typeface="+mj-lt"/>
              <a:buAutoNum type="arabicPeriod" startAt="2"/>
            </a:pPr>
            <a:r>
              <a:rPr lang="en-US" dirty="0"/>
              <a:t>In a survey of 8- to 18-year-old light media users in the United States, 23% said they get fair or poor grades (C and below). You randomly select twenty 8- to 18-year-old light media users in the United States and ask them whether they get fair or poor grades. </a:t>
            </a:r>
            <a:r>
              <a:rPr lang="en-US" i="1" dirty="0">
                <a:solidFill>
                  <a:schemeClr val="tx2">
                    <a:lumMod val="75000"/>
                  </a:schemeClr>
                </a:solidFill>
              </a:rPr>
              <a:t>(Source: Kaiser Family Foundation)</a:t>
            </a:r>
            <a:endParaRPr lang="en-US" altLang="en-US" dirty="0">
              <a:solidFill>
                <a:schemeClr val="tx2">
                  <a:lumMod val="75000"/>
                </a:schemeClr>
              </a:solidFill>
              <a:ea typeface="ＭＳ Ｐゴシック" panose="020B0600070205080204" pitchFamily="34" charset="-128"/>
            </a:endParaRPr>
          </a:p>
        </p:txBody>
      </p:sp>
    </p:spTree>
    <p:extLst>
      <p:ext uri="{BB962C8B-B14F-4D97-AF65-F5344CB8AC3E}">
        <p14:creationId xmlns:p14="http://schemas.microsoft.com/office/powerpoint/2010/main" val="305953165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2">
            <a:extLst>
              <a:ext uri="{FF2B5EF4-FFF2-40B4-BE49-F238E27FC236}">
                <a16:creationId xmlns="" xmlns:a16="http://schemas.microsoft.com/office/drawing/2014/main" id="{7DB60B18-10FA-40BB-9658-8819A2AEDEDA}"/>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Approximating the Binomial Distribution</a:t>
            </a:r>
          </a:p>
        </p:txBody>
      </p:sp>
      <mc:AlternateContent xmlns:mc="http://schemas.openxmlformats.org/markup-compatibility/2006" xmlns:a14="http://schemas.microsoft.com/office/drawing/2010/main">
        <mc:Choice Requires="a14">
          <p:sp>
            <p:nvSpPr>
              <p:cNvPr id="29700" name="Content Placeholder 9">
                <a:extLst>
                  <a:ext uri="{FF2B5EF4-FFF2-40B4-BE49-F238E27FC236}">
                    <a16:creationId xmlns="" xmlns:a16="http://schemas.microsoft.com/office/drawing/2014/main" id="{470ABD16-5FE3-4D57-A465-4DF416945CDA}"/>
                  </a:ext>
                </a:extLst>
              </p:cNvPr>
              <p:cNvSpPr>
                <a:spLocks noGrp="1"/>
              </p:cNvSpPr>
              <p:nvPr>
                <p:ph idx="1"/>
              </p:nvPr>
            </p:nvSpPr>
            <p:spPr>
              <a:xfrm>
                <a:off x="457200" y="1417638"/>
                <a:ext cx="8229600" cy="2209800"/>
              </a:xfrm>
            </p:spPr>
            <p:txBody>
              <a:bodyPr/>
              <a:lstStyle/>
              <a:p>
                <a:pPr marL="514350" indent="-514350">
                  <a:spcBef>
                    <a:spcPts val="0"/>
                  </a:spcBef>
                  <a:buFont typeface="+mj-lt"/>
                  <a:buAutoNum type="arabicPeriod"/>
                </a:pPr>
                <a:r>
                  <a:rPr lang="en-US" dirty="0"/>
                  <a:t>In this binomial experiment, </a:t>
                </a:r>
                <a:r>
                  <a:rPr lang="en-US" i="1" dirty="0"/>
                  <a:t>n </a:t>
                </a:r>
                <a:r>
                  <a:rPr lang="en-US" dirty="0"/>
                  <a:t>= 45, </a:t>
                </a:r>
                <a:r>
                  <a:rPr lang="en-US" i="1" dirty="0"/>
                  <a:t>p </a:t>
                </a:r>
                <a:r>
                  <a:rPr lang="en-US" dirty="0"/>
                  <a:t>= 0.47, and </a:t>
                </a:r>
                <a:br>
                  <a:rPr lang="en-US" dirty="0"/>
                </a:br>
                <a:r>
                  <a:rPr lang="en-US" i="1" dirty="0"/>
                  <a:t>q </a:t>
                </a:r>
                <a:r>
                  <a:rPr lang="en-US" dirty="0"/>
                  <a:t>= 0.53. So,</a:t>
                </a:r>
              </a:p>
              <a:p>
                <a:pPr marL="0" indent="0">
                  <a:spcBef>
                    <a:spcPts val="0"/>
                  </a:spcBef>
                  <a:buNone/>
                </a:pPr>
                <a:r>
                  <a:rPr lang="en-US" i="1" dirty="0"/>
                  <a:t>		</a:t>
                </a:r>
                <a:r>
                  <a:rPr lang="en-US" i="1" dirty="0">
                    <a:solidFill>
                      <a:srgbClr val="AE0337"/>
                    </a:solidFill>
                  </a:rPr>
                  <a:t>np </a:t>
                </a:r>
                <a:r>
                  <a:rPr lang="en-US" dirty="0">
                    <a:solidFill>
                      <a:srgbClr val="AE0337"/>
                    </a:solidFill>
                  </a:rPr>
                  <a:t>= 45(0.47) = 21.15</a:t>
                </a:r>
              </a:p>
              <a:p>
                <a:pPr marL="0" indent="0">
                  <a:spcBef>
                    <a:spcPts val="0"/>
                  </a:spcBef>
                  <a:buNone/>
                </a:pPr>
                <a:r>
                  <a:rPr lang="en-US" dirty="0"/>
                  <a:t>      and</a:t>
                </a:r>
              </a:p>
              <a:p>
                <a:pPr marL="0" indent="0">
                  <a:spcBef>
                    <a:spcPts val="0"/>
                  </a:spcBef>
                  <a:buNone/>
                </a:pPr>
                <a:r>
                  <a:rPr lang="en-US" i="1" dirty="0"/>
                  <a:t>		</a:t>
                </a:r>
                <a:r>
                  <a:rPr lang="en-US" i="1" dirty="0">
                    <a:solidFill>
                      <a:srgbClr val="AE0337"/>
                    </a:solidFill>
                  </a:rPr>
                  <a:t>nq </a:t>
                </a:r>
                <a:r>
                  <a:rPr lang="en-US" dirty="0">
                    <a:solidFill>
                      <a:srgbClr val="AE0337"/>
                    </a:solidFill>
                  </a:rPr>
                  <a:t>= 45(0.53) = 23.85.</a:t>
                </a:r>
              </a:p>
              <a:p>
                <a:pPr>
                  <a:spcBef>
                    <a:spcPts val="0"/>
                  </a:spcBef>
                </a:pPr>
                <a:r>
                  <a:rPr lang="en-US" dirty="0"/>
                  <a:t>Because </a:t>
                </a:r>
                <a:r>
                  <a:rPr lang="en-US" i="1" dirty="0"/>
                  <a:t>np </a:t>
                </a:r>
                <a:r>
                  <a:rPr lang="en-US" dirty="0"/>
                  <a:t>and </a:t>
                </a:r>
                <a:r>
                  <a:rPr lang="en-US" i="1" dirty="0"/>
                  <a:t>nq </a:t>
                </a:r>
                <a:r>
                  <a:rPr lang="en-US" dirty="0"/>
                  <a:t>are greater than 5, you can use a normal distribution with</a:t>
                </a:r>
              </a:p>
              <a:p>
                <a:pPr marL="0" indent="0">
                  <a:spcBef>
                    <a:spcPts val="0"/>
                  </a:spcBef>
                  <a:buNone/>
                </a:pPr>
                <a:r>
                  <a:rPr lang="en-US" i="1" dirty="0">
                    <a:sym typeface="Symbol" panose="05050102010706020507" pitchFamily="18" charset="2"/>
                  </a:rPr>
                  <a:t>		</a:t>
                </a:r>
                <a:r>
                  <a:rPr lang="en-US" i="1" dirty="0">
                    <a:solidFill>
                      <a:srgbClr val="AE0337"/>
                    </a:solidFill>
                    <a:sym typeface="Symbol" panose="05050102010706020507" pitchFamily="18" charset="2"/>
                  </a:rPr>
                  <a:t></a:t>
                </a:r>
                <a:r>
                  <a:rPr lang="en-US" i="1" dirty="0">
                    <a:solidFill>
                      <a:srgbClr val="AE0337"/>
                    </a:solidFill>
                  </a:rPr>
                  <a:t> </a:t>
                </a:r>
                <a:r>
                  <a:rPr lang="en-US" dirty="0">
                    <a:solidFill>
                      <a:srgbClr val="AE0337"/>
                    </a:solidFill>
                  </a:rPr>
                  <a:t>= </a:t>
                </a:r>
                <a:r>
                  <a:rPr lang="en-US" i="1" dirty="0">
                    <a:solidFill>
                      <a:srgbClr val="AE0337"/>
                    </a:solidFill>
                  </a:rPr>
                  <a:t>np </a:t>
                </a:r>
                <a:r>
                  <a:rPr lang="en-US" dirty="0">
                    <a:solidFill>
                      <a:srgbClr val="AE0337"/>
                    </a:solidFill>
                  </a:rPr>
                  <a:t>= 21.15</a:t>
                </a:r>
              </a:p>
              <a:p>
                <a:pPr marL="0" indent="0">
                  <a:spcBef>
                    <a:spcPts val="0"/>
                  </a:spcBef>
                  <a:buNone/>
                </a:pPr>
                <a:r>
                  <a:rPr lang="en-US" dirty="0"/>
                  <a:t>    and</a:t>
                </a:r>
              </a:p>
              <a:p>
                <a:pPr marL="0" indent="0">
                  <a:spcBef>
                    <a:spcPts val="0"/>
                  </a:spcBef>
                  <a:buNone/>
                </a:pPr>
                <a:r>
                  <a:rPr lang="en-US" i="1" dirty="0">
                    <a:sym typeface="Symbol" panose="05050102010706020507" pitchFamily="18" charset="2"/>
                  </a:rPr>
                  <a:t>		</a:t>
                </a:r>
                <a:r>
                  <a:rPr lang="en-US" i="1" dirty="0">
                    <a:solidFill>
                      <a:srgbClr val="AE0337"/>
                    </a:solidFill>
                    <a:sym typeface="Symbol" panose="05050102010706020507" pitchFamily="18" charset="2"/>
                  </a:rPr>
                  <a:t></a:t>
                </a:r>
                <a:r>
                  <a:rPr lang="en-US" dirty="0">
                    <a:solidFill>
                      <a:srgbClr val="AE0337"/>
                    </a:solidFill>
                  </a:rPr>
                  <a:t> = </a:t>
                </a:r>
                <a14:m>
                  <m:oMath xmlns:m="http://schemas.openxmlformats.org/officeDocument/2006/math">
                    <m:rad>
                      <m:radPr>
                        <m:degHide m:val="on"/>
                        <m:ctrlPr>
                          <a:rPr lang="en-US" i="1" dirty="0" smtClean="0">
                            <a:solidFill>
                              <a:srgbClr val="AE0337"/>
                            </a:solidFill>
                            <a:latin typeface="Cambria Math" panose="02040503050406030204" pitchFamily="18" charset="0"/>
                          </a:rPr>
                        </m:ctrlPr>
                      </m:radPr>
                      <m:deg/>
                      <m:e>
                        <m:r>
                          <m:rPr>
                            <m:nor/>
                          </m:rPr>
                          <a:rPr lang="en-US" i="1" dirty="0">
                            <a:solidFill>
                              <a:srgbClr val="AE0337"/>
                            </a:solidFill>
                          </a:rPr>
                          <m:t>npq</m:t>
                        </m:r>
                      </m:e>
                    </m:rad>
                  </m:oMath>
                </a14:m>
                <a:r>
                  <a:rPr lang="en-US" i="1" dirty="0">
                    <a:solidFill>
                      <a:srgbClr val="AE0337"/>
                    </a:solidFill>
                  </a:rPr>
                  <a:t> </a:t>
                </a:r>
                <a:r>
                  <a:rPr lang="en-US" dirty="0">
                    <a:solidFill>
                      <a:srgbClr val="AE0337"/>
                    </a:solidFill>
                  </a:rPr>
                  <a:t>= </a:t>
                </a:r>
                <a14:m>
                  <m:oMath xmlns:m="http://schemas.openxmlformats.org/officeDocument/2006/math">
                    <m:rad>
                      <m:radPr>
                        <m:degHide m:val="on"/>
                        <m:ctrlPr>
                          <a:rPr lang="en-US" i="1" dirty="0" smtClean="0">
                            <a:solidFill>
                              <a:srgbClr val="AE0337"/>
                            </a:solidFill>
                            <a:latin typeface="Cambria Math" panose="02040503050406030204" pitchFamily="18" charset="0"/>
                          </a:rPr>
                        </m:ctrlPr>
                      </m:radPr>
                      <m:deg/>
                      <m:e>
                        <m:r>
                          <m:rPr>
                            <m:nor/>
                          </m:rPr>
                          <a:rPr lang="en-US" dirty="0">
                            <a:solidFill>
                              <a:srgbClr val="AE0337"/>
                            </a:solidFill>
                          </a:rPr>
                          <m:t>45(0.47)(0.53)</m:t>
                        </m:r>
                      </m:e>
                    </m:rad>
                    <m:r>
                      <a:rPr lang="en-US" b="0" i="1" dirty="0" smtClean="0">
                        <a:solidFill>
                          <a:srgbClr val="AE0337"/>
                        </a:solidFill>
                        <a:latin typeface="Cambria Math" panose="02040503050406030204" pitchFamily="18" charset="0"/>
                      </a:rPr>
                      <m:t> </m:t>
                    </m:r>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3.35</a:t>
                </a:r>
                <a:endParaRPr lang="en-US" dirty="0">
                  <a:solidFill>
                    <a:srgbClr val="C00000"/>
                  </a:solidFill>
                </a:endParaRPr>
              </a:p>
              <a:p>
                <a:pPr marL="0" indent="0">
                  <a:spcBef>
                    <a:spcPts val="0"/>
                  </a:spcBef>
                  <a:buNone/>
                </a:pPr>
                <a:r>
                  <a:rPr lang="en-US" dirty="0"/>
                  <a:t>    to approximate the distribution of </a:t>
                </a:r>
                <a:r>
                  <a:rPr lang="en-US" i="1" dirty="0"/>
                  <a:t>x</a:t>
                </a:r>
                <a:r>
                  <a:rPr lang="en-US" dirty="0"/>
                  <a:t>. </a:t>
                </a:r>
                <a:endParaRPr lang="en-US" altLang="en-US" dirty="0">
                  <a:ea typeface="ＭＳ Ｐゴシック" panose="020B0600070205080204" pitchFamily="34" charset="-128"/>
                </a:endParaRPr>
              </a:p>
            </p:txBody>
          </p:sp>
        </mc:Choice>
        <mc:Fallback xmlns="">
          <p:sp>
            <p:nvSpPr>
              <p:cNvPr id="29700" name="Content Placeholder 9">
                <a:extLst>
                  <a:ext uri="{FF2B5EF4-FFF2-40B4-BE49-F238E27FC236}">
                    <a16:creationId xmlns:a16="http://schemas.microsoft.com/office/drawing/2014/main" id="{470ABD16-5FE3-4D57-A465-4DF416945CDA}"/>
                  </a:ext>
                </a:extLst>
              </p:cNvPr>
              <p:cNvSpPr>
                <a:spLocks noGrp="1" noRot="1" noChangeAspect="1" noMove="1" noResize="1" noEditPoints="1" noAdjustHandles="1" noChangeArrowheads="1" noChangeShapeType="1" noTextEdit="1"/>
              </p:cNvSpPr>
              <p:nvPr>
                <p:ph idx="1"/>
              </p:nvPr>
            </p:nvSpPr>
            <p:spPr>
              <a:xfrm>
                <a:off x="457200" y="1417638"/>
                <a:ext cx="8229600" cy="2209800"/>
              </a:xfrm>
              <a:blipFill>
                <a:blip r:embed="rId3"/>
                <a:stretch>
                  <a:fillRect l="-1333" t="-3039" b="-128729"/>
                </a:stretch>
              </a:blipFill>
            </p:spPr>
            <p:txBody>
              <a:bodyPr/>
              <a:lstStyle/>
              <a:p>
                <a:r>
                  <a:rPr lang="en-US">
                    <a:noFill/>
                  </a:rPr>
                  <a:t> </a:t>
                </a:r>
              </a:p>
            </p:txBody>
          </p:sp>
        </mc:Fallback>
      </mc:AlternateContent>
    </p:spTree>
    <p:extLst>
      <p:ext uri="{BB962C8B-B14F-4D97-AF65-F5344CB8AC3E}">
        <p14:creationId xmlns:p14="http://schemas.microsoft.com/office/powerpoint/2010/main" val="403361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00">
                                            <p:txEl>
                                              <p:pRg st="4" end="4"/>
                                            </p:txEl>
                                          </p:spTgt>
                                        </p:tgtEl>
                                        <p:attrNameLst>
                                          <p:attrName>style.visibility</p:attrName>
                                        </p:attrNameLst>
                                      </p:cBhvr>
                                      <p:to>
                                        <p:strVal val="visible"/>
                                      </p:to>
                                    </p:set>
                                    <p:animEffect transition="in" filter="fade">
                                      <p:cBhvr>
                                        <p:cTn id="7" dur="500"/>
                                        <p:tgtEl>
                                          <p:spTgt spid="29700">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700">
                                            <p:txEl>
                                              <p:pRg st="5" end="5"/>
                                            </p:txEl>
                                          </p:spTgt>
                                        </p:tgtEl>
                                        <p:attrNameLst>
                                          <p:attrName>style.visibility</p:attrName>
                                        </p:attrNameLst>
                                      </p:cBhvr>
                                      <p:to>
                                        <p:strVal val="visible"/>
                                      </p:to>
                                    </p:set>
                                    <p:animEffect transition="in" filter="fade">
                                      <p:cBhvr>
                                        <p:cTn id="10" dur="500"/>
                                        <p:tgtEl>
                                          <p:spTgt spid="29700">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700">
                                            <p:txEl>
                                              <p:pRg st="6" end="6"/>
                                            </p:txEl>
                                          </p:spTgt>
                                        </p:tgtEl>
                                        <p:attrNameLst>
                                          <p:attrName>style.visibility</p:attrName>
                                        </p:attrNameLst>
                                      </p:cBhvr>
                                      <p:to>
                                        <p:strVal val="visible"/>
                                      </p:to>
                                    </p:set>
                                    <p:animEffect transition="in" filter="fade">
                                      <p:cBhvr>
                                        <p:cTn id="13" dur="500"/>
                                        <p:tgtEl>
                                          <p:spTgt spid="29700">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9700">
                                            <p:txEl>
                                              <p:pRg st="7" end="7"/>
                                            </p:txEl>
                                          </p:spTgt>
                                        </p:tgtEl>
                                        <p:attrNameLst>
                                          <p:attrName>style.visibility</p:attrName>
                                        </p:attrNameLst>
                                      </p:cBhvr>
                                      <p:to>
                                        <p:strVal val="visible"/>
                                      </p:to>
                                    </p:set>
                                    <p:animEffect transition="in" filter="fade">
                                      <p:cBhvr>
                                        <p:cTn id="16" dur="500"/>
                                        <p:tgtEl>
                                          <p:spTgt spid="29700">
                                            <p:txEl>
                                              <p:pRg st="7" end="7"/>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9700">
                                            <p:txEl>
                                              <p:pRg st="8" end="8"/>
                                            </p:txEl>
                                          </p:spTgt>
                                        </p:tgtEl>
                                        <p:attrNameLst>
                                          <p:attrName>style.visibility</p:attrName>
                                        </p:attrNameLst>
                                      </p:cBhvr>
                                      <p:to>
                                        <p:strVal val="visible"/>
                                      </p:to>
                                    </p:set>
                                    <p:animEffect transition="in" filter="fade">
                                      <p:cBhvr>
                                        <p:cTn id="19" dur="500"/>
                                        <p:tgtEl>
                                          <p:spTgt spid="297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890</TotalTime>
  <Words>1377</Words>
  <Application>Microsoft Office PowerPoint</Application>
  <PresentationFormat>On-screen Show (4:3)</PresentationFormat>
  <Paragraphs>171</Paragraphs>
  <Slides>32</Slides>
  <Notes>29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1" baseType="lpstr">
      <vt:lpstr>ＭＳ Ｐゴシック</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5.5</vt:lpstr>
      <vt:lpstr>Section 5.5 Objectives</vt:lpstr>
      <vt:lpstr>Normal Approximation to a Binomial</vt:lpstr>
      <vt:lpstr>Normal Approximation to a Binomial</vt:lpstr>
      <vt:lpstr>Example: Approximating a Binomial Distribution</vt:lpstr>
      <vt:lpstr>Example: Approximating a Binomial Distribution</vt:lpstr>
      <vt:lpstr>Solution: Approximating the Binomial Distribution</vt:lpstr>
      <vt:lpstr>Solution: Approximating the Binomial distribution</vt:lpstr>
      <vt:lpstr>Solution: Approximating the Binomial</vt:lpstr>
      <vt:lpstr>Correction for Continuity</vt:lpstr>
      <vt:lpstr>Correction for Continuity</vt:lpstr>
      <vt:lpstr>Example: Using a Continuity Correction</vt:lpstr>
      <vt:lpstr>Example: Using a Continuity Correction</vt:lpstr>
      <vt:lpstr>Example: Using a Continuity Correction</vt:lpstr>
      <vt:lpstr>Binomial Probabilities Involving the Number c</vt:lpstr>
      <vt:lpstr>Using a Normal Distribution to Approximate Binomial Probabilities </vt:lpstr>
      <vt:lpstr>Using the Normal Distribution to Approximate Binomial Probabilities </vt:lpstr>
      <vt:lpstr>Example: Approximating a Binomial Probability</vt:lpstr>
      <vt:lpstr>Solution: Approximating a Binomial Probability</vt:lpstr>
      <vt:lpstr>Solution: Approximating a Binomial Probability</vt:lpstr>
      <vt:lpstr>Solution: Approximating a Binomial Probability</vt:lpstr>
      <vt:lpstr>Example: Approximating a Binomial Probability</vt:lpstr>
      <vt:lpstr>Solution: Approximating a Binomial Probability</vt:lpstr>
      <vt:lpstr>Solution: Approximating a Binomial Probability</vt:lpstr>
      <vt:lpstr>Solution: Approximating a Binomial Probability</vt:lpstr>
      <vt:lpstr>Example: Approximating a Binomial Probability</vt:lpstr>
      <vt:lpstr>Solution: Approximating a Binomial Probability</vt:lpstr>
      <vt:lpstr>Solution: Approximating a Binomial Probability</vt:lpstr>
      <vt:lpstr>Solution: Approximating a Binomial Probability</vt:lpstr>
      <vt:lpstr>Solution: Approximating a Binomial Probability</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subject>Elementary Statistics  7e</dc:subject>
  <dc:creator>Ron Larson, Betsy Farber</dc:creator>
  <cp:lastModifiedBy>Sandra Scholten</cp:lastModifiedBy>
  <cp:revision>82</cp:revision>
  <dcterms:created xsi:type="dcterms:W3CDTF">2007-07-18T23:54:35Z</dcterms:created>
  <dcterms:modified xsi:type="dcterms:W3CDTF">2019-02-12T18:32:19Z</dcterms:modified>
</cp:coreProperties>
</file>