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1"/>
  </p:notesMasterIdLst>
  <p:handoutMasterIdLst>
    <p:handoutMasterId r:id="rId32"/>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87" r:id="rId16"/>
    <p:sldId id="283" r:id="rId17"/>
    <p:sldId id="284" r:id="rId18"/>
    <p:sldId id="285" r:id="rId19"/>
    <p:sldId id="286" r:id="rId20"/>
    <p:sldId id="273" r:id="rId21"/>
    <p:sldId id="274" r:id="rId22"/>
    <p:sldId id="288" r:id="rId23"/>
    <p:sldId id="275" r:id="rId24"/>
    <p:sldId id="276" r:id="rId25"/>
    <p:sldId id="277" r:id="rId26"/>
    <p:sldId id="278" r:id="rId27"/>
    <p:sldId id="279" r:id="rId28"/>
    <p:sldId id="280" r:id="rId29"/>
    <p:sldId id="281" r:id="rId30"/>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0" autoAdjust="0"/>
    <p:restoredTop sz="86351" autoAdjust="0"/>
  </p:normalViewPr>
  <p:slideViewPr>
    <p:cSldViewPr snapToGrid="0">
      <p:cViewPr varScale="1">
        <p:scale>
          <a:sx n="87" d="100"/>
          <a:sy n="87" d="100"/>
        </p:scale>
        <p:origin x="786"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4</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478068394"/>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4</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44651088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408085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xmlns="" id="{A6F6A1B9-BB61-47C9-A5FC-B44DA5D004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4D26B2E-C815-44FD-A4A2-28D2B67A9469}" type="slidenum">
              <a:rPr lang="en-US" altLang="en-US"/>
              <a:pPr>
                <a:spcBef>
                  <a:spcPct val="0"/>
                </a:spcBef>
              </a:pPr>
              <a:t>27</a:t>
            </a:fld>
            <a:endParaRPr lang="en-US" altLang="en-US"/>
          </a:p>
        </p:txBody>
      </p:sp>
      <p:sp>
        <p:nvSpPr>
          <p:cNvPr id="40963" name="Rectangle 2">
            <a:extLst>
              <a:ext uri="{FF2B5EF4-FFF2-40B4-BE49-F238E27FC236}">
                <a16:creationId xmlns:a16="http://schemas.microsoft.com/office/drawing/2014/main" xmlns="" id="{A5293767-516C-4B2D-9B45-D1FE5AF2011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a:extLst>
              <a:ext uri="{FF2B5EF4-FFF2-40B4-BE49-F238E27FC236}">
                <a16:creationId xmlns:a16="http://schemas.microsoft.com/office/drawing/2014/main" xmlns="" id="{D1E53FC8-DC95-47B0-A36C-C037E920F4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94424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xmlns="" id="{6FB4159C-8E09-4B84-B737-1723DD1D78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90A273C-0110-4150-BA3F-5D9EE9FC0AEF}" type="slidenum">
              <a:rPr lang="en-US" altLang="en-US"/>
              <a:pPr>
                <a:spcBef>
                  <a:spcPct val="0"/>
                </a:spcBef>
              </a:pPr>
              <a:t>28</a:t>
            </a:fld>
            <a:endParaRPr lang="en-US" altLang="en-US"/>
          </a:p>
        </p:txBody>
      </p:sp>
      <p:sp>
        <p:nvSpPr>
          <p:cNvPr id="43011" name="Rectangle 2">
            <a:extLst>
              <a:ext uri="{FF2B5EF4-FFF2-40B4-BE49-F238E27FC236}">
                <a16:creationId xmlns:a16="http://schemas.microsoft.com/office/drawing/2014/main" xmlns="" id="{59AD6972-10CD-4FF4-81AE-B155470253B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a:extLst>
              <a:ext uri="{FF2B5EF4-FFF2-40B4-BE49-F238E27FC236}">
                <a16:creationId xmlns:a16="http://schemas.microsoft.com/office/drawing/2014/main" xmlns="" id="{331D650F-B7DB-4BBE-8BC6-BB36FE16C0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230401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xmlns="" id="{1E2C7C67-218A-4B0E-B1CD-62FB0CE46F5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8DA7A1C-39CB-4929-A623-2F4EBE9EA116}" type="slidenum">
              <a:rPr lang="en-US" altLang="en-US"/>
              <a:pPr>
                <a:spcBef>
                  <a:spcPct val="0"/>
                </a:spcBef>
              </a:pPr>
              <a:t>29</a:t>
            </a:fld>
            <a:endParaRPr lang="en-US" altLang="en-US"/>
          </a:p>
        </p:txBody>
      </p:sp>
      <p:sp>
        <p:nvSpPr>
          <p:cNvPr id="45059" name="Rectangle 2">
            <a:extLst>
              <a:ext uri="{FF2B5EF4-FFF2-40B4-BE49-F238E27FC236}">
                <a16:creationId xmlns:a16="http://schemas.microsoft.com/office/drawing/2014/main" xmlns="" id="{C1E99110-A2E4-4D1B-9EC6-C248EB1395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a:extLst>
              <a:ext uri="{FF2B5EF4-FFF2-40B4-BE49-F238E27FC236}">
                <a16:creationId xmlns:a16="http://schemas.microsoft.com/office/drawing/2014/main" xmlns="" id="{B83D8B34-D361-4676-8206-99F43FA9746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89048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xmlns="" id="{DCF369C7-643D-454A-B586-F8D4A43033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F5561C8-10B8-4381-98B2-2BE0123D7558}" type="slidenum">
              <a:rPr lang="en-US" altLang="en-US"/>
              <a:pPr>
                <a:spcBef>
                  <a:spcPct val="0"/>
                </a:spcBef>
              </a:pPr>
              <a:t>5</a:t>
            </a:fld>
            <a:endParaRPr lang="en-US" altLang="en-US"/>
          </a:p>
        </p:txBody>
      </p:sp>
      <p:sp>
        <p:nvSpPr>
          <p:cNvPr id="15363" name="Rectangle 2">
            <a:extLst>
              <a:ext uri="{FF2B5EF4-FFF2-40B4-BE49-F238E27FC236}">
                <a16:creationId xmlns:a16="http://schemas.microsoft.com/office/drawing/2014/main" xmlns="" id="{DFF6AB95-F7DB-4729-AA57-BDBCC5D71A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4" name="Rectangle 3">
            <a:extLst>
              <a:ext uri="{FF2B5EF4-FFF2-40B4-BE49-F238E27FC236}">
                <a16:creationId xmlns:a16="http://schemas.microsoft.com/office/drawing/2014/main" xmlns="" id="{49EC7840-6B44-4718-BA36-F46595C7C4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89209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xmlns="" id="{F4BB41B9-33C1-4788-A1F5-ABC7FD99635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927D976-3656-477C-B628-AAD3236E4DD1}" type="slidenum">
              <a:rPr lang="en-US" altLang="en-US"/>
              <a:pPr>
                <a:spcBef>
                  <a:spcPct val="0"/>
                </a:spcBef>
              </a:pPr>
              <a:t>6</a:t>
            </a:fld>
            <a:endParaRPr lang="en-US" altLang="en-US"/>
          </a:p>
        </p:txBody>
      </p:sp>
      <p:sp>
        <p:nvSpPr>
          <p:cNvPr id="17411" name="Rectangle 2">
            <a:extLst>
              <a:ext uri="{FF2B5EF4-FFF2-40B4-BE49-F238E27FC236}">
                <a16:creationId xmlns:a16="http://schemas.microsoft.com/office/drawing/2014/main" xmlns="" id="{DAC639D2-5089-416E-88FE-CFA140D4E9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2" name="Rectangle 3">
            <a:extLst>
              <a:ext uri="{FF2B5EF4-FFF2-40B4-BE49-F238E27FC236}">
                <a16:creationId xmlns:a16="http://schemas.microsoft.com/office/drawing/2014/main" xmlns="" id="{B9A53545-E951-4AAE-AB9F-BF66B1EE80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449781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xmlns="" id="{945B8A2E-0FA2-481A-AC43-4215CB76F8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BA1FBB2-CA96-45EE-920D-2A0EFC8A90FC}" type="slidenum">
              <a:rPr lang="en-US" altLang="en-US"/>
              <a:pPr>
                <a:spcBef>
                  <a:spcPct val="0"/>
                </a:spcBef>
              </a:pPr>
              <a:t>7</a:t>
            </a:fld>
            <a:endParaRPr lang="en-US" altLang="en-US"/>
          </a:p>
        </p:txBody>
      </p:sp>
      <p:sp>
        <p:nvSpPr>
          <p:cNvPr id="19459" name="Rectangle 2">
            <a:extLst>
              <a:ext uri="{FF2B5EF4-FFF2-40B4-BE49-F238E27FC236}">
                <a16:creationId xmlns:a16="http://schemas.microsoft.com/office/drawing/2014/main" xmlns="" id="{3B660D6B-62AC-4CB1-B680-F00F1BC637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0" name="Rectangle 3">
            <a:extLst>
              <a:ext uri="{FF2B5EF4-FFF2-40B4-BE49-F238E27FC236}">
                <a16:creationId xmlns:a16="http://schemas.microsoft.com/office/drawing/2014/main" xmlns="" id="{1A2BE87B-3617-4A02-8A48-2EB7F709327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22858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xmlns="" id="{314D6C24-7CB2-4577-8816-E0C47A3348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79FFA0A-B413-4D56-B619-A342E3A0F13F}" type="slidenum">
              <a:rPr lang="en-US" altLang="en-US"/>
              <a:pPr>
                <a:spcBef>
                  <a:spcPct val="0"/>
                </a:spcBef>
              </a:pPr>
              <a:t>8</a:t>
            </a:fld>
            <a:endParaRPr lang="en-US" altLang="en-US"/>
          </a:p>
        </p:txBody>
      </p:sp>
      <p:sp>
        <p:nvSpPr>
          <p:cNvPr id="21507" name="Rectangle 2">
            <a:extLst>
              <a:ext uri="{FF2B5EF4-FFF2-40B4-BE49-F238E27FC236}">
                <a16:creationId xmlns:a16="http://schemas.microsoft.com/office/drawing/2014/main" xmlns="" id="{B6E076C8-8A53-4849-A432-110A0292886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a:extLst>
              <a:ext uri="{FF2B5EF4-FFF2-40B4-BE49-F238E27FC236}">
                <a16:creationId xmlns:a16="http://schemas.microsoft.com/office/drawing/2014/main" xmlns="" id="{D817DFA0-0940-4441-8918-89C163A6AF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52251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xmlns="" id="{2B24A723-E667-4560-AA60-05E656CEA43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DC776C-4DB2-4E33-8C07-B2F3F9F0CBCA}" type="slidenum">
              <a:rPr lang="en-US" altLang="en-US"/>
              <a:pPr>
                <a:spcBef>
                  <a:spcPct val="0"/>
                </a:spcBef>
              </a:pPr>
              <a:t>9</a:t>
            </a:fld>
            <a:endParaRPr lang="en-US" altLang="en-US"/>
          </a:p>
        </p:txBody>
      </p:sp>
      <p:sp>
        <p:nvSpPr>
          <p:cNvPr id="23555" name="Rectangle 2">
            <a:extLst>
              <a:ext uri="{FF2B5EF4-FFF2-40B4-BE49-F238E27FC236}">
                <a16:creationId xmlns:a16="http://schemas.microsoft.com/office/drawing/2014/main" xmlns="" id="{A6706E5A-1E5E-4884-AD0D-0D6C4EE1FA3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a:extLst>
              <a:ext uri="{FF2B5EF4-FFF2-40B4-BE49-F238E27FC236}">
                <a16:creationId xmlns:a16="http://schemas.microsoft.com/office/drawing/2014/main" xmlns="" id="{80C241C4-47E6-483B-A64E-A64673329C6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57231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xmlns="" id="{94FC67CC-5321-4C67-9223-8F569F47D44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F1A9D1-7527-49BB-BB1A-E3325AB356D0}" type="slidenum">
              <a:rPr lang="en-US" altLang="en-US"/>
              <a:pPr>
                <a:spcBef>
                  <a:spcPct val="0"/>
                </a:spcBef>
              </a:pPr>
              <a:t>10</a:t>
            </a:fld>
            <a:endParaRPr lang="en-US" altLang="en-US"/>
          </a:p>
        </p:txBody>
      </p:sp>
      <p:sp>
        <p:nvSpPr>
          <p:cNvPr id="25603" name="Rectangle 2">
            <a:extLst>
              <a:ext uri="{FF2B5EF4-FFF2-40B4-BE49-F238E27FC236}">
                <a16:creationId xmlns:a16="http://schemas.microsoft.com/office/drawing/2014/main" xmlns="" id="{8EAF06E5-FFE3-4673-8342-FC8B6564F7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a:extLst>
              <a:ext uri="{FF2B5EF4-FFF2-40B4-BE49-F238E27FC236}">
                <a16:creationId xmlns:a16="http://schemas.microsoft.com/office/drawing/2014/main" xmlns="" id="{AAFF70CF-8587-47A6-B0F9-8FD59449EC5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61801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xmlns="" id="{25DBC84B-A47A-4018-A2C7-2FA6FA4D6D0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82C7277-E3DE-4A4D-BE38-498F7B96CC6D}" type="slidenum">
              <a:rPr lang="en-US" altLang="en-US"/>
              <a:pPr>
                <a:spcBef>
                  <a:spcPct val="0"/>
                </a:spcBef>
              </a:pPr>
              <a:t>11</a:t>
            </a:fld>
            <a:endParaRPr lang="en-US" altLang="en-US"/>
          </a:p>
        </p:txBody>
      </p:sp>
      <p:sp>
        <p:nvSpPr>
          <p:cNvPr id="27651" name="Rectangle 2">
            <a:extLst>
              <a:ext uri="{FF2B5EF4-FFF2-40B4-BE49-F238E27FC236}">
                <a16:creationId xmlns:a16="http://schemas.microsoft.com/office/drawing/2014/main" xmlns="" id="{E75D5ADD-62A8-46A0-9EFE-46433B95BCC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xmlns="" id="{20666D85-935F-4EBD-BD19-925E7B89E16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240404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xmlns="" id="{F3559BFF-5792-4344-9E05-E72EFB6A32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CE9392F-D6DD-42D7-8F4F-5FE1F218D2E1}" type="slidenum">
              <a:rPr lang="en-US" altLang="en-US"/>
              <a:pPr>
                <a:spcBef>
                  <a:spcPct val="0"/>
                </a:spcBef>
              </a:pPr>
              <a:t>12</a:t>
            </a:fld>
            <a:endParaRPr lang="en-US" altLang="en-US"/>
          </a:p>
        </p:txBody>
      </p:sp>
      <p:sp>
        <p:nvSpPr>
          <p:cNvPr id="29699" name="Rectangle 2">
            <a:extLst>
              <a:ext uri="{FF2B5EF4-FFF2-40B4-BE49-F238E27FC236}">
                <a16:creationId xmlns:a16="http://schemas.microsoft.com/office/drawing/2014/main" xmlns="" id="{B8CFCD71-4AF5-4518-879E-905F6A9BAE7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a:extLst>
              <a:ext uri="{FF2B5EF4-FFF2-40B4-BE49-F238E27FC236}">
                <a16:creationId xmlns:a16="http://schemas.microsoft.com/office/drawing/2014/main" xmlns="" id="{216AF5C6-0143-4135-B346-1402C5014F0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5605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wmf"/><Relationship Id="rId5" Type="http://schemas.openxmlformats.org/officeDocument/2006/relationships/oleObject" Target="../embeddings/oleObject7.bin"/><Relationship Id="rId4" Type="http://schemas.openxmlformats.org/officeDocument/2006/relationships/image" Target="../media/image11.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6.wmf"/><Relationship Id="rId3" Type="http://schemas.openxmlformats.org/officeDocument/2006/relationships/notesSlide" Target="../notesSlides/notesSlide12.xml"/><Relationship Id="rId7" Type="http://schemas.openxmlformats.org/officeDocument/2006/relationships/oleObject" Target="../embeddings/oleObject10.bin"/><Relationship Id="rId12"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9.bin"/><Relationship Id="rId11" Type="http://schemas.openxmlformats.org/officeDocument/2006/relationships/image" Target="../media/image13.wmf"/><Relationship Id="rId5" Type="http://schemas.openxmlformats.org/officeDocument/2006/relationships/image" Target="../media/image14.wmf"/><Relationship Id="rId10" Type="http://schemas.openxmlformats.org/officeDocument/2006/relationships/image" Target="../media/image15.wmf"/><Relationship Id="rId4" Type="http://schemas.openxmlformats.org/officeDocument/2006/relationships/oleObject" Target="../embeddings/oleObject8.bin"/><Relationship Id="rId9" Type="http://schemas.openxmlformats.org/officeDocument/2006/relationships/oleObject" Target="../embeddings/oleObject1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Discrete Probability Distributions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4</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228990C8-CFF2-43DE-A7B3-CE0D96CA213A}"/>
              </a:ext>
            </a:extLst>
          </p:cNvPr>
          <p:cNvSpPr>
            <a:spLocks noGrp="1" noChangeArrowheads="1"/>
          </p:cNvSpPr>
          <p:nvPr>
            <p:ph type="title"/>
          </p:nvPr>
        </p:nvSpPr>
        <p:spPr>
          <a:xfrm>
            <a:off x="457200" y="258763"/>
            <a:ext cx="8229600" cy="1143000"/>
          </a:xfrm>
          <a:noFill/>
        </p:spPr>
        <p:txBody>
          <a:bodyPr/>
          <a:lstStyle/>
          <a:p>
            <a:pPr eaLnBrk="1" hangingPunct="1"/>
            <a:r>
              <a:rPr lang="en-US" altLang="en-US"/>
              <a:t>Discrete Probability Distributions</a:t>
            </a:r>
          </a:p>
        </p:txBody>
      </p:sp>
      <p:sp>
        <p:nvSpPr>
          <p:cNvPr id="29699" name="Content Placeholder 9">
            <a:extLst>
              <a:ext uri="{FF2B5EF4-FFF2-40B4-BE49-F238E27FC236}">
                <a16:creationId xmlns:a16="http://schemas.microsoft.com/office/drawing/2014/main" xmlns="" id="{17E80B7B-F894-4C9A-AF93-561BA9F1FFEA}"/>
              </a:ext>
            </a:extLst>
          </p:cNvPr>
          <p:cNvSpPr>
            <a:spLocks noGrp="1"/>
          </p:cNvSpPr>
          <p:nvPr>
            <p:ph idx="1"/>
          </p:nvPr>
        </p:nvSpPr>
        <p:spPr>
          <a:xfrm>
            <a:off x="457200" y="1387475"/>
            <a:ext cx="8229600" cy="2011363"/>
          </a:xfrm>
        </p:spPr>
        <p:txBody>
          <a:bodyPr/>
          <a:lstStyle/>
          <a:p>
            <a:pPr eaLnBrk="1" hangingPunct="1">
              <a:buFont typeface="Arial" panose="020B0604020202020204" pitchFamily="34" charset="0"/>
              <a:buNone/>
            </a:pPr>
            <a:r>
              <a:rPr lang="en-US" altLang="en-US" b="1">
                <a:solidFill>
                  <a:schemeClr val="accent2"/>
                </a:solidFill>
              </a:rPr>
              <a:t>Discrete probability distribution</a:t>
            </a:r>
          </a:p>
          <a:p>
            <a:pPr eaLnBrk="1" hangingPunct="1"/>
            <a:r>
              <a:rPr lang="en-US" altLang="en-US"/>
              <a:t>Lists each possible value the random variable can assume, together with its probability. </a:t>
            </a:r>
          </a:p>
          <a:p>
            <a:pPr eaLnBrk="1" hangingPunct="1"/>
            <a:r>
              <a:rPr lang="en-US" altLang="en-US"/>
              <a:t>Must satisfy the following conditions:  </a:t>
            </a:r>
          </a:p>
          <a:p>
            <a:pPr eaLnBrk="1" hangingPunct="1"/>
            <a:endParaRPr lang="en-US" altLang="en-US"/>
          </a:p>
        </p:txBody>
      </p:sp>
      <p:sp>
        <p:nvSpPr>
          <p:cNvPr id="7" name="TextBox 6">
            <a:extLst>
              <a:ext uri="{FF2B5EF4-FFF2-40B4-BE49-F238E27FC236}">
                <a16:creationId xmlns:a16="http://schemas.microsoft.com/office/drawing/2014/main" xmlns="" id="{AE5A2B9F-8203-45F2-B345-9CEBA1D4B1A1}"/>
              </a:ext>
            </a:extLst>
          </p:cNvPr>
          <p:cNvSpPr txBox="1">
            <a:spLocks noChangeArrowheads="1"/>
          </p:cNvSpPr>
          <p:nvPr/>
        </p:nvSpPr>
        <p:spPr bwMode="auto">
          <a:xfrm>
            <a:off x="457200" y="3429000"/>
            <a:ext cx="8169275" cy="52387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fontAlgn="t" hangingPunct="1">
              <a:spcBef>
                <a:spcPct val="0"/>
              </a:spcBef>
              <a:buClrTx/>
              <a:buFontTx/>
              <a:buNone/>
            </a:pPr>
            <a:r>
              <a:rPr lang="en-US" altLang="en-US" i="1">
                <a:solidFill>
                  <a:schemeClr val="bg1"/>
                </a:solidFill>
              </a:rPr>
              <a:t>In Words				           In Symbols</a:t>
            </a:r>
            <a:endParaRPr lang="en-US" altLang="en-US" sz="2000">
              <a:solidFill>
                <a:schemeClr val="bg1"/>
              </a:solidFill>
              <a:latin typeface="Arial" panose="020B0604020202020204" pitchFamily="34" charset="0"/>
            </a:endParaRPr>
          </a:p>
        </p:txBody>
      </p:sp>
      <p:sp>
        <p:nvSpPr>
          <p:cNvPr id="8" name="TextBox 7">
            <a:extLst>
              <a:ext uri="{FF2B5EF4-FFF2-40B4-BE49-F238E27FC236}">
                <a16:creationId xmlns:a16="http://schemas.microsoft.com/office/drawing/2014/main" xmlns="" id="{567AA365-05DB-41E9-B6CE-938E9141FF84}"/>
              </a:ext>
            </a:extLst>
          </p:cNvPr>
          <p:cNvSpPr txBox="1">
            <a:spLocks noChangeArrowheads="1"/>
          </p:cNvSpPr>
          <p:nvPr/>
        </p:nvSpPr>
        <p:spPr bwMode="auto">
          <a:xfrm>
            <a:off x="381000" y="3946525"/>
            <a:ext cx="5211763"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55000"/>
              </a:spcBef>
              <a:buFontTx/>
              <a:buAutoNum type="arabicPeriod"/>
            </a:pPr>
            <a:r>
              <a:rPr lang="en-US" altLang="en-US" sz="2600" dirty="0"/>
              <a:t>The probability of each value of the discrete random variable is between 0 and 1, inclusive.</a:t>
            </a:r>
          </a:p>
          <a:p>
            <a:pPr eaLnBrk="1" hangingPunct="1">
              <a:spcBef>
                <a:spcPct val="55000"/>
              </a:spcBef>
              <a:buFontTx/>
              <a:buAutoNum type="arabicPeriod"/>
            </a:pPr>
            <a:r>
              <a:rPr lang="en-US" altLang="en-US" sz="2600" dirty="0"/>
              <a:t>The sum of all the probabilities </a:t>
            </a:r>
            <a:br>
              <a:rPr lang="en-US" altLang="en-US" sz="2600" dirty="0"/>
            </a:br>
            <a:r>
              <a:rPr lang="en-US" altLang="en-US" sz="2600" dirty="0"/>
              <a:t>is 1.</a:t>
            </a:r>
          </a:p>
        </p:txBody>
      </p:sp>
      <p:sp>
        <p:nvSpPr>
          <p:cNvPr id="9" name="Rectangle 8">
            <a:extLst>
              <a:ext uri="{FF2B5EF4-FFF2-40B4-BE49-F238E27FC236}">
                <a16:creationId xmlns:a16="http://schemas.microsoft.com/office/drawing/2014/main" xmlns="" id="{90EE776D-B9E3-4BAD-B993-6B7F7AA8E7E4}"/>
              </a:ext>
            </a:extLst>
          </p:cNvPr>
          <p:cNvSpPr/>
          <p:nvPr/>
        </p:nvSpPr>
        <p:spPr>
          <a:xfrm>
            <a:off x="5991225" y="3944938"/>
            <a:ext cx="1789272" cy="492443"/>
          </a:xfrm>
          <a:prstGeom prst="rect">
            <a:avLst/>
          </a:prstGeom>
        </p:spPr>
        <p:txBody>
          <a:bodyPr wrap="none">
            <a:spAutoFit/>
          </a:bodyPr>
          <a:lstStyle/>
          <a:p>
            <a:pPr eaLnBrk="1" fontAlgn="auto" hangingPunct="1">
              <a:spcBef>
                <a:spcPts val="0"/>
              </a:spcBef>
              <a:spcAft>
                <a:spcPts val="0"/>
              </a:spcAft>
              <a:defRPr/>
            </a:pPr>
            <a:r>
              <a:rPr lang="en-US" sz="2600" dirty="0">
                <a:solidFill>
                  <a:prstClr val="black"/>
                </a:solidFill>
                <a:latin typeface="Times New Roman"/>
                <a:ea typeface="+mn-ea"/>
              </a:rPr>
              <a:t>0 </a:t>
            </a:r>
            <a:r>
              <a:rPr lang="en-US" sz="2600" dirty="0">
                <a:solidFill>
                  <a:prstClr val="black"/>
                </a:solidFill>
                <a:latin typeface="Times New Roman"/>
                <a:ea typeface="+mn-ea"/>
                <a:sym typeface="Symbol" pitchFamily="18" charset="2"/>
              </a:rPr>
              <a:t> </a:t>
            </a:r>
            <a:r>
              <a:rPr lang="en-US" sz="2600" i="1" dirty="0">
                <a:solidFill>
                  <a:prstClr val="black"/>
                </a:solidFill>
                <a:latin typeface="Times New Roman"/>
                <a:ea typeface="+mn-ea"/>
                <a:sym typeface="Symbol" pitchFamily="18" charset="2"/>
              </a:rPr>
              <a:t>P</a:t>
            </a:r>
            <a:r>
              <a:rPr lang="en-US" sz="2600" dirty="0">
                <a:solidFill>
                  <a:prstClr val="black"/>
                </a:solidFill>
                <a:latin typeface="Times New Roman"/>
                <a:ea typeface="+mn-ea"/>
                <a:sym typeface="Symbol" pitchFamily="18" charset="2"/>
              </a:rPr>
              <a:t>(</a:t>
            </a:r>
            <a:r>
              <a:rPr lang="en-US" sz="2600" i="1" dirty="0">
                <a:solidFill>
                  <a:prstClr val="black"/>
                </a:solidFill>
                <a:latin typeface="Times New Roman"/>
                <a:ea typeface="+mn-ea"/>
                <a:sym typeface="Symbol" pitchFamily="18" charset="2"/>
              </a:rPr>
              <a:t>x</a:t>
            </a:r>
            <a:r>
              <a:rPr lang="en-US" sz="2600" dirty="0">
                <a:solidFill>
                  <a:prstClr val="black"/>
                </a:solidFill>
                <a:latin typeface="Times New Roman"/>
                <a:ea typeface="+mn-ea"/>
                <a:sym typeface="Symbol" pitchFamily="18" charset="2"/>
              </a:rPr>
              <a:t>)  1</a:t>
            </a:r>
          </a:p>
        </p:txBody>
      </p:sp>
      <p:sp>
        <p:nvSpPr>
          <p:cNvPr id="10" name="Rectangle 9">
            <a:extLst>
              <a:ext uri="{FF2B5EF4-FFF2-40B4-BE49-F238E27FC236}">
                <a16:creationId xmlns:a16="http://schemas.microsoft.com/office/drawing/2014/main" xmlns="" id="{2E9F5977-2ED3-4C80-AF4C-C8F719098DF6}"/>
              </a:ext>
            </a:extLst>
          </p:cNvPr>
          <p:cNvSpPr>
            <a:spLocks noChangeArrowheads="1"/>
          </p:cNvSpPr>
          <p:nvPr/>
        </p:nvSpPr>
        <p:spPr bwMode="auto">
          <a:xfrm>
            <a:off x="6183313" y="5362575"/>
            <a:ext cx="147187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l-GR" altLang="en-US" sz="2600" dirty="0">
                <a:solidFill>
                  <a:srgbClr val="000000"/>
                </a:solidFill>
              </a:rPr>
              <a:t>Σ</a:t>
            </a:r>
            <a:r>
              <a:rPr lang="en-US" altLang="en-US" sz="2600" i="1" dirty="0">
                <a:solidFill>
                  <a:srgbClr val="000000"/>
                </a:solidFill>
                <a:sym typeface="Symbol" panose="05050102010706020507" pitchFamily="18" charset="2"/>
              </a:rPr>
              <a:t>P</a:t>
            </a:r>
            <a:r>
              <a:rPr lang="en-US" altLang="en-US" sz="2600" dirty="0">
                <a:solidFill>
                  <a:srgbClr val="000000"/>
                </a:solidFill>
                <a:sym typeface="Symbol" panose="05050102010706020507" pitchFamily="18" charset="2"/>
              </a:rPr>
              <a:t>(</a:t>
            </a:r>
            <a:r>
              <a:rPr lang="en-US" altLang="en-US" sz="2600" i="1" dirty="0">
                <a:solidFill>
                  <a:srgbClr val="000000"/>
                </a:solidFill>
                <a:sym typeface="Symbol" panose="05050102010706020507" pitchFamily="18" charset="2"/>
              </a:rPr>
              <a:t>x</a:t>
            </a:r>
            <a:r>
              <a:rPr lang="en-US" altLang="en-US" sz="2600" dirty="0">
                <a:solidFill>
                  <a:srgbClr val="000000"/>
                </a:solidFill>
                <a:sym typeface="Symbol" panose="05050102010706020507" pitchFamily="18" charset="2"/>
              </a:rPr>
              <a:t>) = 1</a:t>
            </a:r>
          </a:p>
        </p:txBody>
      </p:sp>
      <p:sp>
        <p:nvSpPr>
          <p:cNvPr id="24584" name="Footer Placeholder 2">
            <a:extLst>
              <a:ext uri="{FF2B5EF4-FFF2-40B4-BE49-F238E27FC236}">
                <a16:creationId xmlns:a16="http://schemas.microsoft.com/office/drawing/2014/main" xmlns="" id="{2E4204A1-4DCA-4CA0-8EC5-E09024C45D5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4376876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7" grpId="0" animBg="1"/>
      <p:bldP spid="8" grpId="0" build="p"/>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1D883721-B94F-49F5-A09A-15EE684F0BF1}"/>
              </a:ext>
            </a:extLst>
          </p:cNvPr>
          <p:cNvSpPr>
            <a:spLocks noGrp="1" noChangeArrowheads="1"/>
          </p:cNvSpPr>
          <p:nvPr>
            <p:ph type="title"/>
          </p:nvPr>
        </p:nvSpPr>
        <p:spPr>
          <a:noFill/>
        </p:spPr>
        <p:txBody>
          <a:bodyPr/>
          <a:lstStyle/>
          <a:p>
            <a:pPr eaLnBrk="1" hangingPunct="1"/>
            <a:r>
              <a:rPr lang="en-US" altLang="en-US"/>
              <a:t>Constructing a Discrete Probability Distribution</a:t>
            </a:r>
          </a:p>
        </p:txBody>
      </p:sp>
      <p:sp>
        <p:nvSpPr>
          <p:cNvPr id="5" name="Content Placeholder 4">
            <a:extLst>
              <a:ext uri="{FF2B5EF4-FFF2-40B4-BE49-F238E27FC236}">
                <a16:creationId xmlns:a16="http://schemas.microsoft.com/office/drawing/2014/main" xmlns="" id="{35B49CFC-D645-4C8C-ADC3-4B7EBF307A5B}"/>
              </a:ext>
            </a:extLst>
          </p:cNvPr>
          <p:cNvSpPr>
            <a:spLocks noGrp="1"/>
          </p:cNvSpPr>
          <p:nvPr>
            <p:ph idx="1"/>
          </p:nvPr>
        </p:nvSpPr>
        <p:spPr>
          <a:xfrm>
            <a:off x="457200" y="2566988"/>
            <a:ext cx="8229600" cy="3711892"/>
          </a:xfrm>
        </p:spPr>
        <p:txBody>
          <a:bodyPr/>
          <a:lstStyle/>
          <a:p>
            <a:pPr marL="457200" indent="-457200" eaLnBrk="1" hangingPunct="1">
              <a:buFont typeface="Arial" panose="020B0604020202020204" pitchFamily="34" charset="0"/>
              <a:buAutoNum type="arabicPeriod"/>
            </a:pPr>
            <a:r>
              <a:rPr lang="en-US" altLang="en-US" dirty="0"/>
              <a:t>Make a frequency distribution for the possible outcomes.</a:t>
            </a:r>
          </a:p>
          <a:p>
            <a:pPr marL="457200" indent="-457200" eaLnBrk="1" hangingPunct="1">
              <a:buFont typeface="Arial" panose="020B0604020202020204" pitchFamily="34" charset="0"/>
              <a:buAutoNum type="arabicPeriod"/>
            </a:pPr>
            <a:r>
              <a:rPr lang="en-US" altLang="en-US" dirty="0"/>
              <a:t>Find the sum of the frequencies.</a:t>
            </a:r>
          </a:p>
          <a:p>
            <a:pPr marL="457200" indent="-457200" eaLnBrk="1" hangingPunct="1">
              <a:buFont typeface="Arial" panose="020B0604020202020204" pitchFamily="34" charset="0"/>
              <a:buAutoNum type="arabicPeriod"/>
            </a:pPr>
            <a:r>
              <a:rPr lang="en-US" altLang="en-US" dirty="0"/>
              <a:t>Find the probability of each possible outcome by dividing its frequency by the sum of the frequencies.</a:t>
            </a:r>
          </a:p>
          <a:p>
            <a:pPr marL="457200" indent="-457200" eaLnBrk="1" hangingPunct="1">
              <a:buFont typeface="Arial" panose="020B0604020202020204" pitchFamily="34" charset="0"/>
              <a:buAutoNum type="arabicPeriod"/>
            </a:pPr>
            <a:r>
              <a:rPr lang="en-US" altLang="en-US" dirty="0"/>
              <a:t>Check that each probability is between 0 and 1, inclusive, and that the sum of all the probabilities </a:t>
            </a:r>
            <a:br>
              <a:rPr lang="en-US" altLang="en-US" dirty="0"/>
            </a:br>
            <a:r>
              <a:rPr lang="en-US" altLang="en-US" dirty="0"/>
              <a:t>is 1.</a:t>
            </a:r>
          </a:p>
        </p:txBody>
      </p:sp>
      <p:sp>
        <p:nvSpPr>
          <p:cNvPr id="26628" name="Text Box 7">
            <a:extLst>
              <a:ext uri="{FF2B5EF4-FFF2-40B4-BE49-F238E27FC236}">
                <a16:creationId xmlns:a16="http://schemas.microsoft.com/office/drawing/2014/main" xmlns="" id="{2EEB6E99-6D33-48F0-880D-CECC1C64C6A4}"/>
              </a:ext>
            </a:extLst>
          </p:cNvPr>
          <p:cNvSpPr txBox="1">
            <a:spLocks noChangeArrowheads="1"/>
          </p:cNvSpPr>
          <p:nvPr/>
        </p:nvSpPr>
        <p:spPr bwMode="auto">
          <a:xfrm>
            <a:off x="457200" y="1544638"/>
            <a:ext cx="7561263"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Clr>
                <a:schemeClr val="tx1"/>
              </a:buClr>
              <a:buSzPct val="75000"/>
              <a:buFont typeface="Arial" panose="020B0604020202020204" pitchFamily="34" charset="0"/>
              <a:buNone/>
            </a:pPr>
            <a:r>
              <a:rPr lang="en-US" altLang="en-US"/>
              <a:t>Let </a:t>
            </a:r>
            <a:r>
              <a:rPr lang="en-US" altLang="en-US" i="1"/>
              <a:t>x</a:t>
            </a:r>
            <a:r>
              <a:rPr lang="en-US" altLang="en-US"/>
              <a:t> be a discrete random variable with possible outcomes </a:t>
            </a:r>
            <a:r>
              <a:rPr lang="en-US" altLang="en-US" i="1"/>
              <a:t>x</a:t>
            </a:r>
            <a:r>
              <a:rPr lang="en-US" altLang="en-US" baseline="-25000"/>
              <a:t>1</a:t>
            </a:r>
            <a:r>
              <a:rPr lang="en-US" altLang="en-US"/>
              <a:t>, </a:t>
            </a:r>
            <a:r>
              <a:rPr lang="en-US" altLang="en-US" i="1"/>
              <a:t>x</a:t>
            </a:r>
            <a:r>
              <a:rPr lang="en-US" altLang="en-US" baseline="-25000"/>
              <a:t>2</a:t>
            </a:r>
            <a:r>
              <a:rPr lang="en-US" altLang="en-US"/>
              <a:t>, … , </a:t>
            </a:r>
            <a:r>
              <a:rPr lang="en-US" altLang="en-US" i="1"/>
              <a:t>x</a:t>
            </a:r>
            <a:r>
              <a:rPr lang="en-US" altLang="en-US" i="1" baseline="-25000"/>
              <a:t>n</a:t>
            </a:r>
            <a:r>
              <a:rPr lang="en-US" altLang="en-US"/>
              <a:t>.</a:t>
            </a:r>
          </a:p>
          <a:p>
            <a:pPr eaLnBrk="1" hangingPunct="1">
              <a:spcBef>
                <a:spcPct val="50000"/>
              </a:spcBef>
              <a:buClrTx/>
              <a:buFontTx/>
              <a:buNone/>
            </a:pPr>
            <a:endParaRPr lang="en-US" altLang="en-US" sz="1800">
              <a:latin typeface="Arial" panose="020B0604020202020204" pitchFamily="34" charset="0"/>
            </a:endParaRPr>
          </a:p>
        </p:txBody>
      </p:sp>
      <p:sp>
        <p:nvSpPr>
          <p:cNvPr id="26629" name="Footer Placeholder 2">
            <a:extLst>
              <a:ext uri="{FF2B5EF4-FFF2-40B4-BE49-F238E27FC236}">
                <a16:creationId xmlns:a16="http://schemas.microsoft.com/office/drawing/2014/main" xmlns="" id="{8A681566-F8C5-4775-80D9-CB56C20B48C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4956259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9842" name="Rectangle 2">
            <a:extLst>
              <a:ext uri="{FF2B5EF4-FFF2-40B4-BE49-F238E27FC236}">
                <a16:creationId xmlns:a16="http://schemas.microsoft.com/office/drawing/2014/main" xmlns="" id="{1F552C9D-6DAA-4B14-BAD2-BB1671BAC55D}"/>
              </a:ext>
            </a:extLst>
          </p:cNvPr>
          <p:cNvSpPr>
            <a:spLocks noGrp="1" noChangeArrowheads="1"/>
          </p:cNvSpPr>
          <p:nvPr>
            <p:ph type="title"/>
          </p:nvPr>
        </p:nvSpPr>
        <p:spPr>
          <a:xfrm>
            <a:off x="228600" y="260351"/>
            <a:ext cx="8765178" cy="1143000"/>
          </a:xfrm>
        </p:spPr>
        <p:txBody>
          <a:bodyPr/>
          <a:lstStyle/>
          <a:p>
            <a:pPr eaLnBrk="1" hangingPunct="1">
              <a:defRPr/>
            </a:pPr>
            <a:r>
              <a:rPr lang="en-US" sz="3800" dirty="0">
                <a:solidFill>
                  <a:schemeClr val="accent3"/>
                </a:solidFill>
                <a:ea typeface="+mj-ea"/>
              </a:rPr>
              <a:t>Example: Constructing and Graphing a Discrete Probability Distribution</a:t>
            </a:r>
          </a:p>
        </p:txBody>
      </p:sp>
      <p:sp>
        <p:nvSpPr>
          <p:cNvPr id="28675" name="Content Placeholder 17">
            <a:extLst>
              <a:ext uri="{FF2B5EF4-FFF2-40B4-BE49-F238E27FC236}">
                <a16:creationId xmlns:a16="http://schemas.microsoft.com/office/drawing/2014/main" xmlns="" id="{045B8C04-851A-492E-B8A6-8D12EFD09F4A}"/>
              </a:ext>
            </a:extLst>
          </p:cNvPr>
          <p:cNvSpPr>
            <a:spLocks noGrp="1"/>
          </p:cNvSpPr>
          <p:nvPr>
            <p:ph idx="1"/>
          </p:nvPr>
        </p:nvSpPr>
        <p:spPr>
          <a:xfrm>
            <a:off x="457200" y="1600200"/>
            <a:ext cx="8281988" cy="4525963"/>
          </a:xfrm>
        </p:spPr>
        <p:txBody>
          <a:bodyPr/>
          <a:lstStyle/>
          <a:p>
            <a:pPr marL="0" indent="0">
              <a:buNone/>
            </a:pPr>
            <a:r>
              <a:rPr lang="en-US" dirty="0"/>
              <a:t>An industrial psychologist administered a personality inventory test for passive-aggressive traits to 150 employees. Each individual was given a whole number score from 1 to 5, where 1 is extremely passive and 5 is extremely aggressive. A score of 3 </a:t>
            </a:r>
            <a:br>
              <a:rPr lang="en-US" dirty="0"/>
            </a:br>
            <a:r>
              <a:rPr lang="en-US" dirty="0"/>
              <a:t>indicated neither trait. The results </a:t>
            </a:r>
            <a:br>
              <a:rPr lang="en-US" dirty="0"/>
            </a:br>
            <a:r>
              <a:rPr lang="en-US" dirty="0"/>
              <a:t>are shown. Construct a probability </a:t>
            </a:r>
            <a:br>
              <a:rPr lang="en-US" dirty="0"/>
            </a:br>
            <a:r>
              <a:rPr lang="en-US" dirty="0"/>
              <a:t>distribution for the random variable </a:t>
            </a:r>
            <a:br>
              <a:rPr lang="en-US" dirty="0"/>
            </a:br>
            <a:r>
              <a:rPr lang="en-US" i="1" dirty="0"/>
              <a:t>x</a:t>
            </a:r>
            <a:r>
              <a:rPr lang="en-US" dirty="0"/>
              <a:t>. Then graph the distribution using </a:t>
            </a:r>
            <a:br>
              <a:rPr lang="en-US" dirty="0"/>
            </a:br>
            <a:r>
              <a:rPr lang="en-US" dirty="0"/>
              <a:t>a histogram.</a:t>
            </a:r>
            <a:endParaRPr lang="en-US" altLang="en-US" dirty="0"/>
          </a:p>
        </p:txBody>
      </p:sp>
      <p:graphicFrame>
        <p:nvGraphicFramePr>
          <p:cNvPr id="19" name="Table 18">
            <a:extLst>
              <a:ext uri="{FF2B5EF4-FFF2-40B4-BE49-F238E27FC236}">
                <a16:creationId xmlns:a16="http://schemas.microsoft.com/office/drawing/2014/main" xmlns="" id="{32A4C49F-1E23-4550-83CB-08D255AC326D}"/>
              </a:ext>
            </a:extLst>
          </p:cNvPr>
          <p:cNvGraphicFramePr>
            <a:graphicFrameLocks noGrp="1"/>
          </p:cNvGraphicFramePr>
          <p:nvPr>
            <p:extLst>
              <p:ext uri="{D42A27DB-BD31-4B8C-83A1-F6EECF244321}">
                <p14:modId xmlns:p14="http://schemas.microsoft.com/office/powerpoint/2010/main" val="924916183"/>
              </p:ext>
            </p:extLst>
          </p:nvPr>
        </p:nvGraphicFramePr>
        <p:xfrm>
          <a:off x="5935391" y="3559947"/>
          <a:ext cx="2908300" cy="2378076"/>
        </p:xfrm>
        <a:graphic>
          <a:graphicData uri="http://schemas.openxmlformats.org/drawingml/2006/table">
            <a:tbl>
              <a:tblPr firstRow="1" bandRow="1">
                <a:tableStyleId>{2D5ABB26-0587-4C30-8999-92F81FD0307C}</a:tableStyleId>
              </a:tblPr>
              <a:tblGrid>
                <a:gridCol w="1139334">
                  <a:extLst>
                    <a:ext uri="{9D8B030D-6E8A-4147-A177-3AD203B41FA5}">
                      <a16:colId xmlns:a16="http://schemas.microsoft.com/office/drawing/2014/main" xmlns="" val="20000"/>
                    </a:ext>
                  </a:extLst>
                </a:gridCol>
                <a:gridCol w="1768966">
                  <a:extLst>
                    <a:ext uri="{9D8B030D-6E8A-4147-A177-3AD203B41FA5}">
                      <a16:colId xmlns:a16="http://schemas.microsoft.com/office/drawing/2014/main" xmlns="" val="20001"/>
                    </a:ext>
                  </a:extLst>
                </a:gridCol>
              </a:tblGrid>
              <a:tr h="396346">
                <a:tc>
                  <a:txBody>
                    <a:bodyPr/>
                    <a:lstStyle/>
                    <a:p>
                      <a:pPr algn="ctr"/>
                      <a:r>
                        <a:rPr lang="en-US" sz="2000" b="1" dirty="0">
                          <a:solidFill>
                            <a:schemeClr val="bg1"/>
                          </a:solidFill>
                        </a:rPr>
                        <a:t>Score, </a:t>
                      </a:r>
                      <a:r>
                        <a:rPr lang="en-US" sz="2000" b="1" i="1" dirty="0">
                          <a:solidFill>
                            <a:schemeClr val="bg1"/>
                          </a:solidFill>
                        </a:rPr>
                        <a:t>x</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b="1" dirty="0">
                          <a:solidFill>
                            <a:schemeClr val="bg1"/>
                          </a:solidFill>
                        </a:rPr>
                        <a:t>Frequency, </a:t>
                      </a:r>
                      <a:r>
                        <a:rPr lang="en-US" sz="2000" b="1" i="1" dirty="0">
                          <a:solidFill>
                            <a:schemeClr val="bg1"/>
                          </a:solidFill>
                        </a:rPr>
                        <a:t>f</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396346">
                <a:tc>
                  <a:txBody>
                    <a:bodyPr/>
                    <a:lstStyle/>
                    <a:p>
                      <a:pPr algn="ctr"/>
                      <a:r>
                        <a:rPr lang="en-US" sz="2000" dirty="0"/>
                        <a:t>1</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000" dirty="0"/>
                        <a:t>24</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96346">
                <a:tc>
                  <a:txBody>
                    <a:bodyPr/>
                    <a:lstStyle/>
                    <a:p>
                      <a:pPr algn="ctr"/>
                      <a:r>
                        <a:rPr lang="en-US" sz="2000" dirty="0"/>
                        <a:t>2</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000" dirty="0"/>
                        <a:t>33</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2"/>
                  </a:ext>
                </a:extLst>
              </a:tr>
              <a:tr h="396346">
                <a:tc>
                  <a:txBody>
                    <a:bodyPr/>
                    <a:lstStyle/>
                    <a:p>
                      <a:pPr algn="ctr"/>
                      <a:r>
                        <a:rPr lang="en-US" sz="2000" dirty="0"/>
                        <a:t>3</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000" dirty="0"/>
                        <a:t>42</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3"/>
                  </a:ext>
                </a:extLst>
              </a:tr>
              <a:tr h="396346">
                <a:tc>
                  <a:txBody>
                    <a:bodyPr/>
                    <a:lstStyle/>
                    <a:p>
                      <a:pPr algn="ctr"/>
                      <a:r>
                        <a:rPr lang="en-US" sz="2000" dirty="0"/>
                        <a:t>4</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000" dirty="0"/>
                        <a:t>30</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4"/>
                  </a:ext>
                </a:extLst>
              </a:tr>
              <a:tr h="396346">
                <a:tc>
                  <a:txBody>
                    <a:bodyPr/>
                    <a:lstStyle/>
                    <a:p>
                      <a:pPr algn="ctr"/>
                      <a:r>
                        <a:rPr lang="en-US" sz="2000" dirty="0"/>
                        <a:t>5</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t>21</a:t>
                      </a:r>
                    </a:p>
                  </a:txBody>
                  <a:tcPr marL="91447" marR="91447"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28696" name="Footer Placeholder 2">
            <a:extLst>
              <a:ext uri="{FF2B5EF4-FFF2-40B4-BE49-F238E27FC236}">
                <a16:creationId xmlns:a16="http://schemas.microsoft.com/office/drawing/2014/main" xmlns="" id="{C532F2EF-C626-4342-9FE7-7EE8E9E9543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07109514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510F5E-2CBB-488A-AAC3-A7728975C27C}"/>
              </a:ext>
            </a:extLst>
          </p:cNvPr>
          <p:cNvSpPr>
            <a:spLocks noGrp="1"/>
          </p:cNvSpPr>
          <p:nvPr>
            <p:ph type="title"/>
          </p:nvPr>
        </p:nvSpPr>
        <p:spPr>
          <a:xfrm>
            <a:off x="291737" y="152400"/>
            <a:ext cx="8686800" cy="1143000"/>
          </a:xfrm>
        </p:spPr>
        <p:txBody>
          <a:bodyPr/>
          <a:lstStyle/>
          <a:p>
            <a:pPr eaLnBrk="1" hangingPunct="1">
              <a:defRPr/>
            </a:pPr>
            <a:r>
              <a:rPr lang="en-US" sz="3800" dirty="0">
                <a:solidFill>
                  <a:schemeClr val="accent3"/>
                </a:solidFill>
                <a:ea typeface="+mj-ea"/>
              </a:rPr>
              <a:t>Solution: </a:t>
            </a:r>
            <a:r>
              <a:rPr lang="en-US" sz="3800" dirty="0">
                <a:solidFill>
                  <a:schemeClr val="accent3"/>
                </a:solidFill>
              </a:rPr>
              <a:t>Constructing and Graphing a Discrete Probability Distribution</a:t>
            </a:r>
            <a:endParaRPr lang="en-US" sz="3800" dirty="0">
              <a:ea typeface="+mj-ea"/>
            </a:endParaRPr>
          </a:p>
        </p:txBody>
      </p:sp>
      <p:sp>
        <p:nvSpPr>
          <p:cNvPr id="30723" name="Content Placeholder 2">
            <a:extLst>
              <a:ext uri="{FF2B5EF4-FFF2-40B4-BE49-F238E27FC236}">
                <a16:creationId xmlns:a16="http://schemas.microsoft.com/office/drawing/2014/main" xmlns="" id="{E0C559B1-0F04-46EB-B236-E2BA265E3F34}"/>
              </a:ext>
            </a:extLst>
          </p:cNvPr>
          <p:cNvSpPr>
            <a:spLocks noGrp="1"/>
          </p:cNvSpPr>
          <p:nvPr>
            <p:ph idx="1"/>
          </p:nvPr>
        </p:nvSpPr>
        <p:spPr>
          <a:xfrm>
            <a:off x="457200" y="1600200"/>
            <a:ext cx="8229600" cy="1503363"/>
          </a:xfrm>
        </p:spPr>
        <p:txBody>
          <a:bodyPr/>
          <a:lstStyle/>
          <a:p>
            <a:pPr eaLnBrk="1" hangingPunct="1"/>
            <a:r>
              <a:rPr lang="en-US" altLang="en-US"/>
              <a:t>Divide the frequency of each score by the total number of individuals in the study to find the probability for each value of the random variable.</a:t>
            </a:r>
          </a:p>
        </p:txBody>
      </p:sp>
      <p:graphicFrame>
        <p:nvGraphicFramePr>
          <p:cNvPr id="30724" name="Object 2">
            <a:extLst>
              <a:ext uri="{FF2B5EF4-FFF2-40B4-BE49-F238E27FC236}">
                <a16:creationId xmlns:a16="http://schemas.microsoft.com/office/drawing/2014/main" xmlns="" id="{CADD739A-B385-427B-BE13-0D322BF3AE76}"/>
              </a:ext>
            </a:extLst>
          </p:cNvPr>
          <p:cNvGraphicFramePr>
            <a:graphicFrameLocks noChangeAspect="1"/>
          </p:cNvGraphicFramePr>
          <p:nvPr/>
        </p:nvGraphicFramePr>
        <p:xfrm>
          <a:off x="949325" y="2946400"/>
          <a:ext cx="2076450" cy="741363"/>
        </p:xfrm>
        <a:graphic>
          <a:graphicData uri="http://schemas.openxmlformats.org/presentationml/2006/ole">
            <mc:AlternateContent xmlns:mc="http://schemas.openxmlformats.org/markup-compatibility/2006">
              <mc:Choice xmlns:v="urn:schemas-microsoft-com:vml" Requires="v">
                <p:oleObj spid="_x0000_s1176" name="Equation" r:id="rId3" imgW="1104900" imgH="393700" progId="Equation.DSMT4">
                  <p:embed/>
                </p:oleObj>
              </mc:Choice>
              <mc:Fallback>
                <p:oleObj name="Equation" r:id="rId3" imgW="1104900" imgH="393700" progId="Equation.DSMT4">
                  <p:embed/>
                  <p:pic>
                    <p:nvPicPr>
                      <p:cNvPr id="30724" name="Object 2">
                        <a:extLst>
                          <a:ext uri="{FF2B5EF4-FFF2-40B4-BE49-F238E27FC236}">
                            <a16:creationId xmlns:a16="http://schemas.microsoft.com/office/drawing/2014/main" xmlns="" id="{CADD739A-B385-427B-BE13-0D322BF3AE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325" y="2946400"/>
                        <a:ext cx="2076450"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5" name="Object 3">
            <a:extLst>
              <a:ext uri="{FF2B5EF4-FFF2-40B4-BE49-F238E27FC236}">
                <a16:creationId xmlns:a16="http://schemas.microsoft.com/office/drawing/2014/main" xmlns="" id="{7FF99A17-970D-4857-9176-FD37F68B74D3}"/>
              </a:ext>
            </a:extLst>
          </p:cNvPr>
          <p:cNvGraphicFramePr>
            <a:graphicFrameLocks noChangeAspect="1"/>
          </p:cNvGraphicFramePr>
          <p:nvPr/>
        </p:nvGraphicFramePr>
        <p:xfrm>
          <a:off x="3313113" y="2933700"/>
          <a:ext cx="2147887" cy="741363"/>
        </p:xfrm>
        <a:graphic>
          <a:graphicData uri="http://schemas.openxmlformats.org/presentationml/2006/ole">
            <mc:AlternateContent xmlns:mc="http://schemas.openxmlformats.org/markup-compatibility/2006">
              <mc:Choice xmlns:v="urn:schemas-microsoft-com:vml" Requires="v">
                <p:oleObj spid="_x0000_s1177" name="Equation" r:id="rId5" imgW="1143000" imgH="393700" progId="Equation.DSMT4">
                  <p:embed/>
                </p:oleObj>
              </mc:Choice>
              <mc:Fallback>
                <p:oleObj name="Equation" r:id="rId5" imgW="1143000" imgH="393700" progId="Equation.DSMT4">
                  <p:embed/>
                  <p:pic>
                    <p:nvPicPr>
                      <p:cNvPr id="30725" name="Object 3">
                        <a:extLst>
                          <a:ext uri="{FF2B5EF4-FFF2-40B4-BE49-F238E27FC236}">
                            <a16:creationId xmlns:a16="http://schemas.microsoft.com/office/drawing/2014/main" xmlns="" id="{7FF99A17-970D-4857-9176-FD37F68B74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3113" y="2933700"/>
                        <a:ext cx="2147887"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6" name="Object 4">
            <a:extLst>
              <a:ext uri="{FF2B5EF4-FFF2-40B4-BE49-F238E27FC236}">
                <a16:creationId xmlns:a16="http://schemas.microsoft.com/office/drawing/2014/main" xmlns="" id="{3C406136-311A-41D9-8461-5C0F2C120AFC}"/>
              </a:ext>
            </a:extLst>
          </p:cNvPr>
          <p:cNvGraphicFramePr>
            <a:graphicFrameLocks noChangeAspect="1"/>
          </p:cNvGraphicFramePr>
          <p:nvPr/>
        </p:nvGraphicFramePr>
        <p:xfrm>
          <a:off x="5695950" y="2951163"/>
          <a:ext cx="2124075" cy="741362"/>
        </p:xfrm>
        <a:graphic>
          <a:graphicData uri="http://schemas.openxmlformats.org/presentationml/2006/ole">
            <mc:AlternateContent xmlns:mc="http://schemas.openxmlformats.org/markup-compatibility/2006">
              <mc:Choice xmlns:v="urn:schemas-microsoft-com:vml" Requires="v">
                <p:oleObj spid="_x0000_s1178" name="Equation" r:id="rId7" imgW="1129810" imgH="393529" progId="Equation.DSMT4">
                  <p:embed/>
                </p:oleObj>
              </mc:Choice>
              <mc:Fallback>
                <p:oleObj name="Equation" r:id="rId7" imgW="1129810" imgH="393529" progId="Equation.DSMT4">
                  <p:embed/>
                  <p:pic>
                    <p:nvPicPr>
                      <p:cNvPr id="30726" name="Object 4">
                        <a:extLst>
                          <a:ext uri="{FF2B5EF4-FFF2-40B4-BE49-F238E27FC236}">
                            <a16:creationId xmlns:a16="http://schemas.microsoft.com/office/drawing/2014/main" xmlns="" id="{3C406136-311A-41D9-8461-5C0F2C120A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5950" y="2951163"/>
                        <a:ext cx="2124075"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7" name="Object 5">
            <a:extLst>
              <a:ext uri="{FF2B5EF4-FFF2-40B4-BE49-F238E27FC236}">
                <a16:creationId xmlns:a16="http://schemas.microsoft.com/office/drawing/2014/main" xmlns="" id="{179A837C-F784-4305-9EC8-EC53AF80EDF3}"/>
              </a:ext>
            </a:extLst>
          </p:cNvPr>
          <p:cNvGraphicFramePr>
            <a:graphicFrameLocks noChangeAspect="1"/>
          </p:cNvGraphicFramePr>
          <p:nvPr/>
        </p:nvGraphicFramePr>
        <p:xfrm>
          <a:off x="898525" y="3846513"/>
          <a:ext cx="2147888" cy="741362"/>
        </p:xfrm>
        <a:graphic>
          <a:graphicData uri="http://schemas.openxmlformats.org/presentationml/2006/ole">
            <mc:AlternateContent xmlns:mc="http://schemas.openxmlformats.org/markup-compatibility/2006">
              <mc:Choice xmlns:v="urn:schemas-microsoft-com:vml" Requires="v">
                <p:oleObj spid="_x0000_s1179" name="Equation" r:id="rId9" imgW="1143000" imgH="393700" progId="Equation.DSMT4">
                  <p:embed/>
                </p:oleObj>
              </mc:Choice>
              <mc:Fallback>
                <p:oleObj name="Equation" r:id="rId9" imgW="1143000" imgH="393700" progId="Equation.DSMT4">
                  <p:embed/>
                  <p:pic>
                    <p:nvPicPr>
                      <p:cNvPr id="30727" name="Object 5">
                        <a:extLst>
                          <a:ext uri="{FF2B5EF4-FFF2-40B4-BE49-F238E27FC236}">
                            <a16:creationId xmlns:a16="http://schemas.microsoft.com/office/drawing/2014/main" xmlns="" id="{179A837C-F784-4305-9EC8-EC53AF80EDF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8525" y="3846513"/>
                        <a:ext cx="2147888"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28" name="Object 6">
            <a:extLst>
              <a:ext uri="{FF2B5EF4-FFF2-40B4-BE49-F238E27FC236}">
                <a16:creationId xmlns:a16="http://schemas.microsoft.com/office/drawing/2014/main" xmlns="" id="{A0BAC4CB-41A0-474F-BFF0-D3244F5F0CE7}"/>
              </a:ext>
            </a:extLst>
          </p:cNvPr>
          <p:cNvGraphicFramePr>
            <a:graphicFrameLocks noChangeAspect="1"/>
          </p:cNvGraphicFramePr>
          <p:nvPr/>
        </p:nvGraphicFramePr>
        <p:xfrm>
          <a:off x="3309938" y="3833813"/>
          <a:ext cx="2124075" cy="741362"/>
        </p:xfrm>
        <a:graphic>
          <a:graphicData uri="http://schemas.openxmlformats.org/presentationml/2006/ole">
            <mc:AlternateContent xmlns:mc="http://schemas.openxmlformats.org/markup-compatibility/2006">
              <mc:Choice xmlns:v="urn:schemas-microsoft-com:vml" Requires="v">
                <p:oleObj spid="_x0000_s1180" name="Equation" r:id="rId11" imgW="1129810" imgH="393529" progId="Equation.DSMT4">
                  <p:embed/>
                </p:oleObj>
              </mc:Choice>
              <mc:Fallback>
                <p:oleObj name="Equation" r:id="rId11" imgW="1129810" imgH="393529" progId="Equation.DSMT4">
                  <p:embed/>
                  <p:pic>
                    <p:nvPicPr>
                      <p:cNvPr id="30728" name="Object 6">
                        <a:extLst>
                          <a:ext uri="{FF2B5EF4-FFF2-40B4-BE49-F238E27FC236}">
                            <a16:creationId xmlns:a16="http://schemas.microsoft.com/office/drawing/2014/main" xmlns="" id="{A0BAC4CB-41A0-474F-BFF0-D3244F5F0CE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09938" y="3833813"/>
                        <a:ext cx="2124075"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9" name="Table 8">
            <a:extLst>
              <a:ext uri="{FF2B5EF4-FFF2-40B4-BE49-F238E27FC236}">
                <a16:creationId xmlns:a16="http://schemas.microsoft.com/office/drawing/2014/main" xmlns="" id="{25A1B05D-AE16-4F99-99CB-4B0263CB1AC4}"/>
              </a:ext>
            </a:extLst>
          </p:cNvPr>
          <p:cNvGraphicFramePr>
            <a:graphicFrameLocks noGrp="1"/>
          </p:cNvGraphicFramePr>
          <p:nvPr>
            <p:extLst>
              <p:ext uri="{D42A27DB-BD31-4B8C-83A1-F6EECF244321}">
                <p14:modId xmlns:p14="http://schemas.microsoft.com/office/powerpoint/2010/main" val="4265120931"/>
              </p:ext>
            </p:extLst>
          </p:nvPr>
        </p:nvGraphicFramePr>
        <p:xfrm>
          <a:off x="944563" y="5140325"/>
          <a:ext cx="7045325" cy="914400"/>
        </p:xfrm>
        <a:graphic>
          <a:graphicData uri="http://schemas.openxmlformats.org/drawingml/2006/table">
            <a:tbl>
              <a:tblPr firstRow="1" bandRow="1">
                <a:tableStyleId>{2D5ABB26-0587-4C30-8999-92F81FD0307C}</a:tableStyleId>
              </a:tblPr>
              <a:tblGrid>
                <a:gridCol w="803970">
                  <a:extLst>
                    <a:ext uri="{9D8B030D-6E8A-4147-A177-3AD203B41FA5}">
                      <a16:colId xmlns:a16="http://schemas.microsoft.com/office/drawing/2014/main" xmlns="" val="20000"/>
                    </a:ext>
                  </a:extLst>
                </a:gridCol>
                <a:gridCol w="1248271">
                  <a:extLst>
                    <a:ext uri="{9D8B030D-6E8A-4147-A177-3AD203B41FA5}">
                      <a16:colId xmlns:a16="http://schemas.microsoft.com/office/drawing/2014/main" xmlns="" val="20001"/>
                    </a:ext>
                  </a:extLst>
                </a:gridCol>
                <a:gridCol w="1248271">
                  <a:extLst>
                    <a:ext uri="{9D8B030D-6E8A-4147-A177-3AD203B41FA5}">
                      <a16:colId xmlns:a16="http://schemas.microsoft.com/office/drawing/2014/main" xmlns="" val="20002"/>
                    </a:ext>
                  </a:extLst>
                </a:gridCol>
                <a:gridCol w="1248271">
                  <a:extLst>
                    <a:ext uri="{9D8B030D-6E8A-4147-A177-3AD203B41FA5}">
                      <a16:colId xmlns:a16="http://schemas.microsoft.com/office/drawing/2014/main" xmlns="" val="20003"/>
                    </a:ext>
                  </a:extLst>
                </a:gridCol>
                <a:gridCol w="1248271">
                  <a:extLst>
                    <a:ext uri="{9D8B030D-6E8A-4147-A177-3AD203B41FA5}">
                      <a16:colId xmlns:a16="http://schemas.microsoft.com/office/drawing/2014/main" xmlns="" val="20004"/>
                    </a:ext>
                  </a:extLst>
                </a:gridCol>
                <a:gridCol w="1248271">
                  <a:extLst>
                    <a:ext uri="{9D8B030D-6E8A-4147-A177-3AD203B41FA5}">
                      <a16:colId xmlns:a16="http://schemas.microsoft.com/office/drawing/2014/main" xmlns="" val="20005"/>
                    </a:ext>
                  </a:extLst>
                </a:gridCol>
              </a:tblGrid>
              <a:tr h="370840">
                <a:tc>
                  <a:txBody>
                    <a:bodyPr/>
                    <a:lstStyle/>
                    <a:p>
                      <a:pPr algn="ctr"/>
                      <a:r>
                        <a:rPr lang="en-US" sz="2400" b="1" i="1" dirty="0">
                          <a:solidFill>
                            <a:schemeClr val="bg1"/>
                          </a:solidFill>
                        </a:rPr>
                        <a:t> x</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b="0" i="0" dirty="0">
                          <a:solidFill>
                            <a:schemeClr val="tx1"/>
                          </a:solidFill>
                        </a:rPr>
                        <a:t>1</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0" i="0" dirty="0">
                          <a:solidFill>
                            <a:schemeClr val="tx1"/>
                          </a:solidFill>
                        </a:rPr>
                        <a:t>2</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0" i="0" dirty="0">
                          <a:solidFill>
                            <a:schemeClr val="tx1"/>
                          </a:solidFill>
                        </a:rPr>
                        <a:t>3</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0" i="0" dirty="0">
                          <a:solidFill>
                            <a:schemeClr val="tx1"/>
                          </a:solidFill>
                        </a:rPr>
                        <a:t>4</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0" i="0" dirty="0">
                          <a:solidFill>
                            <a:schemeClr val="tx1"/>
                          </a:solidFill>
                        </a:rPr>
                        <a:t>5</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70840">
                <a:tc>
                  <a:txBody>
                    <a:bodyPr/>
                    <a:lstStyle/>
                    <a:p>
                      <a:pPr algn="ctr"/>
                      <a:r>
                        <a:rPr lang="en-US" sz="2400" b="1" i="1" dirty="0">
                          <a:solidFill>
                            <a:schemeClr val="bg1"/>
                          </a:solidFill>
                        </a:rPr>
                        <a:t>P</a:t>
                      </a:r>
                      <a:r>
                        <a:rPr lang="en-US" sz="2400" b="1" i="0" dirty="0">
                          <a:solidFill>
                            <a:schemeClr val="bg1"/>
                          </a:solidFill>
                        </a:rPr>
                        <a:t>(</a:t>
                      </a:r>
                      <a:r>
                        <a:rPr lang="en-US" sz="2400" b="1" i="1" dirty="0">
                          <a:solidFill>
                            <a:schemeClr val="bg1"/>
                          </a:solidFill>
                        </a:rPr>
                        <a:t>x</a:t>
                      </a:r>
                      <a:r>
                        <a:rPr lang="en-US" sz="2400" b="1" i="0" dirty="0">
                          <a:solidFill>
                            <a:schemeClr val="bg1"/>
                          </a:solidFill>
                        </a:rPr>
                        <a:t>)</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0.16</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0.22</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0.28</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0.20</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0.14</a:t>
                      </a:r>
                    </a:p>
                  </a:txBody>
                  <a:tcPr marL="91439" marR="914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056" name="TextBox 9">
            <a:extLst>
              <a:ext uri="{FF2B5EF4-FFF2-40B4-BE49-F238E27FC236}">
                <a16:creationId xmlns:a16="http://schemas.microsoft.com/office/drawing/2014/main" xmlns="" id="{A419E1B7-13C4-4F04-955D-8934EB42FD40}"/>
              </a:ext>
            </a:extLst>
          </p:cNvPr>
          <p:cNvSpPr txBox="1">
            <a:spLocks noChangeArrowheads="1"/>
          </p:cNvSpPr>
          <p:nvPr/>
        </p:nvSpPr>
        <p:spPr bwMode="auto">
          <a:xfrm>
            <a:off x="457200" y="4572000"/>
            <a:ext cx="5756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4488" indent="-344488">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pPr>
            <a:r>
              <a:rPr lang="en-US" altLang="en-US"/>
              <a:t>Discrete probability distribution:</a:t>
            </a:r>
          </a:p>
        </p:txBody>
      </p:sp>
      <p:sp>
        <p:nvSpPr>
          <p:cNvPr id="30753" name="Footer Placeholder 2">
            <a:extLst>
              <a:ext uri="{FF2B5EF4-FFF2-40B4-BE49-F238E27FC236}">
                <a16:creationId xmlns:a16="http://schemas.microsoft.com/office/drawing/2014/main" xmlns="" id="{6DB333B0-5874-4E90-88EC-E2F10544D5B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2991427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0F3E4D-7D70-4AE6-A362-A89B99D27A35}"/>
              </a:ext>
            </a:extLst>
          </p:cNvPr>
          <p:cNvSpPr>
            <a:spLocks noGrp="1"/>
          </p:cNvSpPr>
          <p:nvPr>
            <p:ph type="title"/>
          </p:nvPr>
        </p:nvSpPr>
        <p:spPr>
          <a:xfrm>
            <a:off x="228600" y="161940"/>
            <a:ext cx="8686800" cy="1143000"/>
          </a:xfrm>
        </p:spPr>
        <p:txBody>
          <a:bodyPr/>
          <a:lstStyle/>
          <a:p>
            <a:pPr eaLnBrk="1" hangingPunct="1">
              <a:defRPr/>
            </a:pPr>
            <a:r>
              <a:rPr lang="en-US" sz="3800" dirty="0">
                <a:solidFill>
                  <a:schemeClr val="accent3"/>
                </a:solidFill>
              </a:rPr>
              <a:t>Solution: Constructing and Graphing a Discrete Probability Distribution</a:t>
            </a:r>
            <a:endParaRPr lang="en-US" sz="3800" dirty="0">
              <a:ea typeface="+mj-ea"/>
            </a:endParaRPr>
          </a:p>
        </p:txBody>
      </p:sp>
      <p:sp>
        <p:nvSpPr>
          <p:cNvPr id="31747" name="Content Placeholder 2">
            <a:extLst>
              <a:ext uri="{FF2B5EF4-FFF2-40B4-BE49-F238E27FC236}">
                <a16:creationId xmlns:a16="http://schemas.microsoft.com/office/drawing/2014/main" xmlns="" id="{9A6404C7-99B6-4FE1-9510-4786B1EA0203}"/>
              </a:ext>
            </a:extLst>
          </p:cNvPr>
          <p:cNvSpPr>
            <a:spLocks noGrp="1"/>
          </p:cNvSpPr>
          <p:nvPr>
            <p:ph idx="4294967295"/>
          </p:nvPr>
        </p:nvSpPr>
        <p:spPr>
          <a:xfrm>
            <a:off x="473075" y="3030538"/>
            <a:ext cx="8229600" cy="2734536"/>
          </a:xfrm>
        </p:spPr>
        <p:txBody>
          <a:bodyPr/>
          <a:lstStyle/>
          <a:p>
            <a:pPr eaLnBrk="1" hangingPunct="1">
              <a:buFont typeface="Arial" panose="020B0604020202020204" pitchFamily="34" charset="0"/>
              <a:buNone/>
            </a:pPr>
            <a:r>
              <a:rPr lang="en-US" altLang="en-US" dirty="0"/>
              <a:t>This is a valid discrete probability distribution since </a:t>
            </a:r>
          </a:p>
          <a:p>
            <a:pPr eaLnBrk="1" hangingPunct="1">
              <a:buFont typeface="Arial" panose="020B0604020202020204" pitchFamily="34" charset="0"/>
              <a:buAutoNum type="arabicPeriod"/>
            </a:pPr>
            <a:r>
              <a:rPr lang="en-US" altLang="en-US" dirty="0"/>
              <a:t>Each probability is between 0 and 1, inclusive,</a:t>
            </a:r>
            <a:br>
              <a:rPr lang="en-US" altLang="en-US" dirty="0"/>
            </a:br>
            <a:r>
              <a:rPr lang="en-US" altLang="en-US" dirty="0"/>
              <a:t>0 ≤ </a:t>
            </a:r>
            <a:r>
              <a:rPr lang="en-US" altLang="en-US" i="1" dirty="0"/>
              <a:t>P</a:t>
            </a:r>
            <a:r>
              <a:rPr lang="en-US" altLang="en-US" dirty="0"/>
              <a:t>(</a:t>
            </a:r>
            <a:r>
              <a:rPr lang="en-US" altLang="en-US" i="1" dirty="0"/>
              <a:t>x</a:t>
            </a:r>
            <a:r>
              <a:rPr lang="en-US" altLang="en-US" dirty="0"/>
              <a:t>)</a:t>
            </a:r>
            <a:r>
              <a:rPr lang="en-US" altLang="en-US" i="1" dirty="0"/>
              <a:t> </a:t>
            </a:r>
            <a:r>
              <a:rPr lang="en-US" altLang="en-US" dirty="0"/>
              <a:t>≤ 1.</a:t>
            </a:r>
          </a:p>
          <a:p>
            <a:pPr eaLnBrk="1" hangingPunct="1">
              <a:buFont typeface="Arial" panose="020B0604020202020204" pitchFamily="34" charset="0"/>
              <a:buAutoNum type="arabicPeriod"/>
            </a:pPr>
            <a:r>
              <a:rPr lang="en-US" altLang="en-US" dirty="0"/>
              <a:t>The sum of the probabilities equals 1, </a:t>
            </a:r>
            <a:br>
              <a:rPr lang="en-US" altLang="en-US" dirty="0"/>
            </a:br>
            <a:r>
              <a:rPr lang="en-US" altLang="en-US" dirty="0"/>
              <a:t>Σ</a:t>
            </a:r>
            <a:r>
              <a:rPr lang="en-US" altLang="en-US" i="1" dirty="0"/>
              <a:t>P</a:t>
            </a:r>
            <a:r>
              <a:rPr lang="en-US" altLang="en-US" dirty="0"/>
              <a:t>(</a:t>
            </a:r>
            <a:r>
              <a:rPr lang="en-US" altLang="en-US" i="1" dirty="0"/>
              <a:t>x</a:t>
            </a:r>
            <a:r>
              <a:rPr lang="en-US" altLang="en-US" dirty="0"/>
              <a:t>) = 0.16 + 0.22 + 0.28 + 0.20 + 0.14 = 1.</a:t>
            </a:r>
          </a:p>
          <a:p>
            <a:pPr eaLnBrk="1" hangingPunct="1">
              <a:buFont typeface="Arial" panose="020B0604020202020204" pitchFamily="34" charset="0"/>
              <a:buNone/>
            </a:pPr>
            <a:endParaRPr lang="en-US" altLang="en-US" dirty="0"/>
          </a:p>
        </p:txBody>
      </p:sp>
      <p:graphicFrame>
        <p:nvGraphicFramePr>
          <p:cNvPr id="9" name="Table 8">
            <a:extLst>
              <a:ext uri="{FF2B5EF4-FFF2-40B4-BE49-F238E27FC236}">
                <a16:creationId xmlns:a16="http://schemas.microsoft.com/office/drawing/2014/main" xmlns="" id="{7F55AB87-CD2F-48BC-B5DA-56BC34EF069A}"/>
              </a:ext>
            </a:extLst>
          </p:cNvPr>
          <p:cNvGraphicFramePr>
            <a:graphicFrameLocks noGrp="1"/>
          </p:cNvGraphicFramePr>
          <p:nvPr>
            <p:extLst>
              <p:ext uri="{D42A27DB-BD31-4B8C-83A1-F6EECF244321}">
                <p14:modId xmlns:p14="http://schemas.microsoft.com/office/powerpoint/2010/main" val="3435254849"/>
              </p:ext>
            </p:extLst>
          </p:nvPr>
        </p:nvGraphicFramePr>
        <p:xfrm>
          <a:off x="1268413" y="1997075"/>
          <a:ext cx="5640387" cy="792192"/>
        </p:xfrm>
        <a:graphic>
          <a:graphicData uri="http://schemas.openxmlformats.org/drawingml/2006/table">
            <a:tbl>
              <a:tblPr firstRow="1" bandRow="1">
                <a:tableStyleId>{2D5ABB26-0587-4C30-8999-92F81FD0307C}</a:tableStyleId>
              </a:tblPr>
              <a:tblGrid>
                <a:gridCol w="643647">
                  <a:extLst>
                    <a:ext uri="{9D8B030D-6E8A-4147-A177-3AD203B41FA5}">
                      <a16:colId xmlns:a16="http://schemas.microsoft.com/office/drawing/2014/main" xmlns="" val="20000"/>
                    </a:ext>
                  </a:extLst>
                </a:gridCol>
                <a:gridCol w="999348">
                  <a:extLst>
                    <a:ext uri="{9D8B030D-6E8A-4147-A177-3AD203B41FA5}">
                      <a16:colId xmlns:a16="http://schemas.microsoft.com/office/drawing/2014/main" xmlns="" val="20001"/>
                    </a:ext>
                  </a:extLst>
                </a:gridCol>
                <a:gridCol w="999348">
                  <a:extLst>
                    <a:ext uri="{9D8B030D-6E8A-4147-A177-3AD203B41FA5}">
                      <a16:colId xmlns:a16="http://schemas.microsoft.com/office/drawing/2014/main" xmlns="" val="20002"/>
                    </a:ext>
                  </a:extLst>
                </a:gridCol>
                <a:gridCol w="999348">
                  <a:extLst>
                    <a:ext uri="{9D8B030D-6E8A-4147-A177-3AD203B41FA5}">
                      <a16:colId xmlns:a16="http://schemas.microsoft.com/office/drawing/2014/main" xmlns="" val="20003"/>
                    </a:ext>
                  </a:extLst>
                </a:gridCol>
                <a:gridCol w="999348">
                  <a:extLst>
                    <a:ext uri="{9D8B030D-6E8A-4147-A177-3AD203B41FA5}">
                      <a16:colId xmlns:a16="http://schemas.microsoft.com/office/drawing/2014/main" xmlns="" val="20004"/>
                    </a:ext>
                  </a:extLst>
                </a:gridCol>
                <a:gridCol w="999348">
                  <a:extLst>
                    <a:ext uri="{9D8B030D-6E8A-4147-A177-3AD203B41FA5}">
                      <a16:colId xmlns:a16="http://schemas.microsoft.com/office/drawing/2014/main" xmlns="" val="20005"/>
                    </a:ext>
                  </a:extLst>
                </a:gridCol>
              </a:tblGrid>
              <a:tr h="396082">
                <a:tc>
                  <a:txBody>
                    <a:bodyPr/>
                    <a:lstStyle/>
                    <a:p>
                      <a:pPr algn="ctr"/>
                      <a:r>
                        <a:rPr lang="en-US" sz="2000" b="1" i="1" dirty="0">
                          <a:solidFill>
                            <a:schemeClr val="bg1"/>
                          </a:solidFill>
                        </a:rPr>
                        <a:t> x</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b="0" i="0" dirty="0">
                          <a:solidFill>
                            <a:schemeClr val="tx1"/>
                          </a:solidFill>
                        </a:rPr>
                        <a:t>1</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2</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3</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4</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5</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96082">
                <a:tc>
                  <a:txBody>
                    <a:bodyPr/>
                    <a:lstStyle/>
                    <a:p>
                      <a:pPr algn="ctr"/>
                      <a:r>
                        <a:rPr lang="en-US" sz="2000" b="1" i="1" dirty="0">
                          <a:solidFill>
                            <a:schemeClr val="bg1"/>
                          </a:solidFill>
                        </a:rPr>
                        <a:t>P</a:t>
                      </a:r>
                      <a:r>
                        <a:rPr lang="en-US" sz="2000" b="1" i="0" dirty="0">
                          <a:solidFill>
                            <a:schemeClr val="bg1"/>
                          </a:solidFill>
                        </a:rPr>
                        <a:t>(</a:t>
                      </a:r>
                      <a:r>
                        <a:rPr lang="en-US" sz="2000" b="1" i="1" dirty="0">
                          <a:solidFill>
                            <a:schemeClr val="bg1"/>
                          </a:solidFill>
                        </a:rPr>
                        <a:t>x</a:t>
                      </a:r>
                      <a:r>
                        <a:rPr lang="en-US" sz="2000" b="1" i="0" dirty="0">
                          <a:solidFill>
                            <a:schemeClr val="bg1"/>
                          </a:solidFill>
                        </a:rPr>
                        <a:t>)</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0.16</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0.22</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0.28</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0.20</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0.14</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8" name="Bent Arrow 17">
            <a:extLst>
              <a:ext uri="{FF2B5EF4-FFF2-40B4-BE49-F238E27FC236}">
                <a16:creationId xmlns:a16="http://schemas.microsoft.com/office/drawing/2014/main" xmlns="" id="{C3D10D22-7215-4C91-BECB-EFBCF7533FED}"/>
              </a:ext>
            </a:extLst>
          </p:cNvPr>
          <p:cNvSpPr/>
          <p:nvPr/>
        </p:nvSpPr>
        <p:spPr>
          <a:xfrm flipH="1">
            <a:off x="6985000" y="2352675"/>
            <a:ext cx="1365250" cy="1709738"/>
          </a:xfrm>
          <a:prstGeom prst="bentArrow">
            <a:avLst>
              <a:gd name="adj1" fmla="val 13158"/>
              <a:gd name="adj2" fmla="val 19079"/>
              <a:gd name="adj3" fmla="val 18421"/>
              <a:gd name="adj4" fmla="val 26645"/>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31772" name="Footer Placeholder 2">
            <a:extLst>
              <a:ext uri="{FF2B5EF4-FFF2-40B4-BE49-F238E27FC236}">
                <a16:creationId xmlns:a16="http://schemas.microsoft.com/office/drawing/2014/main" xmlns="" id="{07D2E193-310F-4413-BCC7-8597C0BE56E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8598045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0F3E4D-7D70-4AE6-A362-A89B99D27A35}"/>
              </a:ext>
            </a:extLst>
          </p:cNvPr>
          <p:cNvSpPr>
            <a:spLocks noGrp="1"/>
          </p:cNvSpPr>
          <p:nvPr>
            <p:ph type="title"/>
          </p:nvPr>
        </p:nvSpPr>
        <p:spPr>
          <a:xfrm>
            <a:off x="228600" y="161940"/>
            <a:ext cx="8686800" cy="1143000"/>
          </a:xfrm>
        </p:spPr>
        <p:txBody>
          <a:bodyPr/>
          <a:lstStyle/>
          <a:p>
            <a:pPr eaLnBrk="1" hangingPunct="1">
              <a:defRPr/>
            </a:pPr>
            <a:r>
              <a:rPr lang="en-US" sz="3800" dirty="0">
                <a:solidFill>
                  <a:schemeClr val="accent3"/>
                </a:solidFill>
              </a:rPr>
              <a:t>Solution: Constructing and Graphing a Discrete Probability Distribution</a:t>
            </a:r>
            <a:endParaRPr lang="en-US" sz="3800" dirty="0">
              <a:ea typeface="+mj-ea"/>
            </a:endParaRPr>
          </a:p>
        </p:txBody>
      </p:sp>
      <p:sp>
        <p:nvSpPr>
          <p:cNvPr id="31747" name="Content Placeholder 2">
            <a:extLst>
              <a:ext uri="{FF2B5EF4-FFF2-40B4-BE49-F238E27FC236}">
                <a16:creationId xmlns:a16="http://schemas.microsoft.com/office/drawing/2014/main" xmlns="" id="{9A6404C7-99B6-4FE1-9510-4786B1EA0203}"/>
              </a:ext>
            </a:extLst>
          </p:cNvPr>
          <p:cNvSpPr>
            <a:spLocks noGrp="1"/>
          </p:cNvSpPr>
          <p:nvPr>
            <p:ph idx="4294967295"/>
          </p:nvPr>
        </p:nvSpPr>
        <p:spPr>
          <a:xfrm>
            <a:off x="473075" y="2413269"/>
            <a:ext cx="5211464" cy="3204112"/>
          </a:xfrm>
        </p:spPr>
        <p:txBody>
          <a:bodyPr/>
          <a:lstStyle/>
          <a:p>
            <a:pPr marL="0" indent="0">
              <a:buNone/>
            </a:pPr>
            <a:r>
              <a:rPr lang="en-US" dirty="0"/>
              <a:t>Because the width of each bar is </a:t>
            </a:r>
            <a:br>
              <a:rPr lang="en-US" dirty="0"/>
            </a:br>
            <a:r>
              <a:rPr lang="en-US" dirty="0"/>
              <a:t>one, the area of each bar is equal </a:t>
            </a:r>
            <a:br>
              <a:rPr lang="en-US" dirty="0"/>
            </a:br>
            <a:r>
              <a:rPr lang="en-US" dirty="0"/>
              <a:t>to the probability of a particular </a:t>
            </a:r>
            <a:br>
              <a:rPr lang="en-US" dirty="0"/>
            </a:br>
            <a:r>
              <a:rPr lang="en-US" dirty="0"/>
              <a:t>outcome. Also, the probability of </a:t>
            </a:r>
            <a:br>
              <a:rPr lang="en-US" dirty="0"/>
            </a:br>
            <a:r>
              <a:rPr lang="en-US" dirty="0"/>
              <a:t>an event corresponds to the sum </a:t>
            </a:r>
            <a:br>
              <a:rPr lang="en-US" dirty="0"/>
            </a:br>
            <a:r>
              <a:rPr lang="en-US" dirty="0"/>
              <a:t>of the areas of the outcomes </a:t>
            </a:r>
            <a:br>
              <a:rPr lang="en-US" dirty="0"/>
            </a:br>
            <a:r>
              <a:rPr lang="en-US" dirty="0"/>
              <a:t>included in the event.</a:t>
            </a:r>
            <a:endParaRPr lang="en-US" altLang="en-US" dirty="0"/>
          </a:p>
        </p:txBody>
      </p:sp>
      <p:graphicFrame>
        <p:nvGraphicFramePr>
          <p:cNvPr id="9" name="Table 8">
            <a:extLst>
              <a:ext uri="{FF2B5EF4-FFF2-40B4-BE49-F238E27FC236}">
                <a16:creationId xmlns:a16="http://schemas.microsoft.com/office/drawing/2014/main" xmlns="" id="{7F55AB87-CD2F-48BC-B5DA-56BC34EF069A}"/>
              </a:ext>
            </a:extLst>
          </p:cNvPr>
          <p:cNvGraphicFramePr>
            <a:graphicFrameLocks noGrp="1"/>
          </p:cNvGraphicFramePr>
          <p:nvPr>
            <p:extLst>
              <p:ext uri="{D42A27DB-BD31-4B8C-83A1-F6EECF244321}">
                <p14:modId xmlns:p14="http://schemas.microsoft.com/office/powerpoint/2010/main" val="171363467"/>
              </p:ext>
            </p:extLst>
          </p:nvPr>
        </p:nvGraphicFramePr>
        <p:xfrm>
          <a:off x="473075" y="1472466"/>
          <a:ext cx="5640387" cy="792192"/>
        </p:xfrm>
        <a:graphic>
          <a:graphicData uri="http://schemas.openxmlformats.org/drawingml/2006/table">
            <a:tbl>
              <a:tblPr firstRow="1" bandRow="1">
                <a:tableStyleId>{2D5ABB26-0587-4C30-8999-92F81FD0307C}</a:tableStyleId>
              </a:tblPr>
              <a:tblGrid>
                <a:gridCol w="643647">
                  <a:extLst>
                    <a:ext uri="{9D8B030D-6E8A-4147-A177-3AD203B41FA5}">
                      <a16:colId xmlns:a16="http://schemas.microsoft.com/office/drawing/2014/main" xmlns="" val="20000"/>
                    </a:ext>
                  </a:extLst>
                </a:gridCol>
                <a:gridCol w="999348">
                  <a:extLst>
                    <a:ext uri="{9D8B030D-6E8A-4147-A177-3AD203B41FA5}">
                      <a16:colId xmlns:a16="http://schemas.microsoft.com/office/drawing/2014/main" xmlns="" val="20001"/>
                    </a:ext>
                  </a:extLst>
                </a:gridCol>
                <a:gridCol w="999348">
                  <a:extLst>
                    <a:ext uri="{9D8B030D-6E8A-4147-A177-3AD203B41FA5}">
                      <a16:colId xmlns:a16="http://schemas.microsoft.com/office/drawing/2014/main" xmlns="" val="20002"/>
                    </a:ext>
                  </a:extLst>
                </a:gridCol>
                <a:gridCol w="999348">
                  <a:extLst>
                    <a:ext uri="{9D8B030D-6E8A-4147-A177-3AD203B41FA5}">
                      <a16:colId xmlns:a16="http://schemas.microsoft.com/office/drawing/2014/main" xmlns="" val="20003"/>
                    </a:ext>
                  </a:extLst>
                </a:gridCol>
                <a:gridCol w="999348">
                  <a:extLst>
                    <a:ext uri="{9D8B030D-6E8A-4147-A177-3AD203B41FA5}">
                      <a16:colId xmlns:a16="http://schemas.microsoft.com/office/drawing/2014/main" xmlns="" val="20004"/>
                    </a:ext>
                  </a:extLst>
                </a:gridCol>
                <a:gridCol w="999348">
                  <a:extLst>
                    <a:ext uri="{9D8B030D-6E8A-4147-A177-3AD203B41FA5}">
                      <a16:colId xmlns:a16="http://schemas.microsoft.com/office/drawing/2014/main" xmlns="" val="20005"/>
                    </a:ext>
                  </a:extLst>
                </a:gridCol>
              </a:tblGrid>
              <a:tr h="396082">
                <a:tc>
                  <a:txBody>
                    <a:bodyPr/>
                    <a:lstStyle/>
                    <a:p>
                      <a:pPr algn="ctr"/>
                      <a:r>
                        <a:rPr lang="en-US" sz="2000" b="1" i="1" dirty="0">
                          <a:solidFill>
                            <a:schemeClr val="bg1"/>
                          </a:solidFill>
                        </a:rPr>
                        <a:t> x</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b="0" i="0" dirty="0">
                          <a:solidFill>
                            <a:schemeClr val="tx1"/>
                          </a:solidFill>
                        </a:rPr>
                        <a:t>1</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2</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3</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4</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0" i="0" dirty="0">
                          <a:solidFill>
                            <a:schemeClr val="tx1"/>
                          </a:solidFill>
                        </a:rPr>
                        <a:t>5</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96082">
                <a:tc>
                  <a:txBody>
                    <a:bodyPr/>
                    <a:lstStyle/>
                    <a:p>
                      <a:pPr algn="ctr"/>
                      <a:r>
                        <a:rPr lang="en-US" sz="2000" b="1" i="1" dirty="0">
                          <a:solidFill>
                            <a:schemeClr val="bg1"/>
                          </a:solidFill>
                        </a:rPr>
                        <a:t>P</a:t>
                      </a:r>
                      <a:r>
                        <a:rPr lang="en-US" sz="2000" b="1" i="0" dirty="0">
                          <a:solidFill>
                            <a:schemeClr val="bg1"/>
                          </a:solidFill>
                        </a:rPr>
                        <a:t>(</a:t>
                      </a:r>
                      <a:r>
                        <a:rPr lang="en-US" sz="2000" b="1" i="1" dirty="0">
                          <a:solidFill>
                            <a:schemeClr val="bg1"/>
                          </a:solidFill>
                        </a:rPr>
                        <a:t>x</a:t>
                      </a:r>
                      <a:r>
                        <a:rPr lang="en-US" sz="2000" b="1" i="0" dirty="0">
                          <a:solidFill>
                            <a:schemeClr val="bg1"/>
                          </a:solidFill>
                        </a:rPr>
                        <a:t>)</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000" dirty="0"/>
                        <a:t>0.16</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0.22</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0.28</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0.20</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0.14</a:t>
                      </a:r>
                    </a:p>
                  </a:txBody>
                  <a:tcPr marL="91427" marR="91427" marT="45648" marB="456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31772" name="Footer Placeholder 2">
            <a:extLst>
              <a:ext uri="{FF2B5EF4-FFF2-40B4-BE49-F238E27FC236}">
                <a16:creationId xmlns:a16="http://schemas.microsoft.com/office/drawing/2014/main" xmlns="" id="{07D2E193-310F-4413-BCC7-8597C0BE56E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C78C1177-436C-4E23-A587-07BA516951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3965" y="2413269"/>
            <a:ext cx="3130719" cy="3075471"/>
          </a:xfrm>
          <a:prstGeom prst="rect">
            <a:avLst/>
          </a:prstGeom>
        </p:spPr>
      </p:pic>
      <p:sp>
        <p:nvSpPr>
          <p:cNvPr id="5" name="Rectangle 4">
            <a:extLst>
              <a:ext uri="{FF2B5EF4-FFF2-40B4-BE49-F238E27FC236}">
                <a16:creationId xmlns:a16="http://schemas.microsoft.com/office/drawing/2014/main" xmlns="" id="{89099830-06B9-4608-B635-D7162C6D2E33}"/>
              </a:ext>
            </a:extLst>
          </p:cNvPr>
          <p:cNvSpPr/>
          <p:nvPr/>
        </p:nvSpPr>
        <p:spPr>
          <a:xfrm>
            <a:off x="409316" y="5423191"/>
            <a:ext cx="8506084"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You can see that the distribution is approximately symmetric.</a:t>
            </a:r>
          </a:p>
        </p:txBody>
      </p:sp>
    </p:spTree>
    <p:extLst>
      <p:ext uri="{BB962C8B-B14F-4D97-AF65-F5344CB8AC3E}">
        <p14:creationId xmlns:p14="http://schemas.microsoft.com/office/powerpoint/2010/main" val="35401917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DA678D-3C82-4517-8E1E-8BE64D1B3131}"/>
              </a:ext>
            </a:extLst>
          </p:cNvPr>
          <p:cNvSpPr>
            <a:spLocks noGrp="1"/>
          </p:cNvSpPr>
          <p:nvPr>
            <p:ph type="title"/>
          </p:nvPr>
        </p:nvSpPr>
        <p:spPr/>
        <p:txBody>
          <a:bodyPr/>
          <a:lstStyle/>
          <a:p>
            <a:r>
              <a:rPr lang="en-US" sz="4400" dirty="0">
                <a:solidFill>
                  <a:srgbClr val="92D050"/>
                </a:solidFill>
              </a:rPr>
              <a:t>Example: Verifying a Probability Distribution</a:t>
            </a:r>
          </a:p>
        </p:txBody>
      </p:sp>
      <p:sp>
        <p:nvSpPr>
          <p:cNvPr id="3" name="Rectangle 2">
            <a:extLst>
              <a:ext uri="{FF2B5EF4-FFF2-40B4-BE49-F238E27FC236}">
                <a16:creationId xmlns:a16="http://schemas.microsoft.com/office/drawing/2014/main" xmlns="" id="{C90944E1-4D16-45BF-8D63-D631F3A6FCD3}"/>
              </a:ext>
            </a:extLst>
          </p:cNvPr>
          <p:cNvSpPr/>
          <p:nvPr/>
        </p:nvSpPr>
        <p:spPr>
          <a:xfrm>
            <a:off x="632691" y="1572690"/>
            <a:ext cx="7818582" cy="1384995"/>
          </a:xfrm>
          <a:prstGeom prst="rect">
            <a:avLst/>
          </a:prstGeom>
        </p:spPr>
        <p:txBody>
          <a:bodyPr wrap="square">
            <a:spAutoFit/>
          </a:bodyPr>
          <a:lstStyle/>
          <a:p>
            <a:r>
              <a:rPr lang="en-US" sz="2800" dirty="0">
                <a:latin typeface="TimesTenLTStd-Roman"/>
              </a:rPr>
              <a:t>Verify that the distribution for the three-day forecast and the number of days of rain is a probability distribution.</a:t>
            </a:r>
            <a:endParaRPr lang="en-US" sz="2800" dirty="0"/>
          </a:p>
        </p:txBody>
      </p:sp>
      <p:graphicFrame>
        <p:nvGraphicFramePr>
          <p:cNvPr id="4" name="Table 3">
            <a:extLst>
              <a:ext uri="{FF2B5EF4-FFF2-40B4-BE49-F238E27FC236}">
                <a16:creationId xmlns:a16="http://schemas.microsoft.com/office/drawing/2014/main" xmlns="" id="{F3994AAE-6E92-459A-A278-AECD853B1158}"/>
              </a:ext>
            </a:extLst>
          </p:cNvPr>
          <p:cNvGraphicFramePr>
            <a:graphicFrameLocks noGrp="1"/>
          </p:cNvGraphicFramePr>
          <p:nvPr>
            <p:extLst>
              <p:ext uri="{D42A27DB-BD31-4B8C-83A1-F6EECF244321}">
                <p14:modId xmlns:p14="http://schemas.microsoft.com/office/powerpoint/2010/main" val="1903472314"/>
              </p:ext>
            </p:extLst>
          </p:nvPr>
        </p:nvGraphicFramePr>
        <p:xfrm>
          <a:off x="1306318" y="3341516"/>
          <a:ext cx="6531363" cy="914400"/>
        </p:xfrm>
        <a:graphic>
          <a:graphicData uri="http://schemas.openxmlformats.org/drawingml/2006/table">
            <a:tbl>
              <a:tblPr firstRow="1" bandRow="1">
                <a:tableStyleId>{2D5ABB26-0587-4C30-8999-92F81FD0307C}</a:tableStyleId>
              </a:tblPr>
              <a:tblGrid>
                <a:gridCol w="2351250">
                  <a:extLst>
                    <a:ext uri="{9D8B030D-6E8A-4147-A177-3AD203B41FA5}">
                      <a16:colId xmlns:a16="http://schemas.microsoft.com/office/drawing/2014/main" xmlns="" val="2573071782"/>
                    </a:ext>
                  </a:extLst>
                </a:gridCol>
                <a:gridCol w="1146991">
                  <a:extLst>
                    <a:ext uri="{9D8B030D-6E8A-4147-A177-3AD203B41FA5}">
                      <a16:colId xmlns:a16="http://schemas.microsoft.com/office/drawing/2014/main" xmlns="" val="4235355272"/>
                    </a:ext>
                  </a:extLst>
                </a:gridCol>
                <a:gridCol w="958422">
                  <a:extLst>
                    <a:ext uri="{9D8B030D-6E8A-4147-A177-3AD203B41FA5}">
                      <a16:colId xmlns:a16="http://schemas.microsoft.com/office/drawing/2014/main" xmlns="" val="1812653921"/>
                    </a:ext>
                  </a:extLst>
                </a:gridCol>
                <a:gridCol w="1026075">
                  <a:extLst>
                    <a:ext uri="{9D8B030D-6E8A-4147-A177-3AD203B41FA5}">
                      <a16:colId xmlns:a16="http://schemas.microsoft.com/office/drawing/2014/main" xmlns="" val="2039754909"/>
                    </a:ext>
                  </a:extLst>
                </a:gridCol>
                <a:gridCol w="1048625">
                  <a:extLst>
                    <a:ext uri="{9D8B030D-6E8A-4147-A177-3AD203B41FA5}">
                      <a16:colId xmlns:a16="http://schemas.microsoft.com/office/drawing/2014/main" xmlns="" val="254947548"/>
                    </a:ext>
                  </a:extLst>
                </a:gridCol>
              </a:tblGrid>
              <a:tr h="370840">
                <a:tc>
                  <a:txBody>
                    <a:bodyPr/>
                    <a:lstStyle/>
                    <a:p>
                      <a:r>
                        <a:rPr lang="en-US" sz="2400" dirty="0">
                          <a:solidFill>
                            <a:schemeClr val="bg1"/>
                          </a:solidFill>
                        </a:rPr>
                        <a:t>Days of Rain, </a:t>
                      </a:r>
                      <a:r>
                        <a:rPr lang="en-US" sz="2400" i="1" dirty="0">
                          <a:solidFill>
                            <a:schemeClr val="bg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79678979"/>
                  </a:ext>
                </a:extLst>
              </a:tr>
              <a:tr h="434375">
                <a:tc>
                  <a:txBody>
                    <a:bodyPr/>
                    <a:lstStyle/>
                    <a:p>
                      <a:r>
                        <a:rPr lang="en-US" sz="2400" dirty="0">
                          <a:solidFill>
                            <a:schemeClr val="bg1"/>
                          </a:solidFill>
                        </a:rPr>
                        <a:t>Probability, </a:t>
                      </a:r>
                      <a:r>
                        <a:rPr lang="en-US" sz="2400" i="1" dirty="0">
                          <a:solidFill>
                            <a:schemeClr val="bg1"/>
                          </a:solidFill>
                        </a:rPr>
                        <a:t>P</a:t>
                      </a:r>
                      <a:r>
                        <a:rPr lang="en-US" sz="2400" i="0" dirty="0">
                          <a:solidFill>
                            <a:schemeClr val="bg1"/>
                          </a:solidFill>
                        </a:rPr>
                        <a:t>(</a:t>
                      </a:r>
                      <a:r>
                        <a:rPr lang="en-US" sz="2400" i="1" dirty="0">
                          <a:solidFill>
                            <a:schemeClr val="bg1"/>
                          </a:solidFill>
                        </a:rPr>
                        <a:t>x</a:t>
                      </a:r>
                      <a:r>
                        <a:rPr lang="en-US" sz="2400" i="0" dirty="0">
                          <a:solidFill>
                            <a:schemeClr val="bg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0.216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0.064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89168261"/>
                  </a:ext>
                </a:extLst>
              </a:tr>
            </a:tbl>
          </a:graphicData>
        </a:graphic>
      </p:graphicFrame>
    </p:spTree>
    <p:extLst>
      <p:ext uri="{BB962C8B-B14F-4D97-AF65-F5344CB8AC3E}">
        <p14:creationId xmlns:p14="http://schemas.microsoft.com/office/powerpoint/2010/main" val="414975147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DA678D-3C82-4517-8E1E-8BE64D1B3131}"/>
              </a:ext>
            </a:extLst>
          </p:cNvPr>
          <p:cNvSpPr>
            <a:spLocks noGrp="1"/>
          </p:cNvSpPr>
          <p:nvPr>
            <p:ph type="title"/>
          </p:nvPr>
        </p:nvSpPr>
        <p:spPr/>
        <p:txBody>
          <a:bodyPr/>
          <a:lstStyle/>
          <a:p>
            <a:r>
              <a:rPr lang="en-US" sz="4400" dirty="0">
                <a:solidFill>
                  <a:srgbClr val="92D050"/>
                </a:solidFill>
              </a:rPr>
              <a:t>Solution: Verifying a Probability Distribution</a:t>
            </a:r>
          </a:p>
        </p:txBody>
      </p:sp>
      <p:sp>
        <p:nvSpPr>
          <p:cNvPr id="3" name="Rectangle 2">
            <a:extLst>
              <a:ext uri="{FF2B5EF4-FFF2-40B4-BE49-F238E27FC236}">
                <a16:creationId xmlns:a16="http://schemas.microsoft.com/office/drawing/2014/main" xmlns="" id="{C90944E1-4D16-45BF-8D63-D631F3A6FCD3}"/>
              </a:ext>
            </a:extLst>
          </p:cNvPr>
          <p:cNvSpPr/>
          <p:nvPr/>
        </p:nvSpPr>
        <p:spPr>
          <a:xfrm>
            <a:off x="549563" y="1534450"/>
            <a:ext cx="7818582" cy="2031325"/>
          </a:xfrm>
          <a:prstGeom prst="rect">
            <a:avLst/>
          </a:prstGeom>
        </p:spPr>
        <p:txBody>
          <a:bodyPr wrap="square">
            <a:spAutoFit/>
          </a:bodyPr>
          <a:lstStyle/>
          <a:p>
            <a:r>
              <a:rPr lang="en-US" sz="2800" b="1" dirty="0">
                <a:solidFill>
                  <a:srgbClr val="92D050"/>
                </a:solidFill>
                <a:latin typeface="+mn-lt"/>
              </a:rPr>
              <a:t>Solution</a:t>
            </a:r>
          </a:p>
          <a:p>
            <a:r>
              <a:rPr lang="en-US" sz="2800" dirty="0">
                <a:latin typeface="+mn-lt"/>
              </a:rPr>
              <a:t>If the distribution is a probability distribution, then (1) each probability is between 0 and 1, inclusive, and (2) the sum of all the probabilities equals 1.</a:t>
            </a:r>
          </a:p>
          <a:p>
            <a:endParaRPr lang="en-US" sz="1400" dirty="0">
              <a:latin typeface="+mn-lt"/>
            </a:endParaRPr>
          </a:p>
        </p:txBody>
      </p:sp>
      <p:sp>
        <p:nvSpPr>
          <p:cNvPr id="5" name="Rectangle 4">
            <a:extLst>
              <a:ext uri="{FF2B5EF4-FFF2-40B4-BE49-F238E27FC236}">
                <a16:creationId xmlns:a16="http://schemas.microsoft.com/office/drawing/2014/main" xmlns="" id="{2911E80C-83AC-4424-AADC-20AACC68B1EC}"/>
              </a:ext>
            </a:extLst>
          </p:cNvPr>
          <p:cNvSpPr/>
          <p:nvPr/>
        </p:nvSpPr>
        <p:spPr>
          <a:xfrm>
            <a:off x="549563" y="5422913"/>
            <a:ext cx="7818581" cy="954107"/>
          </a:xfrm>
          <a:prstGeom prst="rect">
            <a:avLst/>
          </a:prstGeom>
        </p:spPr>
        <p:txBody>
          <a:bodyPr wrap="square">
            <a:spAutoFit/>
          </a:bodyPr>
          <a:lstStyle/>
          <a:p>
            <a:r>
              <a:rPr lang="en-US" sz="2800" dirty="0">
                <a:latin typeface="TimesTenLTStd-Roman"/>
              </a:rPr>
              <a:t>Because both conditions are met, the distribution is a probability distribution.</a:t>
            </a:r>
            <a:endParaRPr lang="en-US" sz="2800" dirty="0"/>
          </a:p>
        </p:txBody>
      </p:sp>
      <p:graphicFrame>
        <p:nvGraphicFramePr>
          <p:cNvPr id="6" name="Table 5">
            <a:extLst>
              <a:ext uri="{FF2B5EF4-FFF2-40B4-BE49-F238E27FC236}">
                <a16:creationId xmlns:a16="http://schemas.microsoft.com/office/drawing/2014/main" xmlns="" id="{7E079B11-875C-4C69-83CD-5FF0E1CC3D9B}"/>
              </a:ext>
            </a:extLst>
          </p:cNvPr>
          <p:cNvGraphicFramePr>
            <a:graphicFrameLocks noGrp="1"/>
          </p:cNvGraphicFramePr>
          <p:nvPr>
            <p:extLst>
              <p:ext uri="{D42A27DB-BD31-4B8C-83A1-F6EECF244321}">
                <p14:modId xmlns:p14="http://schemas.microsoft.com/office/powerpoint/2010/main" val="2847810239"/>
              </p:ext>
            </p:extLst>
          </p:nvPr>
        </p:nvGraphicFramePr>
        <p:xfrm>
          <a:off x="962791" y="4468031"/>
          <a:ext cx="6531363" cy="914400"/>
        </p:xfrm>
        <a:graphic>
          <a:graphicData uri="http://schemas.openxmlformats.org/drawingml/2006/table">
            <a:tbl>
              <a:tblPr firstRow="1" bandRow="1">
                <a:tableStyleId>{2D5ABB26-0587-4C30-8999-92F81FD0307C}</a:tableStyleId>
              </a:tblPr>
              <a:tblGrid>
                <a:gridCol w="2351250">
                  <a:extLst>
                    <a:ext uri="{9D8B030D-6E8A-4147-A177-3AD203B41FA5}">
                      <a16:colId xmlns:a16="http://schemas.microsoft.com/office/drawing/2014/main" xmlns="" val="2573071782"/>
                    </a:ext>
                  </a:extLst>
                </a:gridCol>
                <a:gridCol w="1146991">
                  <a:extLst>
                    <a:ext uri="{9D8B030D-6E8A-4147-A177-3AD203B41FA5}">
                      <a16:colId xmlns:a16="http://schemas.microsoft.com/office/drawing/2014/main" xmlns="" val="4235355272"/>
                    </a:ext>
                  </a:extLst>
                </a:gridCol>
                <a:gridCol w="958422">
                  <a:extLst>
                    <a:ext uri="{9D8B030D-6E8A-4147-A177-3AD203B41FA5}">
                      <a16:colId xmlns:a16="http://schemas.microsoft.com/office/drawing/2014/main" xmlns="" val="1812653921"/>
                    </a:ext>
                  </a:extLst>
                </a:gridCol>
                <a:gridCol w="1026075">
                  <a:extLst>
                    <a:ext uri="{9D8B030D-6E8A-4147-A177-3AD203B41FA5}">
                      <a16:colId xmlns:a16="http://schemas.microsoft.com/office/drawing/2014/main" xmlns="" val="2039754909"/>
                    </a:ext>
                  </a:extLst>
                </a:gridCol>
                <a:gridCol w="1048625">
                  <a:extLst>
                    <a:ext uri="{9D8B030D-6E8A-4147-A177-3AD203B41FA5}">
                      <a16:colId xmlns:a16="http://schemas.microsoft.com/office/drawing/2014/main" xmlns="" val="254947548"/>
                    </a:ext>
                  </a:extLst>
                </a:gridCol>
              </a:tblGrid>
              <a:tr h="370840">
                <a:tc>
                  <a:txBody>
                    <a:bodyPr/>
                    <a:lstStyle/>
                    <a:p>
                      <a:r>
                        <a:rPr lang="en-US" sz="2400" dirty="0">
                          <a:solidFill>
                            <a:schemeClr val="bg1"/>
                          </a:solidFill>
                        </a:rPr>
                        <a:t>Days of Rain, </a:t>
                      </a:r>
                      <a:r>
                        <a:rPr lang="en-US" sz="2400" i="1" dirty="0">
                          <a:solidFill>
                            <a:schemeClr val="bg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79678979"/>
                  </a:ext>
                </a:extLst>
              </a:tr>
              <a:tr h="434375">
                <a:tc>
                  <a:txBody>
                    <a:bodyPr/>
                    <a:lstStyle/>
                    <a:p>
                      <a:r>
                        <a:rPr lang="en-US" sz="2400" dirty="0">
                          <a:solidFill>
                            <a:schemeClr val="bg1"/>
                          </a:solidFill>
                        </a:rPr>
                        <a:t>Probability, </a:t>
                      </a:r>
                      <a:r>
                        <a:rPr lang="en-US" sz="2400" i="1" dirty="0">
                          <a:solidFill>
                            <a:schemeClr val="bg1"/>
                          </a:solidFill>
                        </a:rPr>
                        <a:t>P</a:t>
                      </a:r>
                      <a:r>
                        <a:rPr lang="en-US" sz="2400" i="0" dirty="0">
                          <a:solidFill>
                            <a:schemeClr val="bg1"/>
                          </a:solidFill>
                        </a:rPr>
                        <a:t>(</a:t>
                      </a:r>
                      <a:r>
                        <a:rPr lang="en-US" sz="2400" i="1" dirty="0">
                          <a:solidFill>
                            <a:schemeClr val="bg1"/>
                          </a:solidFill>
                        </a:rPr>
                        <a:t>x</a:t>
                      </a:r>
                      <a:r>
                        <a:rPr lang="en-US" sz="2400" i="0" dirty="0">
                          <a:solidFill>
                            <a:schemeClr val="bg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0.216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0.064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89168261"/>
                  </a:ext>
                </a:extLst>
              </a:tr>
            </a:tbl>
          </a:graphicData>
        </a:graphic>
      </p:graphicFrame>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xmlns="" id="{C19BBB64-E7DD-4BC8-BF5E-CD7CD2003253}"/>
                  </a:ext>
                </a:extLst>
              </p:cNvPr>
              <p:cNvSpPr txBox="1">
                <a:spLocks/>
              </p:cNvSpPr>
              <p:nvPr/>
            </p:nvSpPr>
            <p:spPr bwMode="auto">
              <a:xfrm>
                <a:off x="775855" y="3315184"/>
                <a:ext cx="8229600" cy="114300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 typeface="Arial" panose="020B0604020202020204" pitchFamily="34" charset="0"/>
                  <a:buAutoNum type="arabicPeriod"/>
                </a:pPr>
                <a:r>
                  <a:rPr lang="en-US" altLang="en-US" dirty="0"/>
                  <a:t>Each probability is between 0 and 1.</a:t>
                </a:r>
              </a:p>
              <a:p>
                <a:pPr eaLnBrk="1" hangingPunct="1">
                  <a:buFont typeface="Arial" panose="020B0604020202020204" pitchFamily="34" charset="0"/>
                  <a:buAutoNum type="arabicPeriod"/>
                </a:pPr>
                <a14:m>
                  <m:oMath xmlns:m="http://schemas.openxmlformats.org/officeDocument/2006/math">
                    <m:r>
                      <a:rPr lang="en-US" b="0" i="0" smtClean="0">
                        <a:latin typeface="Cambria Math" panose="02040503050406030204" pitchFamily="18" charset="0"/>
                      </a:rPr>
                      <m:t> </m:t>
                    </m:r>
                    <m:nary>
                      <m:naryPr>
                        <m:chr m:val="∑"/>
                        <m:subHide m:val="on"/>
                        <m:supHide m:val="on"/>
                        <m:ctrlPr>
                          <a:rPr lang="en-US" i="1">
                            <a:latin typeface="Cambria Math" panose="02040503050406030204" pitchFamily="18" charset="0"/>
                          </a:rPr>
                        </m:ctrlPr>
                      </m:naryPr>
                      <m:sub/>
                      <m:sup/>
                      <m:e>
                        <m:r>
                          <m:rPr>
                            <m:nor/>
                          </m:rPr>
                          <a:rPr lang="en-US" i="1" dirty="0"/>
                          <m:t>P</m:t>
                        </m:r>
                        <m:r>
                          <m:rPr>
                            <m:nor/>
                          </m:rPr>
                          <a:rPr lang="en-US" dirty="0"/>
                          <m:t>(</m:t>
                        </m:r>
                        <m:r>
                          <m:rPr>
                            <m:nor/>
                          </m:rPr>
                          <a:rPr lang="en-US" i="1" dirty="0"/>
                          <m:t>x</m:t>
                        </m:r>
                        <m:r>
                          <m:rPr>
                            <m:nor/>
                          </m:rPr>
                          <a:rPr lang="en-US" dirty="0"/>
                          <m:t>)</m:t>
                        </m:r>
                      </m:e>
                    </m:nary>
                  </m:oMath>
                </a14:m>
                <a:r>
                  <a:rPr lang="en-US" dirty="0"/>
                  <a:t> = 0.216 + 0.432 + 0.288 + 0.064 = 1.</a:t>
                </a:r>
                <a:endParaRPr lang="en-US" altLang="en-US" dirty="0"/>
              </a:p>
            </p:txBody>
          </p:sp>
        </mc:Choice>
        <mc:Fallback xmlns="">
          <p:sp>
            <p:nvSpPr>
              <p:cNvPr id="7" name="Content Placeholder 2">
                <a:extLst>
                  <a:ext uri="{FF2B5EF4-FFF2-40B4-BE49-F238E27FC236}">
                    <a16:creationId xmlns:a16="http://schemas.microsoft.com/office/drawing/2014/main" id="{C19BBB64-E7DD-4BC8-BF5E-CD7CD2003253}"/>
                  </a:ext>
                </a:extLst>
              </p:cNvPr>
              <p:cNvSpPr txBox="1">
                <a:spLocks noRot="1" noChangeAspect="1" noMove="1" noResize="1" noEditPoints="1" noAdjustHandles="1" noChangeArrowheads="1" noChangeShapeType="1" noTextEdit="1"/>
              </p:cNvSpPr>
              <p:nvPr/>
            </p:nvSpPr>
            <p:spPr bwMode="auto">
              <a:xfrm>
                <a:off x="775855" y="3315184"/>
                <a:ext cx="8229600" cy="1143000"/>
              </a:xfrm>
              <a:prstGeom prst="rect">
                <a:avLst/>
              </a:prstGeom>
              <a:blipFill>
                <a:blip r:embed="rId2"/>
                <a:stretch>
                  <a:fillRect l="-1333" t="-5882" b="-534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32622852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DA678D-3C82-4517-8E1E-8BE64D1B3131}"/>
              </a:ext>
            </a:extLst>
          </p:cNvPr>
          <p:cNvSpPr>
            <a:spLocks noGrp="1"/>
          </p:cNvSpPr>
          <p:nvPr>
            <p:ph type="title"/>
          </p:nvPr>
        </p:nvSpPr>
        <p:spPr/>
        <p:txBody>
          <a:bodyPr/>
          <a:lstStyle/>
          <a:p>
            <a:r>
              <a:rPr lang="en-US" sz="4400" dirty="0">
                <a:solidFill>
                  <a:srgbClr val="92D050"/>
                </a:solidFill>
              </a:rPr>
              <a:t>Example: Identifying Probability Distributions</a:t>
            </a:r>
          </a:p>
        </p:txBody>
      </p:sp>
      <p:sp>
        <p:nvSpPr>
          <p:cNvPr id="3" name="Rectangle 2">
            <a:extLst>
              <a:ext uri="{FF2B5EF4-FFF2-40B4-BE49-F238E27FC236}">
                <a16:creationId xmlns:a16="http://schemas.microsoft.com/office/drawing/2014/main" xmlns="" id="{C90944E1-4D16-45BF-8D63-D631F3A6FCD3}"/>
              </a:ext>
            </a:extLst>
          </p:cNvPr>
          <p:cNvSpPr/>
          <p:nvPr/>
        </p:nvSpPr>
        <p:spPr>
          <a:xfrm>
            <a:off x="632691" y="1572690"/>
            <a:ext cx="7818582" cy="954107"/>
          </a:xfrm>
          <a:prstGeom prst="rect">
            <a:avLst/>
          </a:prstGeom>
        </p:spPr>
        <p:txBody>
          <a:bodyPr wrap="square">
            <a:spAutoFit/>
          </a:bodyPr>
          <a:lstStyle/>
          <a:p>
            <a:r>
              <a:rPr lang="en-US" sz="2800" dirty="0">
                <a:latin typeface="TimesTenLTStd-Roman"/>
              </a:rPr>
              <a:t>Determine whether each distribution is a probability distribution.  Explain your reasoning.</a:t>
            </a:r>
          </a:p>
        </p:txBody>
      </p:sp>
      <p:graphicFrame>
        <p:nvGraphicFramePr>
          <p:cNvPr id="4" name="Table 3">
            <a:extLst>
              <a:ext uri="{FF2B5EF4-FFF2-40B4-BE49-F238E27FC236}">
                <a16:creationId xmlns:a16="http://schemas.microsoft.com/office/drawing/2014/main" xmlns="" id="{F3994AAE-6E92-459A-A278-AECD853B1158}"/>
              </a:ext>
            </a:extLst>
          </p:cNvPr>
          <p:cNvGraphicFramePr>
            <a:graphicFrameLocks noGrp="1"/>
          </p:cNvGraphicFramePr>
          <p:nvPr>
            <p:extLst>
              <p:ext uri="{D42A27DB-BD31-4B8C-83A1-F6EECF244321}">
                <p14:modId xmlns:p14="http://schemas.microsoft.com/office/powerpoint/2010/main" val="1645567783"/>
              </p:ext>
            </p:extLst>
          </p:nvPr>
        </p:nvGraphicFramePr>
        <p:xfrm>
          <a:off x="2342407" y="2514600"/>
          <a:ext cx="4650574" cy="914400"/>
        </p:xfrm>
        <a:graphic>
          <a:graphicData uri="http://schemas.openxmlformats.org/drawingml/2006/table">
            <a:tbl>
              <a:tblPr firstRow="1" bandRow="1">
                <a:tableStyleId>{2D5ABB26-0587-4C30-8999-92F81FD0307C}</a:tableStyleId>
              </a:tblPr>
              <a:tblGrid>
                <a:gridCol w="871455">
                  <a:extLst>
                    <a:ext uri="{9D8B030D-6E8A-4147-A177-3AD203B41FA5}">
                      <a16:colId xmlns:a16="http://schemas.microsoft.com/office/drawing/2014/main" xmlns="" val="2573071782"/>
                    </a:ext>
                  </a:extLst>
                </a:gridCol>
                <a:gridCol w="823509">
                  <a:extLst>
                    <a:ext uri="{9D8B030D-6E8A-4147-A177-3AD203B41FA5}">
                      <a16:colId xmlns:a16="http://schemas.microsoft.com/office/drawing/2014/main" xmlns="" val="4235355272"/>
                    </a:ext>
                  </a:extLst>
                </a:gridCol>
                <a:gridCol w="857353">
                  <a:extLst>
                    <a:ext uri="{9D8B030D-6E8A-4147-A177-3AD203B41FA5}">
                      <a16:colId xmlns:a16="http://schemas.microsoft.com/office/drawing/2014/main" xmlns="" val="1812653921"/>
                    </a:ext>
                  </a:extLst>
                </a:gridCol>
                <a:gridCol w="970162">
                  <a:extLst>
                    <a:ext uri="{9D8B030D-6E8A-4147-A177-3AD203B41FA5}">
                      <a16:colId xmlns:a16="http://schemas.microsoft.com/office/drawing/2014/main" xmlns="" val="2039754909"/>
                    </a:ext>
                  </a:extLst>
                </a:gridCol>
                <a:gridCol w="1128095">
                  <a:extLst>
                    <a:ext uri="{9D8B030D-6E8A-4147-A177-3AD203B41FA5}">
                      <a16:colId xmlns:a16="http://schemas.microsoft.com/office/drawing/2014/main" xmlns="" val="254947548"/>
                    </a:ext>
                  </a:extLst>
                </a:gridCol>
              </a:tblGrid>
              <a:tr h="370840">
                <a:tc>
                  <a:txBody>
                    <a:bodyPr/>
                    <a:lstStyle/>
                    <a:p>
                      <a:r>
                        <a:rPr lang="en-US" sz="2400" i="1" dirty="0">
                          <a:solidFill>
                            <a:schemeClr val="bg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79678979"/>
                  </a:ext>
                </a:extLst>
              </a:tr>
              <a:tr h="370840">
                <a:tc>
                  <a:txBody>
                    <a:bodyPr/>
                    <a:lstStyle/>
                    <a:p>
                      <a:r>
                        <a:rPr lang="en-US" sz="2400" i="1" dirty="0">
                          <a:solidFill>
                            <a:schemeClr val="bg1"/>
                          </a:solidFill>
                        </a:rPr>
                        <a:t>P</a:t>
                      </a:r>
                      <a:r>
                        <a:rPr lang="en-US" sz="2400" i="0" dirty="0">
                          <a:solidFill>
                            <a:schemeClr val="bg1"/>
                          </a:solidFill>
                        </a:rPr>
                        <a:t>(</a:t>
                      </a:r>
                      <a:r>
                        <a:rPr lang="en-US" sz="2400" i="1" dirty="0">
                          <a:solidFill>
                            <a:schemeClr val="bg1"/>
                          </a:solidFill>
                        </a:rPr>
                        <a:t>x</a:t>
                      </a:r>
                      <a:r>
                        <a:rPr lang="en-US" sz="2400" i="0" dirty="0">
                          <a:solidFill>
                            <a:schemeClr val="bg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0.28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89168261"/>
                  </a:ext>
                </a:extLst>
              </a:tr>
            </a:tbl>
          </a:graphicData>
        </a:graphic>
      </p:graphicFrame>
      <p:sp>
        <p:nvSpPr>
          <p:cNvPr id="5" name="Rectangle 4">
            <a:extLst>
              <a:ext uri="{FF2B5EF4-FFF2-40B4-BE49-F238E27FC236}">
                <a16:creationId xmlns:a16="http://schemas.microsoft.com/office/drawing/2014/main" xmlns="" id="{98209122-FBDA-48C2-A6A1-23FEDB659673}"/>
              </a:ext>
            </a:extLst>
          </p:cNvPr>
          <p:cNvSpPr/>
          <p:nvPr/>
        </p:nvSpPr>
        <p:spPr>
          <a:xfrm>
            <a:off x="457200" y="3295076"/>
            <a:ext cx="7818581" cy="3108543"/>
          </a:xfrm>
          <a:prstGeom prst="rect">
            <a:avLst/>
          </a:prstGeom>
        </p:spPr>
        <p:txBody>
          <a:bodyPr wrap="square">
            <a:spAutoFit/>
          </a:bodyPr>
          <a:lstStyle/>
          <a:p>
            <a:r>
              <a:rPr lang="en-US" sz="2800" b="1" dirty="0">
                <a:solidFill>
                  <a:srgbClr val="92D050"/>
                </a:solidFill>
                <a:latin typeface="+mn-lt"/>
              </a:rPr>
              <a:t>Solution</a:t>
            </a:r>
          </a:p>
          <a:p>
            <a:pPr marL="514350" indent="-514350">
              <a:buClr>
                <a:srgbClr val="FFC000"/>
              </a:buClr>
              <a:buFont typeface="Arial" panose="020B0604020202020204" pitchFamily="34" charset="0"/>
              <a:buChar char="•"/>
            </a:pPr>
            <a:r>
              <a:rPr lang="en-US" sz="2800" dirty="0">
                <a:solidFill>
                  <a:srgbClr val="000000"/>
                </a:solidFill>
                <a:latin typeface="+mn-lt"/>
              </a:rPr>
              <a:t>Each probability is between 0 and 1, but the sum of all the probabilities is 1.07, which is greater than 1. </a:t>
            </a:r>
          </a:p>
          <a:p>
            <a:pPr marL="514350" indent="-514350">
              <a:buClr>
                <a:srgbClr val="FFC000"/>
              </a:buClr>
              <a:buFont typeface="Arial" panose="020B0604020202020204" pitchFamily="34" charset="0"/>
              <a:buChar char="•"/>
            </a:pPr>
            <a:r>
              <a:rPr lang="en-US" sz="2800" dirty="0">
                <a:solidFill>
                  <a:srgbClr val="000000"/>
                </a:solidFill>
                <a:latin typeface="+mn-lt"/>
              </a:rPr>
              <a:t>The sum of all the probabilities in a probability distribution always equals 1. So, this distribution is </a:t>
            </a:r>
            <a:r>
              <a:rPr lang="en-US" sz="2800" i="1" dirty="0">
                <a:solidFill>
                  <a:srgbClr val="000000"/>
                </a:solidFill>
                <a:latin typeface="+mn-lt"/>
              </a:rPr>
              <a:t>not </a:t>
            </a:r>
            <a:r>
              <a:rPr lang="en-US" sz="2800" dirty="0">
                <a:solidFill>
                  <a:srgbClr val="000000"/>
                </a:solidFill>
                <a:latin typeface="+mn-lt"/>
              </a:rPr>
              <a:t>a probability distribution.</a:t>
            </a:r>
            <a:endParaRPr lang="en-US" sz="2800" dirty="0">
              <a:latin typeface="+mn-lt"/>
            </a:endParaRPr>
          </a:p>
        </p:txBody>
      </p:sp>
      <p:sp>
        <p:nvSpPr>
          <p:cNvPr id="7" name="Content Placeholder 2">
            <a:extLst>
              <a:ext uri="{FF2B5EF4-FFF2-40B4-BE49-F238E27FC236}">
                <a16:creationId xmlns:a16="http://schemas.microsoft.com/office/drawing/2014/main" xmlns="" id="{F59EA21A-CE5F-4550-9BF6-EBBA46A0A761}"/>
              </a:ext>
            </a:extLst>
          </p:cNvPr>
          <p:cNvSpPr txBox="1">
            <a:spLocks/>
          </p:cNvSpPr>
          <p:nvPr/>
        </p:nvSpPr>
        <p:spPr bwMode="auto">
          <a:xfrm>
            <a:off x="1529674" y="2514600"/>
            <a:ext cx="900018" cy="55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 typeface="Arial" panose="020B0604020202020204" pitchFamily="34" charset="0"/>
              <a:buAutoNum type="arabicPeriod"/>
            </a:pPr>
            <a:r>
              <a:rPr lang="en-US" altLang="en-US" dirty="0"/>
              <a:t> </a:t>
            </a:r>
          </a:p>
        </p:txBody>
      </p:sp>
    </p:spTree>
    <p:extLst>
      <p:ext uri="{BB962C8B-B14F-4D97-AF65-F5344CB8AC3E}">
        <p14:creationId xmlns:p14="http://schemas.microsoft.com/office/powerpoint/2010/main" val="33223381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DA678D-3C82-4517-8E1E-8BE64D1B3131}"/>
              </a:ext>
            </a:extLst>
          </p:cNvPr>
          <p:cNvSpPr>
            <a:spLocks noGrp="1"/>
          </p:cNvSpPr>
          <p:nvPr>
            <p:ph type="title"/>
          </p:nvPr>
        </p:nvSpPr>
        <p:spPr/>
        <p:txBody>
          <a:bodyPr/>
          <a:lstStyle/>
          <a:p>
            <a:r>
              <a:rPr lang="en-US" sz="4400" dirty="0">
                <a:solidFill>
                  <a:srgbClr val="92D050"/>
                </a:solidFill>
              </a:rPr>
              <a:t>Example: Identifying Probability Distributions</a:t>
            </a:r>
          </a:p>
        </p:txBody>
      </p:sp>
      <p:sp>
        <p:nvSpPr>
          <p:cNvPr id="3" name="Rectangle 2">
            <a:extLst>
              <a:ext uri="{FF2B5EF4-FFF2-40B4-BE49-F238E27FC236}">
                <a16:creationId xmlns:a16="http://schemas.microsoft.com/office/drawing/2014/main" xmlns="" id="{C90944E1-4D16-45BF-8D63-D631F3A6FCD3}"/>
              </a:ext>
            </a:extLst>
          </p:cNvPr>
          <p:cNvSpPr/>
          <p:nvPr/>
        </p:nvSpPr>
        <p:spPr>
          <a:xfrm>
            <a:off x="632691" y="1572690"/>
            <a:ext cx="7818582" cy="954107"/>
          </a:xfrm>
          <a:prstGeom prst="rect">
            <a:avLst/>
          </a:prstGeom>
        </p:spPr>
        <p:txBody>
          <a:bodyPr wrap="square">
            <a:spAutoFit/>
          </a:bodyPr>
          <a:lstStyle/>
          <a:p>
            <a:r>
              <a:rPr lang="en-US" sz="2800" dirty="0">
                <a:latin typeface="TimesTenLTStd-Roman"/>
              </a:rPr>
              <a:t>Determine whether each distribution is a probability distribution.  Explain your reasoning.</a:t>
            </a:r>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xmlns="" id="{F3994AAE-6E92-459A-A278-AECD853B1158}"/>
                  </a:ext>
                </a:extLst>
              </p:cNvPr>
              <p:cNvGraphicFramePr>
                <a:graphicFrameLocks noGrp="1"/>
              </p:cNvGraphicFramePr>
              <p:nvPr>
                <p:extLst>
                  <p:ext uri="{D42A27DB-BD31-4B8C-83A1-F6EECF244321}">
                    <p14:modId xmlns:p14="http://schemas.microsoft.com/office/powerpoint/2010/main" val="395340999"/>
                  </p:ext>
                </p:extLst>
              </p:nvPr>
            </p:nvGraphicFramePr>
            <p:xfrm>
              <a:off x="2772921" y="2666892"/>
              <a:ext cx="4185228" cy="1233424"/>
            </p:xfrm>
            <a:graphic>
              <a:graphicData uri="http://schemas.openxmlformats.org/drawingml/2006/table">
                <a:tbl>
                  <a:tblPr firstRow="1" bandRow="1">
                    <a:tableStyleId>{2D5ABB26-0587-4C30-8999-92F81FD0307C}</a:tableStyleId>
                  </a:tblPr>
                  <a:tblGrid>
                    <a:gridCol w="784255">
                      <a:extLst>
                        <a:ext uri="{9D8B030D-6E8A-4147-A177-3AD203B41FA5}">
                          <a16:colId xmlns:a16="http://schemas.microsoft.com/office/drawing/2014/main" xmlns="" val="2573071782"/>
                        </a:ext>
                      </a:extLst>
                    </a:gridCol>
                    <a:gridCol w="741107">
                      <a:extLst>
                        <a:ext uri="{9D8B030D-6E8A-4147-A177-3AD203B41FA5}">
                          <a16:colId xmlns:a16="http://schemas.microsoft.com/office/drawing/2014/main" xmlns="" val="4235355272"/>
                        </a:ext>
                      </a:extLst>
                    </a:gridCol>
                    <a:gridCol w="771565">
                      <a:extLst>
                        <a:ext uri="{9D8B030D-6E8A-4147-A177-3AD203B41FA5}">
                          <a16:colId xmlns:a16="http://schemas.microsoft.com/office/drawing/2014/main" xmlns="" val="1812653921"/>
                        </a:ext>
                      </a:extLst>
                    </a:gridCol>
                    <a:gridCol w="873085">
                      <a:extLst>
                        <a:ext uri="{9D8B030D-6E8A-4147-A177-3AD203B41FA5}">
                          <a16:colId xmlns:a16="http://schemas.microsoft.com/office/drawing/2014/main" xmlns="" val="2039754909"/>
                        </a:ext>
                      </a:extLst>
                    </a:gridCol>
                    <a:gridCol w="1015216">
                      <a:extLst>
                        <a:ext uri="{9D8B030D-6E8A-4147-A177-3AD203B41FA5}">
                          <a16:colId xmlns:a16="http://schemas.microsoft.com/office/drawing/2014/main" xmlns="" val="254947548"/>
                        </a:ext>
                      </a:extLst>
                    </a:gridCol>
                  </a:tblGrid>
                  <a:tr h="370840">
                    <a:tc>
                      <a:txBody>
                        <a:bodyPr/>
                        <a:lstStyle/>
                        <a:p>
                          <a:r>
                            <a:rPr lang="en-US" sz="2400" i="1" dirty="0">
                              <a:solidFill>
                                <a:schemeClr val="bg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79678979"/>
                      </a:ext>
                    </a:extLst>
                  </a:tr>
                  <a:tr h="197249">
                    <a:tc>
                      <a:txBody>
                        <a:bodyPr/>
                        <a:lstStyle/>
                        <a:p>
                          <a:r>
                            <a:rPr lang="en-US" sz="2400" i="1" dirty="0">
                              <a:solidFill>
                                <a:schemeClr val="bg1"/>
                              </a:solidFill>
                            </a:rPr>
                            <a:t>P</a:t>
                          </a:r>
                          <a:r>
                            <a:rPr lang="en-US" sz="2400" i="0" dirty="0">
                              <a:solidFill>
                                <a:schemeClr val="bg1"/>
                              </a:solidFill>
                            </a:rPr>
                            <a:t>(</a:t>
                          </a:r>
                          <a:r>
                            <a:rPr lang="en-US" sz="2400" i="1" dirty="0">
                              <a:solidFill>
                                <a:schemeClr val="bg1"/>
                              </a:solidFill>
                            </a:rPr>
                            <a:t>x</a:t>
                          </a:r>
                          <a:r>
                            <a:rPr lang="en-US" sz="2400" i="0" dirty="0">
                              <a:solidFill>
                                <a:schemeClr val="bg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14:m>
                            <m:oMathPara xmlns:m="http://schemas.openxmlformats.org/officeDocument/2006/math">
                              <m:oMathParaPr>
                                <m:jc m:val="centerGroup"/>
                              </m:oMathParaPr>
                              <m:oMath xmlns:m="http://schemas.openxmlformats.org/officeDocument/2006/math">
                                <m:f>
                                  <m:fPr>
                                    <m:ctrlPr>
                                      <a:rPr lang="en-US" sz="2400" i="1" dirty="0" smtClean="0">
                                        <a:latin typeface="Cambria Math" panose="02040503050406030204" pitchFamily="18" charset="0"/>
                                      </a:rPr>
                                    </m:ctrlPr>
                                  </m:fPr>
                                  <m:num>
                                    <m:r>
                                      <a:rPr lang="en-US" sz="2400" b="0" i="1" dirty="0" smtClean="0">
                                        <a:latin typeface="Cambria Math" panose="02040503050406030204" pitchFamily="18" charset="0"/>
                                      </a:rPr>
                                      <m:t>1</m:t>
                                    </m:r>
                                  </m:num>
                                  <m:den>
                                    <m:r>
                                      <a:rPr lang="en-US" sz="2400" b="0" i="1" dirty="0" smtClean="0">
                                        <a:latin typeface="Cambria Math" panose="02040503050406030204" pitchFamily="18" charset="0"/>
                                      </a:rPr>
                                      <m:t>2</m:t>
                                    </m:r>
                                  </m:den>
                                </m:f>
                              </m:oMath>
                            </m:oMathPara>
                          </a14:m>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14:m>
                            <m:oMathPara xmlns:m="http://schemas.openxmlformats.org/officeDocument/2006/math">
                              <m:oMathParaPr>
                                <m:jc m:val="centerGroup"/>
                              </m:oMathParaPr>
                              <m:oMath xmlns:m="http://schemas.openxmlformats.org/officeDocument/2006/math">
                                <m:f>
                                  <m:fPr>
                                    <m:ctrlPr>
                                      <a:rPr lang="en-US" sz="2400" i="1" dirty="0" smtClean="0">
                                        <a:latin typeface="Cambria Math" panose="02040503050406030204" pitchFamily="18" charset="0"/>
                                      </a:rPr>
                                    </m:ctrlPr>
                                  </m:fPr>
                                  <m:num>
                                    <m:r>
                                      <a:rPr lang="en-US" sz="2400" b="0" i="1" dirty="0" smtClean="0">
                                        <a:latin typeface="Cambria Math" panose="02040503050406030204" pitchFamily="18" charset="0"/>
                                      </a:rPr>
                                      <m:t>1</m:t>
                                    </m:r>
                                  </m:num>
                                  <m:den>
                                    <m:r>
                                      <m:rPr>
                                        <m:nor/>
                                      </m:rPr>
                                      <a:rPr lang="en-US" sz="2400" dirty="0" smtClean="0"/>
                                      <m:t>4</m:t>
                                    </m:r>
                                  </m:den>
                                </m:f>
                              </m:oMath>
                            </m:oMathPara>
                          </a14:m>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14:m>
                            <m:oMathPara xmlns:m="http://schemas.openxmlformats.org/officeDocument/2006/math">
                              <m:oMathParaPr>
                                <m:jc m:val="centerGroup"/>
                              </m:oMathParaPr>
                              <m:oMath xmlns:m="http://schemas.openxmlformats.org/officeDocument/2006/math">
                                <m:f>
                                  <m:fPr>
                                    <m:ctrlPr>
                                      <a:rPr lang="en-US" sz="2400" i="1" dirty="0" smtClean="0">
                                        <a:latin typeface="Cambria Math" panose="02040503050406030204" pitchFamily="18" charset="0"/>
                                      </a:rPr>
                                    </m:ctrlPr>
                                  </m:fPr>
                                  <m:num>
                                    <m:r>
                                      <m:rPr>
                                        <m:nor/>
                                      </m:rPr>
                                      <a:rPr lang="en-US" sz="2400" dirty="0" smtClean="0"/>
                                      <m:t>5</m:t>
                                    </m:r>
                                  </m:num>
                                  <m:den>
                                    <m:r>
                                      <m:rPr>
                                        <m:nor/>
                                      </m:rPr>
                                      <a:rPr lang="en-US" sz="2400" dirty="0" smtClean="0"/>
                                      <m:t>4</m:t>
                                    </m:r>
                                  </m:den>
                                </m:f>
                              </m:oMath>
                            </m:oMathPara>
                          </a14:m>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14:m>
                            <m:oMath xmlns:m="http://schemas.openxmlformats.org/officeDocument/2006/math">
                              <m:r>
                                <a:rPr lang="en-US" sz="2400" i="1" dirty="0" smtClean="0">
                                  <a:latin typeface="Cambria Math" panose="02040503050406030204" pitchFamily="18" charset="0"/>
                                  <a:ea typeface="Cambria Math" panose="02040503050406030204" pitchFamily="18" charset="0"/>
                                </a:rPr>
                                <m:t>−</m:t>
                              </m:r>
                            </m:oMath>
                          </a14:m>
                          <a:r>
                            <a:rPr lang="en-US" sz="2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89168261"/>
                      </a:ext>
                    </a:extLst>
                  </a:tr>
                </a:tbl>
              </a:graphicData>
            </a:graphic>
          </p:graphicFrame>
        </mc:Choice>
        <mc:Fallback xmlns="">
          <p:graphicFrame>
            <p:nvGraphicFramePr>
              <p:cNvPr id="4" name="Table 3">
                <a:extLst>
                  <a:ext uri="{FF2B5EF4-FFF2-40B4-BE49-F238E27FC236}">
                    <a16:creationId xmlns:a16="http://schemas.microsoft.com/office/drawing/2014/main" id="{F3994AAE-6E92-459A-A278-AECD853B1158}"/>
                  </a:ext>
                </a:extLst>
              </p:cNvPr>
              <p:cNvGraphicFramePr>
                <a:graphicFrameLocks noGrp="1"/>
              </p:cNvGraphicFramePr>
              <p:nvPr>
                <p:extLst>
                  <p:ext uri="{D42A27DB-BD31-4B8C-83A1-F6EECF244321}">
                    <p14:modId xmlns:p14="http://schemas.microsoft.com/office/powerpoint/2010/main" val="395340999"/>
                  </p:ext>
                </p:extLst>
              </p:nvPr>
            </p:nvGraphicFramePr>
            <p:xfrm>
              <a:off x="2772921" y="2666892"/>
              <a:ext cx="4185228" cy="1233424"/>
            </p:xfrm>
            <a:graphic>
              <a:graphicData uri="http://schemas.openxmlformats.org/drawingml/2006/table">
                <a:tbl>
                  <a:tblPr firstRow="1" bandRow="1">
                    <a:tableStyleId>{2D5ABB26-0587-4C30-8999-92F81FD0307C}</a:tableStyleId>
                  </a:tblPr>
                  <a:tblGrid>
                    <a:gridCol w="784255">
                      <a:extLst>
                        <a:ext uri="{9D8B030D-6E8A-4147-A177-3AD203B41FA5}">
                          <a16:colId xmlns:a16="http://schemas.microsoft.com/office/drawing/2014/main" val="2573071782"/>
                        </a:ext>
                      </a:extLst>
                    </a:gridCol>
                    <a:gridCol w="741107">
                      <a:extLst>
                        <a:ext uri="{9D8B030D-6E8A-4147-A177-3AD203B41FA5}">
                          <a16:colId xmlns:a16="http://schemas.microsoft.com/office/drawing/2014/main" val="4235355272"/>
                        </a:ext>
                      </a:extLst>
                    </a:gridCol>
                    <a:gridCol w="771565">
                      <a:extLst>
                        <a:ext uri="{9D8B030D-6E8A-4147-A177-3AD203B41FA5}">
                          <a16:colId xmlns:a16="http://schemas.microsoft.com/office/drawing/2014/main" val="1812653921"/>
                        </a:ext>
                      </a:extLst>
                    </a:gridCol>
                    <a:gridCol w="873085">
                      <a:extLst>
                        <a:ext uri="{9D8B030D-6E8A-4147-A177-3AD203B41FA5}">
                          <a16:colId xmlns:a16="http://schemas.microsoft.com/office/drawing/2014/main" val="2039754909"/>
                        </a:ext>
                      </a:extLst>
                    </a:gridCol>
                    <a:gridCol w="1015216">
                      <a:extLst>
                        <a:ext uri="{9D8B030D-6E8A-4147-A177-3AD203B41FA5}">
                          <a16:colId xmlns:a16="http://schemas.microsoft.com/office/drawing/2014/main" val="254947548"/>
                        </a:ext>
                      </a:extLst>
                    </a:gridCol>
                  </a:tblGrid>
                  <a:tr h="457200">
                    <a:tc>
                      <a:txBody>
                        <a:bodyPr/>
                        <a:lstStyle/>
                        <a:p>
                          <a:r>
                            <a:rPr lang="en-US" sz="2400" i="1" dirty="0">
                              <a:solidFill>
                                <a:schemeClr val="bg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678979"/>
                      </a:ext>
                    </a:extLst>
                  </a:tr>
                  <a:tr h="776224">
                    <a:tc>
                      <a:txBody>
                        <a:bodyPr/>
                        <a:lstStyle/>
                        <a:p>
                          <a:r>
                            <a:rPr lang="en-US" sz="2400" i="1" dirty="0">
                              <a:solidFill>
                                <a:schemeClr val="bg1"/>
                              </a:solidFill>
                            </a:rPr>
                            <a:t>P</a:t>
                          </a:r>
                          <a:r>
                            <a:rPr lang="en-US" sz="2400" i="0" dirty="0">
                              <a:solidFill>
                                <a:schemeClr val="bg1"/>
                              </a:solidFill>
                            </a:rPr>
                            <a:t>(</a:t>
                          </a:r>
                          <a:r>
                            <a:rPr lang="en-US" sz="2400" i="1" dirty="0">
                              <a:solidFill>
                                <a:schemeClr val="bg1"/>
                              </a:solidFill>
                            </a:rPr>
                            <a:t>x</a:t>
                          </a:r>
                          <a:r>
                            <a:rPr lang="en-US" sz="2400" i="0" dirty="0">
                              <a:solidFill>
                                <a:schemeClr val="bg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8621" t="-66129" r="-363793" b="-6452"/>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98361" t="-66129" r="-245902" b="-6452"/>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63768" t="-66129" r="-117391" b="-6452"/>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13750" t="-66129" r="-1250" b="-6452"/>
                          </a:stretch>
                        </a:blipFill>
                      </a:tcPr>
                    </a:tc>
                    <a:extLst>
                      <a:ext uri="{0D108BD9-81ED-4DB2-BD59-A6C34878D82A}">
                        <a16:rowId xmlns:a16="http://schemas.microsoft.com/office/drawing/2014/main" val="2089168261"/>
                      </a:ext>
                    </a:extLst>
                  </a:tr>
                </a:tbl>
              </a:graphicData>
            </a:graphic>
          </p:graphicFrame>
        </mc:Fallback>
      </mc:AlternateContent>
      <p:sp>
        <p:nvSpPr>
          <p:cNvPr id="5" name="Rectangle 4">
            <a:extLst>
              <a:ext uri="{FF2B5EF4-FFF2-40B4-BE49-F238E27FC236}">
                <a16:creationId xmlns:a16="http://schemas.microsoft.com/office/drawing/2014/main" xmlns="" id="{98209122-FBDA-48C2-A6A1-23FEDB659673}"/>
              </a:ext>
            </a:extLst>
          </p:cNvPr>
          <p:cNvSpPr/>
          <p:nvPr/>
        </p:nvSpPr>
        <p:spPr>
          <a:xfrm>
            <a:off x="557811" y="3941375"/>
            <a:ext cx="8229600" cy="2246769"/>
          </a:xfrm>
          <a:prstGeom prst="rect">
            <a:avLst/>
          </a:prstGeom>
        </p:spPr>
        <p:txBody>
          <a:bodyPr wrap="square">
            <a:spAutoFit/>
          </a:bodyPr>
          <a:lstStyle/>
          <a:p>
            <a:r>
              <a:rPr lang="en-US" sz="2800" b="1" dirty="0">
                <a:solidFill>
                  <a:srgbClr val="92D050"/>
                </a:solidFill>
                <a:latin typeface="+mn-lt"/>
              </a:rPr>
              <a:t>Solution</a:t>
            </a:r>
          </a:p>
          <a:p>
            <a:pPr marL="285750" indent="-285750">
              <a:buClr>
                <a:srgbClr val="FFC000"/>
              </a:buClr>
              <a:buFont typeface="Arial" panose="020B0604020202020204" pitchFamily="34" charset="0"/>
              <a:buChar char="•"/>
            </a:pPr>
            <a:r>
              <a:rPr lang="en-US" sz="2800" dirty="0">
                <a:latin typeface="+mn-lt"/>
              </a:rPr>
              <a:t>The sum of all the probabilities is equal to 1, but </a:t>
            </a:r>
            <a:r>
              <a:rPr lang="en-US" sz="2800" i="1" dirty="0">
                <a:latin typeface="+mn-lt"/>
              </a:rPr>
              <a:t>P</a:t>
            </a:r>
            <a:r>
              <a:rPr lang="en-US" sz="2800" dirty="0">
                <a:latin typeface="+mn-lt"/>
              </a:rPr>
              <a:t>(3) and </a:t>
            </a:r>
            <a:r>
              <a:rPr lang="en-US" sz="2800" i="1" dirty="0">
                <a:latin typeface="+mn-lt"/>
              </a:rPr>
              <a:t>P</a:t>
            </a:r>
            <a:r>
              <a:rPr lang="en-US" sz="2800" dirty="0">
                <a:latin typeface="+mn-lt"/>
              </a:rPr>
              <a:t>(4) are not between 0 and 1. </a:t>
            </a:r>
          </a:p>
          <a:p>
            <a:pPr marL="285750" indent="-285750">
              <a:buClr>
                <a:srgbClr val="FFC000"/>
              </a:buClr>
              <a:buFont typeface="Arial" panose="020B0604020202020204" pitchFamily="34" charset="0"/>
              <a:buChar char="•"/>
            </a:pPr>
            <a:r>
              <a:rPr lang="en-US" sz="2800" dirty="0">
                <a:latin typeface="+mn-lt"/>
              </a:rPr>
              <a:t>Probabilities can never be negative or greater than 1. So, this distribution is </a:t>
            </a:r>
            <a:r>
              <a:rPr lang="en-US" sz="2800" i="1" dirty="0">
                <a:latin typeface="+mn-lt"/>
              </a:rPr>
              <a:t>not </a:t>
            </a:r>
            <a:r>
              <a:rPr lang="en-US" sz="2800" dirty="0">
                <a:latin typeface="+mn-lt"/>
              </a:rPr>
              <a:t>a probability distribution.</a:t>
            </a:r>
          </a:p>
        </p:txBody>
      </p:sp>
      <p:sp>
        <p:nvSpPr>
          <p:cNvPr id="6" name="Content Placeholder 2">
            <a:extLst>
              <a:ext uri="{FF2B5EF4-FFF2-40B4-BE49-F238E27FC236}">
                <a16:creationId xmlns:a16="http://schemas.microsoft.com/office/drawing/2014/main" xmlns="" id="{6E6CE20F-8433-48E1-86B9-2C47E8F4B74A}"/>
              </a:ext>
            </a:extLst>
          </p:cNvPr>
          <p:cNvSpPr txBox="1">
            <a:spLocks/>
          </p:cNvSpPr>
          <p:nvPr/>
        </p:nvSpPr>
        <p:spPr bwMode="auto">
          <a:xfrm>
            <a:off x="1735842" y="2666892"/>
            <a:ext cx="900018" cy="55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eaLnBrk="1" hangingPunct="1">
              <a:buFont typeface="+mj-lt"/>
              <a:buAutoNum type="arabicPeriod" startAt="2"/>
            </a:pPr>
            <a:r>
              <a:rPr lang="en-US" altLang="en-US" dirty="0"/>
              <a:t> </a:t>
            </a:r>
          </a:p>
        </p:txBody>
      </p:sp>
    </p:spTree>
    <p:extLst>
      <p:ext uri="{BB962C8B-B14F-4D97-AF65-F5344CB8AC3E}">
        <p14:creationId xmlns:p14="http://schemas.microsoft.com/office/powerpoint/2010/main" val="35770633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4C7CA670-FA46-4752-AEB4-C3548BA9FD2E}"/>
              </a:ext>
            </a:extLst>
          </p:cNvPr>
          <p:cNvSpPr>
            <a:spLocks noGrp="1"/>
          </p:cNvSpPr>
          <p:nvPr>
            <p:ph type="title"/>
          </p:nvPr>
        </p:nvSpPr>
        <p:spPr/>
        <p:txBody>
          <a:bodyPr/>
          <a:lstStyle/>
          <a:p>
            <a:pPr eaLnBrk="1" hangingPunct="1"/>
            <a:r>
              <a:rPr lang="en-US" altLang="en-US"/>
              <a:t>Chapter Outline</a:t>
            </a:r>
          </a:p>
        </p:txBody>
      </p:sp>
      <p:sp>
        <p:nvSpPr>
          <p:cNvPr id="11267" name="Content Placeholder 2">
            <a:extLst>
              <a:ext uri="{FF2B5EF4-FFF2-40B4-BE49-F238E27FC236}">
                <a16:creationId xmlns:a16="http://schemas.microsoft.com/office/drawing/2014/main" xmlns="" id="{852C9089-A601-44E6-9E7E-8466ED884353}"/>
              </a:ext>
            </a:extLst>
          </p:cNvPr>
          <p:cNvSpPr>
            <a:spLocks noGrp="1"/>
          </p:cNvSpPr>
          <p:nvPr>
            <p:ph idx="1"/>
          </p:nvPr>
        </p:nvSpPr>
        <p:spPr/>
        <p:txBody>
          <a:bodyPr/>
          <a:lstStyle/>
          <a:p>
            <a:pPr eaLnBrk="1" hangingPunct="1"/>
            <a:r>
              <a:rPr lang="en-US" altLang="en-US"/>
              <a:t>4.1 Probability Distributions</a:t>
            </a:r>
          </a:p>
          <a:p>
            <a:pPr eaLnBrk="1" hangingPunct="1"/>
            <a:r>
              <a:rPr lang="en-US" altLang="en-US"/>
              <a:t>4.2 Binomial Distributions</a:t>
            </a:r>
          </a:p>
          <a:p>
            <a:pPr eaLnBrk="1" hangingPunct="1"/>
            <a:r>
              <a:rPr lang="en-US" altLang="en-US"/>
              <a:t>4.3 More Discrete Probability Distributions</a:t>
            </a:r>
          </a:p>
        </p:txBody>
      </p:sp>
      <p:sp>
        <p:nvSpPr>
          <p:cNvPr id="11268" name="Footer Placeholder 2">
            <a:extLst>
              <a:ext uri="{FF2B5EF4-FFF2-40B4-BE49-F238E27FC236}">
                <a16:creationId xmlns:a16="http://schemas.microsoft.com/office/drawing/2014/main" xmlns="" id="{186FB805-38E3-4C69-B175-67F1BE01644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94629762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29F8D374-DE98-4EDB-BB7F-95044ABACEA2}"/>
              </a:ext>
            </a:extLst>
          </p:cNvPr>
          <p:cNvSpPr>
            <a:spLocks noGrp="1"/>
          </p:cNvSpPr>
          <p:nvPr>
            <p:ph type="title"/>
          </p:nvPr>
        </p:nvSpPr>
        <p:spPr/>
        <p:txBody>
          <a:bodyPr/>
          <a:lstStyle/>
          <a:p>
            <a:pPr eaLnBrk="1" hangingPunct="1"/>
            <a:r>
              <a:rPr lang="en-US" altLang="en-US"/>
              <a:t>Mean</a:t>
            </a:r>
          </a:p>
        </p:txBody>
      </p:sp>
      <p:sp>
        <p:nvSpPr>
          <p:cNvPr id="33795" name="Content Placeholder 2">
            <a:extLst>
              <a:ext uri="{FF2B5EF4-FFF2-40B4-BE49-F238E27FC236}">
                <a16:creationId xmlns:a16="http://schemas.microsoft.com/office/drawing/2014/main" xmlns="" id="{4A665026-5602-4766-8523-9B079071883E}"/>
              </a:ext>
            </a:extLst>
          </p:cNvPr>
          <p:cNvSpPr>
            <a:spLocks noGrp="1"/>
          </p:cNvSpPr>
          <p:nvPr>
            <p:ph idx="1"/>
          </p:nvPr>
        </p:nvSpPr>
        <p:spPr>
          <a:xfrm>
            <a:off x="457200" y="1600200"/>
            <a:ext cx="8229600" cy="2043113"/>
          </a:xfrm>
        </p:spPr>
        <p:txBody>
          <a:bodyPr/>
          <a:lstStyle/>
          <a:p>
            <a:pPr eaLnBrk="1" hangingPunct="1">
              <a:buFont typeface="Arial" panose="020B0604020202020204" pitchFamily="34" charset="0"/>
              <a:buNone/>
            </a:pPr>
            <a:r>
              <a:rPr lang="en-US" altLang="en-US" b="1" dirty="0">
                <a:solidFill>
                  <a:schemeClr val="accent2"/>
                </a:solidFill>
              </a:rPr>
              <a:t>Mean of a discrete probability distribution</a:t>
            </a:r>
          </a:p>
          <a:p>
            <a:pPr eaLnBrk="1" hangingPunct="1"/>
            <a:r>
              <a:rPr lang="el-GR" altLang="en-US" b="1" i="1" dirty="0">
                <a:solidFill>
                  <a:schemeClr val="accent2"/>
                </a:solidFill>
              </a:rPr>
              <a:t>μ</a:t>
            </a:r>
            <a:r>
              <a:rPr lang="en-US" altLang="en-US" b="1" i="1" dirty="0">
                <a:solidFill>
                  <a:schemeClr val="accent2"/>
                </a:solidFill>
              </a:rPr>
              <a:t> = </a:t>
            </a:r>
            <a:r>
              <a:rPr lang="el-GR" altLang="en-US" b="1" dirty="0">
                <a:solidFill>
                  <a:schemeClr val="accent2"/>
                </a:solidFill>
              </a:rPr>
              <a:t>Σ</a:t>
            </a:r>
            <a:r>
              <a:rPr lang="en-US" altLang="en-US" b="1" dirty="0">
                <a:solidFill>
                  <a:schemeClr val="accent2"/>
                </a:solidFill>
              </a:rPr>
              <a:t> </a:t>
            </a:r>
            <a:r>
              <a:rPr lang="en-US" altLang="en-US" b="1" i="1" dirty="0" err="1">
                <a:solidFill>
                  <a:schemeClr val="accent2"/>
                </a:solidFill>
              </a:rPr>
              <a:t>xP</a:t>
            </a:r>
            <a:r>
              <a:rPr lang="en-US" altLang="en-US" b="1" dirty="0">
                <a:solidFill>
                  <a:schemeClr val="accent2"/>
                </a:solidFill>
              </a:rPr>
              <a:t>(</a:t>
            </a:r>
            <a:r>
              <a:rPr lang="en-US" altLang="en-US" b="1" i="1" dirty="0">
                <a:solidFill>
                  <a:schemeClr val="accent2"/>
                </a:solidFill>
              </a:rPr>
              <a:t>x</a:t>
            </a:r>
            <a:r>
              <a:rPr lang="en-US" altLang="en-US" b="1" dirty="0">
                <a:solidFill>
                  <a:schemeClr val="accent2"/>
                </a:solidFill>
              </a:rPr>
              <a:t>)</a:t>
            </a:r>
          </a:p>
          <a:p>
            <a:pPr eaLnBrk="1" hangingPunct="1"/>
            <a:r>
              <a:rPr lang="en-US" altLang="en-US" dirty="0"/>
              <a:t>Each value of </a:t>
            </a:r>
            <a:r>
              <a:rPr lang="en-US" altLang="en-US" i="1" dirty="0"/>
              <a:t>x</a:t>
            </a:r>
            <a:r>
              <a:rPr lang="en-US" altLang="en-US" dirty="0"/>
              <a:t> is multiplied by its corresponding probability and the products are added.</a:t>
            </a:r>
          </a:p>
          <a:p>
            <a:pPr eaLnBrk="1" hangingPunct="1"/>
            <a:endParaRPr lang="en-US" altLang="en-US" dirty="0"/>
          </a:p>
          <a:p>
            <a:pPr eaLnBrk="1" hangingPunct="1"/>
            <a:endParaRPr lang="en-US" altLang="en-US" dirty="0"/>
          </a:p>
          <a:p>
            <a:pPr eaLnBrk="1" hangingPunct="1"/>
            <a:endParaRPr lang="en-US" altLang="en-US" dirty="0"/>
          </a:p>
        </p:txBody>
      </p:sp>
      <p:sp>
        <p:nvSpPr>
          <p:cNvPr id="33796" name="Footer Placeholder 2">
            <a:extLst>
              <a:ext uri="{FF2B5EF4-FFF2-40B4-BE49-F238E27FC236}">
                <a16:creationId xmlns:a16="http://schemas.microsoft.com/office/drawing/2014/main" xmlns="" id="{0842191C-712B-46FF-8822-DD468CD2001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5533198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xmlns="" id="{725089D4-C706-4B6B-931B-ADAD2217EAFF}"/>
              </a:ext>
            </a:extLst>
          </p:cNvPr>
          <p:cNvGraphicFramePr>
            <a:graphicFrameLocks noGrp="1"/>
          </p:cNvGraphicFramePr>
          <p:nvPr>
            <p:extLst>
              <p:ext uri="{D42A27DB-BD31-4B8C-83A1-F6EECF244321}">
                <p14:modId xmlns:p14="http://schemas.microsoft.com/office/powerpoint/2010/main" val="1145310774"/>
              </p:ext>
            </p:extLst>
          </p:nvPr>
        </p:nvGraphicFramePr>
        <p:xfrm>
          <a:off x="2549382" y="2863850"/>
          <a:ext cx="4197350" cy="2743200"/>
        </p:xfrm>
        <a:graphic>
          <a:graphicData uri="http://schemas.openxmlformats.org/drawingml/2006/table">
            <a:tbl>
              <a:tblPr firstRow="1" bandRow="1">
                <a:tableStyleId>{2D5ABB26-0587-4C30-8999-92F81FD0307C}</a:tableStyleId>
              </a:tblPr>
              <a:tblGrid>
                <a:gridCol w="752088">
                  <a:extLst>
                    <a:ext uri="{9D8B030D-6E8A-4147-A177-3AD203B41FA5}">
                      <a16:colId xmlns:a16="http://schemas.microsoft.com/office/drawing/2014/main" xmlns="" val="20000"/>
                    </a:ext>
                  </a:extLst>
                </a:gridCol>
                <a:gridCol w="1055553">
                  <a:extLst>
                    <a:ext uri="{9D8B030D-6E8A-4147-A177-3AD203B41FA5}">
                      <a16:colId xmlns:a16="http://schemas.microsoft.com/office/drawing/2014/main" xmlns="" val="20001"/>
                    </a:ext>
                  </a:extLst>
                </a:gridCol>
                <a:gridCol w="2389709">
                  <a:extLst>
                    <a:ext uri="{9D8B030D-6E8A-4147-A177-3AD203B41FA5}">
                      <a16:colId xmlns:a16="http://schemas.microsoft.com/office/drawing/2014/main" xmlns="" val="20002"/>
                    </a:ext>
                  </a:extLst>
                </a:gridCol>
              </a:tblGrid>
              <a:tr h="370840">
                <a:tc>
                  <a:txBody>
                    <a:bodyPr/>
                    <a:lstStyle/>
                    <a:p>
                      <a:pPr algn="ctr"/>
                      <a:r>
                        <a:rPr lang="en-US" sz="2400" b="1" i="1" dirty="0">
                          <a:solidFill>
                            <a:schemeClr val="bg1"/>
                          </a:solidFill>
                        </a:rPr>
                        <a:t>x</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b="1" i="1" dirty="0">
                          <a:solidFill>
                            <a:schemeClr val="bg1"/>
                          </a:solidFill>
                        </a:rPr>
                        <a:t>P</a:t>
                      </a:r>
                      <a:r>
                        <a:rPr lang="en-US" sz="2400" b="1" i="0" dirty="0">
                          <a:solidFill>
                            <a:schemeClr val="bg1"/>
                          </a:solidFill>
                        </a:rPr>
                        <a:t>(</a:t>
                      </a:r>
                      <a:r>
                        <a:rPr lang="en-US" sz="2400" b="1" i="1" dirty="0">
                          <a:solidFill>
                            <a:schemeClr val="bg1"/>
                          </a:solidFill>
                        </a:rPr>
                        <a:t>x</a:t>
                      </a:r>
                      <a:r>
                        <a:rPr lang="en-US" sz="2400" b="1" i="0" dirty="0">
                          <a:solidFill>
                            <a:schemeClr val="bg1"/>
                          </a:solidFill>
                        </a:rPr>
                        <a:t>)</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i="1" dirty="0" err="1">
                          <a:solidFill>
                            <a:schemeClr val="bg1"/>
                          </a:solidFill>
                        </a:rPr>
                        <a:t>xP</a:t>
                      </a:r>
                      <a:r>
                        <a:rPr lang="en-US" sz="2400" b="1" i="1" dirty="0">
                          <a:solidFill>
                            <a:schemeClr val="bg1"/>
                          </a:solidFill>
                        </a:rPr>
                        <a:t>(x)</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370840">
                <a:tc>
                  <a:txBody>
                    <a:bodyPr/>
                    <a:lstStyle/>
                    <a:p>
                      <a:pPr algn="ctr"/>
                      <a:r>
                        <a:rPr lang="en-US" sz="2400" dirty="0"/>
                        <a:t>1</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400" dirty="0"/>
                        <a:t>0.16</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400" dirty="0">
                          <a:solidFill>
                            <a:schemeClr val="accent2"/>
                          </a:solidFill>
                        </a:rPr>
                        <a:t>1(0.16) =</a:t>
                      </a:r>
                      <a:r>
                        <a:rPr lang="en-US" sz="2400" baseline="0" dirty="0">
                          <a:solidFill>
                            <a:schemeClr val="accent2"/>
                          </a:solidFill>
                        </a:rPr>
                        <a:t> 0.16</a:t>
                      </a:r>
                      <a:endParaRPr lang="en-US" sz="2400" dirty="0">
                        <a:solidFill>
                          <a:schemeClr val="accent2"/>
                        </a:solidFill>
                      </a:endParaRP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40">
                <a:tc>
                  <a:txBody>
                    <a:bodyPr/>
                    <a:lstStyle/>
                    <a:p>
                      <a:pPr algn="ctr"/>
                      <a:r>
                        <a:rPr lang="en-US" sz="2400" dirty="0"/>
                        <a:t>2</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0.22</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solidFill>
                            <a:schemeClr val="accent2"/>
                          </a:solidFill>
                        </a:rPr>
                        <a:t>2(0.22) = 0.44</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2"/>
                  </a:ext>
                </a:extLst>
              </a:tr>
              <a:tr h="370840">
                <a:tc>
                  <a:txBody>
                    <a:bodyPr/>
                    <a:lstStyle/>
                    <a:p>
                      <a:pPr algn="ctr"/>
                      <a:r>
                        <a:rPr lang="en-US" sz="2400" dirty="0"/>
                        <a:t>3</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0.28</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solidFill>
                            <a:schemeClr val="accent2"/>
                          </a:solidFill>
                        </a:rPr>
                        <a:t>3(0.28) = 0.84</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3"/>
                  </a:ext>
                </a:extLst>
              </a:tr>
              <a:tr h="370840">
                <a:tc>
                  <a:txBody>
                    <a:bodyPr/>
                    <a:lstStyle/>
                    <a:p>
                      <a:pPr algn="ctr"/>
                      <a:r>
                        <a:rPr lang="en-US" sz="2400" dirty="0"/>
                        <a:t>4</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0.20</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solidFill>
                            <a:schemeClr val="accent2"/>
                          </a:solidFill>
                        </a:rPr>
                        <a:t>4(0.20) = 0.80</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4"/>
                  </a:ext>
                </a:extLst>
              </a:tr>
              <a:tr h="370840">
                <a:tc>
                  <a:txBody>
                    <a:bodyPr/>
                    <a:lstStyle/>
                    <a:p>
                      <a:pPr algn="ctr"/>
                      <a:r>
                        <a:rPr lang="en-US" sz="2400" dirty="0"/>
                        <a:t>5</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400" dirty="0"/>
                        <a:t>0.14</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400" dirty="0">
                          <a:solidFill>
                            <a:schemeClr val="accent2"/>
                          </a:solidFill>
                        </a:rPr>
                        <a:t>5(0.14) = 0.70</a:t>
                      </a:r>
                    </a:p>
                  </a:txBody>
                  <a:tcPr marL="91442" marR="914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8" name="Rectangle 7">
            <a:extLst>
              <a:ext uri="{FF2B5EF4-FFF2-40B4-BE49-F238E27FC236}">
                <a16:creationId xmlns:a16="http://schemas.microsoft.com/office/drawing/2014/main" xmlns="" id="{2ED34EBE-2512-44E0-BF94-13A986F561D6}"/>
              </a:ext>
            </a:extLst>
          </p:cNvPr>
          <p:cNvSpPr/>
          <p:nvPr/>
        </p:nvSpPr>
        <p:spPr>
          <a:xfrm>
            <a:off x="4372768" y="2863850"/>
            <a:ext cx="2384425" cy="2743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a:extLst>
              <a:ext uri="{FF2B5EF4-FFF2-40B4-BE49-F238E27FC236}">
                <a16:creationId xmlns:a16="http://schemas.microsoft.com/office/drawing/2014/main" xmlns="" id="{C7EAB382-6CD0-4C90-A35B-BA6B3E0C0F73}"/>
              </a:ext>
            </a:extLst>
          </p:cNvPr>
          <p:cNvSpPr>
            <a:spLocks noGrp="1"/>
          </p:cNvSpPr>
          <p:nvPr>
            <p:ph type="title"/>
          </p:nvPr>
        </p:nvSpPr>
        <p:spPr/>
        <p:txBody>
          <a:bodyPr/>
          <a:lstStyle/>
          <a:p>
            <a:pPr eaLnBrk="1" hangingPunct="1">
              <a:defRPr/>
            </a:pPr>
            <a:r>
              <a:rPr lang="en-US" dirty="0">
                <a:solidFill>
                  <a:schemeClr val="accent3"/>
                </a:solidFill>
                <a:ea typeface="+mj-ea"/>
              </a:rPr>
              <a:t>Example: Finding the Mean</a:t>
            </a:r>
          </a:p>
        </p:txBody>
      </p:sp>
      <p:sp>
        <p:nvSpPr>
          <p:cNvPr id="34846" name="Content Placeholder 2">
            <a:extLst>
              <a:ext uri="{FF2B5EF4-FFF2-40B4-BE49-F238E27FC236}">
                <a16:creationId xmlns:a16="http://schemas.microsoft.com/office/drawing/2014/main" xmlns="" id="{C9BF8C55-2CC7-4971-AE48-BE298AF9052C}"/>
              </a:ext>
            </a:extLst>
          </p:cNvPr>
          <p:cNvSpPr>
            <a:spLocks noGrp="1"/>
          </p:cNvSpPr>
          <p:nvPr>
            <p:ph idx="1"/>
          </p:nvPr>
        </p:nvSpPr>
        <p:spPr>
          <a:xfrm>
            <a:off x="457200" y="1350169"/>
            <a:ext cx="8229600" cy="1382713"/>
          </a:xfrm>
        </p:spPr>
        <p:txBody>
          <a:bodyPr/>
          <a:lstStyle/>
          <a:p>
            <a:pPr marL="0" indent="0" eaLnBrk="1" hangingPunct="1">
              <a:buFont typeface="Arial" panose="020B0604020202020204" pitchFamily="34" charset="0"/>
              <a:buNone/>
            </a:pPr>
            <a:r>
              <a:rPr lang="en-US" altLang="en-US" dirty="0"/>
              <a:t>The probability distribution for the personality inventory test for passive-aggressive traits is given. Find the mean score.</a:t>
            </a:r>
          </a:p>
        </p:txBody>
      </p:sp>
      <p:sp>
        <p:nvSpPr>
          <p:cNvPr id="7" name="TextBox 6">
            <a:extLst>
              <a:ext uri="{FF2B5EF4-FFF2-40B4-BE49-F238E27FC236}">
                <a16:creationId xmlns:a16="http://schemas.microsoft.com/office/drawing/2014/main" xmlns="" id="{884E3E6A-7D4A-40D5-996B-0E25664DB591}"/>
              </a:ext>
            </a:extLst>
          </p:cNvPr>
          <p:cNvSpPr txBox="1">
            <a:spLocks noChangeArrowheads="1"/>
          </p:cNvSpPr>
          <p:nvPr/>
        </p:nvSpPr>
        <p:spPr bwMode="auto">
          <a:xfrm>
            <a:off x="3738563" y="5800725"/>
            <a:ext cx="3652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l-GR" altLang="en-US" i="1" dirty="0">
                <a:solidFill>
                  <a:schemeClr val="accent2"/>
                </a:solidFill>
              </a:rPr>
              <a:t>μ</a:t>
            </a:r>
            <a:r>
              <a:rPr lang="en-US" altLang="en-US" dirty="0">
                <a:solidFill>
                  <a:schemeClr val="accent2"/>
                </a:solidFill>
              </a:rPr>
              <a:t> = </a:t>
            </a:r>
            <a:r>
              <a:rPr lang="el-GR" altLang="en-US" dirty="0">
                <a:solidFill>
                  <a:schemeClr val="accent2"/>
                </a:solidFill>
              </a:rPr>
              <a:t>Σ</a:t>
            </a:r>
            <a:r>
              <a:rPr lang="en-US" altLang="en-US" dirty="0">
                <a:solidFill>
                  <a:schemeClr val="accent2"/>
                </a:solidFill>
              </a:rPr>
              <a:t> </a:t>
            </a:r>
            <a:r>
              <a:rPr lang="en-US" altLang="en-US" i="1" dirty="0" err="1">
                <a:solidFill>
                  <a:schemeClr val="accent2"/>
                </a:solidFill>
              </a:rPr>
              <a:t>xP</a:t>
            </a:r>
            <a:r>
              <a:rPr lang="en-US" altLang="en-US" dirty="0">
                <a:solidFill>
                  <a:schemeClr val="accent2"/>
                </a:solidFill>
              </a:rPr>
              <a:t>(</a:t>
            </a:r>
            <a:r>
              <a:rPr lang="en-US" altLang="en-US" i="1" dirty="0">
                <a:solidFill>
                  <a:schemeClr val="accent2"/>
                </a:solidFill>
              </a:rPr>
              <a:t>x</a:t>
            </a:r>
            <a:r>
              <a:rPr lang="en-US" altLang="en-US" dirty="0">
                <a:solidFill>
                  <a:schemeClr val="accent2"/>
                </a:solidFill>
              </a:rPr>
              <a:t>)</a:t>
            </a:r>
            <a:r>
              <a:rPr lang="en-US" altLang="en-US" i="1" dirty="0">
                <a:solidFill>
                  <a:schemeClr val="accent2"/>
                </a:solidFill>
              </a:rPr>
              <a:t> </a:t>
            </a:r>
            <a:r>
              <a:rPr lang="en-US" altLang="en-US" dirty="0">
                <a:solidFill>
                  <a:schemeClr val="accent2"/>
                </a:solidFill>
              </a:rPr>
              <a:t>= 2.94</a:t>
            </a:r>
            <a:endParaRPr lang="en-US" altLang="en-US" dirty="0"/>
          </a:p>
        </p:txBody>
      </p:sp>
      <p:sp>
        <p:nvSpPr>
          <p:cNvPr id="9" name="TextBox 8">
            <a:extLst>
              <a:ext uri="{FF2B5EF4-FFF2-40B4-BE49-F238E27FC236}">
                <a16:creationId xmlns:a16="http://schemas.microsoft.com/office/drawing/2014/main" xmlns="" id="{12E01264-D5BB-46E4-8273-71378E0E707C}"/>
              </a:ext>
            </a:extLst>
          </p:cNvPr>
          <p:cNvSpPr txBox="1"/>
          <p:nvPr/>
        </p:nvSpPr>
        <p:spPr>
          <a:xfrm>
            <a:off x="457200" y="3062288"/>
            <a:ext cx="2020888" cy="519112"/>
          </a:xfrm>
          <a:prstGeom prst="rect">
            <a:avLst/>
          </a:prstGeom>
          <a:noFill/>
        </p:spPr>
        <p:txBody>
          <a:bodyPr>
            <a:spAutoFit/>
          </a:bodyPr>
          <a:lstStyle/>
          <a:p>
            <a:pPr eaLnBrk="1" fontAlgn="auto" hangingPunct="1">
              <a:spcBef>
                <a:spcPts val="0"/>
              </a:spcBef>
              <a:spcAft>
                <a:spcPts val="0"/>
              </a:spcAft>
              <a:defRPr/>
            </a:pPr>
            <a:r>
              <a:rPr lang="en-US" sz="2800" b="1" dirty="0">
                <a:solidFill>
                  <a:schemeClr val="accent3"/>
                </a:solidFill>
                <a:latin typeface="+mn-lt"/>
                <a:ea typeface="+mn-ea"/>
              </a:rPr>
              <a:t>Solution:</a:t>
            </a:r>
          </a:p>
        </p:txBody>
      </p:sp>
      <p:sp>
        <p:nvSpPr>
          <p:cNvPr id="34849" name="Footer Placeholder 2">
            <a:extLst>
              <a:ext uri="{FF2B5EF4-FFF2-40B4-BE49-F238E27FC236}">
                <a16:creationId xmlns:a16="http://schemas.microsoft.com/office/drawing/2014/main" xmlns="" id="{ACBAD1B0-5392-4D21-B041-7770F65736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6418784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0"/>
                            </p:stCondLst>
                            <p:childTnLst>
                              <p:par>
                                <p:cTn id="8" presetID="22" presetClass="exit" presetSubtype="1" fill="hold" grpId="0" nodeType="afterEffect">
                                  <p:stCondLst>
                                    <p:cond delay="0"/>
                                  </p:stCondLst>
                                  <p:childTnLst>
                                    <p:animEffect transition="out" filter="wipe(up)">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par>
                          <p:cTn id="11" fill="hold" nodeType="afterGroup">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2ED34EBE-2512-44E0-BF94-13A986F561D6}"/>
              </a:ext>
            </a:extLst>
          </p:cNvPr>
          <p:cNvSpPr/>
          <p:nvPr/>
        </p:nvSpPr>
        <p:spPr>
          <a:xfrm>
            <a:off x="4382944" y="2863850"/>
            <a:ext cx="2384425" cy="2743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a:extLst>
              <a:ext uri="{FF2B5EF4-FFF2-40B4-BE49-F238E27FC236}">
                <a16:creationId xmlns:a16="http://schemas.microsoft.com/office/drawing/2014/main" xmlns="" id="{C7EAB382-6CD0-4C90-A35B-BA6B3E0C0F73}"/>
              </a:ext>
            </a:extLst>
          </p:cNvPr>
          <p:cNvSpPr>
            <a:spLocks noGrp="1"/>
          </p:cNvSpPr>
          <p:nvPr>
            <p:ph type="title"/>
          </p:nvPr>
        </p:nvSpPr>
        <p:spPr/>
        <p:txBody>
          <a:bodyPr/>
          <a:lstStyle/>
          <a:p>
            <a:pPr eaLnBrk="1" hangingPunct="1">
              <a:defRPr/>
            </a:pPr>
            <a:r>
              <a:rPr lang="en-US" dirty="0">
                <a:solidFill>
                  <a:schemeClr val="accent3"/>
                </a:solidFill>
                <a:ea typeface="+mj-ea"/>
              </a:rPr>
              <a:t>Solution: Finding the Mean</a:t>
            </a:r>
          </a:p>
        </p:txBody>
      </p:sp>
      <p:sp>
        <p:nvSpPr>
          <p:cNvPr id="34846" name="Content Placeholder 2">
            <a:extLst>
              <a:ext uri="{FF2B5EF4-FFF2-40B4-BE49-F238E27FC236}">
                <a16:creationId xmlns:a16="http://schemas.microsoft.com/office/drawing/2014/main" xmlns="" id="{C9BF8C55-2CC7-4971-AE48-BE298AF9052C}"/>
              </a:ext>
            </a:extLst>
          </p:cNvPr>
          <p:cNvSpPr>
            <a:spLocks noGrp="1"/>
          </p:cNvSpPr>
          <p:nvPr>
            <p:ph idx="1"/>
          </p:nvPr>
        </p:nvSpPr>
        <p:spPr>
          <a:xfrm>
            <a:off x="457200" y="1350169"/>
            <a:ext cx="8229600" cy="1382713"/>
          </a:xfrm>
        </p:spPr>
        <p:txBody>
          <a:bodyPr/>
          <a:lstStyle/>
          <a:p>
            <a:pPr marL="0" indent="0" eaLnBrk="1" hangingPunct="1">
              <a:buFont typeface="Arial" panose="020B0604020202020204" pitchFamily="34" charset="0"/>
              <a:buNone/>
            </a:pPr>
            <a:r>
              <a:rPr lang="en-US" altLang="en-US" dirty="0"/>
              <a:t>The probability distribution for the personality inventory test for passive-aggressive traits is given. Find the mean score.</a:t>
            </a:r>
          </a:p>
        </p:txBody>
      </p:sp>
      <p:sp>
        <p:nvSpPr>
          <p:cNvPr id="7" name="TextBox 6">
            <a:extLst>
              <a:ext uri="{FF2B5EF4-FFF2-40B4-BE49-F238E27FC236}">
                <a16:creationId xmlns:a16="http://schemas.microsoft.com/office/drawing/2014/main" xmlns="" id="{884E3E6A-7D4A-40D5-996B-0E25664DB591}"/>
              </a:ext>
            </a:extLst>
          </p:cNvPr>
          <p:cNvSpPr txBox="1">
            <a:spLocks noChangeArrowheads="1"/>
          </p:cNvSpPr>
          <p:nvPr/>
        </p:nvSpPr>
        <p:spPr bwMode="auto">
          <a:xfrm>
            <a:off x="2336483" y="3062287"/>
            <a:ext cx="3652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l-GR" altLang="en-US" i="1" dirty="0">
                <a:solidFill>
                  <a:schemeClr val="accent2"/>
                </a:solidFill>
              </a:rPr>
              <a:t>μ</a:t>
            </a:r>
            <a:r>
              <a:rPr lang="en-US" altLang="en-US" dirty="0">
                <a:solidFill>
                  <a:schemeClr val="accent2"/>
                </a:solidFill>
              </a:rPr>
              <a:t> = </a:t>
            </a:r>
            <a:r>
              <a:rPr lang="el-GR" altLang="en-US" dirty="0">
                <a:solidFill>
                  <a:schemeClr val="accent2"/>
                </a:solidFill>
              </a:rPr>
              <a:t>Σ</a:t>
            </a:r>
            <a:r>
              <a:rPr lang="en-US" altLang="en-US" dirty="0">
                <a:solidFill>
                  <a:schemeClr val="accent2"/>
                </a:solidFill>
              </a:rPr>
              <a:t> </a:t>
            </a:r>
            <a:r>
              <a:rPr lang="en-US" altLang="en-US" i="1" dirty="0" err="1">
                <a:solidFill>
                  <a:schemeClr val="accent2"/>
                </a:solidFill>
              </a:rPr>
              <a:t>xP</a:t>
            </a:r>
            <a:r>
              <a:rPr lang="en-US" altLang="en-US" dirty="0">
                <a:solidFill>
                  <a:schemeClr val="accent2"/>
                </a:solidFill>
              </a:rPr>
              <a:t>(</a:t>
            </a:r>
            <a:r>
              <a:rPr lang="en-US" altLang="en-US" i="1" dirty="0">
                <a:solidFill>
                  <a:schemeClr val="accent2"/>
                </a:solidFill>
              </a:rPr>
              <a:t>x</a:t>
            </a:r>
            <a:r>
              <a:rPr lang="en-US" altLang="en-US" dirty="0">
                <a:solidFill>
                  <a:schemeClr val="accent2"/>
                </a:solidFill>
              </a:rPr>
              <a:t>)</a:t>
            </a:r>
            <a:r>
              <a:rPr lang="en-US" altLang="en-US" i="1" dirty="0">
                <a:solidFill>
                  <a:schemeClr val="accent2"/>
                </a:solidFill>
              </a:rPr>
              <a:t> </a:t>
            </a:r>
            <a:r>
              <a:rPr lang="en-US" altLang="en-US" dirty="0">
                <a:solidFill>
                  <a:schemeClr val="accent2"/>
                </a:solidFill>
              </a:rPr>
              <a:t>= 2.94</a:t>
            </a:r>
            <a:endParaRPr lang="en-US" altLang="en-US" dirty="0"/>
          </a:p>
        </p:txBody>
      </p:sp>
      <p:sp>
        <p:nvSpPr>
          <p:cNvPr id="9" name="TextBox 8">
            <a:extLst>
              <a:ext uri="{FF2B5EF4-FFF2-40B4-BE49-F238E27FC236}">
                <a16:creationId xmlns:a16="http://schemas.microsoft.com/office/drawing/2014/main" xmlns="" id="{12E01264-D5BB-46E4-8273-71378E0E707C}"/>
              </a:ext>
            </a:extLst>
          </p:cNvPr>
          <p:cNvSpPr txBox="1"/>
          <p:nvPr/>
        </p:nvSpPr>
        <p:spPr>
          <a:xfrm>
            <a:off x="457200" y="3062288"/>
            <a:ext cx="2020888" cy="519112"/>
          </a:xfrm>
          <a:prstGeom prst="rect">
            <a:avLst/>
          </a:prstGeom>
          <a:noFill/>
        </p:spPr>
        <p:txBody>
          <a:bodyPr>
            <a:spAutoFit/>
          </a:bodyPr>
          <a:lstStyle/>
          <a:p>
            <a:pPr eaLnBrk="1" fontAlgn="auto" hangingPunct="1">
              <a:spcBef>
                <a:spcPts val="0"/>
              </a:spcBef>
              <a:spcAft>
                <a:spcPts val="0"/>
              </a:spcAft>
              <a:defRPr/>
            </a:pPr>
            <a:r>
              <a:rPr lang="en-US" sz="2800" b="1" dirty="0">
                <a:solidFill>
                  <a:schemeClr val="accent3"/>
                </a:solidFill>
                <a:latin typeface="+mn-lt"/>
                <a:ea typeface="+mn-ea"/>
              </a:rPr>
              <a:t>Solution:</a:t>
            </a:r>
          </a:p>
        </p:txBody>
      </p:sp>
      <p:sp>
        <p:nvSpPr>
          <p:cNvPr id="34849" name="Footer Placeholder 2">
            <a:extLst>
              <a:ext uri="{FF2B5EF4-FFF2-40B4-BE49-F238E27FC236}">
                <a16:creationId xmlns:a16="http://schemas.microsoft.com/office/drawing/2014/main" xmlns="" id="{ACBAD1B0-5392-4D21-B041-7770F65736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
        <p:nvSpPr>
          <p:cNvPr id="3" name="Rectangle 2">
            <a:extLst>
              <a:ext uri="{FF2B5EF4-FFF2-40B4-BE49-F238E27FC236}">
                <a16:creationId xmlns:a16="http://schemas.microsoft.com/office/drawing/2014/main" xmlns="" id="{0C039453-6811-475E-9CF2-2EB5AE699B2E}"/>
              </a:ext>
            </a:extLst>
          </p:cNvPr>
          <p:cNvSpPr/>
          <p:nvPr/>
        </p:nvSpPr>
        <p:spPr>
          <a:xfrm>
            <a:off x="592059" y="3808413"/>
            <a:ext cx="8070286" cy="2246769"/>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Recall that a score of 3 represents an individual who exhibits neither passive nor aggressive traits and the mean is slightly less than 3. So, the mean personality trait is neither extremely passive nor extremely aggressive, but is slightly closer to passive.</a:t>
            </a:r>
          </a:p>
        </p:txBody>
      </p:sp>
    </p:spTree>
    <p:extLst>
      <p:ext uri="{BB962C8B-B14F-4D97-AF65-F5344CB8AC3E}">
        <p14:creationId xmlns:p14="http://schemas.microsoft.com/office/powerpoint/2010/main" val="22924131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xmlns="" id="{A48E3260-A89A-480F-8E9E-09FA35CA803B}"/>
              </a:ext>
            </a:extLst>
          </p:cNvPr>
          <p:cNvSpPr>
            <a:spLocks noGrp="1"/>
          </p:cNvSpPr>
          <p:nvPr>
            <p:ph type="title"/>
          </p:nvPr>
        </p:nvSpPr>
        <p:spPr/>
        <p:txBody>
          <a:bodyPr/>
          <a:lstStyle/>
          <a:p>
            <a:pPr eaLnBrk="1" hangingPunct="1"/>
            <a:r>
              <a:rPr lang="en-US" altLang="en-US"/>
              <a:t>Variance and Standard Deviation</a:t>
            </a:r>
          </a:p>
        </p:txBody>
      </p:sp>
      <p:sp>
        <p:nvSpPr>
          <p:cNvPr id="35843" name="Content Placeholder 2">
            <a:extLst>
              <a:ext uri="{FF2B5EF4-FFF2-40B4-BE49-F238E27FC236}">
                <a16:creationId xmlns:a16="http://schemas.microsoft.com/office/drawing/2014/main" xmlns="" id="{2DF83FFE-48F0-4D18-AA90-D79EEBF3A2DA}"/>
              </a:ext>
            </a:extLst>
          </p:cNvPr>
          <p:cNvSpPr>
            <a:spLocks noGrp="1"/>
          </p:cNvSpPr>
          <p:nvPr>
            <p:ph idx="1"/>
          </p:nvPr>
        </p:nvSpPr>
        <p:spPr>
          <a:xfrm>
            <a:off x="457200" y="1600200"/>
            <a:ext cx="8229600" cy="2043113"/>
          </a:xfrm>
        </p:spPr>
        <p:txBody>
          <a:bodyPr/>
          <a:lstStyle/>
          <a:p>
            <a:pPr eaLnBrk="1" hangingPunct="1">
              <a:buFont typeface="Arial" panose="020B0604020202020204" pitchFamily="34" charset="0"/>
              <a:buNone/>
            </a:pPr>
            <a:r>
              <a:rPr lang="en-US" altLang="en-US" b="1" dirty="0">
                <a:solidFill>
                  <a:schemeClr val="accent2"/>
                </a:solidFill>
              </a:rPr>
              <a:t>Variance of a discrete probability distribution</a:t>
            </a:r>
          </a:p>
          <a:p>
            <a:pPr eaLnBrk="1" hangingPunct="1"/>
            <a:r>
              <a:rPr lang="en-US" altLang="en-US" dirty="0"/>
              <a:t/>
            </a:r>
            <a:br>
              <a:rPr lang="en-US" altLang="en-US" dirty="0"/>
            </a:br>
            <a:r>
              <a:rPr lang="en-US" altLang="en-US" dirty="0"/>
              <a:t> </a:t>
            </a:r>
          </a:p>
          <a:p>
            <a:pPr eaLnBrk="1" hangingPunct="1">
              <a:buFont typeface="Arial" panose="020B0604020202020204" pitchFamily="34" charset="0"/>
              <a:buNone/>
            </a:pPr>
            <a:r>
              <a:rPr lang="en-US" altLang="en-US" b="1" dirty="0">
                <a:solidFill>
                  <a:schemeClr val="accent2"/>
                </a:solidFill>
              </a:rPr>
              <a:t>Standard deviation of a discrete probability distribution</a:t>
            </a:r>
          </a:p>
          <a:p>
            <a:pPr eaLnBrk="1" hangingPunct="1"/>
            <a:r>
              <a:rPr lang="en-US" altLang="en-US" b="1" i="1" dirty="0">
                <a:solidFill>
                  <a:schemeClr val="accent2"/>
                </a:solidFill>
              </a:rPr>
              <a:t> </a:t>
            </a:r>
            <a:endParaRPr lang="en-US" altLang="en-US" dirty="0"/>
          </a:p>
          <a:p>
            <a:pPr eaLnBrk="1" hangingPunct="1"/>
            <a:endParaRPr lang="en-US" altLang="en-US" dirty="0"/>
          </a:p>
        </p:txBody>
      </p:sp>
      <p:graphicFrame>
        <p:nvGraphicFramePr>
          <p:cNvPr id="35844" name="Object 2">
            <a:extLst>
              <a:ext uri="{FF2B5EF4-FFF2-40B4-BE49-F238E27FC236}">
                <a16:creationId xmlns:a16="http://schemas.microsoft.com/office/drawing/2014/main" xmlns="" id="{2F0A0248-3D5A-4334-887C-F28CC5F7CB9A}"/>
              </a:ext>
            </a:extLst>
          </p:cNvPr>
          <p:cNvGraphicFramePr>
            <a:graphicFrameLocks noChangeAspect="1"/>
          </p:cNvGraphicFramePr>
          <p:nvPr>
            <p:extLst>
              <p:ext uri="{D42A27DB-BD31-4B8C-83A1-F6EECF244321}">
                <p14:modId xmlns:p14="http://schemas.microsoft.com/office/powerpoint/2010/main" val="2002209531"/>
              </p:ext>
            </p:extLst>
          </p:nvPr>
        </p:nvGraphicFramePr>
        <p:xfrm>
          <a:off x="987401" y="3867944"/>
          <a:ext cx="3984625" cy="646112"/>
        </p:xfrm>
        <a:graphic>
          <a:graphicData uri="http://schemas.openxmlformats.org/presentationml/2006/ole">
            <mc:AlternateContent xmlns:mc="http://schemas.openxmlformats.org/markup-compatibility/2006">
              <mc:Choice xmlns:v="urn:schemas-microsoft-com:vml" Requires="v">
                <p:oleObj spid="_x0000_s2092" name="Equation" r:id="rId3" imgW="1727200" imgH="279400" progId="Equation.DSMT4">
                  <p:embed/>
                </p:oleObj>
              </mc:Choice>
              <mc:Fallback>
                <p:oleObj name="Equation" r:id="rId3" imgW="1727200" imgH="279400" progId="Equation.DSMT4">
                  <p:embed/>
                  <p:pic>
                    <p:nvPicPr>
                      <p:cNvPr id="35844" name="Object 2">
                        <a:extLst>
                          <a:ext uri="{FF2B5EF4-FFF2-40B4-BE49-F238E27FC236}">
                            <a16:creationId xmlns:a16="http://schemas.microsoft.com/office/drawing/2014/main" xmlns="" id="{2F0A0248-3D5A-4334-887C-F28CC5F7CB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401" y="3867944"/>
                        <a:ext cx="3984625"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5845" name="Footer Placeholder 2">
            <a:extLst>
              <a:ext uri="{FF2B5EF4-FFF2-40B4-BE49-F238E27FC236}">
                <a16:creationId xmlns:a16="http://schemas.microsoft.com/office/drawing/2014/main" xmlns="" id="{667EB5EF-992A-4627-BB37-2BCDF353736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6" name="Object 2">
            <a:extLst>
              <a:ext uri="{FF2B5EF4-FFF2-40B4-BE49-F238E27FC236}">
                <a16:creationId xmlns:a16="http://schemas.microsoft.com/office/drawing/2014/main" xmlns="" id="{D11E559F-CBBD-479D-B65F-0CD146B0D194}"/>
              </a:ext>
            </a:extLst>
          </p:cNvPr>
          <p:cNvGraphicFramePr>
            <a:graphicFrameLocks noChangeAspect="1"/>
          </p:cNvGraphicFramePr>
          <p:nvPr>
            <p:extLst>
              <p:ext uri="{D42A27DB-BD31-4B8C-83A1-F6EECF244321}">
                <p14:modId xmlns:p14="http://schemas.microsoft.com/office/powerpoint/2010/main" val="4024417696"/>
              </p:ext>
            </p:extLst>
          </p:nvPr>
        </p:nvGraphicFramePr>
        <p:xfrm>
          <a:off x="917733" y="2093118"/>
          <a:ext cx="2843213" cy="528638"/>
        </p:xfrm>
        <a:graphic>
          <a:graphicData uri="http://schemas.openxmlformats.org/presentationml/2006/ole">
            <mc:AlternateContent xmlns:mc="http://schemas.openxmlformats.org/markup-compatibility/2006">
              <mc:Choice xmlns:v="urn:schemas-microsoft-com:vml" Requires="v">
                <p:oleObj spid="_x0000_s2093" name="Equation" r:id="rId5" imgW="1231560" imgH="228600" progId="Equation.DSMT4">
                  <p:embed/>
                </p:oleObj>
              </mc:Choice>
              <mc:Fallback>
                <p:oleObj name="Equation" r:id="rId5" imgW="1231560" imgH="228600" progId="Equation.DSMT4">
                  <p:embed/>
                  <p:pic>
                    <p:nvPicPr>
                      <p:cNvPr id="35844" name="Object 2">
                        <a:extLst>
                          <a:ext uri="{FF2B5EF4-FFF2-40B4-BE49-F238E27FC236}">
                            <a16:creationId xmlns:a16="http://schemas.microsoft.com/office/drawing/2014/main" xmlns="" id="{2F0A0248-3D5A-4334-887C-F28CC5F7CB9A}"/>
                          </a:ext>
                        </a:extLst>
                      </p:cNvPr>
                      <p:cNvPicPr>
                        <a:picLocks noChangeAspect="1" noChangeArrowheads="1"/>
                      </p:cNvPicPr>
                      <p:nvPr/>
                    </p:nvPicPr>
                    <p:blipFill>
                      <a:blip r:embed="rId6"/>
                      <a:srcRect/>
                      <a:stretch>
                        <a:fillRect/>
                      </a:stretch>
                    </p:blipFill>
                    <p:spPr bwMode="auto">
                      <a:xfrm>
                        <a:off x="917733" y="2093118"/>
                        <a:ext cx="2843213" cy="528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28722267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DBF224-473A-486C-8B68-0586E4CC7AA9}"/>
              </a:ext>
            </a:extLst>
          </p:cNvPr>
          <p:cNvSpPr>
            <a:spLocks noGrp="1"/>
          </p:cNvSpPr>
          <p:nvPr>
            <p:ph type="title"/>
          </p:nvPr>
        </p:nvSpPr>
        <p:spPr/>
        <p:txBody>
          <a:bodyPr/>
          <a:lstStyle/>
          <a:p>
            <a:pPr eaLnBrk="1" hangingPunct="1">
              <a:defRPr/>
            </a:pPr>
            <a:r>
              <a:rPr lang="en-US" sz="4000" dirty="0">
                <a:solidFill>
                  <a:schemeClr val="accent3"/>
                </a:solidFill>
                <a:ea typeface="+mj-ea"/>
              </a:rPr>
              <a:t>Example: Finding the Variance and Standard Deviation</a:t>
            </a:r>
          </a:p>
        </p:txBody>
      </p:sp>
      <p:sp>
        <p:nvSpPr>
          <p:cNvPr id="36867" name="Content Placeholder 2">
            <a:extLst>
              <a:ext uri="{FF2B5EF4-FFF2-40B4-BE49-F238E27FC236}">
                <a16:creationId xmlns:a16="http://schemas.microsoft.com/office/drawing/2014/main" xmlns="" id="{F7405C1A-243E-4FD4-BC96-A61F59A0D5B2}"/>
              </a:ext>
            </a:extLst>
          </p:cNvPr>
          <p:cNvSpPr>
            <a:spLocks noGrp="1"/>
          </p:cNvSpPr>
          <p:nvPr>
            <p:ph idx="1"/>
          </p:nvPr>
        </p:nvSpPr>
        <p:spPr>
          <a:xfrm>
            <a:off x="457200" y="1600200"/>
            <a:ext cx="8229600" cy="1382713"/>
          </a:xfrm>
        </p:spPr>
        <p:txBody>
          <a:bodyPr/>
          <a:lstStyle/>
          <a:p>
            <a:pPr marL="0" indent="0" eaLnBrk="1" hangingPunct="1">
              <a:buFont typeface="Arial" panose="020B0604020202020204" pitchFamily="34" charset="0"/>
              <a:buNone/>
            </a:pPr>
            <a:r>
              <a:rPr lang="en-US" altLang="en-US" dirty="0"/>
              <a:t>The probability distribution for the personality inventory test for passive-aggressive traits is given. Find the variance and standard deviation. </a:t>
            </a:r>
          </a:p>
        </p:txBody>
      </p:sp>
      <p:graphicFrame>
        <p:nvGraphicFramePr>
          <p:cNvPr id="5" name="Table 4">
            <a:extLst>
              <a:ext uri="{FF2B5EF4-FFF2-40B4-BE49-F238E27FC236}">
                <a16:creationId xmlns:a16="http://schemas.microsoft.com/office/drawing/2014/main" xmlns="" id="{03B949E4-19E2-409E-96CD-0083BB959AF4}"/>
              </a:ext>
            </a:extLst>
          </p:cNvPr>
          <p:cNvGraphicFramePr>
            <a:graphicFrameLocks noGrp="1"/>
          </p:cNvGraphicFramePr>
          <p:nvPr>
            <p:extLst>
              <p:ext uri="{D42A27DB-BD31-4B8C-83A1-F6EECF244321}">
                <p14:modId xmlns:p14="http://schemas.microsoft.com/office/powerpoint/2010/main" val="1781264760"/>
              </p:ext>
            </p:extLst>
          </p:nvPr>
        </p:nvGraphicFramePr>
        <p:xfrm>
          <a:off x="2392363" y="3055938"/>
          <a:ext cx="3442380" cy="3108960"/>
        </p:xfrm>
        <a:graphic>
          <a:graphicData uri="http://schemas.openxmlformats.org/drawingml/2006/table">
            <a:tbl>
              <a:tblPr firstRow="1" bandRow="1">
                <a:tableStyleId>{2D5ABB26-0587-4C30-8999-92F81FD0307C}</a:tableStyleId>
              </a:tblPr>
              <a:tblGrid>
                <a:gridCol w="1432239">
                  <a:extLst>
                    <a:ext uri="{9D8B030D-6E8A-4147-A177-3AD203B41FA5}">
                      <a16:colId xmlns:a16="http://schemas.microsoft.com/office/drawing/2014/main" xmlns="" val="20000"/>
                    </a:ext>
                  </a:extLst>
                </a:gridCol>
                <a:gridCol w="2010141">
                  <a:extLst>
                    <a:ext uri="{9D8B030D-6E8A-4147-A177-3AD203B41FA5}">
                      <a16:colId xmlns:a16="http://schemas.microsoft.com/office/drawing/2014/main" xmlns="" val="20001"/>
                    </a:ext>
                  </a:extLst>
                </a:gridCol>
              </a:tblGrid>
              <a:tr h="370840">
                <a:tc>
                  <a:txBody>
                    <a:bodyPr/>
                    <a:lstStyle/>
                    <a:p>
                      <a:pPr algn="ctr"/>
                      <a:r>
                        <a:rPr lang="en-US" sz="2400" b="1" i="0" dirty="0">
                          <a:solidFill>
                            <a:schemeClr val="bg1"/>
                          </a:solidFill>
                        </a:rPr>
                        <a:t>Score</a:t>
                      </a:r>
                      <a:r>
                        <a:rPr lang="en-US" sz="2400" b="1" i="1" dirty="0">
                          <a:solidFill>
                            <a:schemeClr val="bg1"/>
                          </a:solidFill>
                        </a:rPr>
                        <a:t>, x</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b="1" i="0" dirty="0">
                          <a:solidFill>
                            <a:schemeClr val="bg1"/>
                          </a:solidFill>
                        </a:rPr>
                        <a:t>Probability</a:t>
                      </a:r>
                      <a:r>
                        <a:rPr lang="en-US" sz="2400" b="1" i="1" dirty="0">
                          <a:solidFill>
                            <a:schemeClr val="bg1"/>
                          </a:solidFill>
                        </a:rPr>
                        <a:t>, P</a:t>
                      </a:r>
                      <a:r>
                        <a:rPr lang="en-US" sz="2400" b="1" i="0" dirty="0">
                          <a:solidFill>
                            <a:schemeClr val="bg1"/>
                          </a:solidFill>
                        </a:rPr>
                        <a:t>(</a:t>
                      </a:r>
                      <a:r>
                        <a:rPr lang="en-US" sz="2400" b="1" i="1" dirty="0">
                          <a:solidFill>
                            <a:schemeClr val="bg1"/>
                          </a:solidFill>
                        </a:rPr>
                        <a:t>x</a:t>
                      </a:r>
                      <a:r>
                        <a:rPr lang="en-US" sz="2400" b="1" i="0" dirty="0">
                          <a:solidFill>
                            <a:schemeClr val="bg1"/>
                          </a:solidFill>
                        </a:rPr>
                        <a:t>)</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370840">
                <a:tc>
                  <a:txBody>
                    <a:bodyPr/>
                    <a:lstStyle/>
                    <a:p>
                      <a:pPr algn="ctr"/>
                      <a:r>
                        <a:rPr lang="en-US" sz="2400" dirty="0"/>
                        <a:t>1</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2400" dirty="0"/>
                        <a:t>0.16</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40">
                <a:tc>
                  <a:txBody>
                    <a:bodyPr/>
                    <a:lstStyle/>
                    <a:p>
                      <a:pPr algn="ctr"/>
                      <a:r>
                        <a:rPr lang="en-US" sz="2400" dirty="0"/>
                        <a:t>2</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0.22</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2"/>
                  </a:ext>
                </a:extLst>
              </a:tr>
              <a:tr h="370840">
                <a:tc>
                  <a:txBody>
                    <a:bodyPr/>
                    <a:lstStyle/>
                    <a:p>
                      <a:pPr algn="ctr"/>
                      <a:r>
                        <a:rPr lang="en-US" sz="2400" dirty="0"/>
                        <a:t>3</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0.28</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3"/>
                  </a:ext>
                </a:extLst>
              </a:tr>
              <a:tr h="370840">
                <a:tc>
                  <a:txBody>
                    <a:bodyPr/>
                    <a:lstStyle/>
                    <a:p>
                      <a:pPr algn="ctr"/>
                      <a:r>
                        <a:rPr lang="en-US" sz="2400" dirty="0"/>
                        <a:t>4</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dirty="0"/>
                        <a:t>0.20</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4"/>
                  </a:ext>
                </a:extLst>
              </a:tr>
              <a:tr h="370840">
                <a:tc>
                  <a:txBody>
                    <a:bodyPr/>
                    <a:lstStyle/>
                    <a:p>
                      <a:pPr algn="ctr"/>
                      <a:r>
                        <a:rPr lang="en-US" sz="2400" dirty="0"/>
                        <a:t>5</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400" dirty="0"/>
                        <a:t>0.14</a:t>
                      </a:r>
                    </a:p>
                  </a:txBody>
                  <a:tcPr marL="91468" marR="914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36887" name="Footer Placeholder 2">
            <a:extLst>
              <a:ext uri="{FF2B5EF4-FFF2-40B4-BE49-F238E27FC236}">
                <a16:creationId xmlns:a16="http://schemas.microsoft.com/office/drawing/2014/main" xmlns="" id="{E7F952CB-F285-4F7E-90E3-7BFCB51E1C8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91787202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140854-5F0C-4B82-A75E-20E4CDA09710}"/>
              </a:ext>
            </a:extLst>
          </p:cNvPr>
          <p:cNvSpPr>
            <a:spLocks noGrp="1"/>
          </p:cNvSpPr>
          <p:nvPr>
            <p:ph type="title"/>
          </p:nvPr>
        </p:nvSpPr>
        <p:spPr/>
        <p:txBody>
          <a:bodyPr/>
          <a:lstStyle/>
          <a:p>
            <a:pPr eaLnBrk="1" hangingPunct="1">
              <a:defRPr/>
            </a:pPr>
            <a:r>
              <a:rPr lang="en-US" sz="4000" dirty="0">
                <a:solidFill>
                  <a:schemeClr val="accent3"/>
                </a:solidFill>
                <a:ea typeface="+mj-ea"/>
              </a:rPr>
              <a:t>Solution: Finding the Variance and Standard Deviation</a:t>
            </a:r>
          </a:p>
        </p:txBody>
      </p:sp>
      <p:sp>
        <p:nvSpPr>
          <p:cNvPr id="37891" name="Content Placeholder 2">
            <a:extLst>
              <a:ext uri="{FF2B5EF4-FFF2-40B4-BE49-F238E27FC236}">
                <a16:creationId xmlns:a16="http://schemas.microsoft.com/office/drawing/2014/main" xmlns="" id="{02F91E7E-C09A-47BE-9996-562C2917EEAF}"/>
              </a:ext>
            </a:extLst>
          </p:cNvPr>
          <p:cNvSpPr>
            <a:spLocks noGrp="1"/>
          </p:cNvSpPr>
          <p:nvPr>
            <p:ph idx="1"/>
          </p:nvPr>
        </p:nvSpPr>
        <p:spPr>
          <a:xfrm>
            <a:off x="331788" y="1434632"/>
            <a:ext cx="8229600" cy="636588"/>
          </a:xfrm>
        </p:spPr>
        <p:txBody>
          <a:bodyPr/>
          <a:lstStyle/>
          <a:p>
            <a:pPr marL="0" indent="0" eaLnBrk="1" hangingPunct="1">
              <a:buFont typeface="Arial" panose="020B0604020202020204" pitchFamily="34" charset="0"/>
              <a:buNone/>
            </a:pPr>
            <a:r>
              <a:rPr lang="en-US" altLang="en-US" dirty="0"/>
              <a:t>Recall </a:t>
            </a:r>
            <a:r>
              <a:rPr lang="el-GR" altLang="en-US" i="1" dirty="0"/>
              <a:t>μ</a:t>
            </a:r>
            <a:r>
              <a:rPr lang="en-US" altLang="en-US" dirty="0"/>
              <a:t> = 2.94</a:t>
            </a:r>
          </a:p>
        </p:txBody>
      </p:sp>
      <p:graphicFrame>
        <p:nvGraphicFramePr>
          <p:cNvPr id="5" name="Table 4">
            <a:extLst>
              <a:ext uri="{FF2B5EF4-FFF2-40B4-BE49-F238E27FC236}">
                <a16:creationId xmlns:a16="http://schemas.microsoft.com/office/drawing/2014/main" xmlns="" id="{DE8F3DBE-03C4-4299-A7B2-20604227FE96}"/>
              </a:ext>
            </a:extLst>
          </p:cNvPr>
          <p:cNvGraphicFramePr>
            <a:graphicFrameLocks noGrp="1"/>
          </p:cNvGraphicFramePr>
          <p:nvPr>
            <p:extLst>
              <p:ext uri="{D42A27DB-BD31-4B8C-83A1-F6EECF244321}">
                <p14:modId xmlns:p14="http://schemas.microsoft.com/office/powerpoint/2010/main" val="3792339866"/>
              </p:ext>
            </p:extLst>
          </p:nvPr>
        </p:nvGraphicFramePr>
        <p:xfrm>
          <a:off x="361950" y="1969723"/>
          <a:ext cx="8293100" cy="2381250"/>
        </p:xfrm>
        <a:graphic>
          <a:graphicData uri="http://schemas.openxmlformats.org/drawingml/2006/table">
            <a:tbl>
              <a:tblPr/>
              <a:tblGrid>
                <a:gridCol w="509588">
                  <a:extLst>
                    <a:ext uri="{9D8B030D-6E8A-4147-A177-3AD203B41FA5}">
                      <a16:colId xmlns:a16="http://schemas.microsoft.com/office/drawing/2014/main" xmlns="" val="20000"/>
                    </a:ext>
                  </a:extLst>
                </a:gridCol>
                <a:gridCol w="830262">
                  <a:extLst>
                    <a:ext uri="{9D8B030D-6E8A-4147-A177-3AD203B41FA5}">
                      <a16:colId xmlns:a16="http://schemas.microsoft.com/office/drawing/2014/main" xmlns="" val="20001"/>
                    </a:ext>
                  </a:extLst>
                </a:gridCol>
                <a:gridCol w="2058988">
                  <a:extLst>
                    <a:ext uri="{9D8B030D-6E8A-4147-A177-3AD203B41FA5}">
                      <a16:colId xmlns:a16="http://schemas.microsoft.com/office/drawing/2014/main" xmlns="" val="20002"/>
                    </a:ext>
                  </a:extLst>
                </a:gridCol>
                <a:gridCol w="2259012">
                  <a:extLst>
                    <a:ext uri="{9D8B030D-6E8A-4147-A177-3AD203B41FA5}">
                      <a16:colId xmlns:a16="http://schemas.microsoft.com/office/drawing/2014/main" xmlns="" val="20003"/>
                    </a:ext>
                  </a:extLst>
                </a:gridCol>
                <a:gridCol w="2635250">
                  <a:extLst>
                    <a:ext uri="{9D8B030D-6E8A-4147-A177-3AD203B41FA5}">
                      <a16:colId xmlns:a16="http://schemas.microsoft.com/office/drawing/2014/main" xmlns="" val="20004"/>
                    </a:ext>
                  </a:extLst>
                </a:gridCol>
              </a:tblGrid>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P</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 – </a:t>
                      </a:r>
                      <a:r>
                        <a:rPr kumimoji="0" lang="el-GR"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μ</a:t>
                      </a:r>
                      <a:endPar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endParaRP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 – </a:t>
                      </a:r>
                      <a:r>
                        <a:rPr kumimoji="0" lang="el-GR"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μ</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0" u="none" strike="noStrike" cap="none" normalizeH="0" baseline="30000" dirty="0">
                          <a:ln>
                            <a:noFill/>
                          </a:ln>
                          <a:solidFill>
                            <a:schemeClr val="bg1"/>
                          </a:solidFill>
                          <a:effectLst/>
                          <a:latin typeface="Times New Roman" panose="02020603050405020304" pitchFamily="18" charset="0"/>
                          <a:ea typeface="MS PGothic" panose="020B0600070205080204" pitchFamily="34" charset="-128"/>
                        </a:rPr>
                        <a:t>2</a:t>
                      </a:r>
                      <a:endPar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endParaRP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 – </a:t>
                      </a:r>
                      <a:r>
                        <a:rPr kumimoji="0" lang="el-GR"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μ</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0" u="none" strike="noStrike" cap="none" normalizeH="0" baseline="30000" dirty="0">
                          <a:ln>
                            <a:noFill/>
                          </a:ln>
                          <a:solidFill>
                            <a:schemeClr val="bg1"/>
                          </a:solidFill>
                          <a:effectLst/>
                          <a:latin typeface="Times New Roman" panose="02020603050405020304" pitchFamily="18" charset="0"/>
                          <a:ea typeface="MS PGothic" panose="020B0600070205080204" pitchFamily="34" charset="-128"/>
                        </a:rPr>
                        <a:t>2</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P</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0"/>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0.16</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1 – 2.94 = –1.94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(–1.94)</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rPr>
                        <a:t>2 </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3.764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3.764(0.16) = 0.602</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1"/>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0.22</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 – 2.94 = –0.94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(–0.94)</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rPr>
                        <a:t>2 </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0.884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0.884(0.22) = 0.194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2"/>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0.28</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3 – 2.94 = 0.06</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(0.06)</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rPr>
                        <a:t>2 </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0.004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0.004(0.28) = 0.001</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0.20</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 – 2.94 = 1.06</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(1.06)</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rPr>
                        <a:t>2 </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1.124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1.124(0.20) = 0.225</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968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5</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0.14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5 – 2.94 = 2.06</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(2.06)</a:t>
                      </a:r>
                      <a:r>
                        <a:rPr kumimoji="0" lang="en-US" altLang="en-US" sz="2000" b="0" i="0" u="none" strike="noStrike" cap="none" normalizeH="0" baseline="30000">
                          <a:ln>
                            <a:noFill/>
                          </a:ln>
                          <a:solidFill>
                            <a:schemeClr val="tx1"/>
                          </a:solidFill>
                          <a:effectLst/>
                          <a:latin typeface="Times New Roman" panose="02020603050405020304" pitchFamily="18" charset="0"/>
                          <a:ea typeface="MS PGothic" panose="020B0600070205080204" pitchFamily="34" charset="-128"/>
                        </a:rPr>
                        <a:t>2 </a:t>
                      </a: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4.244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4.244(0.14) = 0.594</a:t>
                      </a:r>
                    </a:p>
                  </a:txBody>
                  <a:tcPr marL="91437" marR="91437"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8" name="Rectangle 7">
            <a:extLst>
              <a:ext uri="{FF2B5EF4-FFF2-40B4-BE49-F238E27FC236}">
                <a16:creationId xmlns:a16="http://schemas.microsoft.com/office/drawing/2014/main" xmlns="" id="{21F3CF11-FD40-4C7A-ADC5-DB6C466A5909}"/>
              </a:ext>
            </a:extLst>
          </p:cNvPr>
          <p:cNvSpPr/>
          <p:nvPr/>
        </p:nvSpPr>
        <p:spPr>
          <a:xfrm>
            <a:off x="3769268" y="1933284"/>
            <a:ext cx="2258470" cy="243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xmlns="" id="{6EED0518-5AB5-43FA-BB6B-A38BEC0CA567}"/>
              </a:ext>
            </a:extLst>
          </p:cNvPr>
          <p:cNvSpPr/>
          <p:nvPr/>
        </p:nvSpPr>
        <p:spPr>
          <a:xfrm>
            <a:off x="6027738" y="1945390"/>
            <a:ext cx="2754312" cy="2433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a:extLst>
              <a:ext uri="{FF2B5EF4-FFF2-40B4-BE49-F238E27FC236}">
                <a16:creationId xmlns:a16="http://schemas.microsoft.com/office/drawing/2014/main" xmlns="" id="{BF8EE8AC-16B4-42DB-A41C-B860F30A892C}"/>
              </a:ext>
            </a:extLst>
          </p:cNvPr>
          <p:cNvSpPr txBox="1">
            <a:spLocks noChangeArrowheads="1"/>
          </p:cNvSpPr>
          <p:nvPr/>
        </p:nvSpPr>
        <p:spPr bwMode="auto">
          <a:xfrm>
            <a:off x="369999" y="5002590"/>
            <a:ext cx="39766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t>Standard Deviation:</a:t>
            </a:r>
          </a:p>
        </p:txBody>
      </p:sp>
      <p:sp>
        <p:nvSpPr>
          <p:cNvPr id="11" name="TextBox 10">
            <a:extLst>
              <a:ext uri="{FF2B5EF4-FFF2-40B4-BE49-F238E27FC236}">
                <a16:creationId xmlns:a16="http://schemas.microsoft.com/office/drawing/2014/main" xmlns="" id="{344372C8-5358-4BAD-85E3-EFD2ACA611CD}"/>
              </a:ext>
            </a:extLst>
          </p:cNvPr>
          <p:cNvSpPr txBox="1">
            <a:spLocks noChangeArrowheads="1"/>
          </p:cNvSpPr>
          <p:nvPr/>
        </p:nvSpPr>
        <p:spPr bwMode="auto">
          <a:xfrm>
            <a:off x="3100207" y="4403512"/>
            <a:ext cx="1612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dirty="0"/>
              <a:t>Variance:</a:t>
            </a:r>
          </a:p>
        </p:txBody>
      </p:sp>
      <p:sp>
        <p:nvSpPr>
          <p:cNvPr id="6" name="Rectangle 5">
            <a:extLst>
              <a:ext uri="{FF2B5EF4-FFF2-40B4-BE49-F238E27FC236}">
                <a16:creationId xmlns:a16="http://schemas.microsoft.com/office/drawing/2014/main" xmlns="" id="{5FEBCDD4-0E65-4690-B5C4-F2718613279D}"/>
              </a:ext>
            </a:extLst>
          </p:cNvPr>
          <p:cNvSpPr>
            <a:spLocks noChangeArrowheads="1"/>
          </p:cNvSpPr>
          <p:nvPr/>
        </p:nvSpPr>
        <p:spPr bwMode="auto">
          <a:xfrm>
            <a:off x="4572000" y="4390899"/>
            <a:ext cx="41569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Clr>
                <a:srgbClr val="D17230"/>
              </a:buClr>
              <a:buFontTx/>
              <a:buNone/>
            </a:pPr>
            <a:r>
              <a:rPr lang="el-GR" altLang="en-US" i="1" dirty="0">
                <a:solidFill>
                  <a:srgbClr val="C00000"/>
                </a:solidFill>
              </a:rPr>
              <a:t>σ</a:t>
            </a:r>
            <a:r>
              <a:rPr lang="en-US" altLang="en-US" i="1" baseline="30000" dirty="0">
                <a:solidFill>
                  <a:srgbClr val="C00000"/>
                </a:solidFill>
              </a:rPr>
              <a:t>2</a:t>
            </a:r>
            <a:r>
              <a:rPr lang="en-US" altLang="en-US" i="1" dirty="0">
                <a:solidFill>
                  <a:srgbClr val="C00000"/>
                </a:solidFill>
              </a:rPr>
              <a:t> = </a:t>
            </a:r>
            <a:r>
              <a:rPr lang="el-GR" altLang="en-US" dirty="0">
                <a:solidFill>
                  <a:srgbClr val="C00000"/>
                </a:solidFill>
              </a:rPr>
              <a:t>Σ</a:t>
            </a:r>
            <a:r>
              <a:rPr lang="en-US" altLang="en-US" dirty="0">
                <a:solidFill>
                  <a:srgbClr val="C00000"/>
                </a:solidFill>
              </a:rPr>
              <a:t>(</a:t>
            </a:r>
            <a:r>
              <a:rPr lang="en-US" altLang="en-US" i="1" dirty="0">
                <a:solidFill>
                  <a:srgbClr val="C00000"/>
                </a:solidFill>
              </a:rPr>
              <a:t>x – </a:t>
            </a:r>
            <a:r>
              <a:rPr lang="el-GR" altLang="en-US" i="1" dirty="0">
                <a:solidFill>
                  <a:srgbClr val="C00000"/>
                </a:solidFill>
              </a:rPr>
              <a:t>μ</a:t>
            </a:r>
            <a:r>
              <a:rPr lang="en-US" altLang="en-US" dirty="0">
                <a:solidFill>
                  <a:srgbClr val="C00000"/>
                </a:solidFill>
              </a:rPr>
              <a:t>)</a:t>
            </a:r>
            <a:r>
              <a:rPr lang="en-US" altLang="en-US" baseline="30000" dirty="0">
                <a:solidFill>
                  <a:srgbClr val="C00000"/>
                </a:solidFill>
              </a:rPr>
              <a:t>2</a:t>
            </a:r>
            <a:r>
              <a:rPr lang="en-US" altLang="en-US" i="1" dirty="0">
                <a:solidFill>
                  <a:srgbClr val="C00000"/>
                </a:solidFill>
              </a:rPr>
              <a:t>P</a:t>
            </a:r>
            <a:r>
              <a:rPr lang="en-US" altLang="en-US" dirty="0">
                <a:solidFill>
                  <a:srgbClr val="C00000"/>
                </a:solidFill>
              </a:rPr>
              <a:t>(</a:t>
            </a:r>
            <a:r>
              <a:rPr lang="en-US" altLang="en-US" i="1" dirty="0">
                <a:solidFill>
                  <a:srgbClr val="C00000"/>
                </a:solidFill>
              </a:rPr>
              <a:t>x</a:t>
            </a:r>
            <a:r>
              <a:rPr lang="en-US" altLang="en-US" dirty="0">
                <a:solidFill>
                  <a:srgbClr val="C00000"/>
                </a:solidFill>
              </a:rPr>
              <a:t>) = 1.6164</a:t>
            </a:r>
          </a:p>
        </p:txBody>
      </p:sp>
      <p:sp>
        <p:nvSpPr>
          <p:cNvPr id="37938" name="Footer Placeholder 2">
            <a:extLst>
              <a:ext uri="{FF2B5EF4-FFF2-40B4-BE49-F238E27FC236}">
                <a16:creationId xmlns:a16="http://schemas.microsoft.com/office/drawing/2014/main" xmlns="" id="{E5177354-ECE8-4353-806C-6A92B86DDA1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xmlns="" id="{3B297070-EE8E-45B3-8749-2FAB0BC70745}"/>
                  </a:ext>
                </a:extLst>
              </p:cNvPr>
              <p:cNvSpPr txBox="1"/>
              <p:nvPr/>
            </p:nvSpPr>
            <p:spPr>
              <a:xfrm>
                <a:off x="3569855" y="4987239"/>
                <a:ext cx="5030351" cy="487185"/>
              </a:xfrm>
              <a:prstGeom prst="rect">
                <a:avLst/>
              </a:prstGeom>
              <a:noFill/>
            </p:spPr>
            <p:txBody>
              <a:bodyPr wrap="none" lIns="0" tIns="0" rIns="0" bIns="0" rtlCol="0">
                <a:spAutoFit/>
              </a:bodyPr>
              <a:lstStyle/>
              <a:p>
                <a14:m>
                  <m:oMath xmlns:m="http://schemas.openxmlformats.org/officeDocument/2006/math">
                    <m:r>
                      <a:rPr lang="en-US" sz="2800" i="1" smtClean="0">
                        <a:solidFill>
                          <a:srgbClr val="C00000"/>
                        </a:solidFill>
                        <a:latin typeface="Cambria Math" panose="02040503050406030204" pitchFamily="18" charset="0"/>
                        <a:ea typeface="Cambria Math" panose="02040503050406030204" pitchFamily="18" charset="0"/>
                      </a:rPr>
                      <m:t>𝜎</m:t>
                    </m:r>
                    <m:r>
                      <a:rPr lang="en-US" sz="2800" b="0" i="1" smtClean="0">
                        <a:solidFill>
                          <a:srgbClr val="C00000"/>
                        </a:solidFill>
                        <a:latin typeface="Cambria Math" panose="02040503050406030204" pitchFamily="18" charset="0"/>
                        <a:ea typeface="Cambria Math" panose="02040503050406030204" pitchFamily="18" charset="0"/>
                      </a:rPr>
                      <m:t>= </m:t>
                    </m:r>
                    <m:rad>
                      <m:radPr>
                        <m:degHide m:val="on"/>
                        <m:ctrlPr>
                          <a:rPr lang="en-US" sz="2800" b="0" i="1" smtClean="0">
                            <a:solidFill>
                              <a:srgbClr val="C00000"/>
                            </a:solidFill>
                            <a:latin typeface="Cambria Math" panose="02040503050406030204" pitchFamily="18" charset="0"/>
                            <a:ea typeface="Cambria Math" panose="02040503050406030204" pitchFamily="18" charset="0"/>
                          </a:rPr>
                        </m:ctrlPr>
                      </m:radPr>
                      <m:deg/>
                      <m:e>
                        <m:sSup>
                          <m:sSupPr>
                            <m:ctrlPr>
                              <a:rPr lang="en-US" sz="2800" i="1">
                                <a:solidFill>
                                  <a:srgbClr val="C00000"/>
                                </a:solidFill>
                                <a:latin typeface="Cambria Math" panose="02040503050406030204" pitchFamily="18" charset="0"/>
                                <a:ea typeface="Cambria Math" panose="02040503050406030204" pitchFamily="18" charset="0"/>
                              </a:rPr>
                            </m:ctrlPr>
                          </m:sSupPr>
                          <m:e>
                            <m:r>
                              <a:rPr lang="en-US" sz="2800" i="1">
                                <a:solidFill>
                                  <a:srgbClr val="C00000"/>
                                </a:solidFill>
                                <a:latin typeface="Cambria Math" panose="02040503050406030204" pitchFamily="18" charset="0"/>
                                <a:ea typeface="Cambria Math" panose="02040503050406030204" pitchFamily="18" charset="0"/>
                              </a:rPr>
                              <m:t>𝜎</m:t>
                            </m:r>
                          </m:e>
                          <m:sup>
                            <m:r>
                              <a:rPr lang="en-US" sz="2800" i="1">
                                <a:solidFill>
                                  <a:srgbClr val="C00000"/>
                                </a:solidFill>
                                <a:latin typeface="Cambria Math" panose="02040503050406030204" pitchFamily="18" charset="0"/>
                                <a:ea typeface="Cambria Math" panose="02040503050406030204" pitchFamily="18" charset="0"/>
                              </a:rPr>
                              <m:t>2</m:t>
                            </m:r>
                          </m:sup>
                        </m:sSup>
                      </m:e>
                    </m:rad>
                  </m:oMath>
                </a14:m>
                <a:r>
                  <a:rPr lang="en-US" sz="2800" dirty="0">
                    <a:solidFill>
                      <a:srgbClr val="C00000"/>
                    </a:solidFill>
                    <a:latin typeface="+mn-lt"/>
                  </a:rPr>
                  <a:t> = </a:t>
                </a:r>
                <a14:m>
                  <m:oMath xmlns:m="http://schemas.openxmlformats.org/officeDocument/2006/math">
                    <m:rad>
                      <m:radPr>
                        <m:degHide m:val="on"/>
                        <m:ctrlPr>
                          <a:rPr lang="en-US" sz="2800" i="1" smtClean="0">
                            <a:solidFill>
                              <a:srgbClr val="C00000"/>
                            </a:solidFill>
                            <a:latin typeface="Cambria Math" panose="02040503050406030204" pitchFamily="18" charset="0"/>
                          </a:rPr>
                        </m:ctrlPr>
                      </m:radPr>
                      <m:deg/>
                      <m:e>
                        <m:r>
                          <m:rPr>
                            <m:nor/>
                          </m:rPr>
                          <a:rPr lang="en-US" sz="2800" dirty="0">
                            <a:solidFill>
                              <a:srgbClr val="C00000"/>
                            </a:solidFill>
                            <a:latin typeface="Times New Roman" panose="02020603050405020304" pitchFamily="18" charset="0"/>
                            <a:cs typeface="Times New Roman" panose="02020603050405020304" pitchFamily="18" charset="0"/>
                          </a:rPr>
                          <m:t>1.6164</m:t>
                        </m:r>
                      </m:e>
                    </m:rad>
                  </m:oMath>
                </a14:m>
                <a:r>
                  <a:rPr lang="en-US" sz="2800" dirty="0">
                    <a:solidFill>
                      <a:srgbClr val="C00000"/>
                    </a:solidFill>
                    <a:latin typeface="+mn-lt"/>
                  </a:rPr>
                  <a:t> </a:t>
                </a:r>
                <a14:m>
                  <m:oMath xmlns:m="http://schemas.openxmlformats.org/officeDocument/2006/math">
                    <m:r>
                      <a:rPr lang="en-US" sz="2800" i="1" dirty="0" smtClean="0">
                        <a:solidFill>
                          <a:srgbClr val="C00000"/>
                        </a:solidFill>
                        <a:latin typeface="Cambria Math" panose="02040503050406030204" pitchFamily="18" charset="0"/>
                        <a:ea typeface="Cambria Math" panose="02040503050406030204" pitchFamily="18" charset="0"/>
                      </a:rPr>
                      <m:t>≈</m:t>
                    </m:r>
                    <m:r>
                      <a:rPr lang="en-US" sz="2800" b="0" i="1" dirty="0" smtClean="0">
                        <a:solidFill>
                          <a:srgbClr val="C00000"/>
                        </a:solidFill>
                        <a:latin typeface="Cambria Math" panose="02040503050406030204" pitchFamily="18" charset="0"/>
                        <a:ea typeface="Cambria Math" panose="02040503050406030204" pitchFamily="18" charset="0"/>
                      </a:rPr>
                      <m:t>1.27≈</m:t>
                    </m:r>
                  </m:oMath>
                </a14:m>
                <a:r>
                  <a:rPr lang="en-US" sz="2800" dirty="0">
                    <a:solidFill>
                      <a:srgbClr val="C00000"/>
                    </a:solidFill>
                    <a:latin typeface="+mn-lt"/>
                  </a:rPr>
                  <a:t> 1.3</a:t>
                </a:r>
              </a:p>
            </p:txBody>
          </p:sp>
        </mc:Choice>
        <mc:Fallback xmlns="">
          <p:sp>
            <p:nvSpPr>
              <p:cNvPr id="3" name="TextBox 2">
                <a:extLst>
                  <a:ext uri="{FF2B5EF4-FFF2-40B4-BE49-F238E27FC236}">
                    <a16:creationId xmlns:a16="http://schemas.microsoft.com/office/drawing/2014/main" id="{3B297070-EE8E-45B3-8749-2FAB0BC70745}"/>
                  </a:ext>
                </a:extLst>
              </p:cNvPr>
              <p:cNvSpPr txBox="1">
                <a:spLocks noRot="1" noChangeAspect="1" noMove="1" noResize="1" noEditPoints="1" noAdjustHandles="1" noChangeArrowheads="1" noChangeShapeType="1" noTextEdit="1"/>
              </p:cNvSpPr>
              <p:nvPr/>
            </p:nvSpPr>
            <p:spPr>
              <a:xfrm>
                <a:off x="3569855" y="4987239"/>
                <a:ext cx="5030351" cy="487185"/>
              </a:xfrm>
              <a:prstGeom prst="rect">
                <a:avLst/>
              </a:prstGeom>
              <a:blipFill>
                <a:blip r:embed="rId2"/>
                <a:stretch>
                  <a:fillRect l="-1511" t="-12821" r="-3275" b="-4102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xmlns="" id="{07EBD9C7-6D9E-4237-ABEF-9A4781142B1D}"/>
              </a:ext>
            </a:extLst>
          </p:cNvPr>
          <p:cNvSpPr/>
          <p:nvPr/>
        </p:nvSpPr>
        <p:spPr>
          <a:xfrm>
            <a:off x="369999" y="5507684"/>
            <a:ext cx="7894320"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Most of the data values differ from the mean by no more than 1.3.</a:t>
            </a:r>
          </a:p>
        </p:txBody>
      </p:sp>
    </p:spTree>
    <p:extLst>
      <p:ext uri="{BB962C8B-B14F-4D97-AF65-F5344CB8AC3E}">
        <p14:creationId xmlns:p14="http://schemas.microsoft.com/office/powerpoint/2010/main" val="33230729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1" fill="hold" grpId="0" nodeType="clickEffect">
                                  <p:stCondLst>
                                    <p:cond delay="0"/>
                                  </p:stCondLst>
                                  <p:childTnLst>
                                    <p:animEffect transition="out" filter="wipe(up)">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xit" presetSubtype="1" fill="hold" grpId="0" nodeType="clickEffect">
                                  <p:stCondLst>
                                    <p:cond delay="0"/>
                                  </p:stCondLst>
                                  <p:childTnLst>
                                    <p:animEffect transition="out" filter="wipe(up)">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nodeType="afterGroup">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nodeType="afterGroup">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6"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C0E1CC1E-026B-40FB-8871-7799C957FEBC}"/>
              </a:ext>
            </a:extLst>
          </p:cNvPr>
          <p:cNvSpPr>
            <a:spLocks noGrp="1"/>
          </p:cNvSpPr>
          <p:nvPr>
            <p:ph type="title"/>
          </p:nvPr>
        </p:nvSpPr>
        <p:spPr/>
        <p:txBody>
          <a:bodyPr/>
          <a:lstStyle/>
          <a:p>
            <a:pPr eaLnBrk="1" hangingPunct="1"/>
            <a:r>
              <a:rPr lang="en-US" altLang="en-US"/>
              <a:t>Expected Value</a:t>
            </a:r>
          </a:p>
        </p:txBody>
      </p:sp>
      <p:sp>
        <p:nvSpPr>
          <p:cNvPr id="38915" name="Content Placeholder 2">
            <a:extLst>
              <a:ext uri="{FF2B5EF4-FFF2-40B4-BE49-F238E27FC236}">
                <a16:creationId xmlns:a16="http://schemas.microsoft.com/office/drawing/2014/main" xmlns="" id="{2F7D5402-8743-45A0-A627-4864A754497F}"/>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Expected value of a discrete random variable </a:t>
            </a:r>
          </a:p>
          <a:p>
            <a:pPr eaLnBrk="1" hangingPunct="1"/>
            <a:r>
              <a:rPr lang="en-US" altLang="en-US" dirty="0"/>
              <a:t>Equal to the mean of the random variable.</a:t>
            </a:r>
          </a:p>
          <a:p>
            <a:pPr eaLnBrk="1" hangingPunct="1"/>
            <a:r>
              <a:rPr lang="en-US" altLang="en-US" i="1" dirty="0">
                <a:solidFill>
                  <a:schemeClr val="accent2"/>
                </a:solidFill>
              </a:rPr>
              <a:t>E</a:t>
            </a:r>
            <a:r>
              <a:rPr lang="en-US" altLang="en-US" dirty="0">
                <a:solidFill>
                  <a:schemeClr val="accent2"/>
                </a:solidFill>
              </a:rPr>
              <a:t>(</a:t>
            </a:r>
            <a:r>
              <a:rPr lang="en-US" altLang="en-US" i="1" dirty="0">
                <a:solidFill>
                  <a:schemeClr val="accent2"/>
                </a:solidFill>
              </a:rPr>
              <a:t>x</a:t>
            </a:r>
            <a:r>
              <a:rPr lang="en-US" altLang="en-US" dirty="0">
                <a:solidFill>
                  <a:schemeClr val="accent2"/>
                </a:solidFill>
              </a:rPr>
              <a:t>) = </a:t>
            </a:r>
            <a:r>
              <a:rPr lang="en-US" altLang="en-US" i="1" dirty="0">
                <a:solidFill>
                  <a:schemeClr val="accent2"/>
                </a:solidFill>
              </a:rPr>
              <a:t>μ</a:t>
            </a:r>
            <a:r>
              <a:rPr lang="en-US" altLang="en-US" dirty="0">
                <a:solidFill>
                  <a:schemeClr val="accent2"/>
                </a:solidFill>
              </a:rPr>
              <a:t> = Σ </a:t>
            </a:r>
            <a:r>
              <a:rPr lang="en-US" altLang="en-US" i="1" dirty="0" err="1">
                <a:solidFill>
                  <a:schemeClr val="accent2"/>
                </a:solidFill>
              </a:rPr>
              <a:t>xP</a:t>
            </a:r>
            <a:r>
              <a:rPr lang="en-US" altLang="en-US" dirty="0">
                <a:solidFill>
                  <a:schemeClr val="accent2"/>
                </a:solidFill>
              </a:rPr>
              <a:t>(</a:t>
            </a:r>
            <a:r>
              <a:rPr lang="en-US" altLang="en-US" i="1" dirty="0">
                <a:solidFill>
                  <a:schemeClr val="accent2"/>
                </a:solidFill>
              </a:rPr>
              <a:t>x</a:t>
            </a:r>
            <a:r>
              <a:rPr lang="en-US" altLang="en-US" dirty="0">
                <a:solidFill>
                  <a:schemeClr val="accent2"/>
                </a:solidFill>
              </a:rPr>
              <a:t>)</a:t>
            </a:r>
          </a:p>
          <a:p>
            <a:pPr eaLnBrk="1" hangingPunct="1"/>
            <a:endParaRPr lang="en-US" altLang="en-US" dirty="0"/>
          </a:p>
        </p:txBody>
      </p:sp>
      <p:sp>
        <p:nvSpPr>
          <p:cNvPr id="38916" name="Footer Placeholder 2">
            <a:extLst>
              <a:ext uri="{FF2B5EF4-FFF2-40B4-BE49-F238E27FC236}">
                <a16:creationId xmlns:a16="http://schemas.microsoft.com/office/drawing/2014/main" xmlns="" id="{16D86145-F557-407B-9439-DC44DE3AD8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24538761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3154" name="Rectangle 2">
            <a:extLst>
              <a:ext uri="{FF2B5EF4-FFF2-40B4-BE49-F238E27FC236}">
                <a16:creationId xmlns:a16="http://schemas.microsoft.com/office/drawing/2014/main" xmlns="" id="{F9B78C8C-77F7-46BE-906C-7DDE0EE804BF}"/>
              </a:ext>
            </a:extLst>
          </p:cNvPr>
          <p:cNvSpPr>
            <a:spLocks noGrp="1" noChangeArrowheads="1"/>
          </p:cNvSpPr>
          <p:nvPr>
            <p:ph type="title"/>
          </p:nvPr>
        </p:nvSpPr>
        <p:spPr/>
        <p:txBody>
          <a:bodyPr/>
          <a:lstStyle/>
          <a:p>
            <a:pPr eaLnBrk="1" hangingPunct="1">
              <a:defRPr/>
            </a:pPr>
            <a:r>
              <a:rPr lang="en-US" dirty="0">
                <a:solidFill>
                  <a:schemeClr val="accent3"/>
                </a:solidFill>
                <a:ea typeface="+mj-ea"/>
              </a:rPr>
              <a:t>Example: Finding an Expected Value</a:t>
            </a:r>
          </a:p>
        </p:txBody>
      </p:sp>
      <p:sp>
        <p:nvSpPr>
          <p:cNvPr id="39939" name="Content Placeholder 8">
            <a:extLst>
              <a:ext uri="{FF2B5EF4-FFF2-40B4-BE49-F238E27FC236}">
                <a16:creationId xmlns:a16="http://schemas.microsoft.com/office/drawing/2014/main" xmlns="" id="{274BE70F-4830-45AB-A1C1-9CA19F7D974D}"/>
              </a:ext>
            </a:extLst>
          </p:cNvPr>
          <p:cNvSpPr>
            <a:spLocks noGrp="1"/>
          </p:cNvSpPr>
          <p:nvPr>
            <p:ph idx="1"/>
          </p:nvPr>
        </p:nvSpPr>
        <p:spPr>
          <a:xfrm>
            <a:off x="457200" y="1600200"/>
            <a:ext cx="8229600" cy="1547813"/>
          </a:xfrm>
        </p:spPr>
        <p:txBody>
          <a:bodyPr/>
          <a:lstStyle/>
          <a:p>
            <a:pPr marL="0" indent="0" eaLnBrk="1" hangingPunct="1">
              <a:buClr>
                <a:schemeClr val="tx1"/>
              </a:buClr>
              <a:buSzPct val="75000"/>
              <a:buFont typeface="Arial" panose="020B0604020202020204" pitchFamily="34" charset="0"/>
              <a:buNone/>
            </a:pPr>
            <a:r>
              <a:rPr lang="en-US" altLang="en-US" dirty="0"/>
              <a:t>At a raffle, 1500 tickets are sold at $2 each for four prizes of $500, $250, $150, and $75. You buy one ticket.  Find the expected value and interpret its meaning.</a:t>
            </a:r>
          </a:p>
          <a:p>
            <a:pPr marL="0" indent="0" eaLnBrk="1" hangingPunct="1">
              <a:buClr>
                <a:schemeClr val="tx1"/>
              </a:buClr>
              <a:buSzPct val="75000"/>
              <a:buFont typeface="Arial" panose="020B0604020202020204" pitchFamily="34" charset="0"/>
              <a:buNone/>
            </a:pPr>
            <a:endParaRPr lang="en-US" altLang="en-US" dirty="0"/>
          </a:p>
        </p:txBody>
      </p:sp>
      <p:pic>
        <p:nvPicPr>
          <p:cNvPr id="39940" name="Picture 8" descr="C:\Documents and Settings\Lyn\Local Settings\Temporary Internet Files\Content.IE5\0HGJK3SV\MCBS00301_0000[1].wmf">
            <a:extLst>
              <a:ext uri="{FF2B5EF4-FFF2-40B4-BE49-F238E27FC236}">
                <a16:creationId xmlns:a16="http://schemas.microsoft.com/office/drawing/2014/main" xmlns="" id="{C69152B5-99F2-4232-ABFA-C4CEE910A8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388" y="3109913"/>
            <a:ext cx="16017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Footer Placeholder 2">
            <a:extLst>
              <a:ext uri="{FF2B5EF4-FFF2-40B4-BE49-F238E27FC236}">
                <a16:creationId xmlns:a16="http://schemas.microsoft.com/office/drawing/2014/main" xmlns="" id="{286DADAF-EA1B-49BA-B1F4-7E9F2D653A3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08792694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3154" name="Rectangle 2">
            <a:extLst>
              <a:ext uri="{FF2B5EF4-FFF2-40B4-BE49-F238E27FC236}">
                <a16:creationId xmlns:a16="http://schemas.microsoft.com/office/drawing/2014/main" xmlns="" id="{8F39F828-9150-4094-A74F-8ED6ADEABF80}"/>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Finding an Expected Value</a:t>
            </a:r>
          </a:p>
        </p:txBody>
      </p:sp>
      <p:sp>
        <p:nvSpPr>
          <p:cNvPr id="39939" name="Content Placeholder 8">
            <a:extLst>
              <a:ext uri="{FF2B5EF4-FFF2-40B4-BE49-F238E27FC236}">
                <a16:creationId xmlns:a16="http://schemas.microsoft.com/office/drawing/2014/main" xmlns="" id="{AB8816B7-871D-4706-B700-74AEFBD1700F}"/>
              </a:ext>
            </a:extLst>
          </p:cNvPr>
          <p:cNvSpPr>
            <a:spLocks noGrp="1"/>
          </p:cNvSpPr>
          <p:nvPr>
            <p:ph idx="1"/>
          </p:nvPr>
        </p:nvSpPr>
        <p:spPr>
          <a:xfrm>
            <a:off x="457200" y="1600200"/>
            <a:ext cx="8229600" cy="3163888"/>
          </a:xfrm>
        </p:spPr>
        <p:txBody>
          <a:bodyPr/>
          <a:lstStyle/>
          <a:p>
            <a:pPr eaLnBrk="1" hangingPunct="1"/>
            <a:r>
              <a:rPr lang="en-US" altLang="en-US" dirty="0"/>
              <a:t>To find the gain for each prize, subtract</a:t>
            </a:r>
            <a:br>
              <a:rPr lang="en-US" altLang="en-US" dirty="0"/>
            </a:br>
            <a:r>
              <a:rPr lang="en-US" altLang="en-US" dirty="0"/>
              <a:t>the price of the ticket from the prize:</a:t>
            </a:r>
          </a:p>
          <a:p>
            <a:pPr lvl="1" eaLnBrk="1" hangingPunct="1"/>
            <a:r>
              <a:rPr lang="en-US" altLang="en-US" dirty="0">
                <a:ea typeface="Times New Roman" panose="02020603050405020304" pitchFamily="18" charset="0"/>
              </a:rPr>
              <a:t>Your gain for the $500 prize is $500 – $2 = $498</a:t>
            </a:r>
          </a:p>
          <a:p>
            <a:pPr lvl="1" eaLnBrk="1" hangingPunct="1"/>
            <a:r>
              <a:rPr lang="en-US" altLang="en-US" dirty="0">
                <a:ea typeface="Times New Roman" panose="02020603050405020304" pitchFamily="18" charset="0"/>
              </a:rPr>
              <a:t>Your gain for the $250 prize is $250 – $2 = $248</a:t>
            </a:r>
          </a:p>
          <a:p>
            <a:pPr lvl="1" eaLnBrk="1" hangingPunct="1"/>
            <a:r>
              <a:rPr lang="en-US" altLang="en-US" dirty="0">
                <a:ea typeface="Times New Roman" panose="02020603050405020304" pitchFamily="18" charset="0"/>
              </a:rPr>
              <a:t>Your gain for the $150 prize is $150 – $2 = $148</a:t>
            </a:r>
          </a:p>
          <a:p>
            <a:pPr lvl="1" eaLnBrk="1" hangingPunct="1"/>
            <a:r>
              <a:rPr lang="en-US" altLang="en-US" dirty="0">
                <a:ea typeface="Times New Roman" panose="02020603050405020304" pitchFamily="18" charset="0"/>
              </a:rPr>
              <a:t>Your gain for the $75 prize is $75 – $2 = $73</a:t>
            </a:r>
            <a:br>
              <a:rPr lang="en-US" altLang="en-US" dirty="0">
                <a:ea typeface="Times New Roman" panose="02020603050405020304" pitchFamily="18" charset="0"/>
              </a:rPr>
            </a:br>
            <a:endParaRPr lang="en-US" altLang="en-US" dirty="0">
              <a:ea typeface="Times New Roman" panose="02020603050405020304" pitchFamily="18" charset="0"/>
            </a:endParaRPr>
          </a:p>
          <a:p>
            <a:pPr eaLnBrk="1" hangingPunct="1"/>
            <a:r>
              <a:rPr lang="en-US" altLang="en-US" dirty="0"/>
              <a:t>If you do not win a prize, your gain is $0 – $2 = –$2</a:t>
            </a:r>
          </a:p>
        </p:txBody>
      </p:sp>
      <p:pic>
        <p:nvPicPr>
          <p:cNvPr id="41988" name="Picture 8" descr="C:\Documents and Settings\Lyn\Local Settings\Temporary Internet Files\Content.IE5\0HGJK3SV\MCBS00301_0000[1].wmf">
            <a:extLst>
              <a:ext uri="{FF2B5EF4-FFF2-40B4-BE49-F238E27FC236}">
                <a16:creationId xmlns:a16="http://schemas.microsoft.com/office/drawing/2014/main" xmlns="" id="{87B0FFE3-E4A6-4BDA-AC40-7E612E84ED6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4225" y="1576388"/>
            <a:ext cx="16017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Footer Placeholder 2">
            <a:extLst>
              <a:ext uri="{FF2B5EF4-FFF2-40B4-BE49-F238E27FC236}">
                <a16:creationId xmlns:a16="http://schemas.microsoft.com/office/drawing/2014/main" xmlns="" id="{F9DC6845-BB44-4944-8B91-B475A6D10A0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4278553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99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3154" name="Rectangle 2">
            <a:extLst>
              <a:ext uri="{FF2B5EF4-FFF2-40B4-BE49-F238E27FC236}">
                <a16:creationId xmlns:a16="http://schemas.microsoft.com/office/drawing/2014/main" xmlns="" id="{70985BC5-3F9E-467B-8261-6798E8971D65}"/>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Finding an Expected Value</a:t>
            </a:r>
          </a:p>
        </p:txBody>
      </p:sp>
      <p:sp>
        <p:nvSpPr>
          <p:cNvPr id="44035" name="Content Placeholder 8">
            <a:extLst>
              <a:ext uri="{FF2B5EF4-FFF2-40B4-BE49-F238E27FC236}">
                <a16:creationId xmlns:a16="http://schemas.microsoft.com/office/drawing/2014/main" xmlns="" id="{F1DC2075-BCCA-4239-9144-0414635D7CF3}"/>
              </a:ext>
            </a:extLst>
          </p:cNvPr>
          <p:cNvSpPr>
            <a:spLocks noGrp="1"/>
          </p:cNvSpPr>
          <p:nvPr>
            <p:ph idx="1"/>
          </p:nvPr>
        </p:nvSpPr>
        <p:spPr>
          <a:xfrm>
            <a:off x="457200" y="1344613"/>
            <a:ext cx="8229600" cy="3163887"/>
          </a:xfrm>
        </p:spPr>
        <p:txBody>
          <a:bodyPr/>
          <a:lstStyle/>
          <a:p>
            <a:pPr eaLnBrk="1" hangingPunct="1"/>
            <a:r>
              <a:rPr lang="en-US" altLang="en-US"/>
              <a:t>Probability distribution for the possible gains (outcomes)</a:t>
            </a:r>
          </a:p>
        </p:txBody>
      </p:sp>
      <p:graphicFrame>
        <p:nvGraphicFramePr>
          <p:cNvPr id="4" name="Table 3">
            <a:extLst>
              <a:ext uri="{FF2B5EF4-FFF2-40B4-BE49-F238E27FC236}">
                <a16:creationId xmlns:a16="http://schemas.microsoft.com/office/drawing/2014/main" xmlns="" id="{9BBB21A1-339A-4A59-BAE3-166672158BD2}"/>
              </a:ext>
            </a:extLst>
          </p:cNvPr>
          <p:cNvGraphicFramePr>
            <a:graphicFrameLocks noGrp="1"/>
          </p:cNvGraphicFramePr>
          <p:nvPr>
            <p:extLst>
              <p:ext uri="{D42A27DB-BD31-4B8C-83A1-F6EECF244321}">
                <p14:modId xmlns:p14="http://schemas.microsoft.com/office/powerpoint/2010/main" val="3406046994"/>
              </p:ext>
            </p:extLst>
          </p:nvPr>
        </p:nvGraphicFramePr>
        <p:xfrm>
          <a:off x="1147763" y="2549525"/>
          <a:ext cx="6122987" cy="1098550"/>
        </p:xfrm>
        <a:graphic>
          <a:graphicData uri="http://schemas.openxmlformats.org/drawingml/2006/table">
            <a:tbl>
              <a:tblPr/>
              <a:tblGrid>
                <a:gridCol w="1125537">
                  <a:extLst>
                    <a:ext uri="{9D8B030D-6E8A-4147-A177-3AD203B41FA5}">
                      <a16:colId xmlns:a16="http://schemas.microsoft.com/office/drawing/2014/main" xmlns="" val="20000"/>
                    </a:ext>
                  </a:extLst>
                </a:gridCol>
                <a:gridCol w="1000125">
                  <a:extLst>
                    <a:ext uri="{9D8B030D-6E8A-4147-A177-3AD203B41FA5}">
                      <a16:colId xmlns:a16="http://schemas.microsoft.com/office/drawing/2014/main" xmlns="" val="20001"/>
                    </a:ext>
                  </a:extLst>
                </a:gridCol>
                <a:gridCol w="998538">
                  <a:extLst>
                    <a:ext uri="{9D8B030D-6E8A-4147-A177-3AD203B41FA5}">
                      <a16:colId xmlns:a16="http://schemas.microsoft.com/office/drawing/2014/main" xmlns="" val="20002"/>
                    </a:ext>
                  </a:extLst>
                </a:gridCol>
                <a:gridCol w="1000125">
                  <a:extLst>
                    <a:ext uri="{9D8B030D-6E8A-4147-A177-3AD203B41FA5}">
                      <a16:colId xmlns:a16="http://schemas.microsoft.com/office/drawing/2014/main" xmlns="" val="20003"/>
                    </a:ext>
                  </a:extLst>
                </a:gridCol>
                <a:gridCol w="998537">
                  <a:extLst>
                    <a:ext uri="{9D8B030D-6E8A-4147-A177-3AD203B41FA5}">
                      <a16:colId xmlns:a16="http://schemas.microsoft.com/office/drawing/2014/main" xmlns="" val="20004"/>
                    </a:ext>
                  </a:extLst>
                </a:gridCol>
                <a:gridCol w="1000125">
                  <a:extLst>
                    <a:ext uri="{9D8B030D-6E8A-4147-A177-3AD203B41FA5}">
                      <a16:colId xmlns:a16="http://schemas.microsoft.com/office/drawing/2014/main" xmlns="" val="20005"/>
                    </a:ext>
                  </a:extLst>
                </a:gridCol>
              </a:tblGrid>
              <a:tr h="397142">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 Gain</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 x</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$498</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$248</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$148</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$73</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a:t>
                      </a: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01408">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P</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r>
                        <a:rPr kumimoji="0" lang="en-US" altLang="en-US" sz="20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x</a:t>
                      </a:r>
                      <a:r>
                        <a:rPr kumimoji="0" lang="en-US" altLang="en-US" sz="2000" b="1" i="0"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a:t>
                      </a:r>
                    </a:p>
                  </a:txBody>
                  <a:tcPr marL="91443" marR="91443"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endParaRP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endParaRPr>
                    </a:p>
                  </a:txBody>
                  <a:tcPr marL="91443" marR="91443"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44059" name="Object 2">
            <a:extLst>
              <a:ext uri="{FF2B5EF4-FFF2-40B4-BE49-F238E27FC236}">
                <a16:creationId xmlns:a16="http://schemas.microsoft.com/office/drawing/2014/main" xmlns="" id="{128283C3-F666-4630-9099-D9645D0666DF}"/>
              </a:ext>
            </a:extLst>
          </p:cNvPr>
          <p:cNvGraphicFramePr>
            <a:graphicFrameLocks noChangeAspect="1"/>
          </p:cNvGraphicFramePr>
          <p:nvPr/>
        </p:nvGraphicFramePr>
        <p:xfrm>
          <a:off x="2459038" y="2970213"/>
          <a:ext cx="614362" cy="679450"/>
        </p:xfrm>
        <a:graphic>
          <a:graphicData uri="http://schemas.openxmlformats.org/presentationml/2006/ole">
            <mc:AlternateContent xmlns:mc="http://schemas.openxmlformats.org/markup-compatibility/2006">
              <mc:Choice xmlns:v="urn:schemas-microsoft-com:vml" Requires="v">
                <p:oleObj spid="_x0000_s4278" name="Equation" r:id="rId4" imgW="355292" imgH="393359" progId="Equation.DSMT4">
                  <p:embed/>
                </p:oleObj>
              </mc:Choice>
              <mc:Fallback>
                <p:oleObj name="Equation" r:id="rId4" imgW="355292" imgH="393359" progId="Equation.DSMT4">
                  <p:embed/>
                  <p:pic>
                    <p:nvPicPr>
                      <p:cNvPr id="44059" name="Object 2">
                        <a:extLst>
                          <a:ext uri="{FF2B5EF4-FFF2-40B4-BE49-F238E27FC236}">
                            <a16:creationId xmlns:a16="http://schemas.microsoft.com/office/drawing/2014/main" xmlns="" id="{128283C3-F666-4630-9099-D9645D0666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9038" y="2970213"/>
                        <a:ext cx="614362"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4060" name="Object 3">
            <a:extLst>
              <a:ext uri="{FF2B5EF4-FFF2-40B4-BE49-F238E27FC236}">
                <a16:creationId xmlns:a16="http://schemas.microsoft.com/office/drawing/2014/main" xmlns="" id="{62A419DE-CA02-4666-B5E3-15FDFDE57014}"/>
              </a:ext>
            </a:extLst>
          </p:cNvPr>
          <p:cNvGraphicFramePr>
            <a:graphicFrameLocks noChangeAspect="1"/>
          </p:cNvGraphicFramePr>
          <p:nvPr/>
        </p:nvGraphicFramePr>
        <p:xfrm>
          <a:off x="3441700" y="2970213"/>
          <a:ext cx="614363" cy="679450"/>
        </p:xfrm>
        <a:graphic>
          <a:graphicData uri="http://schemas.openxmlformats.org/presentationml/2006/ole">
            <mc:AlternateContent xmlns:mc="http://schemas.openxmlformats.org/markup-compatibility/2006">
              <mc:Choice xmlns:v="urn:schemas-microsoft-com:vml" Requires="v">
                <p:oleObj spid="_x0000_s4279" name="Equation" r:id="rId6" imgW="355292" imgH="393359" progId="Equation.DSMT4">
                  <p:embed/>
                </p:oleObj>
              </mc:Choice>
              <mc:Fallback>
                <p:oleObj name="Equation" r:id="rId6" imgW="355292" imgH="393359" progId="Equation.DSMT4">
                  <p:embed/>
                  <p:pic>
                    <p:nvPicPr>
                      <p:cNvPr id="44060" name="Object 3">
                        <a:extLst>
                          <a:ext uri="{FF2B5EF4-FFF2-40B4-BE49-F238E27FC236}">
                            <a16:creationId xmlns:a16="http://schemas.microsoft.com/office/drawing/2014/main" xmlns="" id="{62A419DE-CA02-4666-B5E3-15FDFDE570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1700" y="2970213"/>
                        <a:ext cx="614363"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4061" name="Object 4">
            <a:extLst>
              <a:ext uri="{FF2B5EF4-FFF2-40B4-BE49-F238E27FC236}">
                <a16:creationId xmlns:a16="http://schemas.microsoft.com/office/drawing/2014/main" xmlns="" id="{0525D6F0-4F71-44B0-BB2A-1EF82D1D0732}"/>
              </a:ext>
            </a:extLst>
          </p:cNvPr>
          <p:cNvGraphicFramePr>
            <a:graphicFrameLocks noChangeAspect="1"/>
          </p:cNvGraphicFramePr>
          <p:nvPr/>
        </p:nvGraphicFramePr>
        <p:xfrm>
          <a:off x="4445000" y="2970213"/>
          <a:ext cx="614363" cy="679450"/>
        </p:xfrm>
        <a:graphic>
          <a:graphicData uri="http://schemas.openxmlformats.org/presentationml/2006/ole">
            <mc:AlternateContent xmlns:mc="http://schemas.openxmlformats.org/markup-compatibility/2006">
              <mc:Choice xmlns:v="urn:schemas-microsoft-com:vml" Requires="v">
                <p:oleObj spid="_x0000_s4280" name="Equation" r:id="rId7" imgW="355292" imgH="393359" progId="Equation.DSMT4">
                  <p:embed/>
                </p:oleObj>
              </mc:Choice>
              <mc:Fallback>
                <p:oleObj name="Equation" r:id="rId7" imgW="355292" imgH="393359" progId="Equation.DSMT4">
                  <p:embed/>
                  <p:pic>
                    <p:nvPicPr>
                      <p:cNvPr id="44061" name="Object 4">
                        <a:extLst>
                          <a:ext uri="{FF2B5EF4-FFF2-40B4-BE49-F238E27FC236}">
                            <a16:creationId xmlns:a16="http://schemas.microsoft.com/office/drawing/2014/main" xmlns="" id="{0525D6F0-4F71-44B0-BB2A-1EF82D1D07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00" y="2970213"/>
                        <a:ext cx="614363"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4062" name="Object 5">
            <a:extLst>
              <a:ext uri="{FF2B5EF4-FFF2-40B4-BE49-F238E27FC236}">
                <a16:creationId xmlns:a16="http://schemas.microsoft.com/office/drawing/2014/main" xmlns="" id="{C9C8F095-F8DD-49F8-B956-ABDDDCEFCD0F}"/>
              </a:ext>
            </a:extLst>
          </p:cNvPr>
          <p:cNvGraphicFramePr>
            <a:graphicFrameLocks noChangeAspect="1"/>
          </p:cNvGraphicFramePr>
          <p:nvPr/>
        </p:nvGraphicFramePr>
        <p:xfrm>
          <a:off x="5484813" y="2970213"/>
          <a:ext cx="614362" cy="679450"/>
        </p:xfrm>
        <a:graphic>
          <a:graphicData uri="http://schemas.openxmlformats.org/presentationml/2006/ole">
            <mc:AlternateContent xmlns:mc="http://schemas.openxmlformats.org/markup-compatibility/2006">
              <mc:Choice xmlns:v="urn:schemas-microsoft-com:vml" Requires="v">
                <p:oleObj spid="_x0000_s4281" name="Equation" r:id="rId8" imgW="355292" imgH="393359" progId="Equation.DSMT4">
                  <p:embed/>
                </p:oleObj>
              </mc:Choice>
              <mc:Fallback>
                <p:oleObj name="Equation" r:id="rId8" imgW="355292" imgH="393359" progId="Equation.DSMT4">
                  <p:embed/>
                  <p:pic>
                    <p:nvPicPr>
                      <p:cNvPr id="44062" name="Object 5">
                        <a:extLst>
                          <a:ext uri="{FF2B5EF4-FFF2-40B4-BE49-F238E27FC236}">
                            <a16:creationId xmlns:a16="http://schemas.microsoft.com/office/drawing/2014/main" xmlns="" id="{C9C8F095-F8DD-49F8-B956-ABDDDCEFCD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4813" y="2970213"/>
                        <a:ext cx="614362"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4063" name="Object 6">
            <a:extLst>
              <a:ext uri="{FF2B5EF4-FFF2-40B4-BE49-F238E27FC236}">
                <a16:creationId xmlns:a16="http://schemas.microsoft.com/office/drawing/2014/main" xmlns="" id="{0A5877D4-FF41-4F03-A6E2-721ACBC42965}"/>
              </a:ext>
            </a:extLst>
          </p:cNvPr>
          <p:cNvGraphicFramePr>
            <a:graphicFrameLocks noChangeAspect="1"/>
          </p:cNvGraphicFramePr>
          <p:nvPr/>
        </p:nvGraphicFramePr>
        <p:xfrm>
          <a:off x="6488113" y="2970213"/>
          <a:ext cx="614362" cy="679450"/>
        </p:xfrm>
        <a:graphic>
          <a:graphicData uri="http://schemas.openxmlformats.org/presentationml/2006/ole">
            <mc:AlternateContent xmlns:mc="http://schemas.openxmlformats.org/markup-compatibility/2006">
              <mc:Choice xmlns:v="urn:schemas-microsoft-com:vml" Requires="v">
                <p:oleObj spid="_x0000_s4282" name="Equation" r:id="rId9" imgW="355292" imgH="393359" progId="Equation.DSMT4">
                  <p:embed/>
                </p:oleObj>
              </mc:Choice>
              <mc:Fallback>
                <p:oleObj name="Equation" r:id="rId9" imgW="355292" imgH="393359" progId="Equation.DSMT4">
                  <p:embed/>
                  <p:pic>
                    <p:nvPicPr>
                      <p:cNvPr id="44063" name="Object 6">
                        <a:extLst>
                          <a:ext uri="{FF2B5EF4-FFF2-40B4-BE49-F238E27FC236}">
                            <a16:creationId xmlns:a16="http://schemas.microsoft.com/office/drawing/2014/main" xmlns="" id="{0A5877D4-FF41-4F03-A6E2-721ACBC4296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8113" y="2970213"/>
                        <a:ext cx="614362"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 name="TextBox 10">
            <a:extLst>
              <a:ext uri="{FF2B5EF4-FFF2-40B4-BE49-F238E27FC236}">
                <a16:creationId xmlns:a16="http://schemas.microsoft.com/office/drawing/2014/main" xmlns="" id="{64BBBD48-A978-406E-AB44-4BFC55865B7B}"/>
              </a:ext>
            </a:extLst>
          </p:cNvPr>
          <p:cNvSpPr txBox="1">
            <a:spLocks noChangeArrowheads="1"/>
          </p:cNvSpPr>
          <p:nvPr/>
        </p:nvSpPr>
        <p:spPr bwMode="auto">
          <a:xfrm>
            <a:off x="339725" y="5380038"/>
            <a:ext cx="85280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t>You can expect to lose an average of $1.35 for each ticket you buy.</a:t>
            </a:r>
          </a:p>
        </p:txBody>
      </p:sp>
      <p:pic>
        <p:nvPicPr>
          <p:cNvPr id="44066" name="Picture 8" descr="C:\Documents and Settings\Lyn\Local Settings\Temporary Internet Files\Content.IE5\0HGJK3SV\MCBS00301_0000[1].wmf">
            <a:extLst>
              <a:ext uri="{FF2B5EF4-FFF2-40B4-BE49-F238E27FC236}">
                <a16:creationId xmlns:a16="http://schemas.microsoft.com/office/drawing/2014/main" xmlns="" id="{C0877BFD-B4BE-45BA-941F-DC478E73C4CB}"/>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312025" y="1663700"/>
            <a:ext cx="16017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67" name="Footer Placeholder 2">
            <a:extLst>
              <a:ext uri="{FF2B5EF4-FFF2-40B4-BE49-F238E27FC236}">
                <a16:creationId xmlns:a16="http://schemas.microsoft.com/office/drawing/2014/main" xmlns="" id="{329D01DF-5AE2-455C-B13C-CDF62108ACE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3" name="Object 2">
            <a:extLst>
              <a:ext uri="{FF2B5EF4-FFF2-40B4-BE49-F238E27FC236}">
                <a16:creationId xmlns:a16="http://schemas.microsoft.com/office/drawing/2014/main" xmlns="" id="{845D1351-B270-4455-AE44-1D5FB9F22C34}"/>
              </a:ext>
            </a:extLst>
          </p:cNvPr>
          <p:cNvGraphicFramePr>
            <a:graphicFrameLocks noChangeAspect="1"/>
          </p:cNvGraphicFramePr>
          <p:nvPr>
            <p:extLst>
              <p:ext uri="{D42A27DB-BD31-4B8C-83A1-F6EECF244321}">
                <p14:modId xmlns:p14="http://schemas.microsoft.com/office/powerpoint/2010/main" val="2733991900"/>
              </p:ext>
            </p:extLst>
          </p:nvPr>
        </p:nvGraphicFramePr>
        <p:xfrm>
          <a:off x="55563" y="3675063"/>
          <a:ext cx="8928100" cy="1676400"/>
        </p:xfrm>
        <a:graphic>
          <a:graphicData uri="http://schemas.openxmlformats.org/presentationml/2006/ole">
            <mc:AlternateContent xmlns:mc="http://schemas.openxmlformats.org/markup-compatibility/2006">
              <mc:Choice xmlns:v="urn:schemas-microsoft-com:vml" Requires="v">
                <p:oleObj spid="_x0000_s4283" name="Equation" r:id="rId12" imgW="8928000" imgH="1676160" progId="Equation.DSMT4">
                  <p:embed/>
                </p:oleObj>
              </mc:Choice>
              <mc:Fallback>
                <p:oleObj name="Equation" r:id="rId12" imgW="8928000" imgH="1676160" progId="Equation.DSMT4">
                  <p:embed/>
                  <p:pic>
                    <p:nvPicPr>
                      <p:cNvPr id="0" name=""/>
                      <p:cNvPicPr/>
                      <p:nvPr/>
                    </p:nvPicPr>
                    <p:blipFill>
                      <a:blip r:embed="rId13"/>
                      <a:stretch>
                        <a:fillRect/>
                      </a:stretch>
                    </p:blipFill>
                    <p:spPr>
                      <a:xfrm>
                        <a:off x="55563" y="3675063"/>
                        <a:ext cx="8928100" cy="1676400"/>
                      </a:xfrm>
                      <a:prstGeom prst="rect">
                        <a:avLst/>
                      </a:prstGeom>
                    </p:spPr>
                  </p:pic>
                </p:oleObj>
              </mc:Fallback>
            </mc:AlternateContent>
          </a:graphicData>
        </a:graphic>
      </p:graphicFrame>
    </p:spTree>
    <p:extLst>
      <p:ext uri="{BB962C8B-B14F-4D97-AF65-F5344CB8AC3E}">
        <p14:creationId xmlns:p14="http://schemas.microsoft.com/office/powerpoint/2010/main" val="23835287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a:extLst>
              <a:ext uri="{FF2B5EF4-FFF2-40B4-BE49-F238E27FC236}">
                <a16:creationId xmlns:a16="http://schemas.microsoft.com/office/drawing/2014/main" xmlns="" id="{52F05232-79D7-4EBC-B1FD-43D2901601B7}"/>
              </a:ext>
            </a:extLst>
          </p:cNvPr>
          <p:cNvSpPr>
            <a:spLocks noGrp="1"/>
          </p:cNvSpPr>
          <p:nvPr>
            <p:ph type="ctrTitle"/>
          </p:nvPr>
        </p:nvSpPr>
        <p:spPr/>
        <p:txBody>
          <a:bodyPr/>
          <a:lstStyle/>
          <a:p>
            <a:pPr eaLnBrk="1" hangingPunct="1"/>
            <a:r>
              <a:rPr lang="en-US" altLang="en-US"/>
              <a:t>Section 4.1</a:t>
            </a:r>
          </a:p>
        </p:txBody>
      </p:sp>
      <p:sp>
        <p:nvSpPr>
          <p:cNvPr id="5" name="Subtitle 4">
            <a:extLst>
              <a:ext uri="{FF2B5EF4-FFF2-40B4-BE49-F238E27FC236}">
                <a16:creationId xmlns:a16="http://schemas.microsoft.com/office/drawing/2014/main" xmlns="" id="{7F677331-5504-45E6-84F6-9A407517EACC}"/>
              </a:ext>
            </a:extLst>
          </p:cNvPr>
          <p:cNvSpPr>
            <a:spLocks noGrp="1"/>
          </p:cNvSpPr>
          <p:nvPr>
            <p:ph type="subTitle" idx="1"/>
          </p:nvPr>
        </p:nvSpPr>
        <p:spPr/>
        <p:txBody>
          <a:bodyPr/>
          <a:lstStyle/>
          <a:p>
            <a:pPr eaLnBrk="1" hangingPunct="1">
              <a:buFont typeface="Arial" charset="0"/>
              <a:buNone/>
              <a:defRPr/>
            </a:pPr>
            <a:r>
              <a:rPr lang="en-US" dirty="0">
                <a:ea typeface="+mn-ea"/>
              </a:rPr>
              <a:t>Probability Distributions</a:t>
            </a:r>
          </a:p>
        </p:txBody>
      </p:sp>
      <p:sp>
        <p:nvSpPr>
          <p:cNvPr id="12292" name="Footer Placeholder 2">
            <a:extLst>
              <a:ext uri="{FF2B5EF4-FFF2-40B4-BE49-F238E27FC236}">
                <a16:creationId xmlns:a16="http://schemas.microsoft.com/office/drawing/2014/main" xmlns="" id="{4677FB44-D6A2-444D-9A28-4546C25D0F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0128164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EAED1383-229F-43AF-8C6E-5296D37FEB96}"/>
              </a:ext>
            </a:extLst>
          </p:cNvPr>
          <p:cNvSpPr>
            <a:spLocks noGrp="1"/>
          </p:cNvSpPr>
          <p:nvPr>
            <p:ph type="title"/>
          </p:nvPr>
        </p:nvSpPr>
        <p:spPr/>
        <p:txBody>
          <a:bodyPr/>
          <a:lstStyle/>
          <a:p>
            <a:pPr eaLnBrk="1" hangingPunct="1"/>
            <a:r>
              <a:rPr lang="en-US" altLang="en-US"/>
              <a:t>Section 4.1 Objectives</a:t>
            </a:r>
          </a:p>
        </p:txBody>
      </p:sp>
      <p:sp>
        <p:nvSpPr>
          <p:cNvPr id="13315" name="Content Placeholder 2">
            <a:extLst>
              <a:ext uri="{FF2B5EF4-FFF2-40B4-BE49-F238E27FC236}">
                <a16:creationId xmlns:a16="http://schemas.microsoft.com/office/drawing/2014/main" xmlns="" id="{DD0AFE04-69E2-43AF-B634-552338916770}"/>
              </a:ext>
            </a:extLst>
          </p:cNvPr>
          <p:cNvSpPr>
            <a:spLocks noGrp="1"/>
          </p:cNvSpPr>
          <p:nvPr>
            <p:ph idx="1"/>
          </p:nvPr>
        </p:nvSpPr>
        <p:spPr/>
        <p:txBody>
          <a:bodyPr/>
          <a:lstStyle/>
          <a:p>
            <a:pPr eaLnBrk="1" hangingPunct="1"/>
            <a:r>
              <a:rPr lang="en-US" altLang="en-US"/>
              <a:t>How to distinguish between discrete random variables and continuous random variables</a:t>
            </a:r>
          </a:p>
          <a:p>
            <a:pPr eaLnBrk="1" hangingPunct="1"/>
            <a:r>
              <a:rPr lang="en-US" altLang="en-US"/>
              <a:t>How to construct a discrete probability distribution and its graph and how to determine if a distribution is a probability distribution</a:t>
            </a:r>
          </a:p>
          <a:p>
            <a:pPr eaLnBrk="1" hangingPunct="1"/>
            <a:r>
              <a:rPr lang="en-US" altLang="en-US"/>
              <a:t>How to find the mean, variance, and standard deviation of a discrete probability distribution</a:t>
            </a:r>
          </a:p>
          <a:p>
            <a:pPr eaLnBrk="1" hangingPunct="1"/>
            <a:r>
              <a:rPr lang="en-US" altLang="en-US"/>
              <a:t>How to find the expected value of a discrete probability distribution</a:t>
            </a:r>
          </a:p>
        </p:txBody>
      </p:sp>
      <p:sp>
        <p:nvSpPr>
          <p:cNvPr id="13316" name="Footer Placeholder 2">
            <a:extLst>
              <a:ext uri="{FF2B5EF4-FFF2-40B4-BE49-F238E27FC236}">
                <a16:creationId xmlns:a16="http://schemas.microsoft.com/office/drawing/2014/main" xmlns="" id="{244B70B2-8DA9-4A6C-9645-A041B78341A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6607008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xmlns="" id="{2FB3ABC8-329B-464A-B66C-A25FB726A07A}"/>
              </a:ext>
            </a:extLst>
          </p:cNvPr>
          <p:cNvSpPr>
            <a:spLocks noGrp="1" noChangeArrowheads="1"/>
          </p:cNvSpPr>
          <p:nvPr>
            <p:ph type="title"/>
          </p:nvPr>
        </p:nvSpPr>
        <p:spPr>
          <a:noFill/>
        </p:spPr>
        <p:txBody>
          <a:bodyPr/>
          <a:lstStyle/>
          <a:p>
            <a:pPr eaLnBrk="1" hangingPunct="1"/>
            <a:r>
              <a:rPr lang="en-US" altLang="en-US"/>
              <a:t>Random Variables</a:t>
            </a:r>
          </a:p>
        </p:txBody>
      </p:sp>
      <p:sp>
        <p:nvSpPr>
          <p:cNvPr id="24579" name="Content Placeholder 40">
            <a:extLst>
              <a:ext uri="{FF2B5EF4-FFF2-40B4-BE49-F238E27FC236}">
                <a16:creationId xmlns:a16="http://schemas.microsoft.com/office/drawing/2014/main" xmlns="" id="{6920AA8C-3BBC-4117-B9AA-FA4CCC0F2948}"/>
              </a:ext>
            </a:extLst>
          </p:cNvPr>
          <p:cNvSpPr>
            <a:spLocks noGrp="1"/>
          </p:cNvSpPr>
          <p:nvPr>
            <p:ph idx="1"/>
          </p:nvPr>
        </p:nvSpPr>
        <p:spPr>
          <a:xfrm>
            <a:off x="530225" y="1323975"/>
            <a:ext cx="8229600" cy="4525963"/>
          </a:xfrm>
        </p:spPr>
        <p:txBody>
          <a:bodyPr/>
          <a:lstStyle/>
          <a:p>
            <a:pPr eaLnBrk="1" hangingPunct="1">
              <a:buFont typeface="Arial" panose="020B0604020202020204" pitchFamily="34" charset="0"/>
              <a:buNone/>
            </a:pPr>
            <a:r>
              <a:rPr lang="en-US" altLang="en-US" b="1" dirty="0">
                <a:solidFill>
                  <a:schemeClr val="accent2"/>
                </a:solidFill>
              </a:rPr>
              <a:t>Random Variable</a:t>
            </a:r>
          </a:p>
          <a:p>
            <a:pPr eaLnBrk="1" hangingPunct="1"/>
            <a:r>
              <a:rPr lang="en-US" altLang="en-US" dirty="0"/>
              <a:t>Represents a numerical value associated with each outcome of a probability distribution.</a:t>
            </a:r>
          </a:p>
          <a:p>
            <a:pPr eaLnBrk="1" hangingPunct="1"/>
            <a:r>
              <a:rPr lang="en-US" altLang="en-US" dirty="0"/>
              <a:t>Denoted by </a:t>
            </a:r>
            <a:r>
              <a:rPr lang="en-US" altLang="en-US" b="1" i="1" dirty="0"/>
              <a:t>x</a:t>
            </a:r>
          </a:p>
          <a:p>
            <a:pPr eaLnBrk="1" hangingPunct="1"/>
            <a:r>
              <a:rPr lang="en-US" altLang="en-US" dirty="0"/>
              <a:t>Examples</a:t>
            </a:r>
          </a:p>
          <a:p>
            <a:pPr lvl="1" eaLnBrk="1" hangingPunct="1"/>
            <a:r>
              <a:rPr lang="en-US" altLang="en-US" i="1" dirty="0">
                <a:ea typeface="Times New Roman" panose="02020603050405020304" pitchFamily="18" charset="0"/>
              </a:rPr>
              <a:t>x</a:t>
            </a:r>
            <a:r>
              <a:rPr lang="en-US" altLang="en-US" dirty="0">
                <a:ea typeface="Times New Roman" panose="02020603050405020304" pitchFamily="18" charset="0"/>
              </a:rPr>
              <a:t> = Number of sales calls a salesperson makes in one day.</a:t>
            </a:r>
          </a:p>
          <a:p>
            <a:pPr lvl="1" eaLnBrk="1" hangingPunct="1"/>
            <a:r>
              <a:rPr lang="en-US" altLang="en-US" i="1" dirty="0">
                <a:ea typeface="Times New Roman" panose="02020603050405020304" pitchFamily="18" charset="0"/>
              </a:rPr>
              <a:t>x</a:t>
            </a:r>
            <a:r>
              <a:rPr lang="en-US" altLang="en-US" dirty="0">
                <a:ea typeface="Times New Roman" panose="02020603050405020304" pitchFamily="18" charset="0"/>
              </a:rPr>
              <a:t> = Hours spent on sales calls in one day.</a:t>
            </a:r>
          </a:p>
        </p:txBody>
      </p:sp>
      <p:sp>
        <p:nvSpPr>
          <p:cNvPr id="14340" name="Footer Placeholder 2">
            <a:extLst>
              <a:ext uri="{FF2B5EF4-FFF2-40B4-BE49-F238E27FC236}">
                <a16:creationId xmlns:a16="http://schemas.microsoft.com/office/drawing/2014/main" xmlns="" id="{8CBFF652-6DED-4807-9DF3-189D9073D31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023247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xmlns="" id="{C78775F0-5224-464D-8FC7-FB63ADFF8DA2}"/>
              </a:ext>
            </a:extLst>
          </p:cNvPr>
          <p:cNvSpPr>
            <a:spLocks noGrp="1" noChangeArrowheads="1"/>
          </p:cNvSpPr>
          <p:nvPr>
            <p:ph type="title"/>
          </p:nvPr>
        </p:nvSpPr>
        <p:spPr>
          <a:noFill/>
        </p:spPr>
        <p:txBody>
          <a:bodyPr/>
          <a:lstStyle/>
          <a:p>
            <a:pPr eaLnBrk="1" hangingPunct="1"/>
            <a:r>
              <a:rPr lang="en-US" altLang="en-US"/>
              <a:t>Random Variables</a:t>
            </a:r>
          </a:p>
        </p:txBody>
      </p:sp>
      <p:sp>
        <p:nvSpPr>
          <p:cNvPr id="25603" name="Content Placeholder 40">
            <a:extLst>
              <a:ext uri="{FF2B5EF4-FFF2-40B4-BE49-F238E27FC236}">
                <a16:creationId xmlns:a16="http://schemas.microsoft.com/office/drawing/2014/main" xmlns="" id="{8338B29D-8CE6-42D7-BADA-72868B41A7FA}"/>
              </a:ext>
            </a:extLst>
          </p:cNvPr>
          <p:cNvSpPr>
            <a:spLocks noGrp="1"/>
          </p:cNvSpPr>
          <p:nvPr>
            <p:ph idx="1"/>
          </p:nvPr>
        </p:nvSpPr>
        <p:spPr>
          <a:xfrm>
            <a:off x="530225" y="1323975"/>
            <a:ext cx="8229600" cy="2978150"/>
          </a:xfrm>
        </p:spPr>
        <p:txBody>
          <a:bodyPr/>
          <a:lstStyle/>
          <a:p>
            <a:pPr eaLnBrk="1" hangingPunct="1">
              <a:buFont typeface="Arial" panose="020B0604020202020204" pitchFamily="34" charset="0"/>
              <a:buNone/>
            </a:pPr>
            <a:r>
              <a:rPr lang="en-US" altLang="en-US" b="1">
                <a:solidFill>
                  <a:schemeClr val="accent2"/>
                </a:solidFill>
              </a:rPr>
              <a:t>Discrete Random Variable</a:t>
            </a:r>
          </a:p>
          <a:p>
            <a:pPr eaLnBrk="1" hangingPunct="1"/>
            <a:r>
              <a:rPr lang="en-US" altLang="en-US"/>
              <a:t>Has a finite or countable number of possible outcomes that can be listed.</a:t>
            </a:r>
          </a:p>
          <a:p>
            <a:pPr eaLnBrk="1" hangingPunct="1"/>
            <a:r>
              <a:rPr lang="en-US" altLang="en-US"/>
              <a:t>Example</a:t>
            </a:r>
          </a:p>
          <a:p>
            <a:pPr lvl="1" eaLnBrk="1" hangingPunct="1"/>
            <a:r>
              <a:rPr lang="en-US" altLang="en-US" i="1">
                <a:ea typeface="Times New Roman" panose="02020603050405020304" pitchFamily="18" charset="0"/>
              </a:rPr>
              <a:t>x</a:t>
            </a:r>
            <a:r>
              <a:rPr lang="en-US" altLang="en-US">
                <a:ea typeface="Times New Roman" panose="02020603050405020304" pitchFamily="18" charset="0"/>
              </a:rPr>
              <a:t> = Number of sales calls a salesperson makes in one day. </a:t>
            </a:r>
          </a:p>
          <a:p>
            <a:pPr eaLnBrk="1" hangingPunct="1"/>
            <a:endParaRPr lang="en-US" altLang="en-US"/>
          </a:p>
          <a:p>
            <a:pPr eaLnBrk="1" hangingPunct="1"/>
            <a:endParaRPr lang="en-US" altLang="en-US"/>
          </a:p>
        </p:txBody>
      </p:sp>
      <p:grpSp>
        <p:nvGrpSpPr>
          <p:cNvPr id="2" name="Group 45">
            <a:extLst>
              <a:ext uri="{FF2B5EF4-FFF2-40B4-BE49-F238E27FC236}">
                <a16:creationId xmlns:a16="http://schemas.microsoft.com/office/drawing/2014/main" xmlns="" id="{C43BAB91-80FF-4B67-81B0-05541FFA5684}"/>
              </a:ext>
            </a:extLst>
          </p:cNvPr>
          <p:cNvGrpSpPr>
            <a:grpSpLocks/>
          </p:cNvGrpSpPr>
          <p:nvPr/>
        </p:nvGrpSpPr>
        <p:grpSpPr bwMode="auto">
          <a:xfrm>
            <a:off x="2314575" y="4276725"/>
            <a:ext cx="4114800" cy="842963"/>
            <a:chOff x="2313958" y="4276774"/>
            <a:chExt cx="4114800" cy="842963"/>
          </a:xfrm>
        </p:grpSpPr>
        <p:sp>
          <p:nvSpPr>
            <p:cNvPr id="16390" name="Line 73">
              <a:extLst>
                <a:ext uri="{FF2B5EF4-FFF2-40B4-BE49-F238E27FC236}">
                  <a16:creationId xmlns:a16="http://schemas.microsoft.com/office/drawing/2014/main" xmlns="" id="{F75E8DA1-5C00-44BE-9030-BD66F30F8A88}"/>
                </a:ext>
              </a:extLst>
            </p:cNvPr>
            <p:cNvSpPr>
              <a:spLocks noChangeShapeType="1"/>
            </p:cNvSpPr>
            <p:nvPr/>
          </p:nvSpPr>
          <p:spPr bwMode="auto">
            <a:xfrm>
              <a:off x="2313958" y="4559349"/>
              <a:ext cx="3624263"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1" name="Line 74">
              <a:extLst>
                <a:ext uri="{FF2B5EF4-FFF2-40B4-BE49-F238E27FC236}">
                  <a16:creationId xmlns:a16="http://schemas.microsoft.com/office/drawing/2014/main" xmlns="" id="{E432F6E9-6B48-493C-836F-FB35AE8D1CA5}"/>
                </a:ext>
              </a:extLst>
            </p:cNvPr>
            <p:cNvSpPr>
              <a:spLocks noChangeShapeType="1"/>
            </p:cNvSpPr>
            <p:nvPr/>
          </p:nvSpPr>
          <p:spPr bwMode="auto">
            <a:xfrm>
              <a:off x="4431683" y="44069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2" name="Text Box 75">
              <a:extLst>
                <a:ext uri="{FF2B5EF4-FFF2-40B4-BE49-F238E27FC236}">
                  <a16:creationId xmlns:a16="http://schemas.microsoft.com/office/drawing/2014/main" xmlns="" id="{C8AC7A88-DDD3-4A82-9E23-BE2443587F51}"/>
                </a:ext>
              </a:extLst>
            </p:cNvPr>
            <p:cNvSpPr txBox="1">
              <a:spLocks noChangeArrowheads="1"/>
            </p:cNvSpPr>
            <p:nvPr/>
          </p:nvSpPr>
          <p:spPr bwMode="auto">
            <a:xfrm>
              <a:off x="5971558" y="427677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i="1"/>
                <a:t>x</a:t>
              </a:r>
            </a:p>
          </p:txBody>
        </p:sp>
        <p:sp>
          <p:nvSpPr>
            <p:cNvPr id="16393" name="Line 76">
              <a:extLst>
                <a:ext uri="{FF2B5EF4-FFF2-40B4-BE49-F238E27FC236}">
                  <a16:creationId xmlns:a16="http://schemas.microsoft.com/office/drawing/2014/main" xmlns="" id="{6DDC86EC-1E0A-4BC7-BBAF-A5288706682E}"/>
                </a:ext>
              </a:extLst>
            </p:cNvPr>
            <p:cNvSpPr>
              <a:spLocks noChangeShapeType="1"/>
            </p:cNvSpPr>
            <p:nvPr/>
          </p:nvSpPr>
          <p:spPr bwMode="auto">
            <a:xfrm>
              <a:off x="3272808" y="44069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4" name="Line 78">
              <a:extLst>
                <a:ext uri="{FF2B5EF4-FFF2-40B4-BE49-F238E27FC236}">
                  <a16:creationId xmlns:a16="http://schemas.microsoft.com/office/drawing/2014/main" xmlns="" id="{4AAEE1F7-BDD7-49E6-B09D-57788934B678}"/>
                </a:ext>
              </a:extLst>
            </p:cNvPr>
            <p:cNvSpPr>
              <a:spLocks noChangeShapeType="1"/>
            </p:cNvSpPr>
            <p:nvPr/>
          </p:nvSpPr>
          <p:spPr bwMode="auto">
            <a:xfrm>
              <a:off x="2694958" y="44069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5" name="Line 79">
              <a:extLst>
                <a:ext uri="{FF2B5EF4-FFF2-40B4-BE49-F238E27FC236}">
                  <a16:creationId xmlns:a16="http://schemas.microsoft.com/office/drawing/2014/main" xmlns="" id="{42A4A325-1EDB-49DE-82E8-1C0D5745CB73}"/>
                </a:ext>
              </a:extLst>
            </p:cNvPr>
            <p:cNvSpPr>
              <a:spLocks noChangeShapeType="1"/>
            </p:cNvSpPr>
            <p:nvPr/>
          </p:nvSpPr>
          <p:spPr bwMode="auto">
            <a:xfrm>
              <a:off x="5011121" y="44069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6" name="Line 80">
              <a:extLst>
                <a:ext uri="{FF2B5EF4-FFF2-40B4-BE49-F238E27FC236}">
                  <a16:creationId xmlns:a16="http://schemas.microsoft.com/office/drawing/2014/main" xmlns="" id="{9CB34AB4-F7D2-480A-B4FE-53EC364018AF}"/>
                </a:ext>
              </a:extLst>
            </p:cNvPr>
            <p:cNvSpPr>
              <a:spLocks noChangeShapeType="1"/>
            </p:cNvSpPr>
            <p:nvPr/>
          </p:nvSpPr>
          <p:spPr bwMode="auto">
            <a:xfrm>
              <a:off x="5590558" y="44069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7" name="Text Box 81">
              <a:extLst>
                <a:ext uri="{FF2B5EF4-FFF2-40B4-BE49-F238E27FC236}">
                  <a16:creationId xmlns:a16="http://schemas.microsoft.com/office/drawing/2014/main" xmlns="" id="{A79D683F-68D2-416B-BBC9-5063DB9FCC0F}"/>
                </a:ext>
              </a:extLst>
            </p:cNvPr>
            <p:cNvSpPr txBox="1">
              <a:spLocks noChangeArrowheads="1"/>
            </p:cNvSpPr>
            <p:nvPr/>
          </p:nvSpPr>
          <p:spPr bwMode="auto">
            <a:xfrm>
              <a:off x="3053733" y="47228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1</a:t>
              </a:r>
            </a:p>
          </p:txBody>
        </p:sp>
        <p:sp>
          <p:nvSpPr>
            <p:cNvPr id="16398" name="Text Box 82">
              <a:extLst>
                <a:ext uri="{FF2B5EF4-FFF2-40B4-BE49-F238E27FC236}">
                  <a16:creationId xmlns:a16="http://schemas.microsoft.com/office/drawing/2014/main" xmlns="" id="{8F6FB711-1C67-45CC-B8EB-54DAEFFDDEBC}"/>
                </a:ext>
              </a:extLst>
            </p:cNvPr>
            <p:cNvSpPr txBox="1">
              <a:spLocks noChangeArrowheads="1"/>
            </p:cNvSpPr>
            <p:nvPr/>
          </p:nvSpPr>
          <p:spPr bwMode="auto">
            <a:xfrm>
              <a:off x="5277821" y="4722862"/>
              <a:ext cx="631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5</a:t>
              </a:r>
            </a:p>
          </p:txBody>
        </p:sp>
        <p:sp>
          <p:nvSpPr>
            <p:cNvPr id="16399" name="Line 83">
              <a:extLst>
                <a:ext uri="{FF2B5EF4-FFF2-40B4-BE49-F238E27FC236}">
                  <a16:creationId xmlns:a16="http://schemas.microsoft.com/office/drawing/2014/main" xmlns="" id="{9929502A-FF4C-41E1-8459-53D85F71E82A}"/>
                </a:ext>
              </a:extLst>
            </p:cNvPr>
            <p:cNvSpPr>
              <a:spLocks noChangeShapeType="1"/>
            </p:cNvSpPr>
            <p:nvPr/>
          </p:nvSpPr>
          <p:spPr bwMode="auto">
            <a:xfrm>
              <a:off x="3852246" y="43942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0" name="Text Box 84">
              <a:extLst>
                <a:ext uri="{FF2B5EF4-FFF2-40B4-BE49-F238E27FC236}">
                  <a16:creationId xmlns:a16="http://schemas.microsoft.com/office/drawing/2014/main" xmlns="" id="{66E7037E-1175-4100-991D-4DA597E225CE}"/>
                </a:ext>
              </a:extLst>
            </p:cNvPr>
            <p:cNvSpPr txBox="1">
              <a:spLocks noChangeArrowheads="1"/>
            </p:cNvSpPr>
            <p:nvPr/>
          </p:nvSpPr>
          <p:spPr bwMode="auto">
            <a:xfrm>
              <a:off x="4207846" y="47228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3</a:t>
              </a:r>
            </a:p>
          </p:txBody>
        </p:sp>
        <p:sp>
          <p:nvSpPr>
            <p:cNvPr id="16401" name="Text Box 87">
              <a:extLst>
                <a:ext uri="{FF2B5EF4-FFF2-40B4-BE49-F238E27FC236}">
                  <a16:creationId xmlns:a16="http://schemas.microsoft.com/office/drawing/2014/main" xmlns="" id="{3916A08D-136B-4D6F-8B86-1CED47265206}"/>
                </a:ext>
              </a:extLst>
            </p:cNvPr>
            <p:cNvSpPr txBox="1">
              <a:spLocks noChangeArrowheads="1"/>
            </p:cNvSpPr>
            <p:nvPr/>
          </p:nvSpPr>
          <p:spPr bwMode="auto">
            <a:xfrm>
              <a:off x="2463183" y="47228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0</a:t>
              </a:r>
            </a:p>
          </p:txBody>
        </p:sp>
        <p:sp>
          <p:nvSpPr>
            <p:cNvPr id="16402" name="Text Box 88">
              <a:extLst>
                <a:ext uri="{FF2B5EF4-FFF2-40B4-BE49-F238E27FC236}">
                  <a16:creationId xmlns:a16="http://schemas.microsoft.com/office/drawing/2014/main" xmlns="" id="{E23482F5-8BDA-4C55-9ECF-966D83B9BE5E}"/>
                </a:ext>
              </a:extLst>
            </p:cNvPr>
            <p:cNvSpPr txBox="1">
              <a:spLocks noChangeArrowheads="1"/>
            </p:cNvSpPr>
            <p:nvPr/>
          </p:nvSpPr>
          <p:spPr bwMode="auto">
            <a:xfrm>
              <a:off x="3617296" y="47228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2</a:t>
              </a:r>
            </a:p>
          </p:txBody>
        </p:sp>
        <p:sp>
          <p:nvSpPr>
            <p:cNvPr id="16403" name="Text Box 89">
              <a:extLst>
                <a:ext uri="{FF2B5EF4-FFF2-40B4-BE49-F238E27FC236}">
                  <a16:creationId xmlns:a16="http://schemas.microsoft.com/office/drawing/2014/main" xmlns="" id="{4A103ED0-17FD-4770-A49A-4B0D612345C3}"/>
                </a:ext>
              </a:extLst>
            </p:cNvPr>
            <p:cNvSpPr txBox="1">
              <a:spLocks noChangeArrowheads="1"/>
            </p:cNvSpPr>
            <p:nvPr/>
          </p:nvSpPr>
          <p:spPr bwMode="auto">
            <a:xfrm>
              <a:off x="4785696" y="47228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4</a:t>
              </a:r>
            </a:p>
          </p:txBody>
        </p:sp>
        <p:sp>
          <p:nvSpPr>
            <p:cNvPr id="16404" name="Oval 86">
              <a:extLst>
                <a:ext uri="{FF2B5EF4-FFF2-40B4-BE49-F238E27FC236}">
                  <a16:creationId xmlns:a16="http://schemas.microsoft.com/office/drawing/2014/main" xmlns="" id="{8AF09E2D-8618-4BD2-8E83-BAC883E318A3}"/>
                </a:ext>
              </a:extLst>
            </p:cNvPr>
            <p:cNvSpPr>
              <a:spLocks noChangeAspect="1" noChangeArrowheads="1"/>
            </p:cNvSpPr>
            <p:nvPr/>
          </p:nvSpPr>
          <p:spPr bwMode="auto">
            <a:xfrm>
              <a:off x="3213368"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405" name="Oval 91">
              <a:extLst>
                <a:ext uri="{FF2B5EF4-FFF2-40B4-BE49-F238E27FC236}">
                  <a16:creationId xmlns:a16="http://schemas.microsoft.com/office/drawing/2014/main" xmlns="" id="{1A4FDC3A-D748-4350-BB89-4065936BFF6E}"/>
                </a:ext>
              </a:extLst>
            </p:cNvPr>
            <p:cNvSpPr>
              <a:spLocks noChangeAspect="1" noChangeArrowheads="1"/>
            </p:cNvSpPr>
            <p:nvPr/>
          </p:nvSpPr>
          <p:spPr bwMode="auto">
            <a:xfrm>
              <a:off x="3807796"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406" name="Oval 92">
              <a:extLst>
                <a:ext uri="{FF2B5EF4-FFF2-40B4-BE49-F238E27FC236}">
                  <a16:creationId xmlns:a16="http://schemas.microsoft.com/office/drawing/2014/main" xmlns="" id="{1742417D-CB07-4C14-B066-2466A9033DB2}"/>
                </a:ext>
              </a:extLst>
            </p:cNvPr>
            <p:cNvSpPr>
              <a:spLocks noChangeAspect="1" noChangeArrowheads="1"/>
            </p:cNvSpPr>
            <p:nvPr/>
          </p:nvSpPr>
          <p:spPr bwMode="auto">
            <a:xfrm>
              <a:off x="4379296"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407" name="Oval 93">
              <a:extLst>
                <a:ext uri="{FF2B5EF4-FFF2-40B4-BE49-F238E27FC236}">
                  <a16:creationId xmlns:a16="http://schemas.microsoft.com/office/drawing/2014/main" xmlns="" id="{92E11487-DBC2-4825-AD54-3A9C39A6AF10}"/>
                </a:ext>
              </a:extLst>
            </p:cNvPr>
            <p:cNvSpPr>
              <a:spLocks noChangeAspect="1" noChangeArrowheads="1"/>
            </p:cNvSpPr>
            <p:nvPr/>
          </p:nvSpPr>
          <p:spPr bwMode="auto">
            <a:xfrm>
              <a:off x="4965083"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408" name="Oval 86">
              <a:extLst>
                <a:ext uri="{FF2B5EF4-FFF2-40B4-BE49-F238E27FC236}">
                  <a16:creationId xmlns:a16="http://schemas.microsoft.com/office/drawing/2014/main" xmlns="" id="{6E4A59BF-72AC-4720-9896-F4414D555730}"/>
                </a:ext>
              </a:extLst>
            </p:cNvPr>
            <p:cNvSpPr>
              <a:spLocks noChangeAspect="1" noChangeArrowheads="1"/>
            </p:cNvSpPr>
            <p:nvPr/>
          </p:nvSpPr>
          <p:spPr bwMode="auto">
            <a:xfrm>
              <a:off x="2646248"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409" name="Oval 93">
              <a:extLst>
                <a:ext uri="{FF2B5EF4-FFF2-40B4-BE49-F238E27FC236}">
                  <a16:creationId xmlns:a16="http://schemas.microsoft.com/office/drawing/2014/main" xmlns="" id="{D8C43073-5F6D-45B6-B692-92475102D0D5}"/>
                </a:ext>
              </a:extLst>
            </p:cNvPr>
            <p:cNvSpPr>
              <a:spLocks noChangeAspect="1" noChangeArrowheads="1"/>
            </p:cNvSpPr>
            <p:nvPr/>
          </p:nvSpPr>
          <p:spPr bwMode="auto">
            <a:xfrm>
              <a:off x="5537203" y="44906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grpSp>
      <p:sp>
        <p:nvSpPr>
          <p:cNvPr id="16389" name="Footer Placeholder 2">
            <a:extLst>
              <a:ext uri="{FF2B5EF4-FFF2-40B4-BE49-F238E27FC236}">
                <a16:creationId xmlns:a16="http://schemas.microsoft.com/office/drawing/2014/main" xmlns="" id="{4A909C2C-7114-483F-8873-3E108F78312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062897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xmlns="" id="{1BB69D45-3D32-473A-ABF1-843948CB21C4}"/>
              </a:ext>
            </a:extLst>
          </p:cNvPr>
          <p:cNvSpPr>
            <a:spLocks noGrp="1" noChangeArrowheads="1"/>
          </p:cNvSpPr>
          <p:nvPr>
            <p:ph type="title"/>
          </p:nvPr>
        </p:nvSpPr>
        <p:spPr>
          <a:noFill/>
        </p:spPr>
        <p:txBody>
          <a:bodyPr/>
          <a:lstStyle/>
          <a:p>
            <a:pPr eaLnBrk="1" hangingPunct="1"/>
            <a:r>
              <a:rPr lang="en-US" altLang="en-US"/>
              <a:t>Random Variables</a:t>
            </a:r>
          </a:p>
        </p:txBody>
      </p:sp>
      <p:sp>
        <p:nvSpPr>
          <p:cNvPr id="26627" name="Content Placeholder 40">
            <a:extLst>
              <a:ext uri="{FF2B5EF4-FFF2-40B4-BE49-F238E27FC236}">
                <a16:creationId xmlns:a16="http://schemas.microsoft.com/office/drawing/2014/main" xmlns="" id="{C723D4C2-1808-4847-8365-3E27FFF01007}"/>
              </a:ext>
            </a:extLst>
          </p:cNvPr>
          <p:cNvSpPr>
            <a:spLocks noGrp="1"/>
          </p:cNvSpPr>
          <p:nvPr>
            <p:ph idx="1"/>
          </p:nvPr>
        </p:nvSpPr>
        <p:spPr>
          <a:xfrm>
            <a:off x="530225" y="1323975"/>
            <a:ext cx="8229600" cy="4525963"/>
          </a:xfrm>
        </p:spPr>
        <p:txBody>
          <a:bodyPr/>
          <a:lstStyle/>
          <a:p>
            <a:pPr eaLnBrk="1" hangingPunct="1">
              <a:buFont typeface="Arial" panose="020B0604020202020204" pitchFamily="34" charset="0"/>
              <a:buNone/>
            </a:pPr>
            <a:r>
              <a:rPr lang="en-US" altLang="en-US" b="1">
                <a:solidFill>
                  <a:schemeClr val="accent2"/>
                </a:solidFill>
              </a:rPr>
              <a:t>Continuous Random Variable</a:t>
            </a:r>
          </a:p>
          <a:p>
            <a:pPr eaLnBrk="1" hangingPunct="1"/>
            <a:r>
              <a:rPr lang="en-US" altLang="en-US"/>
              <a:t>Has an uncountable number of possible outcomes, represented by an interval on the number line.</a:t>
            </a:r>
          </a:p>
          <a:p>
            <a:pPr eaLnBrk="1" hangingPunct="1"/>
            <a:r>
              <a:rPr lang="en-US" altLang="en-US"/>
              <a:t>Example</a:t>
            </a:r>
          </a:p>
          <a:p>
            <a:pPr lvl="1" eaLnBrk="1" hangingPunct="1"/>
            <a:r>
              <a:rPr lang="en-US" altLang="en-US" i="1">
                <a:ea typeface="Times New Roman" panose="02020603050405020304" pitchFamily="18" charset="0"/>
              </a:rPr>
              <a:t>x</a:t>
            </a:r>
            <a:r>
              <a:rPr lang="en-US" altLang="en-US">
                <a:ea typeface="Times New Roman" panose="02020603050405020304" pitchFamily="18" charset="0"/>
              </a:rPr>
              <a:t> = Hours spent on sales calls in one day.</a:t>
            </a:r>
          </a:p>
          <a:p>
            <a:pPr eaLnBrk="1" hangingPunct="1"/>
            <a:endParaRPr lang="en-US" altLang="en-US"/>
          </a:p>
          <a:p>
            <a:pPr eaLnBrk="1" hangingPunct="1"/>
            <a:endParaRPr lang="en-US" altLang="en-US"/>
          </a:p>
        </p:txBody>
      </p:sp>
      <p:grpSp>
        <p:nvGrpSpPr>
          <p:cNvPr id="2" name="Group 41">
            <a:extLst>
              <a:ext uri="{FF2B5EF4-FFF2-40B4-BE49-F238E27FC236}">
                <a16:creationId xmlns:a16="http://schemas.microsoft.com/office/drawing/2014/main" xmlns="" id="{1E606808-DDBB-4B39-A2E7-7008F4F1725F}"/>
              </a:ext>
            </a:extLst>
          </p:cNvPr>
          <p:cNvGrpSpPr>
            <a:grpSpLocks/>
          </p:cNvGrpSpPr>
          <p:nvPr/>
        </p:nvGrpSpPr>
        <p:grpSpPr bwMode="auto">
          <a:xfrm>
            <a:off x="2144713" y="4530725"/>
            <a:ext cx="4124325" cy="842963"/>
            <a:chOff x="2144124" y="5075657"/>
            <a:chExt cx="4124325" cy="842962"/>
          </a:xfrm>
        </p:grpSpPr>
        <p:grpSp>
          <p:nvGrpSpPr>
            <p:cNvPr id="18438" name="Group 23">
              <a:extLst>
                <a:ext uri="{FF2B5EF4-FFF2-40B4-BE49-F238E27FC236}">
                  <a16:creationId xmlns:a16="http://schemas.microsoft.com/office/drawing/2014/main" xmlns="" id="{E182CE6A-75F1-46C9-8350-500DA9CBC168}"/>
                </a:ext>
              </a:extLst>
            </p:cNvPr>
            <p:cNvGrpSpPr>
              <a:grpSpLocks/>
            </p:cNvGrpSpPr>
            <p:nvPr/>
          </p:nvGrpSpPr>
          <p:grpSpPr bwMode="auto">
            <a:xfrm>
              <a:off x="2144124" y="5075657"/>
              <a:ext cx="4124325" cy="842962"/>
              <a:chOff x="2054183" y="4131274"/>
              <a:chExt cx="4124325" cy="842962"/>
            </a:xfrm>
          </p:grpSpPr>
          <p:sp>
            <p:nvSpPr>
              <p:cNvPr id="18440" name="Line 96">
                <a:extLst>
                  <a:ext uri="{FF2B5EF4-FFF2-40B4-BE49-F238E27FC236}">
                    <a16:creationId xmlns:a16="http://schemas.microsoft.com/office/drawing/2014/main" xmlns="" id="{B0F062F8-5E6E-4B2E-8CCC-55AF09209546}"/>
                  </a:ext>
                </a:extLst>
              </p:cNvPr>
              <p:cNvSpPr>
                <a:spLocks noChangeShapeType="1"/>
              </p:cNvSpPr>
              <p:nvPr/>
            </p:nvSpPr>
            <p:spPr bwMode="auto">
              <a:xfrm>
                <a:off x="2063708" y="4413849"/>
                <a:ext cx="3624263"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41" name="Line 97">
                <a:extLst>
                  <a:ext uri="{FF2B5EF4-FFF2-40B4-BE49-F238E27FC236}">
                    <a16:creationId xmlns:a16="http://schemas.microsoft.com/office/drawing/2014/main" xmlns="" id="{068AB9F2-86F3-44AB-A28B-A80E78E94172}"/>
                  </a:ext>
                </a:extLst>
              </p:cNvPr>
              <p:cNvSpPr>
                <a:spLocks noChangeShapeType="1"/>
              </p:cNvSpPr>
              <p:nvPr/>
            </p:nvSpPr>
            <p:spPr bwMode="auto">
              <a:xfrm>
                <a:off x="4181433"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2" name="Text Box 98">
                <a:extLst>
                  <a:ext uri="{FF2B5EF4-FFF2-40B4-BE49-F238E27FC236}">
                    <a16:creationId xmlns:a16="http://schemas.microsoft.com/office/drawing/2014/main" xmlns="" id="{60B5CA20-5C21-4425-A3E7-EA2BA4095A4E}"/>
                  </a:ext>
                </a:extLst>
              </p:cNvPr>
              <p:cNvSpPr txBox="1">
                <a:spLocks noChangeArrowheads="1"/>
              </p:cNvSpPr>
              <p:nvPr/>
            </p:nvSpPr>
            <p:spPr bwMode="auto">
              <a:xfrm>
                <a:off x="5721308" y="413127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i="1"/>
                  <a:t>x</a:t>
                </a:r>
              </a:p>
            </p:txBody>
          </p:sp>
          <p:sp>
            <p:nvSpPr>
              <p:cNvPr id="18443" name="Line 99">
                <a:extLst>
                  <a:ext uri="{FF2B5EF4-FFF2-40B4-BE49-F238E27FC236}">
                    <a16:creationId xmlns:a16="http://schemas.microsoft.com/office/drawing/2014/main" xmlns="" id="{DEEF11E7-FA1B-4056-82EA-37877B97AF8C}"/>
                  </a:ext>
                </a:extLst>
              </p:cNvPr>
              <p:cNvSpPr>
                <a:spLocks noChangeShapeType="1"/>
              </p:cNvSpPr>
              <p:nvPr/>
            </p:nvSpPr>
            <p:spPr bwMode="auto">
              <a:xfrm>
                <a:off x="302255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4" name="Line 100">
                <a:extLst>
                  <a:ext uri="{FF2B5EF4-FFF2-40B4-BE49-F238E27FC236}">
                    <a16:creationId xmlns:a16="http://schemas.microsoft.com/office/drawing/2014/main" xmlns="" id="{2B5675B9-0CEB-4E97-9552-CFEABCACE060}"/>
                  </a:ext>
                </a:extLst>
              </p:cNvPr>
              <p:cNvSpPr>
                <a:spLocks noChangeShapeType="1"/>
              </p:cNvSpPr>
              <p:nvPr/>
            </p:nvSpPr>
            <p:spPr bwMode="auto">
              <a:xfrm>
                <a:off x="244470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5" name="Line 101">
                <a:extLst>
                  <a:ext uri="{FF2B5EF4-FFF2-40B4-BE49-F238E27FC236}">
                    <a16:creationId xmlns:a16="http://schemas.microsoft.com/office/drawing/2014/main" xmlns="" id="{AEEC55F7-3082-40A8-8BC3-EADBAFD01913}"/>
                  </a:ext>
                </a:extLst>
              </p:cNvPr>
              <p:cNvSpPr>
                <a:spLocks noChangeShapeType="1"/>
              </p:cNvSpPr>
              <p:nvPr/>
            </p:nvSpPr>
            <p:spPr bwMode="auto">
              <a:xfrm>
                <a:off x="4760871"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6" name="Line 102">
                <a:extLst>
                  <a:ext uri="{FF2B5EF4-FFF2-40B4-BE49-F238E27FC236}">
                    <a16:creationId xmlns:a16="http://schemas.microsoft.com/office/drawing/2014/main" xmlns="" id="{3ECE34B3-D849-4E59-999E-72F2DAFE1035}"/>
                  </a:ext>
                </a:extLst>
              </p:cNvPr>
              <p:cNvSpPr>
                <a:spLocks noChangeShapeType="1"/>
              </p:cNvSpPr>
              <p:nvPr/>
            </p:nvSpPr>
            <p:spPr bwMode="auto">
              <a:xfrm>
                <a:off x="534030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7" name="Text Box 103">
                <a:extLst>
                  <a:ext uri="{FF2B5EF4-FFF2-40B4-BE49-F238E27FC236}">
                    <a16:creationId xmlns:a16="http://schemas.microsoft.com/office/drawing/2014/main" xmlns="" id="{ABB25ED0-1037-4702-B1E3-32385AD3FA33}"/>
                  </a:ext>
                </a:extLst>
              </p:cNvPr>
              <p:cNvSpPr txBox="1">
                <a:spLocks noChangeArrowheads="1"/>
              </p:cNvSpPr>
              <p:nvPr/>
            </p:nvSpPr>
            <p:spPr bwMode="auto">
              <a:xfrm>
                <a:off x="2803483"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1</a:t>
                </a:r>
              </a:p>
            </p:txBody>
          </p:sp>
          <p:sp>
            <p:nvSpPr>
              <p:cNvPr id="18448" name="Text Box 104">
                <a:extLst>
                  <a:ext uri="{FF2B5EF4-FFF2-40B4-BE49-F238E27FC236}">
                    <a16:creationId xmlns:a16="http://schemas.microsoft.com/office/drawing/2014/main" xmlns="" id="{514F2C84-E8DC-44BA-9C71-746C7D218BEF}"/>
                  </a:ext>
                </a:extLst>
              </p:cNvPr>
              <p:cNvSpPr txBox="1">
                <a:spLocks noChangeArrowheads="1"/>
              </p:cNvSpPr>
              <p:nvPr/>
            </p:nvSpPr>
            <p:spPr bwMode="auto">
              <a:xfrm>
                <a:off x="5027571" y="4577361"/>
                <a:ext cx="631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24</a:t>
                </a:r>
              </a:p>
            </p:txBody>
          </p:sp>
          <p:sp>
            <p:nvSpPr>
              <p:cNvPr id="18449" name="Line 105">
                <a:extLst>
                  <a:ext uri="{FF2B5EF4-FFF2-40B4-BE49-F238E27FC236}">
                    <a16:creationId xmlns:a16="http://schemas.microsoft.com/office/drawing/2014/main" xmlns="" id="{EED22B14-E5FB-4CCE-BD2A-93CD0CCC1918}"/>
                  </a:ext>
                </a:extLst>
              </p:cNvPr>
              <p:cNvSpPr>
                <a:spLocks noChangeShapeType="1"/>
              </p:cNvSpPr>
              <p:nvPr/>
            </p:nvSpPr>
            <p:spPr bwMode="auto">
              <a:xfrm>
                <a:off x="3601996" y="42487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0" name="Text Box 106">
                <a:extLst>
                  <a:ext uri="{FF2B5EF4-FFF2-40B4-BE49-F238E27FC236}">
                    <a16:creationId xmlns:a16="http://schemas.microsoft.com/office/drawing/2014/main" xmlns="" id="{D350CCB0-70AA-4743-8A67-76871DDCCE36}"/>
                  </a:ext>
                </a:extLst>
              </p:cNvPr>
              <p:cNvSpPr txBox="1">
                <a:spLocks noChangeArrowheads="1"/>
              </p:cNvSpPr>
              <p:nvPr/>
            </p:nvSpPr>
            <p:spPr bwMode="auto">
              <a:xfrm>
                <a:off x="395759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3</a:t>
                </a:r>
              </a:p>
            </p:txBody>
          </p:sp>
          <p:sp>
            <p:nvSpPr>
              <p:cNvPr id="18451" name="Text Box 107">
                <a:extLst>
                  <a:ext uri="{FF2B5EF4-FFF2-40B4-BE49-F238E27FC236}">
                    <a16:creationId xmlns:a16="http://schemas.microsoft.com/office/drawing/2014/main" xmlns="" id="{CA2F6B56-82DE-4994-A381-71FB688AD17C}"/>
                  </a:ext>
                </a:extLst>
              </p:cNvPr>
              <p:cNvSpPr txBox="1">
                <a:spLocks noChangeArrowheads="1"/>
              </p:cNvSpPr>
              <p:nvPr/>
            </p:nvSpPr>
            <p:spPr bwMode="auto">
              <a:xfrm>
                <a:off x="2212933"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0</a:t>
                </a:r>
              </a:p>
            </p:txBody>
          </p:sp>
          <p:sp>
            <p:nvSpPr>
              <p:cNvPr id="18452" name="Text Box 108">
                <a:extLst>
                  <a:ext uri="{FF2B5EF4-FFF2-40B4-BE49-F238E27FC236}">
                    <a16:creationId xmlns:a16="http://schemas.microsoft.com/office/drawing/2014/main" xmlns="" id="{225B1957-F5C8-41D5-810F-68390C6CE1AA}"/>
                  </a:ext>
                </a:extLst>
              </p:cNvPr>
              <p:cNvSpPr txBox="1">
                <a:spLocks noChangeArrowheads="1"/>
              </p:cNvSpPr>
              <p:nvPr/>
            </p:nvSpPr>
            <p:spPr bwMode="auto">
              <a:xfrm>
                <a:off x="336704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2</a:t>
                </a:r>
              </a:p>
            </p:txBody>
          </p:sp>
          <p:sp>
            <p:nvSpPr>
              <p:cNvPr id="18453" name="Text Box 109">
                <a:extLst>
                  <a:ext uri="{FF2B5EF4-FFF2-40B4-BE49-F238E27FC236}">
                    <a16:creationId xmlns:a16="http://schemas.microsoft.com/office/drawing/2014/main" xmlns="" id="{C4E3CCC2-B14A-4144-9B88-B7C9033AE277}"/>
                  </a:ext>
                </a:extLst>
              </p:cNvPr>
              <p:cNvSpPr txBox="1">
                <a:spLocks noChangeArrowheads="1"/>
              </p:cNvSpPr>
              <p:nvPr/>
            </p:nvSpPr>
            <p:spPr bwMode="auto">
              <a:xfrm>
                <a:off x="453544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a:t>
                </a:r>
              </a:p>
            </p:txBody>
          </p:sp>
          <p:sp>
            <p:nvSpPr>
              <p:cNvPr id="18454" name="Line 110">
                <a:extLst>
                  <a:ext uri="{FF2B5EF4-FFF2-40B4-BE49-F238E27FC236}">
                    <a16:creationId xmlns:a16="http://schemas.microsoft.com/office/drawing/2014/main" xmlns="" id="{7BD139DA-5ACD-4AF3-BE16-F6620FF82B9D}"/>
                  </a:ext>
                </a:extLst>
              </p:cNvPr>
              <p:cNvSpPr>
                <a:spLocks noChangeShapeType="1"/>
              </p:cNvSpPr>
              <p:nvPr/>
            </p:nvSpPr>
            <p:spPr bwMode="auto">
              <a:xfrm>
                <a:off x="2054183" y="4407499"/>
                <a:ext cx="3657600"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cxnSp>
          <p:nvCxnSpPr>
            <p:cNvPr id="24" name="Straight Connector 23">
              <a:extLst>
                <a:ext uri="{FF2B5EF4-FFF2-40B4-BE49-F238E27FC236}">
                  <a16:creationId xmlns:a16="http://schemas.microsoft.com/office/drawing/2014/main" xmlns="" id="{BCAA6738-4499-4E0A-B9FF-24BBDD71BEC1}"/>
                </a:ext>
              </a:extLst>
            </p:cNvPr>
            <p:cNvCxnSpPr/>
            <p:nvPr/>
          </p:nvCxnSpPr>
          <p:spPr>
            <a:xfrm>
              <a:off x="2533061" y="5353425"/>
              <a:ext cx="2878138" cy="1588"/>
            </a:xfrm>
            <a:prstGeom prst="line">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8437" name="Footer Placeholder 2">
            <a:extLst>
              <a:ext uri="{FF2B5EF4-FFF2-40B4-BE49-F238E27FC236}">
                <a16:creationId xmlns:a16="http://schemas.microsoft.com/office/drawing/2014/main" xmlns="" id="{D60B43E7-1B2F-48F9-AEFF-1568BA99C3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6432846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62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6770" name="Rectangle 2">
            <a:extLst>
              <a:ext uri="{FF2B5EF4-FFF2-40B4-BE49-F238E27FC236}">
                <a16:creationId xmlns:a16="http://schemas.microsoft.com/office/drawing/2014/main" xmlns="" id="{5D914A0E-3131-42C3-B051-8F5A599E50FF}"/>
              </a:ext>
            </a:extLst>
          </p:cNvPr>
          <p:cNvSpPr>
            <a:spLocks noGrp="1" noChangeArrowheads="1"/>
          </p:cNvSpPr>
          <p:nvPr>
            <p:ph type="title"/>
          </p:nvPr>
        </p:nvSpPr>
        <p:spPr/>
        <p:txBody>
          <a:bodyPr/>
          <a:lstStyle/>
          <a:p>
            <a:pPr eaLnBrk="1" hangingPunct="1">
              <a:defRPr/>
            </a:pPr>
            <a:r>
              <a:rPr lang="en-US" dirty="0">
                <a:solidFill>
                  <a:schemeClr val="accent3"/>
                </a:solidFill>
                <a:ea typeface="+mj-ea"/>
              </a:rPr>
              <a:t>Example: Discrete and Continuous Variables</a:t>
            </a:r>
          </a:p>
        </p:txBody>
      </p:sp>
      <p:sp>
        <p:nvSpPr>
          <p:cNvPr id="20483" name="Content Placeholder 7">
            <a:extLst>
              <a:ext uri="{FF2B5EF4-FFF2-40B4-BE49-F238E27FC236}">
                <a16:creationId xmlns:a16="http://schemas.microsoft.com/office/drawing/2014/main" xmlns="" id="{3DACFF29-E5AA-4E37-83CD-DACB9AAC5B98}"/>
              </a:ext>
            </a:extLst>
          </p:cNvPr>
          <p:cNvSpPr>
            <a:spLocks noGrp="1"/>
          </p:cNvSpPr>
          <p:nvPr>
            <p:ph idx="1"/>
          </p:nvPr>
        </p:nvSpPr>
        <p:spPr>
          <a:xfrm>
            <a:off x="457200" y="1600200"/>
            <a:ext cx="8229600" cy="4525963"/>
          </a:xfrm>
        </p:spPr>
        <p:txBody>
          <a:bodyPr/>
          <a:lstStyle/>
          <a:p>
            <a:pPr marL="0" indent="0" eaLnBrk="1" hangingPunct="1">
              <a:buFont typeface="Arial" panose="020B0604020202020204" pitchFamily="34" charset="0"/>
              <a:buNone/>
            </a:pPr>
            <a:r>
              <a:rPr lang="en-US" altLang="en-US" dirty="0"/>
              <a:t>Determine whether each random variable </a:t>
            </a:r>
            <a:r>
              <a:rPr lang="en-US" altLang="en-US" i="1" dirty="0"/>
              <a:t>x</a:t>
            </a:r>
            <a:r>
              <a:rPr lang="en-US" altLang="en-US" dirty="0"/>
              <a:t> is discrete or continuous. Explain your reasoning.</a:t>
            </a:r>
          </a:p>
        </p:txBody>
      </p:sp>
      <p:sp>
        <p:nvSpPr>
          <p:cNvPr id="9" name="TextBox 8">
            <a:extLst>
              <a:ext uri="{FF2B5EF4-FFF2-40B4-BE49-F238E27FC236}">
                <a16:creationId xmlns:a16="http://schemas.microsoft.com/office/drawing/2014/main" xmlns="" id="{1ECD97B5-E712-4B00-8461-6751BD99F8DF}"/>
              </a:ext>
            </a:extLst>
          </p:cNvPr>
          <p:cNvSpPr txBox="1">
            <a:spLocks noChangeArrowheads="1"/>
          </p:cNvSpPr>
          <p:nvPr/>
        </p:nvSpPr>
        <p:spPr bwMode="auto">
          <a:xfrm>
            <a:off x="523875" y="3987800"/>
            <a:ext cx="80660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a:solidFill>
                  <a:srgbClr val="83BB35"/>
                </a:solidFill>
              </a:rPr>
              <a:t>Solution:</a:t>
            </a:r>
            <a:r>
              <a:rPr lang="en-US" altLang="en-US"/>
              <a:t/>
            </a:r>
            <a:br>
              <a:rPr lang="en-US" altLang="en-US"/>
            </a:br>
            <a:r>
              <a:rPr lang="en-US" altLang="en-US" b="1">
                <a:solidFill>
                  <a:schemeClr val="accent2"/>
                </a:solidFill>
              </a:rPr>
              <a:t>Discrete random variable </a:t>
            </a:r>
            <a:r>
              <a:rPr lang="en-US" altLang="en-US"/>
              <a:t>(The number of companies that lost money in the previous year can be counted.)</a:t>
            </a:r>
          </a:p>
          <a:p>
            <a:pPr eaLnBrk="1" hangingPunct="1">
              <a:spcBef>
                <a:spcPct val="0"/>
              </a:spcBef>
              <a:buClrTx/>
              <a:buFontTx/>
              <a:buNone/>
            </a:pPr>
            <a:endParaRPr lang="en-US" altLang="en-US"/>
          </a:p>
        </p:txBody>
      </p:sp>
      <p:grpSp>
        <p:nvGrpSpPr>
          <p:cNvPr id="2" name="Group 74">
            <a:extLst>
              <a:ext uri="{FF2B5EF4-FFF2-40B4-BE49-F238E27FC236}">
                <a16:creationId xmlns:a16="http://schemas.microsoft.com/office/drawing/2014/main" xmlns="" id="{60C539EB-BBD7-4900-9904-0E25E2EC1746}"/>
              </a:ext>
            </a:extLst>
          </p:cNvPr>
          <p:cNvGrpSpPr>
            <a:grpSpLocks/>
          </p:cNvGrpSpPr>
          <p:nvPr/>
        </p:nvGrpSpPr>
        <p:grpSpPr bwMode="auto">
          <a:xfrm>
            <a:off x="2163763" y="5326063"/>
            <a:ext cx="4114800" cy="842962"/>
            <a:chOff x="2164058" y="5326074"/>
            <a:chExt cx="4114800" cy="842963"/>
          </a:xfrm>
        </p:grpSpPr>
        <p:sp>
          <p:nvSpPr>
            <p:cNvPr id="20488" name="Line 73">
              <a:extLst>
                <a:ext uri="{FF2B5EF4-FFF2-40B4-BE49-F238E27FC236}">
                  <a16:creationId xmlns:a16="http://schemas.microsoft.com/office/drawing/2014/main" xmlns="" id="{352988FF-E9BA-4A94-84AA-4858EC7F3131}"/>
                </a:ext>
              </a:extLst>
            </p:cNvPr>
            <p:cNvSpPr>
              <a:spLocks noChangeShapeType="1"/>
            </p:cNvSpPr>
            <p:nvPr/>
          </p:nvSpPr>
          <p:spPr bwMode="auto">
            <a:xfrm>
              <a:off x="2164058" y="5608649"/>
              <a:ext cx="3624263"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89" name="Line 74">
              <a:extLst>
                <a:ext uri="{FF2B5EF4-FFF2-40B4-BE49-F238E27FC236}">
                  <a16:creationId xmlns:a16="http://schemas.microsoft.com/office/drawing/2014/main" xmlns="" id="{E6E3732B-7C54-4C4A-B351-E92A2F64DB49}"/>
                </a:ext>
              </a:extLst>
            </p:cNvPr>
            <p:cNvSpPr>
              <a:spLocks noChangeShapeType="1"/>
            </p:cNvSpPr>
            <p:nvPr/>
          </p:nvSpPr>
          <p:spPr bwMode="auto">
            <a:xfrm>
              <a:off x="4281783" y="54562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0" name="Text Box 75">
              <a:extLst>
                <a:ext uri="{FF2B5EF4-FFF2-40B4-BE49-F238E27FC236}">
                  <a16:creationId xmlns:a16="http://schemas.microsoft.com/office/drawing/2014/main" xmlns="" id="{AE4F781A-B358-4DB6-843D-E47F415EA5E3}"/>
                </a:ext>
              </a:extLst>
            </p:cNvPr>
            <p:cNvSpPr txBox="1">
              <a:spLocks noChangeArrowheads="1"/>
            </p:cNvSpPr>
            <p:nvPr/>
          </p:nvSpPr>
          <p:spPr bwMode="auto">
            <a:xfrm>
              <a:off x="5821658" y="532607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i="1"/>
                <a:t>x</a:t>
              </a:r>
            </a:p>
          </p:txBody>
        </p:sp>
        <p:sp>
          <p:nvSpPr>
            <p:cNvPr id="20491" name="Line 76">
              <a:extLst>
                <a:ext uri="{FF2B5EF4-FFF2-40B4-BE49-F238E27FC236}">
                  <a16:creationId xmlns:a16="http://schemas.microsoft.com/office/drawing/2014/main" xmlns="" id="{D340DF2D-7101-46C8-82BC-B72028F9C209}"/>
                </a:ext>
              </a:extLst>
            </p:cNvPr>
            <p:cNvSpPr>
              <a:spLocks noChangeShapeType="1"/>
            </p:cNvSpPr>
            <p:nvPr/>
          </p:nvSpPr>
          <p:spPr bwMode="auto">
            <a:xfrm>
              <a:off x="3122908" y="54562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2" name="Line 78">
              <a:extLst>
                <a:ext uri="{FF2B5EF4-FFF2-40B4-BE49-F238E27FC236}">
                  <a16:creationId xmlns:a16="http://schemas.microsoft.com/office/drawing/2014/main" xmlns="" id="{9F13B6D7-72E4-4B94-B8D2-A1AA0BC4C323}"/>
                </a:ext>
              </a:extLst>
            </p:cNvPr>
            <p:cNvSpPr>
              <a:spLocks noChangeShapeType="1"/>
            </p:cNvSpPr>
            <p:nvPr/>
          </p:nvSpPr>
          <p:spPr bwMode="auto">
            <a:xfrm>
              <a:off x="2545058" y="54562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3" name="Line 80">
              <a:extLst>
                <a:ext uri="{FF2B5EF4-FFF2-40B4-BE49-F238E27FC236}">
                  <a16:creationId xmlns:a16="http://schemas.microsoft.com/office/drawing/2014/main" xmlns="" id="{898E8419-6A0A-4F36-810B-7E8FA8F0D1D5}"/>
                </a:ext>
              </a:extLst>
            </p:cNvPr>
            <p:cNvSpPr>
              <a:spLocks noChangeShapeType="1"/>
            </p:cNvSpPr>
            <p:nvPr/>
          </p:nvSpPr>
          <p:spPr bwMode="auto">
            <a:xfrm>
              <a:off x="5440658" y="54562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4" name="Text Box 81">
              <a:extLst>
                <a:ext uri="{FF2B5EF4-FFF2-40B4-BE49-F238E27FC236}">
                  <a16:creationId xmlns:a16="http://schemas.microsoft.com/office/drawing/2014/main" xmlns="" id="{D0CA0BB1-218D-4A55-BA9A-67AC81F9343D}"/>
                </a:ext>
              </a:extLst>
            </p:cNvPr>
            <p:cNvSpPr txBox="1">
              <a:spLocks noChangeArrowheads="1"/>
            </p:cNvSpPr>
            <p:nvPr/>
          </p:nvSpPr>
          <p:spPr bwMode="auto">
            <a:xfrm>
              <a:off x="2903833" y="57721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1</a:t>
              </a:r>
            </a:p>
          </p:txBody>
        </p:sp>
        <p:sp>
          <p:nvSpPr>
            <p:cNvPr id="20495" name="Text Box 82">
              <a:extLst>
                <a:ext uri="{FF2B5EF4-FFF2-40B4-BE49-F238E27FC236}">
                  <a16:creationId xmlns:a16="http://schemas.microsoft.com/office/drawing/2014/main" xmlns="" id="{E9756998-A4D0-4A67-8AA4-6EF66869E0FA}"/>
                </a:ext>
              </a:extLst>
            </p:cNvPr>
            <p:cNvSpPr txBox="1">
              <a:spLocks noChangeArrowheads="1"/>
            </p:cNvSpPr>
            <p:nvPr/>
          </p:nvSpPr>
          <p:spPr bwMode="auto">
            <a:xfrm>
              <a:off x="5127921" y="5772162"/>
              <a:ext cx="631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dirty="0"/>
                <a:t>500</a:t>
              </a:r>
            </a:p>
          </p:txBody>
        </p:sp>
        <p:sp>
          <p:nvSpPr>
            <p:cNvPr id="20496" name="Line 83">
              <a:extLst>
                <a:ext uri="{FF2B5EF4-FFF2-40B4-BE49-F238E27FC236}">
                  <a16:creationId xmlns:a16="http://schemas.microsoft.com/office/drawing/2014/main" xmlns="" id="{29607CD1-E3F0-4A86-82EE-2E85FEACC677}"/>
                </a:ext>
              </a:extLst>
            </p:cNvPr>
            <p:cNvSpPr>
              <a:spLocks noChangeShapeType="1"/>
            </p:cNvSpPr>
            <p:nvPr/>
          </p:nvSpPr>
          <p:spPr bwMode="auto">
            <a:xfrm>
              <a:off x="3702346" y="54435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7" name="Text Box 84">
              <a:extLst>
                <a:ext uri="{FF2B5EF4-FFF2-40B4-BE49-F238E27FC236}">
                  <a16:creationId xmlns:a16="http://schemas.microsoft.com/office/drawing/2014/main" xmlns="" id="{C555DE60-BCB3-4D55-9E01-794CCA819F7A}"/>
                </a:ext>
              </a:extLst>
            </p:cNvPr>
            <p:cNvSpPr txBox="1">
              <a:spLocks noChangeArrowheads="1"/>
            </p:cNvSpPr>
            <p:nvPr/>
          </p:nvSpPr>
          <p:spPr bwMode="auto">
            <a:xfrm>
              <a:off x="4057946" y="57721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3</a:t>
              </a:r>
            </a:p>
          </p:txBody>
        </p:sp>
        <p:sp>
          <p:nvSpPr>
            <p:cNvPr id="20498" name="Text Box 87">
              <a:extLst>
                <a:ext uri="{FF2B5EF4-FFF2-40B4-BE49-F238E27FC236}">
                  <a16:creationId xmlns:a16="http://schemas.microsoft.com/office/drawing/2014/main" xmlns="" id="{24A6D435-CEF4-4009-81E7-0E7F7A9C21BA}"/>
                </a:ext>
              </a:extLst>
            </p:cNvPr>
            <p:cNvSpPr txBox="1">
              <a:spLocks noChangeArrowheads="1"/>
            </p:cNvSpPr>
            <p:nvPr/>
          </p:nvSpPr>
          <p:spPr bwMode="auto">
            <a:xfrm>
              <a:off x="2313283" y="57721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0</a:t>
              </a:r>
            </a:p>
          </p:txBody>
        </p:sp>
        <p:sp>
          <p:nvSpPr>
            <p:cNvPr id="20499" name="Text Box 88">
              <a:extLst>
                <a:ext uri="{FF2B5EF4-FFF2-40B4-BE49-F238E27FC236}">
                  <a16:creationId xmlns:a16="http://schemas.microsoft.com/office/drawing/2014/main" xmlns="" id="{D6541417-8353-4D97-AF27-D9A75E995AAC}"/>
                </a:ext>
              </a:extLst>
            </p:cNvPr>
            <p:cNvSpPr txBox="1">
              <a:spLocks noChangeArrowheads="1"/>
            </p:cNvSpPr>
            <p:nvPr/>
          </p:nvSpPr>
          <p:spPr bwMode="auto">
            <a:xfrm>
              <a:off x="3467396" y="57721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2</a:t>
              </a:r>
            </a:p>
          </p:txBody>
        </p:sp>
        <p:sp>
          <p:nvSpPr>
            <p:cNvPr id="20500" name="Text Box 89">
              <a:extLst>
                <a:ext uri="{FF2B5EF4-FFF2-40B4-BE49-F238E27FC236}">
                  <a16:creationId xmlns:a16="http://schemas.microsoft.com/office/drawing/2014/main" xmlns="" id="{FF190B15-E9FC-475F-8715-3965ACD0DF02}"/>
                </a:ext>
              </a:extLst>
            </p:cNvPr>
            <p:cNvSpPr txBox="1">
              <a:spLocks noChangeArrowheads="1"/>
            </p:cNvSpPr>
            <p:nvPr/>
          </p:nvSpPr>
          <p:spPr bwMode="auto">
            <a:xfrm>
              <a:off x="4635796" y="5772162"/>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a:t>
              </a:r>
            </a:p>
          </p:txBody>
        </p:sp>
        <p:sp>
          <p:nvSpPr>
            <p:cNvPr id="20501" name="Oval 86">
              <a:extLst>
                <a:ext uri="{FF2B5EF4-FFF2-40B4-BE49-F238E27FC236}">
                  <a16:creationId xmlns:a16="http://schemas.microsoft.com/office/drawing/2014/main" xmlns="" id="{F79E25C7-69DF-4FF3-A776-028F9F0A31ED}"/>
                </a:ext>
              </a:extLst>
            </p:cNvPr>
            <p:cNvSpPr>
              <a:spLocks noChangeAspect="1" noChangeArrowheads="1"/>
            </p:cNvSpPr>
            <p:nvPr/>
          </p:nvSpPr>
          <p:spPr bwMode="auto">
            <a:xfrm>
              <a:off x="3063468" y="55399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20502" name="Oval 91">
              <a:extLst>
                <a:ext uri="{FF2B5EF4-FFF2-40B4-BE49-F238E27FC236}">
                  <a16:creationId xmlns:a16="http://schemas.microsoft.com/office/drawing/2014/main" xmlns="" id="{3E5687D3-F273-49C9-B813-D892DCDFDA1F}"/>
                </a:ext>
              </a:extLst>
            </p:cNvPr>
            <p:cNvSpPr>
              <a:spLocks noChangeAspect="1" noChangeArrowheads="1"/>
            </p:cNvSpPr>
            <p:nvPr/>
          </p:nvSpPr>
          <p:spPr bwMode="auto">
            <a:xfrm>
              <a:off x="3657896" y="55399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20503" name="Oval 92">
              <a:extLst>
                <a:ext uri="{FF2B5EF4-FFF2-40B4-BE49-F238E27FC236}">
                  <a16:creationId xmlns:a16="http://schemas.microsoft.com/office/drawing/2014/main" xmlns="" id="{F91D153F-4C13-4EFF-8138-478EC2679B31}"/>
                </a:ext>
              </a:extLst>
            </p:cNvPr>
            <p:cNvSpPr>
              <a:spLocks noChangeAspect="1" noChangeArrowheads="1"/>
            </p:cNvSpPr>
            <p:nvPr/>
          </p:nvSpPr>
          <p:spPr bwMode="auto">
            <a:xfrm>
              <a:off x="4229396" y="55399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20504" name="Oval 86">
              <a:extLst>
                <a:ext uri="{FF2B5EF4-FFF2-40B4-BE49-F238E27FC236}">
                  <a16:creationId xmlns:a16="http://schemas.microsoft.com/office/drawing/2014/main" xmlns="" id="{2FBB2D2B-9181-48B9-8482-918FB3C39CF3}"/>
                </a:ext>
              </a:extLst>
            </p:cNvPr>
            <p:cNvSpPr>
              <a:spLocks noChangeAspect="1" noChangeArrowheads="1"/>
            </p:cNvSpPr>
            <p:nvPr/>
          </p:nvSpPr>
          <p:spPr bwMode="auto">
            <a:xfrm>
              <a:off x="2496348" y="55399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20505" name="Oval 93">
              <a:extLst>
                <a:ext uri="{FF2B5EF4-FFF2-40B4-BE49-F238E27FC236}">
                  <a16:creationId xmlns:a16="http://schemas.microsoft.com/office/drawing/2014/main" xmlns="" id="{B38252E9-FFB1-4772-9E2D-3DAF39F6042B}"/>
                </a:ext>
              </a:extLst>
            </p:cNvPr>
            <p:cNvSpPr>
              <a:spLocks noChangeAspect="1" noChangeArrowheads="1"/>
            </p:cNvSpPr>
            <p:nvPr/>
          </p:nvSpPr>
          <p:spPr bwMode="auto">
            <a:xfrm>
              <a:off x="5387303" y="5539905"/>
              <a:ext cx="92075" cy="92075"/>
            </a:xfrm>
            <a:prstGeom prst="ellipse">
              <a:avLst/>
            </a:prstGeom>
            <a:solidFill>
              <a:schemeClr val="hlink"/>
            </a:solidFill>
            <a:ln w="9525">
              <a:solidFill>
                <a:schemeClr val="hlink"/>
              </a:solidFill>
              <a:round/>
              <a:headEnd/>
              <a:tailEnd/>
            </a:ln>
          </p:spPr>
          <p:txBody>
            <a:bodyPr wrap="none" anchor="ct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grpSp>
      <p:sp>
        <p:nvSpPr>
          <p:cNvPr id="20486" name="Text Box 28">
            <a:extLst>
              <a:ext uri="{FF2B5EF4-FFF2-40B4-BE49-F238E27FC236}">
                <a16:creationId xmlns:a16="http://schemas.microsoft.com/office/drawing/2014/main" xmlns="" id="{EC10CDB7-CC5D-46BA-9922-939204CDAE6A}"/>
              </a:ext>
            </a:extLst>
          </p:cNvPr>
          <p:cNvSpPr txBox="1">
            <a:spLocks noChangeArrowheads="1"/>
          </p:cNvSpPr>
          <p:nvPr/>
        </p:nvSpPr>
        <p:spPr bwMode="auto">
          <a:xfrm>
            <a:off x="376284" y="2636045"/>
            <a:ext cx="81962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AutoNum type="arabicPeriod"/>
            </a:pPr>
            <a:r>
              <a:rPr lang="en-US" altLang="en-US" dirty="0"/>
              <a:t>Let </a:t>
            </a:r>
            <a:r>
              <a:rPr lang="en-US" altLang="en-US" i="1" dirty="0"/>
              <a:t>x</a:t>
            </a:r>
            <a:r>
              <a:rPr lang="en-US" altLang="en-US" dirty="0"/>
              <a:t> represent the number of Fortune 500 companies that lost money in the previous year.</a:t>
            </a:r>
            <a:endParaRPr lang="en-US" altLang="en-US" sz="1800" dirty="0">
              <a:latin typeface="Arial" panose="020B0604020202020204" pitchFamily="34" charset="0"/>
            </a:endParaRPr>
          </a:p>
        </p:txBody>
      </p:sp>
      <p:sp>
        <p:nvSpPr>
          <p:cNvPr id="20487" name="Footer Placeholder 2">
            <a:extLst>
              <a:ext uri="{FF2B5EF4-FFF2-40B4-BE49-F238E27FC236}">
                <a16:creationId xmlns:a16="http://schemas.microsoft.com/office/drawing/2014/main" xmlns="" id="{49E52C51-C8A9-4DDB-A4DF-064547E2899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5036147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6770" name="Rectangle 2">
            <a:extLst>
              <a:ext uri="{FF2B5EF4-FFF2-40B4-BE49-F238E27FC236}">
                <a16:creationId xmlns:a16="http://schemas.microsoft.com/office/drawing/2014/main" xmlns="" id="{46E4FBDF-65C2-4B33-99D2-AECB8DE32096}"/>
              </a:ext>
            </a:extLst>
          </p:cNvPr>
          <p:cNvSpPr>
            <a:spLocks noGrp="1" noChangeArrowheads="1"/>
          </p:cNvSpPr>
          <p:nvPr>
            <p:ph type="title"/>
          </p:nvPr>
        </p:nvSpPr>
        <p:spPr/>
        <p:txBody>
          <a:bodyPr/>
          <a:lstStyle/>
          <a:p>
            <a:pPr eaLnBrk="1" hangingPunct="1">
              <a:defRPr/>
            </a:pPr>
            <a:r>
              <a:rPr lang="en-US" dirty="0">
                <a:solidFill>
                  <a:schemeClr val="accent3"/>
                </a:solidFill>
                <a:ea typeface="+mj-ea"/>
              </a:rPr>
              <a:t>Example: Discrete and Continuous Variables</a:t>
            </a:r>
          </a:p>
        </p:txBody>
      </p:sp>
      <p:sp>
        <p:nvSpPr>
          <p:cNvPr id="22531" name="Content Placeholder 7">
            <a:extLst>
              <a:ext uri="{FF2B5EF4-FFF2-40B4-BE49-F238E27FC236}">
                <a16:creationId xmlns:a16="http://schemas.microsoft.com/office/drawing/2014/main" xmlns="" id="{E34044ED-9047-43FA-88A6-AB10BA38EEA9}"/>
              </a:ext>
            </a:extLst>
          </p:cNvPr>
          <p:cNvSpPr>
            <a:spLocks noGrp="1"/>
          </p:cNvSpPr>
          <p:nvPr>
            <p:ph idx="1"/>
          </p:nvPr>
        </p:nvSpPr>
        <p:spPr/>
        <p:txBody>
          <a:bodyPr/>
          <a:lstStyle/>
          <a:p>
            <a:pPr marL="0" indent="0" eaLnBrk="1" hangingPunct="1">
              <a:buNone/>
            </a:pPr>
            <a:r>
              <a:rPr lang="en-US" altLang="en-US" dirty="0"/>
              <a:t>Determine whether each random variable </a:t>
            </a:r>
            <a:r>
              <a:rPr lang="en-US" altLang="en-US" i="1" dirty="0"/>
              <a:t>x</a:t>
            </a:r>
            <a:r>
              <a:rPr lang="en-US" altLang="en-US" dirty="0"/>
              <a:t> is discrete or continuous. Explain your reasoning.</a:t>
            </a:r>
          </a:p>
        </p:txBody>
      </p:sp>
      <p:sp>
        <p:nvSpPr>
          <p:cNvPr id="9" name="TextBox 8">
            <a:extLst>
              <a:ext uri="{FF2B5EF4-FFF2-40B4-BE49-F238E27FC236}">
                <a16:creationId xmlns:a16="http://schemas.microsoft.com/office/drawing/2014/main" xmlns="" id="{83992332-AA2A-4267-BC0F-9126BBCCB443}"/>
              </a:ext>
            </a:extLst>
          </p:cNvPr>
          <p:cNvSpPr txBox="1">
            <a:spLocks noChangeArrowheads="1"/>
          </p:cNvSpPr>
          <p:nvPr/>
        </p:nvSpPr>
        <p:spPr bwMode="auto">
          <a:xfrm>
            <a:off x="495300" y="3671888"/>
            <a:ext cx="80645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a:solidFill>
                  <a:srgbClr val="83BB35"/>
                </a:solidFill>
              </a:rPr>
              <a:t>Solution:</a:t>
            </a:r>
            <a:r>
              <a:rPr lang="en-US" altLang="en-US"/>
              <a:t/>
            </a:r>
            <a:br>
              <a:rPr lang="en-US" altLang="en-US"/>
            </a:br>
            <a:r>
              <a:rPr lang="en-US" altLang="en-US" b="1">
                <a:solidFill>
                  <a:schemeClr val="accent2"/>
                </a:solidFill>
              </a:rPr>
              <a:t>Continuous random variable </a:t>
            </a:r>
            <a:r>
              <a:rPr lang="en-US" altLang="en-US"/>
              <a:t>(The amount of gasoline in the tank can be any volume between 0 gallons and 21 gallons.)</a:t>
            </a:r>
          </a:p>
        </p:txBody>
      </p:sp>
      <p:grpSp>
        <p:nvGrpSpPr>
          <p:cNvPr id="2" name="Group 41">
            <a:extLst>
              <a:ext uri="{FF2B5EF4-FFF2-40B4-BE49-F238E27FC236}">
                <a16:creationId xmlns:a16="http://schemas.microsoft.com/office/drawing/2014/main" xmlns="" id="{B0E4B41B-DB54-4063-A91F-9A46B8929756}"/>
              </a:ext>
            </a:extLst>
          </p:cNvPr>
          <p:cNvGrpSpPr>
            <a:grpSpLocks/>
          </p:cNvGrpSpPr>
          <p:nvPr/>
        </p:nvGrpSpPr>
        <p:grpSpPr bwMode="auto">
          <a:xfrm>
            <a:off x="2497138" y="5310188"/>
            <a:ext cx="4124325" cy="842962"/>
            <a:chOff x="2144124" y="5075657"/>
            <a:chExt cx="4124325" cy="842962"/>
          </a:xfrm>
        </p:grpSpPr>
        <p:grpSp>
          <p:nvGrpSpPr>
            <p:cNvPr id="22537" name="Group 23">
              <a:extLst>
                <a:ext uri="{FF2B5EF4-FFF2-40B4-BE49-F238E27FC236}">
                  <a16:creationId xmlns:a16="http://schemas.microsoft.com/office/drawing/2014/main" xmlns="" id="{EE61EC01-76A1-492B-B4EE-63881080273A}"/>
                </a:ext>
              </a:extLst>
            </p:cNvPr>
            <p:cNvGrpSpPr>
              <a:grpSpLocks/>
            </p:cNvGrpSpPr>
            <p:nvPr/>
          </p:nvGrpSpPr>
          <p:grpSpPr bwMode="auto">
            <a:xfrm>
              <a:off x="2144124" y="5075657"/>
              <a:ext cx="4124325" cy="842962"/>
              <a:chOff x="2054183" y="4131274"/>
              <a:chExt cx="4124325" cy="842962"/>
            </a:xfrm>
          </p:grpSpPr>
          <p:sp>
            <p:nvSpPr>
              <p:cNvPr id="22539" name="Line 96">
                <a:extLst>
                  <a:ext uri="{FF2B5EF4-FFF2-40B4-BE49-F238E27FC236}">
                    <a16:creationId xmlns:a16="http://schemas.microsoft.com/office/drawing/2014/main" xmlns="" id="{E0FE8D4F-BA91-4994-B9F2-8C04C1D8C746}"/>
                  </a:ext>
                </a:extLst>
              </p:cNvPr>
              <p:cNvSpPr>
                <a:spLocks noChangeShapeType="1"/>
              </p:cNvSpPr>
              <p:nvPr/>
            </p:nvSpPr>
            <p:spPr bwMode="auto">
              <a:xfrm>
                <a:off x="2063708" y="4413849"/>
                <a:ext cx="3624263"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40" name="Line 97">
                <a:extLst>
                  <a:ext uri="{FF2B5EF4-FFF2-40B4-BE49-F238E27FC236}">
                    <a16:creationId xmlns:a16="http://schemas.microsoft.com/office/drawing/2014/main" xmlns="" id="{55C01B68-E6FD-476B-80E3-573B03E533F9}"/>
                  </a:ext>
                </a:extLst>
              </p:cNvPr>
              <p:cNvSpPr>
                <a:spLocks noChangeShapeType="1"/>
              </p:cNvSpPr>
              <p:nvPr/>
            </p:nvSpPr>
            <p:spPr bwMode="auto">
              <a:xfrm>
                <a:off x="4181433"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1" name="Text Box 98">
                <a:extLst>
                  <a:ext uri="{FF2B5EF4-FFF2-40B4-BE49-F238E27FC236}">
                    <a16:creationId xmlns:a16="http://schemas.microsoft.com/office/drawing/2014/main" xmlns="" id="{6056F339-5386-4FDB-B5F7-8A90A47BF589}"/>
                  </a:ext>
                </a:extLst>
              </p:cNvPr>
              <p:cNvSpPr txBox="1">
                <a:spLocks noChangeArrowheads="1"/>
              </p:cNvSpPr>
              <p:nvPr/>
            </p:nvSpPr>
            <p:spPr bwMode="auto">
              <a:xfrm>
                <a:off x="5721308" y="4131274"/>
                <a:ext cx="457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r>
                  <a:rPr lang="en-US" altLang="en-US" sz="1800" i="1"/>
                  <a:t>x</a:t>
                </a:r>
              </a:p>
            </p:txBody>
          </p:sp>
          <p:sp>
            <p:nvSpPr>
              <p:cNvPr id="22542" name="Line 99">
                <a:extLst>
                  <a:ext uri="{FF2B5EF4-FFF2-40B4-BE49-F238E27FC236}">
                    <a16:creationId xmlns:a16="http://schemas.microsoft.com/office/drawing/2014/main" xmlns="" id="{708B5FF8-B014-4783-A0F5-057427866029}"/>
                  </a:ext>
                </a:extLst>
              </p:cNvPr>
              <p:cNvSpPr>
                <a:spLocks noChangeShapeType="1"/>
              </p:cNvSpPr>
              <p:nvPr/>
            </p:nvSpPr>
            <p:spPr bwMode="auto">
              <a:xfrm>
                <a:off x="302255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3" name="Line 100">
                <a:extLst>
                  <a:ext uri="{FF2B5EF4-FFF2-40B4-BE49-F238E27FC236}">
                    <a16:creationId xmlns:a16="http://schemas.microsoft.com/office/drawing/2014/main" xmlns="" id="{FCDD986C-9AB2-4754-97B8-EE6F42B5CCD0}"/>
                  </a:ext>
                </a:extLst>
              </p:cNvPr>
              <p:cNvSpPr>
                <a:spLocks noChangeShapeType="1"/>
              </p:cNvSpPr>
              <p:nvPr/>
            </p:nvSpPr>
            <p:spPr bwMode="auto">
              <a:xfrm>
                <a:off x="244470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4" name="Line 101">
                <a:extLst>
                  <a:ext uri="{FF2B5EF4-FFF2-40B4-BE49-F238E27FC236}">
                    <a16:creationId xmlns:a16="http://schemas.microsoft.com/office/drawing/2014/main" xmlns="" id="{8796E73F-3446-418E-AAAD-0B9B5EDDC395}"/>
                  </a:ext>
                </a:extLst>
              </p:cNvPr>
              <p:cNvSpPr>
                <a:spLocks noChangeShapeType="1"/>
              </p:cNvSpPr>
              <p:nvPr/>
            </p:nvSpPr>
            <p:spPr bwMode="auto">
              <a:xfrm>
                <a:off x="4760871"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5" name="Line 102">
                <a:extLst>
                  <a:ext uri="{FF2B5EF4-FFF2-40B4-BE49-F238E27FC236}">
                    <a16:creationId xmlns:a16="http://schemas.microsoft.com/office/drawing/2014/main" xmlns="" id="{A659F8A7-60A7-4710-A36C-58125C40E0B0}"/>
                  </a:ext>
                </a:extLst>
              </p:cNvPr>
              <p:cNvSpPr>
                <a:spLocks noChangeShapeType="1"/>
              </p:cNvSpPr>
              <p:nvPr/>
            </p:nvSpPr>
            <p:spPr bwMode="auto">
              <a:xfrm>
                <a:off x="5340308" y="42614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6" name="Text Box 103">
                <a:extLst>
                  <a:ext uri="{FF2B5EF4-FFF2-40B4-BE49-F238E27FC236}">
                    <a16:creationId xmlns:a16="http://schemas.microsoft.com/office/drawing/2014/main" xmlns="" id="{A39CFB10-4C16-4D8A-B4C9-5F7293ABCFBC}"/>
                  </a:ext>
                </a:extLst>
              </p:cNvPr>
              <p:cNvSpPr txBox="1">
                <a:spLocks noChangeArrowheads="1"/>
              </p:cNvSpPr>
              <p:nvPr/>
            </p:nvSpPr>
            <p:spPr bwMode="auto">
              <a:xfrm>
                <a:off x="2803483"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1</a:t>
                </a:r>
              </a:p>
            </p:txBody>
          </p:sp>
          <p:sp>
            <p:nvSpPr>
              <p:cNvPr id="22547" name="Text Box 104">
                <a:extLst>
                  <a:ext uri="{FF2B5EF4-FFF2-40B4-BE49-F238E27FC236}">
                    <a16:creationId xmlns:a16="http://schemas.microsoft.com/office/drawing/2014/main" xmlns="" id="{A9C82B21-A0A2-4570-8632-4E126142D178}"/>
                  </a:ext>
                </a:extLst>
              </p:cNvPr>
              <p:cNvSpPr txBox="1">
                <a:spLocks noChangeArrowheads="1"/>
              </p:cNvSpPr>
              <p:nvPr/>
            </p:nvSpPr>
            <p:spPr bwMode="auto">
              <a:xfrm>
                <a:off x="5027571" y="4577361"/>
                <a:ext cx="631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dirty="0"/>
                  <a:t>21</a:t>
                </a:r>
              </a:p>
            </p:txBody>
          </p:sp>
          <p:sp>
            <p:nvSpPr>
              <p:cNvPr id="22548" name="Line 105">
                <a:extLst>
                  <a:ext uri="{FF2B5EF4-FFF2-40B4-BE49-F238E27FC236}">
                    <a16:creationId xmlns:a16="http://schemas.microsoft.com/office/drawing/2014/main" xmlns="" id="{B5857B56-F214-4411-93C2-438730066664}"/>
                  </a:ext>
                </a:extLst>
              </p:cNvPr>
              <p:cNvSpPr>
                <a:spLocks noChangeShapeType="1"/>
              </p:cNvSpPr>
              <p:nvPr/>
            </p:nvSpPr>
            <p:spPr bwMode="auto">
              <a:xfrm>
                <a:off x="3601996" y="4248749"/>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9" name="Text Box 106">
                <a:extLst>
                  <a:ext uri="{FF2B5EF4-FFF2-40B4-BE49-F238E27FC236}">
                    <a16:creationId xmlns:a16="http://schemas.microsoft.com/office/drawing/2014/main" xmlns="" id="{C43B5396-1B91-41C1-98A3-E38C176AB279}"/>
                  </a:ext>
                </a:extLst>
              </p:cNvPr>
              <p:cNvSpPr txBox="1">
                <a:spLocks noChangeArrowheads="1"/>
              </p:cNvSpPr>
              <p:nvPr/>
            </p:nvSpPr>
            <p:spPr bwMode="auto">
              <a:xfrm>
                <a:off x="395759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3</a:t>
                </a:r>
              </a:p>
            </p:txBody>
          </p:sp>
          <p:sp>
            <p:nvSpPr>
              <p:cNvPr id="22550" name="Text Box 107">
                <a:extLst>
                  <a:ext uri="{FF2B5EF4-FFF2-40B4-BE49-F238E27FC236}">
                    <a16:creationId xmlns:a16="http://schemas.microsoft.com/office/drawing/2014/main" xmlns="" id="{20DE3529-A217-41DB-889F-D1D444F6AFC1}"/>
                  </a:ext>
                </a:extLst>
              </p:cNvPr>
              <p:cNvSpPr txBox="1">
                <a:spLocks noChangeArrowheads="1"/>
              </p:cNvSpPr>
              <p:nvPr/>
            </p:nvSpPr>
            <p:spPr bwMode="auto">
              <a:xfrm>
                <a:off x="2212933"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0</a:t>
                </a:r>
              </a:p>
            </p:txBody>
          </p:sp>
          <p:sp>
            <p:nvSpPr>
              <p:cNvPr id="22551" name="Text Box 108">
                <a:extLst>
                  <a:ext uri="{FF2B5EF4-FFF2-40B4-BE49-F238E27FC236}">
                    <a16:creationId xmlns:a16="http://schemas.microsoft.com/office/drawing/2014/main" xmlns="" id="{91490669-FCE4-4C77-A998-8AAA73B5C190}"/>
                  </a:ext>
                </a:extLst>
              </p:cNvPr>
              <p:cNvSpPr txBox="1">
                <a:spLocks noChangeArrowheads="1"/>
              </p:cNvSpPr>
              <p:nvPr/>
            </p:nvSpPr>
            <p:spPr bwMode="auto">
              <a:xfrm>
                <a:off x="336704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2</a:t>
                </a:r>
              </a:p>
            </p:txBody>
          </p:sp>
          <p:sp>
            <p:nvSpPr>
              <p:cNvPr id="22552" name="Text Box 109">
                <a:extLst>
                  <a:ext uri="{FF2B5EF4-FFF2-40B4-BE49-F238E27FC236}">
                    <a16:creationId xmlns:a16="http://schemas.microsoft.com/office/drawing/2014/main" xmlns="" id="{E2B559CE-C3F9-4225-80F2-D6A19BB5F23E}"/>
                  </a:ext>
                </a:extLst>
              </p:cNvPr>
              <p:cNvSpPr txBox="1">
                <a:spLocks noChangeArrowheads="1"/>
              </p:cNvSpPr>
              <p:nvPr/>
            </p:nvSpPr>
            <p:spPr bwMode="auto">
              <a:xfrm>
                <a:off x="4535446" y="4577361"/>
                <a:ext cx="465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lgn="ctr">
                  <a:spcBef>
                    <a:spcPct val="0"/>
                  </a:spcBef>
                  <a:buClrTx/>
                  <a:buFontTx/>
                  <a:buNone/>
                </a:pPr>
                <a:r>
                  <a:rPr lang="en-US" altLang="en-US" sz="2000"/>
                  <a:t>…</a:t>
                </a:r>
              </a:p>
            </p:txBody>
          </p:sp>
          <p:sp>
            <p:nvSpPr>
              <p:cNvPr id="22553" name="Line 110">
                <a:extLst>
                  <a:ext uri="{FF2B5EF4-FFF2-40B4-BE49-F238E27FC236}">
                    <a16:creationId xmlns:a16="http://schemas.microsoft.com/office/drawing/2014/main" xmlns="" id="{C09026A8-1ED4-49BF-AB5F-BCCD3508138B}"/>
                  </a:ext>
                </a:extLst>
              </p:cNvPr>
              <p:cNvSpPr>
                <a:spLocks noChangeShapeType="1"/>
              </p:cNvSpPr>
              <p:nvPr/>
            </p:nvSpPr>
            <p:spPr bwMode="auto">
              <a:xfrm>
                <a:off x="2054183" y="4407499"/>
                <a:ext cx="3657600"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cxnSp>
          <p:nvCxnSpPr>
            <p:cNvPr id="41" name="Straight Connector 40">
              <a:extLst>
                <a:ext uri="{FF2B5EF4-FFF2-40B4-BE49-F238E27FC236}">
                  <a16:creationId xmlns:a16="http://schemas.microsoft.com/office/drawing/2014/main" xmlns="" id="{BBEB07FB-ECF9-4A44-B7C1-1E12E58B914A}"/>
                </a:ext>
              </a:extLst>
            </p:cNvPr>
            <p:cNvCxnSpPr/>
            <p:nvPr/>
          </p:nvCxnSpPr>
          <p:spPr>
            <a:xfrm>
              <a:off x="2541770" y="5353425"/>
              <a:ext cx="2878138" cy="1587"/>
            </a:xfrm>
            <a:prstGeom prst="line">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2535" name="Text Box 27">
            <a:extLst>
              <a:ext uri="{FF2B5EF4-FFF2-40B4-BE49-F238E27FC236}">
                <a16:creationId xmlns:a16="http://schemas.microsoft.com/office/drawing/2014/main" xmlns="" id="{34C484F7-2DA5-4283-8465-6773D3520790}"/>
              </a:ext>
            </a:extLst>
          </p:cNvPr>
          <p:cNvSpPr txBox="1">
            <a:spLocks noChangeArrowheads="1"/>
          </p:cNvSpPr>
          <p:nvPr/>
        </p:nvSpPr>
        <p:spPr bwMode="auto">
          <a:xfrm>
            <a:off x="457200" y="2595563"/>
            <a:ext cx="71358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AutoNum type="arabicPeriod" startAt="2"/>
            </a:pPr>
            <a:r>
              <a:rPr lang="en-US" altLang="en-US" dirty="0"/>
              <a:t> Let </a:t>
            </a:r>
            <a:r>
              <a:rPr lang="en-US" altLang="en-US" i="1" dirty="0"/>
              <a:t>x </a:t>
            </a:r>
            <a:r>
              <a:rPr lang="en-US" altLang="en-US" dirty="0"/>
              <a:t>represent the volume of gasoline in a 21-gallon tank.</a:t>
            </a:r>
            <a:endParaRPr lang="en-US" altLang="en-US" sz="1800" dirty="0">
              <a:latin typeface="Arial" panose="020B0604020202020204" pitchFamily="34" charset="0"/>
            </a:endParaRPr>
          </a:p>
        </p:txBody>
      </p:sp>
      <p:sp>
        <p:nvSpPr>
          <p:cNvPr id="22536" name="Footer Placeholder 2">
            <a:extLst>
              <a:ext uri="{FF2B5EF4-FFF2-40B4-BE49-F238E27FC236}">
                <a16:creationId xmlns:a16="http://schemas.microsoft.com/office/drawing/2014/main" xmlns="" id="{CF42469C-52F7-46A9-8239-2DE51B0FF5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7509074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537</TotalTime>
  <Words>1468</Words>
  <Application>Microsoft Office PowerPoint</Application>
  <PresentationFormat>On-screen Show (4:3)</PresentationFormat>
  <Paragraphs>351</Paragraphs>
  <Slides>29</Slides>
  <Notes>12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9" baseType="lpstr">
      <vt:lpstr>MS PGothic</vt:lpstr>
      <vt:lpstr>Arial</vt:lpstr>
      <vt:lpstr>Calibri</vt:lpstr>
      <vt:lpstr>Cambria Math</vt:lpstr>
      <vt:lpstr>Symbol</vt:lpstr>
      <vt:lpstr>Times New Roman</vt:lpstr>
      <vt:lpstr>TimesTenLTStd-Roman</vt:lpstr>
      <vt:lpstr>Wingdings</vt:lpstr>
      <vt:lpstr>lf4template</vt:lpstr>
      <vt:lpstr>Equation</vt:lpstr>
      <vt:lpstr>PowerPoint Presentation</vt:lpstr>
      <vt:lpstr>Chapter Outline</vt:lpstr>
      <vt:lpstr>Section 4.1</vt:lpstr>
      <vt:lpstr>Section 4.1 Objectives</vt:lpstr>
      <vt:lpstr>Random Variables</vt:lpstr>
      <vt:lpstr>Random Variables</vt:lpstr>
      <vt:lpstr>Random Variables</vt:lpstr>
      <vt:lpstr>Example: Discrete and Continuous Variables</vt:lpstr>
      <vt:lpstr>Example: Discrete and Continuous Variables</vt:lpstr>
      <vt:lpstr>Discrete Probability Distributions</vt:lpstr>
      <vt:lpstr>Constructing a Discrete Probability Distribution</vt:lpstr>
      <vt:lpstr>Example: Constructing and Graphing a Discrete Probability Distribution</vt:lpstr>
      <vt:lpstr>Solution: Constructing and Graphing a Discrete Probability Distribution</vt:lpstr>
      <vt:lpstr>Solution: Constructing and Graphing a Discrete Probability Distribution</vt:lpstr>
      <vt:lpstr>Solution: Constructing and Graphing a Discrete Probability Distribution</vt:lpstr>
      <vt:lpstr>Example: Verifying a Probability Distribution</vt:lpstr>
      <vt:lpstr>Solution: Verifying a Probability Distribution</vt:lpstr>
      <vt:lpstr>Example: Identifying Probability Distributions</vt:lpstr>
      <vt:lpstr>Example: Identifying Probability Distributions</vt:lpstr>
      <vt:lpstr>Mean</vt:lpstr>
      <vt:lpstr>Example: Finding the Mean</vt:lpstr>
      <vt:lpstr>Solution: Finding the Mean</vt:lpstr>
      <vt:lpstr>Variance and Standard Deviation</vt:lpstr>
      <vt:lpstr>Example: Finding the Variance and Standard Deviation</vt:lpstr>
      <vt:lpstr>Solution: Finding the Variance and Standard Deviation</vt:lpstr>
      <vt:lpstr>Expected Value</vt:lpstr>
      <vt:lpstr>Example: Finding an Expected Value</vt:lpstr>
      <vt:lpstr>Solution: Finding an Expected Value</vt:lpstr>
      <vt:lpstr>Solution: Finding an Expected Value</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dc:title>
  <dc:subject>Elementary Statistics  7e</dc:subject>
  <dc:creator>Ron Larson, Betsy Farber</dc:creator>
  <cp:lastModifiedBy>Sandra Scholten</cp:lastModifiedBy>
  <cp:revision>87</cp:revision>
  <dcterms:created xsi:type="dcterms:W3CDTF">2007-07-18T23:54:35Z</dcterms:created>
  <dcterms:modified xsi:type="dcterms:W3CDTF">2019-02-12T17:02:47Z</dcterms:modified>
</cp:coreProperties>
</file>