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5"/>
  </p:notesMasterIdLst>
  <p:handoutMasterIdLst>
    <p:handoutMasterId r:id="rId56"/>
  </p:handoutMasterIdLst>
  <p:sldIdLst>
    <p:sldId id="257" r:id="rId2"/>
    <p:sldId id="258" r:id="rId3"/>
    <p:sldId id="259" r:id="rId4"/>
    <p:sldId id="260" r:id="rId5"/>
    <p:sldId id="261" r:id="rId6"/>
    <p:sldId id="262" r:id="rId7"/>
    <p:sldId id="263" r:id="rId8"/>
    <p:sldId id="308" r:id="rId9"/>
    <p:sldId id="309" r:id="rId10"/>
    <p:sldId id="264" r:id="rId11"/>
    <p:sldId id="267" r:id="rId12"/>
    <p:sldId id="310" r:id="rId13"/>
    <p:sldId id="268" r:id="rId14"/>
    <p:sldId id="269" r:id="rId15"/>
    <p:sldId id="270" r:id="rId16"/>
    <p:sldId id="266" r:id="rId17"/>
    <p:sldId id="271" r:id="rId18"/>
    <p:sldId id="272" r:id="rId19"/>
    <p:sldId id="273" r:id="rId20"/>
    <p:sldId id="274" r:id="rId21"/>
    <p:sldId id="275" r:id="rId22"/>
    <p:sldId id="276" r:id="rId23"/>
    <p:sldId id="277" r:id="rId24"/>
    <p:sldId id="278" r:id="rId25"/>
    <p:sldId id="279" r:id="rId26"/>
    <p:sldId id="280" r:id="rId27"/>
    <p:sldId id="281" r:id="rId28"/>
    <p:sldId id="299" r:id="rId29"/>
    <p:sldId id="311" r:id="rId30"/>
    <p:sldId id="312" r:id="rId31"/>
    <p:sldId id="300" r:id="rId32"/>
    <p:sldId id="282" r:id="rId33"/>
    <p:sldId id="283" r:id="rId34"/>
    <p:sldId id="284" r:id="rId35"/>
    <p:sldId id="302" r:id="rId36"/>
    <p:sldId id="301" r:id="rId37"/>
    <p:sldId id="286" r:id="rId38"/>
    <p:sldId id="287" r:id="rId39"/>
    <p:sldId id="288" r:id="rId40"/>
    <p:sldId id="289" r:id="rId41"/>
    <p:sldId id="290" r:id="rId42"/>
    <p:sldId id="291" r:id="rId43"/>
    <p:sldId id="292" r:id="rId44"/>
    <p:sldId id="293" r:id="rId45"/>
    <p:sldId id="303" r:id="rId46"/>
    <p:sldId id="304" r:id="rId47"/>
    <p:sldId id="305" r:id="rId48"/>
    <p:sldId id="306" r:id="rId49"/>
    <p:sldId id="307" r:id="rId50"/>
    <p:sldId id="294" r:id="rId51"/>
    <p:sldId id="295" r:id="rId52"/>
    <p:sldId id="296" r:id="rId53"/>
    <p:sldId id="297" r:id="rId54"/>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8" clrIdx="0">
    <p:extLst/>
  </p:cmAuthor>
  <p:cmAuthor id="2" name="Sue Glascoe" initials="SG"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6351" autoAdjust="0"/>
  </p:normalViewPr>
  <p:slideViewPr>
    <p:cSldViewPr snapToGrid="0">
      <p:cViewPr varScale="1">
        <p:scale>
          <a:sx n="87" d="100"/>
          <a:sy n="87" d="100"/>
        </p:scale>
        <p:origin x="828"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398"/>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3.wmf"/><Relationship Id="rId7" Type="http://schemas.openxmlformats.org/officeDocument/2006/relationships/image" Target="../media/image37.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2</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647730288"/>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2</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632789758"/>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364908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2.wmf"/><Relationship Id="rId5" Type="http://schemas.openxmlformats.org/officeDocument/2006/relationships/oleObject" Target="../embeddings/oleObject5.bin"/><Relationship Id="rId4" Type="http://schemas.openxmlformats.org/officeDocument/2006/relationships/image" Target="../media/image11.wmf"/></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4.wmf"/><Relationship Id="rId5" Type="http://schemas.openxmlformats.org/officeDocument/2006/relationships/oleObject" Target="../embeddings/oleObject7.bin"/><Relationship Id="rId4" Type="http://schemas.openxmlformats.org/officeDocument/2006/relationships/image" Target="../media/image13.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6.wmf"/><Relationship Id="rId5" Type="http://schemas.openxmlformats.org/officeDocument/2006/relationships/oleObject" Target="../embeddings/oleObject9.bin"/><Relationship Id="rId4" Type="http://schemas.openxmlformats.org/officeDocument/2006/relationships/image" Target="../media/image1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8.wmf"/><Relationship Id="rId5" Type="http://schemas.openxmlformats.org/officeDocument/2006/relationships/oleObject" Target="../embeddings/oleObject11.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3.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image" Target="../media/image22.wmf"/><Relationship Id="rId5" Type="http://schemas.openxmlformats.org/officeDocument/2006/relationships/oleObject" Target="../embeddings/oleObject15.bin"/><Relationship Id="rId4" Type="http://schemas.openxmlformats.org/officeDocument/2006/relationships/image" Target="../media/image21.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35.wmf"/><Relationship Id="rId3" Type="http://schemas.openxmlformats.org/officeDocument/2006/relationships/image" Target="../media/image38.jpeg"/><Relationship Id="rId7" Type="http://schemas.openxmlformats.org/officeDocument/2006/relationships/image" Target="../media/image32.wmf"/><Relationship Id="rId12" Type="http://schemas.openxmlformats.org/officeDocument/2006/relationships/oleObject" Target="../embeddings/oleObject20.bin"/><Relationship Id="rId17" Type="http://schemas.openxmlformats.org/officeDocument/2006/relationships/image" Target="../media/image37.wmf"/><Relationship Id="rId2" Type="http://schemas.openxmlformats.org/officeDocument/2006/relationships/slideLayout" Target="../slideLayouts/slideLayout5.xml"/><Relationship Id="rId16" Type="http://schemas.openxmlformats.org/officeDocument/2006/relationships/oleObject" Target="../embeddings/oleObject22.bin"/><Relationship Id="rId1" Type="http://schemas.openxmlformats.org/officeDocument/2006/relationships/vmlDrawing" Target="../drawings/vmlDrawing8.vml"/><Relationship Id="rId6" Type="http://schemas.openxmlformats.org/officeDocument/2006/relationships/oleObject" Target="../embeddings/oleObject17.bin"/><Relationship Id="rId11" Type="http://schemas.openxmlformats.org/officeDocument/2006/relationships/image" Target="../media/image34.wmf"/><Relationship Id="rId5" Type="http://schemas.openxmlformats.org/officeDocument/2006/relationships/image" Target="../media/image31.wmf"/><Relationship Id="rId15" Type="http://schemas.openxmlformats.org/officeDocument/2006/relationships/image" Target="../media/image36.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33.wmf"/><Relationship Id="rId14" Type="http://schemas.openxmlformats.org/officeDocument/2006/relationships/oleObject" Target="../embeddings/oleObject21.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0.wmf"/></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43.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44.wmf"/></Relationships>
</file>

<file path=ppt/slides/_rels/slide43.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46.wmf"/><Relationship Id="rId5" Type="http://schemas.openxmlformats.org/officeDocument/2006/relationships/oleObject" Target="../embeddings/oleObject27.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29.bin"/></Relationships>
</file>

<file path=ppt/slides/_rels/slide44.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46.wmf"/><Relationship Id="rId5" Type="http://schemas.openxmlformats.org/officeDocument/2006/relationships/oleObject" Target="../embeddings/oleObject31.bin"/><Relationship Id="rId10" Type="http://schemas.openxmlformats.org/officeDocument/2006/relationships/image" Target="../media/image49.wmf"/><Relationship Id="rId4" Type="http://schemas.openxmlformats.org/officeDocument/2006/relationships/image" Target="../media/image45.wmf"/><Relationship Id="rId9" Type="http://schemas.openxmlformats.org/officeDocument/2006/relationships/oleObject" Target="../embeddings/oleObject33.bin"/></Relationships>
</file>

<file path=ppt/slides/_rels/slide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Descriptive Statistics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1BA07B71-F0E0-4DCA-8590-9E54A13A0F72}"/>
              </a:ext>
            </a:extLst>
          </p:cNvPr>
          <p:cNvSpPr>
            <a:spLocks noGrp="1"/>
          </p:cNvSpPr>
          <p:nvPr>
            <p:ph type="title"/>
          </p:nvPr>
        </p:nvSpPr>
        <p:spPr/>
        <p:txBody>
          <a:bodyPr/>
          <a:lstStyle/>
          <a:p>
            <a:r>
              <a:rPr lang="en-US" altLang="en-US" dirty="0"/>
              <a:t>Deviation, Variance, and Standard Deviation</a:t>
            </a:r>
          </a:p>
        </p:txBody>
      </p:sp>
      <p:sp>
        <p:nvSpPr>
          <p:cNvPr id="126979" name="Content Placeholder 2">
            <a:extLst>
              <a:ext uri="{FF2B5EF4-FFF2-40B4-BE49-F238E27FC236}">
                <a16:creationId xmlns:a16="http://schemas.microsoft.com/office/drawing/2014/main" xmlns="" id="{5518CAF0-6BE4-4FDA-B5B6-98E4CF296C21}"/>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Deviation</a:t>
            </a:r>
          </a:p>
          <a:p>
            <a:r>
              <a:rPr lang="en-US" altLang="en-US" dirty="0"/>
              <a:t>The difference between the data entry, </a:t>
            </a:r>
            <a:r>
              <a:rPr lang="en-US" altLang="en-US" i="1" dirty="0"/>
              <a:t>x</a:t>
            </a:r>
            <a:r>
              <a:rPr lang="en-US" altLang="en-US" dirty="0"/>
              <a:t>, and the mean of the data set.</a:t>
            </a:r>
          </a:p>
          <a:p>
            <a:r>
              <a:rPr lang="en-US" altLang="en-US" dirty="0"/>
              <a:t>Population data set:</a:t>
            </a:r>
          </a:p>
          <a:p>
            <a:pPr lvl="1"/>
            <a:r>
              <a:rPr lang="en-US" altLang="en-US" dirty="0">
                <a:ea typeface="Times New Roman" panose="02020603050405020304" pitchFamily="18" charset="0"/>
              </a:rPr>
              <a:t>Deviation of </a:t>
            </a:r>
            <a:r>
              <a:rPr lang="en-US" altLang="en-US" i="1" dirty="0">
                <a:ea typeface="Times New Roman" panose="02020603050405020304" pitchFamily="18" charset="0"/>
              </a:rPr>
              <a:t>x</a:t>
            </a:r>
            <a:r>
              <a:rPr lang="en-US" altLang="en-US" dirty="0">
                <a:ea typeface="Times New Roman" panose="02020603050405020304" pitchFamily="18" charset="0"/>
              </a:rPr>
              <a:t> = </a:t>
            </a:r>
            <a:r>
              <a:rPr lang="en-US" altLang="en-US" i="1" dirty="0">
                <a:solidFill>
                  <a:schemeClr val="accent2"/>
                </a:solidFill>
                <a:ea typeface="Times New Roman" panose="02020603050405020304" pitchFamily="18" charset="0"/>
              </a:rPr>
              <a:t>x</a:t>
            </a:r>
            <a:r>
              <a:rPr lang="en-US" altLang="en-US" dirty="0">
                <a:solidFill>
                  <a:schemeClr val="accent2"/>
                </a:solidFill>
                <a:ea typeface="Times New Roman" panose="02020603050405020304" pitchFamily="18" charset="0"/>
              </a:rPr>
              <a:t> – </a:t>
            </a:r>
            <a:r>
              <a:rPr lang="el-GR" altLang="en-US" i="1" dirty="0">
                <a:solidFill>
                  <a:schemeClr val="accent2"/>
                </a:solidFill>
                <a:ea typeface="Times New Roman" panose="02020603050405020304" pitchFamily="18" charset="0"/>
              </a:rPr>
              <a:t>μ</a:t>
            </a:r>
            <a:endParaRPr lang="en-US" altLang="en-US" i="1" dirty="0">
              <a:solidFill>
                <a:schemeClr val="accent2"/>
              </a:solidFill>
              <a:ea typeface="Times New Roman" panose="02020603050405020304" pitchFamily="18" charset="0"/>
            </a:endParaRPr>
          </a:p>
          <a:p>
            <a:r>
              <a:rPr lang="en-US" altLang="en-US" dirty="0"/>
              <a:t>Sample data set:</a:t>
            </a:r>
          </a:p>
          <a:p>
            <a:pPr lvl="1"/>
            <a:r>
              <a:rPr lang="en-US" altLang="en-US" dirty="0">
                <a:ea typeface="Times New Roman" panose="02020603050405020304" pitchFamily="18" charset="0"/>
              </a:rPr>
              <a:t>Deviation of </a:t>
            </a:r>
            <a:r>
              <a:rPr lang="en-US" altLang="en-US" i="1" dirty="0">
                <a:ea typeface="Times New Roman" panose="02020603050405020304" pitchFamily="18" charset="0"/>
              </a:rPr>
              <a:t>x</a:t>
            </a:r>
            <a:r>
              <a:rPr lang="en-US" altLang="en-US" dirty="0">
                <a:ea typeface="Times New Roman" panose="02020603050405020304" pitchFamily="18" charset="0"/>
              </a:rPr>
              <a:t> = </a:t>
            </a:r>
            <a:r>
              <a:rPr lang="en-US" altLang="en-US" i="1" dirty="0">
                <a:solidFill>
                  <a:schemeClr val="accent2"/>
                </a:solidFill>
                <a:ea typeface="Times New Roman" panose="02020603050405020304" pitchFamily="18" charset="0"/>
              </a:rPr>
              <a:t>x</a:t>
            </a:r>
            <a:r>
              <a:rPr lang="en-US" altLang="en-US" dirty="0">
                <a:solidFill>
                  <a:schemeClr val="accent2"/>
                </a:solidFill>
                <a:ea typeface="Times New Roman" panose="02020603050405020304" pitchFamily="18" charset="0"/>
              </a:rPr>
              <a:t> – </a:t>
            </a:r>
            <a:r>
              <a:rPr lang="en-US" altLang="en-US" i="1" dirty="0">
                <a:solidFill>
                  <a:schemeClr val="accent2"/>
                </a:solidFill>
                <a:ea typeface="Times New Roman" panose="02020603050405020304" pitchFamily="18" charset="0"/>
              </a:rPr>
              <a:t>x</a:t>
            </a:r>
          </a:p>
        </p:txBody>
      </p:sp>
      <p:cxnSp>
        <p:nvCxnSpPr>
          <p:cNvPr id="7" name="Straight Connector 6">
            <a:extLst>
              <a:ext uri="{FF2B5EF4-FFF2-40B4-BE49-F238E27FC236}">
                <a16:creationId xmlns:a16="http://schemas.microsoft.com/office/drawing/2014/main" xmlns="" id="{000C7750-CD82-4218-9058-7821547F7526}"/>
              </a:ext>
            </a:extLst>
          </p:cNvPr>
          <p:cNvCxnSpPr/>
          <p:nvPr/>
        </p:nvCxnSpPr>
        <p:spPr>
          <a:xfrm>
            <a:off x="4170363" y="4732338"/>
            <a:ext cx="198437" cy="15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268" name="Footer Placeholder 2">
            <a:extLst>
              <a:ext uri="{FF2B5EF4-FFF2-40B4-BE49-F238E27FC236}">
                <a16:creationId xmlns:a16="http://schemas.microsoft.com/office/drawing/2014/main" xmlns="" id="{26511D72-58BC-42DF-820E-FE279AEA32A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4410027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97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979">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6979">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6979">
                                            <p:txEl>
                                              <p:pRg st="5" end="5"/>
                                            </p:txEl>
                                          </p:spTgt>
                                        </p:tgtEl>
                                        <p:attrNameLst>
                                          <p:attrName>style.visibility</p:attrName>
                                        </p:attrNameLst>
                                      </p:cBhvr>
                                      <p:to>
                                        <p:strVal val="visible"/>
                                      </p:to>
                                    </p:set>
                                  </p:childTnLst>
                                </p:cTn>
                              </p:par>
                            </p:childTnLst>
                          </p:cTn>
                        </p:par>
                        <p:par>
                          <p:cTn id="15" fill="hold" nodeType="afterGroup">
                            <p:stCondLst>
                              <p:cond delay="0"/>
                            </p:stCondLst>
                            <p:childTnLst>
                              <p:par>
                                <p:cTn id="16" presetID="1"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xmlns="" id="{C275E2DB-D6F2-481C-88D1-A78A56693EC2}"/>
              </a:ext>
            </a:extLst>
          </p:cNvPr>
          <p:cNvSpPr>
            <a:spLocks noGrp="1"/>
          </p:cNvSpPr>
          <p:nvPr>
            <p:ph type="title"/>
          </p:nvPr>
        </p:nvSpPr>
        <p:spPr/>
        <p:txBody>
          <a:bodyPr/>
          <a:lstStyle/>
          <a:p>
            <a:r>
              <a:rPr lang="en-US" altLang="en-US"/>
              <a:t>Deviation, Variance, and Standard Deviation</a:t>
            </a:r>
          </a:p>
        </p:txBody>
      </p:sp>
      <p:sp>
        <p:nvSpPr>
          <p:cNvPr id="23557" name="Content Placeholder 2">
            <a:extLst>
              <a:ext uri="{FF2B5EF4-FFF2-40B4-BE49-F238E27FC236}">
                <a16:creationId xmlns:a16="http://schemas.microsoft.com/office/drawing/2014/main" xmlns="" id="{93392084-9873-45F0-9439-61EB9595BAC1}"/>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Population Variance</a:t>
            </a:r>
          </a:p>
          <a:p>
            <a:pPr>
              <a:buFont typeface="Arial" panose="020B0604020202020204" pitchFamily="34" charset="0"/>
              <a:buNone/>
            </a:pPr>
            <a:endParaRPr lang="en-US" altLang="en-US" b="1" dirty="0">
              <a:solidFill>
                <a:schemeClr val="accent2"/>
              </a:solidFill>
            </a:endParaRPr>
          </a:p>
          <a:p>
            <a:pPr marL="0" indent="0">
              <a:buNone/>
            </a:pPr>
            <a:r>
              <a:rPr lang="en-US" altLang="en-US" b="1" dirty="0">
                <a:solidFill>
                  <a:schemeClr val="accent2"/>
                </a:solidFill>
              </a:rPr>
              <a:t> </a:t>
            </a:r>
          </a:p>
          <a:p>
            <a:endParaRPr lang="en-US" altLang="en-US" b="1" dirty="0">
              <a:solidFill>
                <a:schemeClr val="accent2"/>
              </a:solidFill>
            </a:endParaRPr>
          </a:p>
          <a:p>
            <a:pPr>
              <a:buFont typeface="Arial" panose="020B0604020202020204" pitchFamily="34" charset="0"/>
              <a:buNone/>
            </a:pPr>
            <a:r>
              <a:rPr lang="en-US" altLang="en-US" b="1" dirty="0">
                <a:solidFill>
                  <a:schemeClr val="accent2"/>
                </a:solidFill>
              </a:rPr>
              <a:t>Population Standard Deviation</a:t>
            </a:r>
          </a:p>
          <a:p>
            <a:pPr>
              <a:buFont typeface="Arial" panose="020B0604020202020204" pitchFamily="34" charset="0"/>
              <a:buNone/>
            </a:pPr>
            <a:endParaRPr lang="en-US" altLang="en-US" b="1" dirty="0">
              <a:solidFill>
                <a:schemeClr val="accent2"/>
              </a:solidFill>
            </a:endParaRPr>
          </a:p>
          <a:p>
            <a:pPr marL="0" indent="0">
              <a:buNone/>
            </a:pPr>
            <a:r>
              <a:rPr lang="en-US" altLang="en-US" b="1" dirty="0">
                <a:solidFill>
                  <a:schemeClr val="accent2"/>
                </a:solidFill>
              </a:rPr>
              <a:t>  </a:t>
            </a:r>
          </a:p>
        </p:txBody>
      </p:sp>
      <p:graphicFrame>
        <p:nvGraphicFramePr>
          <p:cNvPr id="14339" name="Object 2">
            <a:extLst>
              <a:ext uri="{FF2B5EF4-FFF2-40B4-BE49-F238E27FC236}">
                <a16:creationId xmlns:a16="http://schemas.microsoft.com/office/drawing/2014/main" xmlns="" id="{084AA1C3-00A7-4130-BAC2-0A5E9AAFB0EA}"/>
              </a:ext>
            </a:extLst>
          </p:cNvPr>
          <p:cNvGraphicFramePr>
            <a:graphicFrameLocks noChangeAspect="1"/>
          </p:cNvGraphicFramePr>
          <p:nvPr>
            <p:extLst>
              <p:ext uri="{D42A27DB-BD31-4B8C-83A1-F6EECF244321}">
                <p14:modId xmlns:p14="http://schemas.microsoft.com/office/powerpoint/2010/main" val="3145810038"/>
              </p:ext>
            </p:extLst>
          </p:nvPr>
        </p:nvGraphicFramePr>
        <p:xfrm>
          <a:off x="2972522" y="2297907"/>
          <a:ext cx="2487612" cy="1079500"/>
        </p:xfrm>
        <a:graphic>
          <a:graphicData uri="http://schemas.openxmlformats.org/presentationml/2006/ole">
            <mc:AlternateContent xmlns:mc="http://schemas.openxmlformats.org/markup-compatibility/2006">
              <mc:Choice xmlns:v="urn:schemas-microsoft-com:vml" Requires="v">
                <p:oleObj spid="_x0000_s2140" name="Equation" r:id="rId3" imgW="965200" imgH="419100" progId="Equation.DSMT4">
                  <p:embed/>
                </p:oleObj>
              </mc:Choice>
              <mc:Fallback>
                <p:oleObj name="Equation" r:id="rId3" imgW="965200" imgH="419100" progId="Equation.DSMT4">
                  <p:embed/>
                  <p:pic>
                    <p:nvPicPr>
                      <p:cNvPr id="14339" name="Object 2">
                        <a:extLst>
                          <a:ext uri="{FF2B5EF4-FFF2-40B4-BE49-F238E27FC236}">
                            <a16:creationId xmlns:a16="http://schemas.microsoft.com/office/drawing/2014/main" xmlns="" id="{084AA1C3-00A7-4130-BAC2-0A5E9AAFB0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2522" y="2297907"/>
                        <a:ext cx="2487612"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3555" name="Object 3">
            <a:extLst>
              <a:ext uri="{FF2B5EF4-FFF2-40B4-BE49-F238E27FC236}">
                <a16:creationId xmlns:a16="http://schemas.microsoft.com/office/drawing/2014/main" xmlns="" id="{F7A811BA-B1B4-4759-B8C1-2C331BFD1C49}"/>
              </a:ext>
            </a:extLst>
          </p:cNvPr>
          <p:cNvGraphicFramePr>
            <a:graphicFrameLocks noChangeAspect="1"/>
          </p:cNvGraphicFramePr>
          <p:nvPr>
            <p:extLst>
              <p:ext uri="{D42A27DB-BD31-4B8C-83A1-F6EECF244321}">
                <p14:modId xmlns:p14="http://schemas.microsoft.com/office/powerpoint/2010/main" val="2745710877"/>
              </p:ext>
            </p:extLst>
          </p:nvPr>
        </p:nvGraphicFramePr>
        <p:xfrm>
          <a:off x="2400300" y="4162822"/>
          <a:ext cx="3763962" cy="1177925"/>
        </p:xfrm>
        <a:graphic>
          <a:graphicData uri="http://schemas.openxmlformats.org/presentationml/2006/ole">
            <mc:AlternateContent xmlns:mc="http://schemas.openxmlformats.org/markup-compatibility/2006">
              <mc:Choice xmlns:v="urn:schemas-microsoft-com:vml" Requires="v">
                <p:oleObj spid="_x0000_s2141" name="Equation" r:id="rId5" imgW="1460500" imgH="457200" progId="Equation.DSMT4">
                  <p:embed/>
                </p:oleObj>
              </mc:Choice>
              <mc:Fallback>
                <p:oleObj name="Equation" r:id="rId5" imgW="1460500" imgH="457200" progId="Equation.DSMT4">
                  <p:embed/>
                  <p:pic>
                    <p:nvPicPr>
                      <p:cNvPr id="23555" name="Object 3">
                        <a:extLst>
                          <a:ext uri="{FF2B5EF4-FFF2-40B4-BE49-F238E27FC236}">
                            <a16:creationId xmlns:a16="http://schemas.microsoft.com/office/drawing/2014/main" xmlns="" id="{F7A811BA-B1B4-4759-B8C1-2C331BFD1C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0300" y="4162822"/>
                        <a:ext cx="3763962" cy="1177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4343" name="Footer Placeholder 2">
            <a:extLst>
              <a:ext uri="{FF2B5EF4-FFF2-40B4-BE49-F238E27FC236}">
                <a16:creationId xmlns:a16="http://schemas.microsoft.com/office/drawing/2014/main" xmlns="" id="{31420A79-3413-4452-A153-34B83B7B518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6955881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7">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557">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1BA07B71-F0E0-4DCA-8590-9E54A13A0F72}"/>
              </a:ext>
            </a:extLst>
          </p:cNvPr>
          <p:cNvSpPr>
            <a:spLocks noGrp="1"/>
          </p:cNvSpPr>
          <p:nvPr>
            <p:ph type="title"/>
          </p:nvPr>
        </p:nvSpPr>
        <p:spPr/>
        <p:txBody>
          <a:bodyPr/>
          <a:lstStyle/>
          <a:p>
            <a:r>
              <a:rPr lang="en-US" altLang="en-US" dirty="0"/>
              <a:t>Deviation, Variance, and Standard Deviation</a:t>
            </a:r>
          </a:p>
        </p:txBody>
      </p:sp>
      <mc:AlternateContent xmlns:mc="http://schemas.openxmlformats.org/markup-compatibility/2006" xmlns:a14="http://schemas.microsoft.com/office/drawing/2010/main">
        <mc:Choice Requires="a14">
          <p:sp>
            <p:nvSpPr>
              <p:cNvPr id="126979" name="Content Placeholder 2">
                <a:extLst>
                  <a:ext uri="{FF2B5EF4-FFF2-40B4-BE49-F238E27FC236}">
                    <a16:creationId xmlns:a16="http://schemas.microsoft.com/office/drawing/2014/main" xmlns="" id="{5518CAF0-6BE4-4FDA-B5B6-98E4CF296C21}"/>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Observations About Standard Deviation</a:t>
                </a:r>
              </a:p>
              <a:p>
                <a:r>
                  <a:rPr lang="en-US" dirty="0"/>
                  <a:t>The standard deviation measures the variation of the data set about the mean and has the same units of measure as the data set.</a:t>
                </a:r>
              </a:p>
              <a:p>
                <a:r>
                  <a:rPr lang="en-US" dirty="0"/>
                  <a:t>The standard deviation is always greater than or equal to 0. When </a:t>
                </a:r>
                <a14:m>
                  <m:oMath xmlns:m="http://schemas.openxmlformats.org/officeDocument/2006/math">
                    <m:r>
                      <a:rPr lang="en-US" i="1" smtClean="0">
                        <a:latin typeface="Cambria Math" panose="02040503050406030204" pitchFamily="18" charset="0"/>
                        <a:ea typeface="Cambria Math" panose="02040503050406030204" pitchFamily="18" charset="0"/>
                      </a:rPr>
                      <m:t>𝜎</m:t>
                    </m:r>
                  </m:oMath>
                </a14:m>
                <a:r>
                  <a:rPr lang="en-US" dirty="0"/>
                  <a:t> = 0, the data set has no variation and all entries have the same value.</a:t>
                </a:r>
              </a:p>
              <a:p>
                <a:r>
                  <a:rPr lang="en-US" dirty="0"/>
                  <a:t>As the entries get farther from the mean (that is, more spread out), the value of </a:t>
                </a:r>
                <a14:m>
                  <m:oMath xmlns:m="http://schemas.openxmlformats.org/officeDocument/2006/math">
                    <m:r>
                      <a:rPr lang="en-US" i="1">
                        <a:latin typeface="Cambria Math" panose="02040503050406030204" pitchFamily="18" charset="0"/>
                        <a:ea typeface="Cambria Math" panose="02040503050406030204" pitchFamily="18" charset="0"/>
                      </a:rPr>
                      <m:t>𝜎</m:t>
                    </m:r>
                  </m:oMath>
                </a14:m>
                <a:r>
                  <a:rPr lang="en-US" dirty="0"/>
                  <a:t> increases.</a:t>
                </a:r>
                <a:endParaRPr lang="en-US" altLang="en-US" i="1" dirty="0">
                  <a:solidFill>
                    <a:schemeClr val="accent2"/>
                  </a:solidFill>
                  <a:ea typeface="Times New Roman" panose="02020603050405020304" pitchFamily="18" charset="0"/>
                </a:endParaRPr>
              </a:p>
            </p:txBody>
          </p:sp>
        </mc:Choice>
        <mc:Fallback xmlns="">
          <p:sp>
            <p:nvSpPr>
              <p:cNvPr id="126979" name="Content Placeholder 2">
                <a:extLst>
                  <a:ext uri="{FF2B5EF4-FFF2-40B4-BE49-F238E27FC236}">
                    <a16:creationId xmlns:a16="http://schemas.microsoft.com/office/drawing/2014/main" id="{5518CAF0-6BE4-4FDA-B5B6-98E4CF296C21}"/>
                  </a:ext>
                </a:extLst>
              </p:cNvPr>
              <p:cNvSpPr>
                <a:spLocks noGrp="1" noRot="1" noChangeAspect="1" noMove="1" noResize="1" noEditPoints="1" noAdjustHandles="1" noChangeArrowheads="1" noChangeShapeType="1" noTextEdit="1"/>
              </p:cNvSpPr>
              <p:nvPr>
                <p:ph idx="1"/>
              </p:nvPr>
            </p:nvSpPr>
            <p:spPr>
              <a:blipFill>
                <a:blip r:embed="rId2"/>
                <a:stretch>
                  <a:fillRect l="-1481" t="-1482" r="-2148"/>
                </a:stretch>
              </a:blipFill>
            </p:spPr>
            <p:txBody>
              <a:bodyPr/>
              <a:lstStyle/>
              <a:p>
                <a:r>
                  <a:rPr lang="en-US">
                    <a:noFill/>
                  </a:rPr>
                  <a:t> </a:t>
                </a:r>
              </a:p>
            </p:txBody>
          </p:sp>
        </mc:Fallback>
      </mc:AlternateContent>
      <p:sp>
        <p:nvSpPr>
          <p:cNvPr id="11268" name="Footer Placeholder 2">
            <a:extLst>
              <a:ext uri="{FF2B5EF4-FFF2-40B4-BE49-F238E27FC236}">
                <a16:creationId xmlns:a16="http://schemas.microsoft.com/office/drawing/2014/main" xmlns="" id="{26511D72-58BC-42DF-820E-FE279AEA32A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3785812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97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9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xmlns="" id="{B9CBD493-0684-447C-8CFE-D1E8BF095463}"/>
              </a:ext>
            </a:extLst>
          </p:cNvPr>
          <p:cNvSpPr>
            <a:spLocks noGrp="1"/>
          </p:cNvSpPr>
          <p:nvPr>
            <p:ph type="title"/>
          </p:nvPr>
        </p:nvSpPr>
        <p:spPr/>
        <p:txBody>
          <a:bodyPr/>
          <a:lstStyle/>
          <a:p>
            <a:r>
              <a:rPr lang="en-US" altLang="en-US" dirty="0"/>
              <a:t>Finding Population Variance &amp; Standard Deviation</a:t>
            </a:r>
          </a:p>
        </p:txBody>
      </p:sp>
      <p:sp>
        <p:nvSpPr>
          <p:cNvPr id="15362" name="Content Placeholder 10">
            <a:extLst>
              <a:ext uri="{FF2B5EF4-FFF2-40B4-BE49-F238E27FC236}">
                <a16:creationId xmlns:a16="http://schemas.microsoft.com/office/drawing/2014/main" xmlns="" id="{B909C171-061D-43F2-8364-EC0247BF8522}"/>
              </a:ext>
            </a:extLst>
          </p:cNvPr>
          <p:cNvSpPr>
            <a:spLocks noGrp="1"/>
          </p:cNvSpPr>
          <p:nvPr>
            <p:ph idx="1"/>
          </p:nvPr>
        </p:nvSpPr>
        <p:spPr>
          <a:xfrm>
            <a:off x="457200" y="1600200"/>
            <a:ext cx="8229600" cy="487363"/>
          </a:xfrm>
          <a:solidFill>
            <a:srgbClr val="0070C0"/>
          </a:solidFill>
        </p:spPr>
        <p:txBody>
          <a:bodyPr/>
          <a:lstStyle/>
          <a:p>
            <a:pPr>
              <a:buFont typeface="Arial" panose="020B0604020202020204" pitchFamily="34" charset="0"/>
              <a:buNone/>
            </a:pPr>
            <a:r>
              <a:rPr lang="en-US" altLang="en-US" i="1">
                <a:solidFill>
                  <a:schemeClr val="bg1"/>
                </a:solidFill>
              </a:rPr>
              <a:t>In Words			    	        In Symbols</a:t>
            </a:r>
          </a:p>
        </p:txBody>
      </p:sp>
      <p:sp>
        <p:nvSpPr>
          <p:cNvPr id="12" name="TextBox 11">
            <a:extLst>
              <a:ext uri="{FF2B5EF4-FFF2-40B4-BE49-F238E27FC236}">
                <a16:creationId xmlns:a16="http://schemas.microsoft.com/office/drawing/2014/main" xmlns="" id="{F8D6C6F9-F3A6-46E2-B34A-3164EE9859E8}"/>
              </a:ext>
            </a:extLst>
          </p:cNvPr>
          <p:cNvSpPr txBox="1">
            <a:spLocks noChangeArrowheads="1"/>
          </p:cNvSpPr>
          <p:nvPr/>
        </p:nvSpPr>
        <p:spPr bwMode="auto">
          <a:xfrm>
            <a:off x="381000" y="2103438"/>
            <a:ext cx="435927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a:t>Find the mean of the population data set.</a:t>
            </a:r>
          </a:p>
          <a:p>
            <a:pPr eaLnBrk="1" hangingPunct="1">
              <a:spcBef>
                <a:spcPct val="55000"/>
              </a:spcBef>
              <a:buClr>
                <a:schemeClr val="accent1"/>
              </a:buClr>
              <a:buFontTx/>
              <a:buAutoNum type="arabicPeriod"/>
            </a:pPr>
            <a:r>
              <a:rPr lang="en-US" altLang="en-US" sz="2600"/>
              <a:t>Find deviation of each entry.</a:t>
            </a:r>
          </a:p>
          <a:p>
            <a:pPr eaLnBrk="1" hangingPunct="1">
              <a:spcBef>
                <a:spcPct val="55000"/>
              </a:spcBef>
              <a:buClr>
                <a:schemeClr val="accent1"/>
              </a:buClr>
              <a:buFontTx/>
              <a:buAutoNum type="arabicPeriod"/>
            </a:pPr>
            <a:r>
              <a:rPr lang="en-US" altLang="en-US" sz="2600"/>
              <a:t>Square each deviation.</a:t>
            </a:r>
          </a:p>
          <a:p>
            <a:pPr eaLnBrk="1" hangingPunct="1">
              <a:spcBef>
                <a:spcPct val="55000"/>
              </a:spcBef>
              <a:buClr>
                <a:schemeClr val="accent1"/>
              </a:buClr>
              <a:buFontTx/>
              <a:buAutoNum type="arabicPeriod"/>
            </a:pPr>
            <a:r>
              <a:rPr lang="en-US" altLang="en-US" sz="2600"/>
              <a:t>Add to get the sum of squares.</a:t>
            </a:r>
          </a:p>
        </p:txBody>
      </p:sp>
      <p:graphicFrame>
        <p:nvGraphicFramePr>
          <p:cNvPr id="15364" name="Object 6">
            <a:extLst>
              <a:ext uri="{FF2B5EF4-FFF2-40B4-BE49-F238E27FC236}">
                <a16:creationId xmlns:a16="http://schemas.microsoft.com/office/drawing/2014/main" xmlns="" id="{02D33080-6E43-4016-ABE2-64E7E0EDCBFE}"/>
              </a:ext>
            </a:extLst>
          </p:cNvPr>
          <p:cNvGraphicFramePr>
            <a:graphicFrameLocks noChangeAspect="1"/>
          </p:cNvGraphicFramePr>
          <p:nvPr/>
        </p:nvGraphicFramePr>
        <p:xfrm>
          <a:off x="6096000" y="2105025"/>
          <a:ext cx="1006475" cy="820738"/>
        </p:xfrm>
        <a:graphic>
          <a:graphicData uri="http://schemas.openxmlformats.org/presentationml/2006/ole">
            <mc:AlternateContent xmlns:mc="http://schemas.openxmlformats.org/markup-compatibility/2006">
              <mc:Choice xmlns:v="urn:schemas-microsoft-com:vml" Requires="v">
                <p:oleObj spid="_x0000_s3119" name="Equation" r:id="rId3" imgW="482391" imgH="393529" progId="Equation.DSMT4">
                  <p:embed/>
                </p:oleObj>
              </mc:Choice>
              <mc:Fallback>
                <p:oleObj name="Equation" r:id="rId3" imgW="482391" imgH="393529" progId="Equation.DSMT4">
                  <p:embed/>
                  <p:pic>
                    <p:nvPicPr>
                      <p:cNvPr id="15364" name="Object 6">
                        <a:extLst>
                          <a:ext uri="{FF2B5EF4-FFF2-40B4-BE49-F238E27FC236}">
                            <a16:creationId xmlns:a16="http://schemas.microsoft.com/office/drawing/2014/main" xmlns="" id="{02D33080-6E43-4016-ABE2-64E7E0EDCB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105025"/>
                        <a:ext cx="1006475" cy="820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3" name="TextBox 12">
            <a:extLst>
              <a:ext uri="{FF2B5EF4-FFF2-40B4-BE49-F238E27FC236}">
                <a16:creationId xmlns:a16="http://schemas.microsoft.com/office/drawing/2014/main" xmlns="" id="{81CBC285-B3B5-4956-9254-3AB3A2F5F293}"/>
              </a:ext>
            </a:extLst>
          </p:cNvPr>
          <p:cNvSpPr txBox="1">
            <a:spLocks noChangeArrowheads="1"/>
          </p:cNvSpPr>
          <p:nvPr/>
        </p:nvSpPr>
        <p:spPr bwMode="auto">
          <a:xfrm>
            <a:off x="6194425" y="3140075"/>
            <a:ext cx="990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i="1" dirty="0"/>
              <a:t>x</a:t>
            </a:r>
            <a:r>
              <a:rPr lang="en-US" altLang="en-US" sz="2600" dirty="0"/>
              <a:t> – </a:t>
            </a:r>
            <a:r>
              <a:rPr lang="el-GR" altLang="en-US" sz="2600" i="1" dirty="0"/>
              <a:t>μ</a:t>
            </a:r>
            <a:endParaRPr lang="en-US" altLang="en-US" sz="2600" i="1" dirty="0"/>
          </a:p>
        </p:txBody>
      </p:sp>
      <p:sp>
        <p:nvSpPr>
          <p:cNvPr id="14" name="TextBox 13">
            <a:extLst>
              <a:ext uri="{FF2B5EF4-FFF2-40B4-BE49-F238E27FC236}">
                <a16:creationId xmlns:a16="http://schemas.microsoft.com/office/drawing/2014/main" xmlns="" id="{C718B6F3-D3E9-4C1A-A64B-6A91FBC7808B}"/>
              </a:ext>
            </a:extLst>
          </p:cNvPr>
          <p:cNvSpPr txBox="1">
            <a:spLocks noChangeArrowheads="1"/>
          </p:cNvSpPr>
          <p:nvPr/>
        </p:nvSpPr>
        <p:spPr bwMode="auto">
          <a:xfrm>
            <a:off x="6065838" y="4144963"/>
            <a:ext cx="124936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dirty="0"/>
              <a:t>(</a:t>
            </a:r>
            <a:r>
              <a:rPr lang="en-US" altLang="en-US" sz="2600" i="1" dirty="0"/>
              <a:t>x</a:t>
            </a:r>
            <a:r>
              <a:rPr lang="en-US" altLang="en-US" sz="2600" dirty="0"/>
              <a:t> – </a:t>
            </a:r>
            <a:r>
              <a:rPr lang="el-GR" altLang="en-US" sz="2600" i="1" dirty="0"/>
              <a:t>μ</a:t>
            </a:r>
            <a:r>
              <a:rPr lang="en-US" altLang="en-US" sz="2600" dirty="0"/>
              <a:t>)</a:t>
            </a:r>
            <a:r>
              <a:rPr lang="en-US" altLang="en-US" sz="2600" baseline="30000" dirty="0"/>
              <a:t>2</a:t>
            </a:r>
            <a:endParaRPr lang="en-US" altLang="en-US" sz="2600" dirty="0"/>
          </a:p>
        </p:txBody>
      </p:sp>
      <p:sp>
        <p:nvSpPr>
          <p:cNvPr id="15" name="TextBox 14">
            <a:extLst>
              <a:ext uri="{FF2B5EF4-FFF2-40B4-BE49-F238E27FC236}">
                <a16:creationId xmlns:a16="http://schemas.microsoft.com/office/drawing/2014/main" xmlns="" id="{47E42E11-C265-4993-851D-6C7FEAEB81CF}"/>
              </a:ext>
            </a:extLst>
          </p:cNvPr>
          <p:cNvSpPr txBox="1">
            <a:spLocks noChangeArrowheads="1"/>
          </p:cNvSpPr>
          <p:nvPr/>
        </p:nvSpPr>
        <p:spPr bwMode="auto">
          <a:xfrm>
            <a:off x="5608638" y="4860925"/>
            <a:ext cx="23463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i="1" dirty="0" err="1"/>
              <a:t>SS</a:t>
            </a:r>
            <a:r>
              <a:rPr lang="en-US" altLang="en-US" sz="2600" i="1" baseline="-25000" dirty="0" err="1"/>
              <a:t>x</a:t>
            </a:r>
            <a:r>
              <a:rPr lang="en-US" altLang="en-US" sz="2600" dirty="0"/>
              <a:t> = </a:t>
            </a:r>
            <a:r>
              <a:rPr lang="el-GR" altLang="en-US" sz="2600" dirty="0">
                <a:cs typeface="Times New Roman" panose="02020603050405020304" pitchFamily="18" charset="0"/>
              </a:rPr>
              <a:t>Σ</a:t>
            </a:r>
            <a:r>
              <a:rPr lang="en-US" altLang="en-US" sz="2600" dirty="0"/>
              <a:t>(</a:t>
            </a:r>
            <a:r>
              <a:rPr lang="en-US" altLang="en-US" sz="2600" i="1" dirty="0"/>
              <a:t>x</a:t>
            </a:r>
            <a:r>
              <a:rPr lang="en-US" altLang="en-US" sz="2600" dirty="0"/>
              <a:t> – </a:t>
            </a:r>
            <a:r>
              <a:rPr lang="el-GR" altLang="en-US" sz="2600" i="1" dirty="0"/>
              <a:t>μ</a:t>
            </a:r>
            <a:r>
              <a:rPr lang="en-US" altLang="en-US" sz="2600" dirty="0"/>
              <a:t>)</a:t>
            </a:r>
            <a:r>
              <a:rPr lang="en-US" altLang="en-US" sz="2600" baseline="30000" dirty="0"/>
              <a:t>2</a:t>
            </a:r>
            <a:endParaRPr lang="en-US" altLang="en-US" sz="2600" dirty="0"/>
          </a:p>
        </p:txBody>
      </p:sp>
      <p:sp>
        <p:nvSpPr>
          <p:cNvPr id="15368" name="Footer Placeholder 2">
            <a:extLst>
              <a:ext uri="{FF2B5EF4-FFF2-40B4-BE49-F238E27FC236}">
                <a16:creationId xmlns:a16="http://schemas.microsoft.com/office/drawing/2014/main" xmlns="" id="{E9DDE5F7-2FDF-40D2-81C6-8B94775D172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6883971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childTnLst>
                                </p:cTn>
                              </p:par>
                            </p:childTnLst>
                          </p:cTn>
                        </p:par>
                        <p:par>
                          <p:cTn id="21" fill="hold" nodeType="afterGroup">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a16="http://schemas.microsoft.com/office/drawing/2014/main" xmlns="" id="{E8DE2056-4BBD-4806-93A9-007229E535A4}"/>
              </a:ext>
            </a:extLst>
          </p:cNvPr>
          <p:cNvSpPr>
            <a:spLocks noGrp="1"/>
          </p:cNvSpPr>
          <p:nvPr>
            <p:ph type="title"/>
          </p:nvPr>
        </p:nvSpPr>
        <p:spPr/>
        <p:txBody>
          <a:bodyPr/>
          <a:lstStyle/>
          <a:p>
            <a:r>
              <a:rPr lang="en-US" altLang="en-US"/>
              <a:t>Finding the Population Variance &amp; Standard Deviation</a:t>
            </a:r>
          </a:p>
        </p:txBody>
      </p:sp>
      <p:sp>
        <p:nvSpPr>
          <p:cNvPr id="12" name="TextBox 11">
            <a:extLst>
              <a:ext uri="{FF2B5EF4-FFF2-40B4-BE49-F238E27FC236}">
                <a16:creationId xmlns:a16="http://schemas.microsoft.com/office/drawing/2014/main" xmlns="" id="{3A10839B-5773-4FD8-B791-92337D72D39A}"/>
              </a:ext>
            </a:extLst>
          </p:cNvPr>
          <p:cNvSpPr txBox="1">
            <a:spLocks noChangeArrowheads="1"/>
          </p:cNvSpPr>
          <p:nvPr/>
        </p:nvSpPr>
        <p:spPr bwMode="auto">
          <a:xfrm>
            <a:off x="381000" y="2103438"/>
            <a:ext cx="4359275"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5"/>
            </a:pPr>
            <a:r>
              <a:rPr lang="en-US" altLang="en-US" sz="2600"/>
              <a:t>Divide by </a:t>
            </a:r>
            <a:r>
              <a:rPr lang="en-US" altLang="en-US" sz="2600" i="1"/>
              <a:t>N</a:t>
            </a:r>
            <a:r>
              <a:rPr lang="en-US" altLang="en-US" sz="2600"/>
              <a:t> to get the </a:t>
            </a:r>
            <a:r>
              <a:rPr lang="en-US" altLang="en-US" sz="2600" b="1"/>
              <a:t>population variance</a:t>
            </a:r>
            <a:r>
              <a:rPr lang="en-US" altLang="en-US" sz="2600"/>
              <a:t>.</a:t>
            </a:r>
          </a:p>
          <a:p>
            <a:pPr eaLnBrk="1" hangingPunct="1">
              <a:spcBef>
                <a:spcPct val="55000"/>
              </a:spcBef>
              <a:buClr>
                <a:schemeClr val="accent1"/>
              </a:buClr>
              <a:buFontTx/>
              <a:buAutoNum type="arabicPeriod" startAt="5"/>
            </a:pPr>
            <a:r>
              <a:rPr lang="en-US" altLang="en-US" sz="2600"/>
              <a:t>Find the square root to get the </a:t>
            </a:r>
            <a:r>
              <a:rPr lang="en-US" altLang="en-US" sz="2600" b="1"/>
              <a:t>population standard deviation</a:t>
            </a:r>
            <a:r>
              <a:rPr lang="en-US" altLang="en-US" sz="2600"/>
              <a:t>.</a:t>
            </a:r>
          </a:p>
        </p:txBody>
      </p:sp>
      <p:graphicFrame>
        <p:nvGraphicFramePr>
          <p:cNvPr id="16387" name="Object 7">
            <a:extLst>
              <a:ext uri="{FF2B5EF4-FFF2-40B4-BE49-F238E27FC236}">
                <a16:creationId xmlns:a16="http://schemas.microsoft.com/office/drawing/2014/main" xmlns="" id="{FE606E8E-F70E-44C7-96A4-5B0B22AE04C5}"/>
              </a:ext>
            </a:extLst>
          </p:cNvPr>
          <p:cNvGraphicFramePr>
            <a:graphicFrameLocks noChangeAspect="1"/>
          </p:cNvGraphicFramePr>
          <p:nvPr/>
        </p:nvGraphicFramePr>
        <p:xfrm>
          <a:off x="5543550" y="2138363"/>
          <a:ext cx="2168525" cy="939800"/>
        </p:xfrm>
        <a:graphic>
          <a:graphicData uri="http://schemas.openxmlformats.org/presentationml/2006/ole">
            <mc:AlternateContent xmlns:mc="http://schemas.openxmlformats.org/markup-compatibility/2006">
              <mc:Choice xmlns:v="urn:schemas-microsoft-com:vml" Requires="v">
                <p:oleObj spid="_x0000_s4188" name="Equation" r:id="rId3" imgW="965200" imgH="419100" progId="Equation.DSMT4">
                  <p:embed/>
                </p:oleObj>
              </mc:Choice>
              <mc:Fallback>
                <p:oleObj name="Equation" r:id="rId3" imgW="965200" imgH="419100" progId="Equation.DSMT4">
                  <p:embed/>
                  <p:pic>
                    <p:nvPicPr>
                      <p:cNvPr id="16387" name="Object 7">
                        <a:extLst>
                          <a:ext uri="{FF2B5EF4-FFF2-40B4-BE49-F238E27FC236}">
                            <a16:creationId xmlns:a16="http://schemas.microsoft.com/office/drawing/2014/main" xmlns="" id="{FE606E8E-F70E-44C7-96A4-5B0B22AE04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3550" y="2138363"/>
                        <a:ext cx="2168525"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6916" name="Object 8">
            <a:extLst>
              <a:ext uri="{FF2B5EF4-FFF2-40B4-BE49-F238E27FC236}">
                <a16:creationId xmlns:a16="http://schemas.microsoft.com/office/drawing/2014/main" xmlns="" id="{57CEF901-DC55-4333-88C9-B60765CB075E}"/>
              </a:ext>
            </a:extLst>
          </p:cNvPr>
          <p:cNvGraphicFramePr>
            <a:graphicFrameLocks noChangeAspect="1"/>
          </p:cNvGraphicFramePr>
          <p:nvPr/>
        </p:nvGraphicFramePr>
        <p:xfrm>
          <a:off x="5502275" y="3295650"/>
          <a:ext cx="2139950" cy="963613"/>
        </p:xfrm>
        <a:graphic>
          <a:graphicData uri="http://schemas.openxmlformats.org/presentationml/2006/ole">
            <mc:AlternateContent xmlns:mc="http://schemas.openxmlformats.org/markup-compatibility/2006">
              <mc:Choice xmlns:v="urn:schemas-microsoft-com:vml" Requires="v">
                <p:oleObj spid="_x0000_s4189" name="Equation" r:id="rId5" imgW="1016000" imgH="457200" progId="Equation.DSMT4">
                  <p:embed/>
                </p:oleObj>
              </mc:Choice>
              <mc:Fallback>
                <p:oleObj name="Equation" r:id="rId5" imgW="1016000" imgH="457200" progId="Equation.DSMT4">
                  <p:embed/>
                  <p:pic>
                    <p:nvPicPr>
                      <p:cNvPr id="166916" name="Object 8">
                        <a:extLst>
                          <a:ext uri="{FF2B5EF4-FFF2-40B4-BE49-F238E27FC236}">
                            <a16:creationId xmlns:a16="http://schemas.microsoft.com/office/drawing/2014/main" xmlns="" id="{57CEF901-DC55-4333-88C9-B60765CB07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2275" y="3295650"/>
                        <a:ext cx="2139950" cy="963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6389" name="Content Placeholder 10">
            <a:extLst>
              <a:ext uri="{FF2B5EF4-FFF2-40B4-BE49-F238E27FC236}">
                <a16:creationId xmlns:a16="http://schemas.microsoft.com/office/drawing/2014/main" xmlns="" id="{D6173967-1EDE-4A22-9C3C-25E88A9AA796}"/>
              </a:ext>
            </a:extLst>
          </p:cNvPr>
          <p:cNvSpPr txBox="1">
            <a:spLocks/>
          </p:cNvSpPr>
          <p:nvPr/>
        </p:nvSpPr>
        <p:spPr bwMode="auto">
          <a:xfrm>
            <a:off x="457200" y="1600200"/>
            <a:ext cx="8229600" cy="48736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buFont typeface="Arial" panose="020B0604020202020204" pitchFamily="34" charset="0"/>
              <a:buNone/>
            </a:pPr>
            <a:r>
              <a:rPr lang="en-US" altLang="en-US" i="1">
                <a:solidFill>
                  <a:schemeClr val="bg1"/>
                </a:solidFill>
                <a:cs typeface="Times New Roman" panose="02020603050405020304" pitchFamily="18" charset="0"/>
              </a:rPr>
              <a:t>In Words			    	        In Symbols</a:t>
            </a:r>
          </a:p>
        </p:txBody>
      </p:sp>
      <p:sp>
        <p:nvSpPr>
          <p:cNvPr id="16390" name="Footer Placeholder 2">
            <a:extLst>
              <a:ext uri="{FF2B5EF4-FFF2-40B4-BE49-F238E27FC236}">
                <a16:creationId xmlns:a16="http://schemas.microsoft.com/office/drawing/2014/main" xmlns="" id="{CECB63D8-59A8-413A-8C3E-CB929CF0BF4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386120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66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BF8800-40F3-406C-9BF2-78BCA171ADAF}"/>
              </a:ext>
            </a:extLst>
          </p:cNvPr>
          <p:cNvSpPr>
            <a:spLocks noGrp="1"/>
          </p:cNvSpPr>
          <p:nvPr>
            <p:ph type="title"/>
          </p:nvPr>
        </p:nvSpPr>
        <p:spPr>
          <a:xfrm>
            <a:off x="106680" y="166688"/>
            <a:ext cx="8930640" cy="1143000"/>
          </a:xfrm>
        </p:spPr>
        <p:txBody>
          <a:bodyPr/>
          <a:lstStyle/>
          <a:p>
            <a:pPr>
              <a:defRPr/>
            </a:pPr>
            <a:r>
              <a:rPr lang="en-US" dirty="0">
                <a:solidFill>
                  <a:schemeClr val="accent3"/>
                </a:solidFill>
                <a:ea typeface="+mj-ea"/>
                <a:cs typeface="+mj-cs"/>
              </a:rPr>
              <a:t>Example: Finding Population Variance and Standard Deviation</a:t>
            </a:r>
          </a:p>
        </p:txBody>
      </p:sp>
      <mc:AlternateContent xmlns:mc="http://schemas.openxmlformats.org/markup-compatibility/2006" xmlns:a14="http://schemas.microsoft.com/office/drawing/2010/main">
        <mc:Choice Requires="a14">
          <p:sp>
            <p:nvSpPr>
              <p:cNvPr id="17410" name="Content Placeholder 2">
                <a:extLst>
                  <a:ext uri="{FF2B5EF4-FFF2-40B4-BE49-F238E27FC236}">
                    <a16:creationId xmlns:a16="http://schemas.microsoft.com/office/drawing/2014/main" xmlns="" id="{A9D933A4-890F-41F3-9151-14E6480F6C8E}"/>
                  </a:ext>
                </a:extLst>
              </p:cNvPr>
              <p:cNvSpPr>
                <a:spLocks noGrp="1"/>
              </p:cNvSpPr>
              <p:nvPr>
                <p:ph idx="1"/>
              </p:nvPr>
            </p:nvSpPr>
            <p:spPr/>
            <p:txBody>
              <a:bodyPr/>
              <a:lstStyle/>
              <a:p>
                <a:pPr marL="0" indent="0">
                  <a:buNone/>
                </a:pPr>
                <a:r>
                  <a:rPr lang="en-US" altLang="en-US" dirty="0"/>
                  <a:t>Find the population variance and standard deviation of the starting salaries for Corporation A listed in the first Example.</a:t>
                </a:r>
              </a:p>
              <a:p>
                <a:pPr marL="0" indent="0">
                  <a:buNone/>
                </a:pPr>
                <a:r>
                  <a:rPr lang="en-US" altLang="en-US" dirty="0"/>
                  <a:t>	</a:t>
                </a:r>
              </a:p>
              <a:p>
                <a:pPr marL="0" indent="0">
                  <a:buNone/>
                </a:pPr>
                <a:r>
                  <a:rPr lang="en-US" altLang="en-US" dirty="0"/>
                  <a:t>For this data set, </a:t>
                </a:r>
                <a:r>
                  <a:rPr lang="en-US" altLang="en-US" i="1" dirty="0"/>
                  <a:t>N</a:t>
                </a:r>
                <a:r>
                  <a:rPr lang="en-US" altLang="en-US" dirty="0"/>
                  <a:t> = 10, </a:t>
                </a:r>
                <a14:m>
                  <m:oMath xmlns:m="http://schemas.openxmlformats.org/officeDocument/2006/math">
                    <m:nary>
                      <m:naryPr>
                        <m:chr m:val="∑"/>
                        <m:subHide m:val="on"/>
                        <m:supHide m:val="on"/>
                        <m:ctrlPr>
                          <a:rPr lang="en-US" altLang="en-US" i="1" smtClean="0">
                            <a:latin typeface="Cambria Math" panose="02040503050406030204" pitchFamily="18" charset="0"/>
                          </a:rPr>
                        </m:ctrlPr>
                      </m:naryPr>
                      <m:sub/>
                      <m:sup/>
                      <m:e>
                        <m:r>
                          <a:rPr lang="en-US" altLang="en-US" i="1">
                            <a:latin typeface="Cambria Math" panose="02040503050406030204" pitchFamily="18" charset="0"/>
                          </a:rPr>
                          <m:t>𝑥</m:t>
                        </m:r>
                      </m:e>
                    </m:nary>
                    <m:r>
                      <a:rPr lang="en-US" altLang="en-US" b="0" i="1" smtClean="0">
                        <a:latin typeface="Cambria Math" panose="02040503050406030204" pitchFamily="18" charset="0"/>
                      </a:rPr>
                      <m:t>=</m:t>
                    </m:r>
                    <m:r>
                      <m:rPr>
                        <m:nor/>
                      </m:rPr>
                      <a:rPr lang="en-US" altLang="en-US" dirty="0"/>
                      <m:t>415.</m:t>
                    </m:r>
                  </m:oMath>
                </a14:m>
                <a:r>
                  <a:rPr lang="en-US" altLang="en-US" dirty="0"/>
                  <a:t/>
                </a:r>
                <a:br>
                  <a:rPr lang="en-US" altLang="en-US" dirty="0"/>
                </a:br>
                <a:r>
                  <a:rPr lang="en-US" altLang="en-US" dirty="0"/>
                  <a:t>The mean is </a:t>
                </a:r>
                <a:r>
                  <a:rPr lang="el-GR" altLang="en-US" i="1" dirty="0">
                    <a:solidFill>
                      <a:srgbClr val="C00000"/>
                    </a:solidFill>
                  </a:rPr>
                  <a:t>μ</a:t>
                </a:r>
                <a:r>
                  <a:rPr lang="en-US" altLang="en-US" dirty="0">
                    <a:solidFill>
                      <a:srgbClr val="C00000"/>
                    </a:solidFill>
                  </a:rPr>
                  <a:t> = </a:t>
                </a:r>
                <a14:m>
                  <m:oMath xmlns:m="http://schemas.openxmlformats.org/officeDocument/2006/math">
                    <m:f>
                      <m:fPr>
                        <m:ctrlPr>
                          <a:rPr lang="en-US" altLang="en-US" i="1" smtClean="0">
                            <a:solidFill>
                              <a:srgbClr val="C00000"/>
                            </a:solidFill>
                            <a:latin typeface="Cambria Math" panose="02040503050406030204" pitchFamily="18" charset="0"/>
                          </a:rPr>
                        </m:ctrlPr>
                      </m:fPr>
                      <m:num>
                        <m:r>
                          <m:rPr>
                            <m:nor/>
                          </m:rPr>
                          <a:rPr lang="en-US" altLang="en-US" dirty="0">
                            <a:solidFill>
                              <a:srgbClr val="C00000"/>
                            </a:solidFill>
                          </a:rPr>
                          <m:t>415</m:t>
                        </m:r>
                      </m:num>
                      <m:den>
                        <m:r>
                          <m:rPr>
                            <m:nor/>
                          </m:rPr>
                          <a:rPr lang="en-US" altLang="en-US" dirty="0">
                            <a:solidFill>
                              <a:srgbClr val="C00000"/>
                            </a:solidFill>
                          </a:rPr>
                          <m:t>10</m:t>
                        </m:r>
                      </m:den>
                    </m:f>
                    <m:r>
                      <a:rPr lang="en-US" altLang="en-US" b="0" i="1" smtClean="0">
                        <a:solidFill>
                          <a:srgbClr val="C00000"/>
                        </a:solidFill>
                        <a:latin typeface="Cambria Math" panose="02040503050406030204" pitchFamily="18" charset="0"/>
                      </a:rPr>
                      <m:t> </m:t>
                    </m:r>
                  </m:oMath>
                </a14:m>
                <a:r>
                  <a:rPr lang="en-US" altLang="en-US" dirty="0">
                    <a:solidFill>
                      <a:srgbClr val="C00000"/>
                    </a:solidFill>
                  </a:rPr>
                  <a:t>= 41.5</a:t>
                </a:r>
                <a:r>
                  <a:rPr lang="en-US" altLang="en-US" dirty="0"/>
                  <a:t>.</a:t>
                </a:r>
              </a:p>
            </p:txBody>
          </p:sp>
        </mc:Choice>
        <mc:Fallback xmlns="">
          <p:sp>
            <p:nvSpPr>
              <p:cNvPr id="17410" name="Content Placeholder 2">
                <a:extLst>
                  <a:ext uri="{FF2B5EF4-FFF2-40B4-BE49-F238E27FC236}">
                    <a16:creationId xmlns:a16="http://schemas.microsoft.com/office/drawing/2014/main" id="{A9D933A4-890F-41F3-9151-14E6480F6C8E}"/>
                  </a:ext>
                </a:extLst>
              </p:cNvPr>
              <p:cNvSpPr>
                <a:spLocks noGrp="1" noRot="1" noChangeAspect="1" noMove="1" noResize="1" noEditPoints="1" noAdjustHandles="1" noChangeArrowheads="1" noChangeShapeType="1" noTextEdit="1"/>
              </p:cNvSpPr>
              <p:nvPr>
                <p:ph idx="1"/>
              </p:nvPr>
            </p:nvSpPr>
            <p:spPr>
              <a:blipFill>
                <a:blip r:embed="rId2"/>
                <a:stretch>
                  <a:fillRect l="-1481" t="-1482"/>
                </a:stretch>
              </a:blipFill>
            </p:spPr>
            <p:txBody>
              <a:bodyPr/>
              <a:lstStyle/>
              <a:p>
                <a:r>
                  <a:rPr lang="en-US">
                    <a:noFill/>
                  </a:rPr>
                  <a:t> </a:t>
                </a:r>
              </a:p>
            </p:txBody>
          </p:sp>
        </mc:Fallback>
      </mc:AlternateContent>
      <p:sp>
        <p:nvSpPr>
          <p:cNvPr id="17411" name="Footer Placeholder 2">
            <a:extLst>
              <a:ext uri="{FF2B5EF4-FFF2-40B4-BE49-F238E27FC236}">
                <a16:creationId xmlns:a16="http://schemas.microsoft.com/office/drawing/2014/main" xmlns="" id="{6F0B912A-A486-4B5F-AF7A-6072C483221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19672704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B812A6-9648-40BE-9DF1-FF1C81AC2F24}"/>
              </a:ext>
            </a:extLst>
          </p:cNvPr>
          <p:cNvSpPr>
            <a:spLocks noGrp="1"/>
          </p:cNvSpPr>
          <p:nvPr>
            <p:ph type="title"/>
          </p:nvPr>
        </p:nvSpPr>
        <p:spPr/>
        <p:txBody>
          <a:bodyPr/>
          <a:lstStyle/>
          <a:p>
            <a:pPr>
              <a:defRPr/>
            </a:pPr>
            <a:r>
              <a:rPr lang="en-US" sz="4400" dirty="0">
                <a:solidFill>
                  <a:schemeClr val="accent3"/>
                </a:solidFill>
                <a:ea typeface="+mj-ea"/>
                <a:cs typeface="+mj-cs"/>
              </a:rPr>
              <a:t>Solution: </a:t>
            </a:r>
            <a:r>
              <a:rPr lang="en-US" sz="4400" dirty="0">
                <a:solidFill>
                  <a:schemeClr val="accent3"/>
                </a:solidFill>
              </a:rPr>
              <a:t>Finding Population Standard Deviation</a:t>
            </a:r>
            <a:endParaRPr lang="en-US" sz="4400" dirty="0">
              <a:solidFill>
                <a:schemeClr val="accent3"/>
              </a:solidFill>
              <a:ea typeface="+mj-ea"/>
              <a:cs typeface="+mj-cs"/>
            </a:endParaRPr>
          </a:p>
        </p:txBody>
      </p:sp>
      <p:sp>
        <p:nvSpPr>
          <p:cNvPr id="3" name="Content Placeholder 2">
            <a:extLst>
              <a:ext uri="{FF2B5EF4-FFF2-40B4-BE49-F238E27FC236}">
                <a16:creationId xmlns:a16="http://schemas.microsoft.com/office/drawing/2014/main" xmlns="" id="{3EE305A0-4560-4723-B163-BA5055B8BE2E}"/>
              </a:ext>
            </a:extLst>
          </p:cNvPr>
          <p:cNvSpPr>
            <a:spLocks noGrp="1"/>
          </p:cNvSpPr>
          <p:nvPr>
            <p:ph idx="4294967295"/>
          </p:nvPr>
        </p:nvSpPr>
        <p:spPr>
          <a:xfrm>
            <a:off x="314037" y="2050473"/>
            <a:ext cx="3352800" cy="2316162"/>
          </a:xfrm>
        </p:spPr>
        <p:txBody>
          <a:bodyPr/>
          <a:lstStyle/>
          <a:p>
            <a:pPr marL="336550" indent="-336550">
              <a:buFont typeface="Arial" charset="0"/>
              <a:buChar char="•"/>
              <a:defRPr/>
            </a:pPr>
            <a:r>
              <a:rPr lang="en-US" dirty="0">
                <a:ea typeface="+mn-ea"/>
              </a:rPr>
              <a:t>Determine the deviation for each data entry.</a:t>
            </a:r>
          </a:p>
          <a:p>
            <a:pPr marL="0" indent="0">
              <a:buFont typeface="Arial" charset="0"/>
              <a:buNone/>
              <a:defRPr/>
            </a:pPr>
            <a:r>
              <a:rPr lang="en-US" dirty="0">
                <a:ea typeface="+mn-ea"/>
              </a:rPr>
              <a:t>	</a:t>
            </a:r>
          </a:p>
        </p:txBody>
      </p:sp>
      <p:graphicFrame>
        <p:nvGraphicFramePr>
          <p:cNvPr id="128038" name="Group 38">
            <a:extLst>
              <a:ext uri="{FF2B5EF4-FFF2-40B4-BE49-F238E27FC236}">
                <a16:creationId xmlns:a16="http://schemas.microsoft.com/office/drawing/2014/main" xmlns="" id="{07EE5467-62A7-463D-9650-55C33D0A28E2}"/>
              </a:ext>
            </a:extLst>
          </p:cNvPr>
          <p:cNvGraphicFramePr>
            <a:graphicFrameLocks noGrp="1"/>
          </p:cNvGraphicFramePr>
          <p:nvPr/>
        </p:nvGraphicFramePr>
        <p:xfrm>
          <a:off x="3946525" y="1638300"/>
          <a:ext cx="4348163" cy="4365625"/>
        </p:xfrm>
        <a:graphic>
          <a:graphicData uri="http://schemas.openxmlformats.org/drawingml/2006/table">
            <a:tbl>
              <a:tblPr/>
              <a:tblGrid>
                <a:gridCol w="2173288">
                  <a:extLst>
                    <a:ext uri="{9D8B030D-6E8A-4147-A177-3AD203B41FA5}">
                      <a16:colId xmlns:a16="http://schemas.microsoft.com/office/drawing/2014/main" xmlns="" val="1141209816"/>
                    </a:ext>
                  </a:extLst>
                </a:gridCol>
                <a:gridCol w="2174875">
                  <a:extLst>
                    <a:ext uri="{9D8B030D-6E8A-4147-A177-3AD203B41FA5}">
                      <a16:colId xmlns:a16="http://schemas.microsoft.com/office/drawing/2014/main" xmlns="" val="1096707053"/>
                    </a:ext>
                  </a:extLst>
                </a:gridCol>
              </a:tblGrid>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Salary ($1000s), </a:t>
                      </a:r>
                      <a:r>
                        <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x</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Deviation: </a:t>
                      </a:r>
                      <a:r>
                        <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x</a:t>
                      </a: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 – </a:t>
                      </a:r>
                      <a:r>
                        <a:rPr kumimoji="0" lang="el-GR"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μ</a:t>
                      </a:r>
                      <a:endPar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378981993"/>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41 – 41.5 = –0.5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55577642"/>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38</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38 – 41.5 = –3.5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585658929"/>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39</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39 – 41.5 = –2.5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084549626"/>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45 – 41.5 = 3.5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4180194195"/>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47</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47 – 41.5 = 5.5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353949594"/>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41 – 41.5 = –0.5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171927106"/>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44</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44 – 41.5 = 2.5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587125132"/>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41 – 41.5 = –0.5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860685321"/>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37</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37 – 41.5 = –4.5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413539978"/>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42</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accent2"/>
                          </a:solidFill>
                          <a:effectLst/>
                          <a:latin typeface="Times New Roman" panose="02020603050405020304" pitchFamily="18" charset="0"/>
                          <a:ea typeface="MS PGothic" panose="020B0600070205080204" pitchFamily="34" charset="-128"/>
                          <a:cs typeface="Arial" panose="020B0604020202020204" pitchFamily="34" charset="0"/>
                        </a:rPr>
                        <a:t>42 – 41.5 = 0.5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193443711"/>
                  </a:ext>
                </a:extLst>
              </a:tr>
            </a:tbl>
          </a:graphicData>
        </a:graphic>
      </p:graphicFrame>
      <p:sp>
        <p:nvSpPr>
          <p:cNvPr id="13344" name="TextBox 8">
            <a:extLst>
              <a:ext uri="{FF2B5EF4-FFF2-40B4-BE49-F238E27FC236}">
                <a16:creationId xmlns:a16="http://schemas.microsoft.com/office/drawing/2014/main" xmlns="" id="{CB8F6B9D-5B75-491F-AD7A-6E41F5ABF5A1}"/>
              </a:ext>
            </a:extLst>
          </p:cNvPr>
          <p:cNvSpPr txBox="1">
            <a:spLocks noChangeArrowheads="1"/>
          </p:cNvSpPr>
          <p:nvPr/>
        </p:nvSpPr>
        <p:spPr bwMode="auto">
          <a:xfrm>
            <a:off x="4556125" y="6015038"/>
            <a:ext cx="13477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l-GR" altLang="en-US" sz="2000">
                <a:cs typeface="Times New Roman" panose="02020603050405020304" pitchFamily="18" charset="0"/>
              </a:rPr>
              <a:t>Σ</a:t>
            </a:r>
            <a:r>
              <a:rPr lang="en-US" altLang="en-US" sz="2000" i="1">
                <a:cs typeface="Times New Roman" panose="02020603050405020304" pitchFamily="18" charset="0"/>
              </a:rPr>
              <a:t>x</a:t>
            </a:r>
            <a:r>
              <a:rPr lang="en-US" altLang="en-US" sz="2000">
                <a:cs typeface="Times New Roman" panose="02020603050405020304" pitchFamily="18" charset="0"/>
              </a:rPr>
              <a:t> = 415</a:t>
            </a:r>
            <a:endParaRPr lang="en-US" altLang="en-US" sz="2000" i="1"/>
          </a:p>
        </p:txBody>
      </p:sp>
      <p:sp>
        <p:nvSpPr>
          <p:cNvPr id="13345" name="TextBox 9">
            <a:extLst>
              <a:ext uri="{FF2B5EF4-FFF2-40B4-BE49-F238E27FC236}">
                <a16:creationId xmlns:a16="http://schemas.microsoft.com/office/drawing/2014/main" xmlns="" id="{65BC29BC-3390-4F8F-86C2-551EFB873C45}"/>
              </a:ext>
            </a:extLst>
          </p:cNvPr>
          <p:cNvSpPr txBox="1">
            <a:spLocks noChangeArrowheads="1"/>
          </p:cNvSpPr>
          <p:nvPr/>
        </p:nvSpPr>
        <p:spPr bwMode="auto">
          <a:xfrm>
            <a:off x="6311900" y="6007100"/>
            <a:ext cx="1933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l-GR" altLang="en-US" sz="2000">
                <a:cs typeface="Times New Roman" panose="02020603050405020304" pitchFamily="18" charset="0"/>
              </a:rPr>
              <a:t>Σ</a:t>
            </a:r>
            <a:r>
              <a:rPr lang="en-US" altLang="en-US" sz="2000">
                <a:cs typeface="Times New Roman" panose="02020603050405020304" pitchFamily="18" charset="0"/>
              </a:rPr>
              <a:t>(</a:t>
            </a:r>
            <a:r>
              <a:rPr lang="en-US" altLang="en-US" sz="2000" i="1">
                <a:cs typeface="Times New Roman" panose="02020603050405020304" pitchFamily="18" charset="0"/>
              </a:rPr>
              <a:t>x </a:t>
            </a:r>
            <a:r>
              <a:rPr lang="en-US" altLang="en-US" sz="2000">
                <a:cs typeface="Times New Roman" panose="02020603050405020304" pitchFamily="18" charset="0"/>
              </a:rPr>
              <a:t>– </a:t>
            </a:r>
            <a:r>
              <a:rPr lang="el-GR" altLang="en-US" sz="2000">
                <a:cs typeface="Times New Roman" panose="02020603050405020304" pitchFamily="18" charset="0"/>
              </a:rPr>
              <a:t>μ</a:t>
            </a:r>
            <a:r>
              <a:rPr lang="en-US" altLang="en-US" sz="2000">
                <a:cs typeface="Times New Roman" panose="02020603050405020304" pitchFamily="18" charset="0"/>
              </a:rPr>
              <a:t>) = 0</a:t>
            </a:r>
            <a:endParaRPr lang="en-US" altLang="en-US" sz="2000" i="1"/>
          </a:p>
        </p:txBody>
      </p:sp>
      <p:sp>
        <p:nvSpPr>
          <p:cNvPr id="13346" name="Footer Placeholder 2">
            <a:extLst>
              <a:ext uri="{FF2B5EF4-FFF2-40B4-BE49-F238E27FC236}">
                <a16:creationId xmlns:a16="http://schemas.microsoft.com/office/drawing/2014/main" xmlns="" id="{727B827A-7AAA-4B81-8409-B619D450115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05567638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60BCF7D-1AE0-4FC0-8973-A618557F0CBE}"/>
              </a:ext>
            </a:extLst>
          </p:cNvPr>
          <p:cNvSpPr>
            <a:spLocks noGrp="1"/>
          </p:cNvSpPr>
          <p:nvPr>
            <p:ph type="title"/>
          </p:nvPr>
        </p:nvSpPr>
        <p:spPr/>
        <p:txBody>
          <a:bodyPr/>
          <a:lstStyle/>
          <a:p>
            <a:pPr>
              <a:defRPr/>
            </a:pPr>
            <a:r>
              <a:rPr lang="en-US" sz="4400" dirty="0">
                <a:solidFill>
                  <a:schemeClr val="accent3"/>
                </a:solidFill>
                <a:ea typeface="+mj-ea"/>
                <a:cs typeface="+mj-cs"/>
              </a:rPr>
              <a:t>Solution: Finding Population Standard Deviation</a:t>
            </a:r>
          </a:p>
        </p:txBody>
      </p:sp>
      <p:sp>
        <p:nvSpPr>
          <p:cNvPr id="18434" name="Content Placeholder 2">
            <a:extLst>
              <a:ext uri="{FF2B5EF4-FFF2-40B4-BE49-F238E27FC236}">
                <a16:creationId xmlns:a16="http://schemas.microsoft.com/office/drawing/2014/main" xmlns="" id="{49DA1520-3F4C-4846-879F-34458C1226EB}"/>
              </a:ext>
            </a:extLst>
          </p:cNvPr>
          <p:cNvSpPr>
            <a:spLocks noGrp="1"/>
          </p:cNvSpPr>
          <p:nvPr>
            <p:ph idx="4294967295"/>
          </p:nvPr>
        </p:nvSpPr>
        <p:spPr>
          <a:xfrm>
            <a:off x="304800" y="1503363"/>
            <a:ext cx="2682240" cy="1625600"/>
          </a:xfrm>
        </p:spPr>
        <p:txBody>
          <a:bodyPr/>
          <a:lstStyle/>
          <a:p>
            <a:pPr marL="336550" indent="-336550"/>
            <a:r>
              <a:rPr lang="en-US" altLang="en-US" dirty="0"/>
              <a:t>Determine </a:t>
            </a:r>
            <a:r>
              <a:rPr lang="en-US" altLang="en-US" dirty="0" err="1"/>
              <a:t>SS</a:t>
            </a:r>
            <a:r>
              <a:rPr lang="en-US" altLang="en-US" i="1" baseline="-25000" dirty="0" err="1"/>
              <a:t>x</a:t>
            </a:r>
            <a:endParaRPr lang="en-US" altLang="en-US" dirty="0"/>
          </a:p>
        </p:txBody>
      </p:sp>
      <p:graphicFrame>
        <p:nvGraphicFramePr>
          <p:cNvPr id="8" name="Table 7">
            <a:extLst>
              <a:ext uri="{FF2B5EF4-FFF2-40B4-BE49-F238E27FC236}">
                <a16:creationId xmlns:a16="http://schemas.microsoft.com/office/drawing/2014/main" xmlns="" id="{47CE7FE6-1F26-4E75-A084-ED31F077BBEB}"/>
              </a:ext>
            </a:extLst>
          </p:cNvPr>
          <p:cNvGraphicFramePr>
            <a:graphicFrameLocks noGrp="1"/>
          </p:cNvGraphicFramePr>
          <p:nvPr/>
        </p:nvGraphicFramePr>
        <p:xfrm>
          <a:off x="3208338" y="1604963"/>
          <a:ext cx="5549900" cy="4365625"/>
        </p:xfrm>
        <a:graphic>
          <a:graphicData uri="http://schemas.openxmlformats.org/drawingml/2006/table">
            <a:tbl>
              <a:tblPr/>
              <a:tblGrid>
                <a:gridCol w="1363662">
                  <a:extLst>
                    <a:ext uri="{9D8B030D-6E8A-4147-A177-3AD203B41FA5}">
                      <a16:colId xmlns:a16="http://schemas.microsoft.com/office/drawing/2014/main" xmlns="" val="9531732"/>
                    </a:ext>
                  </a:extLst>
                </a:gridCol>
                <a:gridCol w="2052638">
                  <a:extLst>
                    <a:ext uri="{9D8B030D-6E8A-4147-A177-3AD203B41FA5}">
                      <a16:colId xmlns:a16="http://schemas.microsoft.com/office/drawing/2014/main" xmlns="" val="1695569955"/>
                    </a:ext>
                  </a:extLst>
                </a:gridCol>
                <a:gridCol w="2133600">
                  <a:extLst>
                    <a:ext uri="{9D8B030D-6E8A-4147-A177-3AD203B41FA5}">
                      <a16:colId xmlns:a16="http://schemas.microsoft.com/office/drawing/2014/main" xmlns="" val="464025171"/>
                    </a:ext>
                  </a:extLst>
                </a:gridCol>
              </a:tblGrid>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Salary, </a:t>
                      </a:r>
                      <a:r>
                        <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x</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Deviation: </a:t>
                      </a:r>
                      <a:r>
                        <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x</a:t>
                      </a: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 – </a:t>
                      </a:r>
                      <a:r>
                        <a:rPr kumimoji="0" lang="el-GR"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μ</a:t>
                      </a:r>
                      <a:endPar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Squares: (</a:t>
                      </a:r>
                      <a:r>
                        <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x</a:t>
                      </a: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 – </a:t>
                      </a:r>
                      <a:r>
                        <a:rPr kumimoji="0" lang="el-GR"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μ</a:t>
                      </a:r>
                      <a:r>
                        <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a:t>
                      </a:r>
                      <a:r>
                        <a:rPr kumimoji="0" lang="en-US" altLang="en-US" sz="2000" b="1" i="0" u="none" strike="noStrike" cap="none" normalizeH="0" baseline="3000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2</a:t>
                      </a:r>
                      <a:endParaRPr kumimoji="0" lang="en-US" altLang="en-US" sz="20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52765043"/>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 – 41.5 = –0.5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839246828"/>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38</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38 – 41.5 = –3.5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12.25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504873796"/>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39</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39 – 41.5 = –2.5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6.25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380394642"/>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45 – 41.5 = 3.5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12.25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169581770"/>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47</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47 – 41.5 = 5.5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30.25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340677513"/>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 – 41.5 = –0.5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647755919"/>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44</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44 – 41.5 = 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6.25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446163686"/>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 – 41.5 = –0.5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834876511"/>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37</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37 – 41.5 = –4.5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20.25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246849131"/>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42</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42 – 41.5 = 0.5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(0.5)</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0.25</a:t>
                      </a:r>
                    </a:p>
                  </a:txBody>
                  <a:tcPr marL="91429" marR="91429"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803334870"/>
                  </a:ext>
                </a:extLst>
              </a:tr>
            </a:tbl>
          </a:graphicData>
        </a:graphic>
      </p:graphicFrame>
      <p:sp>
        <p:nvSpPr>
          <p:cNvPr id="18476" name="TextBox 9">
            <a:extLst>
              <a:ext uri="{FF2B5EF4-FFF2-40B4-BE49-F238E27FC236}">
                <a16:creationId xmlns:a16="http://schemas.microsoft.com/office/drawing/2014/main" xmlns="" id="{CCE6DAE8-2082-4FDE-96EC-E80B760C213B}"/>
              </a:ext>
            </a:extLst>
          </p:cNvPr>
          <p:cNvSpPr txBox="1">
            <a:spLocks noChangeArrowheads="1"/>
          </p:cNvSpPr>
          <p:nvPr/>
        </p:nvSpPr>
        <p:spPr bwMode="auto">
          <a:xfrm>
            <a:off x="4692650" y="5975350"/>
            <a:ext cx="1931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l-GR" altLang="en-US" sz="2000">
                <a:cs typeface="Times New Roman" panose="02020603050405020304" pitchFamily="18" charset="0"/>
              </a:rPr>
              <a:t>Σ</a:t>
            </a:r>
            <a:r>
              <a:rPr lang="en-US" altLang="en-US" sz="2000">
                <a:cs typeface="Times New Roman" panose="02020603050405020304" pitchFamily="18" charset="0"/>
              </a:rPr>
              <a:t>(</a:t>
            </a:r>
            <a:r>
              <a:rPr lang="en-US" altLang="en-US" sz="2000" i="1">
                <a:cs typeface="Times New Roman" panose="02020603050405020304" pitchFamily="18" charset="0"/>
              </a:rPr>
              <a:t>x </a:t>
            </a:r>
            <a:r>
              <a:rPr lang="en-US" altLang="en-US" sz="2000">
                <a:cs typeface="Times New Roman" panose="02020603050405020304" pitchFamily="18" charset="0"/>
              </a:rPr>
              <a:t>– </a:t>
            </a:r>
            <a:r>
              <a:rPr lang="el-GR" altLang="en-US" sz="2000">
                <a:cs typeface="Times New Roman" panose="02020603050405020304" pitchFamily="18" charset="0"/>
              </a:rPr>
              <a:t>μ</a:t>
            </a:r>
            <a:r>
              <a:rPr lang="en-US" altLang="en-US" sz="2000">
                <a:cs typeface="Times New Roman" panose="02020603050405020304" pitchFamily="18" charset="0"/>
              </a:rPr>
              <a:t>) = 0</a:t>
            </a:r>
            <a:endParaRPr lang="en-US" altLang="en-US" sz="2000" i="1"/>
          </a:p>
        </p:txBody>
      </p:sp>
      <p:sp>
        <p:nvSpPr>
          <p:cNvPr id="11" name="TextBox 10">
            <a:extLst>
              <a:ext uri="{FF2B5EF4-FFF2-40B4-BE49-F238E27FC236}">
                <a16:creationId xmlns:a16="http://schemas.microsoft.com/office/drawing/2014/main" xmlns="" id="{FD7D6A1E-B784-4F18-8AFE-51EC237F2EC5}"/>
              </a:ext>
            </a:extLst>
          </p:cNvPr>
          <p:cNvSpPr txBox="1"/>
          <p:nvPr/>
        </p:nvSpPr>
        <p:spPr>
          <a:xfrm>
            <a:off x="6732156" y="5983288"/>
            <a:ext cx="1524000" cy="396875"/>
          </a:xfrm>
          <a:prstGeom prst="rect">
            <a:avLst/>
          </a:prstGeom>
          <a:noFill/>
        </p:spPr>
        <p:txBody>
          <a:bodyPr>
            <a:spAutoFit/>
          </a:bodyPr>
          <a:lstStyle/>
          <a:p>
            <a:pPr marL="336550" indent="-336550" eaLnBrk="0" hangingPunct="0">
              <a:spcBef>
                <a:spcPct val="20000"/>
              </a:spcBef>
              <a:buClr>
                <a:srgbClr val="D17230"/>
              </a:buClr>
              <a:defRPr/>
            </a:pPr>
            <a:r>
              <a:rPr lang="en-US" sz="2000" dirty="0" err="1">
                <a:solidFill>
                  <a:prstClr val="black"/>
                </a:solidFill>
                <a:latin typeface="+mn-lt"/>
                <a:ea typeface="+mn-ea"/>
                <a:cs typeface="Times New Roman" pitchFamily="18" charset="0"/>
              </a:rPr>
              <a:t>SS</a:t>
            </a:r>
            <a:r>
              <a:rPr lang="en-US" sz="2000" i="1" baseline="-25000" dirty="0" err="1">
                <a:solidFill>
                  <a:prstClr val="black"/>
                </a:solidFill>
                <a:latin typeface="+mn-lt"/>
                <a:ea typeface="+mn-ea"/>
                <a:cs typeface="Times New Roman" pitchFamily="18" charset="0"/>
              </a:rPr>
              <a:t>x</a:t>
            </a:r>
            <a:r>
              <a:rPr lang="en-US" sz="2000" dirty="0">
                <a:solidFill>
                  <a:prstClr val="black"/>
                </a:solidFill>
                <a:latin typeface="+mn-lt"/>
                <a:ea typeface="+mn-ea"/>
                <a:cs typeface="Times New Roman" pitchFamily="18" charset="0"/>
              </a:rPr>
              <a:t> = 88.5</a:t>
            </a:r>
            <a:endParaRPr lang="en-US" sz="2000" dirty="0">
              <a:latin typeface="+mn-lt"/>
              <a:ea typeface="+mn-ea"/>
              <a:cs typeface="Arial" charset="0"/>
            </a:endParaRPr>
          </a:p>
        </p:txBody>
      </p:sp>
      <p:sp>
        <p:nvSpPr>
          <p:cNvPr id="18478" name="Footer Placeholder 2">
            <a:extLst>
              <a:ext uri="{FF2B5EF4-FFF2-40B4-BE49-F238E27FC236}">
                <a16:creationId xmlns:a16="http://schemas.microsoft.com/office/drawing/2014/main" xmlns="" id="{3A9DFCEB-AB66-43B5-991B-64AC6BA3D61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21021883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E19604-D58A-4BC0-B21B-99ACD5855259}"/>
              </a:ext>
            </a:extLst>
          </p:cNvPr>
          <p:cNvSpPr>
            <a:spLocks noGrp="1"/>
          </p:cNvSpPr>
          <p:nvPr>
            <p:ph type="title"/>
          </p:nvPr>
        </p:nvSpPr>
        <p:spPr/>
        <p:txBody>
          <a:bodyPr/>
          <a:lstStyle/>
          <a:p>
            <a:pPr>
              <a:defRPr/>
            </a:pPr>
            <a:r>
              <a:rPr lang="en-US" sz="4400" dirty="0">
                <a:solidFill>
                  <a:schemeClr val="accent3"/>
                </a:solidFill>
                <a:ea typeface="+mj-ea"/>
                <a:cs typeface="+mj-cs"/>
              </a:rPr>
              <a:t>Solution: </a:t>
            </a:r>
            <a:r>
              <a:rPr lang="en-US" sz="4400" dirty="0">
                <a:solidFill>
                  <a:schemeClr val="accent3"/>
                </a:solidFill>
              </a:rPr>
              <a:t>Finding Population Standard Deviation</a:t>
            </a:r>
            <a:endParaRPr lang="en-US" sz="4400" dirty="0">
              <a:solidFill>
                <a:schemeClr val="accent3"/>
              </a:solidFill>
              <a:ea typeface="+mj-ea"/>
              <a:cs typeface="+mj-cs"/>
            </a:endParaRPr>
          </a:p>
        </p:txBody>
      </p:sp>
      <p:sp>
        <p:nvSpPr>
          <p:cNvPr id="25607" name="Content Placeholder 2">
            <a:extLst>
              <a:ext uri="{FF2B5EF4-FFF2-40B4-BE49-F238E27FC236}">
                <a16:creationId xmlns:a16="http://schemas.microsoft.com/office/drawing/2014/main" xmlns="" id="{07EF15E3-FAFC-4A17-88C1-EFCCA1281D29}"/>
              </a:ext>
            </a:extLst>
          </p:cNvPr>
          <p:cNvSpPr txBox="1">
            <a:spLocks/>
          </p:cNvSpPr>
          <p:nvPr/>
        </p:nvSpPr>
        <p:spPr bwMode="auto">
          <a:xfrm>
            <a:off x="457200" y="1600201"/>
            <a:ext cx="8229600"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buFont typeface="Arial" panose="020B0604020202020204" pitchFamily="34" charset="0"/>
              <a:buNone/>
            </a:pPr>
            <a:r>
              <a:rPr lang="en-US" altLang="en-US" b="1">
                <a:cs typeface="Times New Roman" panose="02020603050405020304" pitchFamily="18" charset="0"/>
              </a:rPr>
              <a:t>Population Variance</a:t>
            </a:r>
          </a:p>
          <a:p>
            <a:pPr>
              <a:spcBef>
                <a:spcPct val="20000"/>
              </a:spcBef>
              <a:buClr>
                <a:schemeClr val="accent1"/>
              </a:buClr>
              <a:buFont typeface="Arial" panose="020B0604020202020204" pitchFamily="34" charset="0"/>
              <a:buNone/>
            </a:pPr>
            <a:endParaRPr lang="en-US" altLang="en-US" b="1">
              <a:cs typeface="Times New Roman" panose="02020603050405020304" pitchFamily="18" charset="0"/>
            </a:endParaRPr>
          </a:p>
          <a:p>
            <a:pPr>
              <a:spcBef>
                <a:spcPct val="20000"/>
              </a:spcBef>
              <a:buClr>
                <a:schemeClr val="accent1"/>
              </a:buClr>
              <a:buFont typeface="Arial" panose="020B0604020202020204" pitchFamily="34" charset="0"/>
              <a:buChar char="•"/>
            </a:pPr>
            <a:r>
              <a:rPr lang="en-US" altLang="en-US" b="1">
                <a:cs typeface="Times New Roman" panose="02020603050405020304" pitchFamily="18" charset="0"/>
              </a:rPr>
              <a:t> </a:t>
            </a:r>
          </a:p>
          <a:p>
            <a:pPr>
              <a:spcBef>
                <a:spcPct val="20000"/>
              </a:spcBef>
              <a:buClr>
                <a:schemeClr val="accent1"/>
              </a:buClr>
              <a:buFont typeface="Arial" panose="020B0604020202020204" pitchFamily="34" charset="0"/>
              <a:buChar char="•"/>
            </a:pPr>
            <a:endParaRPr lang="en-US" altLang="en-US" b="1">
              <a:cs typeface="Times New Roman" panose="02020603050405020304" pitchFamily="18" charset="0"/>
            </a:endParaRPr>
          </a:p>
          <a:p>
            <a:pPr>
              <a:spcBef>
                <a:spcPct val="20000"/>
              </a:spcBef>
              <a:buClr>
                <a:schemeClr val="accent1"/>
              </a:buClr>
              <a:buFont typeface="Arial" panose="020B0604020202020204" pitchFamily="34" charset="0"/>
              <a:buNone/>
            </a:pPr>
            <a:r>
              <a:rPr lang="en-US" altLang="en-US" b="1">
                <a:cs typeface="Times New Roman" panose="02020603050405020304" pitchFamily="18" charset="0"/>
              </a:rPr>
              <a:t>Population Standard Deviation</a:t>
            </a:r>
          </a:p>
          <a:p>
            <a:pPr>
              <a:spcBef>
                <a:spcPct val="20000"/>
              </a:spcBef>
              <a:buClr>
                <a:schemeClr val="accent1"/>
              </a:buClr>
              <a:buFont typeface="Arial" panose="020B0604020202020204" pitchFamily="34" charset="0"/>
              <a:buNone/>
            </a:pPr>
            <a:endParaRPr lang="en-US" altLang="en-US" b="1">
              <a:solidFill>
                <a:schemeClr val="accent2"/>
              </a:solidFill>
              <a:cs typeface="Times New Roman" panose="02020603050405020304" pitchFamily="18" charset="0"/>
            </a:endParaRPr>
          </a:p>
          <a:p>
            <a:pPr>
              <a:spcBef>
                <a:spcPct val="20000"/>
              </a:spcBef>
              <a:buClr>
                <a:schemeClr val="accent1"/>
              </a:buClr>
              <a:buFont typeface="Arial" panose="020B0604020202020204" pitchFamily="34" charset="0"/>
              <a:buChar char="•"/>
            </a:pPr>
            <a:r>
              <a:rPr lang="en-US" altLang="en-US" b="1">
                <a:solidFill>
                  <a:schemeClr val="accent2"/>
                </a:solidFill>
                <a:cs typeface="Times New Roman" panose="02020603050405020304" pitchFamily="18" charset="0"/>
              </a:rPr>
              <a:t>  </a:t>
            </a:r>
          </a:p>
        </p:txBody>
      </p:sp>
      <p:graphicFrame>
        <p:nvGraphicFramePr>
          <p:cNvPr id="19459" name="Object 2">
            <a:extLst>
              <a:ext uri="{FF2B5EF4-FFF2-40B4-BE49-F238E27FC236}">
                <a16:creationId xmlns:a16="http://schemas.microsoft.com/office/drawing/2014/main" xmlns="" id="{FBF20B4B-DC82-459C-B639-97959C06D5E4}"/>
              </a:ext>
            </a:extLst>
          </p:cNvPr>
          <p:cNvGraphicFramePr>
            <a:graphicFrameLocks noChangeAspect="1"/>
          </p:cNvGraphicFramePr>
          <p:nvPr/>
        </p:nvGraphicFramePr>
        <p:xfrm>
          <a:off x="877888" y="2320925"/>
          <a:ext cx="4483100" cy="1079500"/>
        </p:xfrm>
        <a:graphic>
          <a:graphicData uri="http://schemas.openxmlformats.org/presentationml/2006/ole">
            <mc:AlternateContent xmlns:mc="http://schemas.openxmlformats.org/markup-compatibility/2006">
              <mc:Choice xmlns:v="urn:schemas-microsoft-com:vml" Requires="v">
                <p:oleObj spid="_x0000_s5216" name="Equation" r:id="rId3" imgW="1739900" imgH="419100" progId="Equation.DSMT4">
                  <p:embed/>
                </p:oleObj>
              </mc:Choice>
              <mc:Fallback>
                <p:oleObj name="Equation" r:id="rId3" imgW="1739900" imgH="419100" progId="Equation.DSMT4">
                  <p:embed/>
                  <p:pic>
                    <p:nvPicPr>
                      <p:cNvPr id="19459" name="Object 2">
                        <a:extLst>
                          <a:ext uri="{FF2B5EF4-FFF2-40B4-BE49-F238E27FC236}">
                            <a16:creationId xmlns:a16="http://schemas.microsoft.com/office/drawing/2014/main" xmlns="" id="{FBF20B4B-DC82-459C-B639-97959C06D5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7888" y="2320925"/>
                        <a:ext cx="448310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5603" name="Object 3">
            <a:extLst>
              <a:ext uri="{FF2B5EF4-FFF2-40B4-BE49-F238E27FC236}">
                <a16:creationId xmlns:a16="http://schemas.microsoft.com/office/drawing/2014/main" xmlns="" id="{38BC3FA6-0FC6-4170-A5D3-B1C5D41B3A68}"/>
              </a:ext>
            </a:extLst>
          </p:cNvPr>
          <p:cNvGraphicFramePr>
            <a:graphicFrameLocks noChangeAspect="1"/>
          </p:cNvGraphicFramePr>
          <p:nvPr>
            <p:extLst>
              <p:ext uri="{D42A27DB-BD31-4B8C-83A1-F6EECF244321}">
                <p14:modId xmlns:p14="http://schemas.microsoft.com/office/powerpoint/2010/main" val="172972320"/>
              </p:ext>
            </p:extLst>
          </p:nvPr>
        </p:nvGraphicFramePr>
        <p:xfrm>
          <a:off x="846138" y="4318000"/>
          <a:ext cx="3795712" cy="1144588"/>
        </p:xfrm>
        <a:graphic>
          <a:graphicData uri="http://schemas.openxmlformats.org/presentationml/2006/ole">
            <mc:AlternateContent xmlns:mc="http://schemas.openxmlformats.org/markup-compatibility/2006">
              <mc:Choice xmlns:v="urn:schemas-microsoft-com:vml" Requires="v">
                <p:oleObj spid="_x0000_s5217" name="Equation" r:id="rId5" imgW="1473120" imgH="444240" progId="Equation.DSMT4">
                  <p:embed/>
                </p:oleObj>
              </mc:Choice>
              <mc:Fallback>
                <p:oleObj name="Equation" r:id="rId5" imgW="1473120" imgH="444240" progId="Equation.DSMT4">
                  <p:embed/>
                  <p:pic>
                    <p:nvPicPr>
                      <p:cNvPr id="25603" name="Object 3">
                        <a:extLst>
                          <a:ext uri="{FF2B5EF4-FFF2-40B4-BE49-F238E27FC236}">
                            <a16:creationId xmlns:a16="http://schemas.microsoft.com/office/drawing/2014/main" xmlns="" id="{38BC3FA6-0FC6-4170-A5D3-B1C5D41B3A68}"/>
                          </a:ext>
                        </a:extLst>
                      </p:cNvPr>
                      <p:cNvPicPr>
                        <a:picLocks noChangeAspect="1" noChangeArrowheads="1"/>
                      </p:cNvPicPr>
                      <p:nvPr/>
                    </p:nvPicPr>
                    <p:blipFill>
                      <a:blip r:embed="rId6"/>
                      <a:srcRect/>
                      <a:stretch>
                        <a:fillRect/>
                      </a:stretch>
                    </p:blipFill>
                    <p:spPr bwMode="auto">
                      <a:xfrm>
                        <a:off x="846138" y="4318000"/>
                        <a:ext cx="3795712"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4" name="TextBox 13">
            <a:extLst>
              <a:ext uri="{FF2B5EF4-FFF2-40B4-BE49-F238E27FC236}">
                <a16:creationId xmlns:a16="http://schemas.microsoft.com/office/drawing/2014/main" xmlns="" id="{377ABBB6-256C-48B6-817A-131BB4E64BF1}"/>
              </a:ext>
            </a:extLst>
          </p:cNvPr>
          <p:cNvSpPr txBox="1"/>
          <p:nvPr/>
        </p:nvSpPr>
        <p:spPr>
          <a:xfrm>
            <a:off x="449263" y="5583238"/>
            <a:ext cx="8358187" cy="830997"/>
          </a:xfrm>
          <a:prstGeom prst="rect">
            <a:avLst/>
          </a:prstGeom>
          <a:noFill/>
        </p:spPr>
        <p:txBody>
          <a:bodyPr>
            <a:spAutoFit/>
          </a:bodyPr>
          <a:lstStyle/>
          <a:p>
            <a:pPr>
              <a:spcBef>
                <a:spcPct val="0"/>
              </a:spcBef>
              <a:defRPr/>
            </a:pPr>
            <a:r>
              <a:rPr lang="en-US" sz="2400" dirty="0">
                <a:latin typeface="+mn-lt"/>
                <a:ea typeface="+mn-ea"/>
                <a:cs typeface="Arial" charset="0"/>
              </a:rPr>
              <a:t>The population variance is about 8.9, and the population standard deviation is about 3.0, or $3,000.</a:t>
            </a:r>
          </a:p>
        </p:txBody>
      </p:sp>
      <p:sp>
        <p:nvSpPr>
          <p:cNvPr id="19462" name="Footer Placeholder 2">
            <a:extLst>
              <a:ext uri="{FF2B5EF4-FFF2-40B4-BE49-F238E27FC236}">
                <a16:creationId xmlns:a16="http://schemas.microsoft.com/office/drawing/2014/main" xmlns="" id="{D0423393-C548-4D37-B6C7-A9FB34B7842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7503175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5607">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7">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603"/>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xmlns="" id="{FD8A492D-D92A-4CD7-8A21-D0720D5E9E11}"/>
              </a:ext>
            </a:extLst>
          </p:cNvPr>
          <p:cNvSpPr>
            <a:spLocks noGrp="1"/>
          </p:cNvSpPr>
          <p:nvPr>
            <p:ph type="title"/>
          </p:nvPr>
        </p:nvSpPr>
        <p:spPr/>
        <p:txBody>
          <a:bodyPr/>
          <a:lstStyle/>
          <a:p>
            <a:r>
              <a:rPr lang="en-US" altLang="en-US"/>
              <a:t>Deviation, Variance, and Standard Deviation</a:t>
            </a:r>
          </a:p>
        </p:txBody>
      </p:sp>
      <p:sp>
        <p:nvSpPr>
          <p:cNvPr id="26629" name="Content Placeholder 2">
            <a:extLst>
              <a:ext uri="{FF2B5EF4-FFF2-40B4-BE49-F238E27FC236}">
                <a16:creationId xmlns:a16="http://schemas.microsoft.com/office/drawing/2014/main" xmlns="" id="{E6CC2B46-9762-4807-8212-14D96035AB30}"/>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Sample Variance</a:t>
            </a:r>
          </a:p>
          <a:p>
            <a:pPr>
              <a:buFont typeface="Arial" panose="020B0604020202020204" pitchFamily="34" charset="0"/>
              <a:buNone/>
            </a:pPr>
            <a:endParaRPr lang="en-US" altLang="en-US" b="1" dirty="0">
              <a:solidFill>
                <a:schemeClr val="accent2"/>
              </a:solidFill>
            </a:endParaRPr>
          </a:p>
          <a:p>
            <a:pPr marL="0" indent="0">
              <a:buNone/>
            </a:pPr>
            <a:r>
              <a:rPr lang="en-US" altLang="en-US" b="1" dirty="0">
                <a:solidFill>
                  <a:schemeClr val="accent2"/>
                </a:solidFill>
              </a:rPr>
              <a:t> </a:t>
            </a:r>
          </a:p>
          <a:p>
            <a:endParaRPr lang="en-US" altLang="en-US" b="1" dirty="0">
              <a:solidFill>
                <a:schemeClr val="accent2"/>
              </a:solidFill>
            </a:endParaRPr>
          </a:p>
          <a:p>
            <a:pPr>
              <a:buFont typeface="Arial" panose="020B0604020202020204" pitchFamily="34" charset="0"/>
              <a:buNone/>
            </a:pPr>
            <a:r>
              <a:rPr lang="en-US" altLang="en-US" b="1" dirty="0">
                <a:solidFill>
                  <a:schemeClr val="accent2"/>
                </a:solidFill>
              </a:rPr>
              <a:t>Sample Standard Deviation</a:t>
            </a:r>
          </a:p>
          <a:p>
            <a:pPr>
              <a:buFont typeface="Arial" panose="020B0604020202020204" pitchFamily="34" charset="0"/>
              <a:buNone/>
            </a:pPr>
            <a:endParaRPr lang="en-US" altLang="en-US" b="1" dirty="0">
              <a:solidFill>
                <a:schemeClr val="accent2"/>
              </a:solidFill>
            </a:endParaRPr>
          </a:p>
          <a:p>
            <a:pPr marL="0" indent="0">
              <a:buNone/>
            </a:pPr>
            <a:r>
              <a:rPr lang="en-US" altLang="en-US" b="1" dirty="0">
                <a:solidFill>
                  <a:schemeClr val="accent2"/>
                </a:solidFill>
              </a:rPr>
              <a:t>  </a:t>
            </a:r>
          </a:p>
        </p:txBody>
      </p:sp>
      <p:graphicFrame>
        <p:nvGraphicFramePr>
          <p:cNvPr id="20483" name="Object 2">
            <a:extLst>
              <a:ext uri="{FF2B5EF4-FFF2-40B4-BE49-F238E27FC236}">
                <a16:creationId xmlns:a16="http://schemas.microsoft.com/office/drawing/2014/main" xmlns="" id="{E90C1F63-D739-4BF4-8653-E72738C0F09C}"/>
              </a:ext>
            </a:extLst>
          </p:cNvPr>
          <p:cNvGraphicFramePr>
            <a:graphicFrameLocks noChangeAspect="1"/>
          </p:cNvGraphicFramePr>
          <p:nvPr>
            <p:extLst>
              <p:ext uri="{D42A27DB-BD31-4B8C-83A1-F6EECF244321}">
                <p14:modId xmlns:p14="http://schemas.microsoft.com/office/powerpoint/2010/main" val="2987163708"/>
              </p:ext>
            </p:extLst>
          </p:nvPr>
        </p:nvGraphicFramePr>
        <p:xfrm>
          <a:off x="3384550" y="2182379"/>
          <a:ext cx="2355850" cy="1079500"/>
        </p:xfrm>
        <a:graphic>
          <a:graphicData uri="http://schemas.openxmlformats.org/presentationml/2006/ole">
            <mc:AlternateContent xmlns:mc="http://schemas.openxmlformats.org/markup-compatibility/2006">
              <mc:Choice xmlns:v="urn:schemas-microsoft-com:vml" Requires="v">
                <p:oleObj spid="_x0000_s6240" name="Equation" r:id="rId3" imgW="914400" imgH="419100" progId="Equation.DSMT4">
                  <p:embed/>
                </p:oleObj>
              </mc:Choice>
              <mc:Fallback>
                <p:oleObj name="Equation" r:id="rId3" imgW="914400" imgH="419100" progId="Equation.DSMT4">
                  <p:embed/>
                  <p:pic>
                    <p:nvPicPr>
                      <p:cNvPr id="20483" name="Object 2">
                        <a:extLst>
                          <a:ext uri="{FF2B5EF4-FFF2-40B4-BE49-F238E27FC236}">
                            <a16:creationId xmlns:a16="http://schemas.microsoft.com/office/drawing/2014/main" xmlns="" id="{E90C1F63-D739-4BF4-8653-E72738C0F0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2182379"/>
                        <a:ext cx="235585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6627" name="Object 3">
            <a:extLst>
              <a:ext uri="{FF2B5EF4-FFF2-40B4-BE49-F238E27FC236}">
                <a16:creationId xmlns:a16="http://schemas.microsoft.com/office/drawing/2014/main" xmlns="" id="{7CD1915C-F550-45E3-A107-A90C9087D22F}"/>
              </a:ext>
            </a:extLst>
          </p:cNvPr>
          <p:cNvGraphicFramePr>
            <a:graphicFrameLocks noChangeAspect="1"/>
          </p:cNvGraphicFramePr>
          <p:nvPr>
            <p:extLst>
              <p:ext uri="{D42A27DB-BD31-4B8C-83A1-F6EECF244321}">
                <p14:modId xmlns:p14="http://schemas.microsoft.com/office/powerpoint/2010/main" val="2336734916"/>
              </p:ext>
            </p:extLst>
          </p:nvPr>
        </p:nvGraphicFramePr>
        <p:xfrm>
          <a:off x="2794794" y="4226647"/>
          <a:ext cx="3535362" cy="1177925"/>
        </p:xfrm>
        <a:graphic>
          <a:graphicData uri="http://schemas.openxmlformats.org/presentationml/2006/ole">
            <mc:AlternateContent xmlns:mc="http://schemas.openxmlformats.org/markup-compatibility/2006">
              <mc:Choice xmlns:v="urn:schemas-microsoft-com:vml" Requires="v">
                <p:oleObj spid="_x0000_s6241" name="Equation" r:id="rId5" imgW="1371600" imgH="457200" progId="Equation.DSMT4">
                  <p:embed/>
                </p:oleObj>
              </mc:Choice>
              <mc:Fallback>
                <p:oleObj name="Equation" r:id="rId5" imgW="1371600" imgH="457200" progId="Equation.DSMT4">
                  <p:embed/>
                  <p:pic>
                    <p:nvPicPr>
                      <p:cNvPr id="26627" name="Object 3">
                        <a:extLst>
                          <a:ext uri="{FF2B5EF4-FFF2-40B4-BE49-F238E27FC236}">
                            <a16:creationId xmlns:a16="http://schemas.microsoft.com/office/drawing/2014/main" xmlns="" id="{7CD1915C-F550-45E3-A107-A90C9087D2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4794" y="4226647"/>
                        <a:ext cx="3535362" cy="1177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0485" name="Footer Placeholder 2">
            <a:extLst>
              <a:ext uri="{FF2B5EF4-FFF2-40B4-BE49-F238E27FC236}">
                <a16:creationId xmlns:a16="http://schemas.microsoft.com/office/drawing/2014/main" xmlns="" id="{F24C05AA-BF5C-4A5B-8C61-028696779F3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7401989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9">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62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6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a:extLst>
              <a:ext uri="{FF2B5EF4-FFF2-40B4-BE49-F238E27FC236}">
                <a16:creationId xmlns:a16="http://schemas.microsoft.com/office/drawing/2014/main" xmlns="" id="{3CC986DB-61F6-4250-AA4F-D3FBD56E3A38}"/>
              </a:ext>
            </a:extLst>
          </p:cNvPr>
          <p:cNvSpPr>
            <a:spLocks noGrp="1"/>
          </p:cNvSpPr>
          <p:nvPr>
            <p:ph type="title"/>
          </p:nvPr>
        </p:nvSpPr>
        <p:spPr/>
        <p:txBody>
          <a:bodyPr/>
          <a:lstStyle/>
          <a:p>
            <a:pPr eaLnBrk="1" hangingPunct="1"/>
            <a:r>
              <a:rPr lang="en-US" altLang="en-US"/>
              <a:t>Chapter Outline</a:t>
            </a:r>
          </a:p>
        </p:txBody>
      </p:sp>
      <p:sp>
        <p:nvSpPr>
          <p:cNvPr id="5122" name="Subtitle 2">
            <a:extLst>
              <a:ext uri="{FF2B5EF4-FFF2-40B4-BE49-F238E27FC236}">
                <a16:creationId xmlns:a16="http://schemas.microsoft.com/office/drawing/2014/main" xmlns="" id="{79253BB8-FCCF-48CA-9C91-5C81CE16C415}"/>
              </a:ext>
            </a:extLst>
          </p:cNvPr>
          <p:cNvSpPr>
            <a:spLocks noGrp="1"/>
          </p:cNvSpPr>
          <p:nvPr>
            <p:ph idx="1"/>
          </p:nvPr>
        </p:nvSpPr>
        <p:spPr>
          <a:xfrm>
            <a:off x="457200" y="1600200"/>
            <a:ext cx="8229600" cy="2768600"/>
          </a:xfrm>
        </p:spPr>
        <p:txBody>
          <a:bodyPr/>
          <a:lstStyle/>
          <a:p>
            <a:pPr eaLnBrk="1" hangingPunct="1">
              <a:lnSpc>
                <a:spcPct val="150000"/>
              </a:lnSpc>
            </a:pPr>
            <a:r>
              <a:rPr lang="en-US" altLang="en-US"/>
              <a:t>2.1 Frequency Distributions and Their Graphs</a:t>
            </a:r>
          </a:p>
          <a:p>
            <a:pPr eaLnBrk="1" hangingPunct="1">
              <a:lnSpc>
                <a:spcPct val="150000"/>
              </a:lnSpc>
            </a:pPr>
            <a:r>
              <a:rPr lang="en-US" altLang="en-US"/>
              <a:t>2.2 More Graphs and Displays</a:t>
            </a:r>
          </a:p>
          <a:p>
            <a:pPr eaLnBrk="1" hangingPunct="1">
              <a:lnSpc>
                <a:spcPct val="150000"/>
              </a:lnSpc>
            </a:pPr>
            <a:r>
              <a:rPr lang="en-US" altLang="en-US"/>
              <a:t>2.3 Measures of Central Tendency</a:t>
            </a:r>
          </a:p>
          <a:p>
            <a:pPr eaLnBrk="1" hangingPunct="1">
              <a:lnSpc>
                <a:spcPct val="150000"/>
              </a:lnSpc>
            </a:pPr>
            <a:r>
              <a:rPr lang="en-US" altLang="en-US"/>
              <a:t>2.4 Measures of Variation</a:t>
            </a:r>
          </a:p>
          <a:p>
            <a:pPr eaLnBrk="1" hangingPunct="1">
              <a:lnSpc>
                <a:spcPct val="150000"/>
              </a:lnSpc>
            </a:pPr>
            <a:r>
              <a:rPr lang="en-US" altLang="en-US"/>
              <a:t>2.5 Measures of Position</a:t>
            </a:r>
          </a:p>
        </p:txBody>
      </p:sp>
    </p:spTree>
    <p:extLst>
      <p:ext uri="{BB962C8B-B14F-4D97-AF65-F5344CB8AC3E}">
        <p14:creationId xmlns:p14="http://schemas.microsoft.com/office/powerpoint/2010/main" val="29341017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a16="http://schemas.microsoft.com/office/drawing/2014/main" xmlns="" id="{52105509-6FDE-4DD6-BEF1-1157ACA4914C}"/>
              </a:ext>
            </a:extLst>
          </p:cNvPr>
          <p:cNvSpPr>
            <a:spLocks noGrp="1"/>
          </p:cNvSpPr>
          <p:nvPr>
            <p:ph type="title"/>
          </p:nvPr>
        </p:nvSpPr>
        <p:spPr/>
        <p:txBody>
          <a:bodyPr/>
          <a:lstStyle/>
          <a:p>
            <a:r>
              <a:rPr lang="en-US" altLang="en-US"/>
              <a:t>Finding the Sample Variance &amp; Standard Deviation</a:t>
            </a:r>
          </a:p>
        </p:txBody>
      </p:sp>
      <p:sp>
        <p:nvSpPr>
          <p:cNvPr id="21506" name="Content Placeholder 10">
            <a:extLst>
              <a:ext uri="{FF2B5EF4-FFF2-40B4-BE49-F238E27FC236}">
                <a16:creationId xmlns:a16="http://schemas.microsoft.com/office/drawing/2014/main" xmlns="" id="{74B0DD11-4C7C-46CC-A923-AEF7E3B0F12B}"/>
              </a:ext>
            </a:extLst>
          </p:cNvPr>
          <p:cNvSpPr>
            <a:spLocks noGrp="1"/>
          </p:cNvSpPr>
          <p:nvPr>
            <p:ph idx="1"/>
          </p:nvPr>
        </p:nvSpPr>
        <p:spPr>
          <a:xfrm>
            <a:off x="457200" y="1600200"/>
            <a:ext cx="8229600" cy="487363"/>
          </a:xfrm>
          <a:solidFill>
            <a:srgbClr val="0070C0"/>
          </a:solidFill>
        </p:spPr>
        <p:txBody>
          <a:bodyPr/>
          <a:lstStyle/>
          <a:p>
            <a:pPr>
              <a:buFont typeface="Arial" panose="020B0604020202020204" pitchFamily="34" charset="0"/>
              <a:buNone/>
            </a:pPr>
            <a:r>
              <a:rPr lang="en-US" altLang="en-US" i="1">
                <a:solidFill>
                  <a:schemeClr val="bg1"/>
                </a:solidFill>
              </a:rPr>
              <a:t>In Words			    	        In Symbols</a:t>
            </a:r>
          </a:p>
        </p:txBody>
      </p:sp>
      <p:sp>
        <p:nvSpPr>
          <p:cNvPr id="12" name="TextBox 11">
            <a:extLst>
              <a:ext uri="{FF2B5EF4-FFF2-40B4-BE49-F238E27FC236}">
                <a16:creationId xmlns:a16="http://schemas.microsoft.com/office/drawing/2014/main" xmlns="" id="{56EF456B-23C3-46C5-A3BC-3530E197E7FE}"/>
              </a:ext>
            </a:extLst>
          </p:cNvPr>
          <p:cNvSpPr txBox="1">
            <a:spLocks noChangeArrowheads="1"/>
          </p:cNvSpPr>
          <p:nvPr/>
        </p:nvSpPr>
        <p:spPr bwMode="auto">
          <a:xfrm>
            <a:off x="381000" y="2103438"/>
            <a:ext cx="435927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a:t>Find the mean of the sample data set.</a:t>
            </a:r>
          </a:p>
          <a:p>
            <a:pPr eaLnBrk="1" hangingPunct="1">
              <a:spcBef>
                <a:spcPct val="55000"/>
              </a:spcBef>
              <a:buClr>
                <a:schemeClr val="accent1"/>
              </a:buClr>
              <a:buFontTx/>
              <a:buAutoNum type="arabicPeriod"/>
            </a:pPr>
            <a:r>
              <a:rPr lang="en-US" altLang="en-US" sz="2600"/>
              <a:t>Find deviation of each entry.</a:t>
            </a:r>
          </a:p>
          <a:p>
            <a:pPr eaLnBrk="1" hangingPunct="1">
              <a:spcBef>
                <a:spcPct val="55000"/>
              </a:spcBef>
              <a:buClr>
                <a:schemeClr val="accent1"/>
              </a:buClr>
              <a:buFontTx/>
              <a:buAutoNum type="arabicPeriod"/>
            </a:pPr>
            <a:r>
              <a:rPr lang="en-US" altLang="en-US" sz="2600"/>
              <a:t>Square each deviation.</a:t>
            </a:r>
          </a:p>
          <a:p>
            <a:pPr eaLnBrk="1" hangingPunct="1">
              <a:spcBef>
                <a:spcPct val="55000"/>
              </a:spcBef>
              <a:buClr>
                <a:schemeClr val="accent1"/>
              </a:buClr>
              <a:buFontTx/>
              <a:buAutoNum type="arabicPeriod"/>
            </a:pPr>
            <a:r>
              <a:rPr lang="en-US" altLang="en-US" sz="2600"/>
              <a:t>Add to get the sum of squares.</a:t>
            </a:r>
          </a:p>
        </p:txBody>
      </p:sp>
      <p:graphicFrame>
        <p:nvGraphicFramePr>
          <p:cNvPr id="21508" name="Object 2">
            <a:extLst>
              <a:ext uri="{FF2B5EF4-FFF2-40B4-BE49-F238E27FC236}">
                <a16:creationId xmlns:a16="http://schemas.microsoft.com/office/drawing/2014/main" xmlns="" id="{B5788C1C-67F9-4145-B1C8-B2B42406908E}"/>
              </a:ext>
            </a:extLst>
          </p:cNvPr>
          <p:cNvGraphicFramePr>
            <a:graphicFrameLocks noChangeAspect="1"/>
          </p:cNvGraphicFramePr>
          <p:nvPr/>
        </p:nvGraphicFramePr>
        <p:xfrm>
          <a:off x="5994400" y="2108200"/>
          <a:ext cx="920750" cy="771525"/>
        </p:xfrm>
        <a:graphic>
          <a:graphicData uri="http://schemas.openxmlformats.org/presentationml/2006/ole">
            <mc:AlternateContent xmlns:mc="http://schemas.openxmlformats.org/markup-compatibility/2006">
              <mc:Choice xmlns:v="urn:schemas-microsoft-com:vml" Requires="v">
                <p:oleObj spid="_x0000_s7350" name="Equation" r:id="rId3" imgW="469696" imgH="393529" progId="Equation.DSMT4">
                  <p:embed/>
                </p:oleObj>
              </mc:Choice>
              <mc:Fallback>
                <p:oleObj name="Equation" r:id="rId3" imgW="469696" imgH="393529" progId="Equation.DSMT4">
                  <p:embed/>
                  <p:pic>
                    <p:nvPicPr>
                      <p:cNvPr id="21508" name="Object 2">
                        <a:extLst>
                          <a:ext uri="{FF2B5EF4-FFF2-40B4-BE49-F238E27FC236}">
                            <a16:creationId xmlns:a16="http://schemas.microsoft.com/office/drawing/2014/main" xmlns="" id="{B5788C1C-67F9-4145-B1C8-B2B4240690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4400" y="2108200"/>
                        <a:ext cx="920750" cy="77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7940" name="Object 7">
            <a:extLst>
              <a:ext uri="{FF2B5EF4-FFF2-40B4-BE49-F238E27FC236}">
                <a16:creationId xmlns:a16="http://schemas.microsoft.com/office/drawing/2014/main" xmlns="" id="{AE32C0F1-E0D8-4722-9CF8-C29C0FF5C65E}"/>
              </a:ext>
            </a:extLst>
          </p:cNvPr>
          <p:cNvGraphicFramePr>
            <a:graphicFrameLocks noChangeAspect="1"/>
          </p:cNvGraphicFramePr>
          <p:nvPr/>
        </p:nvGraphicFramePr>
        <p:xfrm>
          <a:off x="5462588" y="4865688"/>
          <a:ext cx="2173287" cy="534987"/>
        </p:xfrm>
        <a:graphic>
          <a:graphicData uri="http://schemas.openxmlformats.org/presentationml/2006/ole">
            <mc:AlternateContent xmlns:mc="http://schemas.openxmlformats.org/markup-compatibility/2006">
              <mc:Choice xmlns:v="urn:schemas-microsoft-com:vml" Requires="v">
                <p:oleObj spid="_x0000_s7351" name="Equation" r:id="rId5" imgW="977900" imgH="241300" progId="Equation.DSMT4">
                  <p:embed/>
                </p:oleObj>
              </mc:Choice>
              <mc:Fallback>
                <p:oleObj name="Equation" r:id="rId5" imgW="977900" imgH="241300" progId="Equation.DSMT4">
                  <p:embed/>
                  <p:pic>
                    <p:nvPicPr>
                      <p:cNvPr id="167940" name="Object 7">
                        <a:extLst>
                          <a:ext uri="{FF2B5EF4-FFF2-40B4-BE49-F238E27FC236}">
                            <a16:creationId xmlns:a16="http://schemas.microsoft.com/office/drawing/2014/main" xmlns="" id="{AE32C0F1-E0D8-4722-9CF8-C29C0FF5C6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2588" y="4865688"/>
                        <a:ext cx="2173287" cy="534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7941" name="Object 8">
            <a:extLst>
              <a:ext uri="{FF2B5EF4-FFF2-40B4-BE49-F238E27FC236}">
                <a16:creationId xmlns:a16="http://schemas.microsoft.com/office/drawing/2014/main" xmlns="" id="{DFEFC05E-14DE-4F74-B331-F89123FDC238}"/>
              </a:ext>
            </a:extLst>
          </p:cNvPr>
          <p:cNvGraphicFramePr>
            <a:graphicFrameLocks noChangeAspect="1"/>
          </p:cNvGraphicFramePr>
          <p:nvPr/>
        </p:nvGraphicFramePr>
        <p:xfrm>
          <a:off x="5926138" y="4108450"/>
          <a:ext cx="1230312" cy="555625"/>
        </p:xfrm>
        <a:graphic>
          <a:graphicData uri="http://schemas.openxmlformats.org/presentationml/2006/ole">
            <mc:AlternateContent xmlns:mc="http://schemas.openxmlformats.org/markup-compatibility/2006">
              <mc:Choice xmlns:v="urn:schemas-microsoft-com:vml" Requires="v">
                <p:oleObj spid="_x0000_s7352" name="Equation" r:id="rId7" imgW="508000" imgH="228600" progId="Equation.DSMT4">
                  <p:embed/>
                </p:oleObj>
              </mc:Choice>
              <mc:Fallback>
                <p:oleObj name="Equation" r:id="rId7" imgW="508000" imgH="228600" progId="Equation.DSMT4">
                  <p:embed/>
                  <p:pic>
                    <p:nvPicPr>
                      <p:cNvPr id="167941" name="Object 8">
                        <a:extLst>
                          <a:ext uri="{FF2B5EF4-FFF2-40B4-BE49-F238E27FC236}">
                            <a16:creationId xmlns:a16="http://schemas.microsoft.com/office/drawing/2014/main" xmlns="" id="{DFEFC05E-14DE-4F74-B331-F89123FDC23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26138" y="4108450"/>
                        <a:ext cx="1230312" cy="555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7942" name="Object 9">
            <a:extLst>
              <a:ext uri="{FF2B5EF4-FFF2-40B4-BE49-F238E27FC236}">
                <a16:creationId xmlns:a16="http://schemas.microsoft.com/office/drawing/2014/main" xmlns="" id="{D734B6D2-E62F-47F6-8E11-AC8A246CF14E}"/>
              </a:ext>
            </a:extLst>
          </p:cNvPr>
          <p:cNvGraphicFramePr>
            <a:graphicFrameLocks noChangeAspect="1"/>
          </p:cNvGraphicFramePr>
          <p:nvPr/>
        </p:nvGraphicFramePr>
        <p:xfrm>
          <a:off x="5973763" y="3240088"/>
          <a:ext cx="930275" cy="433387"/>
        </p:xfrm>
        <a:graphic>
          <a:graphicData uri="http://schemas.openxmlformats.org/presentationml/2006/ole">
            <mc:AlternateContent xmlns:mc="http://schemas.openxmlformats.org/markup-compatibility/2006">
              <mc:Choice xmlns:v="urn:schemas-microsoft-com:vml" Requires="v">
                <p:oleObj spid="_x0000_s7353" name="Equation" r:id="rId9" imgW="355292" imgH="164957" progId="Equation.DSMT4">
                  <p:embed/>
                </p:oleObj>
              </mc:Choice>
              <mc:Fallback>
                <p:oleObj name="Equation" r:id="rId9" imgW="355292" imgH="164957" progId="Equation.DSMT4">
                  <p:embed/>
                  <p:pic>
                    <p:nvPicPr>
                      <p:cNvPr id="167942" name="Object 9">
                        <a:extLst>
                          <a:ext uri="{FF2B5EF4-FFF2-40B4-BE49-F238E27FC236}">
                            <a16:creationId xmlns:a16="http://schemas.microsoft.com/office/drawing/2014/main" xmlns="" id="{D734B6D2-E62F-47F6-8E11-AC8A246CF14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73763" y="3240088"/>
                        <a:ext cx="930275" cy="433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1512" name="Footer Placeholder 2">
            <a:extLst>
              <a:ext uri="{FF2B5EF4-FFF2-40B4-BE49-F238E27FC236}">
                <a16:creationId xmlns:a16="http://schemas.microsoft.com/office/drawing/2014/main" xmlns="" id="{846B6D04-3CFD-4E79-A676-1C812FC49A8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1272646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67942"/>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6794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childTnLst>
                                </p:cTn>
                              </p:par>
                            </p:childTnLst>
                          </p:cTn>
                        </p:par>
                        <p:par>
                          <p:cTn id="21" fill="hold" nodeType="afterGroup">
                            <p:stCondLst>
                              <p:cond delay="0"/>
                            </p:stCondLst>
                            <p:childTnLst>
                              <p:par>
                                <p:cTn id="22" presetID="1" presetClass="entr" presetSubtype="0" fill="hold" nodeType="afterEffect">
                                  <p:stCondLst>
                                    <p:cond delay="0"/>
                                  </p:stCondLst>
                                  <p:childTnLst>
                                    <p:set>
                                      <p:cBhvr>
                                        <p:cTn id="23" dur="1" fill="hold">
                                          <p:stCondLst>
                                            <p:cond delay="0"/>
                                          </p:stCondLst>
                                        </p:cTn>
                                        <p:tgtEl>
                                          <p:spTgt spid="167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a16="http://schemas.microsoft.com/office/drawing/2014/main" xmlns="" id="{BF5C6229-02DC-43BA-9464-BE43BD20D597}"/>
              </a:ext>
            </a:extLst>
          </p:cNvPr>
          <p:cNvSpPr>
            <a:spLocks noGrp="1"/>
          </p:cNvSpPr>
          <p:nvPr>
            <p:ph type="title"/>
          </p:nvPr>
        </p:nvSpPr>
        <p:spPr/>
        <p:txBody>
          <a:bodyPr/>
          <a:lstStyle/>
          <a:p>
            <a:r>
              <a:rPr lang="en-US" altLang="en-US"/>
              <a:t>Finding the Sample Variance &amp; Standard Deviation</a:t>
            </a:r>
          </a:p>
        </p:txBody>
      </p:sp>
      <p:sp>
        <p:nvSpPr>
          <p:cNvPr id="12" name="TextBox 11">
            <a:extLst>
              <a:ext uri="{FF2B5EF4-FFF2-40B4-BE49-F238E27FC236}">
                <a16:creationId xmlns:a16="http://schemas.microsoft.com/office/drawing/2014/main" xmlns="" id="{0F63B417-0B18-4EC5-903F-923DCC772848}"/>
              </a:ext>
            </a:extLst>
          </p:cNvPr>
          <p:cNvSpPr txBox="1">
            <a:spLocks noChangeArrowheads="1"/>
          </p:cNvSpPr>
          <p:nvPr/>
        </p:nvSpPr>
        <p:spPr bwMode="auto">
          <a:xfrm>
            <a:off x="381000" y="2103438"/>
            <a:ext cx="4359275"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5"/>
            </a:pPr>
            <a:r>
              <a:rPr lang="en-US" altLang="en-US" sz="2600"/>
              <a:t>Divide by </a:t>
            </a:r>
            <a:r>
              <a:rPr lang="en-US" altLang="en-US" sz="2600" i="1"/>
              <a:t>n </a:t>
            </a:r>
            <a:r>
              <a:rPr lang="en-US" altLang="en-US" sz="2600"/>
              <a:t>– 1 to get the </a:t>
            </a:r>
            <a:r>
              <a:rPr lang="en-US" altLang="en-US" sz="2600" b="1"/>
              <a:t>sample variance</a:t>
            </a:r>
            <a:r>
              <a:rPr lang="en-US" altLang="en-US" sz="2600"/>
              <a:t>.</a:t>
            </a:r>
          </a:p>
          <a:p>
            <a:pPr eaLnBrk="1" hangingPunct="1">
              <a:spcBef>
                <a:spcPct val="55000"/>
              </a:spcBef>
              <a:buClr>
                <a:schemeClr val="accent1"/>
              </a:buClr>
              <a:buFontTx/>
              <a:buAutoNum type="arabicPeriod" startAt="5"/>
            </a:pPr>
            <a:r>
              <a:rPr lang="en-US" altLang="en-US" sz="2600"/>
              <a:t>Find the square root to get the </a:t>
            </a:r>
            <a:r>
              <a:rPr lang="en-US" altLang="en-US" sz="2600" b="1"/>
              <a:t>sample standard deviation</a:t>
            </a:r>
            <a:r>
              <a:rPr lang="en-US" altLang="en-US" sz="2600"/>
              <a:t>.</a:t>
            </a:r>
          </a:p>
        </p:txBody>
      </p:sp>
      <p:sp>
        <p:nvSpPr>
          <p:cNvPr id="22531" name="Content Placeholder 10">
            <a:extLst>
              <a:ext uri="{FF2B5EF4-FFF2-40B4-BE49-F238E27FC236}">
                <a16:creationId xmlns:a16="http://schemas.microsoft.com/office/drawing/2014/main" xmlns="" id="{8EF88FBF-83DD-4739-8770-0E6F4B7D6147}"/>
              </a:ext>
            </a:extLst>
          </p:cNvPr>
          <p:cNvSpPr txBox="1">
            <a:spLocks/>
          </p:cNvSpPr>
          <p:nvPr/>
        </p:nvSpPr>
        <p:spPr bwMode="auto">
          <a:xfrm>
            <a:off x="457200" y="1600200"/>
            <a:ext cx="8229600" cy="48736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buFont typeface="Arial" panose="020B0604020202020204" pitchFamily="34" charset="0"/>
              <a:buNone/>
            </a:pPr>
            <a:r>
              <a:rPr lang="en-US" altLang="en-US" i="1">
                <a:solidFill>
                  <a:schemeClr val="bg1"/>
                </a:solidFill>
                <a:cs typeface="Times New Roman" panose="02020603050405020304" pitchFamily="18" charset="0"/>
              </a:rPr>
              <a:t>In Words			    	        In Symbols</a:t>
            </a:r>
          </a:p>
        </p:txBody>
      </p:sp>
      <p:graphicFrame>
        <p:nvGraphicFramePr>
          <p:cNvPr id="22532" name="Object 5">
            <a:extLst>
              <a:ext uri="{FF2B5EF4-FFF2-40B4-BE49-F238E27FC236}">
                <a16:creationId xmlns:a16="http://schemas.microsoft.com/office/drawing/2014/main" xmlns="" id="{742A399D-3F0C-49DB-A2CF-417291A36604}"/>
              </a:ext>
            </a:extLst>
          </p:cNvPr>
          <p:cNvGraphicFramePr>
            <a:graphicFrameLocks noChangeAspect="1"/>
          </p:cNvGraphicFramePr>
          <p:nvPr/>
        </p:nvGraphicFramePr>
        <p:xfrm>
          <a:off x="5870575" y="2214563"/>
          <a:ext cx="1952625" cy="893762"/>
        </p:xfrm>
        <a:graphic>
          <a:graphicData uri="http://schemas.openxmlformats.org/presentationml/2006/ole">
            <mc:AlternateContent xmlns:mc="http://schemas.openxmlformats.org/markup-compatibility/2006">
              <mc:Choice xmlns:v="urn:schemas-microsoft-com:vml" Requires="v">
                <p:oleObj spid="_x0000_s8284" name="Equation" r:id="rId3" imgW="914400" imgH="419100" progId="Equation.DSMT4">
                  <p:embed/>
                </p:oleObj>
              </mc:Choice>
              <mc:Fallback>
                <p:oleObj name="Equation" r:id="rId3" imgW="914400" imgH="419100" progId="Equation.DSMT4">
                  <p:embed/>
                  <p:pic>
                    <p:nvPicPr>
                      <p:cNvPr id="22532" name="Object 5">
                        <a:extLst>
                          <a:ext uri="{FF2B5EF4-FFF2-40B4-BE49-F238E27FC236}">
                            <a16:creationId xmlns:a16="http://schemas.microsoft.com/office/drawing/2014/main" xmlns="" id="{742A399D-3F0C-49DB-A2CF-417291A36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0575" y="2214563"/>
                        <a:ext cx="1952625" cy="893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8965" name="Object 6">
            <a:extLst>
              <a:ext uri="{FF2B5EF4-FFF2-40B4-BE49-F238E27FC236}">
                <a16:creationId xmlns:a16="http://schemas.microsoft.com/office/drawing/2014/main" xmlns="" id="{AB53D1CA-FAF9-4AF6-A67B-7DD6B206271D}"/>
              </a:ext>
            </a:extLst>
          </p:cNvPr>
          <p:cNvGraphicFramePr>
            <a:graphicFrameLocks noChangeAspect="1"/>
          </p:cNvGraphicFramePr>
          <p:nvPr/>
        </p:nvGraphicFramePr>
        <p:xfrm>
          <a:off x="5716588" y="3341688"/>
          <a:ext cx="2211387" cy="1047750"/>
        </p:xfrm>
        <a:graphic>
          <a:graphicData uri="http://schemas.openxmlformats.org/presentationml/2006/ole">
            <mc:AlternateContent xmlns:mc="http://schemas.openxmlformats.org/markup-compatibility/2006">
              <mc:Choice xmlns:v="urn:schemas-microsoft-com:vml" Requires="v">
                <p:oleObj spid="_x0000_s8285" name="Equation" r:id="rId5" imgW="965200" imgH="457200" progId="Equation.DSMT4">
                  <p:embed/>
                </p:oleObj>
              </mc:Choice>
              <mc:Fallback>
                <p:oleObj name="Equation" r:id="rId5" imgW="965200" imgH="457200" progId="Equation.DSMT4">
                  <p:embed/>
                  <p:pic>
                    <p:nvPicPr>
                      <p:cNvPr id="168965" name="Object 6">
                        <a:extLst>
                          <a:ext uri="{FF2B5EF4-FFF2-40B4-BE49-F238E27FC236}">
                            <a16:creationId xmlns:a16="http://schemas.microsoft.com/office/drawing/2014/main" xmlns="" id="{AB53D1CA-FAF9-4AF6-A67B-7DD6B206271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6588" y="3341688"/>
                        <a:ext cx="2211387" cy="104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2534" name="Footer Placeholder 2">
            <a:extLst>
              <a:ext uri="{FF2B5EF4-FFF2-40B4-BE49-F238E27FC236}">
                <a16:creationId xmlns:a16="http://schemas.microsoft.com/office/drawing/2014/main" xmlns="" id="{2430D9E0-8008-43EC-8881-BE01835A338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8018152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68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65A652-8C5F-4A54-83B6-66E903B29C83}"/>
              </a:ext>
            </a:extLst>
          </p:cNvPr>
          <p:cNvSpPr>
            <a:spLocks noGrp="1"/>
          </p:cNvSpPr>
          <p:nvPr>
            <p:ph type="title"/>
          </p:nvPr>
        </p:nvSpPr>
        <p:spPr>
          <a:xfrm>
            <a:off x="314036" y="274638"/>
            <a:ext cx="8534400" cy="1143000"/>
          </a:xfrm>
        </p:spPr>
        <p:txBody>
          <a:bodyPr/>
          <a:lstStyle/>
          <a:p>
            <a:pPr>
              <a:defRPr/>
            </a:pPr>
            <a:r>
              <a:rPr lang="en-US" dirty="0">
                <a:solidFill>
                  <a:schemeClr val="accent3"/>
                </a:solidFill>
                <a:ea typeface="+mj-ea"/>
                <a:cs typeface="+mj-cs"/>
              </a:rPr>
              <a:t>Example: Finding Sample Variance &amp; Standard Deviation</a:t>
            </a:r>
          </a:p>
        </p:txBody>
      </p:sp>
      <p:sp>
        <p:nvSpPr>
          <p:cNvPr id="23554" name="Content Placeholder 2">
            <a:extLst>
              <a:ext uri="{FF2B5EF4-FFF2-40B4-BE49-F238E27FC236}">
                <a16:creationId xmlns:a16="http://schemas.microsoft.com/office/drawing/2014/main" xmlns="" id="{63BB905D-58C1-47C5-84C3-DAC8AE69E65F}"/>
              </a:ext>
            </a:extLst>
          </p:cNvPr>
          <p:cNvSpPr>
            <a:spLocks noGrp="1"/>
          </p:cNvSpPr>
          <p:nvPr>
            <p:ph idx="1"/>
          </p:nvPr>
        </p:nvSpPr>
        <p:spPr/>
        <p:txBody>
          <a:bodyPr/>
          <a:lstStyle/>
          <a:p>
            <a:pPr marL="0" indent="0">
              <a:buNone/>
            </a:pPr>
            <a:r>
              <a:rPr lang="en-US" dirty="0"/>
              <a:t>In a study of high school football players that suffered concussions, researchers placed the players in two groups. Players that recovered from their concussions in 14 days or less were placed in Group 1. Those that took more than 14 days were placed in Group 2. The recovery times (in days) for Group 1 are listed below. Find the sample variance and standard deviation of the recovery times. </a:t>
            </a:r>
            <a:r>
              <a:rPr lang="en-US" altLang="en-US" dirty="0"/>
              <a:t>	      </a:t>
            </a:r>
          </a:p>
          <a:p>
            <a:pPr marL="0" indent="0" algn="ctr">
              <a:buNone/>
            </a:pPr>
            <a:r>
              <a:rPr lang="en-US" dirty="0"/>
              <a:t>4   7   6   7   9   5   8   10   9   8   7   10</a:t>
            </a:r>
            <a:endParaRPr lang="en-US" altLang="en-US" dirty="0"/>
          </a:p>
        </p:txBody>
      </p:sp>
      <p:sp>
        <p:nvSpPr>
          <p:cNvPr id="23555" name="Footer Placeholder 2">
            <a:extLst>
              <a:ext uri="{FF2B5EF4-FFF2-40B4-BE49-F238E27FC236}">
                <a16:creationId xmlns:a16="http://schemas.microsoft.com/office/drawing/2014/main" xmlns="" id="{134E3C0E-429E-4A9C-9AA0-5A502D82A6F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77488828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3D5136-F028-4CC5-A6DE-A2FAE60B9378}"/>
              </a:ext>
            </a:extLst>
          </p:cNvPr>
          <p:cNvSpPr>
            <a:spLocks noGrp="1"/>
          </p:cNvSpPr>
          <p:nvPr>
            <p:ph type="title"/>
          </p:nvPr>
        </p:nvSpPr>
        <p:spPr/>
        <p:txBody>
          <a:bodyPr/>
          <a:lstStyle/>
          <a:p>
            <a:pPr>
              <a:defRPr/>
            </a:pPr>
            <a:r>
              <a:rPr lang="en-US" sz="4000" dirty="0">
                <a:solidFill>
                  <a:schemeClr val="accent3"/>
                </a:solidFill>
                <a:ea typeface="+mj-ea"/>
                <a:cs typeface="+mj-cs"/>
              </a:rPr>
              <a:t>Solution: </a:t>
            </a:r>
            <a:r>
              <a:rPr lang="en-US" sz="4000" dirty="0">
                <a:solidFill>
                  <a:schemeClr val="accent3"/>
                </a:solidFill>
              </a:rPr>
              <a:t>Finding Sample Variance &amp; Standard Deviation</a:t>
            </a:r>
            <a:endParaRPr lang="en-US" sz="4000" dirty="0">
              <a:solidFill>
                <a:schemeClr val="accent3"/>
              </a:solidFill>
              <a:ea typeface="+mj-ea"/>
              <a:cs typeface="+mj-cs"/>
            </a:endParaRPr>
          </a:p>
        </p:txBody>
      </p:sp>
      <mc:AlternateContent xmlns:mc="http://schemas.openxmlformats.org/markup-compatibility/2006" xmlns:a14="http://schemas.microsoft.com/office/drawing/2010/main">
        <mc:Choice Requires="a14">
          <p:sp>
            <p:nvSpPr>
              <p:cNvPr id="24578" name="Content Placeholder 2">
                <a:extLst>
                  <a:ext uri="{FF2B5EF4-FFF2-40B4-BE49-F238E27FC236}">
                    <a16:creationId xmlns:a16="http://schemas.microsoft.com/office/drawing/2014/main" xmlns="" id="{55522C99-BAD6-492C-8EEF-39177852ED3A}"/>
                  </a:ext>
                </a:extLst>
              </p:cNvPr>
              <p:cNvSpPr>
                <a:spLocks noGrp="1"/>
              </p:cNvSpPr>
              <p:nvPr>
                <p:ph idx="4294967295"/>
              </p:nvPr>
            </p:nvSpPr>
            <p:spPr>
              <a:xfrm>
                <a:off x="304800" y="1503363"/>
                <a:ext cx="4267200" cy="1625600"/>
              </a:xfrm>
            </p:spPr>
            <p:txBody>
              <a:bodyPr/>
              <a:lstStyle/>
              <a:p>
                <a:pPr marL="336550" indent="-336550"/>
                <a:r>
                  <a:rPr lang="en-US" altLang="en-US" dirty="0"/>
                  <a:t>Find </a:t>
                </a:r>
                <a14:m>
                  <m:oMath xmlns:m="http://schemas.openxmlformats.org/officeDocument/2006/math">
                    <m:nary>
                      <m:naryPr>
                        <m:chr m:val="∑"/>
                        <m:subHide m:val="on"/>
                        <m:supHide m:val="on"/>
                        <m:ctrlPr>
                          <a:rPr lang="en-US" altLang="en-US" i="1" smtClean="0">
                            <a:latin typeface="Cambria Math" panose="02040503050406030204" pitchFamily="18" charset="0"/>
                          </a:rPr>
                        </m:ctrlPr>
                      </m:naryPr>
                      <m:sub/>
                      <m:sup/>
                      <m:e>
                        <m:r>
                          <a:rPr lang="en-US" altLang="en-US" b="0" i="1" smtClean="0">
                            <a:latin typeface="Cambria Math" panose="02040503050406030204" pitchFamily="18" charset="0"/>
                          </a:rPr>
                          <m:t>𝑥</m:t>
                        </m:r>
                      </m:e>
                    </m:nary>
                  </m:oMath>
                </a14:m>
                <a:r>
                  <a:rPr lang="en-US" altLang="en-US" dirty="0"/>
                  <a:t>.</a:t>
                </a:r>
              </a:p>
              <a:p>
                <a:pPr marL="336550" indent="-336550"/>
                <a:r>
                  <a:rPr lang="en-US" altLang="en-US" dirty="0"/>
                  <a:t>Find the standard deviation for each data entry, </a:t>
                </a:r>
                <a:r>
                  <a:rPr lang="en-US" altLang="en-US" i="1" dirty="0"/>
                  <a:t>s</a:t>
                </a:r>
                <a:r>
                  <a:rPr lang="en-US" altLang="en-US" dirty="0"/>
                  <a:t>.</a:t>
                </a:r>
              </a:p>
              <a:p>
                <a:pPr marL="336550" indent="-336550"/>
                <a:r>
                  <a:rPr lang="en-US" altLang="en-US" dirty="0"/>
                  <a:t>Find the sum of the squares, </a:t>
                </a:r>
                <a:r>
                  <a:rPr lang="en-US" altLang="en-US" i="1" dirty="0" err="1"/>
                  <a:t>SS</a:t>
                </a:r>
                <a:r>
                  <a:rPr lang="en-US" altLang="en-US" i="1" baseline="-25000" dirty="0" err="1"/>
                  <a:t>x</a:t>
                </a:r>
                <a:r>
                  <a:rPr lang="en-US" altLang="en-US" i="1" dirty="0"/>
                  <a:t>.</a:t>
                </a:r>
                <a:endParaRPr lang="en-US" altLang="en-US" i="1" baseline="-25000" dirty="0"/>
              </a:p>
            </p:txBody>
          </p:sp>
        </mc:Choice>
        <mc:Fallback xmlns="">
          <p:sp>
            <p:nvSpPr>
              <p:cNvPr id="24578" name="Content Placeholder 2">
                <a:extLst>
                  <a:ext uri="{FF2B5EF4-FFF2-40B4-BE49-F238E27FC236}">
                    <a16:creationId xmlns:a16="http://schemas.microsoft.com/office/drawing/2014/main" id="{55522C99-BAD6-492C-8EEF-39177852ED3A}"/>
                  </a:ext>
                </a:extLst>
              </p:cNvPr>
              <p:cNvSpPr>
                <a:spLocks noGrp="1" noRot="1" noChangeAspect="1" noMove="1" noResize="1" noEditPoints="1" noAdjustHandles="1" noChangeArrowheads="1" noChangeShapeType="1" noTextEdit="1"/>
              </p:cNvSpPr>
              <p:nvPr>
                <p:ph idx="4294967295"/>
              </p:nvPr>
            </p:nvSpPr>
            <p:spPr>
              <a:xfrm>
                <a:off x="304800" y="1503363"/>
                <a:ext cx="4267200" cy="1625600"/>
              </a:xfrm>
              <a:blipFill>
                <a:blip r:embed="rId2"/>
                <a:stretch>
                  <a:fillRect l="-2571" t="-4135" b="-84586"/>
                </a:stretch>
              </a:blipFill>
            </p:spPr>
            <p:txBody>
              <a:bodyPr/>
              <a:lstStyle/>
              <a:p>
                <a:r>
                  <a:rPr lang="en-US">
                    <a:noFill/>
                  </a:rPr>
                  <a:t> </a:t>
                </a:r>
              </a:p>
            </p:txBody>
          </p:sp>
        </mc:Fallback>
      </mc:AlternateContent>
      <p:sp>
        <p:nvSpPr>
          <p:cNvPr id="24622" name="Footer Placeholder 2">
            <a:extLst>
              <a:ext uri="{FF2B5EF4-FFF2-40B4-BE49-F238E27FC236}">
                <a16:creationId xmlns:a16="http://schemas.microsoft.com/office/drawing/2014/main" xmlns="" id="{8081A262-9AC7-48DB-ADAF-E6E362EF2AA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29413960-A268-4CF1-9AB7-4D4EFC4514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417638"/>
            <a:ext cx="3453447" cy="4912987"/>
          </a:xfrm>
          <a:prstGeom prst="rect">
            <a:avLst/>
          </a:prstGeom>
        </p:spPr>
      </p:pic>
    </p:spTree>
    <p:extLst>
      <p:ext uri="{BB962C8B-B14F-4D97-AF65-F5344CB8AC3E}">
        <p14:creationId xmlns:p14="http://schemas.microsoft.com/office/powerpoint/2010/main" val="3724680722"/>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3461C2-A869-43E7-A977-2CB92715F175}"/>
              </a:ext>
            </a:extLst>
          </p:cNvPr>
          <p:cNvSpPr>
            <a:spLocks noGrp="1"/>
          </p:cNvSpPr>
          <p:nvPr>
            <p:ph type="title"/>
          </p:nvPr>
        </p:nvSpPr>
        <p:spPr/>
        <p:txBody>
          <a:bodyPr/>
          <a:lstStyle/>
          <a:p>
            <a:pPr>
              <a:defRPr/>
            </a:pPr>
            <a:r>
              <a:rPr lang="en-US" dirty="0">
                <a:solidFill>
                  <a:schemeClr val="accent3"/>
                </a:solidFill>
              </a:rPr>
              <a:t>Solution: Finding Sample Variance &amp; Standard Deviation</a:t>
            </a:r>
            <a:endParaRPr lang="en-US" dirty="0">
              <a:solidFill>
                <a:schemeClr val="accent3"/>
              </a:solidFill>
              <a:ea typeface="+mj-ea"/>
              <a:cs typeface="+mj-cs"/>
            </a:endParaRPr>
          </a:p>
        </p:txBody>
      </p:sp>
      <mc:AlternateContent xmlns:mc="http://schemas.openxmlformats.org/markup-compatibility/2006" xmlns:a14="http://schemas.microsoft.com/office/drawing/2010/main">
        <mc:Choice Requires="a14">
          <p:sp>
            <p:nvSpPr>
              <p:cNvPr id="28679" name="Content Placeholder 2">
                <a:extLst>
                  <a:ext uri="{FF2B5EF4-FFF2-40B4-BE49-F238E27FC236}">
                    <a16:creationId xmlns:a16="http://schemas.microsoft.com/office/drawing/2014/main" xmlns="" id="{5B6BC96A-7F47-4F31-9F32-7AEB0FFAD631}"/>
                  </a:ext>
                </a:extLst>
              </p:cNvPr>
              <p:cNvSpPr txBox="1">
                <a:spLocks/>
              </p:cNvSpPr>
              <p:nvPr/>
            </p:nvSpPr>
            <p:spPr bwMode="auto">
              <a:xfrm>
                <a:off x="457200" y="1417639"/>
                <a:ext cx="8229600" cy="49990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lvl1pPr marL="342900" indent="-342900"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marL="0" indent="0"/>
                <a:r>
                  <a:rPr lang="en-US" dirty="0"/>
                  <a:t>For this data set, </a:t>
                </a:r>
                <a:r>
                  <a:rPr lang="en-US" i="1" dirty="0"/>
                  <a:t>n </a:t>
                </a:r>
                <a:r>
                  <a:rPr lang="en-US" dirty="0"/>
                  <a:t>= 12 and </a:t>
                </a:r>
                <a:r>
                  <a:rPr lang="en-US" dirty="0">
                    <a:sym typeface="Symbol" panose="05050102010706020507" pitchFamily="18" charset="2"/>
                  </a:rPr>
                  <a:t> </a:t>
                </a:r>
                <a:r>
                  <a:rPr lang="en-US" i="1" dirty="0"/>
                  <a:t>x </a:t>
                </a:r>
                <a:r>
                  <a:rPr lang="en-US" dirty="0"/>
                  <a:t>= 90. The mean is </a:t>
                </a:r>
                <a:r>
                  <a:rPr lang="en-US" i="1" dirty="0">
                    <a:latin typeface="Cambria Math" panose="02040503050406030204" pitchFamily="18" charset="0"/>
                  </a:rPr>
                  <a:t/>
                </a:r>
                <a:br>
                  <a:rPr lang="en-US" i="1" dirty="0">
                    <a:latin typeface="Cambria Math" panose="02040503050406030204" pitchFamily="18" charset="0"/>
                  </a:rPr>
                </a:br>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𝑥</m:t>
                        </m:r>
                      </m:e>
                    </m:acc>
                  </m:oMath>
                </a14:m>
                <a:r>
                  <a:rPr lang="en-US" i="1" dirty="0"/>
                  <a:t> </a:t>
                </a:r>
                <a:r>
                  <a:rPr lang="en-US" dirty="0"/>
                  <a:t>= 90/12 = 7.5. To calculate </a:t>
                </a:r>
                <a:r>
                  <a:rPr lang="en-US" i="1" dirty="0"/>
                  <a:t>s</a:t>
                </a:r>
                <a:r>
                  <a:rPr lang="en-US" baseline="30000" dirty="0"/>
                  <a:t>2</a:t>
                </a:r>
                <a:r>
                  <a:rPr lang="en-US" dirty="0"/>
                  <a:t> and </a:t>
                </a:r>
                <a:r>
                  <a:rPr lang="en-US" i="1" dirty="0"/>
                  <a:t>s</a:t>
                </a:r>
                <a:r>
                  <a:rPr lang="en-US" dirty="0"/>
                  <a:t>, note that </a:t>
                </a:r>
                <a:r>
                  <a:rPr lang="en-US" i="1" dirty="0"/>
                  <a:t>n </a:t>
                </a:r>
                <a:r>
                  <a:rPr lang="en-US" dirty="0"/>
                  <a:t>– 1 = 12 – 1 = 11.   </a:t>
                </a:r>
                <a:r>
                  <a:rPr lang="en-US" i="1" dirty="0" err="1"/>
                  <a:t>SS</a:t>
                </a:r>
                <a:r>
                  <a:rPr lang="en-US" i="1" baseline="-25000" dirty="0" err="1"/>
                  <a:t>x</a:t>
                </a:r>
                <a:r>
                  <a:rPr lang="en-US" dirty="0"/>
                  <a:t> = 39.</a:t>
                </a:r>
                <a:endParaRPr lang="en-US" altLang="en-US" b="1" dirty="0">
                  <a:cs typeface="Times New Roman" panose="02020603050405020304" pitchFamily="18" charset="0"/>
                </a:endParaRPr>
              </a:p>
              <a:p>
                <a:pPr marL="457200" indent="-457200">
                  <a:spcBef>
                    <a:spcPct val="20000"/>
                  </a:spcBef>
                  <a:buClr>
                    <a:schemeClr val="accent1"/>
                  </a:buClr>
                  <a:buFont typeface="Arial" panose="020B0604020202020204" pitchFamily="34" charset="0"/>
                  <a:buChar char="•"/>
                </a:pPr>
                <a:r>
                  <a:rPr lang="en-US" altLang="en-US" b="1" dirty="0">
                    <a:cs typeface="Times New Roman" panose="02020603050405020304" pitchFamily="18" charset="0"/>
                  </a:rPr>
                  <a:t>Sample Variance</a:t>
                </a:r>
              </a:p>
              <a:p>
                <a:pPr marL="0" indent="0" algn="ctr">
                  <a:spcBef>
                    <a:spcPct val="20000"/>
                  </a:spcBef>
                  <a:buClr>
                    <a:schemeClr val="accent1"/>
                  </a:buClr>
                </a:pPr>
                <a:r>
                  <a:rPr lang="en-US" altLang="en-US" b="1" dirty="0">
                    <a:cs typeface="Times New Roman" panose="02020603050405020304" pitchFamily="18" charset="0"/>
                  </a:rPr>
                  <a:t> </a:t>
                </a:r>
                <a14:m>
                  <m:oMath xmlns:m="http://schemas.openxmlformats.org/officeDocument/2006/math">
                    <m:sSup>
                      <m:sSupPr>
                        <m:ctrlPr>
                          <a:rPr lang="en-US" altLang="en-US" b="1" i="1" smtClean="0">
                            <a:solidFill>
                              <a:srgbClr val="AC0000"/>
                            </a:solidFill>
                            <a:latin typeface="Cambria Math" panose="02040503050406030204" pitchFamily="18" charset="0"/>
                            <a:cs typeface="Times New Roman" panose="02020603050405020304" pitchFamily="18" charset="0"/>
                          </a:rPr>
                        </m:ctrlPr>
                      </m:sSupPr>
                      <m:e>
                        <m:r>
                          <a:rPr lang="en-US" altLang="en-US" b="0" i="1" smtClean="0">
                            <a:solidFill>
                              <a:srgbClr val="AC0000"/>
                            </a:solidFill>
                            <a:latin typeface="Cambria Math" panose="02040503050406030204" pitchFamily="18" charset="0"/>
                            <a:cs typeface="Times New Roman" panose="02020603050405020304" pitchFamily="18" charset="0"/>
                          </a:rPr>
                          <m:t>𝑠</m:t>
                        </m:r>
                      </m:e>
                      <m:sup>
                        <m:r>
                          <a:rPr lang="en-US" altLang="en-US" b="0" i="1" smtClean="0">
                            <a:solidFill>
                              <a:srgbClr val="AC0000"/>
                            </a:solidFill>
                            <a:latin typeface="Cambria Math" panose="02040503050406030204" pitchFamily="18" charset="0"/>
                            <a:cs typeface="Times New Roman" panose="02020603050405020304" pitchFamily="18" charset="0"/>
                          </a:rPr>
                          <m:t>2</m:t>
                        </m:r>
                      </m:sup>
                    </m:sSup>
                  </m:oMath>
                </a14:m>
                <a:r>
                  <a:rPr lang="en-US" altLang="en-US" b="1" dirty="0">
                    <a:solidFill>
                      <a:srgbClr val="AC0000"/>
                    </a:solidFill>
                    <a:latin typeface="+mn-lt"/>
                    <a:cs typeface="Times New Roman" panose="02020603050405020304" pitchFamily="18" charset="0"/>
                  </a:rPr>
                  <a:t> = </a:t>
                </a:r>
                <a14:m>
                  <m:oMath xmlns:m="http://schemas.openxmlformats.org/officeDocument/2006/math">
                    <m:f>
                      <m:fPr>
                        <m:ctrlPr>
                          <a:rPr lang="en-US" altLang="en-US" b="1" i="1" smtClean="0">
                            <a:solidFill>
                              <a:srgbClr val="AC0000"/>
                            </a:solidFill>
                            <a:latin typeface="Cambria Math" panose="02040503050406030204" pitchFamily="18" charset="0"/>
                            <a:cs typeface="Times New Roman" panose="02020603050405020304" pitchFamily="18" charset="0"/>
                          </a:rPr>
                        </m:ctrlPr>
                      </m:fPr>
                      <m:num>
                        <m:r>
                          <m:rPr>
                            <m:nor/>
                          </m:rPr>
                          <a:rPr lang="en-US" altLang="en-US" dirty="0">
                            <a:solidFill>
                              <a:srgbClr val="AC0000"/>
                            </a:solidFill>
                            <a:cs typeface="Times New Roman" panose="02020603050405020304" pitchFamily="18" charset="0"/>
                            <a:sym typeface="Symbol" panose="05050102010706020507" pitchFamily="18" charset="2"/>
                          </a:rPr>
                          <m:t> (</m:t>
                        </m:r>
                        <m:r>
                          <m:rPr>
                            <m:nor/>
                          </m:rPr>
                          <a:rPr lang="en-US" altLang="en-US" i="1" dirty="0">
                            <a:solidFill>
                              <a:srgbClr val="AC0000"/>
                            </a:solidFill>
                            <a:cs typeface="Times New Roman" panose="02020603050405020304" pitchFamily="18" charset="0"/>
                            <a:sym typeface="Symbol" panose="05050102010706020507" pitchFamily="18" charset="2"/>
                          </a:rPr>
                          <m:t>x</m:t>
                        </m:r>
                        <m:r>
                          <m:rPr>
                            <m:nor/>
                          </m:rPr>
                          <a:rPr lang="en-US" altLang="en-US" dirty="0">
                            <a:solidFill>
                              <a:srgbClr val="AC0000"/>
                            </a:solidFill>
                            <a:cs typeface="Times New Roman" panose="02020603050405020304" pitchFamily="18" charset="0"/>
                            <a:sym typeface="Symbol" panose="05050102010706020507" pitchFamily="18" charset="2"/>
                          </a:rPr>
                          <m:t> − </m:t>
                        </m:r>
                        <m:acc>
                          <m:accPr>
                            <m:chr m:val="̅"/>
                            <m:ctrlPr>
                              <a:rPr lang="en-US" altLang="en-US" i="1">
                                <a:solidFill>
                                  <a:srgbClr val="AC0000"/>
                                </a:solidFill>
                                <a:latin typeface="Cambria Math" panose="02040503050406030204" pitchFamily="18" charset="0"/>
                                <a:cs typeface="Times New Roman" panose="02020603050405020304" pitchFamily="18" charset="0"/>
                                <a:sym typeface="Symbol" panose="05050102010706020507" pitchFamily="18" charset="2"/>
                              </a:rPr>
                            </m:ctrlPr>
                          </m:accPr>
                          <m:e>
                            <m:r>
                              <m:rPr>
                                <m:nor/>
                              </m:rPr>
                              <a:rPr lang="en-US" altLang="en-US" i="1" dirty="0">
                                <a:solidFill>
                                  <a:srgbClr val="AC0000"/>
                                </a:solidFill>
                                <a:cs typeface="Times New Roman" panose="02020603050405020304" pitchFamily="18" charset="0"/>
                                <a:sym typeface="Symbol" panose="05050102010706020507" pitchFamily="18" charset="2"/>
                              </a:rPr>
                              <m:t>x</m:t>
                            </m:r>
                          </m:e>
                        </m:acc>
                        <m:r>
                          <a:rPr lang="en-US" altLang="en-US" i="1">
                            <a:solidFill>
                              <a:srgbClr val="AC0000"/>
                            </a:solidFill>
                            <a:latin typeface="Cambria Math" panose="02040503050406030204" pitchFamily="18" charset="0"/>
                            <a:cs typeface="Times New Roman" panose="02020603050405020304" pitchFamily="18" charset="0"/>
                            <a:sym typeface="Symbol" panose="05050102010706020507" pitchFamily="18" charset="2"/>
                          </a:rPr>
                          <m:t>)</m:t>
                        </m:r>
                        <m:r>
                          <m:rPr>
                            <m:nor/>
                          </m:rPr>
                          <a:rPr lang="en-US" altLang="en-US" dirty="0">
                            <a:solidFill>
                              <a:srgbClr val="AC0000"/>
                            </a:solidFill>
                            <a:cs typeface="Times New Roman" panose="02020603050405020304" pitchFamily="18" charset="0"/>
                            <a:sym typeface="Symbol" panose="05050102010706020507" pitchFamily="18" charset="2"/>
                          </a:rPr>
                          <m:t> </m:t>
                        </m:r>
                      </m:num>
                      <m:den>
                        <m:r>
                          <m:rPr>
                            <m:nor/>
                          </m:rPr>
                          <a:rPr lang="en-US" altLang="en-US" i="1" dirty="0">
                            <a:solidFill>
                              <a:srgbClr val="AC0000"/>
                            </a:solidFill>
                            <a:cs typeface="Times New Roman" panose="02020603050405020304" pitchFamily="18" charset="0"/>
                          </a:rPr>
                          <m:t>n</m:t>
                        </m:r>
                        <m:r>
                          <m:rPr>
                            <m:nor/>
                          </m:rPr>
                          <a:rPr lang="en-US" altLang="en-US" dirty="0">
                            <a:solidFill>
                              <a:srgbClr val="AC0000"/>
                            </a:solidFill>
                            <a:cs typeface="Times New Roman" panose="02020603050405020304" pitchFamily="18" charset="0"/>
                          </a:rPr>
                          <m:t> − 1</m:t>
                        </m:r>
                        <m:r>
                          <m:rPr>
                            <m:nor/>
                          </m:rPr>
                          <a:rPr lang="en-US" altLang="en-US" b="1" dirty="0">
                            <a:solidFill>
                              <a:srgbClr val="AC0000"/>
                            </a:solidFill>
                            <a:cs typeface="Times New Roman" panose="02020603050405020304" pitchFamily="18" charset="0"/>
                          </a:rPr>
                          <m:t> </m:t>
                        </m:r>
                      </m:den>
                    </m:f>
                    <m:r>
                      <a:rPr lang="en-US" altLang="en-US" b="1" i="1" smtClean="0">
                        <a:solidFill>
                          <a:srgbClr val="AC0000"/>
                        </a:solidFill>
                        <a:latin typeface="Cambria Math" panose="02040503050406030204" pitchFamily="18" charset="0"/>
                        <a:cs typeface="Times New Roman" panose="02020603050405020304" pitchFamily="18" charset="0"/>
                      </a:rPr>
                      <m:t> </m:t>
                    </m:r>
                  </m:oMath>
                </a14:m>
                <a:r>
                  <a:rPr lang="en-US" altLang="en-US" dirty="0">
                    <a:solidFill>
                      <a:srgbClr val="AC0000"/>
                    </a:solidFill>
                    <a:latin typeface="+mn-lt"/>
                    <a:cs typeface="Times New Roman" panose="02020603050405020304" pitchFamily="18" charset="0"/>
                  </a:rPr>
                  <a:t>= </a:t>
                </a:r>
                <a14:m>
                  <m:oMath xmlns:m="http://schemas.openxmlformats.org/officeDocument/2006/math">
                    <m:f>
                      <m:fPr>
                        <m:ctrlPr>
                          <a:rPr lang="en-US" altLang="en-US" sz="1800" i="1" smtClean="0">
                            <a:solidFill>
                              <a:srgbClr val="AC0000"/>
                            </a:solidFill>
                            <a:latin typeface="Cambria Math" panose="02040503050406030204" pitchFamily="18" charset="0"/>
                            <a:cs typeface="Times New Roman" panose="02020603050405020304" pitchFamily="18" charset="0"/>
                          </a:rPr>
                        </m:ctrlPr>
                      </m:fPr>
                      <m:num>
                        <m:r>
                          <m:rPr>
                            <m:nor/>
                          </m:rPr>
                          <a:rPr lang="en-US" altLang="en-US" dirty="0">
                            <a:solidFill>
                              <a:srgbClr val="AC0000"/>
                            </a:solidFill>
                            <a:cs typeface="Times New Roman" panose="02020603050405020304" pitchFamily="18" charset="0"/>
                          </a:rPr>
                          <m:t>39</m:t>
                        </m:r>
                      </m:num>
                      <m:den>
                        <m:r>
                          <m:rPr>
                            <m:nor/>
                          </m:rPr>
                          <a:rPr lang="en-US" altLang="en-US" dirty="0">
                            <a:solidFill>
                              <a:srgbClr val="AC0000"/>
                            </a:solidFill>
                            <a:cs typeface="Times New Roman" panose="02020603050405020304" pitchFamily="18" charset="0"/>
                          </a:rPr>
                          <m:t>11</m:t>
                        </m:r>
                      </m:den>
                    </m:f>
                  </m:oMath>
                </a14:m>
                <a:r>
                  <a:rPr lang="en-US" altLang="en-US" dirty="0">
                    <a:solidFill>
                      <a:srgbClr val="AC0000"/>
                    </a:solidFill>
                    <a:latin typeface="+mn-lt"/>
                    <a:cs typeface="Times New Roman" panose="02020603050405020304" pitchFamily="18" charset="0"/>
                  </a:rPr>
                  <a:t> </a:t>
                </a:r>
                <a14:m>
                  <m:oMath xmlns:m="http://schemas.openxmlformats.org/officeDocument/2006/math">
                    <m:r>
                      <a:rPr lang="en-US" altLang="en-US" i="1" dirty="0" smtClean="0">
                        <a:solidFill>
                          <a:srgbClr val="AC0000"/>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en-US" dirty="0">
                    <a:solidFill>
                      <a:srgbClr val="AC0000"/>
                    </a:solidFill>
                    <a:latin typeface="+mn-lt"/>
                    <a:cs typeface="Times New Roman" panose="02020603050405020304" pitchFamily="18" charset="0"/>
                  </a:rPr>
                  <a:t> 3.5 </a:t>
                </a:r>
                <a:endParaRPr lang="en-US" altLang="en-US" dirty="0">
                  <a:latin typeface="+mn-lt"/>
                  <a:cs typeface="Times New Roman" panose="02020603050405020304" pitchFamily="18" charset="0"/>
                </a:endParaRPr>
              </a:p>
              <a:p>
                <a:pPr>
                  <a:spcBef>
                    <a:spcPct val="20000"/>
                  </a:spcBef>
                  <a:buClr>
                    <a:schemeClr val="accent1"/>
                  </a:buClr>
                  <a:buFont typeface="Arial" panose="020B0604020202020204" pitchFamily="34" charset="0"/>
                  <a:buChar char="•"/>
                </a:pPr>
                <a:r>
                  <a:rPr lang="en-US" altLang="en-US" b="1" dirty="0">
                    <a:cs typeface="Times New Roman" panose="02020603050405020304" pitchFamily="18" charset="0"/>
                  </a:rPr>
                  <a:t>Sample Standard Deviation</a:t>
                </a:r>
                <a:endParaRPr lang="en-US" altLang="en-US" b="1" dirty="0">
                  <a:solidFill>
                    <a:schemeClr val="accent2"/>
                  </a:solidFill>
                  <a:cs typeface="Times New Roman" panose="02020603050405020304" pitchFamily="18" charset="0"/>
                </a:endParaRPr>
              </a:p>
              <a:p>
                <a:pPr marL="0" indent="0" algn="ctr">
                  <a:spcBef>
                    <a:spcPct val="20000"/>
                  </a:spcBef>
                  <a:buClr>
                    <a:schemeClr val="accent1"/>
                  </a:buClr>
                </a:pPr>
                <a:r>
                  <a:rPr lang="en-US" altLang="en-US" b="1" dirty="0">
                    <a:solidFill>
                      <a:schemeClr val="accent2"/>
                    </a:solidFill>
                    <a:cs typeface="Times New Roman" panose="02020603050405020304" pitchFamily="18" charset="0"/>
                  </a:rPr>
                  <a:t> </a:t>
                </a:r>
                <a14:m>
                  <m:oMath xmlns:m="http://schemas.openxmlformats.org/officeDocument/2006/math">
                    <m:r>
                      <a:rPr lang="en-US" altLang="en-US" i="1" smtClean="0">
                        <a:solidFill>
                          <a:srgbClr val="AC0000"/>
                        </a:solidFill>
                        <a:latin typeface="Cambria Math" panose="02040503050406030204" pitchFamily="18" charset="0"/>
                        <a:cs typeface="Times New Roman" panose="02020603050405020304" pitchFamily="18" charset="0"/>
                      </a:rPr>
                      <m:t>𝑠</m:t>
                    </m:r>
                  </m:oMath>
                </a14:m>
                <a:r>
                  <a:rPr lang="en-US" altLang="en-US" b="1" dirty="0">
                    <a:solidFill>
                      <a:srgbClr val="AC0000"/>
                    </a:solidFill>
                    <a:cs typeface="Times New Roman" panose="02020603050405020304" pitchFamily="18" charset="0"/>
                  </a:rPr>
                  <a:t> = </a:t>
                </a:r>
                <a14:m>
                  <m:oMath xmlns:m="http://schemas.openxmlformats.org/officeDocument/2006/math">
                    <m:rad>
                      <m:radPr>
                        <m:degHide m:val="on"/>
                        <m:ctrlPr>
                          <a:rPr lang="en-US" altLang="en-US" b="1" i="1" smtClean="0">
                            <a:solidFill>
                              <a:srgbClr val="AC0000"/>
                            </a:solidFill>
                            <a:latin typeface="Cambria Math" panose="02040503050406030204" pitchFamily="18" charset="0"/>
                            <a:cs typeface="Times New Roman" panose="02020603050405020304" pitchFamily="18" charset="0"/>
                          </a:rPr>
                        </m:ctrlPr>
                      </m:radPr>
                      <m:deg/>
                      <m:e>
                        <m:f>
                          <m:fPr>
                            <m:ctrlPr>
                              <a:rPr lang="en-US" altLang="en-US" i="1">
                                <a:solidFill>
                                  <a:srgbClr val="AC0000"/>
                                </a:solidFill>
                                <a:latin typeface="Cambria Math" panose="02040503050406030204" pitchFamily="18" charset="0"/>
                                <a:cs typeface="Times New Roman" panose="02020603050405020304" pitchFamily="18" charset="0"/>
                              </a:rPr>
                            </m:ctrlPr>
                          </m:fPr>
                          <m:num>
                            <m:r>
                              <m:rPr>
                                <m:nor/>
                              </m:rPr>
                              <a:rPr lang="en-US" altLang="en-US" dirty="0">
                                <a:solidFill>
                                  <a:srgbClr val="AC0000"/>
                                </a:solidFill>
                                <a:cs typeface="Times New Roman" panose="02020603050405020304" pitchFamily="18" charset="0"/>
                              </a:rPr>
                              <m:t>39</m:t>
                            </m:r>
                          </m:num>
                          <m:den>
                            <m:r>
                              <m:rPr>
                                <m:nor/>
                              </m:rPr>
                              <a:rPr lang="en-US" altLang="en-US" dirty="0">
                                <a:solidFill>
                                  <a:srgbClr val="AC0000"/>
                                </a:solidFill>
                                <a:cs typeface="Times New Roman" panose="02020603050405020304" pitchFamily="18" charset="0"/>
                              </a:rPr>
                              <m:t>11</m:t>
                            </m:r>
                          </m:den>
                        </m:f>
                      </m:e>
                    </m:rad>
                  </m:oMath>
                </a14:m>
                <a:r>
                  <a:rPr lang="en-US" altLang="en-US" b="1" dirty="0">
                    <a:solidFill>
                      <a:srgbClr val="AC0000"/>
                    </a:solidFill>
                    <a:cs typeface="Times New Roman" panose="02020603050405020304" pitchFamily="18" charset="0"/>
                  </a:rPr>
                  <a:t> </a:t>
                </a:r>
                <a14:m>
                  <m:oMath xmlns:m="http://schemas.openxmlformats.org/officeDocument/2006/math">
                    <m:r>
                      <a:rPr lang="en-US" altLang="en-US" i="1" dirty="0">
                        <a:solidFill>
                          <a:srgbClr val="AC0000"/>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en-US" sz="4000" dirty="0">
                    <a:solidFill>
                      <a:srgbClr val="AC0000"/>
                    </a:solidFill>
                    <a:cs typeface="Times New Roman" panose="02020603050405020304" pitchFamily="18" charset="0"/>
                  </a:rPr>
                  <a:t> </a:t>
                </a:r>
                <a:r>
                  <a:rPr lang="en-US" altLang="en-US" dirty="0">
                    <a:solidFill>
                      <a:srgbClr val="AC0000"/>
                    </a:solidFill>
                    <a:cs typeface="Times New Roman" panose="02020603050405020304" pitchFamily="18" charset="0"/>
                  </a:rPr>
                  <a:t>1.9</a:t>
                </a:r>
                <a:r>
                  <a:rPr lang="en-US" altLang="en-US" sz="4000" dirty="0">
                    <a:solidFill>
                      <a:srgbClr val="AC0000"/>
                    </a:solidFill>
                    <a:cs typeface="Times New Roman" panose="02020603050405020304" pitchFamily="18" charset="0"/>
                  </a:rPr>
                  <a:t> </a:t>
                </a:r>
                <a:endParaRPr lang="en-US" altLang="en-US" b="1" dirty="0">
                  <a:solidFill>
                    <a:schemeClr val="accent2"/>
                  </a:solidFill>
                  <a:cs typeface="Times New Roman" panose="02020603050405020304" pitchFamily="18" charset="0"/>
                </a:endParaRPr>
              </a:p>
            </p:txBody>
          </p:sp>
        </mc:Choice>
        <mc:Fallback xmlns="">
          <p:sp>
            <p:nvSpPr>
              <p:cNvPr id="28679" name="Content Placeholder 2">
                <a:extLst>
                  <a:ext uri="{FF2B5EF4-FFF2-40B4-BE49-F238E27FC236}">
                    <a16:creationId xmlns:a16="http://schemas.microsoft.com/office/drawing/2014/main" id="{5B6BC96A-7F47-4F31-9F32-7AEB0FFAD631}"/>
                  </a:ext>
                </a:extLst>
              </p:cNvPr>
              <p:cNvSpPr txBox="1">
                <a:spLocks noRot="1" noChangeAspect="1" noMove="1" noResize="1" noEditPoints="1" noAdjustHandles="1" noChangeArrowheads="1" noChangeShapeType="1" noTextEdit="1"/>
              </p:cNvSpPr>
              <p:nvPr/>
            </p:nvSpPr>
            <p:spPr bwMode="auto">
              <a:xfrm>
                <a:off x="457200" y="1417639"/>
                <a:ext cx="8229600" cy="4999036"/>
              </a:xfrm>
              <a:prstGeom prst="rect">
                <a:avLst/>
              </a:prstGeom>
              <a:blipFill>
                <a:blip r:embed="rId2"/>
                <a:stretch>
                  <a:fillRect l="-1481" t="-134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14" name="TextBox 13">
            <a:extLst>
              <a:ext uri="{FF2B5EF4-FFF2-40B4-BE49-F238E27FC236}">
                <a16:creationId xmlns:a16="http://schemas.microsoft.com/office/drawing/2014/main" xmlns="" id="{B5A6EF82-8CED-42E7-A8E3-23587AD16B9A}"/>
              </a:ext>
            </a:extLst>
          </p:cNvPr>
          <p:cNvSpPr txBox="1"/>
          <p:nvPr/>
        </p:nvSpPr>
        <p:spPr>
          <a:xfrm>
            <a:off x="785813" y="5585678"/>
            <a:ext cx="8358187" cy="830997"/>
          </a:xfrm>
          <a:prstGeom prst="rect">
            <a:avLst/>
          </a:prstGeom>
          <a:noFill/>
        </p:spPr>
        <p:txBody>
          <a:bodyPr>
            <a:spAutoFit/>
          </a:bodyPr>
          <a:lstStyle/>
          <a:p>
            <a:r>
              <a:rPr lang="en-US" sz="2400" dirty="0">
                <a:latin typeface="+mn-lt"/>
              </a:rPr>
              <a:t>The sample variance is about 3.5, and the sample standard deviation is about 1.9 days.</a:t>
            </a:r>
            <a:endParaRPr lang="en-US" sz="2400" dirty="0">
              <a:latin typeface="+mn-lt"/>
              <a:ea typeface="+mn-ea"/>
              <a:cs typeface="Arial" charset="0"/>
            </a:endParaRPr>
          </a:p>
        </p:txBody>
      </p:sp>
      <p:sp>
        <p:nvSpPr>
          <p:cNvPr id="25606" name="Footer Placeholder 2">
            <a:extLst>
              <a:ext uri="{FF2B5EF4-FFF2-40B4-BE49-F238E27FC236}">
                <a16:creationId xmlns:a16="http://schemas.microsoft.com/office/drawing/2014/main" xmlns="" id="{5BE1854C-F104-4419-8F1F-07683ABDDEB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0728452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9">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67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9">
                                            <p:txEl>
                                              <p:pRg st="4" end="4"/>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74085E-69E4-49A8-BAB9-97882A9540E6}"/>
              </a:ext>
            </a:extLst>
          </p:cNvPr>
          <p:cNvSpPr>
            <a:spLocks noGrp="1"/>
          </p:cNvSpPr>
          <p:nvPr>
            <p:ph type="title"/>
          </p:nvPr>
        </p:nvSpPr>
        <p:spPr>
          <a:xfrm>
            <a:off x="360218" y="274638"/>
            <a:ext cx="8326582" cy="1143000"/>
          </a:xfrm>
        </p:spPr>
        <p:txBody>
          <a:bodyPr/>
          <a:lstStyle/>
          <a:p>
            <a:pPr>
              <a:defRPr/>
            </a:pPr>
            <a:r>
              <a:rPr lang="en-US" dirty="0">
                <a:solidFill>
                  <a:schemeClr val="accent3"/>
                </a:solidFill>
                <a:ea typeface="+mj-ea"/>
                <a:cs typeface="+mj-cs"/>
              </a:rPr>
              <a:t>Example: Using Technology to Find the Standard Deviation</a:t>
            </a:r>
          </a:p>
        </p:txBody>
      </p:sp>
      <p:sp>
        <p:nvSpPr>
          <p:cNvPr id="26626" name="Content Placeholder 2">
            <a:extLst>
              <a:ext uri="{FF2B5EF4-FFF2-40B4-BE49-F238E27FC236}">
                <a16:creationId xmlns:a16="http://schemas.microsoft.com/office/drawing/2014/main" xmlns="" id="{2006FF0A-56E9-4999-A86B-6FD60D02E127}"/>
              </a:ext>
            </a:extLst>
          </p:cNvPr>
          <p:cNvSpPr>
            <a:spLocks noGrp="1"/>
          </p:cNvSpPr>
          <p:nvPr>
            <p:ph idx="1"/>
          </p:nvPr>
        </p:nvSpPr>
        <p:spPr>
          <a:xfrm>
            <a:off x="457200" y="1905000"/>
            <a:ext cx="4740275" cy="2270125"/>
          </a:xfrm>
        </p:spPr>
        <p:txBody>
          <a:bodyPr/>
          <a:lstStyle/>
          <a:p>
            <a:pPr marL="0" indent="0">
              <a:buNone/>
            </a:pPr>
            <a:r>
              <a:rPr lang="en-US" dirty="0"/>
              <a:t>Sample office rental rates (in dollars per square foot per year) for Los Angeles are shown in the table. Use technology to find the mean rental rate and the sample standard deviation. </a:t>
            </a:r>
            <a:r>
              <a:rPr lang="en-US" i="1" dirty="0">
                <a:solidFill>
                  <a:schemeClr val="tx2">
                    <a:lumMod val="75000"/>
                  </a:schemeClr>
                </a:solidFill>
              </a:rPr>
              <a:t>(Adapted from LoopNet.com)</a:t>
            </a:r>
            <a:endParaRPr lang="en-US" altLang="en-US" dirty="0">
              <a:solidFill>
                <a:schemeClr val="tx2">
                  <a:lumMod val="75000"/>
                </a:schemeClr>
              </a:solidFill>
            </a:endParaRPr>
          </a:p>
        </p:txBody>
      </p:sp>
      <p:sp>
        <p:nvSpPr>
          <p:cNvPr id="26660" name="Footer Placeholder 2">
            <a:extLst>
              <a:ext uri="{FF2B5EF4-FFF2-40B4-BE49-F238E27FC236}">
                <a16:creationId xmlns:a16="http://schemas.microsoft.com/office/drawing/2014/main" xmlns="" id="{05E13288-B828-44E7-B5E0-2E866D94AC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ED3353E9-4C76-477A-AD12-ADF001D5AA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821" y="1938525"/>
            <a:ext cx="2354585" cy="2980950"/>
          </a:xfrm>
          <a:prstGeom prst="rect">
            <a:avLst/>
          </a:prstGeom>
        </p:spPr>
      </p:pic>
    </p:spTree>
    <p:extLst>
      <p:ext uri="{BB962C8B-B14F-4D97-AF65-F5344CB8AC3E}">
        <p14:creationId xmlns:p14="http://schemas.microsoft.com/office/powerpoint/2010/main" val="237906750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53D915-ED52-4A36-B26A-AE98E62F6947}"/>
              </a:ext>
            </a:extLst>
          </p:cNvPr>
          <p:cNvSpPr>
            <a:spLocks noGrp="1"/>
          </p:cNvSpPr>
          <p:nvPr>
            <p:ph type="title"/>
          </p:nvPr>
        </p:nvSpPr>
        <p:spPr>
          <a:xfrm>
            <a:off x="304800" y="274638"/>
            <a:ext cx="8382000" cy="1143000"/>
          </a:xfrm>
        </p:spPr>
        <p:txBody>
          <a:bodyPr/>
          <a:lstStyle/>
          <a:p>
            <a:pPr>
              <a:defRPr/>
            </a:pPr>
            <a:r>
              <a:rPr lang="en-US" sz="4400" dirty="0">
                <a:solidFill>
                  <a:schemeClr val="accent3"/>
                </a:solidFill>
                <a:ea typeface="+mj-ea"/>
                <a:cs typeface="+mj-cs"/>
              </a:rPr>
              <a:t>Solution: Using Technology to Find the Standard Deviation</a:t>
            </a:r>
          </a:p>
        </p:txBody>
      </p:sp>
      <p:sp>
        <p:nvSpPr>
          <p:cNvPr id="27658" name="Footer Placeholder 2">
            <a:extLst>
              <a:ext uri="{FF2B5EF4-FFF2-40B4-BE49-F238E27FC236}">
                <a16:creationId xmlns:a16="http://schemas.microsoft.com/office/drawing/2014/main" xmlns="" id="{ABF68587-ADAE-4B0C-903F-0F57D623364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close up of a piece of paper&#10;&#10;Description generated with high confidence">
            <a:extLst>
              <a:ext uri="{FF2B5EF4-FFF2-40B4-BE49-F238E27FC236}">
                <a16:creationId xmlns:a16="http://schemas.microsoft.com/office/drawing/2014/main" xmlns="" id="{B7ACCB9F-A9DA-4243-97F1-4BA3AAE924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011" y="1460819"/>
            <a:ext cx="6233159" cy="2055111"/>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xmlns="" id="{99C2032B-8CC5-432B-8C90-7802A5DC1F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316" y="3550766"/>
            <a:ext cx="5162005" cy="2765856"/>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xmlns="" id="{8BF99F66-51E6-417B-9698-B580AA4C50D0}"/>
                  </a:ext>
                </a:extLst>
              </p:cNvPr>
              <p:cNvSpPr/>
              <p:nvPr/>
            </p:nvSpPr>
            <p:spPr>
              <a:xfrm>
                <a:off x="6029598" y="3960112"/>
                <a:ext cx="3041469" cy="1815882"/>
              </a:xfrm>
              <a:prstGeom prst="rect">
                <a:avLst/>
              </a:prstGeom>
            </p:spPr>
            <p:txBody>
              <a:bodyPr wrap="square">
                <a:spAutoFit/>
              </a:bodyPr>
              <a:lstStyle/>
              <a:p>
                <a:r>
                  <a:rPr lang="en-US" sz="2800" dirty="0">
                    <a:latin typeface="TimesTenLTStd-Roman"/>
                  </a:rPr>
                  <a:t>From the displays,</a:t>
                </a:r>
              </a:p>
              <a:p>
                <a:r>
                  <a:rPr lang="en-US" sz="2800" dirty="0">
                    <a:latin typeface="TimesTenLTStd-Roman"/>
                  </a:rPr>
                  <a:t>you can see that</a:t>
                </a:r>
              </a:p>
              <a:p>
                <a14:m>
                  <m:oMath xmlns:m="http://schemas.openxmlformats.org/officeDocument/2006/math">
                    <m:acc>
                      <m:accPr>
                        <m:chr m:val="̅"/>
                        <m:ctrlPr>
                          <a:rPr lang="en-US" sz="2800" i="1" dirty="0">
                            <a:latin typeface="Cambria Math" panose="02040503050406030204" pitchFamily="18" charset="0"/>
                          </a:rPr>
                        </m:ctrlPr>
                      </m:accPr>
                      <m:e>
                        <m:r>
                          <a:rPr lang="en-US" sz="2800" i="1" dirty="0">
                            <a:latin typeface="Cambria Math" panose="02040503050406030204" pitchFamily="18" charset="0"/>
                          </a:rPr>
                          <m:t>𝑥</m:t>
                        </m:r>
                      </m:e>
                    </m:acc>
                  </m:oMath>
                </a14:m>
                <a:r>
                  <a:rPr lang="en-US" sz="2800" i="1" dirty="0">
                    <a:latin typeface="TimesTenLTStd-Italic"/>
                  </a:rPr>
                  <a:t> </a:t>
                </a:r>
                <a14:m>
                  <m:oMath xmlns:m="http://schemas.openxmlformats.org/officeDocument/2006/math">
                    <m:r>
                      <a:rPr lang="en-US" sz="2800" i="1" dirty="0" smtClean="0">
                        <a:latin typeface="Cambria Math" panose="02040503050406030204" pitchFamily="18" charset="0"/>
                        <a:ea typeface="Cambria Math" panose="02040503050406030204" pitchFamily="18" charset="0"/>
                      </a:rPr>
                      <m:t>≈</m:t>
                    </m:r>
                  </m:oMath>
                </a14:m>
                <a:r>
                  <a:rPr lang="en-US" sz="2800" dirty="0">
                    <a:latin typeface="MathematicalPiLTStd"/>
                  </a:rPr>
                  <a:t> </a:t>
                </a:r>
                <a:r>
                  <a:rPr lang="en-US" sz="2800" dirty="0">
                    <a:latin typeface="TimesTenLTStd-Roman"/>
                  </a:rPr>
                  <a:t>36.9 and </a:t>
                </a:r>
                <a:br>
                  <a:rPr lang="en-US" sz="2800" dirty="0">
                    <a:latin typeface="TimesTenLTStd-Roman"/>
                  </a:rPr>
                </a:br>
                <a:r>
                  <a:rPr lang="en-US" sz="2800" i="1" dirty="0">
                    <a:latin typeface="TimesTenLTStd-Italic"/>
                  </a:rPr>
                  <a:t>s </a:t>
                </a:r>
                <a14:m>
                  <m:oMath xmlns:m="http://schemas.openxmlformats.org/officeDocument/2006/math">
                    <m:r>
                      <a:rPr lang="en-US" sz="2800" i="1" dirty="0">
                        <a:latin typeface="Cambria Math" panose="02040503050406030204" pitchFamily="18" charset="0"/>
                        <a:ea typeface="Cambria Math" panose="02040503050406030204" pitchFamily="18" charset="0"/>
                      </a:rPr>
                      <m:t>≈</m:t>
                    </m:r>
                  </m:oMath>
                </a14:m>
                <a:r>
                  <a:rPr lang="en-US" sz="2800" dirty="0">
                    <a:latin typeface="MathematicalPiLTStd"/>
                  </a:rPr>
                  <a:t> </a:t>
                </a:r>
                <a:r>
                  <a:rPr lang="en-US" sz="2800" dirty="0">
                    <a:latin typeface="TimesTenLTStd-Roman"/>
                  </a:rPr>
                  <a:t>17.4.</a:t>
                </a:r>
                <a:endParaRPr lang="en-US" sz="2800" dirty="0"/>
              </a:p>
            </p:txBody>
          </p:sp>
        </mc:Choice>
        <mc:Fallback xmlns="">
          <p:sp>
            <p:nvSpPr>
              <p:cNvPr id="8" name="Rectangle 7">
                <a:extLst>
                  <a:ext uri="{FF2B5EF4-FFF2-40B4-BE49-F238E27FC236}">
                    <a16:creationId xmlns:a16="http://schemas.microsoft.com/office/drawing/2014/main" id="{8BF99F66-51E6-417B-9698-B580AA4C50D0}"/>
                  </a:ext>
                </a:extLst>
              </p:cNvPr>
              <p:cNvSpPr>
                <a:spLocks noRot="1" noChangeAspect="1" noMove="1" noResize="1" noEditPoints="1" noAdjustHandles="1" noChangeArrowheads="1" noChangeShapeType="1" noTextEdit="1"/>
              </p:cNvSpPr>
              <p:nvPr/>
            </p:nvSpPr>
            <p:spPr>
              <a:xfrm>
                <a:off x="6029598" y="3960112"/>
                <a:ext cx="3041469" cy="1815882"/>
              </a:xfrm>
              <a:prstGeom prst="rect">
                <a:avLst/>
              </a:prstGeom>
              <a:blipFill>
                <a:blip r:embed="rId4"/>
                <a:stretch>
                  <a:fillRect l="-4008" t="-3691" b="-8054"/>
                </a:stretch>
              </a:blipFill>
            </p:spPr>
            <p:txBody>
              <a:bodyPr/>
              <a:lstStyle/>
              <a:p>
                <a:r>
                  <a:rPr lang="en-US">
                    <a:noFill/>
                  </a:rPr>
                  <a:t> </a:t>
                </a:r>
              </a:p>
            </p:txBody>
          </p:sp>
        </mc:Fallback>
      </mc:AlternateContent>
    </p:spTree>
    <p:extLst>
      <p:ext uri="{BB962C8B-B14F-4D97-AF65-F5344CB8AC3E}">
        <p14:creationId xmlns:p14="http://schemas.microsoft.com/office/powerpoint/2010/main" val="170768805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a:extLst>
              <a:ext uri="{FF2B5EF4-FFF2-40B4-BE49-F238E27FC236}">
                <a16:creationId xmlns:a16="http://schemas.microsoft.com/office/drawing/2014/main" xmlns="" id="{FCAACB59-1B44-42FE-ACDF-70A3F7567E1C}"/>
              </a:ext>
            </a:extLst>
          </p:cNvPr>
          <p:cNvSpPr>
            <a:spLocks noGrp="1"/>
          </p:cNvSpPr>
          <p:nvPr>
            <p:ph type="title"/>
          </p:nvPr>
        </p:nvSpPr>
        <p:spPr/>
        <p:txBody>
          <a:bodyPr/>
          <a:lstStyle/>
          <a:p>
            <a:r>
              <a:rPr lang="en-US" altLang="en-US"/>
              <a:t>Interpreting Standard Deviation</a:t>
            </a:r>
          </a:p>
        </p:txBody>
      </p:sp>
      <p:sp>
        <p:nvSpPr>
          <p:cNvPr id="133123" name="Content Placeholder 2">
            <a:extLst>
              <a:ext uri="{FF2B5EF4-FFF2-40B4-BE49-F238E27FC236}">
                <a16:creationId xmlns:a16="http://schemas.microsoft.com/office/drawing/2014/main" xmlns="" id="{9AEDFA76-0F69-4797-9038-08785093C822}"/>
              </a:ext>
            </a:extLst>
          </p:cNvPr>
          <p:cNvSpPr>
            <a:spLocks noGrp="1"/>
          </p:cNvSpPr>
          <p:nvPr>
            <p:ph idx="1"/>
          </p:nvPr>
        </p:nvSpPr>
        <p:spPr/>
        <p:txBody>
          <a:bodyPr/>
          <a:lstStyle/>
          <a:p>
            <a:r>
              <a:rPr lang="en-US" altLang="en-US"/>
              <a:t>Standard deviation is a measure of the typical amount an entry deviates from the mean.</a:t>
            </a:r>
          </a:p>
          <a:p>
            <a:r>
              <a:rPr lang="en-US" altLang="en-US"/>
              <a:t>The more the entries are spread out, the greater the standard deviation.</a:t>
            </a:r>
          </a:p>
        </p:txBody>
      </p:sp>
      <p:sp>
        <p:nvSpPr>
          <p:cNvPr id="28676" name="Footer Placeholder 2">
            <a:extLst>
              <a:ext uri="{FF2B5EF4-FFF2-40B4-BE49-F238E27FC236}">
                <a16:creationId xmlns:a16="http://schemas.microsoft.com/office/drawing/2014/main" xmlns="" id="{91A14EA3-42D9-4083-8B64-97000779394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3" name="Picture 2" descr="A close up of a clock&#10;&#10;Description generated with high confidence">
            <a:extLst>
              <a:ext uri="{FF2B5EF4-FFF2-40B4-BE49-F238E27FC236}">
                <a16:creationId xmlns:a16="http://schemas.microsoft.com/office/drawing/2014/main" xmlns="" id="{0C596719-A459-4905-AE3E-B162999811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3553815"/>
            <a:ext cx="8495220" cy="2717604"/>
          </a:xfrm>
          <a:prstGeom prst="rect">
            <a:avLst/>
          </a:prstGeom>
        </p:spPr>
      </p:pic>
    </p:spTree>
    <p:extLst>
      <p:ext uri="{BB962C8B-B14F-4D97-AF65-F5344CB8AC3E}">
        <p14:creationId xmlns:p14="http://schemas.microsoft.com/office/powerpoint/2010/main" val="42570131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74085E-69E4-49A8-BAB9-97882A9540E6}"/>
              </a:ext>
            </a:extLst>
          </p:cNvPr>
          <p:cNvSpPr>
            <a:spLocks noGrp="1"/>
          </p:cNvSpPr>
          <p:nvPr>
            <p:ph type="title"/>
          </p:nvPr>
        </p:nvSpPr>
        <p:spPr>
          <a:xfrm>
            <a:off x="360218" y="274638"/>
            <a:ext cx="8326582" cy="1143000"/>
          </a:xfrm>
        </p:spPr>
        <p:txBody>
          <a:bodyPr/>
          <a:lstStyle/>
          <a:p>
            <a:pPr>
              <a:defRPr/>
            </a:pPr>
            <a:r>
              <a:rPr lang="en-US" dirty="0">
                <a:solidFill>
                  <a:schemeClr val="accent3"/>
                </a:solidFill>
                <a:ea typeface="+mj-ea"/>
                <a:cs typeface="+mj-cs"/>
              </a:rPr>
              <a:t>Example: Estimating Standard Deviation</a:t>
            </a:r>
          </a:p>
        </p:txBody>
      </p:sp>
      <p:sp>
        <p:nvSpPr>
          <p:cNvPr id="26626" name="Content Placeholder 2">
            <a:extLst>
              <a:ext uri="{FF2B5EF4-FFF2-40B4-BE49-F238E27FC236}">
                <a16:creationId xmlns:a16="http://schemas.microsoft.com/office/drawing/2014/main" xmlns="" id="{2006FF0A-56E9-4999-A86B-6FD60D02E127}"/>
              </a:ext>
            </a:extLst>
          </p:cNvPr>
          <p:cNvSpPr>
            <a:spLocks noGrp="1"/>
          </p:cNvSpPr>
          <p:nvPr>
            <p:ph idx="1"/>
          </p:nvPr>
        </p:nvSpPr>
        <p:spPr>
          <a:xfrm>
            <a:off x="457200" y="1905000"/>
            <a:ext cx="8229600" cy="2270125"/>
          </a:xfrm>
        </p:spPr>
        <p:txBody>
          <a:bodyPr/>
          <a:lstStyle/>
          <a:p>
            <a:pPr marL="0" indent="0">
              <a:buNone/>
            </a:pPr>
            <a:r>
              <a:rPr lang="en-US" dirty="0"/>
              <a:t>Without calculating, estimate the population standard deviation of each data set.</a:t>
            </a:r>
            <a:endParaRPr lang="en-US" altLang="en-US" dirty="0">
              <a:solidFill>
                <a:schemeClr val="tx2">
                  <a:lumMod val="75000"/>
                </a:schemeClr>
              </a:solidFill>
            </a:endParaRPr>
          </a:p>
        </p:txBody>
      </p:sp>
      <p:sp>
        <p:nvSpPr>
          <p:cNvPr id="26660" name="Footer Placeholder 2">
            <a:extLst>
              <a:ext uri="{FF2B5EF4-FFF2-40B4-BE49-F238E27FC236}">
                <a16:creationId xmlns:a16="http://schemas.microsoft.com/office/drawing/2014/main" xmlns="" id="{05E13288-B828-44E7-B5E0-2E866D94AC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D82E07FC-E22D-4111-8E16-80854435FB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926077"/>
            <a:ext cx="8411394" cy="2690952"/>
          </a:xfrm>
          <a:prstGeom prst="rect">
            <a:avLst/>
          </a:prstGeom>
        </p:spPr>
      </p:pic>
    </p:spTree>
    <p:extLst>
      <p:ext uri="{BB962C8B-B14F-4D97-AF65-F5344CB8AC3E}">
        <p14:creationId xmlns:p14="http://schemas.microsoft.com/office/powerpoint/2010/main" val="12166294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74085E-69E4-49A8-BAB9-97882A9540E6}"/>
              </a:ext>
            </a:extLst>
          </p:cNvPr>
          <p:cNvSpPr>
            <a:spLocks noGrp="1"/>
          </p:cNvSpPr>
          <p:nvPr>
            <p:ph type="title"/>
          </p:nvPr>
        </p:nvSpPr>
        <p:spPr>
          <a:xfrm>
            <a:off x="360218" y="274638"/>
            <a:ext cx="8326582" cy="1143000"/>
          </a:xfrm>
        </p:spPr>
        <p:txBody>
          <a:bodyPr/>
          <a:lstStyle/>
          <a:p>
            <a:pPr>
              <a:defRPr/>
            </a:pPr>
            <a:r>
              <a:rPr lang="en-US" dirty="0">
                <a:solidFill>
                  <a:schemeClr val="accent3"/>
                </a:solidFill>
                <a:ea typeface="+mj-ea"/>
                <a:cs typeface="+mj-cs"/>
              </a:rPr>
              <a:t>Solution: Estimating Standard Deviation</a:t>
            </a:r>
          </a:p>
        </p:txBody>
      </p:sp>
      <mc:AlternateContent xmlns:mc="http://schemas.openxmlformats.org/markup-compatibility/2006" xmlns:a14="http://schemas.microsoft.com/office/drawing/2010/main">
        <mc:Choice Requires="a14">
          <p:sp>
            <p:nvSpPr>
              <p:cNvPr id="26626" name="Content Placeholder 2">
                <a:extLst>
                  <a:ext uri="{FF2B5EF4-FFF2-40B4-BE49-F238E27FC236}">
                    <a16:creationId xmlns:a16="http://schemas.microsoft.com/office/drawing/2014/main" xmlns="" id="{2006FF0A-56E9-4999-A86B-6FD60D02E127}"/>
                  </a:ext>
                </a:extLst>
              </p:cNvPr>
              <p:cNvSpPr>
                <a:spLocks noGrp="1"/>
              </p:cNvSpPr>
              <p:nvPr>
                <p:ph idx="1"/>
              </p:nvPr>
            </p:nvSpPr>
            <p:spPr>
              <a:xfrm>
                <a:off x="408709" y="4569824"/>
                <a:ext cx="8229600" cy="1143000"/>
              </a:xfrm>
            </p:spPr>
            <p:txBody>
              <a:bodyPr/>
              <a:lstStyle/>
              <a:p>
                <a:pPr marL="514350" indent="-514350">
                  <a:buFont typeface="+mj-lt"/>
                  <a:buAutoNum type="arabicPeriod"/>
                </a:pPr>
                <a:r>
                  <a:rPr lang="en-US" dirty="0"/>
                  <a:t>Each of the eight entries is 4.  The deviation of each entry is 0, so </a:t>
                </a:r>
                <a14:m>
                  <m:oMath xmlns:m="http://schemas.openxmlformats.org/officeDocument/2006/math">
                    <m:r>
                      <a:rPr lang="en-US" i="1" smtClean="0">
                        <a:latin typeface="Cambria Math" panose="02040503050406030204" pitchFamily="18" charset="0"/>
                        <a:ea typeface="Cambria Math" panose="02040503050406030204" pitchFamily="18" charset="0"/>
                      </a:rPr>
                      <m:t>𝜎</m:t>
                    </m:r>
                  </m:oMath>
                </a14:m>
                <a:r>
                  <a:rPr lang="en-US" dirty="0"/>
                  <a:t> = 0.</a:t>
                </a:r>
              </a:p>
              <a:p>
                <a:pPr marL="514350" indent="-514350">
                  <a:buFont typeface="+mj-lt"/>
                  <a:buAutoNum type="arabicPeriod"/>
                </a:pPr>
                <a:endParaRPr lang="en-US" altLang="en-US" dirty="0"/>
              </a:p>
            </p:txBody>
          </p:sp>
        </mc:Choice>
        <mc:Fallback xmlns="">
          <p:sp>
            <p:nvSpPr>
              <p:cNvPr id="26626" name="Content Placeholder 2">
                <a:extLst>
                  <a:ext uri="{FF2B5EF4-FFF2-40B4-BE49-F238E27FC236}">
                    <a16:creationId xmlns:a16="http://schemas.microsoft.com/office/drawing/2014/main" id="{2006FF0A-56E9-4999-A86B-6FD60D02E127}"/>
                  </a:ext>
                </a:extLst>
              </p:cNvPr>
              <p:cNvSpPr>
                <a:spLocks noGrp="1" noRot="1" noChangeAspect="1" noMove="1" noResize="1" noEditPoints="1" noAdjustHandles="1" noChangeArrowheads="1" noChangeShapeType="1" noTextEdit="1"/>
              </p:cNvSpPr>
              <p:nvPr>
                <p:ph idx="1"/>
              </p:nvPr>
            </p:nvSpPr>
            <p:spPr>
              <a:xfrm>
                <a:off x="408709" y="4569824"/>
                <a:ext cx="8229600" cy="1143000"/>
              </a:xfrm>
              <a:blipFill>
                <a:blip r:embed="rId2"/>
                <a:stretch>
                  <a:fillRect l="-1333" t="-5882" r="-889"/>
                </a:stretch>
              </a:blipFill>
            </p:spPr>
            <p:txBody>
              <a:bodyPr/>
              <a:lstStyle/>
              <a:p>
                <a:r>
                  <a:rPr lang="en-US">
                    <a:noFill/>
                  </a:rPr>
                  <a:t> </a:t>
                </a:r>
              </a:p>
            </p:txBody>
          </p:sp>
        </mc:Fallback>
      </mc:AlternateContent>
      <p:sp>
        <p:nvSpPr>
          <p:cNvPr id="26660" name="Footer Placeholder 2">
            <a:extLst>
              <a:ext uri="{FF2B5EF4-FFF2-40B4-BE49-F238E27FC236}">
                <a16:creationId xmlns:a16="http://schemas.microsoft.com/office/drawing/2014/main" xmlns="" id="{05E13288-B828-44E7-B5E0-2E866D94AC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AC3EBBCC-06C7-4170-B83D-DD1D095E7FE2}"/>
              </a:ext>
            </a:extLst>
          </p:cNvPr>
          <p:cNvPicPr>
            <a:picLocks noChangeAspect="1"/>
          </p:cNvPicPr>
          <p:nvPr/>
        </p:nvPicPr>
        <p:blipFill rotWithShape="1">
          <a:blip r:embed="rId3">
            <a:extLst>
              <a:ext uri="{28A0092B-C50C-407E-A947-70E740481C1C}">
                <a14:useLocalDpi xmlns:a14="http://schemas.microsoft.com/office/drawing/2010/main" val="0"/>
              </a:ext>
            </a:extLst>
          </a:blip>
          <a:srcRect r="66999"/>
          <a:stretch/>
        </p:blipFill>
        <p:spPr>
          <a:xfrm>
            <a:off x="2884714" y="1648255"/>
            <a:ext cx="2775857" cy="2690952"/>
          </a:xfrm>
          <a:prstGeom prst="rect">
            <a:avLst/>
          </a:prstGeom>
        </p:spPr>
      </p:pic>
    </p:spTree>
    <p:extLst>
      <p:ext uri="{BB962C8B-B14F-4D97-AF65-F5344CB8AC3E}">
        <p14:creationId xmlns:p14="http://schemas.microsoft.com/office/powerpoint/2010/main" val="5496155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5">
            <a:extLst>
              <a:ext uri="{FF2B5EF4-FFF2-40B4-BE49-F238E27FC236}">
                <a16:creationId xmlns:a16="http://schemas.microsoft.com/office/drawing/2014/main" xmlns="" id="{47A47F93-31B6-47D2-BE03-FDDEDFC527F4}"/>
              </a:ext>
            </a:extLst>
          </p:cNvPr>
          <p:cNvSpPr>
            <a:spLocks noGrp="1"/>
          </p:cNvSpPr>
          <p:nvPr>
            <p:ph type="ctrTitle"/>
          </p:nvPr>
        </p:nvSpPr>
        <p:spPr/>
        <p:txBody>
          <a:bodyPr/>
          <a:lstStyle/>
          <a:p>
            <a:r>
              <a:rPr lang="en-US" altLang="en-US"/>
              <a:t>Section 2.4</a:t>
            </a:r>
          </a:p>
        </p:txBody>
      </p:sp>
      <p:sp>
        <p:nvSpPr>
          <p:cNvPr id="7" name="Subtitle 6">
            <a:extLst>
              <a:ext uri="{FF2B5EF4-FFF2-40B4-BE49-F238E27FC236}">
                <a16:creationId xmlns:a16="http://schemas.microsoft.com/office/drawing/2014/main" xmlns="" id="{A007BC85-3003-4534-BDC3-CCF15B898099}"/>
              </a:ext>
            </a:extLst>
          </p:cNvPr>
          <p:cNvSpPr>
            <a:spLocks noGrp="1"/>
          </p:cNvSpPr>
          <p:nvPr>
            <p:ph type="subTitle" idx="1"/>
          </p:nvPr>
        </p:nvSpPr>
        <p:spPr/>
        <p:txBody>
          <a:bodyPr/>
          <a:lstStyle/>
          <a:p>
            <a:pPr>
              <a:buFont typeface="Arial" charset="0"/>
              <a:buNone/>
              <a:defRPr/>
            </a:pPr>
            <a:r>
              <a:rPr lang="en-US" dirty="0">
                <a:ea typeface="+mn-ea"/>
              </a:rPr>
              <a:t>Measures of Variation</a:t>
            </a:r>
          </a:p>
        </p:txBody>
      </p:sp>
      <p:sp>
        <p:nvSpPr>
          <p:cNvPr id="6147" name="Footer Placeholder 2">
            <a:extLst>
              <a:ext uri="{FF2B5EF4-FFF2-40B4-BE49-F238E27FC236}">
                <a16:creationId xmlns:a16="http://schemas.microsoft.com/office/drawing/2014/main" xmlns="" id="{00311A91-B429-4B45-A2CC-3EFED32B38B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94994612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74085E-69E4-49A8-BAB9-97882A9540E6}"/>
              </a:ext>
            </a:extLst>
          </p:cNvPr>
          <p:cNvSpPr>
            <a:spLocks noGrp="1"/>
          </p:cNvSpPr>
          <p:nvPr>
            <p:ph type="title"/>
          </p:nvPr>
        </p:nvSpPr>
        <p:spPr>
          <a:xfrm>
            <a:off x="360218" y="274638"/>
            <a:ext cx="8326582" cy="1143000"/>
          </a:xfrm>
        </p:spPr>
        <p:txBody>
          <a:bodyPr/>
          <a:lstStyle/>
          <a:p>
            <a:pPr>
              <a:defRPr/>
            </a:pPr>
            <a:r>
              <a:rPr lang="en-US" dirty="0">
                <a:solidFill>
                  <a:schemeClr val="accent3"/>
                </a:solidFill>
                <a:ea typeface="+mj-ea"/>
                <a:cs typeface="+mj-cs"/>
              </a:rPr>
              <a:t>Solution: Estimating Standard Deviation</a:t>
            </a:r>
          </a:p>
        </p:txBody>
      </p:sp>
      <mc:AlternateContent xmlns:mc="http://schemas.openxmlformats.org/markup-compatibility/2006" xmlns:a14="http://schemas.microsoft.com/office/drawing/2010/main">
        <mc:Choice Requires="a14">
          <p:sp>
            <p:nvSpPr>
              <p:cNvPr id="26626" name="Content Placeholder 2">
                <a:extLst>
                  <a:ext uri="{FF2B5EF4-FFF2-40B4-BE49-F238E27FC236}">
                    <a16:creationId xmlns:a16="http://schemas.microsoft.com/office/drawing/2014/main" xmlns="" id="{2006FF0A-56E9-4999-A86B-6FD60D02E127}"/>
                  </a:ext>
                </a:extLst>
              </p:cNvPr>
              <p:cNvSpPr>
                <a:spLocks noGrp="1"/>
              </p:cNvSpPr>
              <p:nvPr>
                <p:ph idx="1"/>
              </p:nvPr>
            </p:nvSpPr>
            <p:spPr>
              <a:xfrm>
                <a:off x="228600" y="4143104"/>
                <a:ext cx="8229600" cy="1524000"/>
              </a:xfrm>
            </p:spPr>
            <p:txBody>
              <a:bodyPr/>
              <a:lstStyle/>
              <a:p>
                <a:pPr marL="514350" indent="-514350">
                  <a:buFont typeface="+mj-lt"/>
                  <a:buAutoNum type="arabicPeriod" startAt="2"/>
                </a:pPr>
                <a:r>
                  <a:rPr lang="en-US" dirty="0"/>
                  <a:t>Each of the eight entries has a deviation of ±1. So, the population standard deviation should be 1. By calculating, you can see that </a:t>
                </a:r>
                <a14:m>
                  <m:oMath xmlns:m="http://schemas.openxmlformats.org/officeDocument/2006/math">
                    <m:r>
                      <a:rPr lang="en-US" i="1">
                        <a:latin typeface="Cambria Math" panose="02040503050406030204" pitchFamily="18" charset="0"/>
                        <a:ea typeface="Cambria Math" panose="02040503050406030204" pitchFamily="18" charset="0"/>
                      </a:rPr>
                      <m:t>𝜎</m:t>
                    </m:r>
                  </m:oMath>
                </a14:m>
                <a:r>
                  <a:rPr lang="en-US" dirty="0"/>
                  <a:t> = 1.</a:t>
                </a:r>
              </a:p>
              <a:p>
                <a:pPr marL="0" indent="0">
                  <a:buNone/>
                </a:pPr>
                <a:endParaRPr lang="en-US" altLang="en-US" dirty="0"/>
              </a:p>
            </p:txBody>
          </p:sp>
        </mc:Choice>
        <mc:Fallback xmlns="">
          <p:sp>
            <p:nvSpPr>
              <p:cNvPr id="26626" name="Content Placeholder 2">
                <a:extLst>
                  <a:ext uri="{FF2B5EF4-FFF2-40B4-BE49-F238E27FC236}">
                    <a16:creationId xmlns:a16="http://schemas.microsoft.com/office/drawing/2014/main" id="{2006FF0A-56E9-4999-A86B-6FD60D02E127}"/>
                  </a:ext>
                </a:extLst>
              </p:cNvPr>
              <p:cNvSpPr>
                <a:spLocks noGrp="1" noRot="1" noChangeAspect="1" noMove="1" noResize="1" noEditPoints="1" noAdjustHandles="1" noChangeArrowheads="1" noChangeShapeType="1" noTextEdit="1"/>
              </p:cNvSpPr>
              <p:nvPr>
                <p:ph idx="1"/>
              </p:nvPr>
            </p:nvSpPr>
            <p:spPr>
              <a:xfrm>
                <a:off x="228600" y="4143104"/>
                <a:ext cx="8229600" cy="1524000"/>
              </a:xfrm>
              <a:blipFill>
                <a:blip r:embed="rId2"/>
                <a:stretch>
                  <a:fillRect l="-1333" t="-4400" b="-1200"/>
                </a:stretch>
              </a:blipFill>
            </p:spPr>
            <p:txBody>
              <a:bodyPr/>
              <a:lstStyle/>
              <a:p>
                <a:r>
                  <a:rPr lang="en-US">
                    <a:noFill/>
                  </a:rPr>
                  <a:t> </a:t>
                </a:r>
              </a:p>
            </p:txBody>
          </p:sp>
        </mc:Fallback>
      </mc:AlternateContent>
      <p:sp>
        <p:nvSpPr>
          <p:cNvPr id="26660" name="Footer Placeholder 2">
            <a:extLst>
              <a:ext uri="{FF2B5EF4-FFF2-40B4-BE49-F238E27FC236}">
                <a16:creationId xmlns:a16="http://schemas.microsoft.com/office/drawing/2014/main" xmlns="" id="{05E13288-B828-44E7-B5E0-2E866D94AC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6EF05DD9-DF1F-4D15-9EE0-33F01D7F01D2}"/>
              </a:ext>
            </a:extLst>
          </p:cNvPr>
          <p:cNvPicPr>
            <a:picLocks noChangeAspect="1"/>
          </p:cNvPicPr>
          <p:nvPr/>
        </p:nvPicPr>
        <p:blipFill rotWithShape="1">
          <a:blip r:embed="rId3">
            <a:extLst>
              <a:ext uri="{28A0092B-C50C-407E-A947-70E740481C1C}">
                <a14:useLocalDpi xmlns:a14="http://schemas.microsoft.com/office/drawing/2010/main" val="0"/>
              </a:ext>
            </a:extLst>
          </a:blip>
          <a:srcRect l="33196" r="34294"/>
          <a:stretch/>
        </p:blipFill>
        <p:spPr>
          <a:xfrm>
            <a:off x="2847702" y="1434895"/>
            <a:ext cx="2734491" cy="2690952"/>
          </a:xfrm>
          <a:prstGeom prst="rect">
            <a:avLst/>
          </a:prstGeom>
        </p:spPr>
      </p:pic>
    </p:spTree>
    <p:extLst>
      <p:ext uri="{BB962C8B-B14F-4D97-AF65-F5344CB8AC3E}">
        <p14:creationId xmlns:p14="http://schemas.microsoft.com/office/powerpoint/2010/main" val="175392249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74085E-69E4-49A8-BAB9-97882A9540E6}"/>
              </a:ext>
            </a:extLst>
          </p:cNvPr>
          <p:cNvSpPr>
            <a:spLocks noGrp="1"/>
          </p:cNvSpPr>
          <p:nvPr>
            <p:ph type="title"/>
          </p:nvPr>
        </p:nvSpPr>
        <p:spPr>
          <a:xfrm>
            <a:off x="360218" y="274638"/>
            <a:ext cx="8326582" cy="1143000"/>
          </a:xfrm>
        </p:spPr>
        <p:txBody>
          <a:bodyPr/>
          <a:lstStyle/>
          <a:p>
            <a:pPr>
              <a:defRPr/>
            </a:pPr>
            <a:r>
              <a:rPr lang="en-US" dirty="0">
                <a:solidFill>
                  <a:schemeClr val="accent3"/>
                </a:solidFill>
                <a:ea typeface="+mj-ea"/>
                <a:cs typeface="+mj-cs"/>
              </a:rPr>
              <a:t>Solution: Estimating Standard Deviation</a:t>
            </a:r>
          </a:p>
        </p:txBody>
      </p:sp>
      <mc:AlternateContent xmlns:mc="http://schemas.openxmlformats.org/markup-compatibility/2006" xmlns:a14="http://schemas.microsoft.com/office/drawing/2010/main">
        <mc:Choice Requires="a14">
          <p:sp>
            <p:nvSpPr>
              <p:cNvPr id="26626" name="Content Placeholder 2">
                <a:extLst>
                  <a:ext uri="{FF2B5EF4-FFF2-40B4-BE49-F238E27FC236}">
                    <a16:creationId xmlns:a16="http://schemas.microsoft.com/office/drawing/2014/main" xmlns="" id="{2006FF0A-56E9-4999-A86B-6FD60D02E127}"/>
                  </a:ext>
                </a:extLst>
              </p:cNvPr>
              <p:cNvSpPr>
                <a:spLocks noGrp="1"/>
              </p:cNvSpPr>
              <p:nvPr>
                <p:ph idx="1"/>
              </p:nvPr>
            </p:nvSpPr>
            <p:spPr>
              <a:xfrm>
                <a:off x="457200" y="4143102"/>
                <a:ext cx="8229600" cy="1952897"/>
              </a:xfrm>
            </p:spPr>
            <p:txBody>
              <a:bodyPr/>
              <a:lstStyle/>
              <a:p>
                <a:pPr marL="514350" indent="-514350">
                  <a:buFont typeface="+mj-lt"/>
                  <a:buAutoNum type="arabicPeriod" startAt="3"/>
                </a:pPr>
                <a:r>
                  <a:rPr lang="en-US" altLang="en-US" dirty="0"/>
                  <a:t>Each of the eight entries has a deviation of </a:t>
                </a:r>
                <a:r>
                  <a:rPr lang="en-US" dirty="0"/>
                  <a:t>±1 </a:t>
                </a:r>
                <a:r>
                  <a:rPr lang="en-US" altLang="en-US" dirty="0"/>
                  <a:t>or </a:t>
                </a:r>
                <a:r>
                  <a:rPr lang="en-US" dirty="0"/>
                  <a:t>±</a:t>
                </a:r>
                <a:r>
                  <a:rPr lang="en-US" altLang="en-US" dirty="0"/>
                  <a:t>3.  So, the population standard deviation would be about 2.  By calculating, you can see that   is greater than 2, with </a:t>
                </a:r>
                <a14:m>
                  <m:oMath xmlns:m="http://schemas.openxmlformats.org/officeDocument/2006/math">
                    <m:r>
                      <a:rPr lang="en-US" i="1">
                        <a:latin typeface="Cambria Math" panose="02040503050406030204" pitchFamily="18" charset="0"/>
                        <a:ea typeface="Cambria Math" panose="02040503050406030204" pitchFamily="18" charset="0"/>
                      </a:rPr>
                      <m:t>𝜎</m:t>
                    </m:r>
                  </m:oMath>
                </a14:m>
                <a:r>
                  <a:rPr lang="en-US" dirty="0"/>
                  <a:t>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 </m:t>
                    </m:r>
                  </m:oMath>
                </a14:m>
                <a:r>
                  <a:rPr lang="en-US" dirty="0"/>
                  <a:t>2.2.</a:t>
                </a:r>
              </a:p>
              <a:p>
                <a:pPr marL="514350" indent="-514350">
                  <a:buFont typeface="+mj-lt"/>
                  <a:buAutoNum type="arabicPeriod" startAt="3"/>
                </a:pPr>
                <a:endParaRPr lang="en-US" altLang="en-US" dirty="0"/>
              </a:p>
            </p:txBody>
          </p:sp>
        </mc:Choice>
        <mc:Fallback xmlns="">
          <p:sp>
            <p:nvSpPr>
              <p:cNvPr id="26626" name="Content Placeholder 2">
                <a:extLst>
                  <a:ext uri="{FF2B5EF4-FFF2-40B4-BE49-F238E27FC236}">
                    <a16:creationId xmlns:a16="http://schemas.microsoft.com/office/drawing/2014/main" id="{2006FF0A-56E9-4999-A86B-6FD60D02E127}"/>
                  </a:ext>
                </a:extLst>
              </p:cNvPr>
              <p:cNvSpPr>
                <a:spLocks noGrp="1" noRot="1" noChangeAspect="1" noMove="1" noResize="1" noEditPoints="1" noAdjustHandles="1" noChangeArrowheads="1" noChangeShapeType="1" noTextEdit="1"/>
              </p:cNvSpPr>
              <p:nvPr>
                <p:ph idx="1"/>
              </p:nvPr>
            </p:nvSpPr>
            <p:spPr>
              <a:xfrm>
                <a:off x="457200" y="4143102"/>
                <a:ext cx="8229600" cy="1952897"/>
              </a:xfrm>
              <a:blipFill>
                <a:blip r:embed="rId2"/>
                <a:stretch>
                  <a:fillRect l="-1333" t="-3438" r="-519" b="-937"/>
                </a:stretch>
              </a:blipFill>
            </p:spPr>
            <p:txBody>
              <a:bodyPr/>
              <a:lstStyle/>
              <a:p>
                <a:r>
                  <a:rPr lang="en-US">
                    <a:noFill/>
                  </a:rPr>
                  <a:t> </a:t>
                </a:r>
              </a:p>
            </p:txBody>
          </p:sp>
        </mc:Fallback>
      </mc:AlternateContent>
      <p:sp>
        <p:nvSpPr>
          <p:cNvPr id="26660" name="Footer Placeholder 2">
            <a:extLst>
              <a:ext uri="{FF2B5EF4-FFF2-40B4-BE49-F238E27FC236}">
                <a16:creationId xmlns:a16="http://schemas.microsoft.com/office/drawing/2014/main" xmlns="" id="{05E13288-B828-44E7-B5E0-2E866D94AC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6" name="Picture 5" descr="A screenshot of a cell phone&#10;&#10;Description generated with very high confidence">
            <a:extLst>
              <a:ext uri="{FF2B5EF4-FFF2-40B4-BE49-F238E27FC236}">
                <a16:creationId xmlns:a16="http://schemas.microsoft.com/office/drawing/2014/main" xmlns="" id="{F3D380DF-53A9-49A9-95C1-634C940C78DB}"/>
              </a:ext>
            </a:extLst>
          </p:cNvPr>
          <p:cNvPicPr>
            <a:picLocks noChangeAspect="1"/>
          </p:cNvPicPr>
          <p:nvPr/>
        </p:nvPicPr>
        <p:blipFill rotWithShape="1">
          <a:blip r:embed="rId3">
            <a:extLst>
              <a:ext uri="{28A0092B-C50C-407E-A947-70E740481C1C}">
                <a14:useLocalDpi xmlns:a14="http://schemas.microsoft.com/office/drawing/2010/main" val="0"/>
              </a:ext>
            </a:extLst>
          </a:blip>
          <a:srcRect l="66152" r="-1"/>
          <a:stretch/>
        </p:blipFill>
        <p:spPr>
          <a:xfrm>
            <a:off x="2865117" y="1452150"/>
            <a:ext cx="2847159" cy="2690952"/>
          </a:xfrm>
          <a:prstGeom prst="rect">
            <a:avLst/>
          </a:prstGeom>
        </p:spPr>
      </p:pic>
    </p:spTree>
    <p:extLst>
      <p:ext uri="{BB962C8B-B14F-4D97-AF65-F5344CB8AC3E}">
        <p14:creationId xmlns:p14="http://schemas.microsoft.com/office/powerpoint/2010/main" val="366855092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xmlns="" id="{3BFD7F3B-EEF2-4818-A7D0-F6938E65D0CD}"/>
              </a:ext>
            </a:extLst>
          </p:cNvPr>
          <p:cNvSpPr>
            <a:spLocks noGrp="1"/>
          </p:cNvSpPr>
          <p:nvPr>
            <p:ph type="title"/>
          </p:nvPr>
        </p:nvSpPr>
        <p:spPr>
          <a:xfrm>
            <a:off x="93617" y="186532"/>
            <a:ext cx="8956766" cy="1143000"/>
          </a:xfrm>
        </p:spPr>
        <p:txBody>
          <a:bodyPr/>
          <a:lstStyle/>
          <a:p>
            <a:r>
              <a:rPr lang="en-US" altLang="en-US" sz="4000" dirty="0"/>
              <a:t>Interpreting Standard Deviation: Empirical Rule (68 – 95 – 99.7 Rule)</a:t>
            </a:r>
          </a:p>
        </p:txBody>
      </p:sp>
      <p:sp>
        <p:nvSpPr>
          <p:cNvPr id="29698" name="Content Placeholder 2">
            <a:extLst>
              <a:ext uri="{FF2B5EF4-FFF2-40B4-BE49-F238E27FC236}">
                <a16:creationId xmlns:a16="http://schemas.microsoft.com/office/drawing/2014/main" xmlns="" id="{24D01990-3647-4E3A-93C8-DA65F0E13CF1}"/>
              </a:ext>
            </a:extLst>
          </p:cNvPr>
          <p:cNvSpPr>
            <a:spLocks noGrp="1"/>
          </p:cNvSpPr>
          <p:nvPr>
            <p:ph idx="1"/>
          </p:nvPr>
        </p:nvSpPr>
        <p:spPr>
          <a:xfrm>
            <a:off x="457200" y="1552575"/>
            <a:ext cx="8229600" cy="1036637"/>
          </a:xfrm>
        </p:spPr>
        <p:txBody>
          <a:bodyPr/>
          <a:lstStyle/>
          <a:p>
            <a:pPr marL="0" indent="0">
              <a:buFont typeface="Arial" panose="020B0604020202020204" pitchFamily="34" charset="0"/>
              <a:buNone/>
            </a:pPr>
            <a:r>
              <a:rPr lang="en-US" altLang="en-US" dirty="0"/>
              <a:t>For data with a (symmetric) bell-shaped distribution, the standard deviation has the following characteristics:</a:t>
            </a:r>
          </a:p>
        </p:txBody>
      </p:sp>
      <p:sp>
        <p:nvSpPr>
          <p:cNvPr id="134151" name="Text Box 7">
            <a:extLst>
              <a:ext uri="{FF2B5EF4-FFF2-40B4-BE49-F238E27FC236}">
                <a16:creationId xmlns:a16="http://schemas.microsoft.com/office/drawing/2014/main" xmlns="" id="{0C5CBA49-8DBE-4912-B548-1B4E6A999595}"/>
              </a:ext>
            </a:extLst>
          </p:cNvPr>
          <p:cNvSpPr txBox="1">
            <a:spLocks noChangeArrowheads="1"/>
          </p:cNvSpPr>
          <p:nvPr/>
        </p:nvSpPr>
        <p:spPr bwMode="auto">
          <a:xfrm>
            <a:off x="543651" y="2785516"/>
            <a:ext cx="8275638"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8925" indent="-288925"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buFont typeface="Arial" panose="020B0604020202020204" pitchFamily="34" charset="0"/>
              <a:buChar char="•"/>
            </a:pPr>
            <a:r>
              <a:rPr lang="en-US" altLang="en-US" dirty="0">
                <a:cs typeface="Times New Roman" panose="02020603050405020304" pitchFamily="18" charset="0"/>
              </a:rPr>
              <a:t>About </a:t>
            </a:r>
            <a:r>
              <a:rPr lang="en-US" altLang="en-US" b="1" dirty="0">
                <a:solidFill>
                  <a:schemeClr val="accent2"/>
                </a:solidFill>
                <a:cs typeface="Times New Roman" panose="02020603050405020304" pitchFamily="18" charset="0"/>
              </a:rPr>
              <a:t>68%</a:t>
            </a:r>
            <a:r>
              <a:rPr lang="en-US" altLang="en-US" dirty="0">
                <a:cs typeface="Times New Roman" panose="02020603050405020304" pitchFamily="18" charset="0"/>
              </a:rPr>
              <a:t> </a:t>
            </a:r>
            <a:r>
              <a:rPr lang="en-US" altLang="en-US" dirty="0">
                <a:solidFill>
                  <a:srgbClr val="000000"/>
                </a:solidFill>
                <a:cs typeface="Times New Roman" panose="02020603050405020304" pitchFamily="18" charset="0"/>
              </a:rPr>
              <a:t>of the data lie within one standard deviation of the mean.</a:t>
            </a:r>
          </a:p>
          <a:p>
            <a:pPr>
              <a:spcBef>
                <a:spcPct val="20000"/>
              </a:spcBef>
              <a:buClr>
                <a:schemeClr val="accent1"/>
              </a:buClr>
              <a:buFont typeface="Arial" panose="020B0604020202020204" pitchFamily="34" charset="0"/>
              <a:buChar char="•"/>
            </a:pPr>
            <a:r>
              <a:rPr lang="en-US" altLang="en-US" dirty="0">
                <a:solidFill>
                  <a:srgbClr val="000000"/>
                </a:solidFill>
                <a:cs typeface="Times New Roman" panose="02020603050405020304" pitchFamily="18" charset="0"/>
              </a:rPr>
              <a:t>About</a:t>
            </a:r>
            <a:r>
              <a:rPr lang="en-US" altLang="en-US" dirty="0">
                <a:cs typeface="Times New Roman" panose="02020603050405020304" pitchFamily="18" charset="0"/>
              </a:rPr>
              <a:t> </a:t>
            </a:r>
            <a:r>
              <a:rPr lang="en-US" altLang="en-US" b="1" dirty="0">
                <a:solidFill>
                  <a:schemeClr val="accent2"/>
                </a:solidFill>
                <a:cs typeface="Times New Roman" panose="02020603050405020304" pitchFamily="18" charset="0"/>
              </a:rPr>
              <a:t>95%</a:t>
            </a:r>
            <a:r>
              <a:rPr lang="en-US" altLang="en-US" dirty="0">
                <a:cs typeface="Times New Roman" panose="02020603050405020304" pitchFamily="18" charset="0"/>
              </a:rPr>
              <a:t> </a:t>
            </a:r>
            <a:r>
              <a:rPr lang="en-US" altLang="en-US" dirty="0">
                <a:solidFill>
                  <a:srgbClr val="000000"/>
                </a:solidFill>
                <a:cs typeface="Times New Roman" panose="02020603050405020304" pitchFamily="18" charset="0"/>
              </a:rPr>
              <a:t>of the data lie within two standard deviations of the mean.</a:t>
            </a:r>
            <a:endParaRPr lang="en-US" altLang="en-US" dirty="0">
              <a:cs typeface="Times New Roman" panose="02020603050405020304" pitchFamily="18" charset="0"/>
            </a:endParaRPr>
          </a:p>
          <a:p>
            <a:pPr>
              <a:spcBef>
                <a:spcPct val="20000"/>
              </a:spcBef>
              <a:buClr>
                <a:schemeClr val="accent1"/>
              </a:buClr>
              <a:buFont typeface="Arial" panose="020B0604020202020204" pitchFamily="34" charset="0"/>
              <a:buChar char="•"/>
            </a:pPr>
            <a:r>
              <a:rPr lang="en-US" altLang="en-US" dirty="0">
                <a:solidFill>
                  <a:srgbClr val="000000"/>
                </a:solidFill>
                <a:cs typeface="Times New Roman" panose="02020603050405020304" pitchFamily="18" charset="0"/>
              </a:rPr>
              <a:t>About</a:t>
            </a:r>
            <a:r>
              <a:rPr lang="en-US" altLang="en-US" dirty="0">
                <a:cs typeface="Times New Roman" panose="02020603050405020304" pitchFamily="18" charset="0"/>
              </a:rPr>
              <a:t> </a:t>
            </a:r>
            <a:r>
              <a:rPr lang="en-US" altLang="en-US" b="1" dirty="0">
                <a:solidFill>
                  <a:schemeClr val="accent2"/>
                </a:solidFill>
                <a:cs typeface="Times New Roman" panose="02020603050405020304" pitchFamily="18" charset="0"/>
              </a:rPr>
              <a:t>99.7%</a:t>
            </a:r>
            <a:r>
              <a:rPr lang="en-US" altLang="en-US" dirty="0">
                <a:cs typeface="Times New Roman" panose="02020603050405020304" pitchFamily="18" charset="0"/>
              </a:rPr>
              <a:t> </a:t>
            </a:r>
            <a:r>
              <a:rPr lang="en-US" altLang="en-US" dirty="0">
                <a:solidFill>
                  <a:srgbClr val="000000"/>
                </a:solidFill>
                <a:cs typeface="Times New Roman" panose="02020603050405020304" pitchFamily="18" charset="0"/>
              </a:rPr>
              <a:t>of the data lie within three standard deviations of the mean.</a:t>
            </a:r>
            <a:endParaRPr lang="en-US" altLang="en-US" dirty="0"/>
          </a:p>
        </p:txBody>
      </p:sp>
      <p:sp>
        <p:nvSpPr>
          <p:cNvPr id="29700" name="Footer Placeholder 2">
            <a:extLst>
              <a:ext uri="{FF2B5EF4-FFF2-40B4-BE49-F238E27FC236}">
                <a16:creationId xmlns:a16="http://schemas.microsoft.com/office/drawing/2014/main" xmlns="" id="{E943C7E0-8D94-45C5-9528-4418AAC6314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5741499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15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41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5" descr="emprirical rule.jpg">
            <a:extLst>
              <a:ext uri="{FF2B5EF4-FFF2-40B4-BE49-F238E27FC236}">
                <a16:creationId xmlns:a16="http://schemas.microsoft.com/office/drawing/2014/main" xmlns="" id="{3157290A-4579-406D-9201-D10CF32AFE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0413" y="3032125"/>
            <a:ext cx="784860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Title 1">
            <a:extLst>
              <a:ext uri="{FF2B5EF4-FFF2-40B4-BE49-F238E27FC236}">
                <a16:creationId xmlns:a16="http://schemas.microsoft.com/office/drawing/2014/main" xmlns="" id="{4081AA69-956F-432E-8140-D5B957B53FF5}"/>
              </a:ext>
            </a:extLst>
          </p:cNvPr>
          <p:cNvSpPr>
            <a:spLocks noGrp="1"/>
          </p:cNvSpPr>
          <p:nvPr>
            <p:ph type="title"/>
          </p:nvPr>
        </p:nvSpPr>
        <p:spPr/>
        <p:txBody>
          <a:bodyPr/>
          <a:lstStyle/>
          <a:p>
            <a:r>
              <a:rPr lang="en-US" altLang="en-US"/>
              <a:t>Interpreting Standard Deviation: Empirical Rule (68 – 95 – 99.7 Rule)</a:t>
            </a:r>
          </a:p>
        </p:txBody>
      </p:sp>
      <p:graphicFrame>
        <p:nvGraphicFramePr>
          <p:cNvPr id="30723" name="Object 3">
            <a:extLst>
              <a:ext uri="{FF2B5EF4-FFF2-40B4-BE49-F238E27FC236}">
                <a16:creationId xmlns:a16="http://schemas.microsoft.com/office/drawing/2014/main" xmlns="" id="{ABC4639F-8253-4902-AF15-F5A4A17B87A2}"/>
              </a:ext>
            </a:extLst>
          </p:cNvPr>
          <p:cNvGraphicFramePr>
            <a:graphicFrameLocks noChangeAspect="1"/>
          </p:cNvGraphicFramePr>
          <p:nvPr/>
        </p:nvGraphicFramePr>
        <p:xfrm>
          <a:off x="582613" y="5730875"/>
          <a:ext cx="652462" cy="284163"/>
        </p:xfrm>
        <a:graphic>
          <a:graphicData uri="http://schemas.openxmlformats.org/presentationml/2006/ole">
            <mc:AlternateContent xmlns:mc="http://schemas.openxmlformats.org/markup-compatibility/2006">
              <mc:Choice xmlns:v="urn:schemas-microsoft-com:vml" Requires="v">
                <p:oleObj spid="_x0000_s10557" name="Equation" r:id="rId4" imgW="405872" imgH="177569" progId="Equation.DSMT4">
                  <p:embed/>
                </p:oleObj>
              </mc:Choice>
              <mc:Fallback>
                <p:oleObj name="Equation" r:id="rId4" imgW="405872" imgH="177569" progId="Equation.DSMT4">
                  <p:embed/>
                  <p:pic>
                    <p:nvPicPr>
                      <p:cNvPr id="30723" name="Object 3">
                        <a:extLst>
                          <a:ext uri="{FF2B5EF4-FFF2-40B4-BE49-F238E27FC236}">
                            <a16:creationId xmlns:a16="http://schemas.microsoft.com/office/drawing/2014/main" xmlns="" id="{ABC4639F-8253-4902-AF15-F5A4A17B87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13" y="5730875"/>
                        <a:ext cx="652462" cy="28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4" name="Object 4">
            <a:extLst>
              <a:ext uri="{FF2B5EF4-FFF2-40B4-BE49-F238E27FC236}">
                <a16:creationId xmlns:a16="http://schemas.microsoft.com/office/drawing/2014/main" xmlns="" id="{61593B73-BB15-45E1-BD3A-FC2D984D1AC1}"/>
              </a:ext>
            </a:extLst>
          </p:cNvPr>
          <p:cNvGraphicFramePr>
            <a:graphicFrameLocks noChangeAspect="1"/>
          </p:cNvGraphicFramePr>
          <p:nvPr/>
        </p:nvGraphicFramePr>
        <p:xfrm>
          <a:off x="5454650" y="5740400"/>
          <a:ext cx="550863" cy="263525"/>
        </p:xfrm>
        <a:graphic>
          <a:graphicData uri="http://schemas.openxmlformats.org/presentationml/2006/ole">
            <mc:AlternateContent xmlns:mc="http://schemas.openxmlformats.org/markup-compatibility/2006">
              <mc:Choice xmlns:v="urn:schemas-microsoft-com:vml" Requires="v">
                <p:oleObj spid="_x0000_s10558" name="Equation" r:id="rId6" imgW="342603" imgH="164957" progId="Equation.DSMT4">
                  <p:embed/>
                </p:oleObj>
              </mc:Choice>
              <mc:Fallback>
                <p:oleObj name="Equation" r:id="rId6" imgW="342603" imgH="164957" progId="Equation.DSMT4">
                  <p:embed/>
                  <p:pic>
                    <p:nvPicPr>
                      <p:cNvPr id="30724" name="Object 4">
                        <a:extLst>
                          <a:ext uri="{FF2B5EF4-FFF2-40B4-BE49-F238E27FC236}">
                            <a16:creationId xmlns:a16="http://schemas.microsoft.com/office/drawing/2014/main" xmlns="" id="{61593B73-BB15-45E1-BD3A-FC2D984D1AC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54650" y="5740400"/>
                        <a:ext cx="550863"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5" name="Object 5">
            <a:extLst>
              <a:ext uri="{FF2B5EF4-FFF2-40B4-BE49-F238E27FC236}">
                <a16:creationId xmlns:a16="http://schemas.microsoft.com/office/drawing/2014/main" xmlns="" id="{275B738A-80B7-4F51-890A-6FA1DD5FB94C}"/>
              </a:ext>
            </a:extLst>
          </p:cNvPr>
          <p:cNvGraphicFramePr>
            <a:graphicFrameLocks noChangeAspect="1"/>
          </p:cNvGraphicFramePr>
          <p:nvPr/>
        </p:nvGraphicFramePr>
        <p:xfrm>
          <a:off x="6815138" y="5730875"/>
          <a:ext cx="673100" cy="284163"/>
        </p:xfrm>
        <a:graphic>
          <a:graphicData uri="http://schemas.openxmlformats.org/presentationml/2006/ole">
            <mc:AlternateContent xmlns:mc="http://schemas.openxmlformats.org/markup-compatibility/2006">
              <mc:Choice xmlns:v="urn:schemas-microsoft-com:vml" Requires="v">
                <p:oleObj spid="_x0000_s10559" name="Equation" r:id="rId8" imgW="418918" imgH="177723" progId="Equation.DSMT4">
                  <p:embed/>
                </p:oleObj>
              </mc:Choice>
              <mc:Fallback>
                <p:oleObj name="Equation" r:id="rId8" imgW="418918" imgH="177723" progId="Equation.DSMT4">
                  <p:embed/>
                  <p:pic>
                    <p:nvPicPr>
                      <p:cNvPr id="30725" name="Object 5">
                        <a:extLst>
                          <a:ext uri="{FF2B5EF4-FFF2-40B4-BE49-F238E27FC236}">
                            <a16:creationId xmlns:a16="http://schemas.microsoft.com/office/drawing/2014/main" xmlns="" id="{275B738A-80B7-4F51-890A-6FA1DD5FB94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15138" y="5730875"/>
                        <a:ext cx="673100" cy="28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6" name="Object 6">
            <a:extLst>
              <a:ext uri="{FF2B5EF4-FFF2-40B4-BE49-F238E27FC236}">
                <a16:creationId xmlns:a16="http://schemas.microsoft.com/office/drawing/2014/main" xmlns="" id="{C4828CF3-D2F8-4C37-868F-7B0401A3BA83}"/>
              </a:ext>
            </a:extLst>
          </p:cNvPr>
          <p:cNvGraphicFramePr>
            <a:graphicFrameLocks noChangeAspect="1"/>
          </p:cNvGraphicFramePr>
          <p:nvPr/>
        </p:nvGraphicFramePr>
        <p:xfrm>
          <a:off x="8034338" y="5730875"/>
          <a:ext cx="652462" cy="284163"/>
        </p:xfrm>
        <a:graphic>
          <a:graphicData uri="http://schemas.openxmlformats.org/presentationml/2006/ole">
            <mc:AlternateContent xmlns:mc="http://schemas.openxmlformats.org/markup-compatibility/2006">
              <mc:Choice xmlns:v="urn:schemas-microsoft-com:vml" Requires="v">
                <p:oleObj spid="_x0000_s10560" name="Equation" r:id="rId10" imgW="405872" imgH="177569" progId="Equation.DSMT4">
                  <p:embed/>
                </p:oleObj>
              </mc:Choice>
              <mc:Fallback>
                <p:oleObj name="Equation" r:id="rId10" imgW="405872" imgH="177569" progId="Equation.DSMT4">
                  <p:embed/>
                  <p:pic>
                    <p:nvPicPr>
                      <p:cNvPr id="30726" name="Object 6">
                        <a:extLst>
                          <a:ext uri="{FF2B5EF4-FFF2-40B4-BE49-F238E27FC236}">
                            <a16:creationId xmlns:a16="http://schemas.microsoft.com/office/drawing/2014/main" xmlns="" id="{C4828CF3-D2F8-4C37-868F-7B0401A3BA8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34338" y="5730875"/>
                        <a:ext cx="652462" cy="28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7" name="Object 7">
            <a:extLst>
              <a:ext uri="{FF2B5EF4-FFF2-40B4-BE49-F238E27FC236}">
                <a16:creationId xmlns:a16="http://schemas.microsoft.com/office/drawing/2014/main" xmlns="" id="{275DBD2C-1EAB-432A-9196-A9ABA545AEF8}"/>
              </a:ext>
            </a:extLst>
          </p:cNvPr>
          <p:cNvGraphicFramePr>
            <a:graphicFrameLocks noChangeAspect="1"/>
          </p:cNvGraphicFramePr>
          <p:nvPr/>
        </p:nvGraphicFramePr>
        <p:xfrm>
          <a:off x="3233738" y="5740400"/>
          <a:ext cx="550862" cy="263525"/>
        </p:xfrm>
        <a:graphic>
          <a:graphicData uri="http://schemas.openxmlformats.org/presentationml/2006/ole">
            <mc:AlternateContent xmlns:mc="http://schemas.openxmlformats.org/markup-compatibility/2006">
              <mc:Choice xmlns:v="urn:schemas-microsoft-com:vml" Requires="v">
                <p:oleObj spid="_x0000_s10561" name="Equation" r:id="rId12" imgW="342603" imgH="164957" progId="Equation.DSMT4">
                  <p:embed/>
                </p:oleObj>
              </mc:Choice>
              <mc:Fallback>
                <p:oleObj name="Equation" r:id="rId12" imgW="342603" imgH="164957" progId="Equation.DSMT4">
                  <p:embed/>
                  <p:pic>
                    <p:nvPicPr>
                      <p:cNvPr id="30727" name="Object 7">
                        <a:extLst>
                          <a:ext uri="{FF2B5EF4-FFF2-40B4-BE49-F238E27FC236}">
                            <a16:creationId xmlns:a16="http://schemas.microsoft.com/office/drawing/2014/main" xmlns="" id="{275DBD2C-1EAB-432A-9196-A9ABA545AEF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33738" y="5740400"/>
                        <a:ext cx="550862"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8" name="Object 8">
            <a:extLst>
              <a:ext uri="{FF2B5EF4-FFF2-40B4-BE49-F238E27FC236}">
                <a16:creationId xmlns:a16="http://schemas.microsoft.com/office/drawing/2014/main" xmlns="" id="{EDBA2489-7F6F-4CC5-BA69-76A0D271BCDE}"/>
              </a:ext>
            </a:extLst>
          </p:cNvPr>
          <p:cNvGraphicFramePr>
            <a:graphicFrameLocks noChangeAspect="1"/>
          </p:cNvGraphicFramePr>
          <p:nvPr/>
        </p:nvGraphicFramePr>
        <p:xfrm>
          <a:off x="4541838" y="5740400"/>
          <a:ext cx="225425" cy="263525"/>
        </p:xfrm>
        <a:graphic>
          <a:graphicData uri="http://schemas.openxmlformats.org/presentationml/2006/ole">
            <mc:AlternateContent xmlns:mc="http://schemas.openxmlformats.org/markup-compatibility/2006">
              <mc:Choice xmlns:v="urn:schemas-microsoft-com:vml" Requires="v">
                <p:oleObj spid="_x0000_s10562" name="Equation" r:id="rId14" imgW="139579" imgH="164957" progId="Equation.DSMT4">
                  <p:embed/>
                </p:oleObj>
              </mc:Choice>
              <mc:Fallback>
                <p:oleObj name="Equation" r:id="rId14" imgW="139579" imgH="164957" progId="Equation.DSMT4">
                  <p:embed/>
                  <p:pic>
                    <p:nvPicPr>
                      <p:cNvPr id="30728" name="Object 8">
                        <a:extLst>
                          <a:ext uri="{FF2B5EF4-FFF2-40B4-BE49-F238E27FC236}">
                            <a16:creationId xmlns:a16="http://schemas.microsoft.com/office/drawing/2014/main" xmlns="" id="{EDBA2489-7F6F-4CC5-BA69-76A0D271BCD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41838" y="5740400"/>
                        <a:ext cx="225425"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9" name="Object 9">
            <a:extLst>
              <a:ext uri="{FF2B5EF4-FFF2-40B4-BE49-F238E27FC236}">
                <a16:creationId xmlns:a16="http://schemas.microsoft.com/office/drawing/2014/main" xmlns="" id="{0826FDC6-54EE-4AC5-A725-8FB6BACB1B21}"/>
              </a:ext>
            </a:extLst>
          </p:cNvPr>
          <p:cNvGraphicFramePr>
            <a:graphicFrameLocks noChangeAspect="1"/>
          </p:cNvGraphicFramePr>
          <p:nvPr/>
        </p:nvGraphicFramePr>
        <p:xfrm>
          <a:off x="1833563" y="5730875"/>
          <a:ext cx="673100" cy="284163"/>
        </p:xfrm>
        <a:graphic>
          <a:graphicData uri="http://schemas.openxmlformats.org/presentationml/2006/ole">
            <mc:AlternateContent xmlns:mc="http://schemas.openxmlformats.org/markup-compatibility/2006">
              <mc:Choice xmlns:v="urn:schemas-microsoft-com:vml" Requires="v">
                <p:oleObj spid="_x0000_s10563" name="Equation" r:id="rId16" imgW="418918" imgH="177723" progId="Equation.DSMT4">
                  <p:embed/>
                </p:oleObj>
              </mc:Choice>
              <mc:Fallback>
                <p:oleObj name="Equation" r:id="rId16" imgW="418918" imgH="177723" progId="Equation.DSMT4">
                  <p:embed/>
                  <p:pic>
                    <p:nvPicPr>
                      <p:cNvPr id="30729" name="Object 9">
                        <a:extLst>
                          <a:ext uri="{FF2B5EF4-FFF2-40B4-BE49-F238E27FC236}">
                            <a16:creationId xmlns:a16="http://schemas.microsoft.com/office/drawing/2014/main" xmlns="" id="{0826FDC6-54EE-4AC5-A725-8FB6BACB1B2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33563" y="5730875"/>
                        <a:ext cx="673100" cy="28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pSp>
        <p:nvGrpSpPr>
          <p:cNvPr id="2" name="Group 55">
            <a:extLst>
              <a:ext uri="{FF2B5EF4-FFF2-40B4-BE49-F238E27FC236}">
                <a16:creationId xmlns:a16="http://schemas.microsoft.com/office/drawing/2014/main" xmlns="" id="{D743451F-D7B3-4CE6-B94E-89F55BA84963}"/>
              </a:ext>
            </a:extLst>
          </p:cNvPr>
          <p:cNvGrpSpPr>
            <a:grpSpLocks/>
          </p:cNvGrpSpPr>
          <p:nvPr/>
        </p:nvGrpSpPr>
        <p:grpSpPr bwMode="auto">
          <a:xfrm>
            <a:off x="3522663" y="2438400"/>
            <a:ext cx="2208212" cy="1938338"/>
            <a:chOff x="3522663" y="2438400"/>
            <a:chExt cx="2208212" cy="1938338"/>
          </a:xfrm>
        </p:grpSpPr>
        <p:cxnSp>
          <p:nvCxnSpPr>
            <p:cNvPr id="29" name="Straight Arrow Connector 28">
              <a:extLst>
                <a:ext uri="{FF2B5EF4-FFF2-40B4-BE49-F238E27FC236}">
                  <a16:creationId xmlns:a16="http://schemas.microsoft.com/office/drawing/2014/main" xmlns="" id="{8DA42585-27BE-41BD-82C8-D2ED41C54072}"/>
                </a:ext>
              </a:extLst>
            </p:cNvPr>
            <p:cNvCxnSpPr/>
            <p:nvPr/>
          </p:nvCxnSpPr>
          <p:spPr>
            <a:xfrm rot="10800000">
              <a:off x="3541713" y="2687638"/>
              <a:ext cx="3524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xmlns="" id="{48316225-DB1D-4434-A001-EACE1CC95FDB}"/>
                </a:ext>
              </a:extLst>
            </p:cNvPr>
            <p:cNvCxnSpPr/>
            <p:nvPr/>
          </p:nvCxnSpPr>
          <p:spPr>
            <a:xfrm rot="10800000" flipH="1">
              <a:off x="5318125" y="2687638"/>
              <a:ext cx="3524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0752" name="Group 54">
              <a:extLst>
                <a:ext uri="{FF2B5EF4-FFF2-40B4-BE49-F238E27FC236}">
                  <a16:creationId xmlns:a16="http://schemas.microsoft.com/office/drawing/2014/main" xmlns="" id="{D4B60D66-26AE-4F1E-88F7-9D00DD4AE84C}"/>
                </a:ext>
              </a:extLst>
            </p:cNvPr>
            <p:cNvGrpSpPr>
              <a:grpSpLocks/>
            </p:cNvGrpSpPr>
            <p:nvPr/>
          </p:nvGrpSpPr>
          <p:grpSpPr bwMode="auto">
            <a:xfrm>
              <a:off x="3522663" y="2438400"/>
              <a:ext cx="2208212" cy="1938338"/>
              <a:chOff x="3522663" y="2438400"/>
              <a:chExt cx="2208212" cy="1938338"/>
            </a:xfrm>
          </p:grpSpPr>
          <p:sp>
            <p:nvSpPr>
              <p:cNvPr id="16" name="TextBox 15">
                <a:extLst>
                  <a:ext uri="{FF2B5EF4-FFF2-40B4-BE49-F238E27FC236}">
                    <a16:creationId xmlns:a16="http://schemas.microsoft.com/office/drawing/2014/main" xmlns="" id="{9723DA17-1EEA-45C5-AC0C-552F1B8C2AF9}"/>
                  </a:ext>
                </a:extLst>
              </p:cNvPr>
              <p:cNvSpPr txBox="1"/>
              <p:nvPr/>
            </p:nvSpPr>
            <p:spPr>
              <a:xfrm>
                <a:off x="3594100" y="2438400"/>
                <a:ext cx="1973263" cy="641350"/>
              </a:xfrm>
              <a:prstGeom prst="rect">
                <a:avLst/>
              </a:prstGeom>
              <a:noFill/>
            </p:spPr>
            <p:txBody>
              <a:bodyPr>
                <a:spAutoFit/>
              </a:bodyPr>
              <a:lstStyle/>
              <a:p>
                <a:pPr algn="ctr">
                  <a:spcBef>
                    <a:spcPct val="0"/>
                  </a:spcBef>
                  <a:defRPr/>
                </a:pPr>
                <a:r>
                  <a:rPr lang="en-US" sz="1800" dirty="0">
                    <a:latin typeface="+mn-lt"/>
                    <a:ea typeface="+mn-ea"/>
                    <a:cs typeface="Arial" charset="0"/>
                  </a:rPr>
                  <a:t>68% within 1 standard deviation</a:t>
                </a:r>
              </a:p>
            </p:txBody>
          </p:sp>
          <p:cxnSp>
            <p:nvCxnSpPr>
              <p:cNvPr id="25" name="Straight Connector 24">
                <a:extLst>
                  <a:ext uri="{FF2B5EF4-FFF2-40B4-BE49-F238E27FC236}">
                    <a16:creationId xmlns:a16="http://schemas.microsoft.com/office/drawing/2014/main" xmlns="" id="{F69EF86A-394B-46FC-9EA6-9A8170031164}"/>
                  </a:ext>
                </a:extLst>
              </p:cNvPr>
              <p:cNvCxnSpPr/>
              <p:nvPr/>
            </p:nvCxnSpPr>
            <p:spPr>
              <a:xfrm rot="16200000" flipV="1">
                <a:off x="2955925" y="3341688"/>
                <a:ext cx="1147763" cy="14287"/>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CAE330E7-5E7F-4288-A28C-BB300CEB7994}"/>
                  </a:ext>
                </a:extLst>
              </p:cNvPr>
              <p:cNvCxnSpPr/>
              <p:nvPr/>
            </p:nvCxnSpPr>
            <p:spPr>
              <a:xfrm rot="16200000" flipV="1">
                <a:off x="5149056" y="3309144"/>
                <a:ext cx="1147763" cy="15875"/>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xmlns="" id="{3E6DD5F9-CAEC-4603-923D-B12824DCB50F}"/>
                  </a:ext>
                </a:extLst>
              </p:cNvPr>
              <p:cNvSpPr txBox="1"/>
              <p:nvPr/>
            </p:nvSpPr>
            <p:spPr>
              <a:xfrm>
                <a:off x="3754438" y="4010025"/>
                <a:ext cx="641350" cy="366713"/>
              </a:xfrm>
              <a:prstGeom prst="rect">
                <a:avLst/>
              </a:prstGeom>
              <a:noFill/>
            </p:spPr>
            <p:txBody>
              <a:bodyPr>
                <a:spAutoFit/>
              </a:bodyPr>
              <a:lstStyle/>
              <a:p>
                <a:pPr>
                  <a:spcBef>
                    <a:spcPct val="0"/>
                  </a:spcBef>
                  <a:defRPr/>
                </a:pPr>
                <a:r>
                  <a:rPr lang="en-US" sz="1800" dirty="0">
                    <a:latin typeface="+mn-lt"/>
                    <a:ea typeface="+mn-ea"/>
                    <a:cs typeface="Arial" charset="0"/>
                  </a:rPr>
                  <a:t>34%</a:t>
                </a:r>
              </a:p>
            </p:txBody>
          </p:sp>
          <p:sp>
            <p:nvSpPr>
              <p:cNvPr id="38" name="TextBox 37">
                <a:extLst>
                  <a:ext uri="{FF2B5EF4-FFF2-40B4-BE49-F238E27FC236}">
                    <a16:creationId xmlns:a16="http://schemas.microsoft.com/office/drawing/2014/main" xmlns="" id="{EDECD12F-2BFB-412D-A2F5-23446EE0CC32}"/>
                  </a:ext>
                </a:extLst>
              </p:cNvPr>
              <p:cNvSpPr txBox="1"/>
              <p:nvPr/>
            </p:nvSpPr>
            <p:spPr>
              <a:xfrm>
                <a:off x="4772025" y="4010025"/>
                <a:ext cx="642938" cy="366713"/>
              </a:xfrm>
              <a:prstGeom prst="rect">
                <a:avLst/>
              </a:prstGeom>
              <a:noFill/>
            </p:spPr>
            <p:txBody>
              <a:bodyPr>
                <a:spAutoFit/>
              </a:bodyPr>
              <a:lstStyle/>
              <a:p>
                <a:pPr>
                  <a:spcBef>
                    <a:spcPct val="0"/>
                  </a:spcBef>
                  <a:defRPr/>
                </a:pPr>
                <a:r>
                  <a:rPr lang="en-US" sz="1800" dirty="0">
                    <a:latin typeface="+mn-lt"/>
                    <a:ea typeface="+mn-ea"/>
                    <a:cs typeface="Arial" charset="0"/>
                  </a:rPr>
                  <a:t>34%</a:t>
                </a:r>
              </a:p>
            </p:txBody>
          </p:sp>
        </p:grpSp>
      </p:grpSp>
      <p:grpSp>
        <p:nvGrpSpPr>
          <p:cNvPr id="6" name="Group 57">
            <a:extLst>
              <a:ext uri="{FF2B5EF4-FFF2-40B4-BE49-F238E27FC236}">
                <a16:creationId xmlns:a16="http://schemas.microsoft.com/office/drawing/2014/main" xmlns="" id="{C58C7D10-36E7-4E9F-B8A0-0614748891EE}"/>
              </a:ext>
            </a:extLst>
          </p:cNvPr>
          <p:cNvGrpSpPr>
            <a:grpSpLocks/>
          </p:cNvGrpSpPr>
          <p:nvPr/>
        </p:nvGrpSpPr>
        <p:grpSpPr bwMode="auto">
          <a:xfrm>
            <a:off x="930275" y="1571625"/>
            <a:ext cx="7356475" cy="4003675"/>
            <a:chOff x="930277" y="1571625"/>
            <a:chExt cx="7356473" cy="4003675"/>
          </a:xfrm>
        </p:grpSpPr>
        <p:sp>
          <p:nvSpPr>
            <p:cNvPr id="18" name="TextBox 17">
              <a:extLst>
                <a:ext uri="{FF2B5EF4-FFF2-40B4-BE49-F238E27FC236}">
                  <a16:creationId xmlns:a16="http://schemas.microsoft.com/office/drawing/2014/main" xmlns="" id="{93CEA05D-1880-40BA-83C2-A0BB8A77B43B}"/>
                </a:ext>
              </a:extLst>
            </p:cNvPr>
            <p:cNvSpPr txBox="1"/>
            <p:nvPr/>
          </p:nvSpPr>
          <p:spPr>
            <a:xfrm>
              <a:off x="2806701" y="1571625"/>
              <a:ext cx="3546474" cy="366713"/>
            </a:xfrm>
            <a:prstGeom prst="rect">
              <a:avLst/>
            </a:prstGeom>
            <a:noFill/>
          </p:spPr>
          <p:txBody>
            <a:bodyPr>
              <a:spAutoFit/>
            </a:bodyPr>
            <a:lstStyle/>
            <a:p>
              <a:pPr algn="ctr">
                <a:spcBef>
                  <a:spcPct val="0"/>
                </a:spcBef>
                <a:defRPr/>
              </a:pPr>
              <a:r>
                <a:rPr lang="en-US" sz="1800" dirty="0">
                  <a:latin typeface="+mn-lt"/>
                  <a:ea typeface="+mn-ea"/>
                  <a:cs typeface="Arial" charset="0"/>
                </a:rPr>
                <a:t>99.7% within 3 standard deviations</a:t>
              </a:r>
            </a:p>
          </p:txBody>
        </p:sp>
        <p:cxnSp>
          <p:nvCxnSpPr>
            <p:cNvPr id="20" name="Straight Connector 19">
              <a:extLst>
                <a:ext uri="{FF2B5EF4-FFF2-40B4-BE49-F238E27FC236}">
                  <a16:creationId xmlns:a16="http://schemas.microsoft.com/office/drawing/2014/main" xmlns="" id="{4B82E872-1273-43CE-AD59-A85A64C44ECD}"/>
                </a:ext>
              </a:extLst>
            </p:cNvPr>
            <p:cNvCxnSpPr/>
            <p:nvPr/>
          </p:nvCxnSpPr>
          <p:spPr>
            <a:xfrm rot="5400000" flipH="1" flipV="1">
              <a:off x="-944560" y="3689350"/>
              <a:ext cx="3754438" cy="1587"/>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27284958-F84B-43BA-A703-DFDAD46AF7FC}"/>
                </a:ext>
              </a:extLst>
            </p:cNvPr>
            <p:cNvCxnSpPr/>
            <p:nvPr/>
          </p:nvCxnSpPr>
          <p:spPr>
            <a:xfrm rot="5400000" flipH="1" flipV="1">
              <a:off x="6408738" y="3689350"/>
              <a:ext cx="3754438" cy="1587"/>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xmlns="" id="{3CA20C46-8C72-4120-B909-CCBD3C08587B}"/>
                </a:ext>
              </a:extLst>
            </p:cNvPr>
            <p:cNvCxnSpPr/>
            <p:nvPr/>
          </p:nvCxnSpPr>
          <p:spPr>
            <a:xfrm rot="10800000" flipV="1">
              <a:off x="930277" y="1752600"/>
              <a:ext cx="2012949" cy="142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xmlns="" id="{F972F82C-88FD-4E12-8256-83BAD0E1E0CC}"/>
                </a:ext>
              </a:extLst>
            </p:cNvPr>
            <p:cNvCxnSpPr/>
            <p:nvPr/>
          </p:nvCxnSpPr>
          <p:spPr>
            <a:xfrm rot="10800000" flipH="1" flipV="1">
              <a:off x="6232526" y="1758950"/>
              <a:ext cx="2036762" cy="793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xmlns="" id="{7A886898-DD57-4FAC-932F-5B1AD6CEB65D}"/>
                </a:ext>
              </a:extLst>
            </p:cNvPr>
            <p:cNvSpPr txBox="1"/>
            <p:nvPr/>
          </p:nvSpPr>
          <p:spPr>
            <a:xfrm>
              <a:off x="1027115" y="4884738"/>
              <a:ext cx="1017587" cy="366712"/>
            </a:xfrm>
            <a:prstGeom prst="rect">
              <a:avLst/>
            </a:prstGeom>
            <a:noFill/>
          </p:spPr>
          <p:txBody>
            <a:bodyPr>
              <a:spAutoFit/>
            </a:bodyPr>
            <a:lstStyle/>
            <a:p>
              <a:pPr>
                <a:spcBef>
                  <a:spcPct val="0"/>
                </a:spcBef>
                <a:defRPr/>
              </a:pPr>
              <a:r>
                <a:rPr lang="en-US" sz="1800" dirty="0">
                  <a:latin typeface="+mn-lt"/>
                  <a:ea typeface="+mn-ea"/>
                  <a:cs typeface="Arial" charset="0"/>
                </a:rPr>
                <a:t>2.35%</a:t>
              </a:r>
            </a:p>
          </p:txBody>
        </p:sp>
        <p:sp>
          <p:nvSpPr>
            <p:cNvPr id="42" name="TextBox 41">
              <a:extLst>
                <a:ext uri="{FF2B5EF4-FFF2-40B4-BE49-F238E27FC236}">
                  <a16:creationId xmlns:a16="http://schemas.microsoft.com/office/drawing/2014/main" xmlns="" id="{F410592C-9CC0-4C2C-AADF-ACC8BF779ED4}"/>
                </a:ext>
              </a:extLst>
            </p:cNvPr>
            <p:cNvSpPr txBox="1"/>
            <p:nvPr/>
          </p:nvSpPr>
          <p:spPr>
            <a:xfrm>
              <a:off x="7259638" y="4868863"/>
              <a:ext cx="1017587" cy="366712"/>
            </a:xfrm>
            <a:prstGeom prst="rect">
              <a:avLst/>
            </a:prstGeom>
            <a:noFill/>
          </p:spPr>
          <p:txBody>
            <a:bodyPr>
              <a:spAutoFit/>
            </a:bodyPr>
            <a:lstStyle/>
            <a:p>
              <a:pPr>
                <a:spcBef>
                  <a:spcPct val="0"/>
                </a:spcBef>
                <a:defRPr/>
              </a:pPr>
              <a:r>
                <a:rPr lang="en-US" sz="1800" dirty="0">
                  <a:latin typeface="+mn-lt"/>
                  <a:ea typeface="+mn-ea"/>
                  <a:cs typeface="Arial" charset="0"/>
                </a:rPr>
                <a:t>2.35%</a:t>
              </a:r>
            </a:p>
          </p:txBody>
        </p:sp>
        <p:cxnSp>
          <p:nvCxnSpPr>
            <p:cNvPr id="44" name="Straight Arrow Connector 43">
              <a:extLst>
                <a:ext uri="{FF2B5EF4-FFF2-40B4-BE49-F238E27FC236}">
                  <a16:creationId xmlns:a16="http://schemas.microsoft.com/office/drawing/2014/main" xmlns="" id="{0F5980D7-57AA-4CA0-8BF0-31218F3E61CC}"/>
                </a:ext>
              </a:extLst>
            </p:cNvPr>
            <p:cNvCxnSpPr/>
            <p:nvPr/>
          </p:nvCxnSpPr>
          <p:spPr>
            <a:xfrm rot="16200000" flipH="1">
              <a:off x="1477965" y="5353050"/>
              <a:ext cx="328612" cy="1158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xmlns="" id="{3B1D0FB3-EB4D-4E91-A2A6-2EFB1CD85773}"/>
                </a:ext>
              </a:extLst>
            </p:cNvPr>
            <p:cNvCxnSpPr/>
            <p:nvPr/>
          </p:nvCxnSpPr>
          <p:spPr>
            <a:xfrm rot="5400000">
              <a:off x="7373937" y="5319713"/>
              <a:ext cx="328613" cy="1158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56">
            <a:extLst>
              <a:ext uri="{FF2B5EF4-FFF2-40B4-BE49-F238E27FC236}">
                <a16:creationId xmlns:a16="http://schemas.microsoft.com/office/drawing/2014/main" xmlns="" id="{B137157A-20DF-4DAB-A46E-D10017A70F9D}"/>
              </a:ext>
            </a:extLst>
          </p:cNvPr>
          <p:cNvGrpSpPr>
            <a:grpSpLocks/>
          </p:cNvGrpSpPr>
          <p:nvPr/>
        </p:nvGrpSpPr>
        <p:grpSpPr bwMode="auto">
          <a:xfrm>
            <a:off x="2133600" y="2028825"/>
            <a:ext cx="4978400" cy="3430588"/>
            <a:chOff x="2133600" y="2028825"/>
            <a:chExt cx="4978400" cy="3430588"/>
          </a:xfrm>
        </p:grpSpPr>
        <p:sp>
          <p:nvSpPr>
            <p:cNvPr id="17" name="TextBox 16">
              <a:extLst>
                <a:ext uri="{FF2B5EF4-FFF2-40B4-BE49-F238E27FC236}">
                  <a16:creationId xmlns:a16="http://schemas.microsoft.com/office/drawing/2014/main" xmlns="" id="{7C854B3E-9265-4E47-82D9-E164FE4E8774}"/>
                </a:ext>
              </a:extLst>
            </p:cNvPr>
            <p:cNvSpPr txBox="1"/>
            <p:nvPr/>
          </p:nvSpPr>
          <p:spPr>
            <a:xfrm>
              <a:off x="2840038" y="2028825"/>
              <a:ext cx="3479800" cy="366713"/>
            </a:xfrm>
            <a:prstGeom prst="rect">
              <a:avLst/>
            </a:prstGeom>
            <a:noFill/>
          </p:spPr>
          <p:txBody>
            <a:bodyPr>
              <a:spAutoFit/>
            </a:bodyPr>
            <a:lstStyle/>
            <a:p>
              <a:pPr algn="ctr">
                <a:spcBef>
                  <a:spcPct val="0"/>
                </a:spcBef>
                <a:defRPr/>
              </a:pPr>
              <a:r>
                <a:rPr lang="en-US" sz="1800" dirty="0">
                  <a:latin typeface="+mn-lt"/>
                  <a:ea typeface="+mn-ea"/>
                  <a:cs typeface="Arial" charset="0"/>
                </a:rPr>
                <a:t>95% within 2 standard deviations</a:t>
              </a:r>
            </a:p>
          </p:txBody>
        </p:sp>
        <p:cxnSp>
          <p:nvCxnSpPr>
            <p:cNvPr id="22" name="Straight Connector 21">
              <a:extLst>
                <a:ext uri="{FF2B5EF4-FFF2-40B4-BE49-F238E27FC236}">
                  <a16:creationId xmlns:a16="http://schemas.microsoft.com/office/drawing/2014/main" xmlns="" id="{3A9FA76B-65CA-40D5-81AC-0A9E984CDECC}"/>
                </a:ext>
              </a:extLst>
            </p:cNvPr>
            <p:cNvCxnSpPr/>
            <p:nvPr/>
          </p:nvCxnSpPr>
          <p:spPr>
            <a:xfrm rot="16200000" flipV="1">
              <a:off x="631825" y="3706813"/>
              <a:ext cx="3009900" cy="635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DFEE41F2-A4DB-4E26-923F-870E53A7918A}"/>
                </a:ext>
              </a:extLst>
            </p:cNvPr>
            <p:cNvCxnSpPr/>
            <p:nvPr/>
          </p:nvCxnSpPr>
          <p:spPr>
            <a:xfrm rot="16200000" flipV="1">
              <a:off x="5603082" y="3706019"/>
              <a:ext cx="3009900" cy="7937"/>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xmlns="" id="{38636145-8F2A-467B-934F-81A00427F3D5}"/>
                </a:ext>
              </a:extLst>
            </p:cNvPr>
            <p:cNvCxnSpPr/>
            <p:nvPr/>
          </p:nvCxnSpPr>
          <p:spPr>
            <a:xfrm rot="10800000" flipH="1">
              <a:off x="6135688" y="2211388"/>
              <a:ext cx="938212"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xmlns="" id="{C57D4483-3693-4D5F-B80A-D3B8010433FB}"/>
                </a:ext>
              </a:extLst>
            </p:cNvPr>
            <p:cNvSpPr txBox="1"/>
            <p:nvPr/>
          </p:nvSpPr>
          <p:spPr>
            <a:xfrm>
              <a:off x="2430463" y="5092700"/>
              <a:ext cx="1019175" cy="366713"/>
            </a:xfrm>
            <a:prstGeom prst="rect">
              <a:avLst/>
            </a:prstGeom>
            <a:noFill/>
          </p:spPr>
          <p:txBody>
            <a:bodyPr>
              <a:spAutoFit/>
            </a:bodyPr>
            <a:lstStyle/>
            <a:p>
              <a:pPr>
                <a:spcBef>
                  <a:spcPct val="0"/>
                </a:spcBef>
                <a:defRPr/>
              </a:pPr>
              <a:r>
                <a:rPr lang="en-US" sz="1800" dirty="0">
                  <a:latin typeface="+mn-lt"/>
                  <a:ea typeface="+mn-ea"/>
                  <a:cs typeface="Arial" charset="0"/>
                </a:rPr>
                <a:t>13.5%</a:t>
              </a:r>
            </a:p>
          </p:txBody>
        </p:sp>
        <p:sp>
          <p:nvSpPr>
            <p:cNvPr id="40" name="TextBox 39">
              <a:extLst>
                <a:ext uri="{FF2B5EF4-FFF2-40B4-BE49-F238E27FC236}">
                  <a16:creationId xmlns:a16="http://schemas.microsoft.com/office/drawing/2014/main" xmlns="" id="{1E0D5274-8824-4E2B-BE74-3F41567A4E5E}"/>
                </a:ext>
              </a:extLst>
            </p:cNvPr>
            <p:cNvSpPr txBox="1"/>
            <p:nvPr/>
          </p:nvSpPr>
          <p:spPr>
            <a:xfrm>
              <a:off x="5935663" y="5092700"/>
              <a:ext cx="1019175" cy="366713"/>
            </a:xfrm>
            <a:prstGeom prst="rect">
              <a:avLst/>
            </a:prstGeom>
            <a:noFill/>
          </p:spPr>
          <p:txBody>
            <a:bodyPr>
              <a:spAutoFit/>
            </a:bodyPr>
            <a:lstStyle/>
            <a:p>
              <a:pPr>
                <a:spcBef>
                  <a:spcPct val="0"/>
                </a:spcBef>
                <a:defRPr/>
              </a:pPr>
              <a:r>
                <a:rPr lang="en-US" sz="1800" dirty="0">
                  <a:latin typeface="+mn-lt"/>
                  <a:ea typeface="+mn-ea"/>
                  <a:cs typeface="Arial" charset="0"/>
                </a:rPr>
                <a:t>13.5%</a:t>
              </a:r>
            </a:p>
          </p:txBody>
        </p:sp>
        <p:cxnSp>
          <p:nvCxnSpPr>
            <p:cNvPr id="52" name="Straight Arrow Connector 51">
              <a:extLst>
                <a:ext uri="{FF2B5EF4-FFF2-40B4-BE49-F238E27FC236}">
                  <a16:creationId xmlns:a16="http://schemas.microsoft.com/office/drawing/2014/main" xmlns="" id="{ABB1E485-7474-48A7-B40C-CD0703D46670}"/>
                </a:ext>
              </a:extLst>
            </p:cNvPr>
            <p:cNvCxnSpPr/>
            <p:nvPr/>
          </p:nvCxnSpPr>
          <p:spPr>
            <a:xfrm rot="10800000" flipV="1">
              <a:off x="2163763" y="2225675"/>
              <a:ext cx="855662"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0733" name="Footer Placeholder 2">
            <a:extLst>
              <a:ext uri="{FF2B5EF4-FFF2-40B4-BE49-F238E27FC236}">
                <a16:creationId xmlns:a16="http://schemas.microsoft.com/office/drawing/2014/main" xmlns="" id="{A31A5CD0-8610-4378-A61C-5AD43F1039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9035829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6D344-84D9-46CD-A4F6-40CBE5AFFABD}"/>
              </a:ext>
            </a:extLst>
          </p:cNvPr>
          <p:cNvSpPr>
            <a:spLocks noGrp="1"/>
          </p:cNvSpPr>
          <p:nvPr>
            <p:ph type="title"/>
          </p:nvPr>
        </p:nvSpPr>
        <p:spPr/>
        <p:txBody>
          <a:bodyPr/>
          <a:lstStyle/>
          <a:p>
            <a:pPr>
              <a:defRPr/>
            </a:pPr>
            <a:r>
              <a:rPr lang="en-US" dirty="0">
                <a:solidFill>
                  <a:schemeClr val="accent3"/>
                </a:solidFill>
                <a:ea typeface="+mj-ea"/>
                <a:cs typeface="+mj-cs"/>
              </a:rPr>
              <a:t>Example: Using the Empirical Rule</a:t>
            </a:r>
          </a:p>
        </p:txBody>
      </p:sp>
      <p:sp>
        <p:nvSpPr>
          <p:cNvPr id="31746" name="Content Placeholder 2">
            <a:extLst>
              <a:ext uri="{FF2B5EF4-FFF2-40B4-BE49-F238E27FC236}">
                <a16:creationId xmlns:a16="http://schemas.microsoft.com/office/drawing/2014/main" xmlns="" id="{12FDD963-AC27-448D-81A2-36130CCCAD38}"/>
              </a:ext>
            </a:extLst>
          </p:cNvPr>
          <p:cNvSpPr>
            <a:spLocks noGrp="1"/>
          </p:cNvSpPr>
          <p:nvPr>
            <p:ph idx="1"/>
          </p:nvPr>
        </p:nvSpPr>
        <p:spPr>
          <a:xfrm>
            <a:off x="457200" y="1600200"/>
            <a:ext cx="8229600" cy="2682875"/>
          </a:xfrm>
        </p:spPr>
        <p:txBody>
          <a:bodyPr/>
          <a:lstStyle/>
          <a:p>
            <a:pPr marL="0" indent="0">
              <a:buNone/>
            </a:pPr>
            <a:r>
              <a:rPr lang="en-US" altLang="en-US" dirty="0"/>
              <a:t>In a survey conducted by the National Center for Health Statistics, the sample mean height of women in the United States (ages 20-29) was 64.2 inches, with a sample standard deviation of 2.9 inches. Estimate the percent of the women whose heights are between </a:t>
            </a:r>
            <a:r>
              <a:rPr lang="en-US" altLang="en-US" dirty="0" smtClean="0"/>
              <a:t>58.4 inches </a:t>
            </a:r>
            <a:r>
              <a:rPr lang="en-US" altLang="en-US" dirty="0"/>
              <a:t>and 64.2 inches. </a:t>
            </a:r>
            <a:r>
              <a:rPr lang="en-US" i="1" dirty="0">
                <a:solidFill>
                  <a:schemeClr val="tx2">
                    <a:lumMod val="75000"/>
                  </a:schemeClr>
                </a:solidFill>
              </a:rPr>
              <a:t>(Adapted from National Center for Health Statistics)</a:t>
            </a:r>
            <a:endParaRPr lang="en-US" altLang="en-US" dirty="0">
              <a:solidFill>
                <a:schemeClr val="tx2">
                  <a:lumMod val="75000"/>
                </a:schemeClr>
              </a:solidFill>
            </a:endParaRPr>
          </a:p>
          <a:p>
            <a:pPr marL="0" indent="0"/>
            <a:endParaRPr lang="en-US" altLang="en-US" dirty="0"/>
          </a:p>
        </p:txBody>
      </p:sp>
      <p:sp>
        <p:nvSpPr>
          <p:cNvPr id="31747" name="Footer Placeholder 2">
            <a:extLst>
              <a:ext uri="{FF2B5EF4-FFF2-40B4-BE49-F238E27FC236}">
                <a16:creationId xmlns:a16="http://schemas.microsoft.com/office/drawing/2014/main" xmlns="" id="{0E03CC1D-7CC0-41F8-9AF5-508B283A590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5001266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6D344-84D9-46CD-A4F6-40CBE5AFFABD}"/>
              </a:ext>
            </a:extLst>
          </p:cNvPr>
          <p:cNvSpPr>
            <a:spLocks noGrp="1"/>
          </p:cNvSpPr>
          <p:nvPr>
            <p:ph type="title"/>
          </p:nvPr>
        </p:nvSpPr>
        <p:spPr/>
        <p:txBody>
          <a:bodyPr/>
          <a:lstStyle/>
          <a:p>
            <a:pPr>
              <a:defRPr/>
            </a:pPr>
            <a:r>
              <a:rPr lang="en-US" dirty="0">
                <a:solidFill>
                  <a:schemeClr val="accent3"/>
                </a:solidFill>
                <a:ea typeface="+mj-ea"/>
                <a:cs typeface="+mj-cs"/>
              </a:rPr>
              <a:t>Solution: Using the Empirical Rule</a:t>
            </a:r>
          </a:p>
        </p:txBody>
      </p:sp>
      <p:sp>
        <p:nvSpPr>
          <p:cNvPr id="31746" name="Content Placeholder 2">
            <a:extLst>
              <a:ext uri="{FF2B5EF4-FFF2-40B4-BE49-F238E27FC236}">
                <a16:creationId xmlns:a16="http://schemas.microsoft.com/office/drawing/2014/main" xmlns="" id="{12FDD963-AC27-448D-81A2-36130CCCAD38}"/>
              </a:ext>
            </a:extLst>
          </p:cNvPr>
          <p:cNvSpPr>
            <a:spLocks noGrp="1"/>
          </p:cNvSpPr>
          <p:nvPr>
            <p:ph idx="1"/>
          </p:nvPr>
        </p:nvSpPr>
        <p:spPr>
          <a:xfrm>
            <a:off x="457200" y="1634838"/>
            <a:ext cx="3967018" cy="967220"/>
          </a:xfrm>
        </p:spPr>
        <p:txBody>
          <a:bodyPr/>
          <a:lstStyle/>
          <a:p>
            <a:r>
              <a:rPr lang="en-US" dirty="0"/>
              <a:t>The distribution of women’s heights is shown. Because the distribution is bell-shaped, you can use the Empirical Rule. </a:t>
            </a:r>
          </a:p>
          <a:p>
            <a:r>
              <a:rPr lang="en-US" dirty="0"/>
              <a:t>The mean height is 64.2 inches.</a:t>
            </a:r>
            <a:endParaRPr lang="en-US" altLang="en-US" dirty="0"/>
          </a:p>
        </p:txBody>
      </p:sp>
      <p:sp>
        <p:nvSpPr>
          <p:cNvPr id="31747" name="Footer Placeholder 2">
            <a:extLst>
              <a:ext uri="{FF2B5EF4-FFF2-40B4-BE49-F238E27FC236}">
                <a16:creationId xmlns:a16="http://schemas.microsoft.com/office/drawing/2014/main" xmlns="" id="{0E03CC1D-7CC0-41F8-9AF5-508B283A590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close up of text on a white background&#10;&#10;Description generated with high confidence">
            <a:extLst>
              <a:ext uri="{FF2B5EF4-FFF2-40B4-BE49-F238E27FC236}">
                <a16:creationId xmlns:a16="http://schemas.microsoft.com/office/drawing/2014/main" xmlns="" id="{4B5F123C-44FF-4EA7-8B16-F698A14C47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6702" y="1634838"/>
            <a:ext cx="3881636" cy="4192532"/>
          </a:xfrm>
          <a:prstGeom prst="rect">
            <a:avLst/>
          </a:prstGeom>
        </p:spPr>
      </p:pic>
    </p:spTree>
    <p:extLst>
      <p:ext uri="{BB962C8B-B14F-4D97-AF65-F5344CB8AC3E}">
        <p14:creationId xmlns:p14="http://schemas.microsoft.com/office/powerpoint/2010/main" val="23576695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6D344-84D9-46CD-A4F6-40CBE5AFFABD}"/>
              </a:ext>
            </a:extLst>
          </p:cNvPr>
          <p:cNvSpPr>
            <a:spLocks noGrp="1"/>
          </p:cNvSpPr>
          <p:nvPr>
            <p:ph type="title"/>
          </p:nvPr>
        </p:nvSpPr>
        <p:spPr/>
        <p:txBody>
          <a:bodyPr/>
          <a:lstStyle/>
          <a:p>
            <a:pPr>
              <a:defRPr/>
            </a:pPr>
            <a:r>
              <a:rPr lang="en-US" dirty="0">
                <a:solidFill>
                  <a:schemeClr val="accent3"/>
                </a:solidFill>
                <a:ea typeface="+mj-ea"/>
                <a:cs typeface="+mj-cs"/>
              </a:rPr>
              <a:t>Solution: Using the Empirical Rule</a:t>
            </a:r>
          </a:p>
        </p:txBody>
      </p:sp>
      <mc:AlternateContent xmlns:mc="http://schemas.openxmlformats.org/markup-compatibility/2006" xmlns:a14="http://schemas.microsoft.com/office/drawing/2010/main">
        <mc:Choice Requires="a14">
          <p:sp>
            <p:nvSpPr>
              <p:cNvPr id="31746" name="Content Placeholder 2">
                <a:extLst>
                  <a:ext uri="{FF2B5EF4-FFF2-40B4-BE49-F238E27FC236}">
                    <a16:creationId xmlns:a16="http://schemas.microsoft.com/office/drawing/2014/main" xmlns="" id="{12FDD963-AC27-448D-81A2-36130CCCAD38}"/>
                  </a:ext>
                </a:extLst>
              </p:cNvPr>
              <p:cNvSpPr>
                <a:spLocks noGrp="1"/>
              </p:cNvSpPr>
              <p:nvPr>
                <p:ph idx="1"/>
              </p:nvPr>
            </p:nvSpPr>
            <p:spPr>
              <a:xfrm>
                <a:off x="457200" y="1600200"/>
                <a:ext cx="8229600" cy="4513217"/>
              </a:xfrm>
            </p:spPr>
            <p:txBody>
              <a:bodyPr/>
              <a:lstStyle/>
              <a:p>
                <a:r>
                  <a:rPr lang="en-US" dirty="0"/>
                  <a:t>When you subtract two standard deviations from the mean height, you get</a:t>
                </a:r>
              </a:p>
              <a:p>
                <a:pPr marL="0" indent="0" algn="ctr">
                  <a:buNone/>
                </a:pPr>
                <a14:m>
                  <m:oMath xmlns:m="http://schemas.openxmlformats.org/officeDocument/2006/math">
                    <m:acc>
                      <m:accPr>
                        <m:chr m:val="̅"/>
                        <m:ctrlPr>
                          <a:rPr lang="en-US" i="1" smtClean="0">
                            <a:solidFill>
                              <a:srgbClr val="AC0000"/>
                            </a:solidFill>
                            <a:latin typeface="Cambria Math" panose="02040503050406030204" pitchFamily="18" charset="0"/>
                          </a:rPr>
                        </m:ctrlPr>
                      </m:accPr>
                      <m:e>
                        <m:r>
                          <m:rPr>
                            <m:nor/>
                          </m:rPr>
                          <a:rPr lang="en-US" i="1" dirty="0">
                            <a:solidFill>
                              <a:srgbClr val="AC0000"/>
                            </a:solidFill>
                          </a:rPr>
                          <m:t>x</m:t>
                        </m:r>
                      </m:e>
                    </m:acc>
                  </m:oMath>
                </a14:m>
                <a:r>
                  <a:rPr lang="en-US" i="1" dirty="0">
                    <a:solidFill>
                      <a:srgbClr val="AC0000"/>
                    </a:solidFill>
                  </a:rPr>
                  <a:t> </a:t>
                </a:r>
                <a:r>
                  <a:rPr lang="en-US" dirty="0">
                    <a:solidFill>
                      <a:srgbClr val="AC0000"/>
                    </a:solidFill>
                  </a:rPr>
                  <a:t>– 2</a:t>
                </a:r>
                <a:r>
                  <a:rPr lang="en-US" i="1" dirty="0">
                    <a:solidFill>
                      <a:srgbClr val="AC0000"/>
                    </a:solidFill>
                  </a:rPr>
                  <a:t>s </a:t>
                </a:r>
                <a:r>
                  <a:rPr lang="en-US" dirty="0">
                    <a:solidFill>
                      <a:srgbClr val="AC0000"/>
                    </a:solidFill>
                  </a:rPr>
                  <a:t>= 64.2 – 2(2.9) = 58.4.</a:t>
                </a:r>
              </a:p>
              <a:p>
                <a:r>
                  <a:rPr lang="en-US" dirty="0"/>
                  <a:t>Because 58.4 is two standard deviations below the mean height, the percent of the heights between 58.4 and 64.2 inches is about 13.59% + 34.13% = 47.72%.</a:t>
                </a:r>
              </a:p>
              <a:p>
                <a:pPr marL="0" indent="0">
                  <a:buNone/>
                </a:pPr>
                <a:endParaRPr lang="en-US" dirty="0"/>
              </a:p>
              <a:p>
                <a:pPr marL="0" indent="0">
                  <a:buNone/>
                </a:pPr>
                <a:r>
                  <a:rPr lang="en-US" dirty="0"/>
                  <a:t>So, about 47.72% of women are between 58.4 and 64.2 inches tall.</a:t>
                </a:r>
                <a:endParaRPr lang="en-US" altLang="en-US" dirty="0"/>
              </a:p>
            </p:txBody>
          </p:sp>
        </mc:Choice>
        <mc:Fallback xmlns="">
          <p:sp>
            <p:nvSpPr>
              <p:cNvPr id="31746" name="Content Placeholder 2">
                <a:extLst>
                  <a:ext uri="{FF2B5EF4-FFF2-40B4-BE49-F238E27FC236}">
                    <a16:creationId xmlns:a16="http://schemas.microsoft.com/office/drawing/2014/main" id="{12FDD963-AC27-448D-81A2-36130CCCAD38}"/>
                  </a:ext>
                </a:extLst>
              </p:cNvPr>
              <p:cNvSpPr>
                <a:spLocks noGrp="1" noRot="1" noChangeAspect="1" noMove="1" noResize="1" noEditPoints="1" noAdjustHandles="1" noChangeArrowheads="1" noChangeShapeType="1" noTextEdit="1"/>
              </p:cNvSpPr>
              <p:nvPr>
                <p:ph idx="1"/>
              </p:nvPr>
            </p:nvSpPr>
            <p:spPr>
              <a:xfrm>
                <a:off x="457200" y="1600200"/>
                <a:ext cx="8229600" cy="4513217"/>
              </a:xfrm>
              <a:blipFill>
                <a:blip r:embed="rId2"/>
                <a:stretch>
                  <a:fillRect l="-1481" t="-1486" r="-741"/>
                </a:stretch>
              </a:blipFill>
            </p:spPr>
            <p:txBody>
              <a:bodyPr/>
              <a:lstStyle/>
              <a:p>
                <a:r>
                  <a:rPr lang="en-US">
                    <a:noFill/>
                  </a:rPr>
                  <a:t> </a:t>
                </a:r>
              </a:p>
            </p:txBody>
          </p:sp>
        </mc:Fallback>
      </mc:AlternateContent>
      <p:sp>
        <p:nvSpPr>
          <p:cNvPr id="31747" name="Footer Placeholder 2">
            <a:extLst>
              <a:ext uri="{FF2B5EF4-FFF2-40B4-BE49-F238E27FC236}">
                <a16:creationId xmlns:a16="http://schemas.microsoft.com/office/drawing/2014/main" xmlns="" id="{0E03CC1D-7CC0-41F8-9AF5-508B283A590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6287972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74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a:extLst>
              <a:ext uri="{FF2B5EF4-FFF2-40B4-BE49-F238E27FC236}">
                <a16:creationId xmlns:a16="http://schemas.microsoft.com/office/drawing/2014/main" xmlns="" id="{5722EFD4-48C2-4FA5-9B32-93DEF381F8B5}"/>
              </a:ext>
            </a:extLst>
          </p:cNvPr>
          <p:cNvSpPr>
            <a:spLocks noGrp="1"/>
          </p:cNvSpPr>
          <p:nvPr>
            <p:ph type="title"/>
          </p:nvPr>
        </p:nvSpPr>
        <p:spPr/>
        <p:txBody>
          <a:bodyPr/>
          <a:lstStyle/>
          <a:p>
            <a:r>
              <a:rPr lang="en-US" altLang="en-US" dirty="0"/>
              <a:t>Chebychev’s Theorem</a:t>
            </a:r>
          </a:p>
        </p:txBody>
      </p:sp>
      <p:sp>
        <p:nvSpPr>
          <p:cNvPr id="33794" name="Content Placeholder 2">
            <a:extLst>
              <a:ext uri="{FF2B5EF4-FFF2-40B4-BE49-F238E27FC236}">
                <a16:creationId xmlns:a16="http://schemas.microsoft.com/office/drawing/2014/main" xmlns="" id="{B331F7FB-B6F0-4351-A536-652849D466F7}"/>
              </a:ext>
            </a:extLst>
          </p:cNvPr>
          <p:cNvSpPr>
            <a:spLocks noGrp="1"/>
          </p:cNvSpPr>
          <p:nvPr>
            <p:ph idx="1"/>
          </p:nvPr>
        </p:nvSpPr>
        <p:spPr>
          <a:xfrm>
            <a:off x="457200" y="1455738"/>
            <a:ext cx="8229600" cy="1079500"/>
          </a:xfrm>
        </p:spPr>
        <p:txBody>
          <a:bodyPr/>
          <a:lstStyle/>
          <a:p>
            <a:r>
              <a:rPr lang="en-US" altLang="en-US" sz="2400" dirty="0"/>
              <a:t>The portion of any data set lying within </a:t>
            </a:r>
            <a:r>
              <a:rPr lang="en-US" altLang="en-US" sz="2400" i="1" dirty="0"/>
              <a:t>k</a:t>
            </a:r>
            <a:r>
              <a:rPr lang="en-US" altLang="en-US" sz="2400" dirty="0"/>
              <a:t> standard deviations (</a:t>
            </a:r>
            <a:r>
              <a:rPr lang="en-US" altLang="en-US" sz="2400" i="1" dirty="0"/>
              <a:t>k</a:t>
            </a:r>
            <a:r>
              <a:rPr lang="en-US" altLang="en-US" sz="2400" dirty="0"/>
              <a:t> &gt; 1) of the mean is at least:</a:t>
            </a:r>
          </a:p>
        </p:txBody>
      </p:sp>
      <p:graphicFrame>
        <p:nvGraphicFramePr>
          <p:cNvPr id="33795" name="Object 2">
            <a:extLst>
              <a:ext uri="{FF2B5EF4-FFF2-40B4-BE49-F238E27FC236}">
                <a16:creationId xmlns:a16="http://schemas.microsoft.com/office/drawing/2014/main" xmlns="" id="{1A8B2FEC-4F8F-4916-A262-EA18FC3FBB56}"/>
              </a:ext>
            </a:extLst>
          </p:cNvPr>
          <p:cNvGraphicFramePr>
            <a:graphicFrameLocks noChangeAspect="1"/>
          </p:cNvGraphicFramePr>
          <p:nvPr>
            <p:extLst>
              <p:ext uri="{D42A27DB-BD31-4B8C-83A1-F6EECF244321}">
                <p14:modId xmlns:p14="http://schemas.microsoft.com/office/powerpoint/2010/main" val="1330908567"/>
              </p:ext>
            </p:extLst>
          </p:nvPr>
        </p:nvGraphicFramePr>
        <p:xfrm>
          <a:off x="4027487" y="2321596"/>
          <a:ext cx="879475" cy="879475"/>
        </p:xfrm>
        <a:graphic>
          <a:graphicData uri="http://schemas.openxmlformats.org/presentationml/2006/ole">
            <mc:AlternateContent xmlns:mc="http://schemas.openxmlformats.org/markup-compatibility/2006">
              <mc:Choice xmlns:v="urn:schemas-microsoft-com:vml" Requires="v">
                <p:oleObj spid="_x0000_s11328" name="Equation" r:id="rId3" imgW="393529" imgH="393529" progId="Equation.DSMT4">
                  <p:embed/>
                </p:oleObj>
              </mc:Choice>
              <mc:Fallback>
                <p:oleObj name="Equation" r:id="rId3" imgW="393529" imgH="393529" progId="Equation.DSMT4">
                  <p:embed/>
                  <p:pic>
                    <p:nvPicPr>
                      <p:cNvPr id="33795" name="Object 2">
                        <a:extLst>
                          <a:ext uri="{FF2B5EF4-FFF2-40B4-BE49-F238E27FC236}">
                            <a16:creationId xmlns:a16="http://schemas.microsoft.com/office/drawing/2014/main" xmlns="" id="{1A8B2FEC-4F8F-4916-A262-EA18FC3FBB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7487" y="2321596"/>
                        <a:ext cx="879475" cy="87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xmlns="" id="{D09C8816-4FF0-43E4-BE97-24939A2DDD26}"/>
                  </a:ext>
                </a:extLst>
              </p:cNvPr>
              <p:cNvSpPr txBox="1"/>
              <p:nvPr/>
            </p:nvSpPr>
            <p:spPr>
              <a:xfrm>
                <a:off x="484908" y="3192463"/>
                <a:ext cx="7780338" cy="1326902"/>
              </a:xfrm>
              <a:prstGeom prst="rect">
                <a:avLst/>
              </a:prstGeom>
              <a:noFill/>
            </p:spPr>
            <p:txBody>
              <a:bodyPr>
                <a:spAutoFit/>
              </a:bodyPr>
              <a:lstStyle/>
              <a:p>
                <a:pPr marL="223838" indent="-223838">
                  <a:buClr>
                    <a:schemeClr val="accent1"/>
                  </a:buClr>
                  <a:buFont typeface="Arial" pitchFamily="34" charset="0"/>
                  <a:buChar char="•"/>
                  <a:defRPr/>
                </a:pPr>
                <a:r>
                  <a:rPr lang="en-US" sz="2400" i="1" dirty="0">
                    <a:latin typeface="+mn-lt"/>
                    <a:cs typeface="Arial" charset="0"/>
                  </a:rPr>
                  <a:t>k</a:t>
                </a:r>
                <a:r>
                  <a:rPr lang="en-US" sz="2400" dirty="0">
                    <a:latin typeface="+mn-lt"/>
                    <a:cs typeface="Arial" charset="0"/>
                  </a:rPr>
                  <a:t> = 2: In any data set, at least 1 </a:t>
                </a:r>
                <a:r>
                  <a:rPr lang="en-US" sz="2400" dirty="0"/>
                  <a:t>–</a:t>
                </a:r>
                <a:r>
                  <a:rPr lang="en-US" sz="2400" dirty="0">
                    <a:latin typeface="+mn-lt"/>
                    <a:cs typeface="Arial" charset="0"/>
                  </a:rPr>
                  <a:t> </a:t>
                </a:r>
                <a14:m>
                  <m:oMath xmlns:m="http://schemas.openxmlformats.org/officeDocument/2006/math">
                    <m:f>
                      <m:fPr>
                        <m:ctrlPr>
                          <a:rPr lang="en-US" sz="2400" i="1" smtClean="0">
                            <a:latin typeface="Cambria Math" panose="02040503050406030204" pitchFamily="18" charset="0"/>
                            <a:cs typeface="Arial" charset="0"/>
                          </a:rPr>
                        </m:ctrlPr>
                      </m:fPr>
                      <m:num>
                        <m:r>
                          <m:rPr>
                            <m:nor/>
                          </m:rPr>
                          <a:rPr lang="en-US" altLang="en-US" sz="2400" dirty="0">
                            <a:latin typeface="+mn-lt"/>
                          </a:rPr>
                          <m:t>1</m:t>
                        </m:r>
                      </m:num>
                      <m:den>
                        <m:r>
                          <m:rPr>
                            <m:nor/>
                          </m:rPr>
                          <a:rPr lang="en-US" sz="2400" dirty="0">
                            <a:latin typeface="+mn-lt"/>
                            <a:cs typeface="Arial" charset="0"/>
                          </a:rPr>
                          <m:t>2</m:t>
                        </m:r>
                        <m:r>
                          <m:rPr>
                            <m:nor/>
                          </m:rPr>
                          <a:rPr lang="en-US" sz="2400" baseline="30000" dirty="0">
                            <a:latin typeface="+mn-lt"/>
                            <a:cs typeface="Arial" charset="0"/>
                          </a:rPr>
                          <m:t>2</m:t>
                        </m:r>
                      </m:den>
                    </m:f>
                  </m:oMath>
                </a14:m>
                <a:r>
                  <a:rPr lang="en-US" sz="2400" dirty="0">
                    <a:latin typeface="+mn-lt"/>
                    <a:cs typeface="Arial" charset="0"/>
                  </a:rPr>
                  <a:t> = </a:t>
                </a:r>
                <a14:m>
                  <m:oMath xmlns:m="http://schemas.openxmlformats.org/officeDocument/2006/math">
                    <m:f>
                      <m:fPr>
                        <m:ctrlPr>
                          <a:rPr lang="en-US" sz="2400" i="1" smtClean="0">
                            <a:latin typeface="Cambria Math" panose="02040503050406030204" pitchFamily="18" charset="0"/>
                            <a:cs typeface="Arial" charset="0"/>
                          </a:rPr>
                        </m:ctrlPr>
                      </m:fPr>
                      <m:num>
                        <m:r>
                          <m:rPr>
                            <m:nor/>
                          </m:rPr>
                          <a:rPr lang="en-US" sz="2400" dirty="0">
                            <a:latin typeface="+mn-lt"/>
                            <a:cs typeface="Arial" charset="0"/>
                          </a:rPr>
                          <m:t>3</m:t>
                        </m:r>
                      </m:num>
                      <m:den>
                        <m:r>
                          <m:rPr>
                            <m:nor/>
                          </m:rPr>
                          <a:rPr lang="en-US" sz="2400" dirty="0">
                            <a:latin typeface="+mn-lt"/>
                            <a:cs typeface="Arial" charset="0"/>
                          </a:rPr>
                          <m:t>4</m:t>
                        </m:r>
                      </m:den>
                    </m:f>
                  </m:oMath>
                </a14:m>
                <a:r>
                  <a:rPr lang="en-US" sz="2400" dirty="0">
                    <a:latin typeface="+mn-lt"/>
                    <a:cs typeface="Arial" charset="0"/>
                  </a:rPr>
                  <a:t> , or 75% of the data lie within 2 standard deviations of the mean.</a:t>
                </a:r>
              </a:p>
              <a:p>
                <a:pPr marL="223838" indent="-223838">
                  <a:buClr>
                    <a:schemeClr val="accent1"/>
                  </a:buClr>
                  <a:buFont typeface="Arial" pitchFamily="34" charset="0"/>
                  <a:buChar char="•"/>
                  <a:defRPr/>
                </a:pPr>
                <a:endParaRPr lang="en-US" dirty="0">
                  <a:latin typeface="+mn-lt"/>
                  <a:cs typeface="Arial" charset="0"/>
                </a:endParaRPr>
              </a:p>
            </p:txBody>
          </p:sp>
        </mc:Choice>
        <mc:Fallback xmlns="">
          <p:sp>
            <p:nvSpPr>
              <p:cNvPr id="7" name="TextBox 6">
                <a:extLst>
                  <a:ext uri="{FF2B5EF4-FFF2-40B4-BE49-F238E27FC236}">
                    <a16:creationId xmlns:a16="http://schemas.microsoft.com/office/drawing/2014/main" id="{D09C8816-4FF0-43E4-BE97-24939A2DDD26}"/>
                  </a:ext>
                </a:extLst>
              </p:cNvPr>
              <p:cNvSpPr txBox="1">
                <a:spLocks noRot="1" noChangeAspect="1" noMove="1" noResize="1" noEditPoints="1" noAdjustHandles="1" noChangeArrowheads="1" noChangeShapeType="1" noTextEdit="1"/>
              </p:cNvSpPr>
              <p:nvPr/>
            </p:nvSpPr>
            <p:spPr>
              <a:xfrm>
                <a:off x="484908" y="3192463"/>
                <a:ext cx="7780338" cy="1326902"/>
              </a:xfrm>
              <a:prstGeom prst="rect">
                <a:avLst/>
              </a:prstGeom>
              <a:blipFill>
                <a:blip r:embed="rId5"/>
                <a:stretch>
                  <a:fillRect l="-1097" r="-13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xmlns="" id="{78B66F6A-8BDD-49FA-BA31-655F78A26A45}"/>
                  </a:ext>
                </a:extLst>
              </p:cNvPr>
              <p:cNvSpPr txBox="1"/>
              <p:nvPr/>
            </p:nvSpPr>
            <p:spPr>
              <a:xfrm>
                <a:off x="484908" y="4742409"/>
                <a:ext cx="7780338" cy="1423403"/>
              </a:xfrm>
              <a:prstGeom prst="rect">
                <a:avLst/>
              </a:prstGeom>
              <a:noFill/>
            </p:spPr>
            <p:txBody>
              <a:bodyPr>
                <a:spAutoFit/>
              </a:bodyPr>
              <a:lstStyle/>
              <a:p>
                <a:pPr marL="223838" indent="-223838">
                  <a:buClr>
                    <a:schemeClr val="accent1"/>
                  </a:buClr>
                  <a:buFont typeface="Arial" pitchFamily="34" charset="0"/>
                  <a:buChar char="•"/>
                  <a:defRPr/>
                </a:pPr>
                <a:r>
                  <a:rPr lang="en-US" sz="2400" i="1" dirty="0">
                    <a:latin typeface="+mn-lt"/>
                    <a:cs typeface="Arial" charset="0"/>
                  </a:rPr>
                  <a:t>k</a:t>
                </a:r>
                <a:r>
                  <a:rPr lang="en-US" sz="2400" dirty="0">
                    <a:latin typeface="+mn-lt"/>
                    <a:cs typeface="Arial" charset="0"/>
                  </a:rPr>
                  <a:t> = 3: In any data set, at least 1 </a:t>
                </a:r>
                <a:r>
                  <a:rPr lang="en-US" sz="2400" dirty="0"/>
                  <a:t>–</a:t>
                </a:r>
                <a:r>
                  <a:rPr lang="en-US" sz="2400" dirty="0">
                    <a:latin typeface="+mn-lt"/>
                    <a:cs typeface="Arial" charset="0"/>
                  </a:rPr>
                  <a:t> </a:t>
                </a:r>
                <a14:m>
                  <m:oMath xmlns:m="http://schemas.openxmlformats.org/officeDocument/2006/math">
                    <m:f>
                      <m:fPr>
                        <m:ctrlPr>
                          <a:rPr lang="en-US" sz="2400" i="1">
                            <a:latin typeface="Cambria Math" panose="02040503050406030204" pitchFamily="18" charset="0"/>
                            <a:cs typeface="Arial" charset="0"/>
                          </a:rPr>
                        </m:ctrlPr>
                      </m:fPr>
                      <m:num>
                        <m:r>
                          <m:rPr>
                            <m:nor/>
                          </m:rPr>
                          <a:rPr lang="en-US" altLang="en-US" sz="2400" dirty="0">
                            <a:latin typeface="+mn-lt"/>
                          </a:rPr>
                          <m:t>1</m:t>
                        </m:r>
                      </m:num>
                      <m:den>
                        <m:r>
                          <m:rPr>
                            <m:nor/>
                          </m:rPr>
                          <a:rPr lang="en-US" sz="2400" dirty="0">
                            <a:latin typeface="+mn-lt"/>
                            <a:cs typeface="Arial" charset="0"/>
                          </a:rPr>
                          <m:t>3</m:t>
                        </m:r>
                        <m:r>
                          <m:rPr>
                            <m:nor/>
                          </m:rPr>
                          <a:rPr lang="en-US" sz="2400" baseline="30000" dirty="0">
                            <a:latin typeface="+mn-lt"/>
                            <a:cs typeface="Arial" charset="0"/>
                          </a:rPr>
                          <m:t>2</m:t>
                        </m:r>
                      </m:den>
                    </m:f>
                  </m:oMath>
                </a14:m>
                <a:r>
                  <a:rPr lang="en-US" sz="2400" dirty="0">
                    <a:latin typeface="+mn-lt"/>
                    <a:cs typeface="Arial" charset="0"/>
                  </a:rPr>
                  <a:t> = </a:t>
                </a:r>
                <a14:m>
                  <m:oMath xmlns:m="http://schemas.openxmlformats.org/officeDocument/2006/math">
                    <m:f>
                      <m:fPr>
                        <m:ctrlPr>
                          <a:rPr lang="en-US" sz="2400" i="1">
                            <a:latin typeface="Cambria Math" panose="02040503050406030204" pitchFamily="18" charset="0"/>
                            <a:cs typeface="Arial" charset="0"/>
                          </a:rPr>
                        </m:ctrlPr>
                      </m:fPr>
                      <m:num>
                        <m:r>
                          <m:rPr>
                            <m:nor/>
                          </m:rPr>
                          <a:rPr lang="en-US" sz="2400" dirty="0">
                            <a:latin typeface="+mn-lt"/>
                            <a:cs typeface="Arial" charset="0"/>
                          </a:rPr>
                          <m:t>8</m:t>
                        </m:r>
                      </m:num>
                      <m:den>
                        <m:r>
                          <m:rPr>
                            <m:nor/>
                          </m:rPr>
                          <a:rPr lang="en-US" sz="2400" dirty="0">
                            <a:latin typeface="+mn-lt"/>
                            <a:cs typeface="Arial" charset="0"/>
                          </a:rPr>
                          <m:t>9</m:t>
                        </m:r>
                      </m:den>
                    </m:f>
                  </m:oMath>
                </a14:m>
                <a:r>
                  <a:rPr lang="en-US" sz="2400" dirty="0">
                    <a:latin typeface="+mn-lt"/>
                    <a:cs typeface="Arial" charset="0"/>
                  </a:rPr>
                  <a:t> , or about 88.9% of the data lie within 3 standard deviations of the mean.</a:t>
                </a:r>
              </a:p>
              <a:p>
                <a:pPr marL="223838" indent="-223838">
                  <a:buClr>
                    <a:schemeClr val="accent1"/>
                  </a:buClr>
                  <a:buFont typeface="Arial" pitchFamily="34" charset="0"/>
                  <a:buChar char="•"/>
                  <a:defRPr/>
                </a:pPr>
                <a:endParaRPr lang="en-US" sz="2400" dirty="0">
                  <a:latin typeface="+mn-lt"/>
                  <a:cs typeface="Arial" charset="0"/>
                </a:endParaRPr>
              </a:p>
            </p:txBody>
          </p:sp>
        </mc:Choice>
        <mc:Fallback xmlns="">
          <p:sp>
            <p:nvSpPr>
              <p:cNvPr id="10" name="TextBox 9">
                <a:extLst>
                  <a:ext uri="{FF2B5EF4-FFF2-40B4-BE49-F238E27FC236}">
                    <a16:creationId xmlns:a16="http://schemas.microsoft.com/office/drawing/2014/main" id="{78B66F6A-8BDD-49FA-BA31-655F78A26A45}"/>
                  </a:ext>
                </a:extLst>
              </p:cNvPr>
              <p:cNvSpPr txBox="1">
                <a:spLocks noRot="1" noChangeAspect="1" noMove="1" noResize="1" noEditPoints="1" noAdjustHandles="1" noChangeArrowheads="1" noChangeShapeType="1" noTextEdit="1"/>
              </p:cNvSpPr>
              <p:nvPr/>
            </p:nvSpPr>
            <p:spPr>
              <a:xfrm>
                <a:off x="484908" y="4742409"/>
                <a:ext cx="7780338" cy="1423403"/>
              </a:xfrm>
              <a:prstGeom prst="rect">
                <a:avLst/>
              </a:prstGeom>
              <a:blipFill>
                <a:blip r:embed="rId6"/>
                <a:stretch>
                  <a:fillRect l="-1097" r="-705"/>
                </a:stretch>
              </a:blipFill>
            </p:spPr>
            <p:txBody>
              <a:bodyPr/>
              <a:lstStyle/>
              <a:p>
                <a:r>
                  <a:rPr lang="en-US">
                    <a:noFill/>
                  </a:rPr>
                  <a:t> </a:t>
                </a:r>
              </a:p>
            </p:txBody>
          </p:sp>
        </mc:Fallback>
      </mc:AlternateContent>
      <p:sp>
        <p:nvSpPr>
          <p:cNvPr id="33802" name="Footer Placeholder 2">
            <a:extLst>
              <a:ext uri="{FF2B5EF4-FFF2-40B4-BE49-F238E27FC236}">
                <a16:creationId xmlns:a16="http://schemas.microsoft.com/office/drawing/2014/main" xmlns="" id="{E62FCBD9-91F7-422A-9542-E71BE6E5D94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8742628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a16="http://schemas.microsoft.com/office/drawing/2014/main" xmlns="" id="{B26487A5-FB1E-4C20-8045-3F545387241D}"/>
              </a:ext>
            </a:extLst>
          </p:cNvPr>
          <p:cNvSpPr>
            <a:spLocks noGrp="1"/>
          </p:cNvSpPr>
          <p:nvPr>
            <p:ph type="title"/>
          </p:nvPr>
        </p:nvSpPr>
        <p:spPr/>
        <p:txBody>
          <a:bodyPr/>
          <a:lstStyle/>
          <a:p>
            <a:r>
              <a:rPr lang="en-US" altLang="en-US">
                <a:solidFill>
                  <a:srgbClr val="83BB35"/>
                </a:solidFill>
              </a:rPr>
              <a:t>Example: Using Chebychev</a:t>
            </a:r>
            <a:r>
              <a:rPr lang="ja-JP" altLang="en-US">
                <a:solidFill>
                  <a:srgbClr val="83BB35"/>
                </a:solidFill>
              </a:rPr>
              <a:t>’</a:t>
            </a:r>
            <a:r>
              <a:rPr lang="en-US" altLang="ja-JP">
                <a:solidFill>
                  <a:srgbClr val="83BB35"/>
                </a:solidFill>
              </a:rPr>
              <a:t>s Theorem</a:t>
            </a:r>
            <a:endParaRPr lang="en-US" altLang="en-US">
              <a:solidFill>
                <a:srgbClr val="83BB35"/>
              </a:solidFill>
            </a:endParaRPr>
          </a:p>
        </p:txBody>
      </p:sp>
      <p:sp>
        <p:nvSpPr>
          <p:cNvPr id="34818" name="Content Placeholder 2">
            <a:extLst>
              <a:ext uri="{FF2B5EF4-FFF2-40B4-BE49-F238E27FC236}">
                <a16:creationId xmlns:a16="http://schemas.microsoft.com/office/drawing/2014/main" xmlns="" id="{970AE86E-45CF-4C4E-8244-E44E026191C4}"/>
              </a:ext>
            </a:extLst>
          </p:cNvPr>
          <p:cNvSpPr>
            <a:spLocks noGrp="1"/>
          </p:cNvSpPr>
          <p:nvPr>
            <p:ph idx="1"/>
          </p:nvPr>
        </p:nvSpPr>
        <p:spPr>
          <a:xfrm>
            <a:off x="457200" y="1480127"/>
            <a:ext cx="8229600" cy="1560513"/>
          </a:xfrm>
        </p:spPr>
        <p:txBody>
          <a:bodyPr/>
          <a:lstStyle/>
          <a:p>
            <a:pPr marL="0" indent="0">
              <a:buNone/>
            </a:pPr>
            <a:r>
              <a:rPr lang="en-US" sz="2400" dirty="0"/>
              <a:t>The age distributions for Georgia and Iowa are shown in the histograms. Apply Chebychev’s Theorem to the data for Georgia using </a:t>
            </a:r>
            <a:r>
              <a:rPr lang="en-US" sz="2400" i="1" dirty="0"/>
              <a:t>k </a:t>
            </a:r>
            <a:r>
              <a:rPr lang="en-US" sz="2400" dirty="0"/>
              <a:t>= 2.  What can you conclude? Is an age of 100 unusual for a Georgia resident? Explain. </a:t>
            </a:r>
            <a:br>
              <a:rPr lang="en-US" sz="2400" dirty="0"/>
            </a:br>
            <a:r>
              <a:rPr lang="en-US" sz="2400" i="1" dirty="0">
                <a:solidFill>
                  <a:schemeClr val="tx2">
                    <a:lumMod val="75000"/>
                  </a:schemeClr>
                </a:solidFill>
              </a:rPr>
              <a:t>(Source: Based on U.S. Census Bureau)</a:t>
            </a:r>
            <a:endParaRPr lang="en-US" altLang="en-US" sz="2400" dirty="0">
              <a:solidFill>
                <a:schemeClr val="tx2">
                  <a:lumMod val="75000"/>
                </a:schemeClr>
              </a:solidFill>
            </a:endParaRPr>
          </a:p>
        </p:txBody>
      </p:sp>
      <p:sp>
        <p:nvSpPr>
          <p:cNvPr id="34820" name="Footer Placeholder 2">
            <a:extLst>
              <a:ext uri="{FF2B5EF4-FFF2-40B4-BE49-F238E27FC236}">
                <a16:creationId xmlns:a16="http://schemas.microsoft.com/office/drawing/2014/main" xmlns="" id="{9A8790B6-C5D9-4250-BBAC-002CBA355E8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BA443988-8DA0-4B54-856D-08CCF53A37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8" y="3380609"/>
            <a:ext cx="6816643" cy="2913218"/>
          </a:xfrm>
          <a:prstGeom prst="rect">
            <a:avLst/>
          </a:prstGeom>
        </p:spPr>
      </p:pic>
    </p:spTree>
    <p:extLst>
      <p:ext uri="{BB962C8B-B14F-4D97-AF65-F5344CB8AC3E}">
        <p14:creationId xmlns:p14="http://schemas.microsoft.com/office/powerpoint/2010/main" val="87786117"/>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a:extLst>
              <a:ext uri="{FF2B5EF4-FFF2-40B4-BE49-F238E27FC236}">
                <a16:creationId xmlns:a16="http://schemas.microsoft.com/office/drawing/2014/main" xmlns="" id="{44E84432-CFD8-467E-89F6-EA44D8A12D1F}"/>
              </a:ext>
            </a:extLst>
          </p:cNvPr>
          <p:cNvSpPr>
            <a:spLocks noGrp="1"/>
          </p:cNvSpPr>
          <p:nvPr>
            <p:ph type="title"/>
          </p:nvPr>
        </p:nvSpPr>
        <p:spPr/>
        <p:txBody>
          <a:bodyPr/>
          <a:lstStyle/>
          <a:p>
            <a:r>
              <a:rPr lang="en-US" altLang="en-US">
                <a:solidFill>
                  <a:srgbClr val="83BB35"/>
                </a:solidFill>
              </a:rPr>
              <a:t>Solution: Using Chebychev</a:t>
            </a:r>
            <a:r>
              <a:rPr lang="ja-JP" altLang="en-US">
                <a:solidFill>
                  <a:srgbClr val="83BB35"/>
                </a:solidFill>
              </a:rPr>
              <a:t>’</a:t>
            </a:r>
            <a:r>
              <a:rPr lang="en-US" altLang="ja-JP">
                <a:solidFill>
                  <a:srgbClr val="83BB35"/>
                </a:solidFill>
              </a:rPr>
              <a:t>s Theorem</a:t>
            </a:r>
            <a:endParaRPr lang="en-US" altLang="en-US">
              <a:solidFill>
                <a:srgbClr val="83BB35"/>
              </a:solidFill>
            </a:endParaRPr>
          </a:p>
        </p:txBody>
      </p:sp>
      <mc:AlternateContent xmlns:mc="http://schemas.openxmlformats.org/markup-compatibility/2006" xmlns:a14="http://schemas.microsoft.com/office/drawing/2010/main">
        <mc:Choice Requires="a14">
          <p:sp>
            <p:nvSpPr>
              <p:cNvPr id="137219" name="Content Placeholder 2">
                <a:extLst>
                  <a:ext uri="{FF2B5EF4-FFF2-40B4-BE49-F238E27FC236}">
                    <a16:creationId xmlns:a16="http://schemas.microsoft.com/office/drawing/2014/main" xmlns="" id="{DE5E62BB-BE2F-4868-AEBD-89F9DABE3914}"/>
                  </a:ext>
                </a:extLst>
              </p:cNvPr>
              <p:cNvSpPr>
                <a:spLocks noGrp="1"/>
              </p:cNvSpPr>
              <p:nvPr>
                <p:ph idx="1"/>
              </p:nvPr>
            </p:nvSpPr>
            <p:spPr>
              <a:xfrm>
                <a:off x="409575" y="3599385"/>
                <a:ext cx="8229600" cy="1558925"/>
              </a:xfrm>
            </p:spPr>
            <p:txBody>
              <a:bodyPr/>
              <a:lstStyle/>
              <a:p>
                <a:pPr marL="0" indent="0">
                  <a:buNone/>
                </a:pPr>
                <a:r>
                  <a:rPr lang="en-US" altLang="en-US" i="1" dirty="0"/>
                  <a:t>k</a:t>
                </a:r>
                <a:r>
                  <a:rPr lang="en-US" altLang="en-US" dirty="0"/>
                  <a:t> = 2:  </a:t>
                </a:r>
                <a:r>
                  <a:rPr lang="el-GR" altLang="en-US" i="1" dirty="0">
                    <a:solidFill>
                      <a:schemeClr val="accent2"/>
                    </a:solidFill>
                  </a:rPr>
                  <a:t>μ</a:t>
                </a:r>
                <a:r>
                  <a:rPr lang="en-US" altLang="en-US" dirty="0">
                    <a:solidFill>
                      <a:schemeClr val="accent2"/>
                    </a:solidFill>
                  </a:rPr>
                  <a:t> – 2</a:t>
                </a:r>
                <a:r>
                  <a:rPr lang="el-GR" altLang="en-US" i="1" dirty="0">
                    <a:solidFill>
                      <a:schemeClr val="accent2"/>
                    </a:solidFill>
                  </a:rPr>
                  <a:t>σ</a:t>
                </a:r>
                <a:r>
                  <a:rPr lang="en-US" altLang="en-US" dirty="0">
                    <a:solidFill>
                      <a:schemeClr val="accent2"/>
                    </a:solidFill>
                  </a:rPr>
                  <a:t> = 37.3 – 2(22.3) = –7.3 </a:t>
                </a:r>
                <a:r>
                  <a:rPr lang="en-US" altLang="en-US" dirty="0"/>
                  <a:t>(use 0 since age </a:t>
                </a:r>
                <a:br>
                  <a:rPr lang="en-US" altLang="en-US" dirty="0"/>
                </a:br>
                <a:r>
                  <a:rPr lang="en-US" altLang="en-US" dirty="0"/>
                  <a:t>						can’t be negative)</a:t>
                </a:r>
              </a:p>
              <a:p>
                <a:pPr marL="0" indent="0">
                  <a:buFont typeface="Arial" panose="020B0604020202020204" pitchFamily="34" charset="0"/>
                  <a:buNone/>
                </a:pPr>
                <a:r>
                  <a:rPr lang="en-US" altLang="en-US" dirty="0"/>
                  <a:t>	</a:t>
                </a:r>
                <a:r>
                  <a:rPr lang="el-GR" altLang="en-US" dirty="0"/>
                  <a:t> </a:t>
                </a:r>
                <a:r>
                  <a:rPr lang="el-GR" altLang="en-US" i="1" dirty="0">
                    <a:solidFill>
                      <a:schemeClr val="accent2"/>
                    </a:solidFill>
                  </a:rPr>
                  <a:t>μ</a:t>
                </a:r>
                <a:r>
                  <a:rPr lang="en-US" altLang="en-US" dirty="0">
                    <a:solidFill>
                      <a:schemeClr val="accent2"/>
                    </a:solidFill>
                  </a:rPr>
                  <a:t> + 2</a:t>
                </a:r>
                <a:r>
                  <a:rPr lang="el-GR" altLang="en-US" i="1" dirty="0">
                    <a:solidFill>
                      <a:schemeClr val="accent2"/>
                    </a:solidFill>
                  </a:rPr>
                  <a:t>σ</a:t>
                </a:r>
                <a:r>
                  <a:rPr lang="en-US" altLang="en-US" dirty="0">
                    <a:solidFill>
                      <a:schemeClr val="accent2"/>
                    </a:solidFill>
                  </a:rPr>
                  <a:t> </a:t>
                </a:r>
                <a14:m>
                  <m:oMath xmlns:m="http://schemas.openxmlformats.org/officeDocument/2006/math">
                    <m:r>
                      <a:rPr lang="en-US" altLang="en-US" i="1" dirty="0" smtClean="0">
                        <a:solidFill>
                          <a:schemeClr val="accent2"/>
                        </a:solidFill>
                        <a:latin typeface="Cambria Math" panose="02040503050406030204" pitchFamily="18" charset="0"/>
                        <a:ea typeface="Cambria Math" panose="02040503050406030204" pitchFamily="18" charset="0"/>
                      </a:rPr>
                      <m:t>≈</m:t>
                    </m:r>
                  </m:oMath>
                </a14:m>
                <a:r>
                  <a:rPr lang="en-US" altLang="en-US" dirty="0">
                    <a:solidFill>
                      <a:schemeClr val="accent2"/>
                    </a:solidFill>
                  </a:rPr>
                  <a:t> 37.3 + 2(22.3) = 81.9</a:t>
                </a:r>
              </a:p>
            </p:txBody>
          </p:sp>
        </mc:Choice>
        <mc:Fallback xmlns="">
          <p:sp>
            <p:nvSpPr>
              <p:cNvPr id="137219" name="Content Placeholder 2">
                <a:extLst>
                  <a:ext uri="{FF2B5EF4-FFF2-40B4-BE49-F238E27FC236}">
                    <a16:creationId xmlns:a16="http://schemas.microsoft.com/office/drawing/2014/main" id="{DE5E62BB-BE2F-4868-AEBD-89F9DABE3914}"/>
                  </a:ext>
                </a:extLst>
              </p:cNvPr>
              <p:cNvSpPr>
                <a:spLocks noGrp="1" noRot="1" noChangeAspect="1" noMove="1" noResize="1" noEditPoints="1" noAdjustHandles="1" noChangeArrowheads="1" noChangeShapeType="1" noTextEdit="1"/>
              </p:cNvSpPr>
              <p:nvPr>
                <p:ph idx="1"/>
              </p:nvPr>
            </p:nvSpPr>
            <p:spPr>
              <a:xfrm>
                <a:off x="409575" y="3599385"/>
                <a:ext cx="8229600" cy="1558925"/>
              </a:xfrm>
              <a:blipFill>
                <a:blip r:embed="rId2"/>
                <a:stretch>
                  <a:fillRect l="-1481" t="-3906" r="-889" b="-4297"/>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xmlns="" id="{9FA83FF5-1F68-4B97-B8D9-3FFF5D12D68B}"/>
              </a:ext>
            </a:extLst>
          </p:cNvPr>
          <p:cNvSpPr txBox="1"/>
          <p:nvPr/>
        </p:nvSpPr>
        <p:spPr>
          <a:xfrm>
            <a:off x="583656" y="5086206"/>
            <a:ext cx="8212137" cy="1200329"/>
          </a:xfrm>
          <a:prstGeom prst="rect">
            <a:avLst/>
          </a:prstGeom>
          <a:noFill/>
        </p:spPr>
        <p:txBody>
          <a:bodyPr>
            <a:spAutoFit/>
          </a:bodyPr>
          <a:lstStyle/>
          <a:p>
            <a:r>
              <a:rPr lang="en-US" sz="2400" dirty="0">
                <a:latin typeface="+mn-lt"/>
              </a:rPr>
              <a:t>You can say that at least 75% of the population of Georgia is between 0 and 81.9 years old.</a:t>
            </a:r>
            <a:r>
              <a:rPr lang="en-US" dirty="0"/>
              <a:t> </a:t>
            </a:r>
            <a:r>
              <a:rPr lang="en-US" sz="2400" dirty="0">
                <a:latin typeface="+mn-lt"/>
              </a:rPr>
              <a:t>Also, an age of 100 lies more than two standard deviations from the mean. So, this age is unusual.</a:t>
            </a:r>
            <a:endParaRPr lang="en-US" sz="2400" dirty="0">
              <a:latin typeface="+mn-lt"/>
              <a:ea typeface="+mn-ea"/>
              <a:cs typeface="Arial" charset="0"/>
            </a:endParaRPr>
          </a:p>
        </p:txBody>
      </p:sp>
      <p:sp>
        <p:nvSpPr>
          <p:cNvPr id="35845" name="Footer Placeholder 2">
            <a:extLst>
              <a:ext uri="{FF2B5EF4-FFF2-40B4-BE49-F238E27FC236}">
                <a16:creationId xmlns:a16="http://schemas.microsoft.com/office/drawing/2014/main" xmlns="" id="{F1A220DC-3ABA-4416-86E5-728B277AADE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endParaRPr lang="en-US" altLang="en-US" sz="1200" dirty="0">
              <a:latin typeface="Arial" panose="020B0604020202020204" pitchFamily="34" charset="0"/>
            </a:endParaRPr>
          </a:p>
        </p:txBody>
      </p:sp>
      <p:pic>
        <p:nvPicPr>
          <p:cNvPr id="8" name="Picture 7" descr="A screenshot of a cell phone&#10;&#10;Description generated with very high confidence">
            <a:extLst>
              <a:ext uri="{FF2B5EF4-FFF2-40B4-BE49-F238E27FC236}">
                <a16:creationId xmlns:a16="http://schemas.microsoft.com/office/drawing/2014/main" xmlns="" id="{D9B80092-F5CC-4A37-ACCC-EFD25D30D5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9745"/>
          <a:stretch/>
        </p:blipFill>
        <p:spPr>
          <a:xfrm>
            <a:off x="5796638" y="931821"/>
            <a:ext cx="3155773" cy="2683642"/>
          </a:xfrm>
          <a:prstGeom prst="rect">
            <a:avLst/>
          </a:prstGeom>
        </p:spPr>
      </p:pic>
    </p:spTree>
    <p:extLst>
      <p:ext uri="{BB962C8B-B14F-4D97-AF65-F5344CB8AC3E}">
        <p14:creationId xmlns:p14="http://schemas.microsoft.com/office/powerpoint/2010/main" val="30312894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a:extLst>
              <a:ext uri="{FF2B5EF4-FFF2-40B4-BE49-F238E27FC236}">
                <a16:creationId xmlns:a16="http://schemas.microsoft.com/office/drawing/2014/main" xmlns="" id="{8A535945-5A6B-4A06-A1EF-0F3B12D0CAD4}"/>
              </a:ext>
            </a:extLst>
          </p:cNvPr>
          <p:cNvSpPr>
            <a:spLocks noGrp="1"/>
          </p:cNvSpPr>
          <p:nvPr>
            <p:ph type="title"/>
          </p:nvPr>
        </p:nvSpPr>
        <p:spPr/>
        <p:txBody>
          <a:bodyPr/>
          <a:lstStyle/>
          <a:p>
            <a:pPr eaLnBrk="1" hangingPunct="1"/>
            <a:r>
              <a:rPr lang="en-US" altLang="en-US"/>
              <a:t>Section 2.4 Objectives</a:t>
            </a:r>
          </a:p>
        </p:txBody>
      </p:sp>
      <p:sp>
        <p:nvSpPr>
          <p:cNvPr id="7170" name="Content Placeholder 2">
            <a:extLst>
              <a:ext uri="{FF2B5EF4-FFF2-40B4-BE49-F238E27FC236}">
                <a16:creationId xmlns:a16="http://schemas.microsoft.com/office/drawing/2014/main" xmlns="" id="{05443236-3586-4EB0-AF13-E8DCD9044BD2}"/>
              </a:ext>
            </a:extLst>
          </p:cNvPr>
          <p:cNvSpPr>
            <a:spLocks noGrp="1"/>
          </p:cNvSpPr>
          <p:nvPr>
            <p:ph idx="1"/>
          </p:nvPr>
        </p:nvSpPr>
        <p:spPr/>
        <p:txBody>
          <a:bodyPr/>
          <a:lstStyle/>
          <a:p>
            <a:pPr eaLnBrk="1" hangingPunct="1"/>
            <a:r>
              <a:rPr lang="en-US" altLang="en-US" dirty="0"/>
              <a:t>How to find the range of a data set</a:t>
            </a:r>
          </a:p>
          <a:p>
            <a:pPr eaLnBrk="1" hangingPunct="1"/>
            <a:r>
              <a:rPr lang="en-US" altLang="en-US" dirty="0"/>
              <a:t>How to find the variance and standard deviation of a population and of a sample</a:t>
            </a:r>
          </a:p>
          <a:p>
            <a:pPr eaLnBrk="1" hangingPunct="1"/>
            <a:r>
              <a:rPr lang="en-US" altLang="en-US" dirty="0"/>
              <a:t>How to use the Empirical Rule and Chebychev’s Theorem to interpret standard deviation</a:t>
            </a:r>
          </a:p>
          <a:p>
            <a:pPr eaLnBrk="1" hangingPunct="1"/>
            <a:r>
              <a:rPr lang="en-US" altLang="en-US" dirty="0"/>
              <a:t>How to approximate the sample standard deviation for grouped data</a:t>
            </a:r>
          </a:p>
          <a:p>
            <a:pPr eaLnBrk="1" hangingPunct="1"/>
            <a:r>
              <a:rPr lang="en-US" altLang="en-US" dirty="0"/>
              <a:t>How to use the coefficient of variation to compare variation in different data sets</a:t>
            </a:r>
          </a:p>
        </p:txBody>
      </p:sp>
      <p:sp>
        <p:nvSpPr>
          <p:cNvPr id="7171" name="Footer Placeholder 2">
            <a:extLst>
              <a:ext uri="{FF2B5EF4-FFF2-40B4-BE49-F238E27FC236}">
                <a16:creationId xmlns:a16="http://schemas.microsoft.com/office/drawing/2014/main" xmlns="" id="{D831DBEA-DC3A-4F2A-A23D-0BB5C7C909C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927300606"/>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a16="http://schemas.microsoft.com/office/drawing/2014/main" xmlns="" id="{E21EABED-F295-45A3-A560-2193965037B9}"/>
              </a:ext>
            </a:extLst>
          </p:cNvPr>
          <p:cNvSpPr>
            <a:spLocks noGrp="1"/>
          </p:cNvSpPr>
          <p:nvPr>
            <p:ph type="title"/>
          </p:nvPr>
        </p:nvSpPr>
        <p:spPr/>
        <p:txBody>
          <a:bodyPr/>
          <a:lstStyle/>
          <a:p>
            <a:r>
              <a:rPr lang="en-US" altLang="en-US"/>
              <a:t>Standard Deviation for Grouped Data</a:t>
            </a:r>
          </a:p>
        </p:txBody>
      </p:sp>
      <p:sp>
        <p:nvSpPr>
          <p:cNvPr id="32772" name="Content Placeholder 2">
            <a:extLst>
              <a:ext uri="{FF2B5EF4-FFF2-40B4-BE49-F238E27FC236}">
                <a16:creationId xmlns:a16="http://schemas.microsoft.com/office/drawing/2014/main" xmlns="" id="{4D00146B-C2B3-4309-851B-2C3EA8457F8D}"/>
              </a:ext>
            </a:extLst>
          </p:cNvPr>
          <p:cNvSpPr>
            <a:spLocks noGrp="1"/>
          </p:cNvSpPr>
          <p:nvPr>
            <p:ph idx="1"/>
          </p:nvPr>
        </p:nvSpPr>
        <p:spPr>
          <a:xfrm>
            <a:off x="336550" y="1600200"/>
            <a:ext cx="8583613" cy="646113"/>
          </a:xfrm>
        </p:spPr>
        <p:txBody>
          <a:bodyPr/>
          <a:lstStyle/>
          <a:p>
            <a:pPr>
              <a:buFont typeface="Arial" panose="020B0604020202020204" pitchFamily="34" charset="0"/>
              <a:buNone/>
            </a:pPr>
            <a:r>
              <a:rPr lang="en-US" altLang="en-US" b="1" dirty="0">
                <a:solidFill>
                  <a:schemeClr val="accent2"/>
                </a:solidFill>
              </a:rPr>
              <a:t>Sample standard deviation for a frequency distribution</a:t>
            </a:r>
          </a:p>
          <a:p>
            <a:pPr>
              <a:buFont typeface="Arial" panose="020B0604020202020204" pitchFamily="34" charset="0"/>
              <a:buNone/>
            </a:pPr>
            <a:endParaRPr lang="en-US" altLang="en-US" b="1" dirty="0">
              <a:solidFill>
                <a:schemeClr val="accent2"/>
              </a:solidFill>
            </a:endParaRPr>
          </a:p>
          <a:p>
            <a:r>
              <a:rPr lang="en-US" altLang="en-US" b="1" dirty="0">
                <a:solidFill>
                  <a:schemeClr val="accent2"/>
                </a:solidFill>
              </a:rPr>
              <a:t> </a:t>
            </a:r>
          </a:p>
          <a:p>
            <a:endParaRPr lang="en-US" altLang="en-US" b="1" dirty="0">
              <a:solidFill>
                <a:schemeClr val="accent2"/>
              </a:solidFill>
            </a:endParaRPr>
          </a:p>
          <a:p>
            <a:endParaRPr lang="en-US" altLang="en-US" b="1" dirty="0">
              <a:solidFill>
                <a:schemeClr val="accent2"/>
              </a:solidFill>
            </a:endParaRPr>
          </a:p>
          <a:p>
            <a:r>
              <a:rPr lang="en-US" altLang="en-US" dirty="0"/>
              <a:t>When a frequency distribution has classes, estimate the sample mean and standard deviation by using the midpoint of each class. </a:t>
            </a:r>
          </a:p>
        </p:txBody>
      </p:sp>
      <p:graphicFrame>
        <p:nvGraphicFramePr>
          <p:cNvPr id="36867" name="Object 2">
            <a:extLst>
              <a:ext uri="{FF2B5EF4-FFF2-40B4-BE49-F238E27FC236}">
                <a16:creationId xmlns:a16="http://schemas.microsoft.com/office/drawing/2014/main" xmlns="" id="{BBBC3083-2F6E-4E05-A0FD-30B00B17D57B}"/>
              </a:ext>
            </a:extLst>
          </p:cNvPr>
          <p:cNvGraphicFramePr>
            <a:graphicFrameLocks noChangeAspect="1"/>
          </p:cNvGraphicFramePr>
          <p:nvPr/>
        </p:nvGraphicFramePr>
        <p:xfrm>
          <a:off x="920750" y="2270125"/>
          <a:ext cx="2744788" cy="1163638"/>
        </p:xfrm>
        <a:graphic>
          <a:graphicData uri="http://schemas.openxmlformats.org/presentationml/2006/ole">
            <mc:AlternateContent xmlns:mc="http://schemas.openxmlformats.org/markup-compatibility/2006">
              <mc:Choice xmlns:v="urn:schemas-microsoft-com:vml" Requires="v">
                <p:oleObj spid="_x0000_s12335" name="Equation" r:id="rId3" imgW="1079500" imgH="457200" progId="Equation.DSMT4">
                  <p:embed/>
                </p:oleObj>
              </mc:Choice>
              <mc:Fallback>
                <p:oleObj name="Equation" r:id="rId3" imgW="1079500" imgH="457200" progId="Equation.DSMT4">
                  <p:embed/>
                  <p:pic>
                    <p:nvPicPr>
                      <p:cNvPr id="36867" name="Object 2">
                        <a:extLst>
                          <a:ext uri="{FF2B5EF4-FFF2-40B4-BE49-F238E27FC236}">
                            <a16:creationId xmlns:a16="http://schemas.microsoft.com/office/drawing/2014/main" xmlns="" id="{BBBC3083-2F6E-4E05-A0FD-30B00B17D5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750" y="2270125"/>
                        <a:ext cx="2744788" cy="1163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6868" name="TextBox 6">
            <a:extLst>
              <a:ext uri="{FF2B5EF4-FFF2-40B4-BE49-F238E27FC236}">
                <a16:creationId xmlns:a16="http://schemas.microsoft.com/office/drawing/2014/main" xmlns="" id="{BC271C4E-D4D8-4526-B3E9-A6E87446336F}"/>
              </a:ext>
            </a:extLst>
          </p:cNvPr>
          <p:cNvSpPr txBox="1">
            <a:spLocks noChangeArrowheads="1"/>
          </p:cNvSpPr>
          <p:nvPr/>
        </p:nvSpPr>
        <p:spPr bwMode="auto">
          <a:xfrm>
            <a:off x="3879850" y="2466975"/>
            <a:ext cx="459581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dirty="0">
                <a:solidFill>
                  <a:schemeClr val="accent2"/>
                </a:solidFill>
              </a:rPr>
              <a:t>where </a:t>
            </a:r>
            <a:r>
              <a:rPr lang="en-US" altLang="en-US" i="1" dirty="0">
                <a:solidFill>
                  <a:schemeClr val="accent2"/>
                </a:solidFill>
              </a:rPr>
              <a:t>n </a:t>
            </a:r>
            <a:r>
              <a:rPr lang="en-US" altLang="en-US" dirty="0">
                <a:solidFill>
                  <a:schemeClr val="accent2"/>
                </a:solidFill>
              </a:rPr>
              <a:t>= </a:t>
            </a:r>
            <a:r>
              <a:rPr lang="el-GR" altLang="en-US" dirty="0">
                <a:solidFill>
                  <a:schemeClr val="accent2"/>
                </a:solidFill>
                <a:cs typeface="Times New Roman" panose="02020603050405020304" pitchFamily="18" charset="0"/>
              </a:rPr>
              <a:t>Σ</a:t>
            </a:r>
            <a:r>
              <a:rPr lang="en-US" altLang="en-US" i="1" dirty="0">
                <a:solidFill>
                  <a:schemeClr val="accent2"/>
                </a:solidFill>
                <a:cs typeface="Times New Roman" panose="02020603050405020304" pitchFamily="18" charset="0"/>
              </a:rPr>
              <a:t>f  </a:t>
            </a:r>
            <a:r>
              <a:rPr lang="en-US" altLang="en-US" dirty="0">
                <a:solidFill>
                  <a:schemeClr val="accent2"/>
                </a:solidFill>
                <a:cs typeface="Times New Roman" panose="02020603050405020304" pitchFamily="18" charset="0"/>
              </a:rPr>
              <a:t>(the number of entries in the data set)</a:t>
            </a:r>
            <a:endParaRPr lang="en-US" altLang="en-US" dirty="0">
              <a:solidFill>
                <a:schemeClr val="accent2"/>
              </a:solidFill>
            </a:endParaRPr>
          </a:p>
        </p:txBody>
      </p:sp>
      <p:sp>
        <p:nvSpPr>
          <p:cNvPr id="36869" name="Footer Placeholder 2">
            <a:extLst>
              <a:ext uri="{FF2B5EF4-FFF2-40B4-BE49-F238E27FC236}">
                <a16:creationId xmlns:a16="http://schemas.microsoft.com/office/drawing/2014/main" xmlns="" id="{A1FDAA86-04AC-4F8C-9E95-19BFF076F1A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9320809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E99ACF-3A46-42C9-A83C-66993427F44C}"/>
              </a:ext>
            </a:extLst>
          </p:cNvPr>
          <p:cNvSpPr>
            <a:spLocks noGrp="1"/>
          </p:cNvSpPr>
          <p:nvPr>
            <p:ph type="title"/>
          </p:nvPr>
        </p:nvSpPr>
        <p:spPr>
          <a:xfrm>
            <a:off x="228600" y="274638"/>
            <a:ext cx="8458200" cy="1143000"/>
          </a:xfrm>
        </p:spPr>
        <p:txBody>
          <a:bodyPr/>
          <a:lstStyle/>
          <a:p>
            <a:pPr>
              <a:defRPr/>
            </a:pPr>
            <a:r>
              <a:rPr lang="en-US" sz="4400" dirty="0">
                <a:solidFill>
                  <a:schemeClr val="accent3"/>
                </a:solidFill>
                <a:ea typeface="+mj-ea"/>
                <a:cs typeface="+mj-cs"/>
              </a:rPr>
              <a:t>Example: Finding the Standard Deviation for Grouped Data</a:t>
            </a:r>
          </a:p>
        </p:txBody>
      </p:sp>
      <p:sp>
        <p:nvSpPr>
          <p:cNvPr id="37890" name="Content Placeholder 2">
            <a:extLst>
              <a:ext uri="{FF2B5EF4-FFF2-40B4-BE49-F238E27FC236}">
                <a16:creationId xmlns:a16="http://schemas.microsoft.com/office/drawing/2014/main" xmlns="" id="{8C3C7553-6F61-4BD7-9133-316DEE042C5C}"/>
              </a:ext>
            </a:extLst>
          </p:cNvPr>
          <p:cNvSpPr>
            <a:spLocks noGrp="1"/>
          </p:cNvSpPr>
          <p:nvPr>
            <p:ph idx="4294967295"/>
          </p:nvPr>
        </p:nvSpPr>
        <p:spPr>
          <a:xfrm>
            <a:off x="481013" y="1760538"/>
            <a:ext cx="5373687" cy="2346325"/>
          </a:xfrm>
        </p:spPr>
        <p:txBody>
          <a:bodyPr/>
          <a:lstStyle/>
          <a:p>
            <a:pPr marL="0" indent="0">
              <a:buFont typeface="Arial" panose="020B0604020202020204" pitchFamily="34" charset="0"/>
              <a:buNone/>
            </a:pPr>
            <a:r>
              <a:rPr lang="en-US" altLang="en-US"/>
              <a:t>You collect a random sample of the number of children per household in a region. Find the sample mean and the sample standard deviation of the data set.</a:t>
            </a:r>
          </a:p>
        </p:txBody>
      </p:sp>
      <p:graphicFrame>
        <p:nvGraphicFramePr>
          <p:cNvPr id="7" name="Table 6">
            <a:extLst>
              <a:ext uri="{FF2B5EF4-FFF2-40B4-BE49-F238E27FC236}">
                <a16:creationId xmlns:a16="http://schemas.microsoft.com/office/drawing/2014/main" xmlns="" id="{66284300-5828-4861-9AF8-9F3BD11542EE}"/>
              </a:ext>
            </a:extLst>
          </p:cNvPr>
          <p:cNvGraphicFramePr>
            <a:graphicFrameLocks noGrp="1"/>
          </p:cNvGraphicFramePr>
          <p:nvPr/>
        </p:nvGraphicFramePr>
        <p:xfrm>
          <a:off x="6181725" y="1768475"/>
          <a:ext cx="2505075" cy="4348164"/>
        </p:xfrm>
        <a:graphic>
          <a:graphicData uri="http://schemas.openxmlformats.org/drawingml/2006/table">
            <a:tbl>
              <a:tblPr firstRow="1" bandRow="1">
                <a:tableStyleId>{2D5ABB26-0587-4C30-8999-92F81FD0307C}</a:tableStyleId>
              </a:tblPr>
              <a:tblGrid>
                <a:gridCol w="501015">
                  <a:extLst>
                    <a:ext uri="{9D8B030D-6E8A-4147-A177-3AD203B41FA5}">
                      <a16:colId xmlns:a16="http://schemas.microsoft.com/office/drawing/2014/main" xmlns="" val="20000"/>
                    </a:ext>
                  </a:extLst>
                </a:gridCol>
                <a:gridCol w="501015">
                  <a:extLst>
                    <a:ext uri="{9D8B030D-6E8A-4147-A177-3AD203B41FA5}">
                      <a16:colId xmlns:a16="http://schemas.microsoft.com/office/drawing/2014/main" xmlns="" val="20001"/>
                    </a:ext>
                  </a:extLst>
                </a:gridCol>
                <a:gridCol w="501015">
                  <a:extLst>
                    <a:ext uri="{9D8B030D-6E8A-4147-A177-3AD203B41FA5}">
                      <a16:colId xmlns:a16="http://schemas.microsoft.com/office/drawing/2014/main" xmlns="" val="20002"/>
                    </a:ext>
                  </a:extLst>
                </a:gridCol>
                <a:gridCol w="501015">
                  <a:extLst>
                    <a:ext uri="{9D8B030D-6E8A-4147-A177-3AD203B41FA5}">
                      <a16:colId xmlns:a16="http://schemas.microsoft.com/office/drawing/2014/main" xmlns="" val="20003"/>
                    </a:ext>
                  </a:extLst>
                </a:gridCol>
                <a:gridCol w="501015">
                  <a:extLst>
                    <a:ext uri="{9D8B030D-6E8A-4147-A177-3AD203B41FA5}">
                      <a16:colId xmlns:a16="http://schemas.microsoft.com/office/drawing/2014/main" xmlns="" val="20004"/>
                    </a:ext>
                  </a:extLst>
                </a:gridCol>
              </a:tblGrid>
              <a:tr h="640074">
                <a:tc gridSpan="5">
                  <a:txBody>
                    <a:bodyPr/>
                    <a:lstStyle/>
                    <a:p>
                      <a:pPr algn="ctr"/>
                      <a:r>
                        <a:rPr lang="en-US" sz="1800" b="1" dirty="0">
                          <a:solidFill>
                            <a:schemeClr val="bg1"/>
                          </a:solidFill>
                        </a:rPr>
                        <a:t>Number of Children in</a:t>
                      </a:r>
                      <a:r>
                        <a:rPr lang="en-US" sz="1800" b="1" baseline="0" dirty="0">
                          <a:solidFill>
                            <a:schemeClr val="bg1"/>
                          </a:solidFill>
                        </a:rPr>
                        <a:t> 50 Households</a:t>
                      </a:r>
                      <a:endParaRPr lang="en-US" sz="1800" b="1" dirty="0">
                        <a:solidFill>
                          <a:schemeClr val="bg1"/>
                        </a:solidFill>
                      </a:endParaRP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370809">
                <a:tc>
                  <a:txBody>
                    <a:bodyPr/>
                    <a:lstStyle/>
                    <a:p>
                      <a:r>
                        <a:rPr lang="en-US" sz="1800" dirty="0"/>
                        <a:t>1</a:t>
                      </a:r>
                    </a:p>
                  </a:txBody>
                  <a:tcPr marT="45717" marB="45717">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1800" dirty="0"/>
                        <a:t>3</a:t>
                      </a:r>
                    </a:p>
                  </a:txBody>
                  <a:tcPr marT="45717" marB="45717">
                    <a:lnT w="12700" cap="flat" cmpd="sng" algn="ctr">
                      <a:solidFill>
                        <a:schemeClr val="tx1"/>
                      </a:solidFill>
                      <a:prstDash val="solid"/>
                      <a:round/>
                      <a:headEnd type="none" w="med" len="med"/>
                      <a:tailEnd type="none" w="med" len="med"/>
                    </a:lnT>
                  </a:tcPr>
                </a:tc>
                <a:tc>
                  <a:txBody>
                    <a:bodyPr/>
                    <a:lstStyle/>
                    <a:p>
                      <a:r>
                        <a:rPr lang="en-US" sz="1800" dirty="0"/>
                        <a:t>1</a:t>
                      </a:r>
                    </a:p>
                  </a:txBody>
                  <a:tcPr marT="45717" marB="45717">
                    <a:lnT w="12700" cap="flat" cmpd="sng" algn="ctr">
                      <a:solidFill>
                        <a:schemeClr val="tx1"/>
                      </a:solidFill>
                      <a:prstDash val="solid"/>
                      <a:round/>
                      <a:headEnd type="none" w="med" len="med"/>
                      <a:tailEnd type="none" w="med" len="med"/>
                    </a:lnT>
                  </a:tcPr>
                </a:tc>
                <a:tc>
                  <a:txBody>
                    <a:bodyPr/>
                    <a:lstStyle/>
                    <a:p>
                      <a:r>
                        <a:rPr lang="en-US" sz="1800" dirty="0"/>
                        <a:t>1</a:t>
                      </a:r>
                    </a:p>
                  </a:txBody>
                  <a:tcPr marT="45717" marB="45717">
                    <a:lnT w="12700" cap="flat" cmpd="sng" algn="ctr">
                      <a:solidFill>
                        <a:schemeClr val="tx1"/>
                      </a:solidFill>
                      <a:prstDash val="solid"/>
                      <a:round/>
                      <a:headEnd type="none" w="med" len="med"/>
                      <a:tailEnd type="none" w="med" len="med"/>
                    </a:lnT>
                  </a:tcPr>
                </a:tc>
                <a:tc>
                  <a:txBody>
                    <a:bodyPr/>
                    <a:lstStyle/>
                    <a:p>
                      <a:r>
                        <a:rPr lang="en-US" sz="1800" dirty="0"/>
                        <a:t>1</a:t>
                      </a:r>
                    </a:p>
                  </a:txBody>
                  <a:tcPr marT="45717" marB="45717">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0809">
                <a:tc>
                  <a:txBody>
                    <a:bodyPr/>
                    <a:lstStyle/>
                    <a:p>
                      <a:r>
                        <a:rPr lang="en-US" sz="1800" dirty="0"/>
                        <a:t>1</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2</a:t>
                      </a:r>
                    </a:p>
                  </a:txBody>
                  <a:tcPr marT="45717" marB="45717"/>
                </a:tc>
                <a:tc>
                  <a:txBody>
                    <a:bodyPr/>
                    <a:lstStyle/>
                    <a:p>
                      <a:r>
                        <a:rPr lang="en-US" sz="1800" dirty="0"/>
                        <a:t>2</a:t>
                      </a:r>
                    </a:p>
                  </a:txBody>
                  <a:tcPr marT="45717" marB="45717"/>
                </a:tc>
                <a:tc>
                  <a:txBody>
                    <a:bodyPr/>
                    <a:lstStyle/>
                    <a:p>
                      <a:r>
                        <a:rPr lang="en-US" sz="1800" dirty="0"/>
                        <a:t>1</a:t>
                      </a:r>
                    </a:p>
                  </a:txBody>
                  <a:tcPr marT="45717" marB="45717"/>
                </a:tc>
                <a:tc>
                  <a:txBody>
                    <a:bodyPr/>
                    <a:lstStyle/>
                    <a:p>
                      <a:r>
                        <a:rPr lang="en-US" sz="1800" dirty="0"/>
                        <a:t>0</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2"/>
                  </a:ext>
                </a:extLst>
              </a:tr>
              <a:tr h="370809">
                <a:tc>
                  <a:txBody>
                    <a:bodyPr/>
                    <a:lstStyle/>
                    <a:p>
                      <a:r>
                        <a:rPr lang="en-US" sz="1800" dirty="0"/>
                        <a:t>1</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1</a:t>
                      </a:r>
                    </a:p>
                  </a:txBody>
                  <a:tcPr marT="45717" marB="45717"/>
                </a:tc>
                <a:tc>
                  <a:txBody>
                    <a:bodyPr/>
                    <a:lstStyle/>
                    <a:p>
                      <a:r>
                        <a:rPr lang="en-US" sz="1800" dirty="0"/>
                        <a:t>0</a:t>
                      </a:r>
                    </a:p>
                  </a:txBody>
                  <a:tcPr marT="45717" marB="45717"/>
                </a:tc>
                <a:tc>
                  <a:txBody>
                    <a:bodyPr/>
                    <a:lstStyle/>
                    <a:p>
                      <a:r>
                        <a:rPr lang="en-US" sz="1800" dirty="0"/>
                        <a:t>0</a:t>
                      </a:r>
                    </a:p>
                  </a:txBody>
                  <a:tcPr marT="45717" marB="45717"/>
                </a:tc>
                <a:tc>
                  <a:txBody>
                    <a:bodyPr/>
                    <a:lstStyle/>
                    <a:p>
                      <a:r>
                        <a:rPr lang="en-US" sz="1800" dirty="0"/>
                        <a:t>0</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3"/>
                  </a:ext>
                </a:extLst>
              </a:tr>
              <a:tr h="370809">
                <a:tc>
                  <a:txBody>
                    <a:bodyPr/>
                    <a:lstStyle/>
                    <a:p>
                      <a:r>
                        <a:rPr lang="en-US" sz="1800" dirty="0"/>
                        <a:t>1</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5</a:t>
                      </a:r>
                    </a:p>
                  </a:txBody>
                  <a:tcPr marT="45717" marB="45717"/>
                </a:tc>
                <a:tc>
                  <a:txBody>
                    <a:bodyPr/>
                    <a:lstStyle/>
                    <a:p>
                      <a:r>
                        <a:rPr lang="en-US" sz="1800" dirty="0"/>
                        <a:t>0</a:t>
                      </a:r>
                    </a:p>
                  </a:txBody>
                  <a:tcPr marT="45717" marB="45717"/>
                </a:tc>
                <a:tc>
                  <a:txBody>
                    <a:bodyPr/>
                    <a:lstStyle/>
                    <a:p>
                      <a:r>
                        <a:rPr lang="en-US" sz="1800" dirty="0"/>
                        <a:t>3</a:t>
                      </a:r>
                    </a:p>
                  </a:txBody>
                  <a:tcPr marT="45717" marB="45717"/>
                </a:tc>
                <a:tc>
                  <a:txBody>
                    <a:bodyPr/>
                    <a:lstStyle/>
                    <a:p>
                      <a:r>
                        <a:rPr lang="en-US" sz="1800" dirty="0"/>
                        <a:t>6</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4"/>
                  </a:ext>
                </a:extLst>
              </a:tr>
              <a:tr h="370809">
                <a:tc>
                  <a:txBody>
                    <a:bodyPr/>
                    <a:lstStyle/>
                    <a:p>
                      <a:r>
                        <a:rPr lang="en-US" sz="1800" dirty="0"/>
                        <a:t>3</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0</a:t>
                      </a:r>
                    </a:p>
                  </a:txBody>
                  <a:tcPr marT="45717" marB="45717"/>
                </a:tc>
                <a:tc>
                  <a:txBody>
                    <a:bodyPr/>
                    <a:lstStyle/>
                    <a:p>
                      <a:r>
                        <a:rPr lang="en-US" sz="1800" dirty="0"/>
                        <a:t>3</a:t>
                      </a:r>
                    </a:p>
                  </a:txBody>
                  <a:tcPr marT="45717" marB="45717"/>
                </a:tc>
                <a:tc>
                  <a:txBody>
                    <a:bodyPr/>
                    <a:lstStyle/>
                    <a:p>
                      <a:r>
                        <a:rPr lang="en-US" sz="1800" dirty="0"/>
                        <a:t>1</a:t>
                      </a:r>
                    </a:p>
                  </a:txBody>
                  <a:tcPr marT="45717" marB="45717"/>
                </a:tc>
                <a:tc>
                  <a:txBody>
                    <a:bodyPr/>
                    <a:lstStyle/>
                    <a:p>
                      <a:r>
                        <a:rPr lang="en-US" sz="1800" dirty="0"/>
                        <a:t>1</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5"/>
                  </a:ext>
                </a:extLst>
              </a:tr>
              <a:tr h="370809">
                <a:tc>
                  <a:txBody>
                    <a:bodyPr/>
                    <a:lstStyle/>
                    <a:p>
                      <a:r>
                        <a:rPr lang="en-US" sz="1800" dirty="0"/>
                        <a:t>1</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1</a:t>
                      </a:r>
                    </a:p>
                  </a:txBody>
                  <a:tcPr marT="45717" marB="45717"/>
                </a:tc>
                <a:tc>
                  <a:txBody>
                    <a:bodyPr/>
                    <a:lstStyle/>
                    <a:p>
                      <a:r>
                        <a:rPr lang="en-US" sz="1800" dirty="0"/>
                        <a:t>6</a:t>
                      </a:r>
                    </a:p>
                  </a:txBody>
                  <a:tcPr marT="45717" marB="45717"/>
                </a:tc>
                <a:tc>
                  <a:txBody>
                    <a:bodyPr/>
                    <a:lstStyle/>
                    <a:p>
                      <a:r>
                        <a:rPr lang="en-US" sz="1800" dirty="0"/>
                        <a:t>0</a:t>
                      </a:r>
                    </a:p>
                  </a:txBody>
                  <a:tcPr marT="45717" marB="45717"/>
                </a:tc>
                <a:tc>
                  <a:txBody>
                    <a:bodyPr/>
                    <a:lstStyle/>
                    <a:p>
                      <a:r>
                        <a:rPr lang="en-US" sz="1800" dirty="0"/>
                        <a:t>1</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6"/>
                  </a:ext>
                </a:extLst>
              </a:tr>
              <a:tr h="370809">
                <a:tc>
                  <a:txBody>
                    <a:bodyPr/>
                    <a:lstStyle/>
                    <a:p>
                      <a:r>
                        <a:rPr lang="en-US" sz="1800" dirty="0"/>
                        <a:t>3</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6</a:t>
                      </a:r>
                    </a:p>
                  </a:txBody>
                  <a:tcPr marT="45717" marB="45717"/>
                </a:tc>
                <a:tc>
                  <a:txBody>
                    <a:bodyPr/>
                    <a:lstStyle/>
                    <a:p>
                      <a:r>
                        <a:rPr lang="en-US" sz="1800" dirty="0"/>
                        <a:t>6</a:t>
                      </a:r>
                    </a:p>
                  </a:txBody>
                  <a:tcPr marT="45717" marB="45717"/>
                </a:tc>
                <a:tc>
                  <a:txBody>
                    <a:bodyPr/>
                    <a:lstStyle/>
                    <a:p>
                      <a:r>
                        <a:rPr lang="en-US" sz="1800" dirty="0"/>
                        <a:t>1</a:t>
                      </a:r>
                    </a:p>
                  </a:txBody>
                  <a:tcPr marT="45717" marB="45717"/>
                </a:tc>
                <a:tc>
                  <a:txBody>
                    <a:bodyPr/>
                    <a:lstStyle/>
                    <a:p>
                      <a:r>
                        <a:rPr lang="en-US" sz="1800" dirty="0"/>
                        <a:t>2</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7"/>
                  </a:ext>
                </a:extLst>
              </a:tr>
              <a:tr h="370809">
                <a:tc>
                  <a:txBody>
                    <a:bodyPr/>
                    <a:lstStyle/>
                    <a:p>
                      <a:r>
                        <a:rPr lang="en-US" sz="1800" dirty="0"/>
                        <a:t>2</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3</a:t>
                      </a:r>
                    </a:p>
                  </a:txBody>
                  <a:tcPr marT="45717" marB="45717"/>
                </a:tc>
                <a:tc>
                  <a:txBody>
                    <a:bodyPr/>
                    <a:lstStyle/>
                    <a:p>
                      <a:r>
                        <a:rPr lang="en-US" sz="1800" dirty="0"/>
                        <a:t>0</a:t>
                      </a:r>
                    </a:p>
                  </a:txBody>
                  <a:tcPr marT="45717" marB="45717"/>
                </a:tc>
                <a:tc>
                  <a:txBody>
                    <a:bodyPr/>
                    <a:lstStyle/>
                    <a:p>
                      <a:r>
                        <a:rPr lang="en-US" sz="1800" dirty="0"/>
                        <a:t>1</a:t>
                      </a:r>
                    </a:p>
                  </a:txBody>
                  <a:tcPr marT="45717" marB="45717"/>
                </a:tc>
                <a:tc>
                  <a:txBody>
                    <a:bodyPr/>
                    <a:lstStyle/>
                    <a:p>
                      <a:r>
                        <a:rPr lang="en-US" sz="1800" dirty="0"/>
                        <a:t>1</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8"/>
                  </a:ext>
                </a:extLst>
              </a:tr>
              <a:tr h="370809">
                <a:tc>
                  <a:txBody>
                    <a:bodyPr/>
                    <a:lstStyle/>
                    <a:p>
                      <a:r>
                        <a:rPr lang="en-US" sz="1800" dirty="0"/>
                        <a:t>4</a:t>
                      </a:r>
                    </a:p>
                  </a:txBody>
                  <a:tcPr marT="45717" marB="45717">
                    <a:lnL w="12700" cap="flat" cmpd="sng" algn="ctr">
                      <a:solidFill>
                        <a:schemeClr val="tx1"/>
                      </a:solidFill>
                      <a:prstDash val="solid"/>
                      <a:round/>
                      <a:headEnd type="none" w="med" len="med"/>
                      <a:tailEnd type="none" w="med" len="med"/>
                    </a:lnL>
                  </a:tcPr>
                </a:tc>
                <a:tc>
                  <a:txBody>
                    <a:bodyPr/>
                    <a:lstStyle/>
                    <a:p>
                      <a:r>
                        <a:rPr lang="en-US" sz="1800" dirty="0"/>
                        <a:t>1</a:t>
                      </a:r>
                    </a:p>
                  </a:txBody>
                  <a:tcPr marT="45717" marB="45717"/>
                </a:tc>
                <a:tc>
                  <a:txBody>
                    <a:bodyPr/>
                    <a:lstStyle/>
                    <a:p>
                      <a:r>
                        <a:rPr lang="en-US" sz="1800" dirty="0"/>
                        <a:t>1</a:t>
                      </a:r>
                    </a:p>
                  </a:txBody>
                  <a:tcPr marT="45717" marB="45717"/>
                </a:tc>
                <a:tc>
                  <a:txBody>
                    <a:bodyPr/>
                    <a:lstStyle/>
                    <a:p>
                      <a:r>
                        <a:rPr lang="en-US" sz="1800" dirty="0"/>
                        <a:t>2</a:t>
                      </a:r>
                    </a:p>
                  </a:txBody>
                  <a:tcPr marT="45717" marB="45717"/>
                </a:tc>
                <a:tc>
                  <a:txBody>
                    <a:bodyPr/>
                    <a:lstStyle/>
                    <a:p>
                      <a:r>
                        <a:rPr lang="en-US" sz="1800" dirty="0"/>
                        <a:t>2</a:t>
                      </a:r>
                    </a:p>
                  </a:txBody>
                  <a:tcPr marT="45717" marB="45717">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9"/>
                  </a:ext>
                </a:extLst>
              </a:tr>
              <a:tr h="370809">
                <a:tc>
                  <a:txBody>
                    <a:bodyPr/>
                    <a:lstStyle/>
                    <a:p>
                      <a:r>
                        <a:rPr lang="en-US" sz="1800" dirty="0"/>
                        <a:t>0</a:t>
                      </a:r>
                    </a:p>
                  </a:txBody>
                  <a:tcPr marT="45717" marB="45717">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800" dirty="0"/>
                        <a:t>3</a:t>
                      </a:r>
                    </a:p>
                  </a:txBody>
                  <a:tcPr marT="45717" marB="45717">
                    <a:lnB w="12700" cap="flat" cmpd="sng" algn="ctr">
                      <a:solidFill>
                        <a:schemeClr val="tx1"/>
                      </a:solidFill>
                      <a:prstDash val="solid"/>
                      <a:round/>
                      <a:headEnd type="none" w="med" len="med"/>
                      <a:tailEnd type="none" w="med" len="med"/>
                    </a:lnB>
                  </a:tcPr>
                </a:tc>
                <a:tc>
                  <a:txBody>
                    <a:bodyPr/>
                    <a:lstStyle/>
                    <a:p>
                      <a:r>
                        <a:rPr lang="en-US" sz="1800" dirty="0"/>
                        <a:t>0</a:t>
                      </a:r>
                    </a:p>
                  </a:txBody>
                  <a:tcPr marT="45717" marB="45717">
                    <a:lnB w="12700" cap="flat" cmpd="sng" algn="ctr">
                      <a:solidFill>
                        <a:schemeClr val="tx1"/>
                      </a:solidFill>
                      <a:prstDash val="solid"/>
                      <a:round/>
                      <a:headEnd type="none" w="med" len="med"/>
                      <a:tailEnd type="none" w="med" len="med"/>
                    </a:lnB>
                  </a:tcPr>
                </a:tc>
                <a:tc>
                  <a:txBody>
                    <a:bodyPr/>
                    <a:lstStyle/>
                    <a:p>
                      <a:r>
                        <a:rPr lang="en-US" sz="1800" dirty="0"/>
                        <a:t>2</a:t>
                      </a:r>
                    </a:p>
                  </a:txBody>
                  <a:tcPr marT="45717" marB="45717">
                    <a:lnB w="12700" cap="flat" cmpd="sng" algn="ctr">
                      <a:solidFill>
                        <a:schemeClr val="tx1"/>
                      </a:solidFill>
                      <a:prstDash val="solid"/>
                      <a:round/>
                      <a:headEnd type="none" w="med" len="med"/>
                      <a:tailEnd type="none" w="med" len="med"/>
                    </a:lnB>
                  </a:tcPr>
                </a:tc>
                <a:tc>
                  <a:txBody>
                    <a:bodyPr/>
                    <a:lstStyle/>
                    <a:p>
                      <a:r>
                        <a:rPr lang="en-US" sz="1800" dirty="0"/>
                        <a:t>4</a:t>
                      </a:r>
                    </a:p>
                  </a:txBody>
                  <a:tcPr marT="45717" marB="45717">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bl>
          </a:graphicData>
        </a:graphic>
      </p:graphicFrame>
      <p:sp>
        <p:nvSpPr>
          <p:cNvPr id="37948" name="Footer Placeholder 2">
            <a:extLst>
              <a:ext uri="{FF2B5EF4-FFF2-40B4-BE49-F238E27FC236}">
                <a16:creationId xmlns:a16="http://schemas.microsoft.com/office/drawing/2014/main" xmlns="" id="{D67749AD-0DAF-42BC-B56A-75C233184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221237928"/>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xmlns="" id="{2FFB64DF-B095-472F-AA67-FF44C79CFB68}"/>
              </a:ext>
            </a:extLst>
          </p:cNvPr>
          <p:cNvGraphicFramePr>
            <a:graphicFrameLocks noGrp="1"/>
          </p:cNvGraphicFramePr>
          <p:nvPr/>
        </p:nvGraphicFramePr>
        <p:xfrm>
          <a:off x="5807075" y="2230438"/>
          <a:ext cx="2871788" cy="3170240"/>
        </p:xfrm>
        <a:graphic>
          <a:graphicData uri="http://schemas.openxmlformats.org/drawingml/2006/table">
            <a:tbl>
              <a:tblPr firstRow="1" bandRow="1"/>
              <a:tblGrid>
                <a:gridCol w="593610">
                  <a:extLst>
                    <a:ext uri="{9D8B030D-6E8A-4147-A177-3AD203B41FA5}">
                      <a16:colId xmlns:a16="http://schemas.microsoft.com/office/drawing/2014/main" xmlns="" val="20000"/>
                    </a:ext>
                  </a:extLst>
                </a:gridCol>
                <a:gridCol w="790384">
                  <a:extLst>
                    <a:ext uri="{9D8B030D-6E8A-4147-A177-3AD203B41FA5}">
                      <a16:colId xmlns:a16="http://schemas.microsoft.com/office/drawing/2014/main" xmlns="" val="20001"/>
                    </a:ext>
                  </a:extLst>
                </a:gridCol>
                <a:gridCol w="1487794">
                  <a:extLst>
                    <a:ext uri="{9D8B030D-6E8A-4147-A177-3AD203B41FA5}">
                      <a16:colId xmlns:a16="http://schemas.microsoft.com/office/drawing/2014/main" xmlns="" val="20002"/>
                    </a:ext>
                  </a:extLst>
                </a:gridCol>
              </a:tblGrid>
              <a:tr h="396280">
                <a:tc>
                  <a:txBody>
                    <a:bodyPr/>
                    <a:lstStyle/>
                    <a:p>
                      <a:pPr algn="ctr"/>
                      <a:r>
                        <a:rPr lang="en-US" sz="2000" b="1" i="1" dirty="0">
                          <a:solidFill>
                            <a:schemeClr val="bg1"/>
                          </a:solidFill>
                        </a:rPr>
                        <a:t>x</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2000" b="1" i="1" dirty="0">
                          <a:solidFill>
                            <a:schemeClr val="bg1"/>
                          </a:solidFill>
                        </a:rPr>
                        <a:t>f</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2000" b="1" i="1" dirty="0" err="1">
                          <a:solidFill>
                            <a:schemeClr val="bg1"/>
                          </a:solidFill>
                        </a:rPr>
                        <a:t>xf</a:t>
                      </a:r>
                      <a:endParaRPr lang="en-US" sz="2000" b="1" i="1" dirty="0">
                        <a:solidFill>
                          <a:schemeClr val="bg1"/>
                        </a:solidFill>
                      </a:endParaRP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xmlns="" val="10000"/>
                  </a:ext>
                </a:extLst>
              </a:tr>
              <a:tr h="396280">
                <a:tc>
                  <a:txBody>
                    <a:bodyPr/>
                    <a:lstStyle/>
                    <a:p>
                      <a:pPr algn="ctr"/>
                      <a:r>
                        <a:rPr lang="en-US" sz="2000" dirty="0"/>
                        <a:t>0</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2000" dirty="0"/>
                        <a:t>10</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2000" dirty="0">
                          <a:solidFill>
                            <a:schemeClr val="accent2"/>
                          </a:solidFill>
                        </a:rPr>
                        <a:t>0(10) = 0</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96280">
                <a:tc>
                  <a:txBody>
                    <a:bodyPr/>
                    <a:lstStyle/>
                    <a:p>
                      <a:pPr algn="ctr"/>
                      <a:r>
                        <a:rPr lang="en-US" sz="2000" dirty="0"/>
                        <a:t>1</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t>19</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solidFill>
                            <a:schemeClr val="accent2"/>
                          </a:solidFill>
                        </a:rPr>
                        <a:t>1(19) = 19</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396280">
                <a:tc>
                  <a:txBody>
                    <a:bodyPr/>
                    <a:lstStyle/>
                    <a:p>
                      <a:pPr algn="ctr"/>
                      <a:r>
                        <a:rPr lang="en-US" sz="2000" dirty="0"/>
                        <a:t>2</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t>7</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solidFill>
                            <a:schemeClr val="accent2"/>
                          </a:solidFill>
                        </a:rPr>
                        <a:t>2(7) = 14</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396280">
                <a:tc>
                  <a:txBody>
                    <a:bodyPr/>
                    <a:lstStyle/>
                    <a:p>
                      <a:pPr algn="ctr"/>
                      <a:r>
                        <a:rPr lang="en-US" sz="2000" dirty="0"/>
                        <a:t>3</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t>7</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solidFill>
                            <a:schemeClr val="accent2"/>
                          </a:solidFill>
                        </a:rPr>
                        <a:t>3(7) =21</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396280">
                <a:tc>
                  <a:txBody>
                    <a:bodyPr/>
                    <a:lstStyle/>
                    <a:p>
                      <a:pPr algn="ctr"/>
                      <a:r>
                        <a:rPr lang="en-US" sz="2000" dirty="0"/>
                        <a:t>4</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t>2</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solidFill>
                            <a:schemeClr val="accent2"/>
                          </a:solidFill>
                        </a:rPr>
                        <a:t>4(2) = 8</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396280">
                <a:tc>
                  <a:txBody>
                    <a:bodyPr/>
                    <a:lstStyle/>
                    <a:p>
                      <a:pPr algn="ctr"/>
                      <a:r>
                        <a:rPr lang="en-US" sz="2000" dirty="0"/>
                        <a:t>5</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t>1</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US" sz="2000" dirty="0">
                          <a:solidFill>
                            <a:schemeClr val="accent2"/>
                          </a:solidFill>
                        </a:rPr>
                        <a:t>5(1) = 5</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396280">
                <a:tc>
                  <a:txBody>
                    <a:bodyPr/>
                    <a:lstStyle/>
                    <a:p>
                      <a:pPr algn="ctr"/>
                      <a:r>
                        <a:rPr lang="en-US" sz="2000" dirty="0"/>
                        <a:t>6</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4</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solidFill>
                            <a:schemeClr val="accent2"/>
                          </a:solidFill>
                        </a:rPr>
                        <a:t>6(4) = 24</a:t>
                      </a:r>
                    </a:p>
                  </a:txBody>
                  <a:tcPr marL="91448" marR="91448"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bl>
          </a:graphicData>
        </a:graphic>
      </p:graphicFrame>
      <p:sp>
        <p:nvSpPr>
          <p:cNvPr id="2" name="Title 1">
            <a:extLst>
              <a:ext uri="{FF2B5EF4-FFF2-40B4-BE49-F238E27FC236}">
                <a16:creationId xmlns:a16="http://schemas.microsoft.com/office/drawing/2014/main" xmlns="" id="{0FD4042B-D80B-42E5-95DB-235747D5BF3F}"/>
              </a:ext>
            </a:extLst>
          </p:cNvPr>
          <p:cNvSpPr>
            <a:spLocks noGrp="1"/>
          </p:cNvSpPr>
          <p:nvPr>
            <p:ph type="title"/>
          </p:nvPr>
        </p:nvSpPr>
        <p:spPr>
          <a:xfrm>
            <a:off x="228600" y="274638"/>
            <a:ext cx="8458200" cy="1143000"/>
          </a:xfrm>
        </p:spPr>
        <p:txBody>
          <a:bodyPr/>
          <a:lstStyle/>
          <a:p>
            <a:pPr>
              <a:defRPr/>
            </a:pPr>
            <a:r>
              <a:rPr lang="en-US" dirty="0">
                <a:solidFill>
                  <a:schemeClr val="accent3"/>
                </a:solidFill>
                <a:ea typeface="+mj-ea"/>
                <a:cs typeface="+mj-cs"/>
              </a:rPr>
              <a:t>Solution: Finding the Standard Deviation for Grouped Data</a:t>
            </a:r>
          </a:p>
        </p:txBody>
      </p:sp>
      <p:sp>
        <p:nvSpPr>
          <p:cNvPr id="33796" name="Content Placeholder 6">
            <a:extLst>
              <a:ext uri="{FF2B5EF4-FFF2-40B4-BE49-F238E27FC236}">
                <a16:creationId xmlns:a16="http://schemas.microsoft.com/office/drawing/2014/main" xmlns="" id="{7B0DFDC2-2C35-41C8-9B35-65C609B19518}"/>
              </a:ext>
            </a:extLst>
          </p:cNvPr>
          <p:cNvSpPr>
            <a:spLocks noGrp="1"/>
          </p:cNvSpPr>
          <p:nvPr>
            <p:ph idx="1"/>
          </p:nvPr>
        </p:nvSpPr>
        <p:spPr>
          <a:xfrm>
            <a:off x="457200" y="1600200"/>
            <a:ext cx="6345238" cy="1511300"/>
          </a:xfrm>
        </p:spPr>
        <p:txBody>
          <a:bodyPr/>
          <a:lstStyle/>
          <a:p>
            <a:r>
              <a:rPr lang="en-US" altLang="en-US" dirty="0"/>
              <a:t>First construct a frequency distribution.</a:t>
            </a:r>
          </a:p>
          <a:p>
            <a:endParaRPr lang="en-US" altLang="en-US" dirty="0"/>
          </a:p>
          <a:p>
            <a:r>
              <a:rPr lang="en-US" altLang="en-US" dirty="0"/>
              <a:t>Find the mean of the frequency distribution.</a:t>
            </a:r>
          </a:p>
        </p:txBody>
      </p:sp>
      <p:sp>
        <p:nvSpPr>
          <p:cNvPr id="38947" name="TextBox 9">
            <a:extLst>
              <a:ext uri="{FF2B5EF4-FFF2-40B4-BE49-F238E27FC236}">
                <a16:creationId xmlns:a16="http://schemas.microsoft.com/office/drawing/2014/main" xmlns="" id="{59104A1E-6A43-4C22-8C39-B9A7B6E735C7}"/>
              </a:ext>
            </a:extLst>
          </p:cNvPr>
          <p:cNvSpPr txBox="1">
            <a:spLocks noChangeArrowheads="1"/>
          </p:cNvSpPr>
          <p:nvPr/>
        </p:nvSpPr>
        <p:spPr bwMode="auto">
          <a:xfrm>
            <a:off x="6400800" y="5405438"/>
            <a:ext cx="977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l-GR" altLang="en-US" sz="2000">
                <a:cs typeface="Times New Roman" panose="02020603050405020304" pitchFamily="18" charset="0"/>
              </a:rPr>
              <a:t>Σ</a:t>
            </a:r>
            <a:r>
              <a:rPr lang="en-US" altLang="en-US" sz="2000" i="1">
                <a:cs typeface="Times New Roman" panose="02020603050405020304" pitchFamily="18" charset="0"/>
              </a:rPr>
              <a:t>f</a:t>
            </a:r>
            <a:r>
              <a:rPr lang="en-US" altLang="en-US" sz="2000">
                <a:cs typeface="Times New Roman" panose="02020603050405020304" pitchFamily="18" charset="0"/>
              </a:rPr>
              <a:t> = 50</a:t>
            </a:r>
            <a:endParaRPr lang="en-US" altLang="en-US" sz="2000"/>
          </a:p>
        </p:txBody>
      </p:sp>
      <p:sp>
        <p:nvSpPr>
          <p:cNvPr id="11" name="TextBox 10">
            <a:extLst>
              <a:ext uri="{FF2B5EF4-FFF2-40B4-BE49-F238E27FC236}">
                <a16:creationId xmlns:a16="http://schemas.microsoft.com/office/drawing/2014/main" xmlns="" id="{FFBB4F6B-DBFA-4F1C-800D-FF20B42C2EE9}"/>
              </a:ext>
            </a:extLst>
          </p:cNvPr>
          <p:cNvSpPr txBox="1">
            <a:spLocks noChangeArrowheads="1"/>
          </p:cNvSpPr>
          <p:nvPr/>
        </p:nvSpPr>
        <p:spPr bwMode="auto">
          <a:xfrm>
            <a:off x="7354888" y="5414963"/>
            <a:ext cx="13874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l-GR" altLang="en-US" sz="2000">
                <a:solidFill>
                  <a:schemeClr val="accent2"/>
                </a:solidFill>
                <a:cs typeface="Times New Roman" panose="02020603050405020304" pitchFamily="18" charset="0"/>
              </a:rPr>
              <a:t>Σ</a:t>
            </a:r>
            <a:r>
              <a:rPr lang="en-US" altLang="en-US" sz="2000">
                <a:solidFill>
                  <a:schemeClr val="accent2"/>
                </a:solidFill>
                <a:cs typeface="Times New Roman" panose="02020603050405020304" pitchFamily="18" charset="0"/>
              </a:rPr>
              <a:t>(</a:t>
            </a:r>
            <a:r>
              <a:rPr lang="en-US" altLang="en-US" sz="2000" i="1">
                <a:solidFill>
                  <a:schemeClr val="accent2"/>
                </a:solidFill>
                <a:cs typeface="Times New Roman" panose="02020603050405020304" pitchFamily="18" charset="0"/>
              </a:rPr>
              <a:t>xf</a:t>
            </a:r>
            <a:r>
              <a:rPr lang="en-US" altLang="en-US" sz="2000">
                <a:solidFill>
                  <a:schemeClr val="accent2"/>
                </a:solidFill>
                <a:cs typeface="Times New Roman" panose="02020603050405020304" pitchFamily="18" charset="0"/>
              </a:rPr>
              <a:t> )= 91</a:t>
            </a:r>
            <a:endParaRPr lang="en-US" altLang="en-US" sz="2000">
              <a:solidFill>
                <a:schemeClr val="accent2"/>
              </a:solidFill>
            </a:endParaRPr>
          </a:p>
        </p:txBody>
      </p:sp>
      <p:graphicFrame>
        <p:nvGraphicFramePr>
          <p:cNvPr id="33794" name="Object 2">
            <a:extLst>
              <a:ext uri="{FF2B5EF4-FFF2-40B4-BE49-F238E27FC236}">
                <a16:creationId xmlns:a16="http://schemas.microsoft.com/office/drawing/2014/main" xmlns="" id="{0CEFAD3F-34C2-4506-AD6C-6BB5C53ED44D}"/>
              </a:ext>
            </a:extLst>
          </p:cNvPr>
          <p:cNvGraphicFramePr>
            <a:graphicFrameLocks noChangeAspect="1"/>
          </p:cNvGraphicFramePr>
          <p:nvPr/>
        </p:nvGraphicFramePr>
        <p:xfrm>
          <a:off x="1404938" y="3552825"/>
          <a:ext cx="2844800" cy="938213"/>
        </p:xfrm>
        <a:graphic>
          <a:graphicData uri="http://schemas.openxmlformats.org/presentationml/2006/ole">
            <mc:AlternateContent xmlns:mc="http://schemas.openxmlformats.org/markup-compatibility/2006">
              <mc:Choice xmlns:v="urn:schemas-microsoft-com:vml" Requires="v">
                <p:oleObj spid="_x0000_s13359" name="Equation" r:id="rId3" imgW="1193800" imgH="393700" progId="Equation.DSMT4">
                  <p:embed/>
                </p:oleObj>
              </mc:Choice>
              <mc:Fallback>
                <p:oleObj name="Equation" r:id="rId3" imgW="1193800" imgH="393700" progId="Equation.DSMT4">
                  <p:embed/>
                  <p:pic>
                    <p:nvPicPr>
                      <p:cNvPr id="33794" name="Object 2">
                        <a:extLst>
                          <a:ext uri="{FF2B5EF4-FFF2-40B4-BE49-F238E27FC236}">
                            <a16:creationId xmlns:a16="http://schemas.microsoft.com/office/drawing/2014/main" xmlns="" id="{0CEFAD3F-34C2-4506-AD6C-6BB5C53ED4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4938" y="3552825"/>
                        <a:ext cx="2844800" cy="938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3" name="TextBox 12">
            <a:extLst>
              <a:ext uri="{FF2B5EF4-FFF2-40B4-BE49-F238E27FC236}">
                <a16:creationId xmlns:a16="http://schemas.microsoft.com/office/drawing/2014/main" xmlns="" id="{3CA2E61B-9EC9-4069-934A-977B6665B774}"/>
              </a:ext>
            </a:extLst>
          </p:cNvPr>
          <p:cNvSpPr txBox="1"/>
          <p:nvPr/>
        </p:nvSpPr>
        <p:spPr>
          <a:xfrm>
            <a:off x="463554" y="4499749"/>
            <a:ext cx="5133975" cy="954107"/>
          </a:xfrm>
          <a:prstGeom prst="rect">
            <a:avLst/>
          </a:prstGeom>
          <a:noFill/>
        </p:spPr>
        <p:txBody>
          <a:bodyPr>
            <a:spAutoFit/>
          </a:bodyPr>
          <a:lstStyle/>
          <a:p>
            <a:pPr>
              <a:spcBef>
                <a:spcPct val="0"/>
              </a:spcBef>
              <a:buClr>
                <a:schemeClr val="accent1"/>
              </a:buClr>
              <a:defRPr/>
            </a:pPr>
            <a:r>
              <a:rPr lang="en-US" sz="2800" dirty="0">
                <a:latin typeface="+mn-lt"/>
                <a:ea typeface="+mn-ea"/>
                <a:cs typeface="Arial" charset="0"/>
              </a:rPr>
              <a:t>The sample mean is about 1.8 children.</a:t>
            </a:r>
          </a:p>
        </p:txBody>
      </p:sp>
      <p:sp>
        <p:nvSpPr>
          <p:cNvPr id="38951" name="Footer Placeholder 2">
            <a:extLst>
              <a:ext uri="{FF2B5EF4-FFF2-40B4-BE49-F238E27FC236}">
                <a16:creationId xmlns:a16="http://schemas.microsoft.com/office/drawing/2014/main" xmlns="" id="{18412A2E-8503-4FBD-BE94-10D86495347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4585153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nodeType="afterEffect">
                                  <p:stCondLst>
                                    <p:cond delay="0"/>
                                  </p:stCondLst>
                                  <p:childTnLst>
                                    <p:set>
                                      <p:cBhvr>
                                        <p:cTn id="11" dur="1" fill="hold">
                                          <p:stCondLst>
                                            <p:cond delay="0"/>
                                          </p:stCondLst>
                                        </p:cTn>
                                        <p:tgtEl>
                                          <p:spTgt spid="33794"/>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187B16-35F4-4AA4-9FE3-764D03D3EC66}"/>
              </a:ext>
            </a:extLst>
          </p:cNvPr>
          <p:cNvSpPr>
            <a:spLocks noGrp="1"/>
          </p:cNvSpPr>
          <p:nvPr>
            <p:ph type="title"/>
          </p:nvPr>
        </p:nvSpPr>
        <p:spPr>
          <a:xfrm>
            <a:off x="228600" y="274638"/>
            <a:ext cx="8458200" cy="1143000"/>
          </a:xfrm>
        </p:spPr>
        <p:txBody>
          <a:bodyPr/>
          <a:lstStyle/>
          <a:p>
            <a:pPr>
              <a:defRPr/>
            </a:pPr>
            <a:r>
              <a:rPr lang="en-US" dirty="0">
                <a:solidFill>
                  <a:schemeClr val="accent3"/>
                </a:solidFill>
                <a:ea typeface="+mj-ea"/>
                <a:cs typeface="+mj-cs"/>
              </a:rPr>
              <a:t>Solution: Finding the Standard Deviation for Grouped Data</a:t>
            </a:r>
          </a:p>
        </p:txBody>
      </p:sp>
      <p:sp>
        <p:nvSpPr>
          <p:cNvPr id="39938" name="Content Placeholder 6">
            <a:extLst>
              <a:ext uri="{FF2B5EF4-FFF2-40B4-BE49-F238E27FC236}">
                <a16:creationId xmlns:a16="http://schemas.microsoft.com/office/drawing/2014/main" xmlns="" id="{5D6858F4-E33B-47AA-9CFA-83D123F0EC7E}"/>
              </a:ext>
            </a:extLst>
          </p:cNvPr>
          <p:cNvSpPr>
            <a:spLocks noGrp="1"/>
          </p:cNvSpPr>
          <p:nvPr>
            <p:ph idx="1"/>
          </p:nvPr>
        </p:nvSpPr>
        <p:spPr>
          <a:xfrm>
            <a:off x="457200" y="1600200"/>
            <a:ext cx="6345238" cy="1511300"/>
          </a:xfrm>
        </p:spPr>
        <p:txBody>
          <a:bodyPr/>
          <a:lstStyle/>
          <a:p>
            <a:r>
              <a:rPr lang="en-US" altLang="en-US"/>
              <a:t>Determine the sum of squares.</a:t>
            </a:r>
          </a:p>
        </p:txBody>
      </p:sp>
      <p:graphicFrame>
        <p:nvGraphicFramePr>
          <p:cNvPr id="8" name="Table 7">
            <a:extLst>
              <a:ext uri="{FF2B5EF4-FFF2-40B4-BE49-F238E27FC236}">
                <a16:creationId xmlns:a16="http://schemas.microsoft.com/office/drawing/2014/main" xmlns="" id="{DB87DFD6-4272-49DE-B86A-11778F29D11A}"/>
              </a:ext>
            </a:extLst>
          </p:cNvPr>
          <p:cNvGraphicFramePr>
            <a:graphicFrameLocks noGrp="1"/>
          </p:cNvGraphicFramePr>
          <p:nvPr>
            <p:extLst>
              <p:ext uri="{D42A27DB-BD31-4B8C-83A1-F6EECF244321}">
                <p14:modId xmlns:p14="http://schemas.microsoft.com/office/powerpoint/2010/main" val="4154043724"/>
              </p:ext>
            </p:extLst>
          </p:nvPr>
        </p:nvGraphicFramePr>
        <p:xfrm>
          <a:off x="526597" y="2325688"/>
          <a:ext cx="7929426" cy="3175000"/>
        </p:xfrm>
        <a:graphic>
          <a:graphicData uri="http://schemas.openxmlformats.org/drawingml/2006/table">
            <a:tbl>
              <a:tblPr/>
              <a:tblGrid>
                <a:gridCol w="806757">
                  <a:extLst>
                    <a:ext uri="{9D8B030D-6E8A-4147-A177-3AD203B41FA5}">
                      <a16:colId xmlns:a16="http://schemas.microsoft.com/office/drawing/2014/main" xmlns="" val="681602130"/>
                    </a:ext>
                  </a:extLst>
                </a:gridCol>
                <a:gridCol w="806757">
                  <a:extLst>
                    <a:ext uri="{9D8B030D-6E8A-4147-A177-3AD203B41FA5}">
                      <a16:colId xmlns:a16="http://schemas.microsoft.com/office/drawing/2014/main" xmlns="" val="448804208"/>
                    </a:ext>
                  </a:extLst>
                </a:gridCol>
                <a:gridCol w="2072150">
                  <a:extLst>
                    <a:ext uri="{9D8B030D-6E8A-4147-A177-3AD203B41FA5}">
                      <a16:colId xmlns:a16="http://schemas.microsoft.com/office/drawing/2014/main" xmlns="" val="115451215"/>
                    </a:ext>
                  </a:extLst>
                </a:gridCol>
                <a:gridCol w="2000315">
                  <a:extLst>
                    <a:ext uri="{9D8B030D-6E8A-4147-A177-3AD203B41FA5}">
                      <a16:colId xmlns:a16="http://schemas.microsoft.com/office/drawing/2014/main" xmlns="" val="2737639082"/>
                    </a:ext>
                  </a:extLst>
                </a:gridCol>
                <a:gridCol w="2243447">
                  <a:extLst>
                    <a:ext uri="{9D8B030D-6E8A-4147-A177-3AD203B41FA5}">
                      <a16:colId xmlns:a16="http://schemas.microsoft.com/office/drawing/2014/main" xmlns="" val="2700859475"/>
                    </a:ext>
                  </a:extLst>
                </a:gridCol>
              </a:tblGrid>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x</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f</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4037358039"/>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10</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 – 1.82 = –1.82</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(–1.82)</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3.3124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3.31(10</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a:t>
                      </a: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33.124</a:t>
                      </a:r>
                      <a:endPar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294135768"/>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19</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 – 1.82 = –0.82</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(–0.82)</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0.6724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0.67(19</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12.7756</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4046051200"/>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7</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 – 1.82 = 0.18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(0.18)</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0.0324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0.04(7</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0.2268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843935282"/>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7</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 – 1.82 = 1.18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(1.18)</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1.3924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1.39(7</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9.7468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069346743"/>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 – 1.82 = 2.18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(2.18)</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a:t>
                      </a: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4.7524</a:t>
                      </a:r>
                      <a:endPar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4.75(2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9.5048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3068275674"/>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5 – 1.82 = 3.18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(3.18)</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10.1124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10.11(1</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10.1124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7356379"/>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6 – 1.82 = 4.18</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(4.18)</a:t>
                      </a:r>
                      <a:r>
                        <a:rPr kumimoji="0" lang="en-US" altLang="en-US" sz="2000" b="0" i="0" u="none" strike="noStrike" cap="none" normalizeH="0" baseline="3000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2</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17.4724</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17.47(4</a:t>
                      </a: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 = 69.8896</a:t>
                      </a:r>
                    </a:p>
                  </a:txBody>
                  <a:tcPr marL="91443" marR="91443"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541080108"/>
                  </a:ext>
                </a:extLst>
              </a:tr>
            </a:tbl>
          </a:graphicData>
        </a:graphic>
      </p:graphicFrame>
      <p:graphicFrame>
        <p:nvGraphicFramePr>
          <p:cNvPr id="39989" name="Object 3">
            <a:extLst>
              <a:ext uri="{FF2B5EF4-FFF2-40B4-BE49-F238E27FC236}">
                <a16:creationId xmlns:a16="http://schemas.microsoft.com/office/drawing/2014/main" xmlns="" id="{5DFD4FE4-FC75-440B-91F6-B8FEB88FEC50}"/>
              </a:ext>
            </a:extLst>
          </p:cNvPr>
          <p:cNvGraphicFramePr>
            <a:graphicFrameLocks noChangeAspect="1"/>
          </p:cNvGraphicFramePr>
          <p:nvPr/>
        </p:nvGraphicFramePr>
        <p:xfrm>
          <a:off x="2854325" y="2347913"/>
          <a:ext cx="739775" cy="342900"/>
        </p:xfrm>
        <a:graphic>
          <a:graphicData uri="http://schemas.openxmlformats.org/presentationml/2006/ole">
            <mc:AlternateContent xmlns:mc="http://schemas.openxmlformats.org/markup-compatibility/2006">
              <mc:Choice xmlns:v="urn:schemas-microsoft-com:vml" Requires="v">
                <p:oleObj spid="_x0000_s14518" name="Equation" r:id="rId3" imgW="355292" imgH="164957" progId="Equation.DSMT4">
                  <p:embed/>
                </p:oleObj>
              </mc:Choice>
              <mc:Fallback>
                <p:oleObj name="Equation" r:id="rId3" imgW="355292" imgH="164957" progId="Equation.DSMT4">
                  <p:embed/>
                  <p:pic>
                    <p:nvPicPr>
                      <p:cNvPr id="39989" name="Object 3">
                        <a:extLst>
                          <a:ext uri="{FF2B5EF4-FFF2-40B4-BE49-F238E27FC236}">
                            <a16:creationId xmlns:a16="http://schemas.microsoft.com/office/drawing/2014/main" xmlns="" id="{5DFD4FE4-FC75-440B-91F6-B8FEB88FEC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4325" y="2347913"/>
                        <a:ext cx="7397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9990" name="Object 4">
            <a:extLst>
              <a:ext uri="{FF2B5EF4-FFF2-40B4-BE49-F238E27FC236}">
                <a16:creationId xmlns:a16="http://schemas.microsoft.com/office/drawing/2014/main" xmlns="" id="{CE3B20B5-B07C-47DA-97A8-79619F3EB28A}"/>
              </a:ext>
            </a:extLst>
          </p:cNvPr>
          <p:cNvGraphicFramePr>
            <a:graphicFrameLocks noChangeAspect="1"/>
          </p:cNvGraphicFramePr>
          <p:nvPr>
            <p:extLst>
              <p:ext uri="{D42A27DB-BD31-4B8C-83A1-F6EECF244321}">
                <p14:modId xmlns:p14="http://schemas.microsoft.com/office/powerpoint/2010/main" val="2114016096"/>
              </p:ext>
            </p:extLst>
          </p:nvPr>
        </p:nvGraphicFramePr>
        <p:xfrm>
          <a:off x="4764179" y="2280604"/>
          <a:ext cx="993775" cy="446087"/>
        </p:xfrm>
        <a:graphic>
          <a:graphicData uri="http://schemas.openxmlformats.org/presentationml/2006/ole">
            <mc:AlternateContent xmlns:mc="http://schemas.openxmlformats.org/markup-compatibility/2006">
              <mc:Choice xmlns:v="urn:schemas-microsoft-com:vml" Requires="v">
                <p:oleObj spid="_x0000_s14519" name="Equation" r:id="rId5" imgW="508000" imgH="228600" progId="Equation.DSMT4">
                  <p:embed/>
                </p:oleObj>
              </mc:Choice>
              <mc:Fallback>
                <p:oleObj name="Equation" r:id="rId5" imgW="508000" imgH="228600" progId="Equation.DSMT4">
                  <p:embed/>
                  <p:pic>
                    <p:nvPicPr>
                      <p:cNvPr id="39990" name="Object 4">
                        <a:extLst>
                          <a:ext uri="{FF2B5EF4-FFF2-40B4-BE49-F238E27FC236}">
                            <a16:creationId xmlns:a16="http://schemas.microsoft.com/office/drawing/2014/main" xmlns="" id="{CE3B20B5-B07C-47DA-97A8-79619F3EB2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4179" y="2280604"/>
                        <a:ext cx="993775" cy="446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9991" name="Object 5">
            <a:extLst>
              <a:ext uri="{FF2B5EF4-FFF2-40B4-BE49-F238E27FC236}">
                <a16:creationId xmlns:a16="http://schemas.microsoft.com/office/drawing/2014/main" xmlns="" id="{40A0CED9-D8A2-4D34-8064-E885C47360E5}"/>
              </a:ext>
            </a:extLst>
          </p:cNvPr>
          <p:cNvGraphicFramePr>
            <a:graphicFrameLocks noChangeAspect="1"/>
          </p:cNvGraphicFramePr>
          <p:nvPr>
            <p:extLst>
              <p:ext uri="{D42A27DB-BD31-4B8C-83A1-F6EECF244321}">
                <p14:modId xmlns:p14="http://schemas.microsoft.com/office/powerpoint/2010/main" val="3583816471"/>
              </p:ext>
            </p:extLst>
          </p:nvPr>
        </p:nvGraphicFramePr>
        <p:xfrm>
          <a:off x="6733269" y="2284572"/>
          <a:ext cx="1219200" cy="438150"/>
        </p:xfrm>
        <a:graphic>
          <a:graphicData uri="http://schemas.openxmlformats.org/presentationml/2006/ole">
            <mc:AlternateContent xmlns:mc="http://schemas.openxmlformats.org/markup-compatibility/2006">
              <mc:Choice xmlns:v="urn:schemas-microsoft-com:vml" Requires="v">
                <p:oleObj spid="_x0000_s14520" name="Equation" r:id="rId7" imgW="634725" imgH="228501" progId="Equation.DSMT4">
                  <p:embed/>
                </p:oleObj>
              </mc:Choice>
              <mc:Fallback>
                <p:oleObj name="Equation" r:id="rId7" imgW="634725" imgH="228501" progId="Equation.DSMT4">
                  <p:embed/>
                  <p:pic>
                    <p:nvPicPr>
                      <p:cNvPr id="39991" name="Object 5">
                        <a:extLst>
                          <a:ext uri="{FF2B5EF4-FFF2-40B4-BE49-F238E27FC236}">
                            <a16:creationId xmlns:a16="http://schemas.microsoft.com/office/drawing/2014/main" xmlns="" id="{40A0CED9-D8A2-4D34-8064-E885C47360E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3269" y="2284572"/>
                        <a:ext cx="1219200"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9992" name="Object 6">
            <a:extLst>
              <a:ext uri="{FF2B5EF4-FFF2-40B4-BE49-F238E27FC236}">
                <a16:creationId xmlns:a16="http://schemas.microsoft.com/office/drawing/2014/main" xmlns="" id="{DA269DE6-C55F-4175-A7F4-2FDC176BB272}"/>
              </a:ext>
            </a:extLst>
          </p:cNvPr>
          <p:cNvGraphicFramePr>
            <a:graphicFrameLocks noChangeAspect="1"/>
          </p:cNvGraphicFramePr>
          <p:nvPr>
            <p:extLst>
              <p:ext uri="{D42A27DB-BD31-4B8C-83A1-F6EECF244321}">
                <p14:modId xmlns:p14="http://schemas.microsoft.com/office/powerpoint/2010/main" val="3394697320"/>
              </p:ext>
            </p:extLst>
          </p:nvPr>
        </p:nvGraphicFramePr>
        <p:xfrm>
          <a:off x="6017623" y="5541963"/>
          <a:ext cx="2438400" cy="438150"/>
        </p:xfrm>
        <a:graphic>
          <a:graphicData uri="http://schemas.openxmlformats.org/presentationml/2006/ole">
            <mc:AlternateContent xmlns:mc="http://schemas.openxmlformats.org/markup-compatibility/2006">
              <mc:Choice xmlns:v="urn:schemas-microsoft-com:vml" Requires="v">
                <p:oleObj spid="_x0000_s14521" name="Equation" r:id="rId9" imgW="1269720" imgH="228600" progId="Equation.DSMT4">
                  <p:embed/>
                </p:oleObj>
              </mc:Choice>
              <mc:Fallback>
                <p:oleObj name="Equation" r:id="rId9" imgW="1269720" imgH="228600" progId="Equation.DSMT4">
                  <p:embed/>
                  <p:pic>
                    <p:nvPicPr>
                      <p:cNvPr id="39992" name="Object 6">
                        <a:extLst>
                          <a:ext uri="{FF2B5EF4-FFF2-40B4-BE49-F238E27FC236}">
                            <a16:creationId xmlns:a16="http://schemas.microsoft.com/office/drawing/2014/main" xmlns="" id="{DA269DE6-C55F-4175-A7F4-2FDC176BB272}"/>
                          </a:ext>
                        </a:extLst>
                      </p:cNvPr>
                      <p:cNvPicPr>
                        <a:picLocks noChangeAspect="1" noChangeArrowheads="1"/>
                      </p:cNvPicPr>
                      <p:nvPr/>
                    </p:nvPicPr>
                    <p:blipFill>
                      <a:blip r:embed="rId10"/>
                      <a:srcRect/>
                      <a:stretch>
                        <a:fillRect/>
                      </a:stretch>
                    </p:blipFill>
                    <p:spPr bwMode="auto">
                      <a:xfrm>
                        <a:off x="6017623" y="5541963"/>
                        <a:ext cx="2438400"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9993" name="Footer Placeholder 2">
            <a:extLst>
              <a:ext uri="{FF2B5EF4-FFF2-40B4-BE49-F238E27FC236}">
                <a16:creationId xmlns:a16="http://schemas.microsoft.com/office/drawing/2014/main" xmlns="" id="{F97007FC-CB4A-44C8-8526-D24BF9DD7FE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992615022"/>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495C98-4C07-4685-A700-8248B43CF704}"/>
              </a:ext>
            </a:extLst>
          </p:cNvPr>
          <p:cNvSpPr>
            <a:spLocks noGrp="1"/>
          </p:cNvSpPr>
          <p:nvPr>
            <p:ph type="title"/>
          </p:nvPr>
        </p:nvSpPr>
        <p:spPr>
          <a:xfrm>
            <a:off x="378691" y="274638"/>
            <a:ext cx="8368145" cy="1143000"/>
          </a:xfrm>
        </p:spPr>
        <p:txBody>
          <a:bodyPr/>
          <a:lstStyle/>
          <a:p>
            <a:pPr>
              <a:defRPr/>
            </a:pPr>
            <a:r>
              <a:rPr lang="en-US" dirty="0">
                <a:solidFill>
                  <a:schemeClr val="accent3"/>
                </a:solidFill>
                <a:ea typeface="+mj-ea"/>
                <a:cs typeface="+mj-cs"/>
              </a:rPr>
              <a:t>Solution: Finding the Standard Deviation for Grouped Data</a:t>
            </a:r>
          </a:p>
        </p:txBody>
      </p:sp>
      <p:sp>
        <p:nvSpPr>
          <p:cNvPr id="40962" name="Content Placeholder 6">
            <a:extLst>
              <a:ext uri="{FF2B5EF4-FFF2-40B4-BE49-F238E27FC236}">
                <a16:creationId xmlns:a16="http://schemas.microsoft.com/office/drawing/2014/main" xmlns="" id="{6DA8168F-0D5E-4D45-8BD2-945FFAD9D1A8}"/>
              </a:ext>
            </a:extLst>
          </p:cNvPr>
          <p:cNvSpPr>
            <a:spLocks noGrp="1"/>
          </p:cNvSpPr>
          <p:nvPr>
            <p:ph idx="1"/>
          </p:nvPr>
        </p:nvSpPr>
        <p:spPr>
          <a:xfrm>
            <a:off x="457200" y="1600200"/>
            <a:ext cx="6345238" cy="1511300"/>
          </a:xfrm>
        </p:spPr>
        <p:txBody>
          <a:bodyPr/>
          <a:lstStyle/>
          <a:p>
            <a:r>
              <a:rPr lang="en-US" altLang="en-US"/>
              <a:t>Find the sample standard deviation.</a:t>
            </a:r>
          </a:p>
        </p:txBody>
      </p:sp>
      <p:graphicFrame>
        <p:nvGraphicFramePr>
          <p:cNvPr id="40963" name="Object 2">
            <a:extLst>
              <a:ext uri="{FF2B5EF4-FFF2-40B4-BE49-F238E27FC236}">
                <a16:creationId xmlns:a16="http://schemas.microsoft.com/office/drawing/2014/main" xmlns="" id="{161F853B-58D7-4DCA-8832-D2AAA49AC23D}"/>
              </a:ext>
            </a:extLst>
          </p:cNvPr>
          <p:cNvGraphicFramePr>
            <a:graphicFrameLocks noChangeAspect="1"/>
          </p:cNvGraphicFramePr>
          <p:nvPr/>
        </p:nvGraphicFramePr>
        <p:xfrm>
          <a:off x="2854325" y="2347913"/>
          <a:ext cx="739775" cy="342900"/>
        </p:xfrm>
        <a:graphic>
          <a:graphicData uri="http://schemas.openxmlformats.org/presentationml/2006/ole">
            <mc:AlternateContent xmlns:mc="http://schemas.openxmlformats.org/markup-compatibility/2006">
              <mc:Choice xmlns:v="urn:schemas-microsoft-com:vml" Requires="v">
                <p:oleObj spid="_x0000_s15542" name="Equation" r:id="rId3" imgW="355292" imgH="164957" progId="Equation.DSMT4">
                  <p:embed/>
                </p:oleObj>
              </mc:Choice>
              <mc:Fallback>
                <p:oleObj name="Equation" r:id="rId3" imgW="355292" imgH="164957" progId="Equation.DSMT4">
                  <p:embed/>
                  <p:pic>
                    <p:nvPicPr>
                      <p:cNvPr id="40963" name="Object 2">
                        <a:extLst>
                          <a:ext uri="{FF2B5EF4-FFF2-40B4-BE49-F238E27FC236}">
                            <a16:creationId xmlns:a16="http://schemas.microsoft.com/office/drawing/2014/main" xmlns="" id="{161F853B-58D7-4DCA-8832-D2AAA49AC2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4325" y="2347913"/>
                        <a:ext cx="7397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0964" name="Object 3">
            <a:extLst>
              <a:ext uri="{FF2B5EF4-FFF2-40B4-BE49-F238E27FC236}">
                <a16:creationId xmlns:a16="http://schemas.microsoft.com/office/drawing/2014/main" xmlns="" id="{3A74D0FB-DE5D-4A2F-BCA4-80E9A4B37BA6}"/>
              </a:ext>
            </a:extLst>
          </p:cNvPr>
          <p:cNvGraphicFramePr>
            <a:graphicFrameLocks noChangeAspect="1"/>
          </p:cNvGraphicFramePr>
          <p:nvPr/>
        </p:nvGraphicFramePr>
        <p:xfrm>
          <a:off x="4494213" y="2281238"/>
          <a:ext cx="993775" cy="446087"/>
        </p:xfrm>
        <a:graphic>
          <a:graphicData uri="http://schemas.openxmlformats.org/presentationml/2006/ole">
            <mc:AlternateContent xmlns:mc="http://schemas.openxmlformats.org/markup-compatibility/2006">
              <mc:Choice xmlns:v="urn:schemas-microsoft-com:vml" Requires="v">
                <p:oleObj spid="_x0000_s15543" name="Equation" r:id="rId5" imgW="508000" imgH="228600" progId="Equation.DSMT4">
                  <p:embed/>
                </p:oleObj>
              </mc:Choice>
              <mc:Fallback>
                <p:oleObj name="Equation" r:id="rId5" imgW="508000" imgH="228600" progId="Equation.DSMT4">
                  <p:embed/>
                  <p:pic>
                    <p:nvPicPr>
                      <p:cNvPr id="40964" name="Object 3">
                        <a:extLst>
                          <a:ext uri="{FF2B5EF4-FFF2-40B4-BE49-F238E27FC236}">
                            <a16:creationId xmlns:a16="http://schemas.microsoft.com/office/drawing/2014/main" xmlns="" id="{3A74D0FB-DE5D-4A2F-BCA4-80E9A4B37B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4213" y="2281238"/>
                        <a:ext cx="993775" cy="446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0965" name="Object 4">
            <a:extLst>
              <a:ext uri="{FF2B5EF4-FFF2-40B4-BE49-F238E27FC236}">
                <a16:creationId xmlns:a16="http://schemas.microsoft.com/office/drawing/2014/main" xmlns="" id="{8351F7DE-4B75-4920-A84E-1F10DA53803B}"/>
              </a:ext>
            </a:extLst>
          </p:cNvPr>
          <p:cNvGraphicFramePr>
            <a:graphicFrameLocks noChangeAspect="1"/>
          </p:cNvGraphicFramePr>
          <p:nvPr/>
        </p:nvGraphicFramePr>
        <p:xfrm>
          <a:off x="6176963" y="2284413"/>
          <a:ext cx="1219200" cy="438150"/>
        </p:xfrm>
        <a:graphic>
          <a:graphicData uri="http://schemas.openxmlformats.org/presentationml/2006/ole">
            <mc:AlternateContent xmlns:mc="http://schemas.openxmlformats.org/markup-compatibility/2006">
              <mc:Choice xmlns:v="urn:schemas-microsoft-com:vml" Requires="v">
                <p:oleObj spid="_x0000_s15544" name="Equation" r:id="rId7" imgW="634725" imgH="228501" progId="Equation.DSMT4">
                  <p:embed/>
                </p:oleObj>
              </mc:Choice>
              <mc:Fallback>
                <p:oleObj name="Equation" r:id="rId7" imgW="634725" imgH="228501" progId="Equation.DSMT4">
                  <p:embed/>
                  <p:pic>
                    <p:nvPicPr>
                      <p:cNvPr id="40965" name="Object 4">
                        <a:extLst>
                          <a:ext uri="{FF2B5EF4-FFF2-40B4-BE49-F238E27FC236}">
                            <a16:creationId xmlns:a16="http://schemas.microsoft.com/office/drawing/2014/main" xmlns="" id="{8351F7DE-4B75-4920-A84E-1F10DA53803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6963" y="2284413"/>
                        <a:ext cx="1219200"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0966" name="Object 5">
            <a:extLst>
              <a:ext uri="{FF2B5EF4-FFF2-40B4-BE49-F238E27FC236}">
                <a16:creationId xmlns:a16="http://schemas.microsoft.com/office/drawing/2014/main" xmlns="" id="{A82898C6-905C-450D-BC47-4962149C2C0E}"/>
              </a:ext>
            </a:extLst>
          </p:cNvPr>
          <p:cNvGraphicFramePr>
            <a:graphicFrameLocks noChangeAspect="1"/>
          </p:cNvGraphicFramePr>
          <p:nvPr>
            <p:extLst>
              <p:ext uri="{D42A27DB-BD31-4B8C-83A1-F6EECF244321}">
                <p14:modId xmlns:p14="http://schemas.microsoft.com/office/powerpoint/2010/main" val="3162075296"/>
              </p:ext>
            </p:extLst>
          </p:nvPr>
        </p:nvGraphicFramePr>
        <p:xfrm>
          <a:off x="1885950" y="2371725"/>
          <a:ext cx="4751388" cy="1035050"/>
        </p:xfrm>
        <a:graphic>
          <a:graphicData uri="http://schemas.openxmlformats.org/presentationml/2006/ole">
            <mc:AlternateContent xmlns:mc="http://schemas.openxmlformats.org/markup-compatibility/2006">
              <mc:Choice xmlns:v="urn:schemas-microsoft-com:vml" Requires="v">
                <p:oleObj spid="_x0000_s15545" name="Equation" r:id="rId9" imgW="2095200" imgH="457200" progId="Equation.DSMT4">
                  <p:embed/>
                </p:oleObj>
              </mc:Choice>
              <mc:Fallback>
                <p:oleObj name="Equation" r:id="rId9" imgW="2095200" imgH="457200" progId="Equation.DSMT4">
                  <p:embed/>
                  <p:pic>
                    <p:nvPicPr>
                      <p:cNvPr id="40966" name="Object 5">
                        <a:extLst>
                          <a:ext uri="{FF2B5EF4-FFF2-40B4-BE49-F238E27FC236}">
                            <a16:creationId xmlns:a16="http://schemas.microsoft.com/office/drawing/2014/main" xmlns="" id="{A82898C6-905C-450D-BC47-4962149C2C0E}"/>
                          </a:ext>
                        </a:extLst>
                      </p:cNvPr>
                      <p:cNvPicPr>
                        <a:picLocks noChangeAspect="1" noChangeArrowheads="1"/>
                      </p:cNvPicPr>
                      <p:nvPr/>
                    </p:nvPicPr>
                    <p:blipFill>
                      <a:blip r:embed="rId10"/>
                      <a:srcRect/>
                      <a:stretch>
                        <a:fillRect/>
                      </a:stretch>
                    </p:blipFill>
                    <p:spPr bwMode="auto">
                      <a:xfrm>
                        <a:off x="1885950" y="2371725"/>
                        <a:ext cx="4751388" cy="1035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1" name="TextBox 10">
            <a:extLst>
              <a:ext uri="{FF2B5EF4-FFF2-40B4-BE49-F238E27FC236}">
                <a16:creationId xmlns:a16="http://schemas.microsoft.com/office/drawing/2014/main" xmlns="" id="{03B246DC-4000-4D53-BDC5-844019A6D760}"/>
              </a:ext>
            </a:extLst>
          </p:cNvPr>
          <p:cNvSpPr txBox="1"/>
          <p:nvPr/>
        </p:nvSpPr>
        <p:spPr>
          <a:xfrm>
            <a:off x="654413" y="3792538"/>
            <a:ext cx="7556500" cy="523220"/>
          </a:xfrm>
          <a:prstGeom prst="rect">
            <a:avLst/>
          </a:prstGeom>
          <a:noFill/>
        </p:spPr>
        <p:txBody>
          <a:bodyPr>
            <a:spAutoFit/>
          </a:bodyPr>
          <a:lstStyle/>
          <a:p>
            <a:pPr>
              <a:spcBef>
                <a:spcPct val="0"/>
              </a:spcBef>
              <a:defRPr/>
            </a:pPr>
            <a:r>
              <a:rPr lang="en-US" sz="2800" dirty="0">
                <a:latin typeface="+mn-lt"/>
                <a:ea typeface="+mn-ea"/>
                <a:cs typeface="Arial" charset="0"/>
              </a:rPr>
              <a:t>The standard deviation is about 1.7 children.</a:t>
            </a:r>
          </a:p>
        </p:txBody>
      </p:sp>
      <p:sp>
        <p:nvSpPr>
          <p:cNvPr id="40968" name="Footer Placeholder 2">
            <a:extLst>
              <a:ext uri="{FF2B5EF4-FFF2-40B4-BE49-F238E27FC236}">
                <a16:creationId xmlns:a16="http://schemas.microsoft.com/office/drawing/2014/main" xmlns="" id="{BB871A57-B74C-4355-8A41-2E551FAA8E6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334307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E99ACF-3A46-42C9-A83C-66993427F44C}"/>
              </a:ext>
            </a:extLst>
          </p:cNvPr>
          <p:cNvSpPr>
            <a:spLocks noGrp="1"/>
          </p:cNvSpPr>
          <p:nvPr>
            <p:ph type="title"/>
          </p:nvPr>
        </p:nvSpPr>
        <p:spPr>
          <a:xfrm>
            <a:off x="228600" y="274638"/>
            <a:ext cx="8458200" cy="1143000"/>
          </a:xfrm>
        </p:spPr>
        <p:txBody>
          <a:bodyPr/>
          <a:lstStyle/>
          <a:p>
            <a:pPr>
              <a:defRPr/>
            </a:pPr>
            <a:r>
              <a:rPr lang="en-US" sz="4400" dirty="0">
                <a:solidFill>
                  <a:schemeClr val="accent3"/>
                </a:solidFill>
                <a:ea typeface="+mj-ea"/>
                <a:cs typeface="+mj-cs"/>
              </a:rPr>
              <a:t>Example: Using Midpoints of Classes</a:t>
            </a:r>
          </a:p>
        </p:txBody>
      </p:sp>
      <p:sp>
        <p:nvSpPr>
          <p:cNvPr id="37890" name="Content Placeholder 2">
            <a:extLst>
              <a:ext uri="{FF2B5EF4-FFF2-40B4-BE49-F238E27FC236}">
                <a16:creationId xmlns:a16="http://schemas.microsoft.com/office/drawing/2014/main" xmlns="" id="{8C3C7553-6F61-4BD7-9133-316DEE042C5C}"/>
              </a:ext>
            </a:extLst>
          </p:cNvPr>
          <p:cNvSpPr>
            <a:spLocks noGrp="1"/>
          </p:cNvSpPr>
          <p:nvPr>
            <p:ph idx="4294967295"/>
          </p:nvPr>
        </p:nvSpPr>
        <p:spPr>
          <a:xfrm>
            <a:off x="228600" y="1779010"/>
            <a:ext cx="5393314" cy="2346325"/>
          </a:xfrm>
        </p:spPr>
        <p:txBody>
          <a:bodyPr/>
          <a:lstStyle/>
          <a:p>
            <a:pPr marL="0" indent="0">
              <a:buNone/>
            </a:pPr>
            <a:r>
              <a:rPr lang="en-US" dirty="0"/>
              <a:t>The figure shows the results of a survey in which 1000 adults were asked how much they spend in preparation for personal travel </a:t>
            </a:r>
            <a:br>
              <a:rPr lang="en-US" dirty="0"/>
            </a:br>
            <a:r>
              <a:rPr lang="en-US" dirty="0"/>
              <a:t>each year. Make a frequency distribution for the data. Use the table to estimate the sample mean and the sample standard deviation of the data set. </a:t>
            </a:r>
            <a:r>
              <a:rPr lang="en-US" i="1" dirty="0">
                <a:solidFill>
                  <a:schemeClr val="tx2">
                    <a:lumMod val="75000"/>
                  </a:schemeClr>
                </a:solidFill>
              </a:rPr>
              <a:t>(Adapted from Travel Industry Association of America)</a:t>
            </a:r>
            <a:endParaRPr lang="en-US" altLang="en-US" dirty="0">
              <a:solidFill>
                <a:schemeClr val="tx2">
                  <a:lumMod val="75000"/>
                </a:schemeClr>
              </a:solidFill>
            </a:endParaRPr>
          </a:p>
        </p:txBody>
      </p:sp>
      <p:sp>
        <p:nvSpPr>
          <p:cNvPr id="37948" name="Footer Placeholder 2">
            <a:extLst>
              <a:ext uri="{FF2B5EF4-FFF2-40B4-BE49-F238E27FC236}">
                <a16:creationId xmlns:a16="http://schemas.microsoft.com/office/drawing/2014/main" xmlns="" id="{D67749AD-0DAF-42BC-B56A-75C233184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close up of a sign&#10;&#10;Description generated with very high confidence">
            <a:extLst>
              <a:ext uri="{FF2B5EF4-FFF2-40B4-BE49-F238E27FC236}">
                <a16:creationId xmlns:a16="http://schemas.microsoft.com/office/drawing/2014/main" xmlns="" id="{97813C09-9C5B-4F4E-9E24-78F86DB2EB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8366" y="1857388"/>
            <a:ext cx="3657034" cy="2828255"/>
          </a:xfrm>
          <a:prstGeom prst="rect">
            <a:avLst/>
          </a:prstGeom>
        </p:spPr>
      </p:pic>
    </p:spTree>
    <p:extLst>
      <p:ext uri="{BB962C8B-B14F-4D97-AF65-F5344CB8AC3E}">
        <p14:creationId xmlns:p14="http://schemas.microsoft.com/office/powerpoint/2010/main" val="3283956282"/>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E99ACF-3A46-42C9-A83C-66993427F44C}"/>
              </a:ext>
            </a:extLst>
          </p:cNvPr>
          <p:cNvSpPr>
            <a:spLocks noGrp="1"/>
          </p:cNvSpPr>
          <p:nvPr>
            <p:ph type="title"/>
          </p:nvPr>
        </p:nvSpPr>
        <p:spPr>
          <a:xfrm>
            <a:off x="228600" y="274638"/>
            <a:ext cx="8458200" cy="1143000"/>
          </a:xfrm>
        </p:spPr>
        <p:txBody>
          <a:bodyPr/>
          <a:lstStyle/>
          <a:p>
            <a:pPr>
              <a:defRPr/>
            </a:pPr>
            <a:r>
              <a:rPr lang="en-US" sz="4400" dirty="0">
                <a:solidFill>
                  <a:schemeClr val="accent3"/>
                </a:solidFill>
              </a:rPr>
              <a:t>Solution</a:t>
            </a:r>
            <a:r>
              <a:rPr lang="en-US" sz="4400" dirty="0">
                <a:solidFill>
                  <a:schemeClr val="accent3"/>
                </a:solidFill>
                <a:ea typeface="+mj-ea"/>
                <a:cs typeface="+mj-cs"/>
              </a:rPr>
              <a:t>: Using Midpoints of Classes</a:t>
            </a:r>
          </a:p>
        </p:txBody>
      </p:sp>
      <p:sp>
        <p:nvSpPr>
          <p:cNvPr id="37890" name="Content Placeholder 2">
            <a:extLst>
              <a:ext uri="{FF2B5EF4-FFF2-40B4-BE49-F238E27FC236}">
                <a16:creationId xmlns:a16="http://schemas.microsoft.com/office/drawing/2014/main" xmlns="" id="{8C3C7553-6F61-4BD7-9133-316DEE042C5C}"/>
              </a:ext>
            </a:extLst>
          </p:cNvPr>
          <p:cNvSpPr>
            <a:spLocks noGrp="1"/>
          </p:cNvSpPr>
          <p:nvPr>
            <p:ph idx="4294967295"/>
          </p:nvPr>
        </p:nvSpPr>
        <p:spPr>
          <a:xfrm>
            <a:off x="316806" y="1417638"/>
            <a:ext cx="8037945" cy="1734865"/>
          </a:xfrm>
        </p:spPr>
        <p:txBody>
          <a:bodyPr/>
          <a:lstStyle/>
          <a:p>
            <a:pPr marL="0" indent="0">
              <a:buNone/>
            </a:pPr>
            <a:r>
              <a:rPr lang="en-US" dirty="0"/>
              <a:t>Begin by using a frequency distribution to organize the data. Because the class of $500 or more is open-ended, you must choose a value to represent the midpoint, such as 599.5.</a:t>
            </a:r>
            <a:endParaRPr lang="en-US" altLang="en-US" dirty="0">
              <a:solidFill>
                <a:schemeClr val="tx2">
                  <a:lumMod val="75000"/>
                </a:schemeClr>
              </a:solidFill>
            </a:endParaRPr>
          </a:p>
        </p:txBody>
      </p:sp>
      <p:sp>
        <p:nvSpPr>
          <p:cNvPr id="37948" name="Footer Placeholder 2">
            <a:extLst>
              <a:ext uri="{FF2B5EF4-FFF2-40B4-BE49-F238E27FC236}">
                <a16:creationId xmlns:a16="http://schemas.microsoft.com/office/drawing/2014/main" xmlns="" id="{D67749AD-0DAF-42BC-B56A-75C233184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480128670"/>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E99ACF-3A46-42C9-A83C-66993427F44C}"/>
              </a:ext>
            </a:extLst>
          </p:cNvPr>
          <p:cNvSpPr>
            <a:spLocks noGrp="1"/>
          </p:cNvSpPr>
          <p:nvPr>
            <p:ph type="title"/>
          </p:nvPr>
        </p:nvSpPr>
        <p:spPr>
          <a:xfrm>
            <a:off x="228600" y="274638"/>
            <a:ext cx="8458200" cy="1143000"/>
          </a:xfrm>
        </p:spPr>
        <p:txBody>
          <a:bodyPr/>
          <a:lstStyle/>
          <a:p>
            <a:pPr>
              <a:defRPr/>
            </a:pPr>
            <a:r>
              <a:rPr lang="en-US" sz="4400" dirty="0">
                <a:solidFill>
                  <a:schemeClr val="accent3"/>
                </a:solidFill>
              </a:rPr>
              <a:t>Solution</a:t>
            </a:r>
            <a:r>
              <a:rPr lang="en-US" sz="4400" dirty="0">
                <a:solidFill>
                  <a:schemeClr val="accent3"/>
                </a:solidFill>
                <a:ea typeface="+mj-ea"/>
                <a:cs typeface="+mj-cs"/>
              </a:rPr>
              <a:t>: Using Midpoints of Classes</a:t>
            </a:r>
          </a:p>
        </p:txBody>
      </p:sp>
      <p:graphicFrame>
        <p:nvGraphicFramePr>
          <p:cNvPr id="3" name="Content Placeholder 2">
            <a:extLst>
              <a:ext uri="{FF2B5EF4-FFF2-40B4-BE49-F238E27FC236}">
                <a16:creationId xmlns:a16="http://schemas.microsoft.com/office/drawing/2014/main" xmlns="" id="{D48A8869-F9C1-4C1F-8192-5574F8B6E1DF}"/>
              </a:ext>
            </a:extLst>
          </p:cNvPr>
          <p:cNvGraphicFramePr>
            <a:graphicFrameLocks noGrp="1"/>
          </p:cNvGraphicFramePr>
          <p:nvPr>
            <p:ph idx="4294967295"/>
            <p:extLst>
              <p:ext uri="{D42A27DB-BD31-4B8C-83A1-F6EECF244321}">
                <p14:modId xmlns:p14="http://schemas.microsoft.com/office/powerpoint/2010/main" val="3307566611"/>
              </p:ext>
            </p:extLst>
          </p:nvPr>
        </p:nvGraphicFramePr>
        <p:xfrm>
          <a:off x="1442993" y="1759527"/>
          <a:ext cx="6430008" cy="2966720"/>
        </p:xfrm>
        <a:graphic>
          <a:graphicData uri="http://schemas.openxmlformats.org/drawingml/2006/table">
            <a:tbl>
              <a:tblPr firstRow="1" bandRow="1">
                <a:tableStyleId>{5C22544A-7EE6-4342-B048-85BDC9FD1C3A}</a:tableStyleId>
              </a:tblPr>
              <a:tblGrid>
                <a:gridCol w="1607502">
                  <a:extLst>
                    <a:ext uri="{9D8B030D-6E8A-4147-A177-3AD203B41FA5}">
                      <a16:colId xmlns:a16="http://schemas.microsoft.com/office/drawing/2014/main" xmlns="" val="3469641892"/>
                    </a:ext>
                  </a:extLst>
                </a:gridCol>
                <a:gridCol w="1607502">
                  <a:extLst>
                    <a:ext uri="{9D8B030D-6E8A-4147-A177-3AD203B41FA5}">
                      <a16:colId xmlns:a16="http://schemas.microsoft.com/office/drawing/2014/main" xmlns="" val="3262516990"/>
                    </a:ext>
                  </a:extLst>
                </a:gridCol>
                <a:gridCol w="1607502">
                  <a:extLst>
                    <a:ext uri="{9D8B030D-6E8A-4147-A177-3AD203B41FA5}">
                      <a16:colId xmlns:a16="http://schemas.microsoft.com/office/drawing/2014/main" xmlns="" val="2112191137"/>
                    </a:ext>
                  </a:extLst>
                </a:gridCol>
                <a:gridCol w="1607502">
                  <a:extLst>
                    <a:ext uri="{9D8B030D-6E8A-4147-A177-3AD203B41FA5}">
                      <a16:colId xmlns:a16="http://schemas.microsoft.com/office/drawing/2014/main" xmlns="" val="8348134"/>
                    </a:ext>
                  </a:extLst>
                </a:gridCol>
              </a:tblGrid>
              <a:tr h="370840">
                <a:tc>
                  <a:txBody>
                    <a:bodyPr/>
                    <a:lstStyle/>
                    <a:p>
                      <a:pPr algn="ctr"/>
                      <a:r>
                        <a:rPr lang="en-US" dirty="0">
                          <a:solidFill>
                            <a:schemeClr val="tx1"/>
                          </a:solidFill>
                        </a:rPr>
                        <a:t>Class</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pPr algn="ctr"/>
                      <a:r>
                        <a:rPr lang="en-US" i="1" dirty="0">
                          <a:solidFill>
                            <a:schemeClr val="tx1"/>
                          </a:solidFill>
                        </a:rPr>
                        <a:t>x</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pPr algn="ctr"/>
                      <a:r>
                        <a:rPr lang="en-US" i="1" dirty="0">
                          <a:solidFill>
                            <a:schemeClr val="tx1"/>
                          </a:solidFill>
                        </a:rPr>
                        <a:t>f</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pPr algn="ctr"/>
                      <a:r>
                        <a:rPr lang="en-US" i="1" dirty="0" err="1">
                          <a:solidFill>
                            <a:schemeClr val="tx1"/>
                          </a:solidFill>
                        </a:rPr>
                        <a:t>xf</a:t>
                      </a:r>
                      <a:endParaRPr lang="en-US" i="1"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extLst>
                  <a:ext uri="{0D108BD9-81ED-4DB2-BD59-A6C34878D82A}">
                    <a16:rowId xmlns:a16="http://schemas.microsoft.com/office/drawing/2014/main" xmlns="" val="3107826001"/>
                  </a:ext>
                </a:extLst>
              </a:tr>
              <a:tr h="370840">
                <a:tc>
                  <a:txBody>
                    <a:bodyPr/>
                    <a:lstStyle/>
                    <a:p>
                      <a:pPr algn="ctr"/>
                      <a:r>
                        <a:rPr lang="en-US" dirty="0">
                          <a:solidFill>
                            <a:schemeClr val="tx1"/>
                          </a:solidFill>
                        </a:rPr>
                        <a:t>0 – 99</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49.5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380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18,810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1426055"/>
                  </a:ext>
                </a:extLst>
              </a:tr>
              <a:tr h="370840">
                <a:tc>
                  <a:txBody>
                    <a:bodyPr/>
                    <a:lstStyle/>
                    <a:p>
                      <a:pPr algn="ctr"/>
                      <a:r>
                        <a:rPr lang="en-US" dirty="0">
                          <a:solidFill>
                            <a:schemeClr val="tx1"/>
                          </a:solidFill>
                        </a:rPr>
                        <a:t>100 – 199</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149.5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230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34,385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195583061"/>
                  </a:ext>
                </a:extLst>
              </a:tr>
              <a:tr h="370840">
                <a:tc>
                  <a:txBody>
                    <a:bodyPr/>
                    <a:lstStyle/>
                    <a:p>
                      <a:pPr algn="ctr"/>
                      <a:r>
                        <a:rPr lang="en-US" dirty="0">
                          <a:solidFill>
                            <a:schemeClr val="tx1"/>
                          </a:solidFill>
                        </a:rPr>
                        <a:t>200 – 299</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249.5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210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52,395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176142447"/>
                  </a:ext>
                </a:extLst>
              </a:tr>
              <a:tr h="370840">
                <a:tc>
                  <a:txBody>
                    <a:bodyPr/>
                    <a:lstStyle/>
                    <a:p>
                      <a:pPr algn="ctr"/>
                      <a:r>
                        <a:rPr lang="en-US" dirty="0">
                          <a:solidFill>
                            <a:schemeClr val="tx1"/>
                          </a:solidFill>
                        </a:rPr>
                        <a:t>300 – 399</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349.5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50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17,475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46826089"/>
                  </a:ext>
                </a:extLst>
              </a:tr>
              <a:tr h="370840">
                <a:tc>
                  <a:txBody>
                    <a:bodyPr/>
                    <a:lstStyle/>
                    <a:p>
                      <a:pPr algn="ctr"/>
                      <a:r>
                        <a:rPr lang="en-US" dirty="0">
                          <a:solidFill>
                            <a:schemeClr val="tx1"/>
                          </a:solidFill>
                        </a:rPr>
                        <a:t>400 – 499</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449.5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60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26,970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520555819"/>
                  </a:ext>
                </a:extLst>
              </a:tr>
              <a:tr h="370840">
                <a:tc>
                  <a:txBody>
                    <a:bodyPr/>
                    <a:lstStyle/>
                    <a:p>
                      <a:pPr algn="ctr"/>
                      <a:r>
                        <a:rPr lang="en-US" dirty="0">
                          <a:solidFill>
                            <a:schemeClr val="tx1"/>
                          </a:solidFill>
                        </a:rPr>
                        <a:t>500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599.5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70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rPr>
                        <a:t>41,965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902506645"/>
                  </a:ext>
                </a:extLst>
              </a:tr>
              <a:tr h="370840">
                <a:tc>
                  <a:txBody>
                    <a:bodyPr/>
                    <a:lstStyle/>
                    <a:p>
                      <a:pPr algn="ctr"/>
                      <a:endParaRPr lang="en-US">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sym typeface="Symbol" panose="05050102010706020507" pitchFamily="18" charset="2"/>
                        </a:rPr>
                        <a:t> = 1000</a:t>
                      </a: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tx1"/>
                          </a:solidFill>
                          <a:sym typeface="Symbol" panose="05050102010706020507" pitchFamily="18" charset="2"/>
                        </a:rPr>
                        <a:t> = 192,000</a:t>
                      </a: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704299886"/>
                  </a:ext>
                </a:extLst>
              </a:tr>
            </a:tbl>
          </a:graphicData>
        </a:graphic>
      </p:graphicFrame>
      <p:sp>
        <p:nvSpPr>
          <p:cNvPr id="37948" name="Footer Placeholder 2">
            <a:extLst>
              <a:ext uri="{FF2B5EF4-FFF2-40B4-BE49-F238E27FC236}">
                <a16:creationId xmlns:a16="http://schemas.microsoft.com/office/drawing/2014/main" xmlns="" id="{D67749AD-0DAF-42BC-B56A-75C233184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xmlns="" id="{C853BBF8-CE3D-4DC5-8EE5-39AAACF35179}"/>
                  </a:ext>
                </a:extLst>
              </p:cNvPr>
              <p:cNvSpPr txBox="1"/>
              <p:nvPr/>
            </p:nvSpPr>
            <p:spPr>
              <a:xfrm>
                <a:off x="1175519" y="5098473"/>
                <a:ext cx="6564361" cy="690382"/>
              </a:xfrm>
              <a:prstGeom prst="rect">
                <a:avLst/>
              </a:prstGeom>
              <a:noFill/>
            </p:spPr>
            <p:txBody>
              <a:bodyPr wrap="none" lIns="0" tIns="0" rIns="0" bIns="0" rtlCol="0">
                <a:spAutoFit/>
              </a:bodyPr>
              <a:lstStyle/>
              <a:p>
                <a14:m>
                  <m:oMath xmlns:m="http://schemas.openxmlformats.org/officeDocument/2006/math">
                    <m:acc>
                      <m:accPr>
                        <m:chr m:val="̅"/>
                        <m:ctrlPr>
                          <a:rPr lang="en-US" sz="2800" i="1" smtClean="0">
                            <a:solidFill>
                              <a:srgbClr val="AC0000"/>
                            </a:solidFill>
                            <a:latin typeface="Cambria Math" panose="02040503050406030204" pitchFamily="18" charset="0"/>
                          </a:rPr>
                        </m:ctrlPr>
                      </m:accPr>
                      <m:e>
                        <m:r>
                          <m:rPr>
                            <m:nor/>
                          </m:rPr>
                          <a:rPr lang="en-US" sz="2800" i="1" dirty="0">
                            <a:solidFill>
                              <a:srgbClr val="AC0000"/>
                            </a:solidFill>
                            <a:latin typeface="+mn-lt"/>
                          </a:rPr>
                          <m:t>x</m:t>
                        </m:r>
                      </m:e>
                    </m:acc>
                    <m:r>
                      <a:rPr lang="en-US" sz="2800" b="0" i="1" smtClean="0">
                        <a:solidFill>
                          <a:srgbClr val="AC0000"/>
                        </a:solidFill>
                        <a:latin typeface="Cambria Math" panose="02040503050406030204" pitchFamily="18" charset="0"/>
                      </a:rPr>
                      <m:t>= </m:t>
                    </m:r>
                    <m:f>
                      <m:fPr>
                        <m:ctrlPr>
                          <a:rPr lang="en-US" sz="2800" b="0" i="1" smtClean="0">
                            <a:solidFill>
                              <a:srgbClr val="AC0000"/>
                            </a:solidFill>
                            <a:latin typeface="Cambria Math" panose="02040503050406030204" pitchFamily="18" charset="0"/>
                          </a:rPr>
                        </m:ctrlPr>
                      </m:fPr>
                      <m:num>
                        <m:nary>
                          <m:naryPr>
                            <m:chr m:val="∑"/>
                            <m:subHide m:val="on"/>
                            <m:supHide m:val="on"/>
                            <m:ctrlPr>
                              <a:rPr lang="en-US" sz="2800" b="0" i="1" smtClean="0">
                                <a:solidFill>
                                  <a:srgbClr val="AC0000"/>
                                </a:solidFill>
                                <a:latin typeface="Cambria Math" panose="02040503050406030204" pitchFamily="18" charset="0"/>
                              </a:rPr>
                            </m:ctrlPr>
                          </m:naryPr>
                          <m:sub/>
                          <m:sup/>
                          <m:e>
                            <m:r>
                              <a:rPr lang="en-US" sz="2800" b="0" i="1" smtClean="0">
                                <a:solidFill>
                                  <a:srgbClr val="AC0000"/>
                                </a:solidFill>
                                <a:latin typeface="Cambria Math" panose="02040503050406030204" pitchFamily="18" charset="0"/>
                              </a:rPr>
                              <m:t>𝑥𝑓</m:t>
                            </m:r>
                          </m:e>
                        </m:nary>
                      </m:num>
                      <m:den>
                        <m:r>
                          <a:rPr lang="en-US" sz="2800" b="0" i="1" smtClean="0">
                            <a:solidFill>
                              <a:srgbClr val="AC0000"/>
                            </a:solidFill>
                            <a:latin typeface="Cambria Math" panose="02040503050406030204" pitchFamily="18" charset="0"/>
                          </a:rPr>
                          <m:t>𝑛</m:t>
                        </m:r>
                      </m:den>
                    </m:f>
                  </m:oMath>
                </a14:m>
                <a:r>
                  <a:rPr lang="en-US" sz="2800" dirty="0">
                    <a:solidFill>
                      <a:srgbClr val="AC0000"/>
                    </a:solidFill>
                    <a:latin typeface="+mn-lt"/>
                  </a:rPr>
                  <a:t> = </a:t>
                </a:r>
                <a14:m>
                  <m:oMath xmlns:m="http://schemas.openxmlformats.org/officeDocument/2006/math">
                    <m:f>
                      <m:fPr>
                        <m:ctrlPr>
                          <a:rPr lang="en-US" sz="2800" i="1" smtClean="0">
                            <a:solidFill>
                              <a:srgbClr val="AC0000"/>
                            </a:solidFill>
                            <a:latin typeface="Cambria Math" panose="02040503050406030204" pitchFamily="18" charset="0"/>
                          </a:rPr>
                        </m:ctrlPr>
                      </m:fPr>
                      <m:num>
                        <m:r>
                          <m:rPr>
                            <m:nor/>
                          </m:rPr>
                          <a:rPr lang="en-US" sz="2800" dirty="0">
                            <a:solidFill>
                              <a:srgbClr val="AC0000"/>
                            </a:solidFill>
                            <a:latin typeface="+mn-lt"/>
                            <a:sym typeface="Symbol" panose="05050102010706020507" pitchFamily="18" charset="2"/>
                          </a:rPr>
                          <m:t>192,000</m:t>
                        </m:r>
                      </m:num>
                      <m:den>
                        <m:r>
                          <m:rPr>
                            <m:nor/>
                          </m:rPr>
                          <a:rPr lang="en-US" sz="2800" dirty="0">
                            <a:solidFill>
                              <a:srgbClr val="AC0000"/>
                            </a:solidFill>
                            <a:latin typeface="+mn-lt"/>
                            <a:sym typeface="Symbol" panose="05050102010706020507" pitchFamily="18" charset="2"/>
                          </a:rPr>
                          <m:t>1000</m:t>
                        </m:r>
                      </m:den>
                    </m:f>
                  </m:oMath>
                </a14:m>
                <a:r>
                  <a:rPr lang="en-US" sz="2800" dirty="0">
                    <a:solidFill>
                      <a:srgbClr val="AC0000"/>
                    </a:solidFill>
                    <a:latin typeface="+mn-lt"/>
                  </a:rPr>
                  <a:t> = 192 is the sample mean</a:t>
                </a:r>
              </a:p>
            </p:txBody>
          </p:sp>
        </mc:Choice>
        <mc:Fallback xmlns="">
          <p:sp>
            <p:nvSpPr>
              <p:cNvPr id="6" name="TextBox 5">
                <a:extLst>
                  <a:ext uri="{FF2B5EF4-FFF2-40B4-BE49-F238E27FC236}">
                    <a16:creationId xmlns:a16="http://schemas.microsoft.com/office/drawing/2014/main" id="{C853BBF8-CE3D-4DC5-8EE5-39AAACF35179}"/>
                  </a:ext>
                </a:extLst>
              </p:cNvPr>
              <p:cNvSpPr txBox="1">
                <a:spLocks noRot="1" noChangeAspect="1" noMove="1" noResize="1" noEditPoints="1" noAdjustHandles="1" noChangeArrowheads="1" noChangeShapeType="1" noTextEdit="1"/>
              </p:cNvSpPr>
              <p:nvPr/>
            </p:nvSpPr>
            <p:spPr>
              <a:xfrm>
                <a:off x="1175519" y="5098473"/>
                <a:ext cx="6564361" cy="690382"/>
              </a:xfrm>
              <a:prstGeom prst="rect">
                <a:avLst/>
              </a:prstGeom>
              <a:blipFill>
                <a:blip r:embed="rId2"/>
                <a:stretch>
                  <a:fillRect l="-279" r="-2043" b="-15789"/>
                </a:stretch>
              </a:blipFill>
            </p:spPr>
            <p:txBody>
              <a:bodyPr/>
              <a:lstStyle/>
              <a:p>
                <a:r>
                  <a:rPr lang="en-US">
                    <a:noFill/>
                  </a:rPr>
                  <a:t> </a:t>
                </a:r>
              </a:p>
            </p:txBody>
          </p:sp>
        </mc:Fallback>
      </mc:AlternateContent>
    </p:spTree>
    <p:extLst>
      <p:ext uri="{BB962C8B-B14F-4D97-AF65-F5344CB8AC3E}">
        <p14:creationId xmlns:p14="http://schemas.microsoft.com/office/powerpoint/2010/main" val="3132239444"/>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E99ACF-3A46-42C9-A83C-66993427F44C}"/>
              </a:ext>
            </a:extLst>
          </p:cNvPr>
          <p:cNvSpPr>
            <a:spLocks noGrp="1"/>
          </p:cNvSpPr>
          <p:nvPr>
            <p:ph type="title"/>
          </p:nvPr>
        </p:nvSpPr>
        <p:spPr>
          <a:xfrm>
            <a:off x="228600" y="274638"/>
            <a:ext cx="8458200" cy="1143000"/>
          </a:xfrm>
        </p:spPr>
        <p:txBody>
          <a:bodyPr/>
          <a:lstStyle/>
          <a:p>
            <a:pPr>
              <a:defRPr/>
            </a:pPr>
            <a:r>
              <a:rPr lang="en-US" sz="4400" dirty="0">
                <a:solidFill>
                  <a:schemeClr val="accent3"/>
                </a:solidFill>
              </a:rPr>
              <a:t>Solution</a:t>
            </a:r>
            <a:r>
              <a:rPr lang="en-US" sz="4400" dirty="0">
                <a:solidFill>
                  <a:schemeClr val="accent3"/>
                </a:solidFill>
                <a:ea typeface="+mj-ea"/>
                <a:cs typeface="+mj-cs"/>
              </a:rPr>
              <a:t>: Using Midpoints of Classes</a:t>
            </a:r>
          </a:p>
        </p:txBody>
      </p:sp>
      <mc:AlternateContent xmlns:mc="http://schemas.openxmlformats.org/markup-compatibility/2006" xmlns:a14="http://schemas.microsoft.com/office/drawing/2010/main">
        <mc:Choice Requires="a14">
          <p:graphicFrame>
            <p:nvGraphicFramePr>
              <p:cNvPr id="3" name="Content Placeholder 2">
                <a:extLst>
                  <a:ext uri="{FF2B5EF4-FFF2-40B4-BE49-F238E27FC236}">
                    <a16:creationId xmlns:a16="http://schemas.microsoft.com/office/drawing/2014/main" xmlns="" id="{D48A8869-F9C1-4C1F-8192-5574F8B6E1DF}"/>
                  </a:ext>
                </a:extLst>
              </p:cNvPr>
              <p:cNvGraphicFramePr>
                <a:graphicFrameLocks noGrp="1"/>
              </p:cNvGraphicFramePr>
              <p:nvPr>
                <p:ph idx="4294967295"/>
                <p:extLst>
                  <p:ext uri="{D42A27DB-BD31-4B8C-83A1-F6EECF244321}">
                    <p14:modId xmlns:p14="http://schemas.microsoft.com/office/powerpoint/2010/main" val="4238810589"/>
                  </p:ext>
                </p:extLst>
              </p:nvPr>
            </p:nvGraphicFramePr>
            <p:xfrm>
              <a:off x="2046447" y="1677263"/>
              <a:ext cx="4822506" cy="2966720"/>
            </p:xfrm>
            <a:graphic>
              <a:graphicData uri="http://schemas.openxmlformats.org/drawingml/2006/table">
                <a:tbl>
                  <a:tblPr firstRow="1" bandRow="1">
                    <a:tableStyleId>{5C22544A-7EE6-4342-B048-85BDC9FD1C3A}</a:tableStyleId>
                  </a:tblPr>
                  <a:tblGrid>
                    <a:gridCol w="1294678">
                      <a:extLst>
                        <a:ext uri="{9D8B030D-6E8A-4147-A177-3AD203B41FA5}">
                          <a16:colId xmlns:a16="http://schemas.microsoft.com/office/drawing/2014/main" xmlns="" val="3469641892"/>
                        </a:ext>
                      </a:extLst>
                    </a:gridCol>
                    <a:gridCol w="1653309">
                      <a:extLst>
                        <a:ext uri="{9D8B030D-6E8A-4147-A177-3AD203B41FA5}">
                          <a16:colId xmlns:a16="http://schemas.microsoft.com/office/drawing/2014/main" xmlns="" val="3262516990"/>
                        </a:ext>
                      </a:extLst>
                    </a:gridCol>
                    <a:gridCol w="1874519">
                      <a:extLst>
                        <a:ext uri="{9D8B030D-6E8A-4147-A177-3AD203B41FA5}">
                          <a16:colId xmlns:a16="http://schemas.microsoft.com/office/drawing/2014/main" xmlns="" val="2112191137"/>
                        </a:ext>
                      </a:extLst>
                    </a:gridCol>
                  </a:tblGrid>
                  <a:tr h="370840">
                    <a:tc>
                      <a:txBody>
                        <a:bodyPr/>
                        <a:lstStyle/>
                        <a:p>
                          <a:pPr algn="ctr"/>
                          <a:r>
                            <a:rPr lang="en-US" i="1" dirty="0">
                              <a:solidFill>
                                <a:schemeClr val="tx1"/>
                              </a:solidFill>
                            </a:rPr>
                            <a:t>x</a:t>
                          </a:r>
                          <a:r>
                            <a:rPr lang="en-US" dirty="0">
                              <a:solidFill>
                                <a:schemeClr val="tx1"/>
                              </a:solidFill>
                            </a:rPr>
                            <a:t>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14:m>
                            <m:oMath xmlns:m="http://schemas.openxmlformats.org/officeDocument/2006/math">
                              <m:acc>
                                <m:accPr>
                                  <m:chr m:val="̅"/>
                                  <m:ctrlPr>
                                    <a:rPr lang="en-US" i="1" smtClean="0">
                                      <a:solidFill>
                                        <a:schemeClr val="tx1"/>
                                      </a:solidFill>
                                      <a:latin typeface="Cambria Math" panose="02040503050406030204" pitchFamily="18" charset="0"/>
                                    </a:rPr>
                                  </m:ctrlPr>
                                </m:accPr>
                                <m:e>
                                  <m:r>
                                    <m:rPr>
                                      <m:nor/>
                                    </m:rPr>
                                    <a:rPr lang="en-US" i="1" dirty="0" smtClean="0">
                                      <a:solidFill>
                                        <a:schemeClr val="tx1"/>
                                      </a:solidFill>
                                    </a:rPr>
                                    <m:t>x</m:t>
                                  </m:r>
                                </m:e>
                              </m:acc>
                            </m:oMath>
                          </a14:m>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pPr algn="ctr"/>
                          <a:r>
                            <a:rPr lang="en-US" i="0" dirty="0">
                              <a:solidFill>
                                <a:schemeClr val="tx1"/>
                              </a:solidFill>
                            </a:rPr>
                            <a:t>(</a:t>
                          </a:r>
                          <a:r>
                            <a:rPr lang="en-US" i="1" dirty="0">
                              <a:solidFill>
                                <a:schemeClr val="tx1"/>
                              </a:solidFill>
                            </a:rPr>
                            <a:t>x</a:t>
                          </a:r>
                          <a:r>
                            <a:rPr lang="en-US" dirty="0">
                              <a:solidFill>
                                <a:schemeClr val="tx1"/>
                              </a:solidFill>
                            </a:rPr>
                            <a:t>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14:m>
                            <m:oMath xmlns:m="http://schemas.openxmlformats.org/officeDocument/2006/math">
                              <m:acc>
                                <m:accPr>
                                  <m:chr m:val="̅"/>
                                  <m:ctrlPr>
                                    <a:rPr lang="en-US" i="1" smtClean="0">
                                      <a:solidFill>
                                        <a:schemeClr val="tx1"/>
                                      </a:solidFill>
                                      <a:latin typeface="Cambria Math" panose="02040503050406030204" pitchFamily="18" charset="0"/>
                                    </a:rPr>
                                  </m:ctrlPr>
                                </m:accPr>
                                <m:e>
                                  <m:r>
                                    <m:rPr>
                                      <m:nor/>
                                    </m:rPr>
                                    <a:rPr lang="en-US" i="1" dirty="0" smtClean="0">
                                      <a:solidFill>
                                        <a:schemeClr val="tx1"/>
                                      </a:solidFill>
                                    </a:rPr>
                                    <m:t>x</m:t>
                                  </m:r>
                                </m:e>
                              </m:acc>
                            </m:oMath>
                          </a14:m>
                          <a:r>
                            <a:rPr lang="en-US" dirty="0">
                              <a:solidFill>
                                <a:schemeClr val="tx1"/>
                              </a:solidFill>
                            </a:rPr>
                            <a:t>)</a:t>
                          </a:r>
                          <a:r>
                            <a:rPr lang="en-US" baseline="30000" dirty="0">
                              <a:solidFill>
                                <a:schemeClr val="tx1"/>
                              </a:solidFill>
                            </a:rPr>
                            <a:t>2</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i="0" dirty="0">
                              <a:solidFill>
                                <a:schemeClr val="tx1"/>
                              </a:solidFill>
                            </a:rPr>
                            <a:t>(</a:t>
                          </a:r>
                          <a:r>
                            <a:rPr lang="en-US" i="1" dirty="0">
                              <a:solidFill>
                                <a:schemeClr val="tx1"/>
                              </a:solidFill>
                            </a:rPr>
                            <a:t>x</a:t>
                          </a:r>
                          <a:r>
                            <a:rPr lang="en-US" dirty="0">
                              <a:solidFill>
                                <a:schemeClr val="tx1"/>
                              </a:solidFill>
                            </a:rPr>
                            <a:t>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14:m>
                            <m:oMath xmlns:m="http://schemas.openxmlformats.org/officeDocument/2006/math">
                              <m:acc>
                                <m:accPr>
                                  <m:chr m:val="̅"/>
                                  <m:ctrlPr>
                                    <a:rPr lang="en-US" i="1" smtClean="0">
                                      <a:solidFill>
                                        <a:schemeClr val="tx1"/>
                                      </a:solidFill>
                                      <a:latin typeface="Cambria Math" panose="02040503050406030204" pitchFamily="18" charset="0"/>
                                    </a:rPr>
                                  </m:ctrlPr>
                                </m:accPr>
                                <m:e>
                                  <m:r>
                                    <m:rPr>
                                      <m:nor/>
                                    </m:rPr>
                                    <a:rPr lang="en-US" i="1" dirty="0" smtClean="0">
                                      <a:solidFill>
                                        <a:schemeClr val="tx1"/>
                                      </a:solidFill>
                                    </a:rPr>
                                    <m:t>x</m:t>
                                  </m:r>
                                </m:e>
                              </m:acc>
                            </m:oMath>
                          </a14:m>
                          <a:r>
                            <a:rPr lang="en-US" dirty="0">
                              <a:solidFill>
                                <a:schemeClr val="tx1"/>
                              </a:solidFill>
                            </a:rPr>
                            <a:t>)</a:t>
                          </a:r>
                          <a:r>
                            <a:rPr lang="en-US" baseline="30000" dirty="0">
                              <a:solidFill>
                                <a:schemeClr val="tx1"/>
                              </a:solidFill>
                            </a:rPr>
                            <a:t>2</a:t>
                          </a:r>
                          <a:r>
                            <a:rPr lang="en-US" i="1" dirty="0">
                              <a:solidFill>
                                <a:schemeClr val="tx1"/>
                              </a:solidFill>
                            </a:rPr>
                            <a:t>f</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extLst>
                      <a:ext uri="{0D108BD9-81ED-4DB2-BD59-A6C34878D82A}">
                        <a16:rowId xmlns:a16="http://schemas.microsoft.com/office/drawing/2014/main" xmlns="" val="3107826001"/>
                      </a:ext>
                    </a:extLst>
                  </a:tr>
                  <a:tr h="370840">
                    <a:tc>
                      <a:txBody>
                        <a:bodyPr/>
                        <a:lstStyle/>
                        <a:p>
                          <a:pPr algn="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142.5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20,306.25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7,716,375.0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1426055"/>
                      </a:ext>
                    </a:extLst>
                  </a:tr>
                  <a:tr h="370840">
                    <a:tc>
                      <a:txBody>
                        <a:bodyPr/>
                        <a:lstStyle/>
                        <a:p>
                          <a:pPr algn="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r>
                            <a:rPr lang="en-US" dirty="0" smtClean="0">
                              <a:solidFill>
                                <a:schemeClr val="tx1"/>
                              </a:solidFill>
                            </a:rPr>
                            <a:t>42.5</a:t>
                          </a: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1,806.25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415,437.5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195583061"/>
                      </a:ext>
                    </a:extLst>
                  </a:tr>
                  <a:tr h="370840">
                    <a:tc>
                      <a:txBody>
                        <a:bodyPr/>
                        <a:lstStyle/>
                        <a:p>
                          <a:pPr algn="r"/>
                          <a:r>
                            <a:rPr lang="en-US" dirty="0">
                              <a:solidFill>
                                <a:schemeClr val="tx1"/>
                              </a:solidFill>
                            </a:rPr>
                            <a:t>57.5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3,306.25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694,312.5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176142447"/>
                      </a:ext>
                    </a:extLst>
                  </a:tr>
                  <a:tr h="370840">
                    <a:tc>
                      <a:txBody>
                        <a:bodyPr/>
                        <a:lstStyle/>
                        <a:p>
                          <a:pPr algn="r"/>
                          <a:r>
                            <a:rPr lang="en-US" dirty="0">
                              <a:solidFill>
                                <a:schemeClr val="tx1"/>
                              </a:solidFill>
                            </a:rPr>
                            <a:t>157.5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24,806.25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1,240,312.5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46826089"/>
                      </a:ext>
                    </a:extLst>
                  </a:tr>
                  <a:tr h="370840">
                    <a:tc>
                      <a:txBody>
                        <a:bodyPr/>
                        <a:lstStyle/>
                        <a:p>
                          <a:pPr algn="r"/>
                          <a:r>
                            <a:rPr lang="en-US" dirty="0">
                              <a:solidFill>
                                <a:schemeClr val="tx1"/>
                              </a:solidFill>
                            </a:rPr>
                            <a:t>257.5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66,306.25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3,978,375.0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520555819"/>
                      </a:ext>
                    </a:extLst>
                  </a:tr>
                  <a:tr h="370840">
                    <a:tc>
                      <a:txBody>
                        <a:bodyPr/>
                        <a:lstStyle/>
                        <a:p>
                          <a:pPr algn="r"/>
                          <a:r>
                            <a:rPr lang="en-US" dirty="0">
                              <a:solidFill>
                                <a:schemeClr val="tx1"/>
                              </a:solidFill>
                            </a:rPr>
                            <a:t>407.5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166,056.25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11,623,937.5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902506645"/>
                      </a:ext>
                    </a:extLst>
                  </a:tr>
                  <a:tr h="370840">
                    <a:tc>
                      <a:txBody>
                        <a:bodyPr/>
                        <a:lstStyle/>
                        <a:p>
                          <a:pPr algn="r"/>
                          <a:endParaRPr lang="en-US">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r"/>
                          <a:r>
                            <a:rPr lang="en-US" dirty="0">
                              <a:solidFill>
                                <a:schemeClr val="tx1"/>
                              </a:solidFill>
                              <a:sym typeface="Symbol" panose="05050102010706020507" pitchFamily="18" charset="2"/>
                            </a:rPr>
                            <a:t> = 25,668,750.0</a:t>
                          </a: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704299886"/>
                      </a:ext>
                    </a:extLst>
                  </a:tr>
                </a:tbl>
              </a:graphicData>
            </a:graphic>
          </p:graphicFrame>
        </mc:Choice>
        <mc:Fallback xmlns="">
          <p:graphicFrame>
            <p:nvGraphicFramePr>
              <p:cNvPr id="3" name="Content Placeholder 2">
                <a:extLst>
                  <a:ext uri="{FF2B5EF4-FFF2-40B4-BE49-F238E27FC236}">
                    <a16:creationId xmlns:a16="http://schemas.microsoft.com/office/drawing/2014/main" xmlns:a14="http://schemas.microsoft.com/office/drawing/2010/main" xmlns="" id="{D48A8869-F9C1-4C1F-8192-5574F8B6E1DF}"/>
                  </a:ext>
                </a:extLst>
              </p:cNvPr>
              <p:cNvGraphicFramePr>
                <a:graphicFrameLocks noGrp="1"/>
              </p:cNvGraphicFramePr>
              <p:nvPr>
                <p:ph idx="4294967295"/>
                <p:extLst>
                  <p:ext uri="{D42A27DB-BD31-4B8C-83A1-F6EECF244321}">
                    <p14:modId xmlns:p14="http://schemas.microsoft.com/office/powerpoint/2010/main" val="4238810589"/>
                  </p:ext>
                </p:extLst>
              </p:nvPr>
            </p:nvGraphicFramePr>
            <p:xfrm>
              <a:off x="2046447" y="1677263"/>
              <a:ext cx="4822506" cy="2966720"/>
            </p:xfrm>
            <a:graphic>
              <a:graphicData uri="http://schemas.openxmlformats.org/drawingml/2006/table">
                <a:tbl>
                  <a:tblPr firstRow="1" bandRow="1">
                    <a:tableStyleId>{5C22544A-7EE6-4342-B048-85BDC9FD1C3A}</a:tableStyleId>
                  </a:tblPr>
                  <a:tblGrid>
                    <a:gridCol w="1294678">
                      <a:extLst>
                        <a:ext uri="{9D8B030D-6E8A-4147-A177-3AD203B41FA5}">
                          <a16:colId xmlns:a16="http://schemas.microsoft.com/office/drawing/2014/main" xmlns:a14="http://schemas.microsoft.com/office/drawing/2010/main" xmlns="" val="3469641892"/>
                        </a:ext>
                      </a:extLst>
                    </a:gridCol>
                    <a:gridCol w="1653309">
                      <a:extLst>
                        <a:ext uri="{9D8B030D-6E8A-4147-A177-3AD203B41FA5}">
                          <a16:colId xmlns:a16="http://schemas.microsoft.com/office/drawing/2014/main" xmlns:a14="http://schemas.microsoft.com/office/drawing/2010/main" xmlns="" val="3262516990"/>
                        </a:ext>
                      </a:extLst>
                    </a:gridCol>
                    <a:gridCol w="1874519">
                      <a:extLst>
                        <a:ext uri="{9D8B030D-6E8A-4147-A177-3AD203B41FA5}">
                          <a16:colId xmlns:a16="http://schemas.microsoft.com/office/drawing/2014/main" xmlns:a14="http://schemas.microsoft.com/office/drawing/2010/main" xmlns="" val="2112191137"/>
                        </a:ext>
                      </a:extLst>
                    </a:gridCol>
                  </a:tblGrid>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472" t="-8197" r="-273113" b="-722951"/>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78309" t="-8197" r="-112868" b="-722951"/>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157980" t="-8197" b="-722951"/>
                          </a:stretch>
                        </a:blipFill>
                      </a:tcPr>
                    </a:tc>
                    <a:extLst>
                      <a:ext uri="{0D108BD9-81ED-4DB2-BD59-A6C34878D82A}">
                        <a16:rowId xmlns:a16="http://schemas.microsoft.com/office/drawing/2014/main" xmlns:a14="http://schemas.microsoft.com/office/drawing/2010/main" xmlns="" val="3107826001"/>
                      </a:ext>
                    </a:extLst>
                  </a:tr>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472" t="-108197" r="-273113" b="-622951"/>
                          </a:stretch>
                        </a:blipFill>
                      </a:tcPr>
                    </a:tc>
                    <a:tc>
                      <a:txBody>
                        <a:bodyPr/>
                        <a:lstStyle/>
                        <a:p>
                          <a:pPr algn="r"/>
                          <a:r>
                            <a:rPr lang="en-US" dirty="0">
                              <a:solidFill>
                                <a:schemeClr val="tx1"/>
                              </a:solidFill>
                            </a:rPr>
                            <a:t>20,306.25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7,716,375.0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141426055"/>
                      </a:ext>
                    </a:extLst>
                  </a:tr>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472" t="-208197" r="-273113" b="-522951"/>
                          </a:stretch>
                        </a:blipFill>
                      </a:tcPr>
                    </a:tc>
                    <a:tc>
                      <a:txBody>
                        <a:bodyPr/>
                        <a:lstStyle/>
                        <a:p>
                          <a:pPr algn="r"/>
                          <a:r>
                            <a:rPr lang="en-US" dirty="0">
                              <a:solidFill>
                                <a:schemeClr val="tx1"/>
                              </a:solidFill>
                            </a:rPr>
                            <a:t>1,806.25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415,437.5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4195583061"/>
                      </a:ext>
                    </a:extLst>
                  </a:tr>
                  <a:tr h="370840">
                    <a:tc>
                      <a:txBody>
                        <a:bodyPr/>
                        <a:lstStyle/>
                        <a:p>
                          <a:pPr algn="r"/>
                          <a:r>
                            <a:rPr lang="en-US" dirty="0">
                              <a:solidFill>
                                <a:schemeClr val="tx1"/>
                              </a:solidFill>
                            </a:rPr>
                            <a:t>57.5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3,306.25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694,312.5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3176142447"/>
                      </a:ext>
                    </a:extLst>
                  </a:tr>
                  <a:tr h="370840">
                    <a:tc>
                      <a:txBody>
                        <a:bodyPr/>
                        <a:lstStyle/>
                        <a:p>
                          <a:pPr algn="r"/>
                          <a:r>
                            <a:rPr lang="en-US" dirty="0">
                              <a:solidFill>
                                <a:schemeClr val="tx1"/>
                              </a:solidFill>
                            </a:rPr>
                            <a:t>157.5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24,806.25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1,240,312.5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1446826089"/>
                      </a:ext>
                    </a:extLst>
                  </a:tr>
                  <a:tr h="370840">
                    <a:tc>
                      <a:txBody>
                        <a:bodyPr/>
                        <a:lstStyle/>
                        <a:p>
                          <a:pPr algn="r"/>
                          <a:r>
                            <a:rPr lang="en-US" dirty="0">
                              <a:solidFill>
                                <a:schemeClr val="tx1"/>
                              </a:solidFill>
                            </a:rPr>
                            <a:t>257.5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66,306.25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3,978,375.0</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3520555819"/>
                      </a:ext>
                    </a:extLst>
                  </a:tr>
                  <a:tr h="370840">
                    <a:tc>
                      <a:txBody>
                        <a:bodyPr/>
                        <a:lstStyle/>
                        <a:p>
                          <a:pPr algn="r"/>
                          <a:r>
                            <a:rPr lang="en-US" dirty="0">
                              <a:solidFill>
                                <a:schemeClr val="tx1"/>
                              </a:solidFill>
                            </a:rPr>
                            <a:t>407.5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166,056.25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dirty="0">
                              <a:solidFill>
                                <a:schemeClr val="tx1"/>
                              </a:solidFill>
                            </a:rPr>
                            <a:t>11,623,937.5</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2902506645"/>
                      </a:ext>
                    </a:extLst>
                  </a:tr>
                  <a:tr h="370840">
                    <a:tc>
                      <a:txBody>
                        <a:bodyPr/>
                        <a:lstStyle/>
                        <a:p>
                          <a:pPr algn="r"/>
                          <a:endParaRPr lang="en-US">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r"/>
                          <a:r>
                            <a:rPr lang="en-US" dirty="0">
                              <a:solidFill>
                                <a:schemeClr val="tx1"/>
                              </a:solidFill>
                              <a:sym typeface="Symbol" panose="05050102010706020507" pitchFamily="18" charset="2"/>
                            </a:rPr>
                            <a:t> = 25,668,750.0</a:t>
                          </a: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dirty="0">
                            <a:solidFill>
                              <a:schemeClr val="tx1"/>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3704299886"/>
                      </a:ext>
                    </a:extLst>
                  </a:tr>
                </a:tbl>
              </a:graphicData>
            </a:graphic>
          </p:graphicFrame>
        </mc:Fallback>
      </mc:AlternateContent>
      <p:sp>
        <p:nvSpPr>
          <p:cNvPr id="37948" name="Footer Placeholder 2">
            <a:extLst>
              <a:ext uri="{FF2B5EF4-FFF2-40B4-BE49-F238E27FC236}">
                <a16:creationId xmlns:a16="http://schemas.microsoft.com/office/drawing/2014/main" xmlns="" id="{D67749AD-0DAF-42BC-B56A-75C233184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xmlns="" id="{CFE57AB9-CD7D-4AEF-8A96-DD2A33BD574B}"/>
                  </a:ext>
                </a:extLst>
              </p:cNvPr>
              <p:cNvSpPr txBox="1"/>
              <p:nvPr/>
            </p:nvSpPr>
            <p:spPr>
              <a:xfrm>
                <a:off x="1339570" y="4672423"/>
                <a:ext cx="6046848" cy="1703928"/>
              </a:xfrm>
              <a:prstGeom prst="rect">
                <a:avLst/>
              </a:prstGeom>
              <a:noFill/>
            </p:spPr>
            <p:txBody>
              <a:bodyPr wrap="none" lIns="0" tIns="0" rIns="0" bIns="0" rtlCol="0">
                <a:spAutoFit/>
              </a:bodyPr>
              <a:lstStyle/>
              <a:p>
                <a:pPr algn="ctr"/>
                <a14:m>
                  <m:oMath xmlns:m="http://schemas.openxmlformats.org/officeDocument/2006/math">
                    <m:r>
                      <a:rPr lang="en-US" sz="2800" b="0" i="1" smtClean="0">
                        <a:solidFill>
                          <a:srgbClr val="AC0000"/>
                        </a:solidFill>
                        <a:latin typeface="Cambria Math" panose="02040503050406030204" pitchFamily="18" charset="0"/>
                      </a:rPr>
                      <m:t>𝑠</m:t>
                    </m:r>
                    <m:r>
                      <a:rPr lang="en-US" sz="2800" b="0" i="1" smtClean="0">
                        <a:solidFill>
                          <a:srgbClr val="AC0000"/>
                        </a:solidFill>
                        <a:latin typeface="Cambria Math" panose="02040503050406030204" pitchFamily="18" charset="0"/>
                      </a:rPr>
                      <m:t>= </m:t>
                    </m:r>
                    <m:rad>
                      <m:radPr>
                        <m:degHide m:val="on"/>
                        <m:ctrlPr>
                          <a:rPr lang="en-US" sz="2800" b="0" i="1" smtClean="0">
                            <a:solidFill>
                              <a:srgbClr val="AC0000"/>
                            </a:solidFill>
                            <a:latin typeface="Cambria Math" panose="02040503050406030204" pitchFamily="18" charset="0"/>
                          </a:rPr>
                        </m:ctrlPr>
                      </m:radPr>
                      <m:deg/>
                      <m:e>
                        <m:f>
                          <m:fPr>
                            <m:ctrlPr>
                              <a:rPr lang="en-US" sz="2800" b="0" i="1" smtClean="0">
                                <a:solidFill>
                                  <a:srgbClr val="AC0000"/>
                                </a:solidFill>
                                <a:latin typeface="Cambria Math" panose="02040503050406030204" pitchFamily="18" charset="0"/>
                              </a:rPr>
                            </m:ctrlPr>
                          </m:fPr>
                          <m:num>
                            <m:rad>
                              <m:radPr>
                                <m:degHide m:val="on"/>
                                <m:ctrlPr>
                                  <a:rPr lang="en-US" sz="2800" b="0" i="1" smtClean="0">
                                    <a:solidFill>
                                      <a:srgbClr val="AC0000"/>
                                    </a:solidFill>
                                    <a:latin typeface="Cambria Math" panose="02040503050406030204" pitchFamily="18" charset="0"/>
                                  </a:rPr>
                                </m:ctrlPr>
                              </m:radPr>
                              <m:deg/>
                              <m:e>
                                <m:r>
                                  <m:rPr>
                                    <m:nor/>
                                  </m:rPr>
                                  <a:rPr lang="en-US" sz="2800" dirty="0">
                                    <a:solidFill>
                                      <a:srgbClr val="AC0000"/>
                                    </a:solidFill>
                                    <a:latin typeface="+mn-lt"/>
                                  </a:rPr>
                                  <m:t>(</m:t>
                                </m:r>
                                <m:r>
                                  <m:rPr>
                                    <m:nor/>
                                  </m:rPr>
                                  <a:rPr lang="en-US" sz="2800" i="1" dirty="0">
                                    <a:solidFill>
                                      <a:srgbClr val="AC0000"/>
                                    </a:solidFill>
                                    <a:latin typeface="+mn-lt"/>
                                  </a:rPr>
                                  <m:t>x</m:t>
                                </m:r>
                                <m:r>
                                  <m:rPr>
                                    <m:nor/>
                                  </m:rPr>
                                  <a:rPr lang="en-US" sz="2800" dirty="0">
                                    <a:solidFill>
                                      <a:srgbClr val="AC0000"/>
                                    </a:solidFill>
                                    <a:latin typeface="+mn-lt"/>
                                  </a:rPr>
                                  <m:t> − </m:t>
                                </m:r>
                                <m:acc>
                                  <m:accPr>
                                    <m:chr m:val="̅"/>
                                    <m:ctrlPr>
                                      <a:rPr lang="en-US" sz="2800" i="1">
                                        <a:solidFill>
                                          <a:srgbClr val="AC0000"/>
                                        </a:solidFill>
                                        <a:latin typeface="Cambria Math" panose="02040503050406030204" pitchFamily="18" charset="0"/>
                                      </a:rPr>
                                    </m:ctrlPr>
                                  </m:accPr>
                                  <m:e>
                                    <m:r>
                                      <m:rPr>
                                        <m:nor/>
                                      </m:rPr>
                                      <a:rPr lang="en-US" sz="2800" i="1" dirty="0">
                                        <a:solidFill>
                                          <a:srgbClr val="AC0000"/>
                                        </a:solidFill>
                                        <a:latin typeface="+mn-lt"/>
                                      </a:rPr>
                                      <m:t>x</m:t>
                                    </m:r>
                                  </m:e>
                                </m:acc>
                                <m:r>
                                  <m:rPr>
                                    <m:nor/>
                                  </m:rPr>
                                  <a:rPr lang="en-US" sz="2800" dirty="0">
                                    <a:solidFill>
                                      <a:srgbClr val="AC0000"/>
                                    </a:solidFill>
                                    <a:latin typeface="+mn-lt"/>
                                  </a:rPr>
                                  <m:t>)</m:t>
                                </m:r>
                                <m:r>
                                  <m:rPr>
                                    <m:nor/>
                                  </m:rPr>
                                  <a:rPr lang="en-US" sz="2800" baseline="30000" dirty="0">
                                    <a:solidFill>
                                      <a:srgbClr val="AC0000"/>
                                    </a:solidFill>
                                    <a:latin typeface="+mn-lt"/>
                                  </a:rPr>
                                  <m:t>2</m:t>
                                </m:r>
                                <m:r>
                                  <m:rPr>
                                    <m:nor/>
                                  </m:rPr>
                                  <a:rPr lang="en-US" sz="2800" i="1" dirty="0">
                                    <a:solidFill>
                                      <a:srgbClr val="AC0000"/>
                                    </a:solidFill>
                                    <a:latin typeface="+mn-lt"/>
                                  </a:rPr>
                                  <m:t>f</m:t>
                                </m:r>
                                <m:r>
                                  <m:rPr>
                                    <m:nor/>
                                  </m:rPr>
                                  <a:rPr lang="en-US" sz="2800" i="1" dirty="0">
                                    <a:solidFill>
                                      <a:srgbClr val="AC0000"/>
                                    </a:solidFill>
                                    <a:latin typeface="+mn-lt"/>
                                  </a:rPr>
                                  <m:t> </m:t>
                                </m:r>
                              </m:e>
                            </m:rad>
                          </m:num>
                          <m:den>
                            <m:r>
                              <a:rPr lang="en-US" sz="2800" b="0" i="1" smtClean="0">
                                <a:solidFill>
                                  <a:srgbClr val="AC0000"/>
                                </a:solidFill>
                                <a:latin typeface="Cambria Math" panose="02040503050406030204" pitchFamily="18" charset="0"/>
                              </a:rPr>
                              <m:t>𝑛</m:t>
                            </m:r>
                            <m:r>
                              <a:rPr lang="en-US" sz="2800" b="0" i="1" smtClean="0">
                                <a:solidFill>
                                  <a:srgbClr val="AC0000"/>
                                </a:solidFill>
                                <a:latin typeface="Cambria Math" panose="02040503050406030204" pitchFamily="18" charset="0"/>
                              </a:rPr>
                              <m:t> −1</m:t>
                            </m:r>
                          </m:den>
                        </m:f>
                      </m:e>
                    </m:rad>
                  </m:oMath>
                </a14:m>
                <a:r>
                  <a:rPr lang="en-US" sz="2800" dirty="0">
                    <a:solidFill>
                      <a:srgbClr val="AC0000"/>
                    </a:solidFill>
                    <a:latin typeface="+mn-lt"/>
                  </a:rPr>
                  <a:t> = </a:t>
                </a:r>
                <a14:m>
                  <m:oMath xmlns:m="http://schemas.openxmlformats.org/officeDocument/2006/math">
                    <m:rad>
                      <m:radPr>
                        <m:degHide m:val="on"/>
                        <m:ctrlPr>
                          <a:rPr lang="en-US" sz="2800" i="1" smtClean="0">
                            <a:solidFill>
                              <a:srgbClr val="AC0000"/>
                            </a:solidFill>
                            <a:latin typeface="Cambria Math" panose="02040503050406030204" pitchFamily="18" charset="0"/>
                          </a:rPr>
                        </m:ctrlPr>
                      </m:radPr>
                      <m:deg/>
                      <m:e>
                        <m:f>
                          <m:fPr>
                            <m:ctrlPr>
                              <a:rPr lang="en-US" sz="2800" i="1" smtClean="0">
                                <a:solidFill>
                                  <a:srgbClr val="AC0000"/>
                                </a:solidFill>
                                <a:latin typeface="Cambria Math" panose="02040503050406030204" pitchFamily="18" charset="0"/>
                              </a:rPr>
                            </m:ctrlPr>
                          </m:fPr>
                          <m:num>
                            <m:r>
                              <m:rPr>
                                <m:nor/>
                              </m:rPr>
                              <a:rPr lang="en-US" sz="2800" dirty="0">
                                <a:solidFill>
                                  <a:srgbClr val="AC0000"/>
                                </a:solidFill>
                                <a:latin typeface="+mn-lt"/>
                                <a:sym typeface="Symbol" panose="05050102010706020507" pitchFamily="18" charset="2"/>
                              </a:rPr>
                              <m:t>25,668,750</m:t>
                            </m:r>
                          </m:num>
                          <m:den>
                            <m:r>
                              <m:rPr>
                                <m:nor/>
                              </m:rPr>
                              <a:rPr lang="en-US" sz="2800" dirty="0">
                                <a:solidFill>
                                  <a:srgbClr val="AC0000"/>
                                </a:solidFill>
                                <a:latin typeface="+mn-lt"/>
                              </a:rPr>
                              <m:t>999</m:t>
                            </m:r>
                            <m:r>
                              <m:rPr>
                                <m:nor/>
                              </m:rPr>
                              <a:rPr lang="en-US" sz="2800" dirty="0">
                                <a:solidFill>
                                  <a:srgbClr val="AC0000"/>
                                </a:solidFill>
                              </a:rPr>
                              <m:t> </m:t>
                            </m:r>
                          </m:den>
                        </m:f>
                      </m:e>
                    </m:rad>
                  </m:oMath>
                </a14:m>
                <a:r>
                  <a:rPr lang="en-US" sz="2800" dirty="0">
                    <a:solidFill>
                      <a:srgbClr val="AC0000"/>
                    </a:solidFill>
                    <a:latin typeface="+mn-lt"/>
                  </a:rPr>
                  <a:t> </a:t>
                </a:r>
                <a14:m>
                  <m:oMath xmlns:m="http://schemas.openxmlformats.org/officeDocument/2006/math">
                    <m:r>
                      <a:rPr lang="en-US" sz="2800" i="1" dirty="0" smtClean="0">
                        <a:solidFill>
                          <a:srgbClr val="AC0000"/>
                        </a:solidFill>
                        <a:latin typeface="Cambria Math" panose="02040503050406030204" pitchFamily="18" charset="0"/>
                        <a:ea typeface="Cambria Math" panose="02040503050406030204" pitchFamily="18" charset="0"/>
                      </a:rPr>
                      <m:t>≈</m:t>
                    </m:r>
                  </m:oMath>
                </a14:m>
                <a:r>
                  <a:rPr lang="en-US" sz="2800" dirty="0">
                    <a:solidFill>
                      <a:srgbClr val="AC0000"/>
                    </a:solidFill>
                    <a:latin typeface="+mn-lt"/>
                  </a:rPr>
                  <a:t> 160.3 </a:t>
                </a:r>
              </a:p>
              <a:p>
                <a:pPr algn="ctr"/>
                <a:r>
                  <a:rPr lang="en-US" sz="2800" dirty="0">
                    <a:solidFill>
                      <a:srgbClr val="AC0000"/>
                    </a:solidFill>
                    <a:latin typeface="+mn-lt"/>
                  </a:rPr>
                  <a:t>is the sample standard deviation</a:t>
                </a:r>
              </a:p>
            </p:txBody>
          </p:sp>
        </mc:Choice>
        <mc:Fallback xmlns="">
          <p:sp>
            <p:nvSpPr>
              <p:cNvPr id="6" name="TextBox 5">
                <a:extLst>
                  <a:ext uri="{FF2B5EF4-FFF2-40B4-BE49-F238E27FC236}">
                    <a16:creationId xmlns:a16="http://schemas.microsoft.com/office/drawing/2014/main" id="{CFE57AB9-CD7D-4AEF-8A96-DD2A33BD574B}"/>
                  </a:ext>
                </a:extLst>
              </p:cNvPr>
              <p:cNvSpPr txBox="1">
                <a:spLocks noRot="1" noChangeAspect="1" noMove="1" noResize="1" noEditPoints="1" noAdjustHandles="1" noChangeArrowheads="1" noChangeShapeType="1" noTextEdit="1"/>
              </p:cNvSpPr>
              <p:nvPr/>
            </p:nvSpPr>
            <p:spPr>
              <a:xfrm>
                <a:off x="1339570" y="4672423"/>
                <a:ext cx="6046848" cy="1703928"/>
              </a:xfrm>
              <a:prstGeom prst="rect">
                <a:avLst/>
              </a:prstGeom>
              <a:blipFill>
                <a:blip r:embed="rId3"/>
                <a:stretch>
                  <a:fillRect r="-3024" b="-11786"/>
                </a:stretch>
              </a:blipFill>
            </p:spPr>
            <p:txBody>
              <a:bodyPr/>
              <a:lstStyle/>
              <a:p>
                <a:r>
                  <a:rPr lang="en-US">
                    <a:noFill/>
                  </a:rPr>
                  <a:t> </a:t>
                </a:r>
              </a:p>
            </p:txBody>
          </p:sp>
        </mc:Fallback>
      </mc:AlternateContent>
    </p:spTree>
    <p:extLst>
      <p:ext uri="{BB962C8B-B14F-4D97-AF65-F5344CB8AC3E}">
        <p14:creationId xmlns:p14="http://schemas.microsoft.com/office/powerpoint/2010/main" val="2556192970"/>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C26318F6-5CEE-494B-8573-0763999BBE3E}"/>
              </a:ext>
            </a:extLst>
          </p:cNvPr>
          <p:cNvSpPr>
            <a:spLocks noGrp="1"/>
          </p:cNvSpPr>
          <p:nvPr>
            <p:ph idx="1"/>
          </p:nvPr>
        </p:nvSpPr>
        <p:spPr/>
        <p:txBody>
          <a:bodyPr/>
          <a:lstStyle/>
          <a:p>
            <a:r>
              <a:rPr lang="en-US" dirty="0"/>
              <a:t>An estimate for the sample mean is $192 per year, and an estimate for the sample standard deviation is $160.30 per year.</a:t>
            </a:r>
          </a:p>
        </p:txBody>
      </p:sp>
      <p:sp>
        <p:nvSpPr>
          <p:cNvPr id="2" name="Title 1">
            <a:extLst>
              <a:ext uri="{FF2B5EF4-FFF2-40B4-BE49-F238E27FC236}">
                <a16:creationId xmlns:a16="http://schemas.microsoft.com/office/drawing/2014/main" xmlns="" id="{DEE99ACF-3A46-42C9-A83C-66993427F44C}"/>
              </a:ext>
            </a:extLst>
          </p:cNvPr>
          <p:cNvSpPr>
            <a:spLocks noGrp="1"/>
          </p:cNvSpPr>
          <p:nvPr>
            <p:ph type="title"/>
          </p:nvPr>
        </p:nvSpPr>
        <p:spPr/>
        <p:txBody>
          <a:bodyPr/>
          <a:lstStyle/>
          <a:p>
            <a:pPr>
              <a:defRPr/>
            </a:pPr>
            <a:r>
              <a:rPr lang="en-US" sz="4400" dirty="0">
                <a:solidFill>
                  <a:schemeClr val="accent3"/>
                </a:solidFill>
              </a:rPr>
              <a:t>Solution</a:t>
            </a:r>
            <a:r>
              <a:rPr lang="en-US" sz="4400" dirty="0">
                <a:solidFill>
                  <a:schemeClr val="accent3"/>
                </a:solidFill>
                <a:ea typeface="+mj-ea"/>
                <a:cs typeface="+mj-cs"/>
              </a:rPr>
              <a:t>: Using Midpoints of Classes</a:t>
            </a:r>
          </a:p>
        </p:txBody>
      </p:sp>
      <p:sp>
        <p:nvSpPr>
          <p:cNvPr id="37948" name="Footer Placeholder 2">
            <a:extLst>
              <a:ext uri="{FF2B5EF4-FFF2-40B4-BE49-F238E27FC236}">
                <a16:creationId xmlns:a16="http://schemas.microsoft.com/office/drawing/2014/main" xmlns="" id="{D67749AD-0DAF-42BC-B56A-75C233184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328678920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a:extLst>
              <a:ext uri="{FF2B5EF4-FFF2-40B4-BE49-F238E27FC236}">
                <a16:creationId xmlns:a16="http://schemas.microsoft.com/office/drawing/2014/main" xmlns="" id="{A3AE8C49-B734-42A8-BC89-B7BB0935DB8F}"/>
              </a:ext>
            </a:extLst>
          </p:cNvPr>
          <p:cNvSpPr>
            <a:spLocks noGrp="1"/>
          </p:cNvSpPr>
          <p:nvPr>
            <p:ph type="title"/>
          </p:nvPr>
        </p:nvSpPr>
        <p:spPr/>
        <p:txBody>
          <a:bodyPr/>
          <a:lstStyle/>
          <a:p>
            <a:r>
              <a:rPr lang="en-US" altLang="en-US"/>
              <a:t>Range</a:t>
            </a:r>
          </a:p>
        </p:txBody>
      </p:sp>
      <p:sp>
        <p:nvSpPr>
          <p:cNvPr id="123907" name="Content Placeholder 2">
            <a:extLst>
              <a:ext uri="{FF2B5EF4-FFF2-40B4-BE49-F238E27FC236}">
                <a16:creationId xmlns:a16="http://schemas.microsoft.com/office/drawing/2014/main" xmlns="" id="{6810475D-C1E6-4527-88ED-6EBE0AF3A0BD}"/>
              </a:ext>
            </a:extLst>
          </p:cNvPr>
          <p:cNvSpPr>
            <a:spLocks noGrp="1"/>
          </p:cNvSpPr>
          <p:nvPr>
            <p:ph idx="1"/>
          </p:nvPr>
        </p:nvSpPr>
        <p:spPr>
          <a:xfrm>
            <a:off x="457200" y="1600200"/>
            <a:ext cx="8229600" cy="2597150"/>
          </a:xfrm>
        </p:spPr>
        <p:txBody>
          <a:bodyPr/>
          <a:lstStyle/>
          <a:p>
            <a:pPr>
              <a:buFont typeface="Arial" panose="020B0604020202020204" pitchFamily="34" charset="0"/>
              <a:buNone/>
            </a:pPr>
            <a:r>
              <a:rPr lang="en-US" altLang="en-US" b="1">
                <a:solidFill>
                  <a:schemeClr val="accent2"/>
                </a:solidFill>
              </a:rPr>
              <a:t>Range</a:t>
            </a:r>
          </a:p>
          <a:p>
            <a:r>
              <a:rPr lang="en-US" altLang="en-US"/>
              <a:t>The difference between the maximum and minimum data entries in the set.</a:t>
            </a:r>
          </a:p>
          <a:p>
            <a:r>
              <a:rPr lang="en-US" altLang="en-US"/>
              <a:t>The data must be quantitative.</a:t>
            </a:r>
          </a:p>
          <a:p>
            <a:r>
              <a:rPr lang="en-US" altLang="en-US">
                <a:solidFill>
                  <a:schemeClr val="accent2"/>
                </a:solidFill>
              </a:rPr>
              <a:t>Range = (Max. data entry) – (Min. data entry)</a:t>
            </a:r>
          </a:p>
        </p:txBody>
      </p:sp>
      <p:sp>
        <p:nvSpPr>
          <p:cNvPr id="8195" name="Footer Placeholder 2">
            <a:extLst>
              <a:ext uri="{FF2B5EF4-FFF2-40B4-BE49-F238E27FC236}">
                <a16:creationId xmlns:a16="http://schemas.microsoft.com/office/drawing/2014/main" xmlns="" id="{B82B2B64-BE4A-4233-ABF4-7369BED25B3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19541646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90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39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xmlns="" id="{F67538AD-1456-4A12-B51E-9DF18B3E4F6E}"/>
              </a:ext>
            </a:extLst>
          </p:cNvPr>
          <p:cNvSpPr>
            <a:spLocks noGrp="1"/>
          </p:cNvSpPr>
          <p:nvPr>
            <p:ph type="title"/>
          </p:nvPr>
        </p:nvSpPr>
        <p:spPr/>
        <p:txBody>
          <a:bodyPr/>
          <a:lstStyle/>
          <a:p>
            <a:r>
              <a:rPr lang="en-US" altLang="en-US"/>
              <a:t>Coefficient of Variation</a:t>
            </a:r>
          </a:p>
        </p:txBody>
      </p:sp>
      <mc:AlternateContent xmlns:mc="http://schemas.openxmlformats.org/markup-compatibility/2006" xmlns:a14="http://schemas.microsoft.com/office/drawing/2010/main">
        <mc:Choice Requires="a14">
          <p:sp>
            <p:nvSpPr>
              <p:cNvPr id="126979" name="Content Placeholder 2">
                <a:extLst>
                  <a:ext uri="{FF2B5EF4-FFF2-40B4-BE49-F238E27FC236}">
                    <a16:creationId xmlns:a16="http://schemas.microsoft.com/office/drawing/2014/main" xmlns="" id="{FE3E0FA9-D166-4C93-986C-B3FFBFC67B61}"/>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Coefficient of Variation (</a:t>
                </a:r>
                <a:r>
                  <a:rPr lang="en-US" altLang="en-US" b="1" i="1" dirty="0">
                    <a:solidFill>
                      <a:schemeClr val="accent2"/>
                    </a:solidFill>
                  </a:rPr>
                  <a:t>CV</a:t>
                </a:r>
                <a:r>
                  <a:rPr lang="en-US" altLang="en-US" b="1" dirty="0">
                    <a:solidFill>
                      <a:schemeClr val="accent2"/>
                    </a:solidFill>
                  </a:rPr>
                  <a:t>)</a:t>
                </a:r>
              </a:p>
              <a:p>
                <a:r>
                  <a:rPr lang="en-US" altLang="en-US" dirty="0"/>
                  <a:t>Describes the standard deviation of a data set as a percent of the mean.</a:t>
                </a:r>
              </a:p>
              <a:p>
                <a:r>
                  <a:rPr lang="en-US" altLang="en-US" dirty="0"/>
                  <a:t>Population data set:</a:t>
                </a:r>
              </a:p>
              <a:p>
                <a:pPr marL="457200" lvl="1" indent="0" algn="ctr">
                  <a:buNone/>
                </a:pPr>
                <a14:m>
                  <m:oMath xmlns:m="http://schemas.openxmlformats.org/officeDocument/2006/math">
                    <m:r>
                      <a:rPr lang="en-US" altLang="en-US" b="0" i="1" smtClean="0">
                        <a:solidFill>
                          <a:srgbClr val="C00000"/>
                        </a:solidFill>
                        <a:latin typeface="Cambria Math" panose="02040503050406030204" pitchFamily="18" charset="0"/>
                        <a:ea typeface="Times New Roman" panose="02020603050405020304" pitchFamily="18" charset="0"/>
                      </a:rPr>
                      <m:t>𝐶𝑉</m:t>
                    </m:r>
                    <m:r>
                      <a:rPr lang="en-US" altLang="en-US" b="0" i="1" smtClean="0">
                        <a:solidFill>
                          <a:srgbClr val="C00000"/>
                        </a:solidFill>
                        <a:latin typeface="Cambria Math" panose="02040503050406030204" pitchFamily="18" charset="0"/>
                        <a:ea typeface="Times New Roman" panose="02020603050405020304" pitchFamily="18" charset="0"/>
                      </a:rPr>
                      <m:t>= </m:t>
                    </m:r>
                    <m:f>
                      <m:fPr>
                        <m:ctrlPr>
                          <a:rPr lang="en-US" altLang="en-US" b="0" i="1" smtClean="0">
                            <a:solidFill>
                              <a:srgbClr val="C00000"/>
                            </a:solidFill>
                            <a:latin typeface="Cambria Math" panose="02040503050406030204" pitchFamily="18" charset="0"/>
                          </a:rPr>
                        </m:ctrlPr>
                      </m:fPr>
                      <m:num>
                        <m:r>
                          <a:rPr lang="en-US" altLang="en-US" b="0" i="1" smtClean="0">
                            <a:solidFill>
                              <a:srgbClr val="C00000"/>
                            </a:solidFill>
                            <a:latin typeface="Cambria Math" panose="02040503050406030204" pitchFamily="18" charset="0"/>
                            <a:ea typeface="Cambria Math" panose="02040503050406030204" pitchFamily="18" charset="0"/>
                          </a:rPr>
                          <m:t>𝜎</m:t>
                        </m:r>
                      </m:num>
                      <m:den>
                        <m:r>
                          <a:rPr lang="en-US" altLang="en-US" b="0" i="1" smtClean="0">
                            <a:solidFill>
                              <a:srgbClr val="C00000"/>
                            </a:solidFill>
                            <a:latin typeface="Cambria Math" panose="02040503050406030204" pitchFamily="18" charset="0"/>
                            <a:ea typeface="Cambria Math" panose="02040503050406030204" pitchFamily="18" charset="0"/>
                          </a:rPr>
                          <m:t>𝜇</m:t>
                        </m:r>
                      </m:den>
                    </m:f>
                  </m:oMath>
                </a14:m>
                <a:r>
                  <a:rPr lang="en-US" altLang="en-US" dirty="0">
                    <a:solidFill>
                      <a:srgbClr val="C00000"/>
                    </a:solidFill>
                    <a:ea typeface="Times New Roman" panose="02020603050405020304" pitchFamily="18" charset="0"/>
                  </a:rPr>
                  <a:t> </a:t>
                </a:r>
                <a14:m>
                  <m:oMath xmlns:m="http://schemas.openxmlformats.org/officeDocument/2006/math">
                    <m:r>
                      <a:rPr lang="en-US" altLang="en-US" i="1" dirty="0" smtClean="0">
                        <a:solidFill>
                          <a:srgbClr val="C00000"/>
                        </a:solidFill>
                        <a:latin typeface="Cambria Math" panose="02040503050406030204" pitchFamily="18" charset="0"/>
                        <a:ea typeface="Cambria Math" panose="02040503050406030204" pitchFamily="18" charset="0"/>
                      </a:rPr>
                      <m:t>∙</m:t>
                    </m:r>
                    <m:r>
                      <a:rPr lang="en-US" altLang="en-US" b="0" i="1" dirty="0" smtClean="0">
                        <a:solidFill>
                          <a:srgbClr val="C00000"/>
                        </a:solidFill>
                        <a:latin typeface="Cambria Math" panose="02040503050406030204" pitchFamily="18" charset="0"/>
                        <a:ea typeface="Cambria Math" panose="02040503050406030204" pitchFamily="18" charset="0"/>
                      </a:rPr>
                      <m:t>100%</m:t>
                    </m:r>
                  </m:oMath>
                </a14:m>
                <a:endParaRPr lang="en-US" altLang="en-US" dirty="0">
                  <a:solidFill>
                    <a:srgbClr val="C00000"/>
                  </a:solidFill>
                  <a:latin typeface="+mn-lt"/>
                  <a:ea typeface="Times New Roman" panose="02020603050405020304" pitchFamily="18" charset="0"/>
                </a:endParaRPr>
              </a:p>
              <a:p>
                <a:pPr lvl="1"/>
                <a:endParaRPr lang="en-US" altLang="en-US" dirty="0">
                  <a:solidFill>
                    <a:schemeClr val="accent2"/>
                  </a:solidFill>
                  <a:ea typeface="Times New Roman" panose="02020603050405020304" pitchFamily="18" charset="0"/>
                </a:endParaRPr>
              </a:p>
              <a:p>
                <a:r>
                  <a:rPr lang="en-US" altLang="en-US" dirty="0"/>
                  <a:t>Sample data set:</a:t>
                </a:r>
              </a:p>
              <a:p>
                <a:pPr marL="457200" lvl="1" indent="0" algn="ctr">
                  <a:buNone/>
                </a:pPr>
                <a14:m>
                  <m:oMath xmlns:m="http://schemas.openxmlformats.org/officeDocument/2006/math">
                    <m:r>
                      <a:rPr lang="en-US" altLang="en-US" i="1" smtClean="0">
                        <a:solidFill>
                          <a:srgbClr val="C00000"/>
                        </a:solidFill>
                        <a:latin typeface="Cambria Math" panose="02040503050406030204" pitchFamily="18" charset="0"/>
                        <a:ea typeface="Times New Roman" panose="02020603050405020304" pitchFamily="18" charset="0"/>
                      </a:rPr>
                      <m:t>𝐶𝑉</m:t>
                    </m:r>
                    <m:r>
                      <a:rPr lang="en-US" altLang="en-US" i="1" smtClean="0">
                        <a:solidFill>
                          <a:srgbClr val="C00000"/>
                        </a:solidFill>
                        <a:latin typeface="Cambria Math" panose="02040503050406030204" pitchFamily="18" charset="0"/>
                        <a:ea typeface="Times New Roman" panose="02020603050405020304" pitchFamily="18" charset="0"/>
                      </a:rPr>
                      <m:t>= </m:t>
                    </m:r>
                    <m:f>
                      <m:fPr>
                        <m:ctrlPr>
                          <a:rPr lang="en-US" altLang="en-US" i="1">
                            <a:solidFill>
                              <a:srgbClr val="C00000"/>
                            </a:solidFill>
                            <a:latin typeface="Cambria Math" panose="02040503050406030204" pitchFamily="18" charset="0"/>
                          </a:rPr>
                        </m:ctrlPr>
                      </m:fPr>
                      <m:num>
                        <m:r>
                          <a:rPr lang="en-US" altLang="en-US" b="0" i="1" smtClean="0">
                            <a:solidFill>
                              <a:srgbClr val="C00000"/>
                            </a:solidFill>
                            <a:latin typeface="Cambria Math" panose="02040503050406030204" pitchFamily="18" charset="0"/>
                            <a:ea typeface="Cambria Math" panose="02040503050406030204" pitchFamily="18" charset="0"/>
                          </a:rPr>
                          <m:t>𝑠</m:t>
                        </m:r>
                      </m:num>
                      <m:den>
                        <m:acc>
                          <m:accPr>
                            <m:chr m:val="̅"/>
                            <m:ctrlPr>
                              <a:rPr lang="en-US" i="1">
                                <a:solidFill>
                                  <a:srgbClr val="C00000"/>
                                </a:solidFill>
                                <a:latin typeface="Cambria Math" panose="02040503050406030204" pitchFamily="18" charset="0"/>
                              </a:rPr>
                            </m:ctrlPr>
                          </m:accPr>
                          <m:e>
                            <m:r>
                              <m:rPr>
                                <m:nor/>
                              </m:rPr>
                              <a:rPr lang="en-US" i="1" dirty="0">
                                <a:solidFill>
                                  <a:srgbClr val="C00000"/>
                                </a:solidFill>
                              </a:rPr>
                              <m:t>x</m:t>
                            </m:r>
                          </m:e>
                        </m:acc>
                      </m:den>
                    </m:f>
                  </m:oMath>
                </a14:m>
                <a:r>
                  <a:rPr lang="en-US" altLang="en-US" dirty="0">
                    <a:solidFill>
                      <a:srgbClr val="C00000"/>
                    </a:solidFill>
                    <a:ea typeface="Times New Roman" panose="02020603050405020304" pitchFamily="18" charset="0"/>
                  </a:rPr>
                  <a:t> </a:t>
                </a:r>
                <a14:m>
                  <m:oMath xmlns:m="http://schemas.openxmlformats.org/officeDocument/2006/math">
                    <m:r>
                      <a:rPr lang="en-US" altLang="en-US" i="1" dirty="0" smtClean="0">
                        <a:solidFill>
                          <a:srgbClr val="C00000"/>
                        </a:solidFill>
                        <a:latin typeface="Cambria Math" panose="02040503050406030204" pitchFamily="18" charset="0"/>
                        <a:ea typeface="Cambria Math" panose="02040503050406030204" pitchFamily="18" charset="0"/>
                      </a:rPr>
                      <m:t>∙</m:t>
                    </m:r>
                  </m:oMath>
                </a14:m>
                <a:r>
                  <a:rPr lang="en-US" altLang="en-US" dirty="0">
                    <a:solidFill>
                      <a:srgbClr val="C00000"/>
                    </a:solidFill>
                    <a:ea typeface="Times New Roman" panose="02020603050405020304" pitchFamily="18" charset="0"/>
                  </a:rPr>
                  <a:t> 100%</a:t>
                </a:r>
              </a:p>
            </p:txBody>
          </p:sp>
        </mc:Choice>
        <mc:Fallback xmlns="">
          <p:sp>
            <p:nvSpPr>
              <p:cNvPr id="126979" name="Content Placeholder 2">
                <a:extLst>
                  <a:ext uri="{FF2B5EF4-FFF2-40B4-BE49-F238E27FC236}">
                    <a16:creationId xmlns:a16="http://schemas.microsoft.com/office/drawing/2014/main" id="{FE3E0FA9-D166-4C93-986C-B3FFBFC67B61}"/>
                  </a:ext>
                </a:extLst>
              </p:cNvPr>
              <p:cNvSpPr>
                <a:spLocks noGrp="1" noRot="1" noChangeAspect="1" noMove="1" noResize="1" noEditPoints="1" noAdjustHandles="1" noChangeArrowheads="1" noChangeShapeType="1" noTextEdit="1"/>
              </p:cNvSpPr>
              <p:nvPr>
                <p:ph idx="1"/>
              </p:nvPr>
            </p:nvSpPr>
            <p:spPr>
              <a:blipFill>
                <a:blip r:embed="rId2"/>
                <a:stretch>
                  <a:fillRect l="-1481" t="-1482"/>
                </a:stretch>
              </a:blipFill>
            </p:spPr>
            <p:txBody>
              <a:bodyPr/>
              <a:lstStyle/>
              <a:p>
                <a:r>
                  <a:rPr lang="en-US">
                    <a:noFill/>
                  </a:rPr>
                  <a:t> </a:t>
                </a:r>
              </a:p>
            </p:txBody>
          </p:sp>
        </mc:Fallback>
      </mc:AlternateContent>
      <p:sp>
        <p:nvSpPr>
          <p:cNvPr id="41987" name="Footer Placeholder 2">
            <a:extLst>
              <a:ext uri="{FF2B5EF4-FFF2-40B4-BE49-F238E27FC236}">
                <a16:creationId xmlns:a16="http://schemas.microsoft.com/office/drawing/2014/main" xmlns="" id="{2E281736-0ADD-49E8-8F70-4D963E27508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6018477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97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6979">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697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9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CA9552-E7DC-4DBF-8D0E-C7A9BCAEFF92}"/>
              </a:ext>
            </a:extLst>
          </p:cNvPr>
          <p:cNvSpPr>
            <a:spLocks noGrp="1"/>
          </p:cNvSpPr>
          <p:nvPr>
            <p:ph type="title"/>
          </p:nvPr>
        </p:nvSpPr>
        <p:spPr>
          <a:xfrm>
            <a:off x="0" y="274638"/>
            <a:ext cx="9144000" cy="1143000"/>
          </a:xfrm>
        </p:spPr>
        <p:txBody>
          <a:bodyPr/>
          <a:lstStyle/>
          <a:p>
            <a:pPr>
              <a:defRPr/>
            </a:pPr>
            <a:r>
              <a:rPr lang="en-US" sz="4400" dirty="0">
                <a:solidFill>
                  <a:schemeClr val="accent3"/>
                </a:solidFill>
                <a:ea typeface="+mj-ea"/>
                <a:cs typeface="+mj-cs"/>
              </a:rPr>
              <a:t>Example: Comparing Variation in </a:t>
            </a:r>
            <a:br>
              <a:rPr lang="en-US" sz="4400" dirty="0">
                <a:solidFill>
                  <a:schemeClr val="accent3"/>
                </a:solidFill>
                <a:ea typeface="+mj-ea"/>
                <a:cs typeface="+mj-cs"/>
              </a:rPr>
            </a:br>
            <a:r>
              <a:rPr lang="en-US" sz="4400" dirty="0">
                <a:solidFill>
                  <a:schemeClr val="accent3"/>
                </a:solidFill>
                <a:ea typeface="+mj-ea"/>
                <a:cs typeface="+mj-cs"/>
              </a:rPr>
              <a:t>Different Data Sets</a:t>
            </a:r>
          </a:p>
        </p:txBody>
      </p:sp>
      <p:sp>
        <p:nvSpPr>
          <p:cNvPr id="43010" name="Content Placeholder 2">
            <a:extLst>
              <a:ext uri="{FF2B5EF4-FFF2-40B4-BE49-F238E27FC236}">
                <a16:creationId xmlns:a16="http://schemas.microsoft.com/office/drawing/2014/main" xmlns="" id="{8FFF9E9C-66F3-4164-8CF4-2A3671177E65}"/>
              </a:ext>
            </a:extLst>
          </p:cNvPr>
          <p:cNvSpPr>
            <a:spLocks noGrp="1"/>
          </p:cNvSpPr>
          <p:nvPr>
            <p:ph idx="4294967295"/>
          </p:nvPr>
        </p:nvSpPr>
        <p:spPr>
          <a:xfrm>
            <a:off x="481012" y="1760539"/>
            <a:ext cx="8419147" cy="1931896"/>
          </a:xfrm>
        </p:spPr>
        <p:txBody>
          <a:bodyPr/>
          <a:lstStyle/>
          <a:p>
            <a:pPr marL="0" indent="0">
              <a:buFont typeface="Arial" panose="020B0604020202020204" pitchFamily="34" charset="0"/>
              <a:buNone/>
            </a:pPr>
            <a:r>
              <a:rPr lang="en-US" altLang="en-US" dirty="0"/>
              <a:t>The table shows the population heights (in inches) and weights (in pounds) of the members of a basketball team. Find the coefficient of variation for the heights and the weighs. Then compare the results. </a:t>
            </a:r>
          </a:p>
        </p:txBody>
      </p:sp>
      <p:sp>
        <p:nvSpPr>
          <p:cNvPr id="43011" name="Footer Placeholder 2">
            <a:extLst>
              <a:ext uri="{FF2B5EF4-FFF2-40B4-BE49-F238E27FC236}">
                <a16:creationId xmlns:a16="http://schemas.microsoft.com/office/drawing/2014/main" xmlns="" id="{91CB595D-0FF2-4E95-89D7-DB9210873E1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E770FCBF-EAA8-4E1B-A0E3-E1DBD44D11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50" y="4035336"/>
            <a:ext cx="8599949" cy="1495047"/>
          </a:xfrm>
          <a:prstGeom prst="rect">
            <a:avLst/>
          </a:prstGeom>
        </p:spPr>
      </p:pic>
    </p:spTree>
    <p:extLst>
      <p:ext uri="{BB962C8B-B14F-4D97-AF65-F5344CB8AC3E}">
        <p14:creationId xmlns:p14="http://schemas.microsoft.com/office/powerpoint/2010/main" val="1795913531"/>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A21F56-BE76-47FD-897D-324C5D19063E}"/>
              </a:ext>
            </a:extLst>
          </p:cNvPr>
          <p:cNvSpPr>
            <a:spLocks noGrp="1"/>
          </p:cNvSpPr>
          <p:nvPr>
            <p:ph type="title"/>
          </p:nvPr>
        </p:nvSpPr>
        <p:spPr>
          <a:xfrm>
            <a:off x="0" y="274638"/>
            <a:ext cx="9144000" cy="1143000"/>
          </a:xfrm>
        </p:spPr>
        <p:txBody>
          <a:bodyPr/>
          <a:lstStyle/>
          <a:p>
            <a:pPr>
              <a:defRPr/>
            </a:pPr>
            <a:r>
              <a:rPr lang="en-US" sz="4400" dirty="0">
                <a:solidFill>
                  <a:schemeClr val="accent3"/>
                </a:solidFill>
                <a:ea typeface="+mj-ea"/>
                <a:cs typeface="+mj-cs"/>
              </a:rPr>
              <a:t>Solution: Comparing Variation in </a:t>
            </a:r>
            <a:br>
              <a:rPr lang="en-US" sz="4400" dirty="0">
                <a:solidFill>
                  <a:schemeClr val="accent3"/>
                </a:solidFill>
                <a:ea typeface="+mj-ea"/>
                <a:cs typeface="+mj-cs"/>
              </a:rPr>
            </a:br>
            <a:r>
              <a:rPr lang="en-US" sz="4400" dirty="0">
                <a:solidFill>
                  <a:schemeClr val="accent3"/>
                </a:solidFill>
                <a:ea typeface="+mj-ea"/>
                <a:cs typeface="+mj-cs"/>
              </a:rPr>
              <a:t>Different Data Sets</a:t>
            </a:r>
          </a:p>
        </p:txBody>
      </p:sp>
      <mc:AlternateContent xmlns:mc="http://schemas.openxmlformats.org/markup-compatibility/2006" xmlns:a14="http://schemas.microsoft.com/office/drawing/2010/main">
        <mc:Choice Requires="a14">
          <p:sp>
            <p:nvSpPr>
              <p:cNvPr id="44034" name="Content Placeholder 2">
                <a:extLst>
                  <a:ext uri="{FF2B5EF4-FFF2-40B4-BE49-F238E27FC236}">
                    <a16:creationId xmlns:a16="http://schemas.microsoft.com/office/drawing/2014/main" xmlns="" id="{659E0340-2D4C-43C9-A4C6-968F38AAA09F}"/>
                  </a:ext>
                </a:extLst>
              </p:cNvPr>
              <p:cNvSpPr>
                <a:spLocks noGrp="1"/>
              </p:cNvSpPr>
              <p:nvPr>
                <p:ph idx="4294967295"/>
              </p:nvPr>
            </p:nvSpPr>
            <p:spPr>
              <a:xfrm>
                <a:off x="598488" y="1812925"/>
                <a:ext cx="8343900" cy="3141663"/>
              </a:xfrm>
            </p:spPr>
            <p:txBody>
              <a:bodyPr/>
              <a:lstStyle/>
              <a:p>
                <a:pPr marL="0" indent="0">
                  <a:buFont typeface="Arial" panose="020B0604020202020204" pitchFamily="34" charset="0"/>
                  <a:buNone/>
                </a:pPr>
                <a:r>
                  <a:rPr lang="en-US" altLang="en-US" dirty="0"/>
                  <a:t>The mean height is </a:t>
                </a:r>
                <a:r>
                  <a:rPr lang="en-US" altLang="en-US" i="1" dirty="0">
                    <a:sym typeface="Symbol" panose="05050102010706020507" pitchFamily="18" charset="2"/>
                  </a:rPr>
                  <a:t></a:t>
                </a:r>
                <a:r>
                  <a:rPr lang="en-US" altLang="en-US" dirty="0">
                    <a:sym typeface="Symbol" panose="05050102010706020507" pitchFamily="18" charset="2"/>
                  </a:rPr>
                  <a:t>  72.8 inches with a standard deviation of </a:t>
                </a:r>
                <a:r>
                  <a:rPr lang="en-US" altLang="en-US" i="1" dirty="0">
                    <a:sym typeface="Symbol" panose="05050102010706020507" pitchFamily="18" charset="2"/>
                  </a:rPr>
                  <a:t></a:t>
                </a:r>
                <a:r>
                  <a:rPr lang="en-US" altLang="en-US" dirty="0">
                    <a:sym typeface="Symbol" panose="05050102010706020507" pitchFamily="18" charset="2"/>
                  </a:rPr>
                  <a:t>  3.3 inches. The coefficient of variation for the heights is</a:t>
                </a:r>
              </a:p>
              <a:p>
                <a:pPr marL="0" indent="0" algn="ctr">
                  <a:buNone/>
                </a:pPr>
                <a14:m>
                  <m:oMath xmlns:m="http://schemas.openxmlformats.org/officeDocument/2006/math">
                    <m:r>
                      <a:rPr lang="en-US" altLang="en-US" i="1" smtClean="0">
                        <a:solidFill>
                          <a:srgbClr val="AC0000"/>
                        </a:solidFill>
                        <a:latin typeface="Cambria Math" panose="02040503050406030204" pitchFamily="18" charset="0"/>
                        <a:ea typeface="Times New Roman" panose="02020603050405020304" pitchFamily="18" charset="0"/>
                      </a:rPr>
                      <m:t>𝐶𝑉</m:t>
                    </m:r>
                    <m:r>
                      <m:rPr>
                        <m:sty m:val="p"/>
                      </m:rPr>
                      <a:rPr lang="en-US" altLang="en-US" b="0" i="0" baseline="-25000" smtClean="0">
                        <a:solidFill>
                          <a:srgbClr val="AC0000"/>
                        </a:solidFill>
                        <a:latin typeface="Cambria Math" panose="02040503050406030204" pitchFamily="18" charset="0"/>
                        <a:ea typeface="Times New Roman" panose="02020603050405020304" pitchFamily="18" charset="0"/>
                      </a:rPr>
                      <m:t>height</m:t>
                    </m:r>
                    <m:r>
                      <a:rPr lang="en-US" altLang="en-US" i="1">
                        <a:solidFill>
                          <a:srgbClr val="AC0000"/>
                        </a:solidFill>
                        <a:latin typeface="Cambria Math" panose="02040503050406030204" pitchFamily="18" charset="0"/>
                        <a:ea typeface="Times New Roman" panose="02020603050405020304" pitchFamily="18" charset="0"/>
                      </a:rPr>
                      <m:t>= </m:t>
                    </m:r>
                    <m:f>
                      <m:fPr>
                        <m:ctrlPr>
                          <a:rPr lang="en-US" altLang="en-US" i="1">
                            <a:solidFill>
                              <a:srgbClr val="AC0000"/>
                            </a:solidFill>
                            <a:latin typeface="Cambria Math" panose="02040503050406030204" pitchFamily="18" charset="0"/>
                          </a:rPr>
                        </m:ctrlPr>
                      </m:fPr>
                      <m:num>
                        <m:r>
                          <a:rPr lang="en-US" altLang="en-US" i="1">
                            <a:solidFill>
                              <a:srgbClr val="AC0000"/>
                            </a:solidFill>
                            <a:latin typeface="Cambria Math" panose="02040503050406030204" pitchFamily="18" charset="0"/>
                            <a:ea typeface="Cambria Math" panose="02040503050406030204" pitchFamily="18" charset="0"/>
                          </a:rPr>
                          <m:t>𝜎</m:t>
                        </m:r>
                      </m:num>
                      <m:den>
                        <m:r>
                          <a:rPr lang="en-US" altLang="en-US" i="1">
                            <a:solidFill>
                              <a:srgbClr val="AC0000"/>
                            </a:solidFill>
                            <a:latin typeface="Cambria Math" panose="02040503050406030204" pitchFamily="18" charset="0"/>
                            <a:ea typeface="Cambria Math" panose="02040503050406030204" pitchFamily="18" charset="0"/>
                          </a:rPr>
                          <m:t>𝜇</m:t>
                        </m:r>
                      </m:den>
                    </m:f>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dirty="0">
                        <a:solidFill>
                          <a:srgbClr val="AC0000"/>
                        </a:solidFill>
                        <a:latin typeface="Cambria Math" panose="02040503050406030204" pitchFamily="18" charset="0"/>
                        <a:ea typeface="Cambria Math" panose="02040503050406030204" pitchFamily="18" charset="0"/>
                      </a:rPr>
                      <m:t>∙100%</m:t>
                    </m:r>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a:solidFill>
                          <a:srgbClr val="AC0000"/>
                        </a:solidFill>
                        <a:latin typeface="Cambria Math" panose="02040503050406030204" pitchFamily="18" charset="0"/>
                        <a:ea typeface="Times New Roman" panose="02020603050405020304" pitchFamily="18" charset="0"/>
                      </a:rPr>
                      <m:t>= </m:t>
                    </m:r>
                    <m:f>
                      <m:fPr>
                        <m:ctrlPr>
                          <a:rPr lang="en-US" altLang="en-US" i="1">
                            <a:solidFill>
                              <a:srgbClr val="AC0000"/>
                            </a:solidFill>
                            <a:latin typeface="Cambria Math" panose="02040503050406030204" pitchFamily="18" charset="0"/>
                          </a:rPr>
                        </m:ctrlPr>
                      </m:fPr>
                      <m:num>
                        <m:r>
                          <m:rPr>
                            <m:nor/>
                          </m:rPr>
                          <a:rPr lang="en-US" altLang="en-US" dirty="0">
                            <a:solidFill>
                              <a:srgbClr val="AC0000"/>
                            </a:solidFill>
                            <a:sym typeface="Symbol" panose="05050102010706020507" pitchFamily="18" charset="2"/>
                          </a:rPr>
                          <m:t>3.3</m:t>
                        </m:r>
                      </m:num>
                      <m:den>
                        <m:r>
                          <m:rPr>
                            <m:nor/>
                          </m:rPr>
                          <a:rPr lang="en-US" altLang="en-US" dirty="0">
                            <a:solidFill>
                              <a:srgbClr val="AC0000"/>
                            </a:solidFill>
                            <a:sym typeface="Symbol" panose="05050102010706020507" pitchFamily="18" charset="2"/>
                          </a:rPr>
                          <m:t>72.8</m:t>
                        </m:r>
                      </m:den>
                    </m:f>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dirty="0">
                        <a:solidFill>
                          <a:srgbClr val="AC0000"/>
                        </a:solidFill>
                        <a:latin typeface="Cambria Math" panose="02040503050406030204" pitchFamily="18" charset="0"/>
                        <a:ea typeface="Cambria Math" panose="02040503050406030204" pitchFamily="18" charset="0"/>
                      </a:rPr>
                      <m:t>∙100%</m:t>
                    </m:r>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dirty="0" smtClean="0">
                        <a:solidFill>
                          <a:srgbClr val="AC0000"/>
                        </a:solidFill>
                        <a:latin typeface="Cambria Math" panose="02040503050406030204" pitchFamily="18" charset="0"/>
                        <a:ea typeface="Cambria Math" panose="02040503050406030204" pitchFamily="18" charset="0"/>
                      </a:rPr>
                      <m:t>≈</m:t>
                    </m:r>
                  </m:oMath>
                </a14:m>
                <a:r>
                  <a:rPr lang="en-US" altLang="en-US" dirty="0">
                    <a:solidFill>
                      <a:srgbClr val="AC0000"/>
                    </a:solidFill>
                    <a:ea typeface="Times New Roman" panose="02020603050405020304" pitchFamily="18" charset="0"/>
                  </a:rPr>
                  <a:t> 4.5%</a:t>
                </a:r>
              </a:p>
              <a:p>
                <a:pPr marL="0" indent="0">
                  <a:buFont typeface="Arial" panose="020B0604020202020204" pitchFamily="34" charset="0"/>
                  <a:buNone/>
                </a:pPr>
                <a:endParaRPr lang="en-US" altLang="en-US" dirty="0">
                  <a:sym typeface="Symbol" panose="05050102010706020507" pitchFamily="18" charset="2"/>
                </a:endParaRPr>
              </a:p>
              <a:p>
                <a:pPr marL="0" indent="0">
                  <a:buFont typeface="Arial" panose="020B0604020202020204" pitchFamily="34" charset="0"/>
                  <a:buNone/>
                </a:pPr>
                <a:r>
                  <a:rPr lang="en-US" altLang="en-US" dirty="0">
                    <a:sym typeface="Symbol" panose="05050102010706020507" pitchFamily="18" charset="2"/>
                  </a:rPr>
                  <a:t> </a:t>
                </a:r>
                <a:endParaRPr lang="en-US" altLang="en-US" dirty="0"/>
              </a:p>
            </p:txBody>
          </p:sp>
        </mc:Choice>
        <mc:Fallback xmlns="">
          <p:sp>
            <p:nvSpPr>
              <p:cNvPr id="44034" name="Content Placeholder 2">
                <a:extLst>
                  <a:ext uri="{FF2B5EF4-FFF2-40B4-BE49-F238E27FC236}">
                    <a16:creationId xmlns:a16="http://schemas.microsoft.com/office/drawing/2014/main" id="{659E0340-2D4C-43C9-A4C6-968F38AAA09F}"/>
                  </a:ext>
                </a:extLst>
              </p:cNvPr>
              <p:cNvSpPr>
                <a:spLocks noGrp="1" noRot="1" noChangeAspect="1" noMove="1" noResize="1" noEditPoints="1" noAdjustHandles="1" noChangeArrowheads="1" noChangeShapeType="1" noTextEdit="1"/>
              </p:cNvSpPr>
              <p:nvPr>
                <p:ph idx="4294967295"/>
              </p:nvPr>
            </p:nvSpPr>
            <p:spPr>
              <a:xfrm>
                <a:off x="598488" y="1812925"/>
                <a:ext cx="8343900" cy="3141663"/>
              </a:xfrm>
              <a:blipFill>
                <a:blip r:embed="rId2"/>
                <a:stretch>
                  <a:fillRect l="-1461" t="-1938"/>
                </a:stretch>
              </a:blipFill>
            </p:spPr>
            <p:txBody>
              <a:bodyPr/>
              <a:lstStyle/>
              <a:p>
                <a:r>
                  <a:rPr lang="en-US">
                    <a:noFill/>
                  </a:rPr>
                  <a:t> </a:t>
                </a:r>
              </a:p>
            </p:txBody>
          </p:sp>
        </mc:Fallback>
      </mc:AlternateContent>
      <p:sp>
        <p:nvSpPr>
          <p:cNvPr id="44035" name="Footer Placeholder 2">
            <a:extLst>
              <a:ext uri="{FF2B5EF4-FFF2-40B4-BE49-F238E27FC236}">
                <a16:creationId xmlns:a16="http://schemas.microsoft.com/office/drawing/2014/main" xmlns="" id="{FF38AC17-D33F-4ADB-832E-56C39D65C2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533287516"/>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6DA4AF-6FD4-4988-8B3B-A951247BCC76}"/>
              </a:ext>
            </a:extLst>
          </p:cNvPr>
          <p:cNvSpPr>
            <a:spLocks noGrp="1"/>
          </p:cNvSpPr>
          <p:nvPr>
            <p:ph type="title"/>
          </p:nvPr>
        </p:nvSpPr>
        <p:spPr>
          <a:xfrm>
            <a:off x="0" y="274638"/>
            <a:ext cx="9144000" cy="1143000"/>
          </a:xfrm>
        </p:spPr>
        <p:txBody>
          <a:bodyPr/>
          <a:lstStyle/>
          <a:p>
            <a:pPr>
              <a:defRPr/>
            </a:pPr>
            <a:r>
              <a:rPr lang="en-US" sz="4400" dirty="0">
                <a:solidFill>
                  <a:schemeClr val="accent3"/>
                </a:solidFill>
                <a:ea typeface="+mj-ea"/>
                <a:cs typeface="+mj-cs"/>
              </a:rPr>
              <a:t>Solution: Comparing Variation in </a:t>
            </a:r>
            <a:br>
              <a:rPr lang="en-US" sz="4400" dirty="0">
                <a:solidFill>
                  <a:schemeClr val="accent3"/>
                </a:solidFill>
                <a:ea typeface="+mj-ea"/>
                <a:cs typeface="+mj-cs"/>
              </a:rPr>
            </a:br>
            <a:r>
              <a:rPr lang="en-US" sz="4400" dirty="0">
                <a:solidFill>
                  <a:schemeClr val="accent3"/>
                </a:solidFill>
                <a:ea typeface="+mj-ea"/>
                <a:cs typeface="+mj-cs"/>
              </a:rPr>
              <a:t>Different Data Sets</a:t>
            </a:r>
          </a:p>
        </p:txBody>
      </p:sp>
      <mc:AlternateContent xmlns:mc="http://schemas.openxmlformats.org/markup-compatibility/2006" xmlns:a14="http://schemas.microsoft.com/office/drawing/2010/main">
        <mc:Choice Requires="a14">
          <p:sp>
            <p:nvSpPr>
              <p:cNvPr id="35843" name="Content Placeholder 2">
                <a:extLst>
                  <a:ext uri="{FF2B5EF4-FFF2-40B4-BE49-F238E27FC236}">
                    <a16:creationId xmlns:a16="http://schemas.microsoft.com/office/drawing/2014/main" xmlns="" id="{CDFBCEDF-45BC-42F7-BCF2-3E9E3434F217}"/>
                  </a:ext>
                </a:extLst>
              </p:cNvPr>
              <p:cNvSpPr>
                <a:spLocks noGrp="1"/>
              </p:cNvSpPr>
              <p:nvPr>
                <p:ph idx="4294967295"/>
              </p:nvPr>
            </p:nvSpPr>
            <p:spPr>
              <a:xfrm>
                <a:off x="544513" y="1527175"/>
                <a:ext cx="8343900" cy="3140075"/>
              </a:xfrm>
            </p:spPr>
            <p:txBody>
              <a:bodyPr/>
              <a:lstStyle/>
              <a:p>
                <a:pPr marL="0" indent="0">
                  <a:buFont typeface="Arial" panose="020B0604020202020204" pitchFamily="34" charset="0"/>
                  <a:buNone/>
                </a:pPr>
                <a:r>
                  <a:rPr lang="en-US" altLang="en-US" dirty="0"/>
                  <a:t>The mean weight is </a:t>
                </a:r>
                <a:r>
                  <a:rPr lang="en-US" altLang="en-US" i="1" dirty="0">
                    <a:sym typeface="Symbol" panose="05050102010706020507" pitchFamily="18" charset="2"/>
                  </a:rPr>
                  <a:t></a:t>
                </a:r>
                <a:r>
                  <a:rPr lang="en-US" altLang="en-US" dirty="0">
                    <a:sym typeface="Symbol" panose="05050102010706020507" pitchFamily="18" charset="2"/>
                  </a:rPr>
                  <a:t>  187.8 pounds with a standard deviation of </a:t>
                </a:r>
                <a:r>
                  <a:rPr lang="en-US" altLang="en-US" i="1" dirty="0">
                    <a:sym typeface="Symbol" panose="05050102010706020507" pitchFamily="18" charset="2"/>
                  </a:rPr>
                  <a:t></a:t>
                </a:r>
                <a:r>
                  <a:rPr lang="en-US" altLang="en-US" dirty="0">
                    <a:sym typeface="Symbol" panose="05050102010706020507" pitchFamily="18" charset="2"/>
                  </a:rPr>
                  <a:t>  17.7 pounds. The coefficient of variation for the weights is</a:t>
                </a:r>
              </a:p>
              <a:p>
                <a:pPr marL="0" indent="0" algn="ctr">
                  <a:buNone/>
                </a:pPr>
                <a14:m>
                  <m:oMath xmlns:m="http://schemas.openxmlformats.org/officeDocument/2006/math">
                    <m:r>
                      <a:rPr lang="en-US" altLang="en-US" i="1" smtClean="0">
                        <a:solidFill>
                          <a:srgbClr val="AC0000"/>
                        </a:solidFill>
                        <a:latin typeface="Cambria Math" panose="02040503050406030204" pitchFamily="18" charset="0"/>
                        <a:ea typeface="Times New Roman" panose="02020603050405020304" pitchFamily="18" charset="0"/>
                      </a:rPr>
                      <m:t>𝐶𝑉</m:t>
                    </m:r>
                    <m:r>
                      <m:rPr>
                        <m:sty m:val="p"/>
                      </m:rPr>
                      <a:rPr lang="en-US" altLang="en-US" b="0" i="0" baseline="-25000" smtClean="0">
                        <a:solidFill>
                          <a:srgbClr val="AC0000"/>
                        </a:solidFill>
                        <a:latin typeface="Cambria Math" panose="02040503050406030204" pitchFamily="18" charset="0"/>
                        <a:ea typeface="Times New Roman" panose="02020603050405020304" pitchFamily="18" charset="0"/>
                      </a:rPr>
                      <m:t>weight</m:t>
                    </m:r>
                    <m:r>
                      <a:rPr lang="en-US" altLang="en-US" i="1">
                        <a:solidFill>
                          <a:srgbClr val="AC0000"/>
                        </a:solidFill>
                        <a:latin typeface="Cambria Math" panose="02040503050406030204" pitchFamily="18" charset="0"/>
                        <a:ea typeface="Times New Roman" panose="02020603050405020304" pitchFamily="18" charset="0"/>
                      </a:rPr>
                      <m:t>= </m:t>
                    </m:r>
                    <m:f>
                      <m:fPr>
                        <m:ctrlPr>
                          <a:rPr lang="en-US" altLang="en-US" i="1">
                            <a:solidFill>
                              <a:srgbClr val="AC0000"/>
                            </a:solidFill>
                            <a:latin typeface="Cambria Math" panose="02040503050406030204" pitchFamily="18" charset="0"/>
                          </a:rPr>
                        </m:ctrlPr>
                      </m:fPr>
                      <m:num>
                        <m:r>
                          <a:rPr lang="en-US" altLang="en-US" i="1">
                            <a:solidFill>
                              <a:srgbClr val="AC0000"/>
                            </a:solidFill>
                            <a:latin typeface="Cambria Math" panose="02040503050406030204" pitchFamily="18" charset="0"/>
                            <a:ea typeface="Cambria Math" panose="02040503050406030204" pitchFamily="18" charset="0"/>
                          </a:rPr>
                          <m:t>𝜎</m:t>
                        </m:r>
                      </m:num>
                      <m:den>
                        <m:r>
                          <a:rPr lang="en-US" altLang="en-US" i="1">
                            <a:solidFill>
                              <a:srgbClr val="AC0000"/>
                            </a:solidFill>
                            <a:latin typeface="Cambria Math" panose="02040503050406030204" pitchFamily="18" charset="0"/>
                            <a:ea typeface="Cambria Math" panose="02040503050406030204" pitchFamily="18" charset="0"/>
                          </a:rPr>
                          <m:t>𝜇</m:t>
                        </m:r>
                      </m:den>
                    </m:f>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dirty="0">
                        <a:solidFill>
                          <a:srgbClr val="AC0000"/>
                        </a:solidFill>
                        <a:latin typeface="Cambria Math" panose="02040503050406030204" pitchFamily="18" charset="0"/>
                        <a:ea typeface="Cambria Math" panose="02040503050406030204" pitchFamily="18" charset="0"/>
                      </a:rPr>
                      <m:t>∙100%</m:t>
                    </m:r>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a:solidFill>
                          <a:srgbClr val="AC0000"/>
                        </a:solidFill>
                        <a:latin typeface="Cambria Math" panose="02040503050406030204" pitchFamily="18" charset="0"/>
                        <a:ea typeface="Times New Roman" panose="02020603050405020304" pitchFamily="18" charset="0"/>
                      </a:rPr>
                      <m:t>= </m:t>
                    </m:r>
                    <m:f>
                      <m:fPr>
                        <m:ctrlPr>
                          <a:rPr lang="en-US" altLang="en-US" i="1">
                            <a:solidFill>
                              <a:srgbClr val="AC0000"/>
                            </a:solidFill>
                            <a:latin typeface="Cambria Math" panose="02040503050406030204" pitchFamily="18" charset="0"/>
                          </a:rPr>
                        </m:ctrlPr>
                      </m:fPr>
                      <m:num>
                        <m:r>
                          <m:rPr>
                            <m:nor/>
                          </m:rPr>
                          <a:rPr lang="en-US" altLang="en-US" dirty="0">
                            <a:solidFill>
                              <a:srgbClr val="AC0000"/>
                            </a:solidFill>
                            <a:sym typeface="Symbol" panose="05050102010706020507" pitchFamily="18" charset="2"/>
                          </a:rPr>
                          <m:t>17.7</m:t>
                        </m:r>
                      </m:num>
                      <m:den>
                        <m:r>
                          <m:rPr>
                            <m:nor/>
                          </m:rPr>
                          <a:rPr lang="en-US" altLang="en-US" dirty="0">
                            <a:solidFill>
                              <a:srgbClr val="AC0000"/>
                            </a:solidFill>
                            <a:sym typeface="Symbol" panose="05050102010706020507" pitchFamily="18" charset="2"/>
                          </a:rPr>
                          <m:t>187.8</m:t>
                        </m:r>
                      </m:den>
                    </m:f>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dirty="0">
                        <a:solidFill>
                          <a:srgbClr val="AC0000"/>
                        </a:solidFill>
                        <a:latin typeface="Cambria Math" panose="02040503050406030204" pitchFamily="18" charset="0"/>
                        <a:ea typeface="Cambria Math" panose="02040503050406030204" pitchFamily="18" charset="0"/>
                      </a:rPr>
                      <m:t>∙100%</m:t>
                    </m:r>
                  </m:oMath>
                </a14:m>
                <a:r>
                  <a:rPr lang="en-US" altLang="en-US" dirty="0">
                    <a:solidFill>
                      <a:srgbClr val="AC0000"/>
                    </a:solidFill>
                    <a:ea typeface="Times New Roman" panose="02020603050405020304" pitchFamily="18" charset="0"/>
                  </a:rPr>
                  <a:t> </a:t>
                </a:r>
                <a14:m>
                  <m:oMath xmlns:m="http://schemas.openxmlformats.org/officeDocument/2006/math">
                    <m:r>
                      <a:rPr lang="en-US" altLang="en-US" i="1" dirty="0">
                        <a:solidFill>
                          <a:srgbClr val="AC0000"/>
                        </a:solidFill>
                        <a:latin typeface="Cambria Math" panose="02040503050406030204" pitchFamily="18" charset="0"/>
                        <a:ea typeface="Cambria Math" panose="02040503050406030204" pitchFamily="18" charset="0"/>
                      </a:rPr>
                      <m:t>≈</m:t>
                    </m:r>
                  </m:oMath>
                </a14:m>
                <a:r>
                  <a:rPr lang="en-US" altLang="en-US" dirty="0">
                    <a:solidFill>
                      <a:srgbClr val="AC0000"/>
                    </a:solidFill>
                    <a:ea typeface="Times New Roman" panose="02020603050405020304" pitchFamily="18" charset="0"/>
                  </a:rPr>
                  <a:t> 9.4%</a:t>
                </a:r>
              </a:p>
              <a:p>
                <a:pPr marL="0" indent="0">
                  <a:buFont typeface="Arial" panose="020B0604020202020204" pitchFamily="34" charset="0"/>
                  <a:buNone/>
                </a:pPr>
                <a:endParaRPr lang="en-US" altLang="en-US" dirty="0">
                  <a:sym typeface="Symbol" panose="05050102010706020507" pitchFamily="18" charset="2"/>
                </a:endParaRPr>
              </a:p>
              <a:p>
                <a:pPr marL="0" indent="0">
                  <a:buFont typeface="Arial" panose="020B0604020202020204" pitchFamily="34" charset="0"/>
                  <a:buNone/>
                </a:pPr>
                <a:r>
                  <a:rPr lang="en-US" altLang="en-US" dirty="0">
                    <a:sym typeface="Symbol" panose="05050102010706020507" pitchFamily="18" charset="2"/>
                  </a:rPr>
                  <a:t> </a:t>
                </a:r>
                <a:endParaRPr lang="en-US" altLang="en-US" dirty="0"/>
              </a:p>
            </p:txBody>
          </p:sp>
        </mc:Choice>
        <mc:Fallback xmlns="">
          <p:sp>
            <p:nvSpPr>
              <p:cNvPr id="35843" name="Content Placeholder 2">
                <a:extLst>
                  <a:ext uri="{FF2B5EF4-FFF2-40B4-BE49-F238E27FC236}">
                    <a16:creationId xmlns:a16="http://schemas.microsoft.com/office/drawing/2014/main" id="{CDFBCEDF-45BC-42F7-BCF2-3E9E3434F217}"/>
                  </a:ext>
                </a:extLst>
              </p:cNvPr>
              <p:cNvSpPr>
                <a:spLocks noGrp="1" noRot="1" noChangeAspect="1" noMove="1" noResize="1" noEditPoints="1" noAdjustHandles="1" noChangeArrowheads="1" noChangeShapeType="1" noTextEdit="1"/>
              </p:cNvSpPr>
              <p:nvPr>
                <p:ph idx="4294967295"/>
              </p:nvPr>
            </p:nvSpPr>
            <p:spPr>
              <a:xfrm>
                <a:off x="544513" y="1527175"/>
                <a:ext cx="8343900" cy="3140075"/>
              </a:xfrm>
              <a:blipFill>
                <a:blip r:embed="rId2"/>
                <a:stretch>
                  <a:fillRect l="-1461" t="-2136"/>
                </a:stretch>
              </a:blipFill>
            </p:spPr>
            <p:txBody>
              <a:bodyPr/>
              <a:lstStyle/>
              <a:p>
                <a:r>
                  <a:rPr lang="en-US">
                    <a:noFill/>
                  </a:rPr>
                  <a:t> </a:t>
                </a:r>
              </a:p>
            </p:txBody>
          </p:sp>
        </mc:Fallback>
      </mc:AlternateContent>
      <p:sp>
        <p:nvSpPr>
          <p:cNvPr id="45059" name="Footer Placeholder 2">
            <a:extLst>
              <a:ext uri="{FF2B5EF4-FFF2-40B4-BE49-F238E27FC236}">
                <a16:creationId xmlns:a16="http://schemas.microsoft.com/office/drawing/2014/main" xmlns="" id="{DBFDD177-7216-4B7A-872C-66B9E40427C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
        <p:nvSpPr>
          <p:cNvPr id="6" name="Content Placeholder 2">
            <a:extLst>
              <a:ext uri="{FF2B5EF4-FFF2-40B4-BE49-F238E27FC236}">
                <a16:creationId xmlns:a16="http://schemas.microsoft.com/office/drawing/2014/main" xmlns="" id="{171F12B4-6C97-475C-9131-0F569AC6AFB1}"/>
              </a:ext>
            </a:extLst>
          </p:cNvPr>
          <p:cNvSpPr txBox="1">
            <a:spLocks/>
          </p:cNvSpPr>
          <p:nvPr/>
        </p:nvSpPr>
        <p:spPr bwMode="auto">
          <a:xfrm>
            <a:off x="217488" y="4776787"/>
            <a:ext cx="8670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a:spcBef>
                <a:spcPct val="20000"/>
              </a:spcBef>
              <a:buClr>
                <a:schemeClr val="accent1"/>
              </a:buClr>
              <a:buFont typeface="Arial" panose="020B0604020202020204" pitchFamily="34" charset="0"/>
              <a:buNone/>
            </a:pPr>
            <a:r>
              <a:rPr lang="en-US" altLang="en-US" dirty="0">
                <a:cs typeface="Times New Roman" panose="02020603050405020304" pitchFamily="18" charset="0"/>
                <a:sym typeface="Symbol" panose="05050102010706020507" pitchFamily="18" charset="2"/>
              </a:rPr>
              <a:t>The weights (9.4%) are more variable than the heights (4.5%). </a:t>
            </a:r>
            <a:endParaRPr lang="en-US" altLang="en-US" dirty="0">
              <a:cs typeface="Times New Roman" panose="02020603050405020304" pitchFamily="18" charset="0"/>
            </a:endParaRPr>
          </a:p>
        </p:txBody>
      </p:sp>
    </p:spTree>
    <p:extLst>
      <p:ext uri="{BB962C8B-B14F-4D97-AF65-F5344CB8AC3E}">
        <p14:creationId xmlns:p14="http://schemas.microsoft.com/office/powerpoint/2010/main" val="21361133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92AC5B-09E1-44E5-ABB0-E18CF4298BEB}"/>
              </a:ext>
            </a:extLst>
          </p:cNvPr>
          <p:cNvSpPr>
            <a:spLocks noGrp="1"/>
          </p:cNvSpPr>
          <p:nvPr>
            <p:ph type="title"/>
          </p:nvPr>
        </p:nvSpPr>
        <p:spPr/>
        <p:txBody>
          <a:bodyPr/>
          <a:lstStyle/>
          <a:p>
            <a:pPr>
              <a:defRPr/>
            </a:pPr>
            <a:r>
              <a:rPr lang="en-US" dirty="0">
                <a:solidFill>
                  <a:schemeClr val="accent3"/>
                </a:solidFill>
                <a:ea typeface="+mj-ea"/>
                <a:cs typeface="+mj-cs"/>
              </a:rPr>
              <a:t>Example: Finding the Range</a:t>
            </a:r>
          </a:p>
        </p:txBody>
      </p:sp>
      <p:sp>
        <p:nvSpPr>
          <p:cNvPr id="9218" name="Content Placeholder 2">
            <a:extLst>
              <a:ext uri="{FF2B5EF4-FFF2-40B4-BE49-F238E27FC236}">
                <a16:creationId xmlns:a16="http://schemas.microsoft.com/office/drawing/2014/main" xmlns="" id="{362C0DA2-8CB3-4485-A56B-BA743EE6C7A9}"/>
              </a:ext>
            </a:extLst>
          </p:cNvPr>
          <p:cNvSpPr>
            <a:spLocks noGrp="1"/>
          </p:cNvSpPr>
          <p:nvPr>
            <p:ph idx="1"/>
          </p:nvPr>
        </p:nvSpPr>
        <p:spPr/>
        <p:txBody>
          <a:bodyPr/>
          <a:lstStyle/>
          <a:p>
            <a:pPr marL="0" indent="0">
              <a:buFont typeface="Arial" panose="020B0604020202020204" pitchFamily="34" charset="0"/>
              <a:buNone/>
            </a:pPr>
            <a:r>
              <a:rPr lang="en-US" altLang="en-US" dirty="0"/>
              <a:t>Two corporations each hired 10 graduates. The starting salaries for each graduate are shown. Find the range of the starting salaries for Corporation A.</a:t>
            </a:r>
          </a:p>
          <a:p>
            <a:pPr marL="0" indent="0">
              <a:buFont typeface="Arial" panose="020B0604020202020204" pitchFamily="34" charset="0"/>
              <a:buNone/>
            </a:pPr>
            <a:r>
              <a:rPr lang="en-US" altLang="en-US" dirty="0"/>
              <a:t>	</a:t>
            </a:r>
          </a:p>
        </p:txBody>
      </p:sp>
      <p:sp>
        <p:nvSpPr>
          <p:cNvPr id="9219" name="Footer Placeholder 2">
            <a:extLst>
              <a:ext uri="{FF2B5EF4-FFF2-40B4-BE49-F238E27FC236}">
                <a16:creationId xmlns:a16="http://schemas.microsoft.com/office/drawing/2014/main" xmlns="" id="{77E4DD9A-1C35-456D-A5C8-6D0B6A1029F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4" name="Picture 3" descr="A close up of a keyboard&#10;&#10;Description generated with high confidence">
            <a:extLst>
              <a:ext uri="{FF2B5EF4-FFF2-40B4-BE49-F238E27FC236}">
                <a16:creationId xmlns:a16="http://schemas.microsoft.com/office/drawing/2014/main" xmlns="" id="{7E29BD36-4F36-40CA-8A95-358957E699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087" y="3358240"/>
            <a:ext cx="7004318" cy="2423165"/>
          </a:xfrm>
          <a:prstGeom prst="rect">
            <a:avLst/>
          </a:prstGeom>
        </p:spPr>
      </p:pic>
    </p:spTree>
    <p:extLst>
      <p:ext uri="{BB962C8B-B14F-4D97-AF65-F5344CB8AC3E}">
        <p14:creationId xmlns:p14="http://schemas.microsoft.com/office/powerpoint/2010/main" val="21801596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93E21C-4E3E-4E5A-AB90-146458779127}"/>
              </a:ext>
            </a:extLst>
          </p:cNvPr>
          <p:cNvSpPr>
            <a:spLocks noGrp="1"/>
          </p:cNvSpPr>
          <p:nvPr>
            <p:ph type="title"/>
          </p:nvPr>
        </p:nvSpPr>
        <p:spPr/>
        <p:txBody>
          <a:bodyPr/>
          <a:lstStyle/>
          <a:p>
            <a:pPr>
              <a:defRPr/>
            </a:pPr>
            <a:r>
              <a:rPr lang="en-US" dirty="0">
                <a:solidFill>
                  <a:schemeClr val="accent3"/>
                </a:solidFill>
                <a:ea typeface="+mj-ea"/>
                <a:cs typeface="+mj-cs"/>
              </a:rPr>
              <a:t>Solution: Finding the Range</a:t>
            </a:r>
          </a:p>
        </p:txBody>
      </p:sp>
      <p:sp>
        <p:nvSpPr>
          <p:cNvPr id="3" name="Content Placeholder 2">
            <a:extLst>
              <a:ext uri="{FF2B5EF4-FFF2-40B4-BE49-F238E27FC236}">
                <a16:creationId xmlns:a16="http://schemas.microsoft.com/office/drawing/2014/main" xmlns="" id="{00E577FE-5435-442A-8FD0-9300A29744E2}"/>
              </a:ext>
            </a:extLst>
          </p:cNvPr>
          <p:cNvSpPr>
            <a:spLocks noGrp="1"/>
          </p:cNvSpPr>
          <p:nvPr>
            <p:ph idx="1"/>
          </p:nvPr>
        </p:nvSpPr>
        <p:spPr/>
        <p:txBody>
          <a:bodyPr/>
          <a:lstStyle/>
          <a:p>
            <a:pPr marL="336550" indent="-336550"/>
            <a:r>
              <a:rPr lang="en-US" altLang="en-US" dirty="0"/>
              <a:t>Ordering the data helps to find the least and greatest salaries.</a:t>
            </a:r>
          </a:p>
          <a:p>
            <a:pPr marL="736600" lvl="1" indent="-336550">
              <a:buFont typeface="Wingdings" panose="05000000000000000000" pitchFamily="2" charset="2"/>
              <a:buNone/>
            </a:pPr>
            <a:r>
              <a:rPr lang="en-US" altLang="en-US" dirty="0">
                <a:ea typeface="Times New Roman" panose="02020603050405020304" pitchFamily="18" charset="0"/>
              </a:rPr>
              <a:t>	37   38   39   41   41   41   42   44   45   47</a:t>
            </a:r>
          </a:p>
          <a:p>
            <a:pPr marL="736600" lvl="1" indent="-336550">
              <a:buFont typeface="Wingdings" panose="05000000000000000000" pitchFamily="2" charset="2"/>
              <a:buNone/>
            </a:pPr>
            <a:endParaRPr lang="en-US" altLang="en-US" dirty="0">
              <a:ea typeface="Times New Roman" panose="02020603050405020304" pitchFamily="18" charset="0"/>
            </a:endParaRPr>
          </a:p>
          <a:p>
            <a:pPr marL="0" indent="0" algn="ctr">
              <a:buNone/>
            </a:pPr>
            <a:r>
              <a:rPr lang="en-US" altLang="en-US" dirty="0">
                <a:solidFill>
                  <a:schemeClr val="accent2"/>
                </a:solidFill>
              </a:rPr>
              <a:t>Range = (Max. salary) – (Min. salary)</a:t>
            </a:r>
          </a:p>
          <a:p>
            <a:pPr marL="336550" indent="-336550">
              <a:buFont typeface="Arial" panose="020B0604020202020204" pitchFamily="34" charset="0"/>
              <a:buNone/>
            </a:pPr>
            <a:r>
              <a:rPr lang="en-US" altLang="en-US" dirty="0">
                <a:solidFill>
                  <a:schemeClr val="accent2"/>
                </a:solidFill>
              </a:rPr>
              <a:t>                          = 47 – 37 = 10</a:t>
            </a:r>
          </a:p>
          <a:p>
            <a:pPr marL="336550" indent="-336550">
              <a:buFont typeface="Arial" panose="020B0604020202020204" pitchFamily="34" charset="0"/>
              <a:buNone/>
            </a:pPr>
            <a:endParaRPr lang="en-US" altLang="en-US" dirty="0"/>
          </a:p>
          <a:p>
            <a:pPr marL="336550" indent="-336550">
              <a:buFont typeface="Arial" panose="020B0604020202020204" pitchFamily="34" charset="0"/>
              <a:buNone/>
            </a:pPr>
            <a:r>
              <a:rPr lang="en-US" altLang="en-US" dirty="0"/>
              <a:t>The range of starting salaries for Corporation A is 10, or $10,000.</a:t>
            </a:r>
          </a:p>
        </p:txBody>
      </p:sp>
      <p:grpSp>
        <p:nvGrpSpPr>
          <p:cNvPr id="8" name="Group 11">
            <a:extLst>
              <a:ext uri="{FF2B5EF4-FFF2-40B4-BE49-F238E27FC236}">
                <a16:creationId xmlns:a16="http://schemas.microsoft.com/office/drawing/2014/main" xmlns="" id="{FFC9AF5F-2F08-4117-92D8-06ED1561ED9C}"/>
              </a:ext>
            </a:extLst>
          </p:cNvPr>
          <p:cNvGrpSpPr>
            <a:grpSpLocks/>
          </p:cNvGrpSpPr>
          <p:nvPr/>
        </p:nvGrpSpPr>
        <p:grpSpPr bwMode="auto">
          <a:xfrm>
            <a:off x="673100" y="2967038"/>
            <a:ext cx="1252538" cy="566737"/>
            <a:chOff x="424" y="1869"/>
            <a:chExt cx="789" cy="357"/>
          </a:xfrm>
        </p:grpSpPr>
        <p:sp>
          <p:nvSpPr>
            <p:cNvPr id="6" name="TextBox 5">
              <a:extLst>
                <a:ext uri="{FF2B5EF4-FFF2-40B4-BE49-F238E27FC236}">
                  <a16:creationId xmlns:a16="http://schemas.microsoft.com/office/drawing/2014/main" xmlns="" id="{C3B5B380-D44F-4DCC-B3FD-69F3CFE10F3D}"/>
                </a:ext>
              </a:extLst>
            </p:cNvPr>
            <p:cNvSpPr txBox="1"/>
            <p:nvPr/>
          </p:nvSpPr>
          <p:spPr>
            <a:xfrm>
              <a:off x="424" y="1976"/>
              <a:ext cx="789" cy="250"/>
            </a:xfrm>
            <a:prstGeom prst="rect">
              <a:avLst/>
            </a:prstGeom>
            <a:noFill/>
          </p:spPr>
          <p:txBody>
            <a:bodyPr>
              <a:spAutoFit/>
            </a:bodyPr>
            <a:lstStyle/>
            <a:p>
              <a:pPr>
                <a:spcBef>
                  <a:spcPct val="0"/>
                </a:spcBef>
                <a:defRPr/>
              </a:pPr>
              <a:r>
                <a:rPr lang="en-US" sz="2000" dirty="0">
                  <a:solidFill>
                    <a:schemeClr val="accent2"/>
                  </a:solidFill>
                  <a:latin typeface="+mn-lt"/>
                  <a:ea typeface="+mn-ea"/>
                  <a:cs typeface="Arial" charset="0"/>
                </a:rPr>
                <a:t>minimum</a:t>
              </a:r>
            </a:p>
          </p:txBody>
        </p:sp>
        <p:cxnSp>
          <p:nvCxnSpPr>
            <p:cNvPr id="14" name="Straight Arrow Connector 13">
              <a:extLst>
                <a:ext uri="{FF2B5EF4-FFF2-40B4-BE49-F238E27FC236}">
                  <a16:creationId xmlns:a16="http://schemas.microsoft.com/office/drawing/2014/main" xmlns="" id="{5F4B9D52-89E7-4558-961B-E2A7805397F6}"/>
                </a:ext>
              </a:extLst>
            </p:cNvPr>
            <p:cNvCxnSpPr/>
            <p:nvPr/>
          </p:nvCxnSpPr>
          <p:spPr>
            <a:xfrm flipV="1">
              <a:off x="697" y="1869"/>
              <a:ext cx="182" cy="122"/>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12">
            <a:extLst>
              <a:ext uri="{FF2B5EF4-FFF2-40B4-BE49-F238E27FC236}">
                <a16:creationId xmlns:a16="http://schemas.microsoft.com/office/drawing/2014/main" xmlns="" id="{5799AFF7-707C-48EC-845A-3EBFF044353D}"/>
              </a:ext>
            </a:extLst>
          </p:cNvPr>
          <p:cNvGrpSpPr>
            <a:grpSpLocks/>
          </p:cNvGrpSpPr>
          <p:nvPr/>
        </p:nvGrpSpPr>
        <p:grpSpPr bwMode="auto">
          <a:xfrm>
            <a:off x="6873875" y="2935288"/>
            <a:ext cx="1250950" cy="598487"/>
            <a:chOff x="4330" y="1849"/>
            <a:chExt cx="788" cy="377"/>
          </a:xfrm>
        </p:grpSpPr>
        <p:sp>
          <p:nvSpPr>
            <p:cNvPr id="7" name="TextBox 6">
              <a:extLst>
                <a:ext uri="{FF2B5EF4-FFF2-40B4-BE49-F238E27FC236}">
                  <a16:creationId xmlns:a16="http://schemas.microsoft.com/office/drawing/2014/main" xmlns="" id="{FE5DDD47-6CE9-43BC-B315-10B19B46042A}"/>
                </a:ext>
              </a:extLst>
            </p:cNvPr>
            <p:cNvSpPr txBox="1"/>
            <p:nvPr/>
          </p:nvSpPr>
          <p:spPr>
            <a:xfrm>
              <a:off x="4330" y="1976"/>
              <a:ext cx="788" cy="250"/>
            </a:xfrm>
            <a:prstGeom prst="rect">
              <a:avLst/>
            </a:prstGeom>
            <a:noFill/>
          </p:spPr>
          <p:txBody>
            <a:bodyPr>
              <a:spAutoFit/>
            </a:bodyPr>
            <a:lstStyle/>
            <a:p>
              <a:pPr>
                <a:spcBef>
                  <a:spcPct val="0"/>
                </a:spcBef>
                <a:defRPr/>
              </a:pPr>
              <a:r>
                <a:rPr lang="en-US" sz="2000" dirty="0">
                  <a:solidFill>
                    <a:schemeClr val="accent2"/>
                  </a:solidFill>
                  <a:latin typeface="+mn-lt"/>
                  <a:ea typeface="+mn-ea"/>
                  <a:cs typeface="Arial" charset="0"/>
                </a:rPr>
                <a:t>maximum</a:t>
              </a:r>
            </a:p>
          </p:txBody>
        </p:sp>
        <p:cxnSp>
          <p:nvCxnSpPr>
            <p:cNvPr id="16" name="Straight Arrow Connector 15">
              <a:extLst>
                <a:ext uri="{FF2B5EF4-FFF2-40B4-BE49-F238E27FC236}">
                  <a16:creationId xmlns:a16="http://schemas.microsoft.com/office/drawing/2014/main" xmlns="" id="{F517F3B9-0F71-4C65-9AFE-352B10E22208}"/>
                </a:ext>
              </a:extLst>
            </p:cNvPr>
            <p:cNvCxnSpPr/>
            <p:nvPr/>
          </p:nvCxnSpPr>
          <p:spPr>
            <a:xfrm rot="16200000" flipV="1">
              <a:off x="4436" y="1849"/>
              <a:ext cx="132" cy="132"/>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sp>
        <p:nvSpPr>
          <p:cNvPr id="10245" name="Footer Placeholder 2">
            <a:extLst>
              <a:ext uri="{FF2B5EF4-FFF2-40B4-BE49-F238E27FC236}">
                <a16:creationId xmlns:a16="http://schemas.microsoft.com/office/drawing/2014/main" xmlns="" id="{78ED7AB6-46B3-48AD-B34B-781C42A2643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4569724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nodeType="afterGroup">
                            <p:stCondLst>
                              <p:cond delay="0"/>
                            </p:stCondLst>
                            <p:childTnLst>
                              <p:par>
                                <p:cTn id="11" presetID="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nodeType="afterGroup">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par>
                          <p:cTn id="16" fill="hold" nodeType="afterGroup">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93E21C-4E3E-4E5A-AB90-146458779127}"/>
              </a:ext>
            </a:extLst>
          </p:cNvPr>
          <p:cNvSpPr>
            <a:spLocks noGrp="1"/>
          </p:cNvSpPr>
          <p:nvPr>
            <p:ph type="title"/>
          </p:nvPr>
        </p:nvSpPr>
        <p:spPr/>
        <p:txBody>
          <a:bodyPr/>
          <a:lstStyle/>
          <a:p>
            <a:pPr>
              <a:defRPr/>
            </a:pPr>
            <a:r>
              <a:rPr lang="en-US" altLang="en-US" dirty="0"/>
              <a:t>Variation</a:t>
            </a:r>
            <a:endParaRPr lang="en-US" dirty="0">
              <a:solidFill>
                <a:schemeClr val="accent3"/>
              </a:solidFill>
              <a:ea typeface="+mj-ea"/>
              <a:cs typeface="+mj-cs"/>
            </a:endParaRPr>
          </a:p>
        </p:txBody>
      </p:sp>
      <p:sp>
        <p:nvSpPr>
          <p:cNvPr id="3" name="Content Placeholder 2">
            <a:extLst>
              <a:ext uri="{FF2B5EF4-FFF2-40B4-BE49-F238E27FC236}">
                <a16:creationId xmlns:a16="http://schemas.microsoft.com/office/drawing/2014/main" xmlns="" id="{00E577FE-5435-442A-8FD0-9300A29744E2}"/>
              </a:ext>
            </a:extLst>
          </p:cNvPr>
          <p:cNvSpPr>
            <a:spLocks noGrp="1"/>
          </p:cNvSpPr>
          <p:nvPr>
            <p:ph idx="1"/>
          </p:nvPr>
        </p:nvSpPr>
        <p:spPr>
          <a:xfrm>
            <a:off x="457200" y="1321525"/>
            <a:ext cx="8229600" cy="4525963"/>
          </a:xfrm>
        </p:spPr>
        <p:txBody>
          <a:bodyPr/>
          <a:lstStyle/>
          <a:p>
            <a:r>
              <a:rPr lang="en-US" dirty="0"/>
              <a:t>Both data sets in the last example have a mean of 41.5, or $41,500, a median of 41, or $41,000, and a mode of 41, or $41,000. And yet the two sets differ significantly.</a:t>
            </a:r>
          </a:p>
          <a:p>
            <a:r>
              <a:rPr lang="en-US" dirty="0"/>
              <a:t>The difference is that the entries in the second set have greater variation. As you can see in the figures on the next slide, the starting salaries for Corporation B are more spread out than those for Corporation A.</a:t>
            </a:r>
            <a:endParaRPr lang="en-US" altLang="en-US" dirty="0"/>
          </a:p>
        </p:txBody>
      </p:sp>
      <p:sp>
        <p:nvSpPr>
          <p:cNvPr id="10245" name="Footer Placeholder 2">
            <a:extLst>
              <a:ext uri="{FF2B5EF4-FFF2-40B4-BE49-F238E27FC236}">
                <a16:creationId xmlns:a16="http://schemas.microsoft.com/office/drawing/2014/main" xmlns="" id="{78ED7AB6-46B3-48AD-B34B-781C42A2643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spTree>
    <p:extLst>
      <p:ext uri="{BB962C8B-B14F-4D97-AF65-F5344CB8AC3E}">
        <p14:creationId xmlns:p14="http://schemas.microsoft.com/office/powerpoint/2010/main" val="29119311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93E21C-4E3E-4E5A-AB90-146458779127}"/>
              </a:ext>
            </a:extLst>
          </p:cNvPr>
          <p:cNvSpPr>
            <a:spLocks noGrp="1"/>
          </p:cNvSpPr>
          <p:nvPr>
            <p:ph type="title"/>
          </p:nvPr>
        </p:nvSpPr>
        <p:spPr/>
        <p:txBody>
          <a:bodyPr/>
          <a:lstStyle/>
          <a:p>
            <a:pPr>
              <a:defRPr/>
            </a:pPr>
            <a:r>
              <a:rPr lang="en-US" altLang="en-US" dirty="0"/>
              <a:t>Variation</a:t>
            </a:r>
            <a:endParaRPr lang="en-US" dirty="0">
              <a:solidFill>
                <a:schemeClr val="accent3"/>
              </a:solidFill>
              <a:ea typeface="+mj-ea"/>
              <a:cs typeface="+mj-cs"/>
            </a:endParaRPr>
          </a:p>
        </p:txBody>
      </p:sp>
      <p:sp>
        <p:nvSpPr>
          <p:cNvPr id="10245" name="Footer Placeholder 2">
            <a:extLst>
              <a:ext uri="{FF2B5EF4-FFF2-40B4-BE49-F238E27FC236}">
                <a16:creationId xmlns:a16="http://schemas.microsoft.com/office/drawing/2014/main" xmlns="" id="{78ED7AB6-46B3-48AD-B34B-781C42A2643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8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8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8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28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91EDAFBA-86FB-4BCD-BEB6-2E9DCA8196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419" y="1563620"/>
            <a:ext cx="4037084" cy="3730759"/>
          </a:xfrm>
          <a:prstGeom prst="rect">
            <a:avLst/>
          </a:prstGeom>
        </p:spPr>
      </p:pic>
      <p:pic>
        <p:nvPicPr>
          <p:cNvPr id="11" name="Picture 10" descr="A screenshot of a cell phone&#10;&#10;Description generated with high confidence">
            <a:extLst>
              <a:ext uri="{FF2B5EF4-FFF2-40B4-BE49-F238E27FC236}">
                <a16:creationId xmlns:a16="http://schemas.microsoft.com/office/drawing/2014/main" xmlns="" id="{EE1C8D59-BF33-4A02-A451-956D202AD1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201" y="1508756"/>
            <a:ext cx="4119380" cy="3785624"/>
          </a:xfrm>
          <a:prstGeom prst="rect">
            <a:avLst/>
          </a:prstGeom>
        </p:spPr>
      </p:pic>
    </p:spTree>
    <p:extLst>
      <p:ext uri="{BB962C8B-B14F-4D97-AF65-F5344CB8AC3E}">
        <p14:creationId xmlns:p14="http://schemas.microsoft.com/office/powerpoint/2010/main" val="2296869712"/>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4897</TotalTime>
  <Words>2451</Words>
  <Application>Microsoft Office PowerPoint</Application>
  <PresentationFormat>On-screen Show (4:3)</PresentationFormat>
  <Paragraphs>505</Paragraphs>
  <Slides>53</Slides>
  <Notes>1</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6" baseType="lpstr">
      <vt:lpstr>MS PGothic</vt:lpstr>
      <vt:lpstr>MS PGothic</vt:lpstr>
      <vt:lpstr>Arial</vt:lpstr>
      <vt:lpstr>Calibri</vt:lpstr>
      <vt:lpstr>Cambria Math</vt:lpstr>
      <vt:lpstr>MathematicalPiLTStd</vt:lpstr>
      <vt:lpstr>Symbol</vt:lpstr>
      <vt:lpstr>Times New Roman</vt:lpstr>
      <vt:lpstr>TimesTenLTStd-Italic</vt:lpstr>
      <vt:lpstr>TimesTenLTStd-Roman</vt:lpstr>
      <vt:lpstr>Wingdings</vt:lpstr>
      <vt:lpstr>lf4template</vt:lpstr>
      <vt:lpstr>Equation</vt:lpstr>
      <vt:lpstr>PowerPoint Presentation</vt:lpstr>
      <vt:lpstr>Chapter Outline</vt:lpstr>
      <vt:lpstr>Section 2.4</vt:lpstr>
      <vt:lpstr>Section 2.4 Objectives</vt:lpstr>
      <vt:lpstr>Range</vt:lpstr>
      <vt:lpstr>Example: Finding the Range</vt:lpstr>
      <vt:lpstr>Solution: Finding the Range</vt:lpstr>
      <vt:lpstr>Variation</vt:lpstr>
      <vt:lpstr>Variation</vt:lpstr>
      <vt:lpstr>Deviation, Variance, and Standard Deviation</vt:lpstr>
      <vt:lpstr>Deviation, Variance, and Standard Deviation</vt:lpstr>
      <vt:lpstr>Deviation, Variance, and Standard Deviation</vt:lpstr>
      <vt:lpstr>Finding Population Variance &amp; Standard Deviation</vt:lpstr>
      <vt:lpstr>Finding the Population Variance &amp; Standard Deviation</vt:lpstr>
      <vt:lpstr>Example: Finding Population Variance and Standard Deviation</vt:lpstr>
      <vt:lpstr>Solution: Finding Population Standard Deviation</vt:lpstr>
      <vt:lpstr>Solution: Finding Population Standard Deviation</vt:lpstr>
      <vt:lpstr>Solution: Finding Population Standard Deviation</vt:lpstr>
      <vt:lpstr>Deviation, Variance, and Standard Deviation</vt:lpstr>
      <vt:lpstr>Finding the Sample Variance &amp; Standard Deviation</vt:lpstr>
      <vt:lpstr>Finding the Sample Variance &amp; Standard Deviation</vt:lpstr>
      <vt:lpstr>Example: Finding Sample Variance &amp; Standard Deviation</vt:lpstr>
      <vt:lpstr>Solution: Finding Sample Variance &amp; Standard Deviation</vt:lpstr>
      <vt:lpstr>Solution: Finding Sample Variance &amp; Standard Deviation</vt:lpstr>
      <vt:lpstr>Example: Using Technology to Find the Standard Deviation</vt:lpstr>
      <vt:lpstr>Solution: Using Technology to Find the Standard Deviation</vt:lpstr>
      <vt:lpstr>Interpreting Standard Deviation</vt:lpstr>
      <vt:lpstr>Example: Estimating Standard Deviation</vt:lpstr>
      <vt:lpstr>Solution: Estimating Standard Deviation</vt:lpstr>
      <vt:lpstr>Solution: Estimating Standard Deviation</vt:lpstr>
      <vt:lpstr>Solution: Estimating Standard Deviation</vt:lpstr>
      <vt:lpstr>Interpreting Standard Deviation: Empirical Rule (68 – 95 – 99.7 Rule)</vt:lpstr>
      <vt:lpstr>Interpreting Standard Deviation: Empirical Rule (68 – 95 – 99.7 Rule)</vt:lpstr>
      <vt:lpstr>Example: Using the Empirical Rule</vt:lpstr>
      <vt:lpstr>Solution: Using the Empirical Rule</vt:lpstr>
      <vt:lpstr>Solution: Using the Empirical Rule</vt:lpstr>
      <vt:lpstr>Chebychev’s Theorem</vt:lpstr>
      <vt:lpstr>Example: Using Chebychev’s Theorem</vt:lpstr>
      <vt:lpstr>Solution: Using Chebychev’s Theorem</vt:lpstr>
      <vt:lpstr>Standard Deviation for Grouped Data</vt:lpstr>
      <vt:lpstr>Example: Finding the Standard Deviation for Grouped Data</vt:lpstr>
      <vt:lpstr>Solution: Finding the Standard Deviation for Grouped Data</vt:lpstr>
      <vt:lpstr>Solution: Finding the Standard Deviation for Grouped Data</vt:lpstr>
      <vt:lpstr>Solution: Finding the Standard Deviation for Grouped Data</vt:lpstr>
      <vt:lpstr>Example: Using Midpoints of Classes</vt:lpstr>
      <vt:lpstr>Solution: Using Midpoints of Classes</vt:lpstr>
      <vt:lpstr>Solution: Using Midpoints of Classes</vt:lpstr>
      <vt:lpstr>Solution: Using Midpoints of Classes</vt:lpstr>
      <vt:lpstr>Solution: Using Midpoints of Classes</vt:lpstr>
      <vt:lpstr>Coefficient of Variation</vt:lpstr>
      <vt:lpstr>Example: Comparing Variation in  Different Data Sets</vt:lpstr>
      <vt:lpstr>Solution: Comparing Variation in  Different Data Sets</vt:lpstr>
      <vt:lpstr>Solution: Comparing Variation in  Different Data Sets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subject>Elementary Statistics  7e</dc:subject>
  <dc:creator>Ron Larson, Betsy Farber</dc:creator>
  <cp:lastModifiedBy>Sandra Scholten</cp:lastModifiedBy>
  <cp:revision>108</cp:revision>
  <dcterms:created xsi:type="dcterms:W3CDTF">2007-07-18T23:54:35Z</dcterms:created>
  <dcterms:modified xsi:type="dcterms:W3CDTF">2019-02-12T16:58:53Z</dcterms:modified>
</cp:coreProperties>
</file>