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32"/>
  </p:notesMasterIdLst>
  <p:handoutMasterIdLst>
    <p:handoutMasterId r:id="rId33"/>
  </p:handoutMasterIdLst>
  <p:sldIdLst>
    <p:sldId id="257" r:id="rId2"/>
    <p:sldId id="258" r:id="rId3"/>
    <p:sldId id="259" r:id="rId4"/>
    <p:sldId id="260" r:id="rId5"/>
    <p:sldId id="261" r:id="rId6"/>
    <p:sldId id="262" r:id="rId7"/>
    <p:sldId id="263" r:id="rId8"/>
    <p:sldId id="277" r:id="rId9"/>
    <p:sldId id="278" r:id="rId10"/>
    <p:sldId id="279" r:id="rId11"/>
    <p:sldId id="264" r:id="rId12"/>
    <p:sldId id="280" r:id="rId13"/>
    <p:sldId id="265" r:id="rId14"/>
    <p:sldId id="281" r:id="rId15"/>
    <p:sldId id="266" r:id="rId16"/>
    <p:sldId id="267" r:id="rId17"/>
    <p:sldId id="268" r:id="rId18"/>
    <p:sldId id="288" r:id="rId19"/>
    <p:sldId id="269" r:id="rId20"/>
    <p:sldId id="270" r:id="rId21"/>
    <p:sldId id="271" r:id="rId22"/>
    <p:sldId id="282" r:id="rId23"/>
    <p:sldId id="283" r:id="rId24"/>
    <p:sldId id="284" r:id="rId25"/>
    <p:sldId id="272" r:id="rId26"/>
    <p:sldId id="285" r:id="rId27"/>
    <p:sldId id="286" r:id="rId28"/>
    <p:sldId id="273" r:id="rId29"/>
    <p:sldId id="274" r:id="rId30"/>
    <p:sldId id="287" r:id="rId31"/>
  </p:sldIdLst>
  <p:sldSz cx="9144000" cy="6858000" type="screen4x3"/>
  <p:notesSz cx="7010400" cy="92964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ee Glascoe" initials="LG" lastIdx="10"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6581" autoAdjust="0"/>
    <p:restoredTop sz="86351" autoAdjust="0"/>
  </p:normalViewPr>
  <p:slideViewPr>
    <p:cSldViewPr snapToGrid="0">
      <p:cViewPr varScale="1">
        <p:scale>
          <a:sx n="87" d="100"/>
          <a:sy n="87" d="100"/>
        </p:scale>
        <p:origin x="360" y="84"/>
      </p:cViewPr>
      <p:guideLst>
        <p:guide orient="horz" pos="2160"/>
        <p:guide pos="2880"/>
      </p:guideLst>
    </p:cSldViewPr>
  </p:slideViewPr>
  <p:outlineViewPr>
    <p:cViewPr>
      <p:scale>
        <a:sx n="33" d="100"/>
        <a:sy n="33" d="100"/>
      </p:scale>
      <p:origin x="0" y="0"/>
    </p:cViewPr>
  </p:outlineViewPr>
  <p:notesTextViewPr>
    <p:cViewPr>
      <p:scale>
        <a:sx n="3" d="2"/>
        <a:sy n="3" d="2"/>
      </p:scale>
      <p:origin x="0" y="0"/>
    </p:cViewPr>
  </p:notesTextViewPr>
  <p:sorterViewPr>
    <p:cViewPr>
      <p:scale>
        <a:sx n="66" d="100"/>
        <a:sy n="66" d="100"/>
      </p:scale>
      <p:origin x="0" y="0"/>
    </p:cViewPr>
  </p:sorterViewPr>
  <p:notesViewPr>
    <p:cSldViewPr snapToGrid="0">
      <p:cViewPr varScale="1">
        <p:scale>
          <a:sx n="65" d="100"/>
          <a:sy n="65" d="100"/>
        </p:scale>
        <p:origin x="2520" y="78"/>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handoutMaster" Target="handoutMasters/handout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1.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 xmlns:a16="http://schemas.microsoft.com/office/drawing/2014/main" id="{2BA72A0E-95BB-48F7-AF1B-D51E2878E19B}"/>
              </a:ext>
            </a:extLst>
          </p:cNvPr>
          <p:cNvSpPr>
            <a:spLocks noGrp="1"/>
          </p:cNvSpPr>
          <p:nvPr>
            <p:ph type="hdr" sz="quarter"/>
          </p:nvPr>
        </p:nvSpPr>
        <p:spPr>
          <a:xfrm>
            <a:off x="0" y="0"/>
            <a:ext cx="3038475" cy="465138"/>
          </a:xfrm>
          <a:prstGeom prst="rect">
            <a:avLst/>
          </a:prstGeom>
        </p:spPr>
        <p:txBody>
          <a:bodyPr vert="horz" lIns="93177" tIns="46589" rIns="93177" bIns="46589" rtlCol="0"/>
          <a:lstStyle>
            <a:lvl1pPr algn="l">
              <a:defRPr sz="1200">
                <a:latin typeface="Arial" charset="0"/>
                <a:cs typeface="Arial" charset="0"/>
              </a:defRPr>
            </a:lvl1pPr>
          </a:lstStyle>
          <a:p>
            <a:pPr>
              <a:defRPr/>
            </a:pPr>
            <a:r>
              <a:rPr lang="en-US" dirty="0"/>
              <a:t>Chapter </a:t>
            </a:r>
            <a:r>
              <a:rPr lang="en-US" dirty="0" smtClean="0"/>
              <a:t>2</a:t>
            </a:r>
            <a:endParaRPr lang="en-US" dirty="0"/>
          </a:p>
        </p:txBody>
      </p:sp>
      <p:sp>
        <p:nvSpPr>
          <p:cNvPr id="4" name="Footer Placeholder 3">
            <a:extLst>
              <a:ext uri="{FF2B5EF4-FFF2-40B4-BE49-F238E27FC236}">
                <a16:creationId xmlns="" xmlns:a16="http://schemas.microsoft.com/office/drawing/2014/main" id="{0B8FF084-D64F-4ABA-98C0-BF702B1CEAFA}"/>
              </a:ext>
            </a:extLst>
          </p:cNvPr>
          <p:cNvSpPr>
            <a:spLocks noGrp="1"/>
          </p:cNvSpPr>
          <p:nvPr>
            <p:ph type="ftr" sz="quarter" idx="2"/>
          </p:nvPr>
        </p:nvSpPr>
        <p:spPr>
          <a:xfrm>
            <a:off x="0" y="8829675"/>
            <a:ext cx="3038475" cy="465138"/>
          </a:xfrm>
          <a:prstGeom prst="rect">
            <a:avLst/>
          </a:prstGeom>
        </p:spPr>
        <p:txBody>
          <a:bodyPr vert="horz" wrap="square" lIns="93177" tIns="46589" rIns="93177" bIns="46589" numCol="1" anchor="b" anchorCtr="0" compatLnSpc="1">
            <a:prstTxWarp prst="textNoShape">
              <a:avLst/>
            </a:prstTxWarp>
          </a:bodyPr>
          <a:lstStyle>
            <a:lvl1pPr>
              <a:defRPr sz="1200">
                <a:latin typeface="Arial" charset="0"/>
                <a:cs typeface="Arial" charset="0"/>
              </a:defRPr>
            </a:lvl1pPr>
          </a:lstStyle>
          <a:p>
            <a:pPr>
              <a:defRPr/>
            </a:pPr>
            <a:r>
              <a:rPr lang="en-US" altLang="en-US" dirty="0"/>
              <a:t>Larson/Farber </a:t>
            </a:r>
            <a:r>
              <a:rPr lang="en-US" altLang="en-US" dirty="0" smtClean="0"/>
              <a:t>7th </a:t>
            </a:r>
            <a:r>
              <a:rPr lang="en-US" altLang="en-US" dirty="0" err="1"/>
              <a:t>ed</a:t>
            </a:r>
            <a:endParaRPr lang="en-US" altLang="en-US" dirty="0"/>
          </a:p>
        </p:txBody>
      </p:sp>
      <p:sp>
        <p:nvSpPr>
          <p:cNvPr id="5" name="Slide Number Placeholder 4">
            <a:extLst>
              <a:ext uri="{FF2B5EF4-FFF2-40B4-BE49-F238E27FC236}">
                <a16:creationId xmlns="" xmlns:a16="http://schemas.microsoft.com/office/drawing/2014/main" id="{7678EEEA-24E7-481C-AFE0-E8B4A0DB424F}"/>
              </a:ext>
            </a:extLst>
          </p:cNvPr>
          <p:cNvSpPr>
            <a:spLocks noGrp="1"/>
          </p:cNvSpPr>
          <p:nvPr>
            <p:ph type="sldNum" sz="quarter" idx="3"/>
          </p:nvPr>
        </p:nvSpPr>
        <p:spPr>
          <a:xfrm>
            <a:off x="3970338" y="8829675"/>
            <a:ext cx="3038475" cy="465138"/>
          </a:xfrm>
          <a:prstGeom prst="rect">
            <a:avLst/>
          </a:prstGeom>
        </p:spPr>
        <p:txBody>
          <a:bodyPr vert="horz" wrap="square" lIns="93177" tIns="46589" rIns="93177" bIns="46589" numCol="1" anchor="b" anchorCtr="0" compatLnSpc="1">
            <a:prstTxWarp prst="textNoShape">
              <a:avLst/>
            </a:prstTxWarp>
          </a:bodyPr>
          <a:lstStyle>
            <a:lvl1pPr algn="r">
              <a:defRPr sz="1200"/>
            </a:lvl1pPr>
          </a:lstStyle>
          <a:p>
            <a:fld id="{92FB8E8C-0D6F-41DF-A5E7-85834431E1CE}" type="slidenum">
              <a:rPr lang="en-US" altLang="en-US"/>
              <a:pPr/>
              <a:t>‹#›</a:t>
            </a:fld>
            <a:endParaRPr lang="en-US" altLang="en-US"/>
          </a:p>
        </p:txBody>
      </p:sp>
    </p:spTree>
    <p:extLst>
      <p:ext uri="{BB962C8B-B14F-4D97-AF65-F5344CB8AC3E}">
        <p14:creationId xmlns:p14="http://schemas.microsoft.com/office/powerpoint/2010/main" val="1550894019"/>
      </p:ext>
    </p:extLst>
  </p:cSld>
  <p:clrMap bg1="lt1" tx1="dk1" bg2="lt2" tx2="dk2" accent1="accent1" accent2="accent2" accent3="accent3" accent4="accent4" accent5="accent5" accent6="accent6" hlink="hlink" folHlink="folHlink"/>
  <p:hf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 xmlns:a16="http://schemas.microsoft.com/office/drawing/2014/main" id="{423102E6-095D-4A90-8D1F-478AAC9AAA9A}"/>
              </a:ext>
            </a:extLst>
          </p:cNvPr>
          <p:cNvSpPr>
            <a:spLocks noGrp="1"/>
          </p:cNvSpPr>
          <p:nvPr>
            <p:ph type="hdr" sz="quarter"/>
          </p:nvPr>
        </p:nvSpPr>
        <p:spPr>
          <a:xfrm>
            <a:off x="0" y="0"/>
            <a:ext cx="3038475" cy="465138"/>
          </a:xfrm>
          <a:prstGeom prst="rect">
            <a:avLst/>
          </a:prstGeom>
        </p:spPr>
        <p:txBody>
          <a:bodyPr vert="horz" lIns="93177" tIns="46589" rIns="93177" bIns="46589" rtlCol="0"/>
          <a:lstStyle>
            <a:lvl1pPr algn="l">
              <a:defRPr sz="1200">
                <a:latin typeface="Arial" charset="0"/>
                <a:cs typeface="Arial" charset="0"/>
              </a:defRPr>
            </a:lvl1pPr>
          </a:lstStyle>
          <a:p>
            <a:pPr>
              <a:defRPr/>
            </a:pPr>
            <a:r>
              <a:rPr lang="en-US" dirty="0" smtClean="0"/>
              <a:t>Chapter 2</a:t>
            </a:r>
            <a:endParaRPr lang="en-US" dirty="0"/>
          </a:p>
        </p:txBody>
      </p:sp>
      <p:sp>
        <p:nvSpPr>
          <p:cNvPr id="4" name="Slide Image Placeholder 3">
            <a:extLst>
              <a:ext uri="{FF2B5EF4-FFF2-40B4-BE49-F238E27FC236}">
                <a16:creationId xmlns="" xmlns:a16="http://schemas.microsoft.com/office/drawing/2014/main" id="{4E851504-9568-41E5-8749-91CCFA0A8B4A}"/>
              </a:ext>
            </a:extLst>
          </p:cNvPr>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pPr lvl="0"/>
            <a:endParaRPr lang="en-US" noProof="0" dirty="0"/>
          </a:p>
        </p:txBody>
      </p:sp>
      <p:sp>
        <p:nvSpPr>
          <p:cNvPr id="5" name="Notes Placeholder 4">
            <a:extLst>
              <a:ext uri="{FF2B5EF4-FFF2-40B4-BE49-F238E27FC236}">
                <a16:creationId xmlns="" xmlns:a16="http://schemas.microsoft.com/office/drawing/2014/main" id="{5CDCA077-DF61-47A4-81F3-0C203C0A9829}"/>
              </a:ext>
            </a:extLst>
          </p:cNvPr>
          <p:cNvSpPr>
            <a:spLocks noGrp="1"/>
          </p:cNvSpPr>
          <p:nvPr>
            <p:ph type="body" sz="quarter" idx="3"/>
          </p:nvPr>
        </p:nvSpPr>
        <p:spPr>
          <a:xfrm>
            <a:off x="701675" y="4416425"/>
            <a:ext cx="5607050" cy="4183063"/>
          </a:xfrm>
          <a:prstGeom prst="rect">
            <a:avLst/>
          </a:prstGeom>
        </p:spPr>
        <p:txBody>
          <a:bodyPr vert="horz" lIns="93177" tIns="46589" rIns="93177" bIns="46589"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 xmlns:a16="http://schemas.microsoft.com/office/drawing/2014/main" id="{D3A92A38-6A99-4B4E-9655-A861EED2A81A}"/>
              </a:ext>
            </a:extLst>
          </p:cNvPr>
          <p:cNvSpPr>
            <a:spLocks noGrp="1"/>
          </p:cNvSpPr>
          <p:nvPr>
            <p:ph type="ftr" sz="quarter" idx="4"/>
          </p:nvPr>
        </p:nvSpPr>
        <p:spPr>
          <a:xfrm>
            <a:off x="0" y="8829675"/>
            <a:ext cx="3038475" cy="465138"/>
          </a:xfrm>
          <a:prstGeom prst="rect">
            <a:avLst/>
          </a:prstGeom>
        </p:spPr>
        <p:txBody>
          <a:bodyPr vert="horz" wrap="square" lIns="93177" tIns="46589" rIns="93177" bIns="46589" numCol="1" anchor="b" anchorCtr="0" compatLnSpc="1">
            <a:prstTxWarp prst="textNoShape">
              <a:avLst/>
            </a:prstTxWarp>
          </a:bodyPr>
          <a:lstStyle>
            <a:lvl1pPr>
              <a:defRPr sz="1200">
                <a:latin typeface="Arial" charset="0"/>
                <a:cs typeface="Arial" charset="0"/>
              </a:defRPr>
            </a:lvl1pPr>
          </a:lstStyle>
          <a:p>
            <a:pPr>
              <a:defRPr/>
            </a:pPr>
            <a:r>
              <a:rPr lang="en-US" altLang="en-US" dirty="0" smtClean="0"/>
              <a:t>Larson/Farber 7th </a:t>
            </a:r>
            <a:r>
              <a:rPr lang="en-US" altLang="en-US" dirty="0" err="1" smtClean="0"/>
              <a:t>ed</a:t>
            </a:r>
            <a:endParaRPr lang="en-US" altLang="en-US" dirty="0"/>
          </a:p>
        </p:txBody>
      </p:sp>
      <p:sp>
        <p:nvSpPr>
          <p:cNvPr id="7" name="Slide Number Placeholder 6">
            <a:extLst>
              <a:ext uri="{FF2B5EF4-FFF2-40B4-BE49-F238E27FC236}">
                <a16:creationId xmlns="" xmlns:a16="http://schemas.microsoft.com/office/drawing/2014/main" id="{7906537B-F884-47EE-884E-6A9274F188F3}"/>
              </a:ext>
            </a:extLst>
          </p:cNvPr>
          <p:cNvSpPr>
            <a:spLocks noGrp="1"/>
          </p:cNvSpPr>
          <p:nvPr>
            <p:ph type="sldNum" sz="quarter" idx="5"/>
          </p:nvPr>
        </p:nvSpPr>
        <p:spPr>
          <a:xfrm>
            <a:off x="3970338" y="8829675"/>
            <a:ext cx="3038475" cy="465138"/>
          </a:xfrm>
          <a:prstGeom prst="rect">
            <a:avLst/>
          </a:prstGeom>
        </p:spPr>
        <p:txBody>
          <a:bodyPr vert="horz" wrap="square" lIns="93177" tIns="46589" rIns="93177" bIns="46589" numCol="1" anchor="b" anchorCtr="0" compatLnSpc="1">
            <a:prstTxWarp prst="textNoShape">
              <a:avLst/>
            </a:prstTxWarp>
          </a:bodyPr>
          <a:lstStyle>
            <a:lvl1pPr algn="r">
              <a:defRPr sz="1200"/>
            </a:lvl1pPr>
          </a:lstStyle>
          <a:p>
            <a:fld id="{1A5BD864-E641-43A5-B847-432F3B5DE1C7}" type="slidenum">
              <a:rPr lang="en-US" altLang="en-US"/>
              <a:pPr/>
              <a:t>‹#›</a:t>
            </a:fld>
            <a:endParaRPr lang="en-US" altLang="en-US"/>
          </a:p>
        </p:txBody>
      </p:sp>
    </p:spTree>
    <p:extLst>
      <p:ext uri="{BB962C8B-B14F-4D97-AF65-F5344CB8AC3E}">
        <p14:creationId xmlns:p14="http://schemas.microsoft.com/office/powerpoint/2010/main" val="303664486"/>
      </p:ext>
    </p:extLst>
  </p:cSld>
  <p:clrMap bg1="lt1" tx1="dk1" bg2="lt2" tx2="dk2" accent1="accent1" accent2="accent2" accent3="accent3" accent4="accent4" accent5="accent5" accent6="accent6" hlink="hlink" folHlink="folHlink"/>
  <p:hf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a:extLst>
              <a:ext uri="{FF2B5EF4-FFF2-40B4-BE49-F238E27FC236}">
                <a16:creationId xmlns="" xmlns:a16="http://schemas.microsoft.com/office/drawing/2014/main" id="{BED3C48F-C7E4-4F1B-B747-19DF446CC1B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3" name="Notes Placeholder 2">
            <a:extLst>
              <a:ext uri="{FF2B5EF4-FFF2-40B4-BE49-F238E27FC236}">
                <a16:creationId xmlns="" xmlns:a16="http://schemas.microsoft.com/office/drawing/2014/main" id="{515691BE-F24A-475C-9AFD-B941AFE86AB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25604" name="Slide Number Placeholder 3">
            <a:extLst>
              <a:ext uri="{FF2B5EF4-FFF2-40B4-BE49-F238E27FC236}">
                <a16:creationId xmlns="" xmlns:a16="http://schemas.microsoft.com/office/drawing/2014/main" id="{3D8C1F16-5665-4C91-9114-22FA5EF7FC0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defRPr>
            </a:lvl1pPr>
            <a:lvl2pPr marL="742950" indent="-285750" eaLnBrk="0" hangingPunct="0">
              <a:spcBef>
                <a:spcPct val="30000"/>
              </a:spcBef>
              <a:defRPr sz="1200">
                <a:solidFill>
                  <a:schemeClr val="tx1"/>
                </a:solidFill>
                <a:latin typeface="Calibri" panose="020F0502020204030204" pitchFamily="34" charset="0"/>
              </a:defRPr>
            </a:lvl2pPr>
            <a:lvl3pPr marL="1143000" indent="-228600" eaLnBrk="0" hangingPunct="0">
              <a:spcBef>
                <a:spcPct val="30000"/>
              </a:spcBef>
              <a:defRPr sz="1200">
                <a:solidFill>
                  <a:schemeClr val="tx1"/>
                </a:solidFill>
                <a:latin typeface="Calibri" panose="020F0502020204030204" pitchFamily="34" charset="0"/>
              </a:defRPr>
            </a:lvl3pPr>
            <a:lvl4pPr marL="1600200" indent="-228600" eaLnBrk="0" hangingPunct="0">
              <a:spcBef>
                <a:spcPct val="30000"/>
              </a:spcBef>
              <a:defRPr sz="1200">
                <a:solidFill>
                  <a:schemeClr val="tx1"/>
                </a:solidFill>
                <a:latin typeface="Calibri" panose="020F0502020204030204" pitchFamily="34" charset="0"/>
              </a:defRPr>
            </a:lvl4pPr>
            <a:lvl5pPr marL="2057400" indent="-228600" eaLnBrk="0" hangingPunct="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fld id="{B07C95BD-FDD8-4629-B0D8-7E643830E325}" type="slidenum">
              <a:rPr lang="en-US" altLang="en-US">
                <a:latin typeface="Arial" panose="020B0604020202020204" pitchFamily="34" charset="0"/>
              </a:rPr>
              <a:pPr eaLnBrk="1" hangingPunct="1">
                <a:spcBef>
                  <a:spcPct val="0"/>
                </a:spcBef>
              </a:pPr>
              <a:t>1</a:t>
            </a:fld>
            <a:endParaRPr lang="en-US" altLang="en-US">
              <a:latin typeface="Arial" panose="020B0604020202020204" pitchFamily="34" charset="0"/>
            </a:endParaRPr>
          </a:p>
        </p:txBody>
      </p:sp>
      <p:sp>
        <p:nvSpPr>
          <p:cNvPr id="25605" name="Footer Placeholder 4">
            <a:extLst>
              <a:ext uri="{FF2B5EF4-FFF2-40B4-BE49-F238E27FC236}">
                <a16:creationId xmlns="" xmlns:a16="http://schemas.microsoft.com/office/drawing/2014/main" id="{8CC2A149-A2C7-42D1-9CEA-10C1AF17E488}"/>
              </a:ext>
            </a:extLst>
          </p:cNvPr>
          <p:cNvSpPr>
            <a:spLocks noGrp="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defRPr>
            </a:lvl1pPr>
            <a:lvl2pPr marL="742950" indent="-285750" eaLnBrk="0" hangingPunct="0">
              <a:spcBef>
                <a:spcPct val="30000"/>
              </a:spcBef>
              <a:defRPr sz="1200">
                <a:solidFill>
                  <a:schemeClr val="tx1"/>
                </a:solidFill>
                <a:latin typeface="Calibri" panose="020F0502020204030204" pitchFamily="34" charset="0"/>
              </a:defRPr>
            </a:lvl2pPr>
            <a:lvl3pPr marL="1143000" indent="-228600" eaLnBrk="0" hangingPunct="0">
              <a:spcBef>
                <a:spcPct val="30000"/>
              </a:spcBef>
              <a:defRPr sz="1200">
                <a:solidFill>
                  <a:schemeClr val="tx1"/>
                </a:solidFill>
                <a:latin typeface="Calibri" panose="020F0502020204030204" pitchFamily="34" charset="0"/>
              </a:defRPr>
            </a:lvl3pPr>
            <a:lvl4pPr marL="1600200" indent="-228600" eaLnBrk="0" hangingPunct="0">
              <a:spcBef>
                <a:spcPct val="30000"/>
              </a:spcBef>
              <a:defRPr sz="1200">
                <a:solidFill>
                  <a:schemeClr val="tx1"/>
                </a:solidFill>
                <a:latin typeface="Calibri" panose="020F0502020204030204" pitchFamily="34" charset="0"/>
              </a:defRPr>
            </a:lvl4pPr>
            <a:lvl5pPr marL="2057400" indent="-228600" eaLnBrk="0" hangingPunct="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r>
              <a:rPr lang="en-US" altLang="en-US">
                <a:latin typeface="Arial" panose="020B0604020202020204" pitchFamily="34" charset="0"/>
                <a:cs typeface="Arial" panose="020B0604020202020204" pitchFamily="34" charset="0"/>
              </a:rPr>
              <a:t>Larson/Farber 6th ed</a:t>
            </a:r>
          </a:p>
        </p:txBody>
      </p:sp>
      <p:sp>
        <p:nvSpPr>
          <p:cNvPr id="25606" name="Header Placeholder 5">
            <a:extLst>
              <a:ext uri="{FF2B5EF4-FFF2-40B4-BE49-F238E27FC236}">
                <a16:creationId xmlns="" xmlns:a16="http://schemas.microsoft.com/office/drawing/2014/main" id="{061CE2F9-8BD2-44B0-9BF9-E9B8D924ECB3}"/>
              </a:ext>
            </a:extLst>
          </p:cNvPr>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spcBef>
                <a:spcPct val="30000"/>
              </a:spcBef>
              <a:defRPr sz="1200">
                <a:solidFill>
                  <a:schemeClr val="tx1"/>
                </a:solidFill>
                <a:latin typeface="Calibri" panose="020F0502020204030204" pitchFamily="34" charset="0"/>
              </a:defRPr>
            </a:lvl1pPr>
            <a:lvl2pPr marL="742950" indent="-285750" eaLnBrk="0" hangingPunct="0">
              <a:spcBef>
                <a:spcPct val="30000"/>
              </a:spcBef>
              <a:defRPr sz="1200">
                <a:solidFill>
                  <a:schemeClr val="tx1"/>
                </a:solidFill>
                <a:latin typeface="Calibri" panose="020F0502020204030204" pitchFamily="34" charset="0"/>
              </a:defRPr>
            </a:lvl2pPr>
            <a:lvl3pPr marL="1143000" indent="-228600" eaLnBrk="0" hangingPunct="0">
              <a:spcBef>
                <a:spcPct val="30000"/>
              </a:spcBef>
              <a:defRPr sz="1200">
                <a:solidFill>
                  <a:schemeClr val="tx1"/>
                </a:solidFill>
                <a:latin typeface="Calibri" panose="020F0502020204030204" pitchFamily="34" charset="0"/>
              </a:defRPr>
            </a:lvl3pPr>
            <a:lvl4pPr marL="1600200" indent="-228600" eaLnBrk="0" hangingPunct="0">
              <a:spcBef>
                <a:spcPct val="30000"/>
              </a:spcBef>
              <a:defRPr sz="1200">
                <a:solidFill>
                  <a:schemeClr val="tx1"/>
                </a:solidFill>
                <a:latin typeface="Calibri" panose="020F0502020204030204" pitchFamily="34" charset="0"/>
              </a:defRPr>
            </a:lvl4pPr>
            <a:lvl5pPr marL="2057400" indent="-228600" eaLnBrk="0" hangingPunct="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r>
              <a:rPr lang="en-US" altLang="en-US">
                <a:latin typeface="Arial" panose="020B0604020202020204" pitchFamily="34" charset="0"/>
                <a:cs typeface="Arial" panose="020B0604020202020204" pitchFamily="34" charset="0"/>
              </a:rPr>
              <a:t>Chapter 1</a:t>
            </a:r>
          </a:p>
        </p:txBody>
      </p:sp>
    </p:spTree>
    <p:extLst>
      <p:ext uri="{BB962C8B-B14F-4D97-AF65-F5344CB8AC3E}">
        <p14:creationId xmlns:p14="http://schemas.microsoft.com/office/powerpoint/2010/main" val="18285171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defRPr b="1"/>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b="1">
                <a:solidFill>
                  <a:schemeClr val="tx2"/>
                </a:solidFill>
                <a:latin typeface="+mj-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Footer Placeholder 4">
            <a:extLst>
              <a:ext uri="{FF2B5EF4-FFF2-40B4-BE49-F238E27FC236}">
                <a16:creationId xmlns="" xmlns:a16="http://schemas.microsoft.com/office/drawing/2014/main" id="{BA768897-AE1F-4BBA-9735-E85BACB571E0}"/>
              </a:ext>
            </a:extLst>
          </p:cNvPr>
          <p:cNvSpPr>
            <a:spLocks noGrp="1"/>
          </p:cNvSpPr>
          <p:nvPr>
            <p:ph type="ftr" sz="quarter" idx="10"/>
          </p:nvPr>
        </p:nvSpPr>
        <p:spPr>
          <a:xfrm>
            <a:off x="228600" y="6416675"/>
            <a:ext cx="2895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
        <p:nvSpPr>
          <p:cNvPr id="5" name="Slide Number Placeholder 5">
            <a:extLst>
              <a:ext uri="{FF2B5EF4-FFF2-40B4-BE49-F238E27FC236}">
                <a16:creationId xmlns="" xmlns:a16="http://schemas.microsoft.com/office/drawing/2014/main" id="{BF425563-4D73-4E13-9485-63369118B5DB}"/>
              </a:ext>
            </a:extLst>
          </p:cNvPr>
          <p:cNvSpPr>
            <a:spLocks noGrp="1"/>
          </p:cNvSpPr>
          <p:nvPr>
            <p:ph type="sldNum" sz="quarter" idx="11"/>
          </p:nvPr>
        </p:nvSpPr>
        <p:spPr>
          <a:xfrm>
            <a:off x="6858000" y="6416675"/>
            <a:ext cx="2133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Tree>
    <p:extLst>
      <p:ext uri="{BB962C8B-B14F-4D97-AF65-F5344CB8AC3E}">
        <p14:creationId xmlns:p14="http://schemas.microsoft.com/office/powerpoint/2010/main" val="508886044"/>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itle 4">
            <a:extLst>
              <a:ext uri="{FF2B5EF4-FFF2-40B4-BE49-F238E27FC236}">
                <a16:creationId xmlns="" xmlns:a16="http://schemas.microsoft.com/office/drawing/2014/main" id="{D34E719C-6E1A-4409-AAC3-F0FFEF7F8DB6}"/>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70597248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200"/>
            </a:lvl1p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 xmlns:a16="http://schemas.microsoft.com/office/drawing/2014/main" id="{5BD31C36-8DE7-47E3-8210-E92EC5D14626}"/>
              </a:ext>
            </a:extLst>
          </p:cNvPr>
          <p:cNvSpPr>
            <a:spLocks noGrp="1"/>
          </p:cNvSpPr>
          <p:nvPr>
            <p:ph type="sldNum" sz="quarter" idx="11"/>
          </p:nvPr>
        </p:nvSpPr>
        <p:spPr>
          <a:xfrm>
            <a:off x="6858000" y="6416675"/>
            <a:ext cx="2133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Tree>
    <p:extLst>
      <p:ext uri="{BB962C8B-B14F-4D97-AF65-F5344CB8AC3E}">
        <p14:creationId xmlns:p14="http://schemas.microsoft.com/office/powerpoint/2010/main" val="2583239934"/>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200"/>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5">
            <a:extLst>
              <a:ext uri="{FF2B5EF4-FFF2-40B4-BE49-F238E27FC236}">
                <a16:creationId xmlns="" xmlns:a16="http://schemas.microsoft.com/office/drawing/2014/main" id="{4A0BEBAC-8316-4A0B-B812-B1F4EAE4D6F0}"/>
              </a:ext>
            </a:extLst>
          </p:cNvPr>
          <p:cNvSpPr>
            <a:spLocks noGrp="1"/>
          </p:cNvSpPr>
          <p:nvPr>
            <p:ph type="sldNum" sz="quarter" idx="11"/>
          </p:nvPr>
        </p:nvSpPr>
        <p:spPr>
          <a:xfrm>
            <a:off x="6858000" y="6416675"/>
            <a:ext cx="2133600" cy="365125"/>
          </a:xfrm>
          <a:prstGeom prst="rect">
            <a:avLst/>
          </a:prstGeom>
        </p:spPr>
        <p:txBody>
          <a:bodyPr vert="horz" wrap="square" lIns="91440" tIns="45720" rIns="91440" bIns="45720" numCol="1" anchor="t" anchorCtr="0" compatLnSpc="1">
            <a:prstTxWarp prst="textNoShape">
              <a:avLst/>
            </a:prstTxWarp>
          </a:bodyPr>
          <a:lstStyle>
            <a:lvl1pPr>
              <a:defRPr>
                <a:solidFill>
                  <a:schemeClr val="tx2"/>
                </a:solidFill>
              </a:defRPr>
            </a:lvl1pPr>
          </a:lstStyle>
          <a:p>
            <a:fld id="{A7332DD2-ADD2-43F1-9DBD-FF46C02CC16F}" type="slidenum">
              <a:rPr lang="en-US" altLang="en-US"/>
              <a:pPr/>
              <a:t>‹#›</a:t>
            </a:fld>
            <a:endParaRPr lang="en-US" altLang="en-US"/>
          </a:p>
        </p:txBody>
      </p:sp>
    </p:spTree>
    <p:extLst>
      <p:ext uri="{BB962C8B-B14F-4D97-AF65-F5344CB8AC3E}">
        <p14:creationId xmlns:p14="http://schemas.microsoft.com/office/powerpoint/2010/main" val="358636883"/>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200"/>
            </a:lvl1pPr>
          </a:lstStyle>
          <a:p>
            <a:r>
              <a:rPr lang="en-US"/>
              <a:t>Click to edit Master title style</a:t>
            </a:r>
          </a:p>
        </p:txBody>
      </p:sp>
      <p:sp>
        <p:nvSpPr>
          <p:cNvPr id="3" name="Footer Placeholder 4">
            <a:extLst>
              <a:ext uri="{FF2B5EF4-FFF2-40B4-BE49-F238E27FC236}">
                <a16:creationId xmlns="" xmlns:a16="http://schemas.microsoft.com/office/drawing/2014/main" id="{EE0BE9A5-7856-40D2-A899-07BF9508CC44}"/>
              </a:ext>
            </a:extLst>
          </p:cNvPr>
          <p:cNvSpPr>
            <a:spLocks noGrp="1"/>
          </p:cNvSpPr>
          <p:nvPr>
            <p:ph type="ftr" sz="quarter" idx="10"/>
          </p:nvPr>
        </p:nvSpPr>
        <p:spPr>
          <a:xfrm>
            <a:off x="228600" y="6416675"/>
            <a:ext cx="2895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
        <p:nvSpPr>
          <p:cNvPr id="4" name="Slide Number Placeholder 5">
            <a:extLst>
              <a:ext uri="{FF2B5EF4-FFF2-40B4-BE49-F238E27FC236}">
                <a16:creationId xmlns="" xmlns:a16="http://schemas.microsoft.com/office/drawing/2014/main" id="{0DAEE260-4D40-41E5-89C4-AE323EC85D5C}"/>
              </a:ext>
            </a:extLst>
          </p:cNvPr>
          <p:cNvSpPr>
            <a:spLocks noGrp="1"/>
          </p:cNvSpPr>
          <p:nvPr>
            <p:ph type="sldNum" sz="quarter" idx="11"/>
          </p:nvPr>
        </p:nvSpPr>
        <p:spPr>
          <a:xfrm>
            <a:off x="6858000" y="6416675"/>
            <a:ext cx="2133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Tree>
    <p:extLst>
      <p:ext uri="{BB962C8B-B14F-4D97-AF65-F5344CB8AC3E}">
        <p14:creationId xmlns:p14="http://schemas.microsoft.com/office/powerpoint/2010/main" val="1627428258"/>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5" name="Text Placeholder 4"/>
          <p:cNvSpPr>
            <a:spLocks noGrp="1"/>
          </p:cNvSpPr>
          <p:nvPr>
            <p:ph type="body" sz="quarter" idx="12"/>
          </p:nvPr>
        </p:nvSpPr>
        <p:spPr>
          <a:xfrm>
            <a:off x="609600" y="457200"/>
            <a:ext cx="8077200" cy="1066800"/>
          </a:xfrm>
        </p:spPr>
        <p:txBody>
          <a:bodyPr/>
          <a:lstStyle>
            <a:lvl1pPr>
              <a:buNone/>
              <a:defRPr/>
            </a:lvl1pPr>
            <a:lvl2pPr>
              <a:buNone/>
              <a:defRPr/>
            </a:lvl2pPr>
            <a:lvl3pPr>
              <a:buNone/>
              <a:defRPr/>
            </a:lvl3pPr>
            <a:lvl4pPr>
              <a:buNone/>
              <a:defRPr/>
            </a:lvl4pPr>
            <a:lvl5pPr>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Footer Placeholder 4">
            <a:extLst>
              <a:ext uri="{FF2B5EF4-FFF2-40B4-BE49-F238E27FC236}">
                <a16:creationId xmlns="" xmlns:a16="http://schemas.microsoft.com/office/drawing/2014/main" id="{041D11B2-230C-48EC-82F1-6C9B16E9EC55}"/>
              </a:ext>
            </a:extLst>
          </p:cNvPr>
          <p:cNvSpPr>
            <a:spLocks noGrp="1"/>
          </p:cNvSpPr>
          <p:nvPr>
            <p:ph type="ftr" sz="quarter" idx="13"/>
          </p:nvPr>
        </p:nvSpPr>
        <p:spPr>
          <a:xfrm>
            <a:off x="228600" y="6416675"/>
            <a:ext cx="2895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
        <p:nvSpPr>
          <p:cNvPr id="4" name="Slide Number Placeholder 5">
            <a:extLst>
              <a:ext uri="{FF2B5EF4-FFF2-40B4-BE49-F238E27FC236}">
                <a16:creationId xmlns="" xmlns:a16="http://schemas.microsoft.com/office/drawing/2014/main" id="{208A409F-8EBE-4C84-A476-F20B635B0BF9}"/>
              </a:ext>
            </a:extLst>
          </p:cNvPr>
          <p:cNvSpPr>
            <a:spLocks noGrp="1"/>
          </p:cNvSpPr>
          <p:nvPr>
            <p:ph type="sldNum" sz="quarter" idx="14"/>
          </p:nvPr>
        </p:nvSpPr>
        <p:spPr>
          <a:xfrm>
            <a:off x="6858000" y="6416675"/>
            <a:ext cx="2133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Tree>
    <p:extLst>
      <p:ext uri="{BB962C8B-B14F-4D97-AF65-F5344CB8AC3E}">
        <p14:creationId xmlns:p14="http://schemas.microsoft.com/office/powerpoint/2010/main" val="751260157"/>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 xmlns:a16="http://schemas.microsoft.com/office/drawing/2014/main" id="{603E3298-7589-404A-A3CD-B7D3632FB086}"/>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7" name="Text Placeholder 2">
            <a:extLst>
              <a:ext uri="{FF2B5EF4-FFF2-40B4-BE49-F238E27FC236}">
                <a16:creationId xmlns="" xmlns:a16="http://schemas.microsoft.com/office/drawing/2014/main" id="{C607DD56-6AC8-4621-9BE9-58551A3302CE}"/>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6" name="Rectangle 2">
            <a:extLst>
              <a:ext uri="{FF2B5EF4-FFF2-40B4-BE49-F238E27FC236}">
                <a16:creationId xmlns="" xmlns:a16="http://schemas.microsoft.com/office/drawing/2014/main" id="{19AF5378-F02F-4509-B60B-CC17F9AFC9B6}"/>
              </a:ext>
            </a:extLst>
          </p:cNvPr>
          <p:cNvSpPr>
            <a:spLocks noChangeArrowheads="1"/>
          </p:cNvSpPr>
          <p:nvPr userDrawn="1"/>
        </p:nvSpPr>
        <p:spPr bwMode="gray">
          <a:xfrm>
            <a:off x="0" y="6407150"/>
            <a:ext cx="9145588" cy="457200"/>
          </a:xfrm>
          <a:prstGeom prst="rect">
            <a:avLst/>
          </a:prstGeom>
          <a:solidFill>
            <a:srgbClr val="364395"/>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US" altLang="en-US" sz="2400" dirty="0">
              <a:solidFill>
                <a:srgbClr val="000000"/>
              </a:solidFill>
            </a:endParaRPr>
          </a:p>
        </p:txBody>
      </p:sp>
      <p:sp>
        <p:nvSpPr>
          <p:cNvPr id="12" name="Rectangle 10">
            <a:extLst>
              <a:ext uri="{FF2B5EF4-FFF2-40B4-BE49-F238E27FC236}">
                <a16:creationId xmlns="" xmlns:a16="http://schemas.microsoft.com/office/drawing/2014/main" id="{8D11D8C6-6BA5-4960-92F1-9DE927AC48A4}"/>
              </a:ext>
            </a:extLst>
          </p:cNvPr>
          <p:cNvSpPr>
            <a:spLocks noChangeArrowheads="1"/>
          </p:cNvSpPr>
          <p:nvPr userDrawn="1"/>
        </p:nvSpPr>
        <p:spPr bwMode="auto">
          <a:xfrm>
            <a:off x="8145463" y="6333066"/>
            <a:ext cx="8429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a:fld id="{8283E607-DE1E-42B1-AE02-332DF676BF65}" type="slidenum">
              <a:rPr lang="en-US" altLang="en-US" sz="1400" b="1">
                <a:solidFill>
                  <a:srgbClr val="FBF5EA"/>
                </a:solidFill>
              </a:rPr>
              <a:pPr algn="r"/>
              <a:t>‹#›</a:t>
            </a:fld>
            <a:endParaRPr lang="en-US" altLang="en-US" sz="1400" b="1" dirty="0">
              <a:solidFill>
                <a:srgbClr val="FBF5EA"/>
              </a:solidFill>
            </a:endParaRPr>
          </a:p>
        </p:txBody>
      </p:sp>
      <p:pic>
        <p:nvPicPr>
          <p:cNvPr id="9" name="Picture 19" descr="Pearson_Bound_White">
            <a:extLst>
              <a:ext uri="{FF2B5EF4-FFF2-40B4-BE49-F238E27FC236}">
                <a16:creationId xmlns="" xmlns:a16="http://schemas.microsoft.com/office/drawing/2014/main" id="{280D9147-1857-4AA0-B13A-799662920909}"/>
              </a:ext>
            </a:extLst>
          </p:cNvPr>
          <p:cNvPicPr>
            <a:picLocks noChangeAspect="1" noChangeArrowheads="1"/>
          </p:cNvPicPr>
          <p:nvPr userDrawn="1"/>
        </p:nvPicPr>
        <p:blipFill>
          <a:blip r:embed="rId8" cstate="print">
            <a:extLst>
              <a:ext uri="{28A0092B-C50C-407E-A947-70E740481C1C}">
                <a14:useLocalDpi xmlns:a14="http://schemas.microsoft.com/office/drawing/2010/main" val="0"/>
              </a:ext>
            </a:extLst>
          </a:blip>
          <a:srcRect/>
          <a:stretch>
            <a:fillRect/>
          </a:stretch>
        </p:blipFill>
        <p:spPr bwMode="auto">
          <a:xfrm>
            <a:off x="488950" y="6391275"/>
            <a:ext cx="1655763"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Footer Placeholder 25">
            <a:extLst>
              <a:ext uri="{FF2B5EF4-FFF2-40B4-BE49-F238E27FC236}">
                <a16:creationId xmlns="" xmlns:a16="http://schemas.microsoft.com/office/drawing/2014/main" id="{3DB57D7B-DFB7-46B6-A92A-369F6BC2D0B0}"/>
              </a:ext>
            </a:extLst>
          </p:cNvPr>
          <p:cNvSpPr txBox="1">
            <a:spLocks/>
          </p:cNvSpPr>
          <p:nvPr userDrawn="1"/>
        </p:nvSpPr>
        <p:spPr bwMode="auto">
          <a:xfrm>
            <a:off x="1966911" y="6475412"/>
            <a:ext cx="5872164" cy="34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50000"/>
              </a:spcBef>
              <a:defRPr sz="1000">
                <a:solidFill>
                  <a:schemeClr val="tx1"/>
                </a:solidFill>
                <a:latin typeface="Verdana" panose="020B0604030504040204" pitchFamily="34" charset="0"/>
                <a:cs typeface="Arial" panose="020B0604020202020204" pitchFamily="34" charset="0"/>
              </a:defRPr>
            </a:lvl1pPr>
            <a:lvl2pPr marL="742950" indent="-285750">
              <a:spcBef>
                <a:spcPct val="50000"/>
              </a:spcBef>
              <a:defRPr sz="1000">
                <a:solidFill>
                  <a:schemeClr val="tx1"/>
                </a:solidFill>
                <a:latin typeface="Verdana" panose="020B0604030504040204" pitchFamily="34" charset="0"/>
                <a:cs typeface="Arial" panose="020B0604020202020204" pitchFamily="34" charset="0"/>
              </a:defRPr>
            </a:lvl2pPr>
            <a:lvl3pPr marL="1143000" indent="-228600">
              <a:spcBef>
                <a:spcPct val="50000"/>
              </a:spcBef>
              <a:defRPr sz="1000">
                <a:solidFill>
                  <a:schemeClr val="tx1"/>
                </a:solidFill>
                <a:latin typeface="Verdana" panose="020B0604030504040204" pitchFamily="34" charset="0"/>
                <a:cs typeface="Arial" panose="020B0604020202020204" pitchFamily="34" charset="0"/>
              </a:defRPr>
            </a:lvl3pPr>
            <a:lvl4pPr marL="1600200" indent="-228600">
              <a:spcBef>
                <a:spcPct val="50000"/>
              </a:spcBef>
              <a:defRPr sz="1000">
                <a:solidFill>
                  <a:schemeClr val="tx1"/>
                </a:solidFill>
                <a:latin typeface="Verdana" panose="020B0604030504040204" pitchFamily="34" charset="0"/>
                <a:cs typeface="Arial" panose="020B0604020202020204" pitchFamily="34" charset="0"/>
              </a:defRPr>
            </a:lvl4pPr>
            <a:lvl5pPr marL="2057400" indent="-228600">
              <a:spcBef>
                <a:spcPct val="50000"/>
              </a:spcBef>
              <a:defRPr sz="10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50000"/>
              </a:spcBef>
              <a:spcAft>
                <a:spcPct val="0"/>
              </a:spcAft>
              <a:defRPr sz="10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50000"/>
              </a:spcBef>
              <a:spcAft>
                <a:spcPct val="0"/>
              </a:spcAft>
              <a:defRPr sz="10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50000"/>
              </a:spcBef>
              <a:spcAft>
                <a:spcPct val="0"/>
              </a:spcAft>
              <a:defRPr sz="10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50000"/>
              </a:spcBef>
              <a:spcAft>
                <a:spcPct val="0"/>
              </a:spcAft>
              <a:defRPr sz="1000">
                <a:solidFill>
                  <a:schemeClr val="tx1"/>
                </a:solidFill>
                <a:latin typeface="Verdana" panose="020B0604030504040204" pitchFamily="34" charset="0"/>
                <a:cs typeface="Arial" panose="020B0604020202020204" pitchFamily="34" charset="0"/>
              </a:defRPr>
            </a:lvl9pPr>
          </a:lstStyle>
          <a:p>
            <a:pPr algn="ctr" eaLnBrk="1" hangingPunct="1">
              <a:defRPr/>
            </a:pPr>
            <a:r>
              <a:rPr lang="en-US" altLang="en-US" sz="1400" dirty="0">
                <a:solidFill>
                  <a:schemeClr val="bg2"/>
                </a:solidFill>
                <a:latin typeface="Arial" panose="020B0604020202020204" pitchFamily="34" charset="0"/>
              </a:rPr>
              <a:t>Copyright 2019, 2015, 2012, Pearson Education, Inc.</a:t>
            </a:r>
          </a:p>
        </p:txBody>
      </p:sp>
      <p:pic>
        <p:nvPicPr>
          <p:cNvPr id="3" name="Picture 2">
            <a:extLst>
              <a:ext uri="{FF2B5EF4-FFF2-40B4-BE49-F238E27FC236}">
                <a16:creationId xmlns="" xmlns:a16="http://schemas.microsoft.com/office/drawing/2014/main" id="{AFBF789B-AA02-4C2A-839B-CF5EBD90F1EC}"/>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345369" y="6461122"/>
            <a:ext cx="294393" cy="310094"/>
          </a:xfrm>
          <a:prstGeom prst="rect">
            <a:avLst/>
          </a:prstGeom>
        </p:spPr>
      </p:pic>
    </p:spTree>
  </p:cSld>
  <p:clrMap bg1="lt1" tx1="dk1" bg2="lt2" tx2="dk2" accent1="accent1" accent2="accent2" accent3="accent3" accent4="accent4" accent5="accent5" accent6="accent6" hlink="hlink" folHlink="folHlink"/>
  <p:sldLayoutIdLst>
    <p:sldLayoutId id="2147483853" r:id="rId1"/>
    <p:sldLayoutId id="2147483854" r:id="rId2"/>
    <p:sldLayoutId id="2147483855" r:id="rId3"/>
    <p:sldLayoutId id="2147483856" r:id="rId4"/>
    <p:sldLayoutId id="2147483857" r:id="rId5"/>
    <p:sldLayoutId id="2147483858" r:id="rId6"/>
  </p:sldLayoutIdLst>
  <p:transition>
    <p:wipe dir="r"/>
  </p:transition>
  <p:txStyles>
    <p:titleStyle>
      <a:lvl1pPr algn="ctr" rtl="0" eaLnBrk="0" fontAlgn="base" hangingPunct="0">
        <a:spcBef>
          <a:spcPct val="0"/>
        </a:spcBef>
        <a:spcAft>
          <a:spcPct val="0"/>
        </a:spcAft>
        <a:defRPr sz="4400" b="1" kern="1200">
          <a:solidFill>
            <a:schemeClr val="tx2"/>
          </a:solidFill>
          <a:latin typeface="+mj-lt"/>
          <a:ea typeface="+mj-ea"/>
          <a:cs typeface="+mj-cs"/>
        </a:defRPr>
      </a:lvl1pPr>
      <a:lvl2pPr algn="ctr" rtl="0" eaLnBrk="0" fontAlgn="base" hangingPunct="0">
        <a:spcBef>
          <a:spcPct val="0"/>
        </a:spcBef>
        <a:spcAft>
          <a:spcPct val="0"/>
        </a:spcAft>
        <a:defRPr sz="4400" b="1">
          <a:solidFill>
            <a:schemeClr val="tx2"/>
          </a:solidFill>
          <a:latin typeface="Arial" charset="0"/>
        </a:defRPr>
      </a:lvl2pPr>
      <a:lvl3pPr algn="ctr" rtl="0" eaLnBrk="0" fontAlgn="base" hangingPunct="0">
        <a:spcBef>
          <a:spcPct val="0"/>
        </a:spcBef>
        <a:spcAft>
          <a:spcPct val="0"/>
        </a:spcAft>
        <a:defRPr sz="4400" b="1">
          <a:solidFill>
            <a:schemeClr val="tx2"/>
          </a:solidFill>
          <a:latin typeface="Arial" charset="0"/>
        </a:defRPr>
      </a:lvl3pPr>
      <a:lvl4pPr algn="ctr" rtl="0" eaLnBrk="0" fontAlgn="base" hangingPunct="0">
        <a:spcBef>
          <a:spcPct val="0"/>
        </a:spcBef>
        <a:spcAft>
          <a:spcPct val="0"/>
        </a:spcAft>
        <a:defRPr sz="4400" b="1">
          <a:solidFill>
            <a:schemeClr val="tx2"/>
          </a:solidFill>
          <a:latin typeface="Arial" charset="0"/>
        </a:defRPr>
      </a:lvl4pPr>
      <a:lvl5pPr algn="ctr" rtl="0" eaLnBrk="0" fontAlgn="base" hangingPunct="0">
        <a:spcBef>
          <a:spcPct val="0"/>
        </a:spcBef>
        <a:spcAft>
          <a:spcPct val="0"/>
        </a:spcAft>
        <a:defRPr sz="4400" b="1">
          <a:solidFill>
            <a:schemeClr val="tx2"/>
          </a:solidFill>
          <a:latin typeface="Arial" charset="0"/>
        </a:defRPr>
      </a:lvl5pPr>
      <a:lvl6pPr marL="457200" algn="ctr" rtl="0" eaLnBrk="1" fontAlgn="base" hangingPunct="1">
        <a:spcBef>
          <a:spcPct val="0"/>
        </a:spcBef>
        <a:spcAft>
          <a:spcPct val="0"/>
        </a:spcAft>
        <a:defRPr sz="4400" b="1">
          <a:solidFill>
            <a:schemeClr val="tx1"/>
          </a:solidFill>
          <a:latin typeface="Arial" charset="0"/>
        </a:defRPr>
      </a:lvl6pPr>
      <a:lvl7pPr marL="914400" algn="ctr" rtl="0" eaLnBrk="1" fontAlgn="base" hangingPunct="1">
        <a:spcBef>
          <a:spcPct val="0"/>
        </a:spcBef>
        <a:spcAft>
          <a:spcPct val="0"/>
        </a:spcAft>
        <a:defRPr sz="4400" b="1">
          <a:solidFill>
            <a:schemeClr val="tx1"/>
          </a:solidFill>
          <a:latin typeface="Arial" charset="0"/>
        </a:defRPr>
      </a:lvl7pPr>
      <a:lvl8pPr marL="1371600" algn="ctr" rtl="0" eaLnBrk="1" fontAlgn="base" hangingPunct="1">
        <a:spcBef>
          <a:spcPct val="0"/>
        </a:spcBef>
        <a:spcAft>
          <a:spcPct val="0"/>
        </a:spcAft>
        <a:defRPr sz="4400" b="1">
          <a:solidFill>
            <a:schemeClr val="tx1"/>
          </a:solidFill>
          <a:latin typeface="Arial" charset="0"/>
        </a:defRPr>
      </a:lvl8pPr>
      <a:lvl9pPr marL="1828800" algn="ctr" rtl="0" eaLnBrk="1" fontAlgn="base" hangingPunct="1">
        <a:spcBef>
          <a:spcPct val="0"/>
        </a:spcBef>
        <a:spcAft>
          <a:spcPct val="0"/>
        </a:spcAft>
        <a:defRPr sz="4400" b="1">
          <a:solidFill>
            <a:schemeClr val="tx1"/>
          </a:solidFill>
          <a:latin typeface="Arial" charset="0"/>
        </a:defRPr>
      </a:lvl9pPr>
    </p:titleStyle>
    <p:bodyStyle>
      <a:lvl1pPr marL="342900" indent="-3429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Times New Roman" pitchFamily="18" charset="0"/>
          <a:ea typeface="+mn-ea"/>
          <a:cs typeface="Times New Roman" pitchFamily="18" charset="0"/>
        </a:defRPr>
      </a:lvl2pPr>
      <a:lvl3pPr marL="1143000" indent="-2286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3pPr>
      <a:lvl4pPr marL="1600200" indent="-2286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4pPr>
      <a:lvl5pPr marL="2057400" indent="-2286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11.wmf"/></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 map&#10;&#10;Description generated with high confidence">
            <a:extLst>
              <a:ext uri="{FF2B5EF4-FFF2-40B4-BE49-F238E27FC236}">
                <a16:creationId xmlns="" xmlns:a16="http://schemas.microsoft.com/office/drawing/2014/main" id="{28A3BC3E-4DE3-4210-B2C7-89C0027E8C5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53783" y="423863"/>
            <a:ext cx="4194955" cy="5368491"/>
          </a:xfrm>
          <a:prstGeom prst="rect">
            <a:avLst/>
          </a:prstGeom>
        </p:spPr>
      </p:pic>
      <p:sp>
        <p:nvSpPr>
          <p:cNvPr id="8194" name="Rectangle 2">
            <a:extLst>
              <a:ext uri="{FF2B5EF4-FFF2-40B4-BE49-F238E27FC236}">
                <a16:creationId xmlns="" xmlns:a16="http://schemas.microsoft.com/office/drawing/2014/main" id="{D6C12B1B-6B9C-42A1-82EF-224ED97D0E57}"/>
              </a:ext>
            </a:extLst>
          </p:cNvPr>
          <p:cNvSpPr>
            <a:spLocks noChangeArrowheads="1"/>
          </p:cNvSpPr>
          <p:nvPr/>
        </p:nvSpPr>
        <p:spPr bwMode="auto">
          <a:xfrm>
            <a:off x="228600" y="533400"/>
            <a:ext cx="4191000" cy="147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4800">
                <a:latin typeface="Arial" panose="020B0604020202020204" pitchFamily="34" charset="0"/>
                <a:cs typeface="Arial" panose="020B0604020202020204" pitchFamily="34" charset="0"/>
              </a:rPr>
              <a:t>Chapter</a:t>
            </a:r>
          </a:p>
        </p:txBody>
      </p:sp>
      <p:sp>
        <p:nvSpPr>
          <p:cNvPr id="8195" name="Rectangle 3">
            <a:extLst>
              <a:ext uri="{FF2B5EF4-FFF2-40B4-BE49-F238E27FC236}">
                <a16:creationId xmlns="" xmlns:a16="http://schemas.microsoft.com/office/drawing/2014/main" id="{DE794FBC-1286-49A6-9729-EC9BCBD28AAA}"/>
              </a:ext>
            </a:extLst>
          </p:cNvPr>
          <p:cNvSpPr>
            <a:spLocks noChangeArrowheads="1"/>
          </p:cNvSpPr>
          <p:nvPr/>
        </p:nvSpPr>
        <p:spPr bwMode="auto">
          <a:xfrm>
            <a:off x="228600" y="1905000"/>
            <a:ext cx="4191000" cy="373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buFont typeface="Arial" panose="020B0604020202020204" pitchFamily="34" charset="0"/>
              <a:buNone/>
            </a:pPr>
            <a:r>
              <a:rPr lang="en-US" altLang="en-US" sz="3200" dirty="0">
                <a:latin typeface="Arial" panose="020B0604020202020204" pitchFamily="34" charset="0"/>
              </a:rPr>
              <a:t>Descriptive Statistics</a:t>
            </a:r>
          </a:p>
        </p:txBody>
      </p:sp>
      <p:pic>
        <p:nvPicPr>
          <p:cNvPr id="8196" name="Picture 4" descr="chapter_blue">
            <a:extLst>
              <a:ext uri="{FF2B5EF4-FFF2-40B4-BE49-F238E27FC236}">
                <a16:creationId xmlns="" xmlns:a16="http://schemas.microsoft.com/office/drawing/2014/main" id="{0CFF2BB2-76D0-43EF-9011-D65D334631C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67000" y="685800"/>
            <a:ext cx="1020763"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7" name="Text Box 5">
            <a:extLst>
              <a:ext uri="{FF2B5EF4-FFF2-40B4-BE49-F238E27FC236}">
                <a16:creationId xmlns="" xmlns:a16="http://schemas.microsoft.com/office/drawing/2014/main" id="{3FECF86A-24DC-45AB-A1BF-674378B82502}"/>
              </a:ext>
            </a:extLst>
          </p:cNvPr>
          <p:cNvSpPr txBox="1">
            <a:spLocks noChangeArrowheads="1"/>
          </p:cNvSpPr>
          <p:nvPr/>
        </p:nvSpPr>
        <p:spPr bwMode="auto">
          <a:xfrm>
            <a:off x="2865438" y="685800"/>
            <a:ext cx="685800" cy="1098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50000"/>
              </a:spcBef>
              <a:buClrTx/>
              <a:buFontTx/>
              <a:buNone/>
            </a:pPr>
            <a:r>
              <a:rPr lang="en-US" altLang="en-US" sz="6600" dirty="0">
                <a:solidFill>
                  <a:schemeClr val="bg1"/>
                </a:solidFill>
                <a:latin typeface="Arial" panose="020B0604020202020204" pitchFamily="34" charset="0"/>
                <a:cs typeface="Arial" panose="020B0604020202020204" pitchFamily="34" charset="0"/>
              </a:rPr>
              <a:t>2</a:t>
            </a: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6E56678-8A79-46BC-B42D-A406D04967DB}"/>
              </a:ext>
            </a:extLst>
          </p:cNvPr>
          <p:cNvSpPr>
            <a:spLocks noGrp="1"/>
          </p:cNvSpPr>
          <p:nvPr>
            <p:ph type="title"/>
          </p:nvPr>
        </p:nvSpPr>
        <p:spPr/>
        <p:txBody>
          <a:bodyPr/>
          <a:lstStyle/>
          <a:p>
            <a:pPr>
              <a:defRPr/>
            </a:pPr>
            <a:r>
              <a:rPr lang="en-US" dirty="0">
                <a:solidFill>
                  <a:schemeClr val="accent3"/>
                </a:solidFill>
                <a:ea typeface="+mj-ea"/>
              </a:rPr>
              <a:t>Solution: Using Technology to Find Quartiles</a:t>
            </a:r>
          </a:p>
        </p:txBody>
      </p:sp>
      <p:sp>
        <p:nvSpPr>
          <p:cNvPr id="9222" name="Footer Placeholder 2">
            <a:extLst>
              <a:ext uri="{FF2B5EF4-FFF2-40B4-BE49-F238E27FC236}">
                <a16:creationId xmlns="" xmlns:a16="http://schemas.microsoft.com/office/drawing/2014/main" id="{AAE57D9A-54F4-466B-B3BB-A7323777ECF6}"/>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800">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800">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800">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800">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8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9pPr>
          </a:lstStyle>
          <a:p>
            <a:pPr eaLnBrk="1" hangingPunct="1">
              <a:spcBef>
                <a:spcPct val="0"/>
              </a:spcBef>
            </a:pPr>
            <a:r>
              <a:rPr lang="en-US" altLang="en-US" sz="1200">
                <a:latin typeface="Arial" panose="020B0604020202020204" pitchFamily="34" charset="0"/>
              </a:rPr>
              <a:t>.</a:t>
            </a:r>
          </a:p>
        </p:txBody>
      </p:sp>
      <p:sp>
        <p:nvSpPr>
          <p:cNvPr id="6" name="Rectangle 5">
            <a:extLst>
              <a:ext uri="{FF2B5EF4-FFF2-40B4-BE49-F238E27FC236}">
                <a16:creationId xmlns="" xmlns:a16="http://schemas.microsoft.com/office/drawing/2014/main" id="{EC27838B-E486-4F87-B4E2-FB7EA9C87C97}"/>
              </a:ext>
            </a:extLst>
          </p:cNvPr>
          <p:cNvSpPr/>
          <p:nvPr/>
        </p:nvSpPr>
        <p:spPr>
          <a:xfrm>
            <a:off x="143164" y="5216346"/>
            <a:ext cx="8857672" cy="1200329"/>
          </a:xfrm>
          <a:prstGeom prst="rect">
            <a:avLst/>
          </a:prstGeom>
        </p:spPr>
        <p:txBody>
          <a:bodyPr wrap="square">
            <a:spAutoFit/>
          </a:bodyPr>
          <a:lstStyle/>
          <a:p>
            <a:r>
              <a:rPr lang="en-US" sz="2400" dirty="0">
                <a:latin typeface="TimesTenLTStd-Roman"/>
              </a:rPr>
              <a:t>About one-quarter of these colleges charge tuition of $28,500 or less; about one-half charge $36,000 or less; and about three-quarters charge $48,000 or less.</a:t>
            </a:r>
            <a:endParaRPr lang="en-US" sz="2400" dirty="0"/>
          </a:p>
        </p:txBody>
      </p:sp>
      <p:pic>
        <p:nvPicPr>
          <p:cNvPr id="4" name="Picture 3" descr="A screenshot of a cell phone&#10;&#10;Description generated with very high confidence">
            <a:extLst>
              <a:ext uri="{FF2B5EF4-FFF2-40B4-BE49-F238E27FC236}">
                <a16:creationId xmlns="" xmlns:a16="http://schemas.microsoft.com/office/drawing/2014/main" id="{DE6F58CF-21E6-4C19-974B-CEA7DB8EBAD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81945" y="1417638"/>
            <a:ext cx="4736272" cy="3742488"/>
          </a:xfrm>
          <a:prstGeom prst="rect">
            <a:avLst/>
          </a:prstGeom>
        </p:spPr>
      </p:pic>
    </p:spTree>
    <p:extLst>
      <p:ext uri="{BB962C8B-B14F-4D97-AF65-F5344CB8AC3E}">
        <p14:creationId xmlns:p14="http://schemas.microsoft.com/office/powerpoint/2010/main" val="4171542305"/>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Title 1">
            <a:extLst>
              <a:ext uri="{FF2B5EF4-FFF2-40B4-BE49-F238E27FC236}">
                <a16:creationId xmlns="" xmlns:a16="http://schemas.microsoft.com/office/drawing/2014/main" id="{71E54F38-99B7-41A2-9BDB-B13C1FB6213F}"/>
              </a:ext>
            </a:extLst>
          </p:cNvPr>
          <p:cNvSpPr>
            <a:spLocks noGrp="1"/>
          </p:cNvSpPr>
          <p:nvPr>
            <p:ph type="title"/>
          </p:nvPr>
        </p:nvSpPr>
        <p:spPr/>
        <p:txBody>
          <a:bodyPr/>
          <a:lstStyle/>
          <a:p>
            <a:r>
              <a:rPr lang="en-US" altLang="en-US"/>
              <a:t>Interquartile Range</a:t>
            </a:r>
          </a:p>
        </p:txBody>
      </p:sp>
      <p:sp>
        <p:nvSpPr>
          <p:cNvPr id="144387" name="Content Placeholder 2">
            <a:extLst>
              <a:ext uri="{FF2B5EF4-FFF2-40B4-BE49-F238E27FC236}">
                <a16:creationId xmlns="" xmlns:a16="http://schemas.microsoft.com/office/drawing/2014/main" id="{9670A4F4-64D6-4F36-A7F5-E6DBF511CF1B}"/>
              </a:ext>
            </a:extLst>
          </p:cNvPr>
          <p:cNvSpPr>
            <a:spLocks noGrp="1"/>
          </p:cNvSpPr>
          <p:nvPr>
            <p:ph idx="1"/>
          </p:nvPr>
        </p:nvSpPr>
        <p:spPr>
          <a:xfrm>
            <a:off x="457200" y="1600200"/>
            <a:ext cx="8229600" cy="1622425"/>
          </a:xfrm>
        </p:spPr>
        <p:txBody>
          <a:bodyPr/>
          <a:lstStyle/>
          <a:p>
            <a:pPr>
              <a:buFont typeface="Arial" panose="020B0604020202020204" pitchFamily="34" charset="0"/>
              <a:buNone/>
            </a:pPr>
            <a:r>
              <a:rPr lang="en-US" altLang="en-US" b="1" dirty="0">
                <a:solidFill>
                  <a:schemeClr val="accent2"/>
                </a:solidFill>
              </a:rPr>
              <a:t>Interquartile Range (IQR)</a:t>
            </a:r>
          </a:p>
          <a:p>
            <a:r>
              <a:rPr lang="en-US" dirty="0"/>
              <a:t>A measure of variation that gives the range of the middle portion (about half) of the data.</a:t>
            </a:r>
          </a:p>
          <a:p>
            <a:r>
              <a:rPr lang="en-US" altLang="en-US" dirty="0"/>
              <a:t>The difference between the third and first quartiles.</a:t>
            </a:r>
          </a:p>
          <a:p>
            <a:r>
              <a:rPr lang="en-US" altLang="en-US" dirty="0">
                <a:solidFill>
                  <a:schemeClr val="accent2"/>
                </a:solidFill>
              </a:rPr>
              <a:t>IQR = </a:t>
            </a:r>
            <a:r>
              <a:rPr lang="en-US" altLang="en-US" i="1" dirty="0">
                <a:solidFill>
                  <a:schemeClr val="accent2"/>
                </a:solidFill>
              </a:rPr>
              <a:t>Q</a:t>
            </a:r>
            <a:r>
              <a:rPr lang="en-US" altLang="en-US" baseline="-25000" dirty="0">
                <a:solidFill>
                  <a:schemeClr val="accent2"/>
                </a:solidFill>
              </a:rPr>
              <a:t>3</a:t>
            </a:r>
            <a:r>
              <a:rPr lang="en-US" altLang="en-US" dirty="0">
                <a:solidFill>
                  <a:schemeClr val="accent2"/>
                </a:solidFill>
              </a:rPr>
              <a:t> – </a:t>
            </a:r>
            <a:r>
              <a:rPr lang="en-US" altLang="en-US" i="1" dirty="0">
                <a:solidFill>
                  <a:schemeClr val="accent2"/>
                </a:solidFill>
              </a:rPr>
              <a:t>Q</a:t>
            </a:r>
            <a:r>
              <a:rPr lang="en-US" altLang="en-US" baseline="-25000" dirty="0">
                <a:solidFill>
                  <a:schemeClr val="accent2"/>
                </a:solidFill>
              </a:rPr>
              <a:t>1</a:t>
            </a:r>
          </a:p>
          <a:p>
            <a:pPr>
              <a:buFont typeface="Arial" panose="020B0604020202020204" pitchFamily="34" charset="0"/>
              <a:buNone/>
            </a:pPr>
            <a:endParaRPr lang="en-US" altLang="en-US" dirty="0"/>
          </a:p>
        </p:txBody>
      </p:sp>
      <p:sp>
        <p:nvSpPr>
          <p:cNvPr id="11267" name="Footer Placeholder 2">
            <a:extLst>
              <a:ext uri="{FF2B5EF4-FFF2-40B4-BE49-F238E27FC236}">
                <a16:creationId xmlns="" xmlns:a16="http://schemas.microsoft.com/office/drawing/2014/main" id="{1EF793B2-DC3B-4A3E-8417-262E1B260D95}"/>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800">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800">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800">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800">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8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9pPr>
          </a:lstStyle>
          <a:p>
            <a:pPr eaLnBrk="1" hangingPunct="1">
              <a:spcBef>
                <a:spcPct val="0"/>
              </a:spcBef>
            </a:pPr>
            <a:r>
              <a:rPr lang="en-US" altLang="en-US" sz="1200">
                <a:latin typeface="Arial" panose="020B0604020202020204" pitchFamily="34" charset="0"/>
              </a:rPr>
              <a:t>.</a:t>
            </a:r>
          </a:p>
        </p:txBody>
      </p:sp>
    </p:spTree>
    <p:extLst>
      <p:ext uri="{BB962C8B-B14F-4D97-AF65-F5344CB8AC3E}">
        <p14:creationId xmlns:p14="http://schemas.microsoft.com/office/powerpoint/2010/main" val="2607608064"/>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44387">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438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4387"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Title 1">
            <a:extLst>
              <a:ext uri="{FF2B5EF4-FFF2-40B4-BE49-F238E27FC236}">
                <a16:creationId xmlns="" xmlns:a16="http://schemas.microsoft.com/office/drawing/2014/main" id="{71E54F38-99B7-41A2-9BDB-B13C1FB6213F}"/>
              </a:ext>
            </a:extLst>
          </p:cNvPr>
          <p:cNvSpPr>
            <a:spLocks noGrp="1"/>
          </p:cNvSpPr>
          <p:nvPr>
            <p:ph type="title"/>
          </p:nvPr>
        </p:nvSpPr>
        <p:spPr/>
        <p:txBody>
          <a:bodyPr/>
          <a:lstStyle/>
          <a:p>
            <a:r>
              <a:rPr lang="en-US" altLang="en-US"/>
              <a:t>Interquartile Range</a:t>
            </a:r>
          </a:p>
        </p:txBody>
      </p:sp>
      <mc:AlternateContent xmlns:mc="http://schemas.openxmlformats.org/markup-compatibility/2006" xmlns:a14="http://schemas.microsoft.com/office/drawing/2010/main">
        <mc:Choice Requires="a14">
          <p:sp>
            <p:nvSpPr>
              <p:cNvPr id="144387" name="Content Placeholder 2">
                <a:extLst>
                  <a:ext uri="{FF2B5EF4-FFF2-40B4-BE49-F238E27FC236}">
                    <a16:creationId xmlns="" xmlns:a16="http://schemas.microsoft.com/office/drawing/2014/main" id="{9670A4F4-64D6-4F36-A7F5-E6DBF511CF1B}"/>
                  </a:ext>
                </a:extLst>
              </p:cNvPr>
              <p:cNvSpPr>
                <a:spLocks noGrp="1"/>
              </p:cNvSpPr>
              <p:nvPr>
                <p:ph idx="1"/>
              </p:nvPr>
            </p:nvSpPr>
            <p:spPr>
              <a:xfrm>
                <a:off x="457200" y="1600200"/>
                <a:ext cx="8229600" cy="1622425"/>
              </a:xfrm>
            </p:spPr>
            <p:txBody>
              <a:bodyPr/>
              <a:lstStyle/>
              <a:p>
                <a:pPr marL="0" indent="0">
                  <a:buNone/>
                </a:pPr>
                <a:r>
                  <a:rPr lang="en-US" b="1" dirty="0"/>
                  <a:t>Using the Interquartile Range to Identify Outliers</a:t>
                </a:r>
              </a:p>
              <a:p>
                <a:pPr marL="514350" indent="-514350">
                  <a:buFont typeface="+mj-lt"/>
                  <a:buAutoNum type="arabicPeriod"/>
                </a:pPr>
                <a:r>
                  <a:rPr lang="en-US" dirty="0"/>
                  <a:t>Find the first (</a:t>
                </a:r>
                <a:r>
                  <a:rPr lang="en-US" i="1" dirty="0"/>
                  <a:t>Q</a:t>
                </a:r>
                <a:r>
                  <a:rPr lang="en-US" baseline="-25000" dirty="0"/>
                  <a:t>1</a:t>
                </a:r>
                <a:r>
                  <a:rPr lang="en-US" dirty="0"/>
                  <a:t>) and third (</a:t>
                </a:r>
                <a:r>
                  <a:rPr lang="en-US" i="1" dirty="0"/>
                  <a:t>Q</a:t>
                </a:r>
                <a:r>
                  <a:rPr lang="en-US" baseline="-25000" dirty="0"/>
                  <a:t>3</a:t>
                </a:r>
                <a:r>
                  <a:rPr lang="en-US" dirty="0"/>
                  <a:t>) quartiles of the data set.</a:t>
                </a:r>
              </a:p>
              <a:p>
                <a:pPr marL="514350" indent="-514350">
                  <a:buFont typeface="+mj-lt"/>
                  <a:buAutoNum type="arabicPeriod"/>
                </a:pPr>
                <a:r>
                  <a:rPr lang="en-US" dirty="0"/>
                  <a:t>Find the interquartile range: IQR = </a:t>
                </a:r>
                <a:r>
                  <a:rPr lang="en-US" i="1" dirty="0"/>
                  <a:t>Q</a:t>
                </a:r>
                <a:r>
                  <a:rPr lang="en-US" baseline="-25000" dirty="0"/>
                  <a:t>3</a:t>
                </a:r>
                <a:r>
                  <a:rPr lang="en-US" dirty="0"/>
                  <a:t> </a:t>
                </a:r>
                <a14:m>
                  <m:oMath xmlns:m="http://schemas.openxmlformats.org/officeDocument/2006/math">
                    <m:r>
                      <a:rPr lang="en-US" i="1" dirty="0">
                        <a:latin typeface="Cambria Math" panose="02040503050406030204" pitchFamily="18" charset="0"/>
                        <a:ea typeface="Cambria Math" panose="02040503050406030204" pitchFamily="18" charset="0"/>
                      </a:rPr>
                      <m:t>−</m:t>
                    </m:r>
                  </m:oMath>
                </a14:m>
                <a:r>
                  <a:rPr lang="en-US" dirty="0"/>
                  <a:t> </a:t>
                </a:r>
                <a:r>
                  <a:rPr lang="en-US" i="1" dirty="0"/>
                  <a:t>Q</a:t>
                </a:r>
                <a:r>
                  <a:rPr lang="en-US" baseline="-25000" dirty="0"/>
                  <a:t>1</a:t>
                </a:r>
                <a:r>
                  <a:rPr lang="en-US" dirty="0"/>
                  <a:t>.</a:t>
                </a:r>
              </a:p>
              <a:p>
                <a:pPr marL="514350" indent="-514350">
                  <a:buFont typeface="+mj-lt"/>
                  <a:buAutoNum type="arabicPeriod"/>
                </a:pPr>
                <a:r>
                  <a:rPr lang="en-US" dirty="0"/>
                  <a:t>Multiply IQR by 1.5: 1.5(IQR).</a:t>
                </a:r>
              </a:p>
              <a:p>
                <a:pPr marL="514350" indent="-514350">
                  <a:buFont typeface="+mj-lt"/>
                  <a:buAutoNum type="arabicPeriod"/>
                </a:pPr>
                <a:r>
                  <a:rPr lang="en-US" dirty="0"/>
                  <a:t>Subtract 1.5(IQR) from </a:t>
                </a:r>
                <a:r>
                  <a:rPr lang="en-US" i="1" dirty="0"/>
                  <a:t>Q</a:t>
                </a:r>
                <a:r>
                  <a:rPr lang="en-US" baseline="-25000" dirty="0"/>
                  <a:t>1</a:t>
                </a:r>
                <a:r>
                  <a:rPr lang="en-US" dirty="0"/>
                  <a:t>. Any data entry less than </a:t>
                </a:r>
                <a:r>
                  <a:rPr lang="en-US" i="1" dirty="0"/>
                  <a:t>Q</a:t>
                </a:r>
                <a:r>
                  <a:rPr lang="en-US" baseline="-25000" dirty="0"/>
                  <a:t>1</a:t>
                </a:r>
                <a:r>
                  <a:rPr lang="en-US" dirty="0"/>
                  <a:t> </a:t>
                </a:r>
                <a14:m>
                  <m:oMath xmlns:m="http://schemas.openxmlformats.org/officeDocument/2006/math">
                    <m:r>
                      <a:rPr lang="en-US" i="1" dirty="0" smtClean="0">
                        <a:latin typeface="Cambria Math" panose="02040503050406030204" pitchFamily="18" charset="0"/>
                        <a:ea typeface="Cambria Math" panose="02040503050406030204" pitchFamily="18" charset="0"/>
                      </a:rPr>
                      <m:t>−</m:t>
                    </m:r>
                  </m:oMath>
                </a14:m>
                <a:r>
                  <a:rPr lang="en-US" dirty="0"/>
                  <a:t> 1.5(IQR) is an outlier.</a:t>
                </a:r>
              </a:p>
              <a:p>
                <a:pPr marL="514350" indent="-514350">
                  <a:buFont typeface="+mj-lt"/>
                  <a:buAutoNum type="arabicPeriod"/>
                </a:pPr>
                <a:r>
                  <a:rPr lang="en-US" dirty="0"/>
                  <a:t>Add 1.5(IQR) to </a:t>
                </a:r>
                <a:r>
                  <a:rPr lang="en-US" i="1" dirty="0"/>
                  <a:t>Q</a:t>
                </a:r>
                <a:r>
                  <a:rPr lang="en-US" baseline="-25000" dirty="0"/>
                  <a:t>3</a:t>
                </a:r>
                <a:r>
                  <a:rPr lang="en-US" dirty="0"/>
                  <a:t>. Any data entry greater than </a:t>
                </a:r>
                <a:br>
                  <a:rPr lang="en-US" dirty="0"/>
                </a:br>
                <a:r>
                  <a:rPr lang="en-US" i="1" dirty="0"/>
                  <a:t>Q</a:t>
                </a:r>
                <a:r>
                  <a:rPr lang="en-US" baseline="-25000" dirty="0"/>
                  <a:t>3</a:t>
                </a:r>
                <a:r>
                  <a:rPr lang="en-US" dirty="0"/>
                  <a:t> + 1.5(IQR) is an outlier.</a:t>
                </a:r>
                <a:endParaRPr lang="en-US" altLang="en-US" dirty="0"/>
              </a:p>
            </p:txBody>
          </p:sp>
        </mc:Choice>
        <mc:Fallback xmlns="">
          <p:sp>
            <p:nvSpPr>
              <p:cNvPr id="144387" name="Content Placeholder 2">
                <a:extLst>
                  <a:ext uri="{FF2B5EF4-FFF2-40B4-BE49-F238E27FC236}">
                    <a16:creationId xmlns:a16="http://schemas.microsoft.com/office/drawing/2014/main" id="{9670A4F4-64D6-4F36-A7F5-E6DBF511CF1B}"/>
                  </a:ext>
                </a:extLst>
              </p:cNvPr>
              <p:cNvSpPr>
                <a:spLocks noGrp="1" noRot="1" noChangeAspect="1" noMove="1" noResize="1" noEditPoints="1" noAdjustHandles="1" noChangeArrowheads="1" noChangeShapeType="1" noTextEdit="1"/>
              </p:cNvSpPr>
              <p:nvPr>
                <p:ph idx="1"/>
              </p:nvPr>
            </p:nvSpPr>
            <p:spPr>
              <a:xfrm>
                <a:off x="457200" y="1600200"/>
                <a:ext cx="8229600" cy="1622425"/>
              </a:xfrm>
              <a:blipFill>
                <a:blip r:embed="rId2"/>
                <a:stretch>
                  <a:fillRect l="-1481" t="-4135" r="-2222" b="-178947"/>
                </a:stretch>
              </a:blipFill>
            </p:spPr>
            <p:txBody>
              <a:bodyPr/>
              <a:lstStyle/>
              <a:p>
                <a:r>
                  <a:rPr lang="en-US">
                    <a:noFill/>
                  </a:rPr>
                  <a:t> </a:t>
                </a:r>
              </a:p>
            </p:txBody>
          </p:sp>
        </mc:Fallback>
      </mc:AlternateContent>
      <p:sp>
        <p:nvSpPr>
          <p:cNvPr id="11267" name="Footer Placeholder 2">
            <a:extLst>
              <a:ext uri="{FF2B5EF4-FFF2-40B4-BE49-F238E27FC236}">
                <a16:creationId xmlns="" xmlns:a16="http://schemas.microsoft.com/office/drawing/2014/main" id="{1EF793B2-DC3B-4A3E-8417-262E1B260D95}"/>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800">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800">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800">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800">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8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9pPr>
          </a:lstStyle>
          <a:p>
            <a:pPr eaLnBrk="1" hangingPunct="1">
              <a:spcBef>
                <a:spcPct val="0"/>
              </a:spcBef>
            </a:pPr>
            <a:r>
              <a:rPr lang="en-US" altLang="en-US" sz="1200">
                <a:latin typeface="Arial" panose="020B0604020202020204" pitchFamily="34" charset="0"/>
              </a:rPr>
              <a:t>.</a:t>
            </a:r>
          </a:p>
        </p:txBody>
      </p:sp>
    </p:spTree>
    <p:extLst>
      <p:ext uri="{BB962C8B-B14F-4D97-AF65-F5344CB8AC3E}">
        <p14:creationId xmlns:p14="http://schemas.microsoft.com/office/powerpoint/2010/main" val="3561866287"/>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4387">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4387">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4387">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44387">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7CF173E6-8F2F-4B43-B653-002A6908E6BC}"/>
              </a:ext>
            </a:extLst>
          </p:cNvPr>
          <p:cNvSpPr>
            <a:spLocks noGrp="1"/>
          </p:cNvSpPr>
          <p:nvPr>
            <p:ph type="title"/>
          </p:nvPr>
        </p:nvSpPr>
        <p:spPr/>
        <p:txBody>
          <a:bodyPr/>
          <a:lstStyle/>
          <a:p>
            <a:pPr>
              <a:defRPr/>
            </a:pPr>
            <a:r>
              <a:rPr lang="en-US" dirty="0">
                <a:solidFill>
                  <a:schemeClr val="accent3"/>
                </a:solidFill>
                <a:ea typeface="+mj-ea"/>
              </a:rPr>
              <a:t>Example: Finding the Interquartile Range</a:t>
            </a:r>
          </a:p>
        </p:txBody>
      </p:sp>
      <p:sp>
        <p:nvSpPr>
          <p:cNvPr id="12290" name="Content Placeholder 2">
            <a:extLst>
              <a:ext uri="{FF2B5EF4-FFF2-40B4-BE49-F238E27FC236}">
                <a16:creationId xmlns="" xmlns:a16="http://schemas.microsoft.com/office/drawing/2014/main" id="{C834E7EF-E3D4-4D64-AF51-5659B786FFD1}"/>
              </a:ext>
            </a:extLst>
          </p:cNvPr>
          <p:cNvSpPr>
            <a:spLocks noGrp="1"/>
          </p:cNvSpPr>
          <p:nvPr>
            <p:ph idx="1"/>
          </p:nvPr>
        </p:nvSpPr>
        <p:spPr>
          <a:xfrm>
            <a:off x="457200" y="1503363"/>
            <a:ext cx="8229600" cy="1282700"/>
          </a:xfrm>
        </p:spPr>
        <p:txBody>
          <a:bodyPr/>
          <a:lstStyle/>
          <a:p>
            <a:pPr marL="0" indent="0">
              <a:buFont typeface="Arial" panose="020B0604020202020204" pitchFamily="34" charset="0"/>
              <a:buNone/>
            </a:pPr>
            <a:r>
              <a:rPr lang="en-US" altLang="en-US" dirty="0"/>
              <a:t>Find the interquartile range of the data set from the first example. Are their any outliers?</a:t>
            </a:r>
          </a:p>
        </p:txBody>
      </p:sp>
      <mc:AlternateContent xmlns:mc="http://schemas.openxmlformats.org/markup-compatibility/2006" xmlns:a14="http://schemas.microsoft.com/office/drawing/2010/main">
        <mc:Choice Requires="a14">
          <p:sp>
            <p:nvSpPr>
              <p:cNvPr id="6" name="Content Placeholder 2">
                <a:extLst>
                  <a:ext uri="{FF2B5EF4-FFF2-40B4-BE49-F238E27FC236}">
                    <a16:creationId xmlns="" xmlns:a16="http://schemas.microsoft.com/office/drawing/2014/main" id="{337FC8DC-8BF8-4E8B-A3E0-535AC98A79D6}"/>
                  </a:ext>
                </a:extLst>
              </p:cNvPr>
              <p:cNvSpPr txBox="1">
                <a:spLocks/>
              </p:cNvSpPr>
              <p:nvPr/>
            </p:nvSpPr>
            <p:spPr bwMode="auto">
              <a:xfrm>
                <a:off x="457200" y="2786062"/>
                <a:ext cx="8229600" cy="1568223"/>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a:lstStyle>
                <a:lvl1pPr marL="223838" indent="-223838" eaLnBrk="0" hangingPunct="0">
                  <a:defRPr sz="2800">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800">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800">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800">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8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9pPr>
              </a:lstStyle>
              <a:p>
                <a:pPr>
                  <a:spcBef>
                    <a:spcPct val="20000"/>
                  </a:spcBef>
                  <a:buClr>
                    <a:schemeClr val="accent1"/>
                  </a:buClr>
                </a:pPr>
                <a:r>
                  <a:rPr lang="en-US" altLang="en-US" b="1" dirty="0">
                    <a:solidFill>
                      <a:srgbClr val="83BB35"/>
                    </a:solidFill>
                    <a:cs typeface="Times New Roman" panose="02020603050405020304" pitchFamily="18" charset="0"/>
                  </a:rPr>
                  <a:t>Solution:</a:t>
                </a:r>
              </a:p>
              <a:p>
                <a:r>
                  <a:rPr lang="en-US" dirty="0"/>
                  <a:t>Recall</a:t>
                </a:r>
                <a:r>
                  <a:rPr lang="en-US" i="1" dirty="0"/>
                  <a:t> Q</a:t>
                </a:r>
                <a:r>
                  <a:rPr lang="en-US" baseline="-25000" dirty="0"/>
                  <a:t>1</a:t>
                </a:r>
                <a:r>
                  <a:rPr lang="en-US" dirty="0"/>
                  <a:t> = 23 and </a:t>
                </a:r>
                <a:r>
                  <a:rPr lang="en-US" i="1" dirty="0"/>
                  <a:t>Q</a:t>
                </a:r>
                <a:r>
                  <a:rPr lang="en-US" baseline="-25000" dirty="0"/>
                  <a:t>3</a:t>
                </a:r>
                <a:r>
                  <a:rPr lang="en-US" dirty="0"/>
                  <a:t> = 30. So, the interquartile</a:t>
                </a:r>
              </a:p>
              <a:p>
                <a:r>
                  <a:rPr lang="en-US" dirty="0"/>
                  <a:t>range is </a:t>
                </a:r>
                <a:r>
                  <a:rPr lang="en-US" dirty="0">
                    <a:solidFill>
                      <a:srgbClr val="C00000"/>
                    </a:solidFill>
                  </a:rPr>
                  <a:t>IQR = </a:t>
                </a:r>
                <a:r>
                  <a:rPr lang="en-US" i="1" dirty="0">
                    <a:solidFill>
                      <a:srgbClr val="C00000"/>
                    </a:solidFill>
                  </a:rPr>
                  <a:t>Q</a:t>
                </a:r>
                <a:r>
                  <a:rPr lang="en-US" baseline="-25000" dirty="0">
                    <a:solidFill>
                      <a:srgbClr val="C00000"/>
                    </a:solidFill>
                  </a:rPr>
                  <a:t>3</a:t>
                </a:r>
                <a:r>
                  <a:rPr lang="en-US" dirty="0">
                    <a:solidFill>
                      <a:srgbClr val="C00000"/>
                    </a:solidFill>
                  </a:rPr>
                  <a:t> </a:t>
                </a:r>
                <a14:m>
                  <m:oMath xmlns:m="http://schemas.openxmlformats.org/officeDocument/2006/math">
                    <m:r>
                      <a:rPr lang="en-US" i="1" dirty="0" smtClean="0">
                        <a:solidFill>
                          <a:srgbClr val="C00000"/>
                        </a:solidFill>
                        <a:latin typeface="Cambria Math" panose="02040503050406030204" pitchFamily="18" charset="0"/>
                        <a:ea typeface="Cambria Math" panose="02040503050406030204" pitchFamily="18" charset="0"/>
                      </a:rPr>
                      <m:t>−</m:t>
                    </m:r>
                  </m:oMath>
                </a14:m>
                <a:r>
                  <a:rPr lang="en-US" dirty="0">
                    <a:solidFill>
                      <a:srgbClr val="C00000"/>
                    </a:solidFill>
                  </a:rPr>
                  <a:t> </a:t>
                </a:r>
                <a:r>
                  <a:rPr lang="en-US" i="1" dirty="0">
                    <a:solidFill>
                      <a:srgbClr val="C00000"/>
                    </a:solidFill>
                  </a:rPr>
                  <a:t>Q</a:t>
                </a:r>
                <a:r>
                  <a:rPr lang="en-US" baseline="-25000" dirty="0">
                    <a:solidFill>
                      <a:srgbClr val="C00000"/>
                    </a:solidFill>
                  </a:rPr>
                  <a:t>1</a:t>
                </a:r>
                <a:r>
                  <a:rPr lang="en-US" dirty="0">
                    <a:solidFill>
                      <a:srgbClr val="C00000"/>
                    </a:solidFill>
                  </a:rPr>
                  <a:t> = 30 </a:t>
                </a:r>
                <a14:m>
                  <m:oMath xmlns:m="http://schemas.openxmlformats.org/officeDocument/2006/math">
                    <m:r>
                      <a:rPr lang="en-US" i="1" dirty="0" smtClean="0">
                        <a:solidFill>
                          <a:srgbClr val="C00000"/>
                        </a:solidFill>
                        <a:latin typeface="Cambria Math" panose="02040503050406030204" pitchFamily="18" charset="0"/>
                        <a:ea typeface="Cambria Math" panose="02040503050406030204" pitchFamily="18" charset="0"/>
                      </a:rPr>
                      <m:t>−</m:t>
                    </m:r>
                  </m:oMath>
                </a14:m>
                <a:r>
                  <a:rPr lang="en-US" dirty="0">
                    <a:solidFill>
                      <a:srgbClr val="C00000"/>
                    </a:solidFill>
                  </a:rPr>
                  <a:t> 23 = 7</a:t>
                </a:r>
                <a:r>
                  <a:rPr lang="en-US" dirty="0"/>
                  <a:t>. </a:t>
                </a:r>
              </a:p>
              <a:p>
                <a:endParaRPr lang="en-US" dirty="0"/>
              </a:p>
              <a:p>
                <a:r>
                  <a:rPr lang="en-US" dirty="0"/>
                  <a:t>To identify any outliers, first note that 1.5(IQR) = 1.5(7) = 10.5.</a:t>
                </a:r>
                <a:endParaRPr lang="en-US" altLang="en-US" dirty="0">
                  <a:solidFill>
                    <a:schemeClr val="accent2"/>
                  </a:solidFill>
                  <a:cs typeface="Times New Roman" panose="02020603050405020304" pitchFamily="18" charset="0"/>
                </a:endParaRPr>
              </a:p>
            </p:txBody>
          </p:sp>
        </mc:Choice>
        <mc:Fallback xmlns="">
          <p:sp>
            <p:nvSpPr>
              <p:cNvPr id="6" name="Content Placeholder 2">
                <a:extLst>
                  <a:ext uri="{FF2B5EF4-FFF2-40B4-BE49-F238E27FC236}">
                    <a16:creationId xmlns:a16="http://schemas.microsoft.com/office/drawing/2014/main" id="{337FC8DC-8BF8-4E8B-A3E0-535AC98A79D6}"/>
                  </a:ext>
                </a:extLst>
              </p:cNvPr>
              <p:cNvSpPr txBox="1">
                <a:spLocks noRot="1" noChangeAspect="1" noMove="1" noResize="1" noEditPoints="1" noAdjustHandles="1" noChangeArrowheads="1" noChangeShapeType="1" noTextEdit="1"/>
              </p:cNvSpPr>
              <p:nvPr/>
            </p:nvSpPr>
            <p:spPr bwMode="auto">
              <a:xfrm>
                <a:off x="457200" y="2786062"/>
                <a:ext cx="8229600" cy="1568223"/>
              </a:xfrm>
              <a:prstGeom prst="rect">
                <a:avLst/>
              </a:prstGeom>
              <a:blipFill>
                <a:blip r:embed="rId2"/>
                <a:stretch>
                  <a:fillRect l="-1481" t="-3891" r="-2148" b="-80156"/>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noFill/>
                  </a:rPr>
                  <a:t> </a:t>
                </a:r>
              </a:p>
            </p:txBody>
          </p:sp>
        </mc:Fallback>
      </mc:AlternateContent>
      <p:sp>
        <p:nvSpPr>
          <p:cNvPr id="12293" name="Footer Placeholder 2">
            <a:extLst>
              <a:ext uri="{FF2B5EF4-FFF2-40B4-BE49-F238E27FC236}">
                <a16:creationId xmlns="" xmlns:a16="http://schemas.microsoft.com/office/drawing/2014/main" id="{018FD2B5-0D9E-4386-870F-F4C5564A4AB0}"/>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800">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800">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800">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800">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8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9pPr>
          </a:lstStyle>
          <a:p>
            <a:pPr eaLnBrk="1" hangingPunct="1">
              <a:spcBef>
                <a:spcPct val="0"/>
              </a:spcBef>
            </a:pPr>
            <a:r>
              <a:rPr lang="en-US" altLang="en-US" sz="1200">
                <a:latin typeface="Arial" panose="020B0604020202020204" pitchFamily="34" charset="0"/>
              </a:rPr>
              <a:t>.</a:t>
            </a:r>
          </a:p>
        </p:txBody>
      </p:sp>
    </p:spTree>
    <p:extLst>
      <p:ext uri="{BB962C8B-B14F-4D97-AF65-F5344CB8AC3E}">
        <p14:creationId xmlns:p14="http://schemas.microsoft.com/office/powerpoint/2010/main" val="3398781907"/>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7CF173E6-8F2F-4B43-B653-002A6908E6BC}"/>
              </a:ext>
            </a:extLst>
          </p:cNvPr>
          <p:cNvSpPr>
            <a:spLocks noGrp="1"/>
          </p:cNvSpPr>
          <p:nvPr>
            <p:ph type="title"/>
          </p:nvPr>
        </p:nvSpPr>
        <p:spPr/>
        <p:txBody>
          <a:bodyPr/>
          <a:lstStyle/>
          <a:p>
            <a:pPr>
              <a:defRPr/>
            </a:pPr>
            <a:r>
              <a:rPr lang="en-US" dirty="0">
                <a:solidFill>
                  <a:schemeClr val="accent3"/>
                </a:solidFill>
                <a:ea typeface="+mj-ea"/>
              </a:rPr>
              <a:t>Solution: Finding the Interquartile Range</a:t>
            </a:r>
          </a:p>
        </p:txBody>
      </p:sp>
      <mc:AlternateContent xmlns:mc="http://schemas.openxmlformats.org/markup-compatibility/2006" xmlns:a14="http://schemas.microsoft.com/office/drawing/2010/main">
        <mc:Choice Requires="a14">
          <p:sp>
            <p:nvSpPr>
              <p:cNvPr id="12290" name="Content Placeholder 2">
                <a:extLst>
                  <a:ext uri="{FF2B5EF4-FFF2-40B4-BE49-F238E27FC236}">
                    <a16:creationId xmlns="" xmlns:a16="http://schemas.microsoft.com/office/drawing/2014/main" id="{C834E7EF-E3D4-4D64-AF51-5659B786FFD1}"/>
                  </a:ext>
                </a:extLst>
              </p:cNvPr>
              <p:cNvSpPr>
                <a:spLocks noGrp="1"/>
              </p:cNvSpPr>
              <p:nvPr>
                <p:ph idx="1"/>
              </p:nvPr>
            </p:nvSpPr>
            <p:spPr>
              <a:xfrm>
                <a:off x="457200" y="1503363"/>
                <a:ext cx="8229600" cy="3329894"/>
              </a:xfrm>
            </p:spPr>
            <p:txBody>
              <a:bodyPr/>
              <a:lstStyle/>
              <a:p>
                <a:r>
                  <a:rPr lang="en-US" dirty="0"/>
                  <a:t>There is a data entry, 11, that is less than</a:t>
                </a:r>
                <a:endParaRPr lang="en-US" i="1" dirty="0">
                  <a:solidFill>
                    <a:srgbClr val="C00000"/>
                  </a:solidFill>
                </a:endParaRPr>
              </a:p>
              <a:p>
                <a:pPr marL="0" indent="0" algn="ctr">
                  <a:buNone/>
                </a:pPr>
                <a:r>
                  <a:rPr lang="en-US" i="1" dirty="0">
                    <a:solidFill>
                      <a:srgbClr val="C00000"/>
                    </a:solidFill>
                  </a:rPr>
                  <a:t>Q</a:t>
                </a:r>
                <a:r>
                  <a:rPr lang="en-US" baseline="-25000" dirty="0">
                    <a:solidFill>
                      <a:srgbClr val="C00000"/>
                    </a:solidFill>
                  </a:rPr>
                  <a:t>1</a:t>
                </a:r>
                <a:r>
                  <a:rPr lang="en-US" dirty="0">
                    <a:solidFill>
                      <a:srgbClr val="C00000"/>
                    </a:solidFill>
                  </a:rPr>
                  <a:t> </a:t>
                </a:r>
                <a14:m>
                  <m:oMath xmlns:m="http://schemas.openxmlformats.org/officeDocument/2006/math">
                    <m:r>
                      <a:rPr lang="en-US" i="1" dirty="0" smtClean="0">
                        <a:solidFill>
                          <a:srgbClr val="C00000"/>
                        </a:solidFill>
                        <a:latin typeface="Cambria Math" panose="02040503050406030204" pitchFamily="18" charset="0"/>
                        <a:ea typeface="Cambria Math" panose="02040503050406030204" pitchFamily="18" charset="0"/>
                      </a:rPr>
                      <m:t>−</m:t>
                    </m:r>
                  </m:oMath>
                </a14:m>
                <a:r>
                  <a:rPr lang="en-US" dirty="0">
                    <a:solidFill>
                      <a:srgbClr val="C00000"/>
                    </a:solidFill>
                  </a:rPr>
                  <a:t> 1.5(IQR) = 23 </a:t>
                </a:r>
                <a14:m>
                  <m:oMath xmlns:m="http://schemas.openxmlformats.org/officeDocument/2006/math">
                    <m:r>
                      <a:rPr lang="en-US" i="1" dirty="0" smtClean="0">
                        <a:solidFill>
                          <a:srgbClr val="C00000"/>
                        </a:solidFill>
                        <a:latin typeface="Cambria Math" panose="02040503050406030204" pitchFamily="18" charset="0"/>
                        <a:ea typeface="Cambria Math" panose="02040503050406030204" pitchFamily="18" charset="0"/>
                      </a:rPr>
                      <m:t>−</m:t>
                    </m:r>
                  </m:oMath>
                </a14:m>
                <a:r>
                  <a:rPr lang="en-US" dirty="0">
                    <a:solidFill>
                      <a:srgbClr val="C00000"/>
                    </a:solidFill>
                  </a:rPr>
                  <a:t> 10.5 = 12.5 </a:t>
                </a:r>
              </a:p>
              <a:p>
                <a:r>
                  <a:rPr lang="en-US" dirty="0"/>
                  <a:t>A data entry less than 12.5 is an outlier. </a:t>
                </a:r>
              </a:p>
              <a:p>
                <a:r>
                  <a:rPr lang="en-US" dirty="0"/>
                  <a:t>There are no data entries greater than</a:t>
                </a:r>
              </a:p>
              <a:p>
                <a:pPr marL="0" indent="0" algn="ctr">
                  <a:buNone/>
                </a:pPr>
                <a:r>
                  <a:rPr lang="en-US" i="1" dirty="0">
                    <a:solidFill>
                      <a:srgbClr val="C00000"/>
                    </a:solidFill>
                  </a:rPr>
                  <a:t>Q</a:t>
                </a:r>
                <a:r>
                  <a:rPr lang="en-US" baseline="-25000" dirty="0">
                    <a:solidFill>
                      <a:srgbClr val="C00000"/>
                    </a:solidFill>
                  </a:rPr>
                  <a:t>3</a:t>
                </a:r>
                <a:r>
                  <a:rPr lang="en-US" dirty="0">
                    <a:solidFill>
                      <a:srgbClr val="C00000"/>
                    </a:solidFill>
                  </a:rPr>
                  <a:t> + 1.5(IQR) = 30 + 10.5 = 40.5</a:t>
                </a:r>
              </a:p>
              <a:p>
                <a:r>
                  <a:rPr lang="en-US" dirty="0"/>
                  <a:t>A data entry greater than 40.5 is an outlier. </a:t>
                </a:r>
              </a:p>
              <a:p>
                <a:r>
                  <a:rPr lang="en-US" dirty="0"/>
                  <a:t>So, 11 is an outlier.</a:t>
                </a:r>
                <a:endParaRPr lang="en-US" altLang="en-US" dirty="0"/>
              </a:p>
              <a:p>
                <a:pPr marL="0" indent="0">
                  <a:buNone/>
                </a:pPr>
                <a:r>
                  <a:rPr lang="en-US" sz="2400" dirty="0"/>
                  <a:t>In large urban areas, the amount of fuel wasted by auto commuters in the middle of the data set varies by at most 10.5 gallons. Notice that the outlier, 11, does not affect the IQR.</a:t>
                </a:r>
                <a:endParaRPr lang="en-US" altLang="en-US" sz="2400" dirty="0"/>
              </a:p>
            </p:txBody>
          </p:sp>
        </mc:Choice>
        <mc:Fallback xmlns="">
          <p:sp>
            <p:nvSpPr>
              <p:cNvPr id="12290" name="Content Placeholder 2">
                <a:extLst>
                  <a:ext uri="{FF2B5EF4-FFF2-40B4-BE49-F238E27FC236}">
                    <a16:creationId xmlns:a16="http://schemas.microsoft.com/office/drawing/2014/main" id="{C834E7EF-E3D4-4D64-AF51-5659B786FFD1}"/>
                  </a:ext>
                </a:extLst>
              </p:cNvPr>
              <p:cNvSpPr>
                <a:spLocks noGrp="1" noRot="1" noChangeAspect="1" noMove="1" noResize="1" noEditPoints="1" noAdjustHandles="1" noChangeArrowheads="1" noChangeShapeType="1" noTextEdit="1"/>
              </p:cNvSpPr>
              <p:nvPr>
                <p:ph idx="1"/>
              </p:nvPr>
            </p:nvSpPr>
            <p:spPr>
              <a:xfrm>
                <a:off x="457200" y="1503363"/>
                <a:ext cx="8229600" cy="3329894"/>
              </a:xfrm>
              <a:blipFill>
                <a:blip r:embed="rId2"/>
                <a:stretch>
                  <a:fillRect l="-1333" t="-2015" b="-47253"/>
                </a:stretch>
              </a:blipFill>
            </p:spPr>
            <p:txBody>
              <a:bodyPr/>
              <a:lstStyle/>
              <a:p>
                <a:r>
                  <a:rPr lang="en-US">
                    <a:noFill/>
                  </a:rPr>
                  <a:t> </a:t>
                </a:r>
              </a:p>
            </p:txBody>
          </p:sp>
        </mc:Fallback>
      </mc:AlternateContent>
      <p:sp>
        <p:nvSpPr>
          <p:cNvPr id="12293" name="Footer Placeholder 2">
            <a:extLst>
              <a:ext uri="{FF2B5EF4-FFF2-40B4-BE49-F238E27FC236}">
                <a16:creationId xmlns="" xmlns:a16="http://schemas.microsoft.com/office/drawing/2014/main" id="{018FD2B5-0D9E-4386-870F-F4C5564A4AB0}"/>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800">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800">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800">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800">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8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9pPr>
          </a:lstStyle>
          <a:p>
            <a:pPr eaLnBrk="1" hangingPunct="1">
              <a:spcBef>
                <a:spcPct val="0"/>
              </a:spcBef>
            </a:pPr>
            <a:r>
              <a:rPr lang="en-US" altLang="en-US" sz="1200">
                <a:latin typeface="Arial" panose="020B0604020202020204" pitchFamily="34" charset="0"/>
              </a:rPr>
              <a:t>.</a:t>
            </a:r>
          </a:p>
        </p:txBody>
      </p:sp>
    </p:spTree>
    <p:extLst>
      <p:ext uri="{BB962C8B-B14F-4D97-AF65-F5344CB8AC3E}">
        <p14:creationId xmlns:p14="http://schemas.microsoft.com/office/powerpoint/2010/main" val="1032233625"/>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12290">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290">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2290">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2290">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2290">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2290">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2290">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2290">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Title 1">
            <a:extLst>
              <a:ext uri="{FF2B5EF4-FFF2-40B4-BE49-F238E27FC236}">
                <a16:creationId xmlns="" xmlns:a16="http://schemas.microsoft.com/office/drawing/2014/main" id="{8B717170-1209-4830-9A20-8DEA250FB982}"/>
              </a:ext>
            </a:extLst>
          </p:cNvPr>
          <p:cNvSpPr>
            <a:spLocks noGrp="1"/>
          </p:cNvSpPr>
          <p:nvPr>
            <p:ph type="title"/>
          </p:nvPr>
        </p:nvSpPr>
        <p:spPr/>
        <p:txBody>
          <a:bodyPr/>
          <a:lstStyle/>
          <a:p>
            <a:r>
              <a:rPr lang="en-US" altLang="en-US"/>
              <a:t>Box-and-Whisker Plot</a:t>
            </a:r>
          </a:p>
        </p:txBody>
      </p:sp>
      <p:sp>
        <p:nvSpPr>
          <p:cNvPr id="146435" name="Content Placeholder 2">
            <a:extLst>
              <a:ext uri="{FF2B5EF4-FFF2-40B4-BE49-F238E27FC236}">
                <a16:creationId xmlns="" xmlns:a16="http://schemas.microsoft.com/office/drawing/2014/main" id="{B118F1DA-8422-4E17-9BD1-711535D4C3D1}"/>
              </a:ext>
            </a:extLst>
          </p:cNvPr>
          <p:cNvSpPr>
            <a:spLocks noGrp="1"/>
          </p:cNvSpPr>
          <p:nvPr>
            <p:ph idx="1"/>
          </p:nvPr>
        </p:nvSpPr>
        <p:spPr>
          <a:xfrm>
            <a:off x="457200" y="1503363"/>
            <a:ext cx="8229600" cy="4525962"/>
          </a:xfrm>
        </p:spPr>
        <p:txBody>
          <a:bodyPr/>
          <a:lstStyle/>
          <a:p>
            <a:pPr>
              <a:buFont typeface="Arial" panose="020B0604020202020204" pitchFamily="34" charset="0"/>
              <a:buNone/>
            </a:pPr>
            <a:r>
              <a:rPr lang="en-US" altLang="en-US" b="1" dirty="0">
                <a:solidFill>
                  <a:schemeClr val="accent2"/>
                </a:solidFill>
              </a:rPr>
              <a:t>Box-and-whisker plot</a:t>
            </a:r>
          </a:p>
          <a:p>
            <a:r>
              <a:rPr lang="en-US" altLang="en-US" dirty="0"/>
              <a:t>Exploratory data analysis tool.</a:t>
            </a:r>
          </a:p>
          <a:p>
            <a:r>
              <a:rPr lang="en-US" altLang="en-US" dirty="0"/>
              <a:t>Highlights important features of a data set.</a:t>
            </a:r>
          </a:p>
          <a:p>
            <a:r>
              <a:rPr lang="en-US" altLang="en-US" dirty="0"/>
              <a:t>Requires (</a:t>
            </a:r>
            <a:r>
              <a:rPr lang="en-US" altLang="en-US" b="1" dirty="0"/>
              <a:t>five-number summary</a:t>
            </a:r>
            <a:r>
              <a:rPr lang="en-US" altLang="en-US" dirty="0"/>
              <a:t>):</a:t>
            </a:r>
          </a:p>
          <a:p>
            <a:pPr marL="971550" lvl="1" indent="-514350">
              <a:buFont typeface="+mj-lt"/>
              <a:buAutoNum type="arabicPeriod"/>
            </a:pPr>
            <a:r>
              <a:rPr lang="en-US" altLang="en-US" dirty="0">
                <a:ea typeface="Times New Roman" panose="02020603050405020304" pitchFamily="18" charset="0"/>
              </a:rPr>
              <a:t>Minimum entry</a:t>
            </a:r>
          </a:p>
          <a:p>
            <a:pPr marL="971550" lvl="1" indent="-514350">
              <a:buFont typeface="+mj-lt"/>
              <a:buAutoNum type="arabicPeriod"/>
            </a:pPr>
            <a:r>
              <a:rPr lang="en-US" altLang="en-US" dirty="0">
                <a:ea typeface="Times New Roman" panose="02020603050405020304" pitchFamily="18" charset="0"/>
              </a:rPr>
              <a:t>First quartile </a:t>
            </a:r>
            <a:r>
              <a:rPr lang="en-US" altLang="en-US" i="1" dirty="0">
                <a:ea typeface="Times New Roman" panose="02020603050405020304" pitchFamily="18" charset="0"/>
              </a:rPr>
              <a:t>Q</a:t>
            </a:r>
            <a:r>
              <a:rPr lang="en-US" altLang="en-US" baseline="-25000" dirty="0">
                <a:ea typeface="Times New Roman" panose="02020603050405020304" pitchFamily="18" charset="0"/>
              </a:rPr>
              <a:t>1</a:t>
            </a:r>
            <a:r>
              <a:rPr lang="en-US" altLang="en-US" dirty="0">
                <a:ea typeface="Times New Roman" panose="02020603050405020304" pitchFamily="18" charset="0"/>
              </a:rPr>
              <a:t> </a:t>
            </a:r>
          </a:p>
          <a:p>
            <a:pPr marL="971550" lvl="1" indent="-514350">
              <a:buFont typeface="+mj-lt"/>
              <a:buAutoNum type="arabicPeriod"/>
            </a:pPr>
            <a:r>
              <a:rPr lang="en-US" altLang="en-US" dirty="0">
                <a:ea typeface="Times New Roman" panose="02020603050405020304" pitchFamily="18" charset="0"/>
              </a:rPr>
              <a:t>Median</a:t>
            </a:r>
            <a:r>
              <a:rPr lang="en-US" altLang="en-US" i="1" dirty="0">
                <a:ea typeface="Times New Roman" panose="02020603050405020304" pitchFamily="18" charset="0"/>
              </a:rPr>
              <a:t> Q</a:t>
            </a:r>
            <a:r>
              <a:rPr lang="en-US" altLang="en-US" baseline="-25000" dirty="0">
                <a:ea typeface="Times New Roman" panose="02020603050405020304" pitchFamily="18" charset="0"/>
              </a:rPr>
              <a:t>2</a:t>
            </a:r>
            <a:r>
              <a:rPr lang="en-US" altLang="en-US" dirty="0">
                <a:ea typeface="Times New Roman" panose="02020603050405020304" pitchFamily="18" charset="0"/>
              </a:rPr>
              <a:t> </a:t>
            </a:r>
          </a:p>
          <a:p>
            <a:pPr marL="971550" lvl="1" indent="-514350">
              <a:buFont typeface="+mj-lt"/>
              <a:buAutoNum type="arabicPeriod"/>
            </a:pPr>
            <a:r>
              <a:rPr lang="en-US" altLang="en-US" dirty="0">
                <a:ea typeface="Times New Roman" panose="02020603050405020304" pitchFamily="18" charset="0"/>
              </a:rPr>
              <a:t>Third quartile</a:t>
            </a:r>
            <a:r>
              <a:rPr lang="en-US" altLang="en-US" i="1" dirty="0">
                <a:ea typeface="Times New Roman" panose="02020603050405020304" pitchFamily="18" charset="0"/>
              </a:rPr>
              <a:t> Q</a:t>
            </a:r>
            <a:r>
              <a:rPr lang="en-US" altLang="en-US" baseline="-25000" dirty="0">
                <a:ea typeface="Times New Roman" panose="02020603050405020304" pitchFamily="18" charset="0"/>
              </a:rPr>
              <a:t>3</a:t>
            </a:r>
            <a:r>
              <a:rPr lang="en-US" altLang="en-US" dirty="0">
                <a:ea typeface="Times New Roman" panose="02020603050405020304" pitchFamily="18" charset="0"/>
              </a:rPr>
              <a:t> </a:t>
            </a:r>
          </a:p>
          <a:p>
            <a:pPr marL="971550" lvl="1" indent="-514350">
              <a:buFont typeface="+mj-lt"/>
              <a:buAutoNum type="arabicPeriod"/>
            </a:pPr>
            <a:r>
              <a:rPr lang="en-US" altLang="en-US" dirty="0">
                <a:ea typeface="Times New Roman" panose="02020603050405020304" pitchFamily="18" charset="0"/>
              </a:rPr>
              <a:t>Maximum entry</a:t>
            </a:r>
          </a:p>
        </p:txBody>
      </p:sp>
      <p:sp>
        <p:nvSpPr>
          <p:cNvPr id="13315" name="Footer Placeholder 2">
            <a:extLst>
              <a:ext uri="{FF2B5EF4-FFF2-40B4-BE49-F238E27FC236}">
                <a16:creationId xmlns="" xmlns:a16="http://schemas.microsoft.com/office/drawing/2014/main" id="{2A737E9D-573E-41F5-99B8-59F99EA8A636}"/>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800">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800">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800">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800">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8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9pPr>
          </a:lstStyle>
          <a:p>
            <a:pPr eaLnBrk="1" hangingPunct="1">
              <a:spcBef>
                <a:spcPct val="0"/>
              </a:spcBef>
            </a:pPr>
            <a:r>
              <a:rPr lang="en-US" altLang="en-US" sz="1200">
                <a:latin typeface="Arial" panose="020B0604020202020204" pitchFamily="34" charset="0"/>
              </a:rPr>
              <a:t>.</a:t>
            </a:r>
          </a:p>
        </p:txBody>
      </p:sp>
    </p:spTree>
    <p:extLst>
      <p:ext uri="{BB962C8B-B14F-4D97-AF65-F5344CB8AC3E}">
        <p14:creationId xmlns:p14="http://schemas.microsoft.com/office/powerpoint/2010/main" val="3967686847"/>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6435">
                                            <p:txEl>
                                              <p:pRg st="2" end="2"/>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6435">
                                            <p:txEl>
                                              <p:pRg st="3" end="3"/>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46435">
                                            <p:txEl>
                                              <p:pRg st="4" end="4"/>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46435">
                                            <p:txEl>
                                              <p:pRg st="5" end="5"/>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46435">
                                            <p:txEl>
                                              <p:pRg st="6" end="6"/>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46435">
                                            <p:txEl>
                                              <p:pRg st="7" end="7"/>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46435">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6435"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itle 1">
            <a:extLst>
              <a:ext uri="{FF2B5EF4-FFF2-40B4-BE49-F238E27FC236}">
                <a16:creationId xmlns="" xmlns:a16="http://schemas.microsoft.com/office/drawing/2014/main" id="{769A3B79-4CB1-4AB5-BBB6-F6891859D83A}"/>
              </a:ext>
            </a:extLst>
          </p:cNvPr>
          <p:cNvSpPr>
            <a:spLocks noGrp="1"/>
          </p:cNvSpPr>
          <p:nvPr>
            <p:ph type="title"/>
          </p:nvPr>
        </p:nvSpPr>
        <p:spPr/>
        <p:txBody>
          <a:bodyPr/>
          <a:lstStyle/>
          <a:p>
            <a:r>
              <a:rPr lang="en-US" altLang="en-US"/>
              <a:t>Drawing a Box-and-Whisker Plot</a:t>
            </a:r>
          </a:p>
        </p:txBody>
      </p:sp>
      <p:sp>
        <p:nvSpPr>
          <p:cNvPr id="147459" name="Content Placeholder 2">
            <a:extLst>
              <a:ext uri="{FF2B5EF4-FFF2-40B4-BE49-F238E27FC236}">
                <a16:creationId xmlns="" xmlns:a16="http://schemas.microsoft.com/office/drawing/2014/main" id="{45D5B962-E341-46A3-9290-F51FF6764D89}"/>
              </a:ext>
            </a:extLst>
          </p:cNvPr>
          <p:cNvSpPr>
            <a:spLocks noGrp="1"/>
          </p:cNvSpPr>
          <p:nvPr>
            <p:ph idx="1"/>
          </p:nvPr>
        </p:nvSpPr>
        <p:spPr>
          <a:xfrm>
            <a:off x="457200" y="1439863"/>
            <a:ext cx="8229600" cy="4525962"/>
          </a:xfrm>
        </p:spPr>
        <p:txBody>
          <a:bodyPr/>
          <a:lstStyle/>
          <a:p>
            <a:pPr marL="514350" indent="-514350">
              <a:buFont typeface="Arial" panose="020B0604020202020204" pitchFamily="34" charset="0"/>
              <a:buAutoNum type="arabicPeriod"/>
            </a:pPr>
            <a:r>
              <a:rPr lang="en-US" altLang="en-US" dirty="0"/>
              <a:t>Find the five-number summary of the data set.</a:t>
            </a:r>
          </a:p>
          <a:p>
            <a:pPr marL="514350" indent="-514350">
              <a:buFont typeface="Arial" panose="020B0604020202020204" pitchFamily="34" charset="0"/>
              <a:buAutoNum type="arabicPeriod"/>
            </a:pPr>
            <a:r>
              <a:rPr lang="en-US" altLang="en-US" dirty="0"/>
              <a:t>Construct a horizontal scale that spans the range of the data.</a:t>
            </a:r>
          </a:p>
          <a:p>
            <a:pPr marL="514350" indent="-514350">
              <a:buFont typeface="Arial" panose="020B0604020202020204" pitchFamily="34" charset="0"/>
              <a:buAutoNum type="arabicPeriod"/>
            </a:pPr>
            <a:r>
              <a:rPr lang="en-US" altLang="en-US" dirty="0"/>
              <a:t>Plot the five numbers above the horizontal scale.</a:t>
            </a:r>
          </a:p>
          <a:p>
            <a:pPr marL="514350" indent="-514350">
              <a:buFont typeface="Arial" panose="020B0604020202020204" pitchFamily="34" charset="0"/>
              <a:buAutoNum type="arabicPeriod"/>
            </a:pPr>
            <a:r>
              <a:rPr lang="en-US" altLang="en-US" dirty="0"/>
              <a:t>Draw a box above the horizontal scale from </a:t>
            </a:r>
            <a:r>
              <a:rPr lang="en-US" altLang="en-US" i="1" dirty="0"/>
              <a:t>Q</a:t>
            </a:r>
            <a:r>
              <a:rPr lang="en-US" altLang="en-US" baseline="-25000" dirty="0"/>
              <a:t>1</a:t>
            </a:r>
            <a:r>
              <a:rPr lang="en-US" altLang="en-US" dirty="0"/>
              <a:t> to </a:t>
            </a:r>
            <a:r>
              <a:rPr lang="en-US" altLang="en-US" i="1" dirty="0"/>
              <a:t>Q</a:t>
            </a:r>
            <a:r>
              <a:rPr lang="en-US" altLang="en-US" baseline="-25000" dirty="0"/>
              <a:t>3</a:t>
            </a:r>
            <a:r>
              <a:rPr lang="en-US" altLang="en-US" dirty="0"/>
              <a:t> and draw a vertical line in the box at </a:t>
            </a:r>
            <a:r>
              <a:rPr lang="en-US" altLang="en-US" i="1" dirty="0"/>
              <a:t>Q</a:t>
            </a:r>
            <a:r>
              <a:rPr lang="en-US" altLang="en-US" baseline="-25000" dirty="0"/>
              <a:t>2</a:t>
            </a:r>
            <a:r>
              <a:rPr lang="en-US" altLang="en-US" dirty="0"/>
              <a:t>.</a:t>
            </a:r>
          </a:p>
          <a:p>
            <a:pPr marL="514350" indent="-514350">
              <a:buFont typeface="Arial" panose="020B0604020202020204" pitchFamily="34" charset="0"/>
              <a:buAutoNum type="arabicPeriod"/>
            </a:pPr>
            <a:r>
              <a:rPr lang="en-US" altLang="en-US" dirty="0"/>
              <a:t>Draw whiskers from the box to the minimum and maximum entries.</a:t>
            </a:r>
          </a:p>
        </p:txBody>
      </p:sp>
      <p:grpSp>
        <p:nvGrpSpPr>
          <p:cNvPr id="2" name="Group 53">
            <a:extLst>
              <a:ext uri="{FF2B5EF4-FFF2-40B4-BE49-F238E27FC236}">
                <a16:creationId xmlns="" xmlns:a16="http://schemas.microsoft.com/office/drawing/2014/main" id="{9FEAFAB8-AC17-49AE-B40D-FB36E1C9FDA6}"/>
              </a:ext>
            </a:extLst>
          </p:cNvPr>
          <p:cNvGrpSpPr>
            <a:grpSpLocks/>
          </p:cNvGrpSpPr>
          <p:nvPr/>
        </p:nvGrpSpPr>
        <p:grpSpPr bwMode="auto">
          <a:xfrm>
            <a:off x="1773238" y="5172075"/>
            <a:ext cx="5295900" cy="1247775"/>
            <a:chOff x="1914525" y="5172075"/>
            <a:chExt cx="5295901" cy="1247578"/>
          </a:xfrm>
        </p:grpSpPr>
        <p:sp>
          <p:nvSpPr>
            <p:cNvPr id="11" name="Rectangle 10">
              <a:extLst>
                <a:ext uri="{FF2B5EF4-FFF2-40B4-BE49-F238E27FC236}">
                  <a16:creationId xmlns="" xmlns:a16="http://schemas.microsoft.com/office/drawing/2014/main" id="{E3154116-1991-489F-9A2B-0D65EE95CA4E}"/>
                </a:ext>
              </a:extLst>
            </p:cNvPr>
            <p:cNvSpPr/>
            <p:nvPr/>
          </p:nvSpPr>
          <p:spPr>
            <a:xfrm>
              <a:off x="3695700" y="5591109"/>
              <a:ext cx="2200275" cy="476175"/>
            </a:xfrm>
            <a:prstGeom prst="rect">
              <a:avLst/>
            </a:prstGeom>
            <a:solidFill>
              <a:srgbClr val="0070C0">
                <a:alpha val="67000"/>
              </a:srgb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ct val="0"/>
                </a:spcBef>
                <a:defRPr/>
              </a:pPr>
              <a:endParaRPr lang="en-US" sz="1800" dirty="0"/>
            </a:p>
          </p:txBody>
        </p:sp>
        <p:cxnSp>
          <p:nvCxnSpPr>
            <p:cNvPr id="10" name="Straight Connector 9">
              <a:extLst>
                <a:ext uri="{FF2B5EF4-FFF2-40B4-BE49-F238E27FC236}">
                  <a16:creationId xmlns="" xmlns:a16="http://schemas.microsoft.com/office/drawing/2014/main" id="{A670B628-FE3D-47E8-9B57-CD9683CE7EE8}"/>
                </a:ext>
              </a:extLst>
            </p:cNvPr>
            <p:cNvCxnSpPr/>
            <p:nvPr/>
          </p:nvCxnSpPr>
          <p:spPr>
            <a:xfrm>
              <a:off x="2362200" y="5838720"/>
              <a:ext cx="4333876" cy="1588"/>
            </a:xfrm>
            <a:prstGeom prst="line">
              <a:avLst/>
            </a:prstGeom>
            <a:ln w="15875">
              <a:solidFill>
                <a:schemeClr val="tx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 xmlns:a16="http://schemas.microsoft.com/office/drawing/2014/main" id="{8F5B5F7F-3F93-4808-9554-6E07F2D96D80}"/>
                </a:ext>
              </a:extLst>
            </p:cNvPr>
            <p:cNvCxnSpPr/>
            <p:nvPr/>
          </p:nvCxnSpPr>
          <p:spPr>
            <a:xfrm rot="5400000">
              <a:off x="4691893" y="5825229"/>
              <a:ext cx="466651"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Oval 14">
              <a:extLst>
                <a:ext uri="{FF2B5EF4-FFF2-40B4-BE49-F238E27FC236}">
                  <a16:creationId xmlns="" xmlns:a16="http://schemas.microsoft.com/office/drawing/2014/main" id="{F05665CD-71F9-47E3-9512-FD364152306E}"/>
                </a:ext>
              </a:extLst>
            </p:cNvPr>
            <p:cNvSpPr/>
            <p:nvPr/>
          </p:nvSpPr>
          <p:spPr>
            <a:xfrm>
              <a:off x="3667125" y="5810149"/>
              <a:ext cx="57150" cy="57141"/>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ct val="0"/>
                </a:spcBef>
                <a:defRPr/>
              </a:pPr>
              <a:endParaRPr lang="en-US" sz="1800" dirty="0"/>
            </a:p>
          </p:txBody>
        </p:sp>
        <p:sp>
          <p:nvSpPr>
            <p:cNvPr id="16" name="Oval 15">
              <a:extLst>
                <a:ext uri="{FF2B5EF4-FFF2-40B4-BE49-F238E27FC236}">
                  <a16:creationId xmlns="" xmlns:a16="http://schemas.microsoft.com/office/drawing/2014/main" id="{338E212D-7C89-4A8C-812F-4EBFF50CC523}"/>
                </a:ext>
              </a:extLst>
            </p:cNvPr>
            <p:cNvSpPr/>
            <p:nvPr/>
          </p:nvSpPr>
          <p:spPr>
            <a:xfrm>
              <a:off x="4895851" y="5800626"/>
              <a:ext cx="57150" cy="57141"/>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ct val="0"/>
                </a:spcBef>
                <a:defRPr/>
              </a:pPr>
              <a:endParaRPr lang="en-US" sz="1800" dirty="0"/>
            </a:p>
          </p:txBody>
        </p:sp>
        <p:sp>
          <p:nvSpPr>
            <p:cNvPr id="17" name="Oval 16">
              <a:extLst>
                <a:ext uri="{FF2B5EF4-FFF2-40B4-BE49-F238E27FC236}">
                  <a16:creationId xmlns="" xmlns:a16="http://schemas.microsoft.com/office/drawing/2014/main" id="{DDDABE8E-4C43-40EF-89C6-94982D802961}"/>
                </a:ext>
              </a:extLst>
            </p:cNvPr>
            <p:cNvSpPr/>
            <p:nvPr/>
          </p:nvSpPr>
          <p:spPr>
            <a:xfrm>
              <a:off x="5876926" y="5810149"/>
              <a:ext cx="57150" cy="57141"/>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ct val="0"/>
                </a:spcBef>
                <a:defRPr/>
              </a:pPr>
              <a:endParaRPr lang="en-US" sz="1800" dirty="0"/>
            </a:p>
          </p:txBody>
        </p:sp>
        <p:sp>
          <p:nvSpPr>
            <p:cNvPr id="18" name="TextBox 17">
              <a:extLst>
                <a:ext uri="{FF2B5EF4-FFF2-40B4-BE49-F238E27FC236}">
                  <a16:creationId xmlns="" xmlns:a16="http://schemas.microsoft.com/office/drawing/2014/main" id="{0A5EBC58-BDF5-4A0F-813D-B837EB31E343}"/>
                </a:ext>
              </a:extLst>
            </p:cNvPr>
            <p:cNvSpPr txBox="1"/>
            <p:nvPr/>
          </p:nvSpPr>
          <p:spPr>
            <a:xfrm>
              <a:off x="2495550" y="5381592"/>
              <a:ext cx="876300" cy="304752"/>
            </a:xfrm>
            <a:prstGeom prst="rect">
              <a:avLst/>
            </a:prstGeom>
            <a:noFill/>
          </p:spPr>
          <p:txBody>
            <a:bodyPr>
              <a:spAutoFit/>
            </a:bodyPr>
            <a:lstStyle/>
            <a:p>
              <a:pPr>
                <a:spcBef>
                  <a:spcPct val="0"/>
                </a:spcBef>
                <a:defRPr/>
              </a:pPr>
              <a:r>
                <a:rPr lang="en-US" sz="1400" dirty="0">
                  <a:latin typeface="+mn-lt"/>
                  <a:ea typeface="+mn-ea"/>
                  <a:cs typeface="Arial" charset="0"/>
                </a:rPr>
                <a:t>Whisker</a:t>
              </a:r>
            </a:p>
          </p:txBody>
        </p:sp>
        <p:sp>
          <p:nvSpPr>
            <p:cNvPr id="19" name="TextBox 18">
              <a:extLst>
                <a:ext uri="{FF2B5EF4-FFF2-40B4-BE49-F238E27FC236}">
                  <a16:creationId xmlns="" xmlns:a16="http://schemas.microsoft.com/office/drawing/2014/main" id="{DE93738B-CF93-42C1-AFA2-F001BF22300C}"/>
                </a:ext>
              </a:extLst>
            </p:cNvPr>
            <p:cNvSpPr txBox="1"/>
            <p:nvPr/>
          </p:nvSpPr>
          <p:spPr>
            <a:xfrm>
              <a:off x="6048376" y="5381592"/>
              <a:ext cx="876300" cy="304752"/>
            </a:xfrm>
            <a:prstGeom prst="rect">
              <a:avLst/>
            </a:prstGeom>
            <a:noFill/>
          </p:spPr>
          <p:txBody>
            <a:bodyPr>
              <a:spAutoFit/>
            </a:bodyPr>
            <a:lstStyle/>
            <a:p>
              <a:pPr>
                <a:spcBef>
                  <a:spcPct val="0"/>
                </a:spcBef>
                <a:defRPr/>
              </a:pPr>
              <a:r>
                <a:rPr lang="en-US" sz="1400" dirty="0">
                  <a:latin typeface="+mn-lt"/>
                  <a:ea typeface="+mn-ea"/>
                  <a:cs typeface="Arial" charset="0"/>
                </a:rPr>
                <a:t>Whisker</a:t>
              </a:r>
            </a:p>
          </p:txBody>
        </p:sp>
        <p:sp>
          <p:nvSpPr>
            <p:cNvPr id="20" name="TextBox 19">
              <a:extLst>
                <a:ext uri="{FF2B5EF4-FFF2-40B4-BE49-F238E27FC236}">
                  <a16:creationId xmlns="" xmlns:a16="http://schemas.microsoft.com/office/drawing/2014/main" id="{8A45BE8F-4969-4EA0-BA74-B4D18444336E}"/>
                </a:ext>
              </a:extLst>
            </p:cNvPr>
            <p:cNvSpPr txBox="1"/>
            <p:nvPr/>
          </p:nvSpPr>
          <p:spPr>
            <a:xfrm>
              <a:off x="6267451" y="5838720"/>
              <a:ext cx="942975" cy="517443"/>
            </a:xfrm>
            <a:prstGeom prst="rect">
              <a:avLst/>
            </a:prstGeom>
            <a:noFill/>
          </p:spPr>
          <p:txBody>
            <a:bodyPr>
              <a:spAutoFit/>
            </a:bodyPr>
            <a:lstStyle/>
            <a:p>
              <a:pPr>
                <a:spcBef>
                  <a:spcPct val="0"/>
                </a:spcBef>
                <a:defRPr/>
              </a:pPr>
              <a:r>
                <a:rPr lang="en-US" sz="1400" dirty="0">
                  <a:latin typeface="+mn-lt"/>
                  <a:ea typeface="+mn-ea"/>
                  <a:cs typeface="Arial" charset="0"/>
                </a:rPr>
                <a:t>Maximum entry</a:t>
              </a:r>
            </a:p>
          </p:txBody>
        </p:sp>
        <p:sp>
          <p:nvSpPr>
            <p:cNvPr id="21" name="TextBox 20">
              <a:extLst>
                <a:ext uri="{FF2B5EF4-FFF2-40B4-BE49-F238E27FC236}">
                  <a16:creationId xmlns="" xmlns:a16="http://schemas.microsoft.com/office/drawing/2014/main" id="{1554B6E8-B40E-4589-90D6-B152AC475D97}"/>
                </a:ext>
              </a:extLst>
            </p:cNvPr>
            <p:cNvSpPr txBox="1"/>
            <p:nvPr/>
          </p:nvSpPr>
          <p:spPr>
            <a:xfrm>
              <a:off x="1914525" y="5838720"/>
              <a:ext cx="942975" cy="517443"/>
            </a:xfrm>
            <a:prstGeom prst="rect">
              <a:avLst/>
            </a:prstGeom>
            <a:noFill/>
          </p:spPr>
          <p:txBody>
            <a:bodyPr>
              <a:spAutoFit/>
            </a:bodyPr>
            <a:lstStyle/>
            <a:p>
              <a:pPr>
                <a:spcBef>
                  <a:spcPct val="0"/>
                </a:spcBef>
                <a:defRPr/>
              </a:pPr>
              <a:r>
                <a:rPr lang="en-US" sz="1400" dirty="0">
                  <a:latin typeface="+mn-lt"/>
                  <a:ea typeface="+mn-ea"/>
                  <a:cs typeface="Arial" charset="0"/>
                </a:rPr>
                <a:t>Minimum entry</a:t>
              </a:r>
            </a:p>
          </p:txBody>
        </p:sp>
        <p:sp>
          <p:nvSpPr>
            <p:cNvPr id="22" name="TextBox 21">
              <a:extLst>
                <a:ext uri="{FF2B5EF4-FFF2-40B4-BE49-F238E27FC236}">
                  <a16:creationId xmlns="" xmlns:a16="http://schemas.microsoft.com/office/drawing/2014/main" id="{8E4439DD-20B4-455E-BA04-1ABFB57439A8}"/>
                </a:ext>
              </a:extLst>
            </p:cNvPr>
            <p:cNvSpPr txBox="1"/>
            <p:nvPr/>
          </p:nvSpPr>
          <p:spPr>
            <a:xfrm>
              <a:off x="5076826" y="5172075"/>
              <a:ext cx="561975" cy="304752"/>
            </a:xfrm>
            <a:prstGeom prst="rect">
              <a:avLst/>
            </a:prstGeom>
            <a:noFill/>
          </p:spPr>
          <p:txBody>
            <a:bodyPr>
              <a:spAutoFit/>
            </a:bodyPr>
            <a:lstStyle/>
            <a:p>
              <a:pPr>
                <a:spcBef>
                  <a:spcPct val="0"/>
                </a:spcBef>
                <a:defRPr/>
              </a:pPr>
              <a:r>
                <a:rPr lang="en-US" sz="1400" dirty="0">
                  <a:latin typeface="+mn-lt"/>
                  <a:ea typeface="+mn-ea"/>
                  <a:cs typeface="Arial" charset="0"/>
                </a:rPr>
                <a:t>Box</a:t>
              </a:r>
            </a:p>
          </p:txBody>
        </p:sp>
        <p:sp>
          <p:nvSpPr>
            <p:cNvPr id="23" name="TextBox 22">
              <a:extLst>
                <a:ext uri="{FF2B5EF4-FFF2-40B4-BE49-F238E27FC236}">
                  <a16:creationId xmlns="" xmlns:a16="http://schemas.microsoft.com/office/drawing/2014/main" id="{6E058A17-B144-4DCF-9D4F-503FE343A92C}"/>
                </a:ext>
              </a:extLst>
            </p:cNvPr>
            <p:cNvSpPr txBox="1"/>
            <p:nvPr/>
          </p:nvSpPr>
          <p:spPr>
            <a:xfrm>
              <a:off x="4105275" y="6105378"/>
              <a:ext cx="1057275" cy="304752"/>
            </a:xfrm>
            <a:prstGeom prst="rect">
              <a:avLst/>
            </a:prstGeom>
            <a:noFill/>
          </p:spPr>
          <p:txBody>
            <a:bodyPr>
              <a:spAutoFit/>
            </a:bodyPr>
            <a:lstStyle/>
            <a:p>
              <a:pPr>
                <a:spcBef>
                  <a:spcPct val="0"/>
                </a:spcBef>
                <a:defRPr/>
              </a:pPr>
              <a:r>
                <a:rPr lang="en-US" sz="1400" dirty="0">
                  <a:latin typeface="+mn-lt"/>
                  <a:ea typeface="+mn-ea"/>
                  <a:cs typeface="Arial" charset="0"/>
                </a:rPr>
                <a:t>Median, </a:t>
              </a:r>
              <a:r>
                <a:rPr lang="en-US" sz="1400" i="1" dirty="0">
                  <a:latin typeface="+mn-lt"/>
                  <a:ea typeface="+mn-ea"/>
                  <a:cs typeface="Arial" charset="0"/>
                </a:rPr>
                <a:t>Q</a:t>
              </a:r>
              <a:r>
                <a:rPr lang="en-US" sz="1400" baseline="-25000" dirty="0">
                  <a:latin typeface="+mn-lt"/>
                  <a:ea typeface="+mn-ea"/>
                  <a:cs typeface="Arial" charset="0"/>
                </a:rPr>
                <a:t>2</a:t>
              </a:r>
            </a:p>
          </p:txBody>
        </p:sp>
        <p:sp>
          <p:nvSpPr>
            <p:cNvPr id="25" name="TextBox 24">
              <a:extLst>
                <a:ext uri="{FF2B5EF4-FFF2-40B4-BE49-F238E27FC236}">
                  <a16:creationId xmlns="" xmlns:a16="http://schemas.microsoft.com/office/drawing/2014/main" id="{4FB80697-A0AE-4C07-A3F6-694CCE1B12F0}"/>
                </a:ext>
              </a:extLst>
            </p:cNvPr>
            <p:cNvSpPr txBox="1"/>
            <p:nvPr/>
          </p:nvSpPr>
          <p:spPr>
            <a:xfrm>
              <a:off x="5876926" y="6114901"/>
              <a:ext cx="400050" cy="304752"/>
            </a:xfrm>
            <a:prstGeom prst="rect">
              <a:avLst/>
            </a:prstGeom>
            <a:noFill/>
          </p:spPr>
          <p:txBody>
            <a:bodyPr>
              <a:spAutoFit/>
            </a:bodyPr>
            <a:lstStyle/>
            <a:p>
              <a:pPr>
                <a:spcBef>
                  <a:spcPct val="0"/>
                </a:spcBef>
                <a:defRPr/>
              </a:pPr>
              <a:r>
                <a:rPr lang="en-US" sz="1400" i="1" dirty="0">
                  <a:latin typeface="+mn-lt"/>
                  <a:ea typeface="+mn-ea"/>
                  <a:cs typeface="Arial" charset="0"/>
                </a:rPr>
                <a:t>Q</a:t>
              </a:r>
              <a:r>
                <a:rPr lang="en-US" sz="1400" baseline="-25000" dirty="0">
                  <a:latin typeface="+mn-lt"/>
                  <a:ea typeface="+mn-ea"/>
                  <a:cs typeface="Arial" charset="0"/>
                </a:rPr>
                <a:t>3</a:t>
              </a:r>
            </a:p>
          </p:txBody>
        </p:sp>
        <p:sp>
          <p:nvSpPr>
            <p:cNvPr id="26" name="TextBox 25">
              <a:extLst>
                <a:ext uri="{FF2B5EF4-FFF2-40B4-BE49-F238E27FC236}">
                  <a16:creationId xmlns="" xmlns:a16="http://schemas.microsoft.com/office/drawing/2014/main" id="{44FE6EDA-CBA5-41ED-B30B-B73A53B21C94}"/>
                </a:ext>
              </a:extLst>
            </p:cNvPr>
            <p:cNvSpPr txBox="1"/>
            <p:nvPr/>
          </p:nvSpPr>
          <p:spPr>
            <a:xfrm>
              <a:off x="3209925" y="6105378"/>
              <a:ext cx="400050" cy="304752"/>
            </a:xfrm>
            <a:prstGeom prst="rect">
              <a:avLst/>
            </a:prstGeom>
            <a:noFill/>
          </p:spPr>
          <p:txBody>
            <a:bodyPr>
              <a:spAutoFit/>
            </a:bodyPr>
            <a:lstStyle/>
            <a:p>
              <a:pPr>
                <a:spcBef>
                  <a:spcPct val="0"/>
                </a:spcBef>
                <a:defRPr/>
              </a:pPr>
              <a:r>
                <a:rPr lang="en-US" sz="1400" i="1" dirty="0">
                  <a:latin typeface="+mn-lt"/>
                  <a:ea typeface="+mn-ea"/>
                  <a:cs typeface="Arial" charset="0"/>
                </a:rPr>
                <a:t>Q</a:t>
              </a:r>
              <a:r>
                <a:rPr lang="en-US" sz="1400" baseline="-25000" dirty="0">
                  <a:latin typeface="+mn-lt"/>
                  <a:ea typeface="+mn-ea"/>
                  <a:cs typeface="Arial" charset="0"/>
                </a:rPr>
                <a:t>1</a:t>
              </a:r>
            </a:p>
          </p:txBody>
        </p:sp>
        <p:cxnSp>
          <p:nvCxnSpPr>
            <p:cNvPr id="28" name="Straight Connector 27">
              <a:extLst>
                <a:ext uri="{FF2B5EF4-FFF2-40B4-BE49-F238E27FC236}">
                  <a16:creationId xmlns="" xmlns:a16="http://schemas.microsoft.com/office/drawing/2014/main" id="{99FC2AC4-2F5D-4293-AE1E-1E7AD760A5A0}"/>
                </a:ext>
              </a:extLst>
            </p:cNvPr>
            <p:cNvCxnSpPr/>
            <p:nvPr/>
          </p:nvCxnSpPr>
          <p:spPr>
            <a:xfrm rot="16200000" flipH="1">
              <a:off x="2847990" y="5686336"/>
              <a:ext cx="190470" cy="9525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 xmlns:a16="http://schemas.microsoft.com/office/drawing/2014/main" id="{354DA9FB-E7FA-44DE-BD51-72CEEAE6FD63}"/>
                </a:ext>
              </a:extLst>
            </p:cNvPr>
            <p:cNvCxnSpPr/>
            <p:nvPr/>
          </p:nvCxnSpPr>
          <p:spPr>
            <a:xfrm rot="5400000">
              <a:off x="5091133" y="5510149"/>
              <a:ext cx="247611" cy="12382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 xmlns:a16="http://schemas.microsoft.com/office/drawing/2014/main" id="{D09FE92E-F0DF-4567-B530-6C6ED9ABD6A0}"/>
                </a:ext>
              </a:extLst>
            </p:cNvPr>
            <p:cNvCxnSpPr/>
            <p:nvPr/>
          </p:nvCxnSpPr>
          <p:spPr>
            <a:xfrm rot="5400000">
              <a:off x="6315091" y="5695861"/>
              <a:ext cx="190470" cy="762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 xmlns:a16="http://schemas.microsoft.com/office/drawing/2014/main" id="{965C9041-B6EC-4DDF-8517-58CCE74F99B1}"/>
                </a:ext>
              </a:extLst>
            </p:cNvPr>
            <p:cNvCxnSpPr>
              <a:endCxn id="17" idx="5"/>
            </p:cNvCxnSpPr>
            <p:nvPr/>
          </p:nvCxnSpPr>
          <p:spPr>
            <a:xfrm rot="16200000" flipV="1">
              <a:off x="5816625" y="5968867"/>
              <a:ext cx="312688" cy="9366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 xmlns:a16="http://schemas.microsoft.com/office/drawing/2014/main" id="{DB1736FB-7135-43AA-A0A3-FE136AE78F50}"/>
                </a:ext>
              </a:extLst>
            </p:cNvPr>
            <p:cNvCxnSpPr/>
            <p:nvPr/>
          </p:nvCxnSpPr>
          <p:spPr>
            <a:xfrm rot="5400000" flipH="1" flipV="1">
              <a:off x="4624412" y="5892666"/>
              <a:ext cx="303164" cy="25558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 xmlns:a16="http://schemas.microsoft.com/office/drawing/2014/main" id="{07C08529-FABC-4D1F-852A-5F54B5064634}"/>
                </a:ext>
              </a:extLst>
            </p:cNvPr>
            <p:cNvCxnSpPr>
              <a:endCxn id="11" idx="1"/>
            </p:cNvCxnSpPr>
            <p:nvPr/>
          </p:nvCxnSpPr>
          <p:spPr>
            <a:xfrm rot="5400000" flipH="1" flipV="1">
              <a:off x="3390927" y="5867269"/>
              <a:ext cx="342846" cy="2667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4340" name="Footer Placeholder 2">
            <a:extLst>
              <a:ext uri="{FF2B5EF4-FFF2-40B4-BE49-F238E27FC236}">
                <a16:creationId xmlns="" xmlns:a16="http://schemas.microsoft.com/office/drawing/2014/main" id="{CB213EA6-4FF9-4D6D-975C-F7AA6E00135C}"/>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800">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800">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800">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800">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8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9pPr>
          </a:lstStyle>
          <a:p>
            <a:pPr eaLnBrk="1" hangingPunct="1">
              <a:spcBef>
                <a:spcPct val="0"/>
              </a:spcBef>
            </a:pPr>
            <a:r>
              <a:rPr lang="en-US" altLang="en-US" sz="1200">
                <a:latin typeface="Arial" panose="020B0604020202020204" pitchFamily="34" charset="0"/>
              </a:rPr>
              <a:t>.</a:t>
            </a:r>
          </a:p>
        </p:txBody>
      </p:sp>
    </p:spTree>
    <p:extLst>
      <p:ext uri="{BB962C8B-B14F-4D97-AF65-F5344CB8AC3E}">
        <p14:creationId xmlns:p14="http://schemas.microsoft.com/office/powerpoint/2010/main" val="2219835248"/>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7459">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7459">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7459">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47459">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 xmlns:a16="http://schemas.microsoft.com/office/drawing/2014/main" id="{6DF5E8BF-BB2D-4559-9443-0D60A21F6A4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47361" y="3429000"/>
            <a:ext cx="7025188" cy="1461145"/>
          </a:xfrm>
          <a:prstGeom prst="rect">
            <a:avLst/>
          </a:prstGeom>
        </p:spPr>
      </p:pic>
      <p:sp>
        <p:nvSpPr>
          <p:cNvPr id="2" name="Title 1">
            <a:extLst>
              <a:ext uri="{FF2B5EF4-FFF2-40B4-BE49-F238E27FC236}">
                <a16:creationId xmlns="" xmlns:a16="http://schemas.microsoft.com/office/drawing/2014/main" id="{E5BB26B6-6CC2-4567-9039-D84E24B7686C}"/>
              </a:ext>
            </a:extLst>
          </p:cNvPr>
          <p:cNvSpPr>
            <a:spLocks noGrp="1"/>
          </p:cNvSpPr>
          <p:nvPr>
            <p:ph type="title"/>
          </p:nvPr>
        </p:nvSpPr>
        <p:spPr/>
        <p:txBody>
          <a:bodyPr/>
          <a:lstStyle/>
          <a:p>
            <a:pPr>
              <a:defRPr/>
            </a:pPr>
            <a:r>
              <a:rPr lang="en-US" dirty="0">
                <a:solidFill>
                  <a:schemeClr val="accent3"/>
                </a:solidFill>
                <a:ea typeface="+mj-ea"/>
              </a:rPr>
              <a:t>Example: Drawing a Box-and-Whisker Plot</a:t>
            </a:r>
          </a:p>
        </p:txBody>
      </p:sp>
      <p:sp>
        <p:nvSpPr>
          <p:cNvPr id="15362" name="Content Placeholder 2">
            <a:extLst>
              <a:ext uri="{FF2B5EF4-FFF2-40B4-BE49-F238E27FC236}">
                <a16:creationId xmlns="" xmlns:a16="http://schemas.microsoft.com/office/drawing/2014/main" id="{82D115E6-1B9A-44D1-AD33-CF08D4F9D1DA}"/>
              </a:ext>
            </a:extLst>
          </p:cNvPr>
          <p:cNvSpPr>
            <a:spLocks noGrp="1"/>
          </p:cNvSpPr>
          <p:nvPr>
            <p:ph idx="1"/>
          </p:nvPr>
        </p:nvSpPr>
        <p:spPr>
          <a:xfrm>
            <a:off x="457200" y="1600200"/>
            <a:ext cx="8229600" cy="1639888"/>
          </a:xfrm>
        </p:spPr>
        <p:txBody>
          <a:bodyPr/>
          <a:lstStyle/>
          <a:p>
            <a:pPr marL="0" indent="0">
              <a:buFont typeface="Arial" panose="020B0604020202020204" pitchFamily="34" charset="0"/>
              <a:buNone/>
            </a:pPr>
            <a:r>
              <a:rPr lang="en-US" altLang="en-US" dirty="0"/>
              <a:t>Draw a box-and-whisker plot that represents the data set in  the first example. </a:t>
            </a:r>
          </a:p>
          <a:p>
            <a:pPr marL="0" indent="0">
              <a:buFont typeface="Arial" panose="020B0604020202020204" pitchFamily="34" charset="0"/>
              <a:buNone/>
            </a:pPr>
            <a:r>
              <a:rPr lang="en-US" altLang="en-US" dirty="0"/>
              <a:t>Min = 11,  </a:t>
            </a:r>
            <a:r>
              <a:rPr lang="en-US" altLang="en-US" i="1" dirty="0"/>
              <a:t>Q</a:t>
            </a:r>
            <a:r>
              <a:rPr lang="en-US" altLang="en-US" baseline="-25000" dirty="0"/>
              <a:t>1</a:t>
            </a:r>
            <a:r>
              <a:rPr lang="en-US" altLang="en-US" dirty="0"/>
              <a:t> = 23,   </a:t>
            </a:r>
            <a:r>
              <a:rPr lang="en-US" altLang="en-US" i="1" dirty="0"/>
              <a:t>Q</a:t>
            </a:r>
            <a:r>
              <a:rPr lang="en-US" altLang="en-US" baseline="-25000" dirty="0"/>
              <a:t>2</a:t>
            </a:r>
            <a:r>
              <a:rPr lang="en-US" altLang="en-US" dirty="0"/>
              <a:t> = 25,   </a:t>
            </a:r>
            <a:r>
              <a:rPr lang="en-US" altLang="en-US" i="1" dirty="0"/>
              <a:t>Q</a:t>
            </a:r>
            <a:r>
              <a:rPr lang="en-US" altLang="en-US" baseline="-25000" dirty="0"/>
              <a:t>3</a:t>
            </a:r>
            <a:r>
              <a:rPr lang="en-US" altLang="en-US" dirty="0"/>
              <a:t> = 30,   Max = 35,</a:t>
            </a:r>
          </a:p>
        </p:txBody>
      </p:sp>
      <p:sp>
        <p:nvSpPr>
          <p:cNvPr id="22" name="TextBox 21">
            <a:extLst>
              <a:ext uri="{FF2B5EF4-FFF2-40B4-BE49-F238E27FC236}">
                <a16:creationId xmlns="" xmlns:a16="http://schemas.microsoft.com/office/drawing/2014/main" id="{82B21C75-16EE-421A-975E-93B98BE7C6CC}"/>
              </a:ext>
            </a:extLst>
          </p:cNvPr>
          <p:cNvSpPr txBox="1"/>
          <p:nvPr/>
        </p:nvSpPr>
        <p:spPr>
          <a:xfrm>
            <a:off x="481013" y="3271838"/>
            <a:ext cx="2695575" cy="519112"/>
          </a:xfrm>
          <a:prstGeom prst="rect">
            <a:avLst/>
          </a:prstGeom>
          <a:noFill/>
        </p:spPr>
        <p:txBody>
          <a:bodyPr>
            <a:spAutoFit/>
          </a:bodyPr>
          <a:lstStyle/>
          <a:p>
            <a:pPr>
              <a:spcBef>
                <a:spcPct val="0"/>
              </a:spcBef>
              <a:defRPr/>
            </a:pPr>
            <a:r>
              <a:rPr lang="en-US" sz="2800" b="1" dirty="0">
                <a:solidFill>
                  <a:schemeClr val="accent3"/>
                </a:solidFill>
                <a:latin typeface="+mn-lt"/>
                <a:ea typeface="+mn-ea"/>
                <a:cs typeface="Arial" charset="0"/>
              </a:rPr>
              <a:t>Solution:</a:t>
            </a:r>
          </a:p>
        </p:txBody>
      </p:sp>
      <p:sp>
        <p:nvSpPr>
          <p:cNvPr id="23" name="TextBox 22">
            <a:extLst>
              <a:ext uri="{FF2B5EF4-FFF2-40B4-BE49-F238E27FC236}">
                <a16:creationId xmlns="" xmlns:a16="http://schemas.microsoft.com/office/drawing/2014/main" id="{C4EA3F6A-2A17-42F7-880A-915858853E38}"/>
              </a:ext>
            </a:extLst>
          </p:cNvPr>
          <p:cNvSpPr txBox="1">
            <a:spLocks noChangeArrowheads="1"/>
          </p:cNvSpPr>
          <p:nvPr/>
        </p:nvSpPr>
        <p:spPr bwMode="auto">
          <a:xfrm>
            <a:off x="417513" y="4924425"/>
            <a:ext cx="8403214"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800">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800">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800">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800">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8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9pPr>
          </a:lstStyle>
          <a:p>
            <a:r>
              <a:rPr lang="en-US" dirty="0"/>
              <a:t>The box represents about half of the data, which are between 23 and 30. </a:t>
            </a:r>
            <a:endParaRPr lang="en-US" altLang="en-US" dirty="0"/>
          </a:p>
        </p:txBody>
      </p:sp>
      <p:sp>
        <p:nvSpPr>
          <p:cNvPr id="15365" name="Footer Placeholder 2">
            <a:extLst>
              <a:ext uri="{FF2B5EF4-FFF2-40B4-BE49-F238E27FC236}">
                <a16:creationId xmlns="" xmlns:a16="http://schemas.microsoft.com/office/drawing/2014/main" id="{78099B02-0B33-41C8-BBE6-C9DB91985B17}"/>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800">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800">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800">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800">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8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9pPr>
          </a:lstStyle>
          <a:p>
            <a:pPr eaLnBrk="1" hangingPunct="1">
              <a:spcBef>
                <a:spcPct val="0"/>
              </a:spcBef>
            </a:pPr>
            <a:r>
              <a:rPr lang="en-US" altLang="en-US" sz="1200">
                <a:latin typeface="Arial" panose="020B0604020202020204" pitchFamily="34" charset="0"/>
              </a:rPr>
              <a:t>.</a:t>
            </a:r>
          </a:p>
        </p:txBody>
      </p:sp>
    </p:spTree>
    <p:extLst>
      <p:ext uri="{BB962C8B-B14F-4D97-AF65-F5344CB8AC3E}">
        <p14:creationId xmlns:p14="http://schemas.microsoft.com/office/powerpoint/2010/main" val="2093337957"/>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childTnLst>
                          </p:cTn>
                        </p:par>
                        <p:par>
                          <p:cTn id="7" fill="hold" nodeType="afterGroup">
                            <p:stCondLst>
                              <p:cond delay="0"/>
                            </p:stCondLst>
                            <p:childTnLst>
                              <p:par>
                                <p:cTn id="8" presetID="1" presetClass="entr" presetSubtype="0" fill="hold" grpId="0" nodeType="afterEffect">
                                  <p:stCondLst>
                                    <p:cond delay="500"/>
                                  </p:stCondLst>
                                  <p:childTnLst>
                                    <p:set>
                                      <p:cBhvr>
                                        <p:cTn id="9" dur="1" fill="hold">
                                          <p:stCondLst>
                                            <p:cond delay="0"/>
                                          </p:stCondLst>
                                        </p:cTn>
                                        <p:tgtEl>
                                          <p:spTgt spid="23"/>
                                        </p:tgtEl>
                                        <p:attrNameLst>
                                          <p:attrName>style.visibility</p:attrName>
                                        </p:attrNameLst>
                                      </p:cBhvr>
                                      <p:to>
                                        <p:strVal val="visible"/>
                                      </p:to>
                                    </p:set>
                                  </p:childTnLst>
                                </p:cTn>
                              </p:par>
                              <p:par>
                                <p:cTn id="10" presetID="1" presetClass="entr" presetSubtype="0" fill="hold" nodeType="withEffect">
                                  <p:stCondLst>
                                    <p:cond delay="500"/>
                                  </p:stCondLst>
                                  <p:childTnLst>
                                    <p:set>
                                      <p:cBhvr>
                                        <p:cTn id="11"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 xmlns:a16="http://schemas.microsoft.com/office/drawing/2014/main" id="{6DF5E8BF-BB2D-4559-9443-0D60A21F6A4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82196" y="1711474"/>
            <a:ext cx="7025188" cy="1461145"/>
          </a:xfrm>
          <a:prstGeom prst="rect">
            <a:avLst/>
          </a:prstGeom>
        </p:spPr>
      </p:pic>
      <p:sp>
        <p:nvSpPr>
          <p:cNvPr id="2" name="Title 1">
            <a:extLst>
              <a:ext uri="{FF2B5EF4-FFF2-40B4-BE49-F238E27FC236}">
                <a16:creationId xmlns="" xmlns:a16="http://schemas.microsoft.com/office/drawing/2014/main" id="{E5BB26B6-6CC2-4567-9039-D84E24B7686C}"/>
              </a:ext>
            </a:extLst>
          </p:cNvPr>
          <p:cNvSpPr>
            <a:spLocks noGrp="1"/>
          </p:cNvSpPr>
          <p:nvPr>
            <p:ph type="title"/>
          </p:nvPr>
        </p:nvSpPr>
        <p:spPr/>
        <p:txBody>
          <a:bodyPr/>
          <a:lstStyle/>
          <a:p>
            <a:pPr>
              <a:defRPr/>
            </a:pPr>
            <a:r>
              <a:rPr lang="en-US" dirty="0">
                <a:solidFill>
                  <a:schemeClr val="accent3"/>
                </a:solidFill>
                <a:ea typeface="+mj-ea"/>
              </a:rPr>
              <a:t>Example: Drawing a Box-and-Whisker Plot</a:t>
            </a:r>
          </a:p>
        </p:txBody>
      </p:sp>
      <p:sp>
        <p:nvSpPr>
          <p:cNvPr id="22" name="TextBox 21">
            <a:extLst>
              <a:ext uri="{FF2B5EF4-FFF2-40B4-BE49-F238E27FC236}">
                <a16:creationId xmlns="" xmlns:a16="http://schemas.microsoft.com/office/drawing/2014/main" id="{82B21C75-16EE-421A-975E-93B98BE7C6CC}"/>
              </a:ext>
            </a:extLst>
          </p:cNvPr>
          <p:cNvSpPr txBox="1"/>
          <p:nvPr/>
        </p:nvSpPr>
        <p:spPr>
          <a:xfrm>
            <a:off x="332967" y="1451918"/>
            <a:ext cx="2695575" cy="519112"/>
          </a:xfrm>
          <a:prstGeom prst="rect">
            <a:avLst/>
          </a:prstGeom>
          <a:noFill/>
        </p:spPr>
        <p:txBody>
          <a:bodyPr>
            <a:spAutoFit/>
          </a:bodyPr>
          <a:lstStyle/>
          <a:p>
            <a:pPr>
              <a:spcBef>
                <a:spcPct val="0"/>
              </a:spcBef>
              <a:defRPr/>
            </a:pPr>
            <a:r>
              <a:rPr lang="en-US" sz="2800" b="1" dirty="0">
                <a:solidFill>
                  <a:schemeClr val="accent3"/>
                </a:solidFill>
                <a:latin typeface="+mn-lt"/>
                <a:ea typeface="+mn-ea"/>
                <a:cs typeface="Arial" charset="0"/>
              </a:rPr>
              <a:t>Solution:</a:t>
            </a:r>
          </a:p>
        </p:txBody>
      </p:sp>
      <p:sp>
        <p:nvSpPr>
          <p:cNvPr id="23" name="TextBox 22">
            <a:extLst>
              <a:ext uri="{FF2B5EF4-FFF2-40B4-BE49-F238E27FC236}">
                <a16:creationId xmlns="" xmlns:a16="http://schemas.microsoft.com/office/drawing/2014/main" id="{C4EA3F6A-2A17-42F7-880A-915858853E38}"/>
              </a:ext>
            </a:extLst>
          </p:cNvPr>
          <p:cNvSpPr txBox="1">
            <a:spLocks noChangeArrowheads="1"/>
          </p:cNvSpPr>
          <p:nvPr/>
        </p:nvSpPr>
        <p:spPr bwMode="auto">
          <a:xfrm>
            <a:off x="283586" y="3239745"/>
            <a:ext cx="8403214" cy="3108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800">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800">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800">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800">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8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9pPr>
          </a:lstStyle>
          <a:p>
            <a:r>
              <a:rPr lang="en-US" dirty="0"/>
              <a:t>The left whisker represents about one-quarter of the data, so about 25% of the data entries are less than 23. The right whisker represents about one-quarter of the data, so about 25% of the data entries are greater than 30. Also, the length of the left whisker is much longer than the right one. This indicates that the data set has a possible</a:t>
            </a:r>
          </a:p>
          <a:p>
            <a:r>
              <a:rPr lang="en-US" dirty="0"/>
              <a:t>outlier to the left.</a:t>
            </a:r>
            <a:endParaRPr lang="en-US" altLang="en-US" dirty="0"/>
          </a:p>
        </p:txBody>
      </p:sp>
      <p:sp>
        <p:nvSpPr>
          <p:cNvPr id="15365" name="Footer Placeholder 2">
            <a:extLst>
              <a:ext uri="{FF2B5EF4-FFF2-40B4-BE49-F238E27FC236}">
                <a16:creationId xmlns="" xmlns:a16="http://schemas.microsoft.com/office/drawing/2014/main" id="{78099B02-0B33-41C8-BBE6-C9DB91985B17}"/>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800">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800">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800">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800">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8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9pPr>
          </a:lstStyle>
          <a:p>
            <a:pPr eaLnBrk="1" hangingPunct="1">
              <a:spcBef>
                <a:spcPct val="0"/>
              </a:spcBef>
            </a:pPr>
            <a:r>
              <a:rPr lang="en-US" altLang="en-US" sz="1200">
                <a:latin typeface="Arial" panose="020B0604020202020204" pitchFamily="34" charset="0"/>
              </a:rPr>
              <a:t>.</a:t>
            </a:r>
          </a:p>
        </p:txBody>
      </p:sp>
    </p:spTree>
    <p:extLst>
      <p:ext uri="{BB962C8B-B14F-4D97-AF65-F5344CB8AC3E}">
        <p14:creationId xmlns:p14="http://schemas.microsoft.com/office/powerpoint/2010/main" val="1884657373"/>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itle 1">
            <a:extLst>
              <a:ext uri="{FF2B5EF4-FFF2-40B4-BE49-F238E27FC236}">
                <a16:creationId xmlns="" xmlns:a16="http://schemas.microsoft.com/office/drawing/2014/main" id="{AFEACA9B-B397-4150-BFC2-1A3B00E11946}"/>
              </a:ext>
            </a:extLst>
          </p:cNvPr>
          <p:cNvSpPr>
            <a:spLocks noGrp="1"/>
          </p:cNvSpPr>
          <p:nvPr>
            <p:ph type="title"/>
          </p:nvPr>
        </p:nvSpPr>
        <p:spPr/>
        <p:txBody>
          <a:bodyPr/>
          <a:lstStyle/>
          <a:p>
            <a:r>
              <a:rPr lang="en-US" altLang="en-US"/>
              <a:t>Percentiles and Other Fractiles</a:t>
            </a:r>
          </a:p>
        </p:txBody>
      </p:sp>
      <p:graphicFrame>
        <p:nvGraphicFramePr>
          <p:cNvPr id="6" name="Content Placeholder 5">
            <a:extLst>
              <a:ext uri="{FF2B5EF4-FFF2-40B4-BE49-F238E27FC236}">
                <a16:creationId xmlns="" xmlns:a16="http://schemas.microsoft.com/office/drawing/2014/main" id="{8FE73791-84FC-4255-B0CE-899620EAFE97}"/>
              </a:ext>
            </a:extLst>
          </p:cNvPr>
          <p:cNvGraphicFramePr>
            <a:graphicFrameLocks noGrp="1"/>
          </p:cNvGraphicFramePr>
          <p:nvPr>
            <p:ph idx="1"/>
          </p:nvPr>
        </p:nvGraphicFramePr>
        <p:xfrm>
          <a:off x="457200" y="1600200"/>
          <a:ext cx="8229600" cy="2925924"/>
        </p:xfrm>
        <a:graphic>
          <a:graphicData uri="http://schemas.openxmlformats.org/drawingml/2006/table">
            <a:tbl>
              <a:tblPr/>
              <a:tblGrid>
                <a:gridCol w="1692275">
                  <a:extLst>
                    <a:ext uri="{9D8B030D-6E8A-4147-A177-3AD203B41FA5}">
                      <a16:colId xmlns="" xmlns:a16="http://schemas.microsoft.com/office/drawing/2014/main" val="478621137"/>
                    </a:ext>
                  </a:extLst>
                </a:gridCol>
                <a:gridCol w="3794125">
                  <a:extLst>
                    <a:ext uri="{9D8B030D-6E8A-4147-A177-3AD203B41FA5}">
                      <a16:colId xmlns="" xmlns:a16="http://schemas.microsoft.com/office/drawing/2014/main" val="2200463905"/>
                    </a:ext>
                  </a:extLst>
                </a:gridCol>
                <a:gridCol w="2743200">
                  <a:extLst>
                    <a:ext uri="{9D8B030D-6E8A-4147-A177-3AD203B41FA5}">
                      <a16:colId xmlns="" xmlns:a16="http://schemas.microsoft.com/office/drawing/2014/main" val="3574015746"/>
                    </a:ext>
                  </a:extLst>
                </a:gridCol>
              </a:tblGrid>
              <a:tr h="457200">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400" b="1" i="0" u="none" strike="noStrike" cap="none" normalizeH="0" baseline="0">
                          <a:ln>
                            <a:noFill/>
                          </a:ln>
                          <a:solidFill>
                            <a:schemeClr val="bg1"/>
                          </a:solidFill>
                          <a:effectLst/>
                          <a:latin typeface="Times New Roman" panose="02020603050405020304" pitchFamily="18" charset="0"/>
                          <a:ea typeface="MS PGothic" panose="020B0600070205080204" pitchFamily="34" charset="-128"/>
                        </a:rPr>
                        <a:t>Fractiles</a:t>
                      </a:r>
                    </a:p>
                  </a:txBody>
                  <a:tcPr marT="45694" marB="4569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solidFill>
                      <a:srgbClr val="0070C0"/>
                    </a:solid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400" b="1" i="0" u="none" strike="noStrike" cap="none" normalizeH="0" baseline="0">
                          <a:ln>
                            <a:noFill/>
                          </a:ln>
                          <a:solidFill>
                            <a:schemeClr val="bg1"/>
                          </a:solidFill>
                          <a:effectLst/>
                          <a:latin typeface="Times New Roman" panose="02020603050405020304" pitchFamily="18" charset="0"/>
                          <a:ea typeface="MS PGothic" panose="020B0600070205080204" pitchFamily="34" charset="-128"/>
                        </a:rPr>
                        <a:t>Summary</a:t>
                      </a:r>
                    </a:p>
                  </a:txBody>
                  <a:tcPr marT="45694" marB="4569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solidFill>
                      <a:srgbClr val="0070C0"/>
                    </a:solid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400" b="1" i="0" u="none" strike="noStrike" cap="none" normalizeH="0" baseline="0">
                          <a:ln>
                            <a:noFill/>
                          </a:ln>
                          <a:solidFill>
                            <a:schemeClr val="bg1"/>
                          </a:solidFill>
                          <a:effectLst/>
                          <a:latin typeface="Times New Roman" panose="02020603050405020304" pitchFamily="18" charset="0"/>
                          <a:ea typeface="MS PGothic" panose="020B0600070205080204" pitchFamily="34" charset="-128"/>
                        </a:rPr>
                        <a:t>Symbols</a:t>
                      </a:r>
                    </a:p>
                  </a:txBody>
                  <a:tcPr marT="45694" marB="4569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solidFill>
                      <a:srgbClr val="0070C0"/>
                    </a:solidFill>
                  </a:tcPr>
                </a:tc>
                <a:extLst>
                  <a:ext uri="{0D108BD9-81ED-4DB2-BD59-A6C34878D82A}">
                    <a16:rowId xmlns="" xmlns:a16="http://schemas.microsoft.com/office/drawing/2014/main" val="724715025"/>
                  </a:ext>
                </a:extLst>
              </a:tr>
              <a:tr h="822325">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rPr>
                        <a:t>Quartiles</a:t>
                      </a:r>
                    </a:p>
                  </a:txBody>
                  <a:tcPr marT="45694" marB="4569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rPr>
                        <a:t>Divides data into 4 equal parts</a:t>
                      </a:r>
                    </a:p>
                  </a:txBody>
                  <a:tcPr marT="45694" marB="4569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400" b="0" i="1" u="none" strike="noStrike" cap="none" normalizeH="0" baseline="0">
                          <a:ln>
                            <a:noFill/>
                          </a:ln>
                          <a:solidFill>
                            <a:schemeClr val="tx1"/>
                          </a:solidFill>
                          <a:effectLst/>
                          <a:latin typeface="Times New Roman" panose="02020603050405020304" pitchFamily="18" charset="0"/>
                          <a:ea typeface="MS PGothic" panose="020B0600070205080204" pitchFamily="34" charset="-128"/>
                        </a:rPr>
                        <a:t>Q</a:t>
                      </a:r>
                      <a:r>
                        <a:rPr kumimoji="0" lang="en-US" altLang="en-US" sz="2400" b="0" i="0" u="none" strike="noStrike" cap="none" normalizeH="0" baseline="-25000">
                          <a:ln>
                            <a:noFill/>
                          </a:ln>
                          <a:solidFill>
                            <a:schemeClr val="tx1"/>
                          </a:solidFill>
                          <a:effectLst/>
                          <a:latin typeface="Times New Roman" panose="02020603050405020304" pitchFamily="18" charset="0"/>
                          <a:ea typeface="MS PGothic" panose="020B0600070205080204" pitchFamily="34" charset="-128"/>
                        </a:rPr>
                        <a:t>1</a:t>
                      </a:r>
                      <a:r>
                        <a:rPr kumimoji="0" lang="en-US" altLang="en-US" sz="24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rPr>
                        <a:t>, </a:t>
                      </a:r>
                      <a:r>
                        <a:rPr kumimoji="0" lang="en-US" altLang="en-US" sz="2400" b="0" i="1" u="none" strike="noStrike" cap="none" normalizeH="0" baseline="0">
                          <a:ln>
                            <a:noFill/>
                          </a:ln>
                          <a:solidFill>
                            <a:schemeClr val="tx1"/>
                          </a:solidFill>
                          <a:effectLst/>
                          <a:latin typeface="Times New Roman" panose="02020603050405020304" pitchFamily="18" charset="0"/>
                          <a:ea typeface="MS PGothic" panose="020B0600070205080204" pitchFamily="34" charset="-128"/>
                        </a:rPr>
                        <a:t>Q</a:t>
                      </a:r>
                      <a:r>
                        <a:rPr kumimoji="0" lang="en-US" altLang="en-US" sz="2400" b="0" i="0" u="none" strike="noStrike" cap="none" normalizeH="0" baseline="-25000">
                          <a:ln>
                            <a:noFill/>
                          </a:ln>
                          <a:solidFill>
                            <a:schemeClr val="tx1"/>
                          </a:solidFill>
                          <a:effectLst/>
                          <a:latin typeface="Times New Roman" panose="02020603050405020304" pitchFamily="18" charset="0"/>
                          <a:ea typeface="MS PGothic" panose="020B0600070205080204" pitchFamily="34" charset="-128"/>
                        </a:rPr>
                        <a:t>2</a:t>
                      </a:r>
                      <a:r>
                        <a:rPr kumimoji="0" lang="en-US" altLang="en-US" sz="24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rPr>
                        <a:t>, </a:t>
                      </a:r>
                      <a:r>
                        <a:rPr kumimoji="0" lang="en-US" altLang="en-US" sz="2400" b="0" i="1" u="none" strike="noStrike" cap="none" normalizeH="0" baseline="0">
                          <a:ln>
                            <a:noFill/>
                          </a:ln>
                          <a:solidFill>
                            <a:schemeClr val="tx1"/>
                          </a:solidFill>
                          <a:effectLst/>
                          <a:latin typeface="Times New Roman" panose="02020603050405020304" pitchFamily="18" charset="0"/>
                          <a:ea typeface="MS PGothic" panose="020B0600070205080204" pitchFamily="34" charset="-128"/>
                        </a:rPr>
                        <a:t>Q</a:t>
                      </a:r>
                      <a:r>
                        <a:rPr kumimoji="0" lang="en-US" altLang="en-US" sz="2400" b="0" i="0" u="none" strike="noStrike" cap="none" normalizeH="0" baseline="-25000">
                          <a:ln>
                            <a:noFill/>
                          </a:ln>
                          <a:solidFill>
                            <a:schemeClr val="tx1"/>
                          </a:solidFill>
                          <a:effectLst/>
                          <a:latin typeface="Times New Roman" panose="02020603050405020304" pitchFamily="18" charset="0"/>
                          <a:ea typeface="MS PGothic" panose="020B0600070205080204" pitchFamily="34" charset="-128"/>
                        </a:rPr>
                        <a:t>3</a:t>
                      </a:r>
                    </a:p>
                  </a:txBody>
                  <a:tcPr marT="45694" marB="4569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extLst>
                  <a:ext uri="{0D108BD9-81ED-4DB2-BD59-A6C34878D82A}">
                    <a16:rowId xmlns="" xmlns:a16="http://schemas.microsoft.com/office/drawing/2014/main" val="950257166"/>
                  </a:ext>
                </a:extLst>
              </a:tr>
              <a:tr h="822325">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rPr>
                        <a:t>Deciles</a:t>
                      </a:r>
                    </a:p>
                  </a:txBody>
                  <a:tcPr marT="45694" marB="4569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rPr>
                        <a:t>Divides data into 10 equal parts</a:t>
                      </a:r>
                    </a:p>
                  </a:txBody>
                  <a:tcPr marT="45694" marB="4569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400" b="0" i="1" u="none" strike="noStrike" cap="none" normalizeH="0" baseline="0">
                          <a:ln>
                            <a:noFill/>
                          </a:ln>
                          <a:solidFill>
                            <a:schemeClr val="tx1"/>
                          </a:solidFill>
                          <a:effectLst/>
                          <a:latin typeface="Times New Roman" panose="02020603050405020304" pitchFamily="18" charset="0"/>
                          <a:ea typeface="MS PGothic" panose="020B0600070205080204" pitchFamily="34" charset="-128"/>
                        </a:rPr>
                        <a:t>D</a:t>
                      </a:r>
                      <a:r>
                        <a:rPr kumimoji="0" lang="en-US" altLang="en-US" sz="2400" b="0" i="0" u="none" strike="noStrike" cap="none" normalizeH="0" baseline="-25000">
                          <a:ln>
                            <a:noFill/>
                          </a:ln>
                          <a:solidFill>
                            <a:schemeClr val="tx1"/>
                          </a:solidFill>
                          <a:effectLst/>
                          <a:latin typeface="Times New Roman" panose="02020603050405020304" pitchFamily="18" charset="0"/>
                          <a:ea typeface="MS PGothic" panose="020B0600070205080204" pitchFamily="34" charset="-128"/>
                        </a:rPr>
                        <a:t>1</a:t>
                      </a:r>
                      <a:r>
                        <a:rPr kumimoji="0" lang="en-US" altLang="en-US" sz="24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rPr>
                        <a:t>, </a:t>
                      </a:r>
                      <a:r>
                        <a:rPr kumimoji="0" lang="en-US" altLang="en-US" sz="2400" b="0" i="1" u="none" strike="noStrike" cap="none" normalizeH="0" baseline="0">
                          <a:ln>
                            <a:noFill/>
                          </a:ln>
                          <a:solidFill>
                            <a:schemeClr val="tx1"/>
                          </a:solidFill>
                          <a:effectLst/>
                          <a:latin typeface="Times New Roman" panose="02020603050405020304" pitchFamily="18" charset="0"/>
                          <a:ea typeface="MS PGothic" panose="020B0600070205080204" pitchFamily="34" charset="-128"/>
                        </a:rPr>
                        <a:t>D</a:t>
                      </a:r>
                      <a:r>
                        <a:rPr kumimoji="0" lang="en-US" altLang="en-US" sz="2400" b="0" i="0" u="none" strike="noStrike" cap="none" normalizeH="0" baseline="-25000">
                          <a:ln>
                            <a:noFill/>
                          </a:ln>
                          <a:solidFill>
                            <a:schemeClr val="tx1"/>
                          </a:solidFill>
                          <a:effectLst/>
                          <a:latin typeface="Times New Roman" panose="02020603050405020304" pitchFamily="18" charset="0"/>
                          <a:ea typeface="MS PGothic" panose="020B0600070205080204" pitchFamily="34" charset="-128"/>
                        </a:rPr>
                        <a:t>2</a:t>
                      </a:r>
                      <a:r>
                        <a:rPr kumimoji="0" lang="en-US" altLang="en-US" sz="24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rPr>
                        <a:t>, </a:t>
                      </a:r>
                      <a:r>
                        <a:rPr kumimoji="0" lang="en-US" altLang="en-US" sz="2400" b="0" i="1" u="none" strike="noStrike" cap="none" normalizeH="0" baseline="0">
                          <a:ln>
                            <a:noFill/>
                          </a:ln>
                          <a:solidFill>
                            <a:schemeClr val="tx1"/>
                          </a:solidFill>
                          <a:effectLst/>
                          <a:latin typeface="Times New Roman" panose="02020603050405020304" pitchFamily="18" charset="0"/>
                          <a:ea typeface="MS PGothic" panose="020B0600070205080204" pitchFamily="34" charset="-128"/>
                        </a:rPr>
                        <a:t>D</a:t>
                      </a:r>
                      <a:r>
                        <a:rPr kumimoji="0" lang="en-US" altLang="en-US" sz="2400" b="0" i="0" u="none" strike="noStrike" cap="none" normalizeH="0" baseline="-25000">
                          <a:ln>
                            <a:noFill/>
                          </a:ln>
                          <a:solidFill>
                            <a:schemeClr val="tx1"/>
                          </a:solidFill>
                          <a:effectLst/>
                          <a:latin typeface="Times New Roman" panose="02020603050405020304" pitchFamily="18" charset="0"/>
                          <a:ea typeface="MS PGothic" panose="020B0600070205080204" pitchFamily="34" charset="-128"/>
                        </a:rPr>
                        <a:t>3</a:t>
                      </a:r>
                      <a:r>
                        <a:rPr kumimoji="0" lang="en-US" altLang="en-US" sz="24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rPr>
                        <a:t>,…, </a:t>
                      </a:r>
                      <a:r>
                        <a:rPr kumimoji="0" lang="en-US" altLang="en-US" sz="2400" b="0" i="1" u="none" strike="noStrike" cap="none" normalizeH="0" baseline="0">
                          <a:ln>
                            <a:noFill/>
                          </a:ln>
                          <a:solidFill>
                            <a:schemeClr val="tx1"/>
                          </a:solidFill>
                          <a:effectLst/>
                          <a:latin typeface="Times New Roman" panose="02020603050405020304" pitchFamily="18" charset="0"/>
                          <a:ea typeface="MS PGothic" panose="020B0600070205080204" pitchFamily="34" charset="-128"/>
                        </a:rPr>
                        <a:t>D</a:t>
                      </a:r>
                      <a:r>
                        <a:rPr kumimoji="0" lang="en-US" altLang="en-US" sz="2400" b="0" i="0" u="none" strike="noStrike" cap="none" normalizeH="0" baseline="-25000">
                          <a:ln>
                            <a:noFill/>
                          </a:ln>
                          <a:solidFill>
                            <a:schemeClr val="tx1"/>
                          </a:solidFill>
                          <a:effectLst/>
                          <a:latin typeface="Times New Roman" panose="02020603050405020304" pitchFamily="18" charset="0"/>
                          <a:ea typeface="MS PGothic" panose="020B0600070205080204" pitchFamily="34" charset="-128"/>
                        </a:rPr>
                        <a:t>9</a:t>
                      </a:r>
                    </a:p>
                  </a:txBody>
                  <a:tcPr marT="45694" marB="4569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extLst>
                  <a:ext uri="{0D108BD9-81ED-4DB2-BD59-A6C34878D82A}">
                    <a16:rowId xmlns="" xmlns:a16="http://schemas.microsoft.com/office/drawing/2014/main" val="379771409"/>
                  </a:ext>
                </a:extLst>
              </a:tr>
              <a:tr h="822325">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rPr>
                        <a:t>Percentiles</a:t>
                      </a:r>
                    </a:p>
                  </a:txBody>
                  <a:tcPr marT="45694" marB="4569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rPr>
                        <a:t>Divides data into 100 equal parts</a:t>
                      </a:r>
                    </a:p>
                  </a:txBody>
                  <a:tcPr marT="45694" marB="4569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400" b="0" i="1" u="none" strike="noStrike" cap="none" normalizeH="0" baseline="0">
                          <a:ln>
                            <a:noFill/>
                          </a:ln>
                          <a:solidFill>
                            <a:schemeClr val="tx1"/>
                          </a:solidFill>
                          <a:effectLst/>
                          <a:latin typeface="Times New Roman" panose="02020603050405020304" pitchFamily="18" charset="0"/>
                          <a:ea typeface="MS PGothic" panose="020B0600070205080204" pitchFamily="34" charset="-128"/>
                        </a:rPr>
                        <a:t>P</a:t>
                      </a:r>
                      <a:r>
                        <a:rPr kumimoji="0" lang="en-US" altLang="en-US" sz="2400" b="0" i="0" u="none" strike="noStrike" cap="none" normalizeH="0" baseline="-25000">
                          <a:ln>
                            <a:noFill/>
                          </a:ln>
                          <a:solidFill>
                            <a:schemeClr val="tx1"/>
                          </a:solidFill>
                          <a:effectLst/>
                          <a:latin typeface="Times New Roman" panose="02020603050405020304" pitchFamily="18" charset="0"/>
                          <a:ea typeface="MS PGothic" panose="020B0600070205080204" pitchFamily="34" charset="-128"/>
                        </a:rPr>
                        <a:t>1</a:t>
                      </a:r>
                      <a:r>
                        <a:rPr kumimoji="0" lang="en-US" altLang="en-US" sz="2400" b="0" i="1" u="none" strike="noStrike" cap="none" normalizeH="0" baseline="0">
                          <a:ln>
                            <a:noFill/>
                          </a:ln>
                          <a:solidFill>
                            <a:schemeClr val="tx1"/>
                          </a:solidFill>
                          <a:effectLst/>
                          <a:latin typeface="Times New Roman" panose="02020603050405020304" pitchFamily="18" charset="0"/>
                          <a:ea typeface="MS PGothic" panose="020B0600070205080204" pitchFamily="34" charset="-128"/>
                        </a:rPr>
                        <a:t>, P</a:t>
                      </a:r>
                      <a:r>
                        <a:rPr kumimoji="0" lang="en-US" altLang="en-US" sz="2400" b="0" i="0" u="none" strike="noStrike" cap="none" normalizeH="0" baseline="-25000">
                          <a:ln>
                            <a:noFill/>
                          </a:ln>
                          <a:solidFill>
                            <a:schemeClr val="tx1"/>
                          </a:solidFill>
                          <a:effectLst/>
                          <a:latin typeface="Times New Roman" panose="02020603050405020304" pitchFamily="18" charset="0"/>
                          <a:ea typeface="MS PGothic" panose="020B0600070205080204" pitchFamily="34" charset="-128"/>
                        </a:rPr>
                        <a:t>2</a:t>
                      </a:r>
                      <a:r>
                        <a:rPr kumimoji="0" lang="en-US" altLang="en-US" sz="24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rPr>
                        <a:t>, </a:t>
                      </a:r>
                      <a:r>
                        <a:rPr kumimoji="0" lang="en-US" altLang="en-US" sz="2400" b="0" i="1" u="none" strike="noStrike" cap="none" normalizeH="0" baseline="0">
                          <a:ln>
                            <a:noFill/>
                          </a:ln>
                          <a:solidFill>
                            <a:schemeClr val="tx1"/>
                          </a:solidFill>
                          <a:effectLst/>
                          <a:latin typeface="Times New Roman" panose="02020603050405020304" pitchFamily="18" charset="0"/>
                          <a:ea typeface="MS PGothic" panose="020B0600070205080204" pitchFamily="34" charset="-128"/>
                        </a:rPr>
                        <a:t>P</a:t>
                      </a:r>
                      <a:r>
                        <a:rPr kumimoji="0" lang="en-US" altLang="en-US" sz="2400" b="0" i="0" u="none" strike="noStrike" cap="none" normalizeH="0" baseline="-25000">
                          <a:ln>
                            <a:noFill/>
                          </a:ln>
                          <a:solidFill>
                            <a:schemeClr val="tx1"/>
                          </a:solidFill>
                          <a:effectLst/>
                          <a:latin typeface="Times New Roman" panose="02020603050405020304" pitchFamily="18" charset="0"/>
                          <a:ea typeface="MS PGothic" panose="020B0600070205080204" pitchFamily="34" charset="-128"/>
                        </a:rPr>
                        <a:t>3</a:t>
                      </a:r>
                      <a:r>
                        <a:rPr kumimoji="0" lang="en-US" altLang="en-US" sz="24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rPr>
                        <a:t>,…, </a:t>
                      </a:r>
                      <a:r>
                        <a:rPr kumimoji="0" lang="en-US" altLang="en-US" sz="2400" b="0" i="1" u="none" strike="noStrike" cap="none" normalizeH="0" baseline="0">
                          <a:ln>
                            <a:noFill/>
                          </a:ln>
                          <a:solidFill>
                            <a:schemeClr val="tx1"/>
                          </a:solidFill>
                          <a:effectLst/>
                          <a:latin typeface="Times New Roman" panose="02020603050405020304" pitchFamily="18" charset="0"/>
                          <a:ea typeface="MS PGothic" panose="020B0600070205080204" pitchFamily="34" charset="-128"/>
                        </a:rPr>
                        <a:t>P</a:t>
                      </a:r>
                      <a:r>
                        <a:rPr kumimoji="0" lang="en-US" altLang="en-US" sz="2400" b="0" i="0" u="none" strike="noStrike" cap="none" normalizeH="0" baseline="-25000">
                          <a:ln>
                            <a:noFill/>
                          </a:ln>
                          <a:solidFill>
                            <a:schemeClr val="tx1"/>
                          </a:solidFill>
                          <a:effectLst/>
                          <a:latin typeface="Times New Roman" panose="02020603050405020304" pitchFamily="18" charset="0"/>
                          <a:ea typeface="MS PGothic" panose="020B0600070205080204" pitchFamily="34" charset="-128"/>
                        </a:rPr>
                        <a:t>99</a:t>
                      </a:r>
                    </a:p>
                  </a:txBody>
                  <a:tcPr marT="45694" marB="4569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2211086846"/>
                  </a:ext>
                </a:extLst>
              </a:tr>
            </a:tbl>
          </a:graphicData>
        </a:graphic>
      </p:graphicFrame>
      <p:sp>
        <p:nvSpPr>
          <p:cNvPr id="16405" name="Footer Placeholder 2">
            <a:extLst>
              <a:ext uri="{FF2B5EF4-FFF2-40B4-BE49-F238E27FC236}">
                <a16:creationId xmlns="" xmlns:a16="http://schemas.microsoft.com/office/drawing/2014/main" id="{EE2BDA70-CC7B-4E3E-B522-F3874A9D75F5}"/>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800">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800">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800">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800">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8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9pPr>
          </a:lstStyle>
          <a:p>
            <a:pPr eaLnBrk="1" hangingPunct="1">
              <a:spcBef>
                <a:spcPct val="0"/>
              </a:spcBef>
            </a:pPr>
            <a:r>
              <a:rPr lang="en-US" altLang="en-US" sz="1200">
                <a:latin typeface="Arial" panose="020B0604020202020204" pitchFamily="34" charset="0"/>
              </a:rPr>
              <a:t>.</a:t>
            </a:r>
          </a:p>
        </p:txBody>
      </p:sp>
    </p:spTree>
    <p:extLst>
      <p:ext uri="{BB962C8B-B14F-4D97-AF65-F5344CB8AC3E}">
        <p14:creationId xmlns:p14="http://schemas.microsoft.com/office/powerpoint/2010/main" val="3827774927"/>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Title 1">
            <a:extLst>
              <a:ext uri="{FF2B5EF4-FFF2-40B4-BE49-F238E27FC236}">
                <a16:creationId xmlns="" xmlns:a16="http://schemas.microsoft.com/office/drawing/2014/main" id="{B3CB7747-6619-4F6C-9FA4-88D151D2F2B1}"/>
              </a:ext>
            </a:extLst>
          </p:cNvPr>
          <p:cNvSpPr>
            <a:spLocks noGrp="1"/>
          </p:cNvSpPr>
          <p:nvPr>
            <p:ph type="title"/>
          </p:nvPr>
        </p:nvSpPr>
        <p:spPr/>
        <p:txBody>
          <a:bodyPr/>
          <a:lstStyle/>
          <a:p>
            <a:pPr eaLnBrk="1" hangingPunct="1"/>
            <a:r>
              <a:rPr lang="en-US" altLang="en-US"/>
              <a:t>Chapter Outline</a:t>
            </a:r>
          </a:p>
        </p:txBody>
      </p:sp>
      <p:sp>
        <p:nvSpPr>
          <p:cNvPr id="5122" name="Subtitle 2">
            <a:extLst>
              <a:ext uri="{FF2B5EF4-FFF2-40B4-BE49-F238E27FC236}">
                <a16:creationId xmlns="" xmlns:a16="http://schemas.microsoft.com/office/drawing/2014/main" id="{5A8324A4-DC6B-4DB6-B4C8-6F0D7935242E}"/>
              </a:ext>
            </a:extLst>
          </p:cNvPr>
          <p:cNvSpPr>
            <a:spLocks noGrp="1"/>
          </p:cNvSpPr>
          <p:nvPr>
            <p:ph idx="1"/>
          </p:nvPr>
        </p:nvSpPr>
        <p:spPr>
          <a:xfrm>
            <a:off x="457200" y="1600200"/>
            <a:ext cx="8229600" cy="2768600"/>
          </a:xfrm>
        </p:spPr>
        <p:txBody>
          <a:bodyPr/>
          <a:lstStyle/>
          <a:p>
            <a:pPr eaLnBrk="1" hangingPunct="1">
              <a:lnSpc>
                <a:spcPct val="150000"/>
              </a:lnSpc>
            </a:pPr>
            <a:r>
              <a:rPr lang="en-US" altLang="en-US"/>
              <a:t>2.1 Frequency Distributions and Their Graphs</a:t>
            </a:r>
          </a:p>
          <a:p>
            <a:pPr eaLnBrk="1" hangingPunct="1">
              <a:lnSpc>
                <a:spcPct val="150000"/>
              </a:lnSpc>
            </a:pPr>
            <a:r>
              <a:rPr lang="en-US" altLang="en-US"/>
              <a:t>2.2 More Graphs and Displays</a:t>
            </a:r>
          </a:p>
          <a:p>
            <a:pPr eaLnBrk="1" hangingPunct="1">
              <a:lnSpc>
                <a:spcPct val="150000"/>
              </a:lnSpc>
            </a:pPr>
            <a:r>
              <a:rPr lang="en-US" altLang="en-US"/>
              <a:t>2.3 Measures of Central Tendency</a:t>
            </a:r>
          </a:p>
          <a:p>
            <a:pPr eaLnBrk="1" hangingPunct="1">
              <a:lnSpc>
                <a:spcPct val="150000"/>
              </a:lnSpc>
            </a:pPr>
            <a:r>
              <a:rPr lang="en-US" altLang="en-US"/>
              <a:t>2.4 Measures of Variation</a:t>
            </a:r>
          </a:p>
          <a:p>
            <a:pPr eaLnBrk="1" hangingPunct="1">
              <a:lnSpc>
                <a:spcPct val="150000"/>
              </a:lnSpc>
            </a:pPr>
            <a:r>
              <a:rPr lang="en-US" altLang="en-US"/>
              <a:t>2.5 Measures of Position</a:t>
            </a:r>
          </a:p>
        </p:txBody>
      </p:sp>
    </p:spTree>
    <p:extLst>
      <p:ext uri="{BB962C8B-B14F-4D97-AF65-F5344CB8AC3E}">
        <p14:creationId xmlns:p14="http://schemas.microsoft.com/office/powerpoint/2010/main" val="2939468092"/>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69FDE4F5-D720-4649-B36B-9C437B61E8A5}"/>
              </a:ext>
            </a:extLst>
          </p:cNvPr>
          <p:cNvSpPr>
            <a:spLocks noGrp="1"/>
          </p:cNvSpPr>
          <p:nvPr>
            <p:ph type="title"/>
          </p:nvPr>
        </p:nvSpPr>
        <p:spPr/>
        <p:txBody>
          <a:bodyPr/>
          <a:lstStyle/>
          <a:p>
            <a:pPr>
              <a:defRPr/>
            </a:pPr>
            <a:r>
              <a:rPr lang="en-US" dirty="0">
                <a:solidFill>
                  <a:schemeClr val="accent3"/>
                </a:solidFill>
                <a:ea typeface="+mj-ea"/>
              </a:rPr>
              <a:t>Example: Interpreting Percentiles</a:t>
            </a:r>
          </a:p>
        </p:txBody>
      </p:sp>
      <p:sp>
        <p:nvSpPr>
          <p:cNvPr id="17410" name="Content Placeholder 2">
            <a:extLst>
              <a:ext uri="{FF2B5EF4-FFF2-40B4-BE49-F238E27FC236}">
                <a16:creationId xmlns="" xmlns:a16="http://schemas.microsoft.com/office/drawing/2014/main" id="{02F3D49F-6962-4F64-845D-7A87D2FBE5B0}"/>
              </a:ext>
            </a:extLst>
          </p:cNvPr>
          <p:cNvSpPr>
            <a:spLocks noGrp="1"/>
          </p:cNvSpPr>
          <p:nvPr>
            <p:ph idx="1"/>
          </p:nvPr>
        </p:nvSpPr>
        <p:spPr>
          <a:xfrm>
            <a:off x="457200" y="1600200"/>
            <a:ext cx="4595813" cy="3998913"/>
          </a:xfrm>
        </p:spPr>
        <p:txBody>
          <a:bodyPr/>
          <a:lstStyle/>
          <a:p>
            <a:pPr marL="0" indent="0">
              <a:buFont typeface="Arial" panose="020B0604020202020204" pitchFamily="34" charset="0"/>
              <a:buNone/>
            </a:pPr>
            <a:r>
              <a:rPr lang="en-US" altLang="en-US" dirty="0"/>
              <a:t>The ogive represents the cumulative frequency distribution for SAT test scores of college-bound students in a recent year. </a:t>
            </a:r>
            <a:br>
              <a:rPr lang="en-US" altLang="en-US" dirty="0"/>
            </a:br>
            <a:r>
              <a:rPr lang="en-US" altLang="en-US" dirty="0"/>
              <a:t>What test score represents </a:t>
            </a:r>
            <a:br>
              <a:rPr lang="en-US" altLang="en-US" dirty="0"/>
            </a:br>
            <a:r>
              <a:rPr lang="en-US" altLang="en-US" dirty="0"/>
              <a:t>the 80</a:t>
            </a:r>
            <a:r>
              <a:rPr lang="en-US" altLang="en-US" baseline="30000" dirty="0"/>
              <a:t>th</a:t>
            </a:r>
            <a:r>
              <a:rPr lang="en-US" altLang="en-US" dirty="0"/>
              <a:t> percentile? </a:t>
            </a:r>
            <a:r>
              <a:rPr lang="en-US" altLang="en-US" sz="2400" i="1" dirty="0">
                <a:solidFill>
                  <a:schemeClr val="tx2"/>
                </a:solidFill>
              </a:rPr>
              <a:t>(Source: College Board)</a:t>
            </a:r>
          </a:p>
        </p:txBody>
      </p:sp>
      <p:sp>
        <p:nvSpPr>
          <p:cNvPr id="17412" name="Footer Placeholder 2">
            <a:extLst>
              <a:ext uri="{FF2B5EF4-FFF2-40B4-BE49-F238E27FC236}">
                <a16:creationId xmlns="" xmlns:a16="http://schemas.microsoft.com/office/drawing/2014/main" id="{C98AF704-5BD3-4977-AC39-EA61B75F7758}"/>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800">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800">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800">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800">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8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9pPr>
          </a:lstStyle>
          <a:p>
            <a:pPr eaLnBrk="1" hangingPunct="1">
              <a:spcBef>
                <a:spcPct val="0"/>
              </a:spcBef>
            </a:pPr>
            <a:r>
              <a:rPr lang="en-US" altLang="en-US" sz="1200">
                <a:latin typeface="Arial" panose="020B0604020202020204" pitchFamily="34" charset="0"/>
              </a:rPr>
              <a:t>.</a:t>
            </a:r>
          </a:p>
        </p:txBody>
      </p:sp>
      <p:pic>
        <p:nvPicPr>
          <p:cNvPr id="5" name="Picture 4" descr="A screenshot of a cell phone&#10;&#10;Description generated with very high confidence">
            <a:extLst>
              <a:ext uri="{FF2B5EF4-FFF2-40B4-BE49-F238E27FC236}">
                <a16:creationId xmlns="" xmlns:a16="http://schemas.microsoft.com/office/drawing/2014/main" id="{00A0BA54-A83A-4BF3-A025-FCB28A7E83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74466" y="1685726"/>
            <a:ext cx="4047317" cy="4010936"/>
          </a:xfrm>
          <a:prstGeom prst="rect">
            <a:avLst/>
          </a:prstGeom>
        </p:spPr>
      </p:pic>
    </p:spTree>
    <p:extLst>
      <p:ext uri="{BB962C8B-B14F-4D97-AF65-F5344CB8AC3E}">
        <p14:creationId xmlns:p14="http://schemas.microsoft.com/office/powerpoint/2010/main" val="2204907533"/>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05194B06-FE36-4E16-9651-29573DB06FAA}"/>
              </a:ext>
            </a:extLst>
          </p:cNvPr>
          <p:cNvSpPr>
            <a:spLocks noGrp="1"/>
          </p:cNvSpPr>
          <p:nvPr>
            <p:ph type="title"/>
          </p:nvPr>
        </p:nvSpPr>
        <p:spPr/>
        <p:txBody>
          <a:bodyPr/>
          <a:lstStyle/>
          <a:p>
            <a:pPr>
              <a:defRPr/>
            </a:pPr>
            <a:r>
              <a:rPr lang="en-US" dirty="0">
                <a:solidFill>
                  <a:schemeClr val="accent3"/>
                </a:solidFill>
                <a:ea typeface="+mj-ea"/>
              </a:rPr>
              <a:t>Solution: Interpreting Percentiles</a:t>
            </a:r>
          </a:p>
        </p:txBody>
      </p:sp>
      <p:sp>
        <p:nvSpPr>
          <p:cNvPr id="18434" name="Content Placeholder 2">
            <a:extLst>
              <a:ext uri="{FF2B5EF4-FFF2-40B4-BE49-F238E27FC236}">
                <a16:creationId xmlns="" xmlns:a16="http://schemas.microsoft.com/office/drawing/2014/main" id="{46A708E8-ED48-459D-8BE8-576C3C04DB85}"/>
              </a:ext>
            </a:extLst>
          </p:cNvPr>
          <p:cNvSpPr>
            <a:spLocks noGrp="1"/>
          </p:cNvSpPr>
          <p:nvPr>
            <p:ph idx="1"/>
          </p:nvPr>
        </p:nvSpPr>
        <p:spPr>
          <a:xfrm>
            <a:off x="473075" y="2065338"/>
            <a:ext cx="4195763" cy="2811462"/>
          </a:xfrm>
        </p:spPr>
        <p:txBody>
          <a:bodyPr/>
          <a:lstStyle/>
          <a:p>
            <a:r>
              <a:rPr lang="en-US" dirty="0"/>
              <a:t>From the ogive, you can see that the 80th percentile corresponds to a score of 1250.</a:t>
            </a:r>
          </a:p>
          <a:p>
            <a:r>
              <a:rPr lang="en-US" dirty="0"/>
              <a:t>This means that approximately 80% of the students had an SAT score of 1250 or less.</a:t>
            </a:r>
            <a:endParaRPr lang="en-US" altLang="en-US" dirty="0"/>
          </a:p>
        </p:txBody>
      </p:sp>
      <p:sp>
        <p:nvSpPr>
          <p:cNvPr id="18435" name="Footer Placeholder 2">
            <a:extLst>
              <a:ext uri="{FF2B5EF4-FFF2-40B4-BE49-F238E27FC236}">
                <a16:creationId xmlns="" xmlns:a16="http://schemas.microsoft.com/office/drawing/2014/main" id="{5EC6AA1B-2791-4DED-98D0-59BFBB2694BE}"/>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800">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800">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800">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800">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8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9pPr>
          </a:lstStyle>
          <a:p>
            <a:pPr eaLnBrk="1" hangingPunct="1">
              <a:spcBef>
                <a:spcPct val="0"/>
              </a:spcBef>
            </a:pPr>
            <a:r>
              <a:rPr lang="en-US" altLang="en-US" sz="1200">
                <a:latin typeface="Arial" panose="020B0604020202020204" pitchFamily="34" charset="0"/>
              </a:rPr>
              <a:t>.</a:t>
            </a:r>
          </a:p>
        </p:txBody>
      </p:sp>
      <p:pic>
        <p:nvPicPr>
          <p:cNvPr id="7" name="Picture 6" descr="A screenshot of a cell phone&#10;&#10;Description generated with very high confidence">
            <a:extLst>
              <a:ext uri="{FF2B5EF4-FFF2-40B4-BE49-F238E27FC236}">
                <a16:creationId xmlns="" xmlns:a16="http://schemas.microsoft.com/office/drawing/2014/main" id="{B4728D69-19BB-4498-8707-CA971EDAA15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74466" y="1685726"/>
            <a:ext cx="4047317" cy="4010936"/>
          </a:xfrm>
          <a:prstGeom prst="rect">
            <a:avLst/>
          </a:prstGeom>
        </p:spPr>
      </p:pic>
    </p:spTree>
    <p:extLst>
      <p:ext uri="{BB962C8B-B14F-4D97-AF65-F5344CB8AC3E}">
        <p14:creationId xmlns:p14="http://schemas.microsoft.com/office/powerpoint/2010/main" val="2981006628"/>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43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a:extLst>
              <a:ext uri="{FF2B5EF4-FFF2-40B4-BE49-F238E27FC236}">
                <a16:creationId xmlns="" xmlns:a16="http://schemas.microsoft.com/office/drawing/2014/main" id="{F2AA658F-624D-438C-B219-B8125D27499D}"/>
              </a:ext>
            </a:extLst>
          </p:cNvPr>
          <p:cNvSpPr>
            <a:spLocks noGrp="1"/>
          </p:cNvSpPr>
          <p:nvPr>
            <p:ph type="title"/>
          </p:nvPr>
        </p:nvSpPr>
        <p:spPr/>
        <p:txBody>
          <a:bodyPr/>
          <a:lstStyle/>
          <a:p>
            <a:r>
              <a:rPr lang="en-US" altLang="en-US" dirty="0"/>
              <a:t>Percentile that Corresponds to a Specific Data Entry</a:t>
            </a:r>
          </a:p>
        </p:txBody>
      </p:sp>
      <mc:AlternateContent xmlns:mc="http://schemas.openxmlformats.org/markup-compatibility/2006" xmlns:a14="http://schemas.microsoft.com/office/drawing/2010/main">
        <mc:Choice Requires="a14">
          <p:sp>
            <p:nvSpPr>
              <p:cNvPr id="36868" name="Content Placeholder 2">
                <a:extLst>
                  <a:ext uri="{FF2B5EF4-FFF2-40B4-BE49-F238E27FC236}">
                    <a16:creationId xmlns="" xmlns:a16="http://schemas.microsoft.com/office/drawing/2014/main" id="{50B5966E-F0E6-4CED-B7BB-1C0E9EDE422C}"/>
                  </a:ext>
                </a:extLst>
              </p:cNvPr>
              <p:cNvSpPr>
                <a:spLocks noGrp="1"/>
              </p:cNvSpPr>
              <p:nvPr>
                <p:ph idx="1"/>
              </p:nvPr>
            </p:nvSpPr>
            <p:spPr>
              <a:xfrm>
                <a:off x="457200" y="1600200"/>
                <a:ext cx="8229600" cy="3019425"/>
              </a:xfrm>
            </p:spPr>
            <p:txBody>
              <a:bodyPr/>
              <a:lstStyle/>
              <a:p>
                <a:pPr marL="0" indent="0">
                  <a:buNone/>
                </a:pPr>
                <a:r>
                  <a:rPr lang="en-US" dirty="0"/>
                  <a:t>To find the </a:t>
                </a:r>
                <a:r>
                  <a:rPr lang="en-US" b="1" dirty="0"/>
                  <a:t>percentile that corresponds to a specific data entry </a:t>
                </a:r>
                <a:r>
                  <a:rPr lang="en-US" b="1" i="1" dirty="0"/>
                  <a:t>x, </a:t>
                </a:r>
                <a:r>
                  <a:rPr lang="en-US" dirty="0"/>
                  <a:t>use the formula</a:t>
                </a:r>
              </a:p>
              <a:p>
                <a:endParaRPr lang="en-US" dirty="0"/>
              </a:p>
              <a:p>
                <a:pPr marL="0" indent="0" algn="ctr">
                  <a:buNone/>
                </a:pPr>
                <a:r>
                  <a:rPr lang="en-US" sz="2400" dirty="0">
                    <a:solidFill>
                      <a:srgbClr val="C00000"/>
                    </a:solidFill>
                  </a:rPr>
                  <a:t>Percentile of </a:t>
                </a:r>
                <a:r>
                  <a:rPr lang="en-US" sz="2400" i="1" dirty="0">
                    <a:solidFill>
                      <a:srgbClr val="C00000"/>
                    </a:solidFill>
                  </a:rPr>
                  <a:t>x </a:t>
                </a:r>
                <a:r>
                  <a:rPr lang="en-US" sz="2400" dirty="0">
                    <a:solidFill>
                      <a:srgbClr val="C00000"/>
                    </a:solidFill>
                  </a:rPr>
                  <a:t>= </a:t>
                </a:r>
                <a14:m>
                  <m:oMath xmlns:m="http://schemas.openxmlformats.org/officeDocument/2006/math">
                    <m:f>
                      <m:fPr>
                        <m:ctrlPr>
                          <a:rPr lang="en-US" sz="2400" i="1" smtClean="0">
                            <a:solidFill>
                              <a:srgbClr val="C00000"/>
                            </a:solidFill>
                            <a:latin typeface="Cambria Math" panose="02040503050406030204" pitchFamily="18" charset="0"/>
                          </a:rPr>
                        </m:ctrlPr>
                      </m:fPr>
                      <m:num>
                        <m:r>
                          <m:rPr>
                            <m:nor/>
                          </m:rPr>
                          <a:rPr lang="en-US" sz="2400" dirty="0">
                            <a:solidFill>
                              <a:srgbClr val="C00000"/>
                            </a:solidFill>
                          </a:rPr>
                          <m:t>number</m:t>
                        </m:r>
                        <m:r>
                          <m:rPr>
                            <m:nor/>
                          </m:rPr>
                          <a:rPr lang="en-US" sz="2400" dirty="0">
                            <a:solidFill>
                              <a:srgbClr val="C00000"/>
                            </a:solidFill>
                          </a:rPr>
                          <m:t> </m:t>
                        </m:r>
                        <m:r>
                          <m:rPr>
                            <m:nor/>
                          </m:rPr>
                          <a:rPr lang="en-US" sz="2400" dirty="0">
                            <a:solidFill>
                              <a:srgbClr val="C00000"/>
                            </a:solidFill>
                          </a:rPr>
                          <m:t>of</m:t>
                        </m:r>
                        <m:r>
                          <m:rPr>
                            <m:nor/>
                          </m:rPr>
                          <a:rPr lang="en-US" sz="2400" dirty="0">
                            <a:solidFill>
                              <a:srgbClr val="C00000"/>
                            </a:solidFill>
                          </a:rPr>
                          <m:t> </m:t>
                        </m:r>
                        <m:r>
                          <m:rPr>
                            <m:nor/>
                          </m:rPr>
                          <a:rPr lang="en-US" sz="2400" dirty="0">
                            <a:solidFill>
                              <a:srgbClr val="C00000"/>
                            </a:solidFill>
                          </a:rPr>
                          <m:t>data</m:t>
                        </m:r>
                        <m:r>
                          <m:rPr>
                            <m:nor/>
                          </m:rPr>
                          <a:rPr lang="en-US" sz="2400" dirty="0">
                            <a:solidFill>
                              <a:srgbClr val="C00000"/>
                            </a:solidFill>
                          </a:rPr>
                          <m:t> </m:t>
                        </m:r>
                        <m:r>
                          <m:rPr>
                            <m:nor/>
                          </m:rPr>
                          <a:rPr lang="en-US" sz="2400" dirty="0">
                            <a:solidFill>
                              <a:srgbClr val="C00000"/>
                            </a:solidFill>
                          </a:rPr>
                          <m:t>entries</m:t>
                        </m:r>
                        <m:r>
                          <m:rPr>
                            <m:nor/>
                          </m:rPr>
                          <a:rPr lang="en-US" sz="2400" dirty="0">
                            <a:solidFill>
                              <a:srgbClr val="C00000"/>
                            </a:solidFill>
                          </a:rPr>
                          <m:t> </m:t>
                        </m:r>
                        <m:r>
                          <m:rPr>
                            <m:nor/>
                          </m:rPr>
                          <a:rPr lang="en-US" sz="2400" dirty="0">
                            <a:solidFill>
                              <a:srgbClr val="C00000"/>
                            </a:solidFill>
                          </a:rPr>
                          <m:t>less</m:t>
                        </m:r>
                        <m:r>
                          <m:rPr>
                            <m:nor/>
                          </m:rPr>
                          <a:rPr lang="en-US" sz="2400" dirty="0">
                            <a:solidFill>
                              <a:srgbClr val="C00000"/>
                            </a:solidFill>
                          </a:rPr>
                          <m:t> </m:t>
                        </m:r>
                        <m:r>
                          <m:rPr>
                            <m:nor/>
                          </m:rPr>
                          <a:rPr lang="en-US" sz="2400" dirty="0">
                            <a:solidFill>
                              <a:srgbClr val="C00000"/>
                            </a:solidFill>
                          </a:rPr>
                          <m:t>than</m:t>
                        </m:r>
                        <m:r>
                          <m:rPr>
                            <m:nor/>
                          </m:rPr>
                          <a:rPr lang="en-US" sz="2400" dirty="0">
                            <a:solidFill>
                              <a:srgbClr val="C00000"/>
                            </a:solidFill>
                          </a:rPr>
                          <m:t> </m:t>
                        </m:r>
                        <m:r>
                          <m:rPr>
                            <m:nor/>
                          </m:rPr>
                          <a:rPr lang="en-US" sz="2400" i="1" dirty="0">
                            <a:solidFill>
                              <a:srgbClr val="C00000"/>
                            </a:solidFill>
                          </a:rPr>
                          <m:t>x</m:t>
                        </m:r>
                        <m:r>
                          <m:rPr>
                            <m:nor/>
                          </m:rPr>
                          <a:rPr lang="en-US" sz="2400" i="1" dirty="0">
                            <a:solidFill>
                              <a:srgbClr val="C00000"/>
                            </a:solidFill>
                          </a:rPr>
                          <m:t> </m:t>
                        </m:r>
                      </m:num>
                      <m:den>
                        <m:r>
                          <m:rPr>
                            <m:nor/>
                          </m:rPr>
                          <a:rPr lang="en-US" sz="2400" dirty="0">
                            <a:solidFill>
                              <a:srgbClr val="C00000"/>
                            </a:solidFill>
                          </a:rPr>
                          <m:t>total</m:t>
                        </m:r>
                        <m:r>
                          <m:rPr>
                            <m:nor/>
                          </m:rPr>
                          <a:rPr lang="en-US" sz="2400" dirty="0">
                            <a:solidFill>
                              <a:srgbClr val="C00000"/>
                            </a:solidFill>
                          </a:rPr>
                          <m:t> </m:t>
                        </m:r>
                        <m:r>
                          <m:rPr>
                            <m:nor/>
                          </m:rPr>
                          <a:rPr lang="en-US" sz="2400" dirty="0">
                            <a:solidFill>
                              <a:srgbClr val="C00000"/>
                            </a:solidFill>
                          </a:rPr>
                          <m:t>number</m:t>
                        </m:r>
                        <m:r>
                          <m:rPr>
                            <m:nor/>
                          </m:rPr>
                          <a:rPr lang="en-US" sz="2400" dirty="0">
                            <a:solidFill>
                              <a:srgbClr val="C00000"/>
                            </a:solidFill>
                          </a:rPr>
                          <m:t> </m:t>
                        </m:r>
                        <m:r>
                          <m:rPr>
                            <m:nor/>
                          </m:rPr>
                          <a:rPr lang="en-US" sz="2400" dirty="0">
                            <a:solidFill>
                              <a:srgbClr val="C00000"/>
                            </a:solidFill>
                          </a:rPr>
                          <m:t>of</m:t>
                        </m:r>
                        <m:r>
                          <m:rPr>
                            <m:nor/>
                          </m:rPr>
                          <a:rPr lang="en-US" sz="2400" dirty="0">
                            <a:solidFill>
                              <a:srgbClr val="C00000"/>
                            </a:solidFill>
                          </a:rPr>
                          <m:t> </m:t>
                        </m:r>
                        <m:r>
                          <m:rPr>
                            <m:nor/>
                          </m:rPr>
                          <a:rPr lang="en-US" sz="2400" dirty="0">
                            <a:solidFill>
                              <a:srgbClr val="C00000"/>
                            </a:solidFill>
                          </a:rPr>
                          <m:t>data</m:t>
                        </m:r>
                        <m:r>
                          <m:rPr>
                            <m:nor/>
                          </m:rPr>
                          <a:rPr lang="en-US" sz="2400" dirty="0">
                            <a:solidFill>
                              <a:srgbClr val="C00000"/>
                            </a:solidFill>
                          </a:rPr>
                          <m:t> </m:t>
                        </m:r>
                        <m:r>
                          <m:rPr>
                            <m:nor/>
                          </m:rPr>
                          <a:rPr lang="en-US" sz="2400" dirty="0">
                            <a:solidFill>
                              <a:srgbClr val="C00000"/>
                            </a:solidFill>
                          </a:rPr>
                          <m:t>entries</m:t>
                        </m:r>
                        <m:r>
                          <m:rPr>
                            <m:nor/>
                          </m:rPr>
                          <a:rPr lang="en-US" sz="2400" dirty="0">
                            <a:solidFill>
                              <a:srgbClr val="C00000"/>
                            </a:solidFill>
                          </a:rPr>
                          <m:t> </m:t>
                        </m:r>
                      </m:den>
                    </m:f>
                    <m:r>
                      <a:rPr lang="en-US" sz="2400" i="1" dirty="0" smtClean="0">
                        <a:solidFill>
                          <a:srgbClr val="C00000"/>
                        </a:solidFill>
                        <a:latin typeface="Cambria Math" panose="02040503050406030204" pitchFamily="18" charset="0"/>
                        <a:ea typeface="Cambria Math" panose="02040503050406030204" pitchFamily="18" charset="0"/>
                      </a:rPr>
                      <m:t>∙</m:t>
                    </m:r>
                  </m:oMath>
                </a14:m>
                <a:r>
                  <a:rPr lang="en-US" sz="2400" dirty="0">
                    <a:solidFill>
                      <a:srgbClr val="C00000"/>
                    </a:solidFill>
                  </a:rPr>
                  <a:t> 100</a:t>
                </a:r>
              </a:p>
              <a:p>
                <a:endParaRPr lang="en-US" dirty="0"/>
              </a:p>
              <a:p>
                <a:pPr marL="0" indent="0">
                  <a:buNone/>
                </a:pPr>
                <a:r>
                  <a:rPr lang="en-US" dirty="0"/>
                  <a:t>and then round to the nearest whole number.</a:t>
                </a:r>
                <a:endParaRPr lang="en-US" altLang="en-US" dirty="0"/>
              </a:p>
              <a:p>
                <a:pPr marL="0" indent="0">
                  <a:buNone/>
                </a:pPr>
                <a:r>
                  <a:rPr lang="en-US" altLang="en-US" dirty="0"/>
                  <a:t> </a:t>
                </a:r>
              </a:p>
            </p:txBody>
          </p:sp>
        </mc:Choice>
        <mc:Fallback xmlns="">
          <p:sp>
            <p:nvSpPr>
              <p:cNvPr id="36868" name="Content Placeholder 2">
                <a:extLst>
                  <a:ext uri="{FF2B5EF4-FFF2-40B4-BE49-F238E27FC236}">
                    <a16:creationId xmlns:a16="http://schemas.microsoft.com/office/drawing/2014/main" id="{50B5966E-F0E6-4CED-B7BB-1C0E9EDE422C}"/>
                  </a:ext>
                </a:extLst>
              </p:cNvPr>
              <p:cNvSpPr>
                <a:spLocks noGrp="1" noRot="1" noChangeAspect="1" noMove="1" noResize="1" noEditPoints="1" noAdjustHandles="1" noChangeArrowheads="1" noChangeShapeType="1" noTextEdit="1"/>
              </p:cNvSpPr>
              <p:nvPr>
                <p:ph idx="1"/>
              </p:nvPr>
            </p:nvSpPr>
            <p:spPr>
              <a:xfrm>
                <a:off x="457200" y="1600200"/>
                <a:ext cx="8229600" cy="3019425"/>
              </a:xfrm>
              <a:blipFill>
                <a:blip r:embed="rId2"/>
                <a:stretch>
                  <a:fillRect l="-1481" t="-2222" b="-11313"/>
                </a:stretch>
              </a:blipFill>
            </p:spPr>
            <p:txBody>
              <a:bodyPr/>
              <a:lstStyle/>
              <a:p>
                <a:r>
                  <a:rPr lang="en-US">
                    <a:noFill/>
                  </a:rPr>
                  <a:t> </a:t>
                </a:r>
              </a:p>
            </p:txBody>
          </p:sp>
        </mc:Fallback>
      </mc:AlternateContent>
      <p:sp>
        <p:nvSpPr>
          <p:cNvPr id="19460" name="Footer Placeholder 2">
            <a:extLst>
              <a:ext uri="{FF2B5EF4-FFF2-40B4-BE49-F238E27FC236}">
                <a16:creationId xmlns="" xmlns:a16="http://schemas.microsoft.com/office/drawing/2014/main" id="{32A43663-9CE9-427F-BCE8-712DEE625E2F}"/>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800">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800">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800">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800">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8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9pPr>
          </a:lstStyle>
          <a:p>
            <a:pPr eaLnBrk="1" hangingPunct="1">
              <a:spcBef>
                <a:spcPct val="0"/>
              </a:spcBef>
            </a:pPr>
            <a:r>
              <a:rPr lang="en-US" altLang="en-US" sz="1200">
                <a:latin typeface="Arial" panose="020B0604020202020204" pitchFamily="34" charset="0"/>
              </a:rPr>
              <a:t>.</a:t>
            </a:r>
          </a:p>
        </p:txBody>
      </p:sp>
    </p:spTree>
    <p:extLst>
      <p:ext uri="{BB962C8B-B14F-4D97-AF65-F5344CB8AC3E}">
        <p14:creationId xmlns:p14="http://schemas.microsoft.com/office/powerpoint/2010/main" val="4228854044"/>
      </p:ext>
    </p:extLst>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69FDE4F5-D720-4649-B36B-9C437B61E8A5}"/>
              </a:ext>
            </a:extLst>
          </p:cNvPr>
          <p:cNvSpPr>
            <a:spLocks noGrp="1"/>
          </p:cNvSpPr>
          <p:nvPr>
            <p:ph type="title"/>
          </p:nvPr>
        </p:nvSpPr>
        <p:spPr/>
        <p:txBody>
          <a:bodyPr/>
          <a:lstStyle/>
          <a:p>
            <a:pPr>
              <a:defRPr/>
            </a:pPr>
            <a:r>
              <a:rPr lang="en-US" dirty="0">
                <a:solidFill>
                  <a:schemeClr val="accent3"/>
                </a:solidFill>
                <a:ea typeface="+mj-ea"/>
              </a:rPr>
              <a:t>Example: Finding Percentiles</a:t>
            </a:r>
          </a:p>
        </p:txBody>
      </p:sp>
      <p:sp>
        <p:nvSpPr>
          <p:cNvPr id="17410" name="Content Placeholder 2">
            <a:extLst>
              <a:ext uri="{FF2B5EF4-FFF2-40B4-BE49-F238E27FC236}">
                <a16:creationId xmlns="" xmlns:a16="http://schemas.microsoft.com/office/drawing/2014/main" id="{02F3D49F-6962-4F64-845D-7A87D2FBE5B0}"/>
              </a:ext>
            </a:extLst>
          </p:cNvPr>
          <p:cNvSpPr>
            <a:spLocks noGrp="1"/>
          </p:cNvSpPr>
          <p:nvPr>
            <p:ph idx="1"/>
          </p:nvPr>
        </p:nvSpPr>
        <p:spPr>
          <a:xfrm>
            <a:off x="457200" y="1600200"/>
            <a:ext cx="8229600" cy="3998913"/>
          </a:xfrm>
        </p:spPr>
        <p:txBody>
          <a:bodyPr/>
          <a:lstStyle/>
          <a:p>
            <a:pPr marL="0" indent="0">
              <a:buNone/>
            </a:pPr>
            <a:r>
              <a:rPr lang="en-US" dirty="0"/>
              <a:t>For the data set in the second example, find the percentile that corresponds to $34,000.</a:t>
            </a:r>
          </a:p>
          <a:p>
            <a:pPr marL="0" indent="0">
              <a:buNone/>
            </a:pPr>
            <a:endParaRPr lang="en-US" altLang="en-US" sz="2400" i="1" dirty="0">
              <a:solidFill>
                <a:schemeClr val="tx2"/>
              </a:solidFill>
            </a:endParaRPr>
          </a:p>
          <a:p>
            <a:pPr marL="0" indent="0">
              <a:buNone/>
            </a:pPr>
            <a:r>
              <a:rPr lang="en-US" b="1" dirty="0">
                <a:solidFill>
                  <a:srgbClr val="92D050"/>
                </a:solidFill>
              </a:rPr>
              <a:t>Solution</a:t>
            </a:r>
          </a:p>
          <a:p>
            <a:r>
              <a:rPr lang="en-US" dirty="0"/>
              <a:t>Recall that the tuition costs are in thousands of dollars, so $34,000 is the data entry 34. Begin by ordering the data.</a:t>
            </a:r>
          </a:p>
          <a:p>
            <a:pPr marL="0" indent="0" algn="ctr">
              <a:buNone/>
            </a:pPr>
            <a:r>
              <a:rPr lang="en-US" dirty="0"/>
              <a:t>16  18  18  23  25  27  30  33  34  34  35  35  36</a:t>
            </a:r>
          </a:p>
          <a:p>
            <a:pPr marL="0" indent="0" algn="ctr">
              <a:buNone/>
            </a:pPr>
            <a:r>
              <a:rPr lang="en-US" dirty="0"/>
              <a:t>40  40  41  44  45  47  49  50  51  51  52  52</a:t>
            </a:r>
            <a:endParaRPr lang="en-US" altLang="en-US" sz="2400" i="1" dirty="0">
              <a:solidFill>
                <a:schemeClr val="tx2"/>
              </a:solidFill>
            </a:endParaRPr>
          </a:p>
        </p:txBody>
      </p:sp>
      <p:sp>
        <p:nvSpPr>
          <p:cNvPr id="17412" name="Footer Placeholder 2">
            <a:extLst>
              <a:ext uri="{FF2B5EF4-FFF2-40B4-BE49-F238E27FC236}">
                <a16:creationId xmlns="" xmlns:a16="http://schemas.microsoft.com/office/drawing/2014/main" id="{C98AF704-5BD3-4977-AC39-EA61B75F7758}"/>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800">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800">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800">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800">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8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9pPr>
          </a:lstStyle>
          <a:p>
            <a:pPr eaLnBrk="1" hangingPunct="1">
              <a:spcBef>
                <a:spcPct val="0"/>
              </a:spcBef>
            </a:pPr>
            <a:r>
              <a:rPr lang="en-US" altLang="en-US" sz="1200">
                <a:latin typeface="Arial" panose="020B0604020202020204" pitchFamily="34" charset="0"/>
              </a:rPr>
              <a:t>.</a:t>
            </a:r>
          </a:p>
        </p:txBody>
      </p:sp>
    </p:spTree>
    <p:extLst>
      <p:ext uri="{BB962C8B-B14F-4D97-AF65-F5344CB8AC3E}">
        <p14:creationId xmlns:p14="http://schemas.microsoft.com/office/powerpoint/2010/main" val="754480166"/>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410">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7410">
                                            <p:txEl>
                                              <p:pRg st="3" end="3"/>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7410">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7410">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69FDE4F5-D720-4649-B36B-9C437B61E8A5}"/>
              </a:ext>
            </a:extLst>
          </p:cNvPr>
          <p:cNvSpPr>
            <a:spLocks noGrp="1"/>
          </p:cNvSpPr>
          <p:nvPr>
            <p:ph type="title"/>
          </p:nvPr>
        </p:nvSpPr>
        <p:spPr/>
        <p:txBody>
          <a:bodyPr/>
          <a:lstStyle/>
          <a:p>
            <a:pPr>
              <a:defRPr/>
            </a:pPr>
            <a:r>
              <a:rPr lang="en-US" dirty="0">
                <a:solidFill>
                  <a:schemeClr val="accent3"/>
                </a:solidFill>
                <a:ea typeface="+mj-ea"/>
              </a:rPr>
              <a:t>Solution: Finding Percentiles</a:t>
            </a:r>
          </a:p>
        </p:txBody>
      </p:sp>
      <mc:AlternateContent xmlns:mc="http://schemas.openxmlformats.org/markup-compatibility/2006" xmlns:a14="http://schemas.microsoft.com/office/drawing/2010/main">
        <mc:Choice Requires="a14">
          <p:sp>
            <p:nvSpPr>
              <p:cNvPr id="17410" name="Content Placeholder 2">
                <a:extLst>
                  <a:ext uri="{FF2B5EF4-FFF2-40B4-BE49-F238E27FC236}">
                    <a16:creationId xmlns="" xmlns:a16="http://schemas.microsoft.com/office/drawing/2014/main" id="{02F3D49F-6962-4F64-845D-7A87D2FBE5B0}"/>
                  </a:ext>
                </a:extLst>
              </p:cNvPr>
              <p:cNvSpPr>
                <a:spLocks noGrp="1"/>
              </p:cNvSpPr>
              <p:nvPr>
                <p:ph idx="1"/>
              </p:nvPr>
            </p:nvSpPr>
            <p:spPr>
              <a:xfrm>
                <a:off x="457200" y="1283856"/>
                <a:ext cx="8229600" cy="4315258"/>
              </a:xfrm>
            </p:spPr>
            <p:txBody>
              <a:bodyPr/>
              <a:lstStyle/>
              <a:p>
                <a:r>
                  <a:rPr lang="en-US" dirty="0"/>
                  <a:t>There are 8 data entries less than 34 and the total number of data entries is 25.</a:t>
                </a:r>
              </a:p>
              <a:p>
                <a:pPr marL="0" indent="0">
                  <a:buNone/>
                </a:pPr>
                <a:r>
                  <a:rPr lang="en-US" sz="2400" dirty="0">
                    <a:solidFill>
                      <a:srgbClr val="C00000"/>
                    </a:solidFill>
                  </a:rPr>
                  <a:t>Percentile of 34 = </a:t>
                </a:r>
                <a14:m>
                  <m:oMath xmlns:m="http://schemas.openxmlformats.org/officeDocument/2006/math">
                    <m:f>
                      <m:fPr>
                        <m:ctrlPr>
                          <a:rPr lang="en-US" sz="2400" i="1">
                            <a:solidFill>
                              <a:srgbClr val="C00000"/>
                            </a:solidFill>
                            <a:latin typeface="Cambria Math" panose="02040503050406030204" pitchFamily="18" charset="0"/>
                          </a:rPr>
                        </m:ctrlPr>
                      </m:fPr>
                      <m:num>
                        <m:r>
                          <m:rPr>
                            <m:nor/>
                          </m:rPr>
                          <a:rPr lang="en-US" sz="2400" dirty="0">
                            <a:solidFill>
                              <a:srgbClr val="C00000"/>
                            </a:solidFill>
                          </a:rPr>
                          <m:t>number</m:t>
                        </m:r>
                        <m:r>
                          <m:rPr>
                            <m:nor/>
                          </m:rPr>
                          <a:rPr lang="en-US" sz="2400" dirty="0">
                            <a:solidFill>
                              <a:srgbClr val="C00000"/>
                            </a:solidFill>
                          </a:rPr>
                          <m:t> </m:t>
                        </m:r>
                        <m:r>
                          <m:rPr>
                            <m:nor/>
                          </m:rPr>
                          <a:rPr lang="en-US" sz="2400" dirty="0">
                            <a:solidFill>
                              <a:srgbClr val="C00000"/>
                            </a:solidFill>
                          </a:rPr>
                          <m:t>of</m:t>
                        </m:r>
                        <m:r>
                          <m:rPr>
                            <m:nor/>
                          </m:rPr>
                          <a:rPr lang="en-US" sz="2400" dirty="0">
                            <a:solidFill>
                              <a:srgbClr val="C00000"/>
                            </a:solidFill>
                          </a:rPr>
                          <m:t> </m:t>
                        </m:r>
                        <m:r>
                          <m:rPr>
                            <m:nor/>
                          </m:rPr>
                          <a:rPr lang="en-US" sz="2400" dirty="0">
                            <a:solidFill>
                              <a:srgbClr val="C00000"/>
                            </a:solidFill>
                          </a:rPr>
                          <m:t>data</m:t>
                        </m:r>
                        <m:r>
                          <m:rPr>
                            <m:nor/>
                          </m:rPr>
                          <a:rPr lang="en-US" sz="2400" dirty="0">
                            <a:solidFill>
                              <a:srgbClr val="C00000"/>
                            </a:solidFill>
                          </a:rPr>
                          <m:t> </m:t>
                        </m:r>
                        <m:r>
                          <m:rPr>
                            <m:nor/>
                          </m:rPr>
                          <a:rPr lang="en-US" sz="2400" dirty="0">
                            <a:solidFill>
                              <a:srgbClr val="C00000"/>
                            </a:solidFill>
                          </a:rPr>
                          <m:t>entries</m:t>
                        </m:r>
                        <m:r>
                          <m:rPr>
                            <m:nor/>
                          </m:rPr>
                          <a:rPr lang="en-US" sz="2400" dirty="0">
                            <a:solidFill>
                              <a:srgbClr val="C00000"/>
                            </a:solidFill>
                          </a:rPr>
                          <m:t> </m:t>
                        </m:r>
                        <m:r>
                          <m:rPr>
                            <m:nor/>
                          </m:rPr>
                          <a:rPr lang="en-US" sz="2400" dirty="0">
                            <a:solidFill>
                              <a:srgbClr val="C00000"/>
                            </a:solidFill>
                          </a:rPr>
                          <m:t>less</m:t>
                        </m:r>
                        <m:r>
                          <m:rPr>
                            <m:nor/>
                          </m:rPr>
                          <a:rPr lang="en-US" sz="2400" dirty="0">
                            <a:solidFill>
                              <a:srgbClr val="C00000"/>
                            </a:solidFill>
                          </a:rPr>
                          <m:t> </m:t>
                        </m:r>
                        <m:r>
                          <m:rPr>
                            <m:nor/>
                          </m:rPr>
                          <a:rPr lang="en-US" sz="2400" dirty="0">
                            <a:solidFill>
                              <a:srgbClr val="C00000"/>
                            </a:solidFill>
                          </a:rPr>
                          <m:t>than</m:t>
                        </m:r>
                        <m:r>
                          <m:rPr>
                            <m:nor/>
                          </m:rPr>
                          <a:rPr lang="en-US" sz="2400" dirty="0">
                            <a:solidFill>
                              <a:srgbClr val="C00000"/>
                            </a:solidFill>
                          </a:rPr>
                          <m:t> </m:t>
                        </m:r>
                        <m:r>
                          <m:rPr>
                            <m:nor/>
                          </m:rPr>
                          <a:rPr lang="en-US" sz="2400" i="1" dirty="0">
                            <a:solidFill>
                              <a:srgbClr val="C00000"/>
                            </a:solidFill>
                          </a:rPr>
                          <m:t>x</m:t>
                        </m:r>
                        <m:r>
                          <m:rPr>
                            <m:nor/>
                          </m:rPr>
                          <a:rPr lang="en-US" sz="2400" i="1" dirty="0">
                            <a:solidFill>
                              <a:srgbClr val="C00000"/>
                            </a:solidFill>
                          </a:rPr>
                          <m:t> </m:t>
                        </m:r>
                      </m:num>
                      <m:den>
                        <m:r>
                          <m:rPr>
                            <m:nor/>
                          </m:rPr>
                          <a:rPr lang="en-US" sz="2400" dirty="0">
                            <a:solidFill>
                              <a:srgbClr val="C00000"/>
                            </a:solidFill>
                          </a:rPr>
                          <m:t>total</m:t>
                        </m:r>
                        <m:r>
                          <m:rPr>
                            <m:nor/>
                          </m:rPr>
                          <a:rPr lang="en-US" sz="2400" dirty="0">
                            <a:solidFill>
                              <a:srgbClr val="C00000"/>
                            </a:solidFill>
                          </a:rPr>
                          <m:t> </m:t>
                        </m:r>
                        <m:r>
                          <m:rPr>
                            <m:nor/>
                          </m:rPr>
                          <a:rPr lang="en-US" sz="2400" dirty="0">
                            <a:solidFill>
                              <a:srgbClr val="C00000"/>
                            </a:solidFill>
                          </a:rPr>
                          <m:t>number</m:t>
                        </m:r>
                        <m:r>
                          <m:rPr>
                            <m:nor/>
                          </m:rPr>
                          <a:rPr lang="en-US" sz="2400" dirty="0">
                            <a:solidFill>
                              <a:srgbClr val="C00000"/>
                            </a:solidFill>
                          </a:rPr>
                          <m:t> </m:t>
                        </m:r>
                        <m:r>
                          <m:rPr>
                            <m:nor/>
                          </m:rPr>
                          <a:rPr lang="en-US" sz="2400" dirty="0">
                            <a:solidFill>
                              <a:srgbClr val="C00000"/>
                            </a:solidFill>
                          </a:rPr>
                          <m:t>of</m:t>
                        </m:r>
                        <m:r>
                          <m:rPr>
                            <m:nor/>
                          </m:rPr>
                          <a:rPr lang="en-US" sz="2400" dirty="0">
                            <a:solidFill>
                              <a:srgbClr val="C00000"/>
                            </a:solidFill>
                          </a:rPr>
                          <m:t> </m:t>
                        </m:r>
                        <m:r>
                          <m:rPr>
                            <m:nor/>
                          </m:rPr>
                          <a:rPr lang="en-US" sz="2400" dirty="0">
                            <a:solidFill>
                              <a:srgbClr val="C00000"/>
                            </a:solidFill>
                          </a:rPr>
                          <m:t>data</m:t>
                        </m:r>
                        <m:r>
                          <m:rPr>
                            <m:nor/>
                          </m:rPr>
                          <a:rPr lang="en-US" sz="2400" dirty="0">
                            <a:solidFill>
                              <a:srgbClr val="C00000"/>
                            </a:solidFill>
                          </a:rPr>
                          <m:t> </m:t>
                        </m:r>
                        <m:r>
                          <m:rPr>
                            <m:nor/>
                          </m:rPr>
                          <a:rPr lang="en-US" sz="2400" dirty="0">
                            <a:solidFill>
                              <a:srgbClr val="C00000"/>
                            </a:solidFill>
                          </a:rPr>
                          <m:t>entries</m:t>
                        </m:r>
                        <m:r>
                          <m:rPr>
                            <m:nor/>
                          </m:rPr>
                          <a:rPr lang="en-US" sz="2400" dirty="0">
                            <a:solidFill>
                              <a:srgbClr val="C00000"/>
                            </a:solidFill>
                          </a:rPr>
                          <m:t> </m:t>
                        </m:r>
                      </m:den>
                    </m:f>
                    <m:r>
                      <a:rPr lang="en-US" sz="2400" i="1" dirty="0">
                        <a:solidFill>
                          <a:srgbClr val="C00000"/>
                        </a:solidFill>
                        <a:latin typeface="Cambria Math" panose="02040503050406030204" pitchFamily="18" charset="0"/>
                        <a:ea typeface="Cambria Math" panose="02040503050406030204" pitchFamily="18" charset="0"/>
                      </a:rPr>
                      <m:t>∙</m:t>
                    </m:r>
                  </m:oMath>
                </a14:m>
                <a:r>
                  <a:rPr lang="en-US" sz="2400" dirty="0">
                    <a:solidFill>
                      <a:srgbClr val="C00000"/>
                    </a:solidFill>
                  </a:rPr>
                  <a:t> 100</a:t>
                </a:r>
                <a:endParaRPr lang="en-US" sz="2400" dirty="0"/>
              </a:p>
              <a:p>
                <a:pPr marL="0" indent="0">
                  <a:buNone/>
                </a:pPr>
                <a:r>
                  <a:rPr lang="en-US" sz="2400" dirty="0"/>
                  <a:t>                          = </a:t>
                </a:r>
                <a14:m>
                  <m:oMath xmlns:m="http://schemas.openxmlformats.org/officeDocument/2006/math">
                    <m:f>
                      <m:fPr>
                        <m:ctrlPr>
                          <a:rPr lang="en-US" sz="2400" i="1">
                            <a:latin typeface="Cambria Math" panose="02040503050406030204" pitchFamily="18" charset="0"/>
                          </a:rPr>
                        </m:ctrlPr>
                      </m:fPr>
                      <m:num>
                        <m:r>
                          <m:rPr>
                            <m:nor/>
                          </m:rPr>
                          <a:rPr lang="en-US" sz="2400" b="0" dirty="0" smtClean="0"/>
                          <m:t>8</m:t>
                        </m:r>
                      </m:num>
                      <m:den>
                        <m:r>
                          <m:rPr>
                            <m:nor/>
                          </m:rPr>
                          <a:rPr lang="en-US" sz="2400" b="0" i="0" dirty="0" smtClean="0"/>
                          <m:t>25</m:t>
                        </m:r>
                      </m:den>
                    </m:f>
                    <m:r>
                      <a:rPr lang="en-US" sz="2400" i="1" dirty="0">
                        <a:latin typeface="Cambria Math" panose="02040503050406030204" pitchFamily="18" charset="0"/>
                        <a:ea typeface="Cambria Math" panose="02040503050406030204" pitchFamily="18" charset="0"/>
                      </a:rPr>
                      <m:t>∙</m:t>
                    </m:r>
                  </m:oMath>
                </a14:m>
                <a:r>
                  <a:rPr lang="en-US" sz="2400" dirty="0"/>
                  <a:t> 100 = 32</a:t>
                </a:r>
              </a:p>
              <a:p>
                <a:r>
                  <a:rPr lang="en-US" dirty="0"/>
                  <a:t>The tuition cost of $34,000 corresponds to the 32nd percentile.</a:t>
                </a:r>
              </a:p>
              <a:p>
                <a:pPr marL="0" indent="0">
                  <a:buNone/>
                </a:pPr>
                <a:endParaRPr lang="en-US" dirty="0"/>
              </a:p>
              <a:p>
                <a:pPr marL="0" indent="0">
                  <a:buNone/>
                </a:pPr>
                <a:r>
                  <a:rPr lang="en-US" dirty="0"/>
                  <a:t>The tuition cost of $34,000 is greater than 32% of the other tuition costs.</a:t>
                </a:r>
                <a:endParaRPr lang="en-US" altLang="en-US" sz="2400" i="1" dirty="0">
                  <a:solidFill>
                    <a:schemeClr val="tx2"/>
                  </a:solidFill>
                </a:endParaRPr>
              </a:p>
            </p:txBody>
          </p:sp>
        </mc:Choice>
        <mc:Fallback xmlns="">
          <p:sp>
            <p:nvSpPr>
              <p:cNvPr id="17410" name="Content Placeholder 2">
                <a:extLst>
                  <a:ext uri="{FF2B5EF4-FFF2-40B4-BE49-F238E27FC236}">
                    <a16:creationId xmlns:a16="http://schemas.microsoft.com/office/drawing/2014/main" id="{02F3D49F-6962-4F64-845D-7A87D2FBE5B0}"/>
                  </a:ext>
                </a:extLst>
              </p:cNvPr>
              <p:cNvSpPr>
                <a:spLocks noGrp="1" noRot="1" noChangeAspect="1" noMove="1" noResize="1" noEditPoints="1" noAdjustHandles="1" noChangeArrowheads="1" noChangeShapeType="1" noTextEdit="1"/>
              </p:cNvSpPr>
              <p:nvPr>
                <p:ph idx="1"/>
              </p:nvPr>
            </p:nvSpPr>
            <p:spPr>
              <a:xfrm>
                <a:off x="457200" y="1283856"/>
                <a:ext cx="8229600" cy="4315258"/>
              </a:xfrm>
              <a:blipFill>
                <a:blip r:embed="rId2"/>
                <a:stretch>
                  <a:fillRect l="-1481" t="-1556" b="-14286"/>
                </a:stretch>
              </a:blipFill>
            </p:spPr>
            <p:txBody>
              <a:bodyPr/>
              <a:lstStyle/>
              <a:p>
                <a:r>
                  <a:rPr lang="en-US">
                    <a:noFill/>
                  </a:rPr>
                  <a:t> </a:t>
                </a:r>
              </a:p>
            </p:txBody>
          </p:sp>
        </mc:Fallback>
      </mc:AlternateContent>
      <p:sp>
        <p:nvSpPr>
          <p:cNvPr id="17412" name="Footer Placeholder 2">
            <a:extLst>
              <a:ext uri="{FF2B5EF4-FFF2-40B4-BE49-F238E27FC236}">
                <a16:creationId xmlns="" xmlns:a16="http://schemas.microsoft.com/office/drawing/2014/main" id="{C98AF704-5BD3-4977-AC39-EA61B75F7758}"/>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800">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800">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800">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800">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8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9pPr>
          </a:lstStyle>
          <a:p>
            <a:pPr eaLnBrk="1" hangingPunct="1">
              <a:spcBef>
                <a:spcPct val="0"/>
              </a:spcBef>
            </a:pPr>
            <a:r>
              <a:rPr lang="en-US" altLang="en-US" sz="1200">
                <a:latin typeface="Arial" panose="020B0604020202020204" pitchFamily="34" charset="0"/>
              </a:rPr>
              <a:t>.</a:t>
            </a:r>
          </a:p>
        </p:txBody>
      </p:sp>
    </p:spTree>
    <p:extLst>
      <p:ext uri="{BB962C8B-B14F-4D97-AF65-F5344CB8AC3E}">
        <p14:creationId xmlns:p14="http://schemas.microsoft.com/office/powerpoint/2010/main" val="782362524"/>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410">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7410">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7410">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7410">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a:extLst>
              <a:ext uri="{FF2B5EF4-FFF2-40B4-BE49-F238E27FC236}">
                <a16:creationId xmlns="" xmlns:a16="http://schemas.microsoft.com/office/drawing/2014/main" id="{F2AA658F-624D-438C-B219-B8125D27499D}"/>
              </a:ext>
            </a:extLst>
          </p:cNvPr>
          <p:cNvSpPr>
            <a:spLocks noGrp="1"/>
          </p:cNvSpPr>
          <p:nvPr>
            <p:ph type="title"/>
          </p:nvPr>
        </p:nvSpPr>
        <p:spPr/>
        <p:txBody>
          <a:bodyPr/>
          <a:lstStyle/>
          <a:p>
            <a:r>
              <a:rPr lang="en-US" altLang="en-US"/>
              <a:t>The Standard Score</a:t>
            </a:r>
          </a:p>
        </p:txBody>
      </p:sp>
      <p:sp>
        <p:nvSpPr>
          <p:cNvPr id="36868" name="Content Placeholder 2">
            <a:extLst>
              <a:ext uri="{FF2B5EF4-FFF2-40B4-BE49-F238E27FC236}">
                <a16:creationId xmlns="" xmlns:a16="http://schemas.microsoft.com/office/drawing/2014/main" id="{50B5966E-F0E6-4CED-B7BB-1C0E9EDE422C}"/>
              </a:ext>
            </a:extLst>
          </p:cNvPr>
          <p:cNvSpPr>
            <a:spLocks noGrp="1"/>
          </p:cNvSpPr>
          <p:nvPr>
            <p:ph idx="1"/>
          </p:nvPr>
        </p:nvSpPr>
        <p:spPr>
          <a:xfrm>
            <a:off x="378822" y="1438275"/>
            <a:ext cx="8229600" cy="3019425"/>
          </a:xfrm>
        </p:spPr>
        <p:txBody>
          <a:bodyPr/>
          <a:lstStyle/>
          <a:p>
            <a:pPr>
              <a:buFont typeface="Arial" panose="020B0604020202020204" pitchFamily="34" charset="0"/>
              <a:buNone/>
            </a:pPr>
            <a:r>
              <a:rPr lang="en-US" altLang="en-US" b="1" dirty="0">
                <a:solidFill>
                  <a:schemeClr val="accent2"/>
                </a:solidFill>
              </a:rPr>
              <a:t>Standard Score (</a:t>
            </a:r>
            <a:r>
              <a:rPr lang="en-US" altLang="en-US" b="1" i="1" dirty="0">
                <a:solidFill>
                  <a:schemeClr val="accent2"/>
                </a:solidFill>
              </a:rPr>
              <a:t>z-</a:t>
            </a:r>
            <a:r>
              <a:rPr lang="en-US" altLang="en-US" b="1" dirty="0">
                <a:solidFill>
                  <a:schemeClr val="accent2"/>
                </a:solidFill>
              </a:rPr>
              <a:t>score)</a:t>
            </a:r>
          </a:p>
          <a:p>
            <a:r>
              <a:rPr lang="en-US" altLang="en-US" dirty="0"/>
              <a:t>Represents the number of standard deviations a given value </a:t>
            </a:r>
            <a:r>
              <a:rPr lang="en-US" altLang="en-US" i="1" dirty="0"/>
              <a:t>x</a:t>
            </a:r>
            <a:r>
              <a:rPr lang="en-US" altLang="en-US" dirty="0"/>
              <a:t> falls from the mean </a:t>
            </a:r>
            <a:r>
              <a:rPr lang="el-GR" altLang="en-US" i="1" dirty="0"/>
              <a:t>μ</a:t>
            </a:r>
            <a:r>
              <a:rPr lang="en-US" altLang="en-US" dirty="0"/>
              <a:t>.</a:t>
            </a:r>
          </a:p>
          <a:p>
            <a:endParaRPr lang="en-US" altLang="en-US" dirty="0"/>
          </a:p>
          <a:p>
            <a:r>
              <a:rPr lang="en-US" altLang="en-US" dirty="0"/>
              <a:t> </a:t>
            </a:r>
          </a:p>
        </p:txBody>
      </p:sp>
      <p:graphicFrame>
        <p:nvGraphicFramePr>
          <p:cNvPr id="36866" name="Object 2">
            <a:extLst>
              <a:ext uri="{FF2B5EF4-FFF2-40B4-BE49-F238E27FC236}">
                <a16:creationId xmlns="" xmlns:a16="http://schemas.microsoft.com/office/drawing/2014/main" id="{589B9464-C7C3-486A-BC11-C62FB8C83A73}"/>
              </a:ext>
            </a:extLst>
          </p:cNvPr>
          <p:cNvGraphicFramePr>
            <a:graphicFrameLocks noChangeAspect="1"/>
          </p:cNvGraphicFramePr>
          <p:nvPr>
            <p:extLst>
              <p:ext uri="{D42A27DB-BD31-4B8C-83A1-F6EECF244321}">
                <p14:modId xmlns:p14="http://schemas.microsoft.com/office/powerpoint/2010/main" val="2210571036"/>
              </p:ext>
            </p:extLst>
          </p:nvPr>
        </p:nvGraphicFramePr>
        <p:xfrm>
          <a:off x="903288" y="3067595"/>
          <a:ext cx="5176837" cy="1181100"/>
        </p:xfrm>
        <a:graphic>
          <a:graphicData uri="http://schemas.openxmlformats.org/presentationml/2006/ole">
            <mc:AlternateContent xmlns:mc="http://schemas.openxmlformats.org/markup-compatibility/2006">
              <mc:Choice xmlns:v="urn:schemas-microsoft-com:vml" Requires="v">
                <p:oleObj spid="_x0000_s1044" name="Equation" r:id="rId3" imgW="1892160" imgH="431640" progId="Equation.DSMT4">
                  <p:embed/>
                </p:oleObj>
              </mc:Choice>
              <mc:Fallback>
                <p:oleObj name="Equation" r:id="rId3" imgW="1892160" imgH="431640" progId="Equation.DSMT4">
                  <p:embed/>
                  <p:pic>
                    <p:nvPicPr>
                      <p:cNvPr id="36866" name="Object 2">
                        <a:extLst>
                          <a:ext uri="{FF2B5EF4-FFF2-40B4-BE49-F238E27FC236}">
                            <a16:creationId xmlns="" xmlns:a16="http://schemas.microsoft.com/office/drawing/2014/main" id="{589B9464-C7C3-486A-BC11-C62FB8C83A73}"/>
                          </a:ext>
                        </a:extLst>
                      </p:cNvPr>
                      <p:cNvPicPr>
                        <a:picLocks noChangeAspect="1" noChangeArrowheads="1"/>
                      </p:cNvPicPr>
                      <p:nvPr/>
                    </p:nvPicPr>
                    <p:blipFill>
                      <a:blip r:embed="rId4"/>
                      <a:srcRect/>
                      <a:stretch>
                        <a:fillRect/>
                      </a:stretch>
                    </p:blipFill>
                    <p:spPr bwMode="auto">
                      <a:xfrm>
                        <a:off x="903288" y="3067595"/>
                        <a:ext cx="5176837" cy="1181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sp>
        <p:nvSpPr>
          <p:cNvPr id="19460" name="Footer Placeholder 2">
            <a:extLst>
              <a:ext uri="{FF2B5EF4-FFF2-40B4-BE49-F238E27FC236}">
                <a16:creationId xmlns="" xmlns:a16="http://schemas.microsoft.com/office/drawing/2014/main" id="{32A43663-9CE9-427F-BCE8-712DEE625E2F}"/>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800">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800">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800">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800">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8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9pPr>
          </a:lstStyle>
          <a:p>
            <a:pPr eaLnBrk="1" hangingPunct="1">
              <a:spcBef>
                <a:spcPct val="0"/>
              </a:spcBef>
            </a:pPr>
            <a:r>
              <a:rPr lang="en-US" altLang="en-US" sz="1200">
                <a:latin typeface="Arial" panose="020B0604020202020204" pitchFamily="34" charset="0"/>
              </a:rPr>
              <a:t>.</a:t>
            </a:r>
          </a:p>
        </p:txBody>
      </p:sp>
    </p:spTree>
    <p:extLst>
      <p:ext uri="{BB962C8B-B14F-4D97-AF65-F5344CB8AC3E}">
        <p14:creationId xmlns:p14="http://schemas.microsoft.com/office/powerpoint/2010/main" val="2969403583"/>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6868">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686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8"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69FDE4F5-D720-4649-B36B-9C437B61E8A5}"/>
              </a:ext>
            </a:extLst>
          </p:cNvPr>
          <p:cNvSpPr>
            <a:spLocks noGrp="1"/>
          </p:cNvSpPr>
          <p:nvPr>
            <p:ph type="title"/>
          </p:nvPr>
        </p:nvSpPr>
        <p:spPr/>
        <p:txBody>
          <a:bodyPr/>
          <a:lstStyle/>
          <a:p>
            <a:pPr>
              <a:defRPr/>
            </a:pPr>
            <a:r>
              <a:rPr lang="en-US" dirty="0">
                <a:solidFill>
                  <a:schemeClr val="accent3"/>
                </a:solidFill>
                <a:ea typeface="+mj-ea"/>
              </a:rPr>
              <a:t>Example: Finding </a:t>
            </a:r>
            <a:r>
              <a:rPr lang="en-US" i="1" dirty="0">
                <a:solidFill>
                  <a:schemeClr val="accent3"/>
                </a:solidFill>
                <a:ea typeface="+mj-ea"/>
              </a:rPr>
              <a:t>z</a:t>
            </a:r>
            <a:r>
              <a:rPr lang="en-US" dirty="0">
                <a:solidFill>
                  <a:schemeClr val="accent3"/>
                </a:solidFill>
                <a:ea typeface="+mj-ea"/>
              </a:rPr>
              <a:t>-Scores</a:t>
            </a:r>
          </a:p>
        </p:txBody>
      </p:sp>
      <p:sp>
        <p:nvSpPr>
          <p:cNvPr id="17410" name="Content Placeholder 2">
            <a:extLst>
              <a:ext uri="{FF2B5EF4-FFF2-40B4-BE49-F238E27FC236}">
                <a16:creationId xmlns="" xmlns:a16="http://schemas.microsoft.com/office/drawing/2014/main" id="{02F3D49F-6962-4F64-845D-7A87D2FBE5B0}"/>
              </a:ext>
            </a:extLst>
          </p:cNvPr>
          <p:cNvSpPr>
            <a:spLocks noGrp="1"/>
          </p:cNvSpPr>
          <p:nvPr>
            <p:ph idx="1"/>
          </p:nvPr>
        </p:nvSpPr>
        <p:spPr>
          <a:xfrm>
            <a:off x="457200" y="1600200"/>
            <a:ext cx="8229600" cy="3998913"/>
          </a:xfrm>
        </p:spPr>
        <p:txBody>
          <a:bodyPr/>
          <a:lstStyle/>
          <a:p>
            <a:pPr marL="0" indent="0">
              <a:buNone/>
            </a:pPr>
            <a:r>
              <a:rPr lang="en-US" dirty="0"/>
              <a:t>The mean speed of vehicles along a stretch of highway is 56 miles per hour with a standard deviation of 4 miles per hour. You measure the speeds of three cars traveling along this stretch of highway as 62 miles per hour, 47 miles per hour, and 56 miles per hour. Find the </a:t>
            </a:r>
            <a:r>
              <a:rPr lang="en-US" i="1" dirty="0"/>
              <a:t>z</a:t>
            </a:r>
            <a:r>
              <a:rPr lang="en-US" dirty="0"/>
              <a:t>-score that corresponds to each speed. Assume the distribution of the speeds is approximately bell-shaped.</a:t>
            </a:r>
          </a:p>
        </p:txBody>
      </p:sp>
      <p:sp>
        <p:nvSpPr>
          <p:cNvPr id="17412" name="Footer Placeholder 2">
            <a:extLst>
              <a:ext uri="{FF2B5EF4-FFF2-40B4-BE49-F238E27FC236}">
                <a16:creationId xmlns="" xmlns:a16="http://schemas.microsoft.com/office/drawing/2014/main" id="{C98AF704-5BD3-4977-AC39-EA61B75F7758}"/>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800">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800">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800">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800">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8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9pPr>
          </a:lstStyle>
          <a:p>
            <a:pPr eaLnBrk="1" hangingPunct="1">
              <a:spcBef>
                <a:spcPct val="0"/>
              </a:spcBef>
            </a:pPr>
            <a:r>
              <a:rPr lang="en-US" altLang="en-US" sz="1200">
                <a:latin typeface="Arial" panose="020B0604020202020204" pitchFamily="34" charset="0"/>
              </a:rPr>
              <a:t>.</a:t>
            </a:r>
          </a:p>
        </p:txBody>
      </p:sp>
    </p:spTree>
    <p:extLst>
      <p:ext uri="{BB962C8B-B14F-4D97-AF65-F5344CB8AC3E}">
        <p14:creationId xmlns:p14="http://schemas.microsoft.com/office/powerpoint/2010/main" val="1726554643"/>
      </p:ext>
    </p:extLst>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69FDE4F5-D720-4649-B36B-9C437B61E8A5}"/>
              </a:ext>
            </a:extLst>
          </p:cNvPr>
          <p:cNvSpPr>
            <a:spLocks noGrp="1"/>
          </p:cNvSpPr>
          <p:nvPr>
            <p:ph type="title"/>
          </p:nvPr>
        </p:nvSpPr>
        <p:spPr/>
        <p:txBody>
          <a:bodyPr/>
          <a:lstStyle/>
          <a:p>
            <a:pPr>
              <a:defRPr/>
            </a:pPr>
            <a:r>
              <a:rPr lang="en-US" dirty="0">
                <a:solidFill>
                  <a:schemeClr val="accent3"/>
                </a:solidFill>
                <a:ea typeface="+mj-ea"/>
              </a:rPr>
              <a:t>Solution: Finding </a:t>
            </a:r>
            <a:r>
              <a:rPr lang="en-US" i="1" dirty="0">
                <a:solidFill>
                  <a:schemeClr val="accent3"/>
                </a:solidFill>
                <a:ea typeface="+mj-ea"/>
              </a:rPr>
              <a:t>z</a:t>
            </a:r>
            <a:r>
              <a:rPr lang="en-US" dirty="0">
                <a:solidFill>
                  <a:schemeClr val="accent3"/>
                </a:solidFill>
                <a:ea typeface="+mj-ea"/>
              </a:rPr>
              <a:t>-Scores</a:t>
            </a:r>
          </a:p>
        </p:txBody>
      </p:sp>
      <mc:AlternateContent xmlns:mc="http://schemas.openxmlformats.org/markup-compatibility/2006" xmlns:a14="http://schemas.microsoft.com/office/drawing/2010/main">
        <mc:Choice Requires="a14">
          <p:sp>
            <p:nvSpPr>
              <p:cNvPr id="17410" name="Content Placeholder 2">
                <a:extLst>
                  <a:ext uri="{FF2B5EF4-FFF2-40B4-BE49-F238E27FC236}">
                    <a16:creationId xmlns="" xmlns:a16="http://schemas.microsoft.com/office/drawing/2014/main" id="{02F3D49F-6962-4F64-845D-7A87D2FBE5B0}"/>
                  </a:ext>
                </a:extLst>
              </p:cNvPr>
              <p:cNvSpPr>
                <a:spLocks noGrp="1"/>
              </p:cNvSpPr>
              <p:nvPr>
                <p:ph idx="1"/>
              </p:nvPr>
            </p:nvSpPr>
            <p:spPr>
              <a:xfrm>
                <a:off x="457200" y="1246910"/>
                <a:ext cx="8229600" cy="5031970"/>
              </a:xfrm>
            </p:spPr>
            <p:txBody>
              <a:bodyPr/>
              <a:lstStyle/>
              <a:p>
                <a:pPr marL="0" indent="0">
                  <a:buNone/>
                </a:pPr>
                <a:r>
                  <a:rPr lang="en-US" b="1" dirty="0">
                    <a:solidFill>
                      <a:srgbClr val="92D050"/>
                    </a:solidFill>
                  </a:rPr>
                  <a:t>Solution</a:t>
                </a:r>
              </a:p>
              <a:p>
                <a:pPr marL="0" indent="0">
                  <a:buNone/>
                </a:pPr>
                <a:r>
                  <a:rPr lang="en-US" dirty="0"/>
                  <a:t>The </a:t>
                </a:r>
                <a:r>
                  <a:rPr lang="en-US" i="1" dirty="0"/>
                  <a:t>z</a:t>
                </a:r>
                <a:r>
                  <a:rPr lang="en-US" dirty="0"/>
                  <a:t>-score that corresponds to each speed is calculated below.</a:t>
                </a:r>
              </a:p>
              <a:p>
                <a:pPr marL="0" indent="0">
                  <a:buNone/>
                </a:pPr>
                <a:r>
                  <a:rPr lang="en-US" i="1" dirty="0"/>
                  <a:t>    </a:t>
                </a:r>
                <a:r>
                  <a:rPr lang="en-US" sz="2600" i="1" dirty="0">
                    <a:solidFill>
                      <a:srgbClr val="C00000"/>
                    </a:solidFill>
                  </a:rPr>
                  <a:t>x </a:t>
                </a:r>
                <a:r>
                  <a:rPr lang="en-US" sz="2600" dirty="0">
                    <a:solidFill>
                      <a:srgbClr val="C00000"/>
                    </a:solidFill>
                  </a:rPr>
                  <a:t>= 62 mph 	   </a:t>
                </a:r>
                <a:r>
                  <a:rPr lang="en-US" sz="2600" i="1" dirty="0">
                    <a:solidFill>
                      <a:srgbClr val="C00000"/>
                    </a:solidFill>
                  </a:rPr>
                  <a:t>x </a:t>
                </a:r>
                <a:r>
                  <a:rPr lang="en-US" sz="2600" dirty="0">
                    <a:solidFill>
                      <a:srgbClr val="C00000"/>
                    </a:solidFill>
                  </a:rPr>
                  <a:t>= 47 mph 		       </a:t>
                </a:r>
                <a:r>
                  <a:rPr lang="en-US" sz="2600" i="1" dirty="0">
                    <a:solidFill>
                      <a:srgbClr val="C00000"/>
                    </a:solidFill>
                  </a:rPr>
                  <a:t>x </a:t>
                </a:r>
                <a:r>
                  <a:rPr lang="en-US" sz="2600" dirty="0">
                    <a:solidFill>
                      <a:srgbClr val="C00000"/>
                    </a:solidFill>
                  </a:rPr>
                  <a:t>= 56 mph</a:t>
                </a:r>
              </a:p>
              <a:p>
                <a:pPr marL="0" indent="0">
                  <a:buNone/>
                </a:pPr>
                <a:r>
                  <a:rPr lang="en-US" sz="2600" i="1" dirty="0"/>
                  <a:t>z </a:t>
                </a:r>
                <a:r>
                  <a:rPr lang="en-US" sz="2600" dirty="0"/>
                  <a:t>=  </a:t>
                </a:r>
                <a14:m>
                  <m:oMath xmlns:m="http://schemas.openxmlformats.org/officeDocument/2006/math">
                    <m:f>
                      <m:fPr>
                        <m:ctrlPr>
                          <a:rPr lang="en-US" sz="2600" i="1" smtClean="0">
                            <a:latin typeface="Cambria Math" panose="02040503050406030204" pitchFamily="18" charset="0"/>
                          </a:rPr>
                        </m:ctrlPr>
                      </m:fPr>
                      <m:num>
                        <m:r>
                          <m:rPr>
                            <m:nor/>
                          </m:rPr>
                          <a:rPr lang="en-US" sz="2600" dirty="0" smtClean="0">
                            <a:solidFill>
                              <a:srgbClr val="C00000"/>
                            </a:solidFill>
                          </a:rPr>
                          <m:t>62</m:t>
                        </m:r>
                        <m:r>
                          <m:rPr>
                            <m:nor/>
                          </m:rPr>
                          <a:rPr lang="en-US" sz="2600" dirty="0"/>
                          <m:t> − 56 </m:t>
                        </m:r>
                      </m:num>
                      <m:den>
                        <m:r>
                          <m:rPr>
                            <m:nor/>
                          </m:rPr>
                          <a:rPr lang="en-US" sz="2600" dirty="0"/>
                          <m:t>4</m:t>
                        </m:r>
                      </m:den>
                    </m:f>
                  </m:oMath>
                </a14:m>
                <a:r>
                  <a:rPr lang="en-US" sz="2600" dirty="0"/>
                  <a:t> = 1.5 	</a:t>
                </a:r>
                <a:r>
                  <a:rPr lang="en-US" sz="2600" i="1" dirty="0"/>
                  <a:t>z </a:t>
                </a:r>
                <a:r>
                  <a:rPr lang="en-US" sz="2600" dirty="0"/>
                  <a:t>= </a:t>
                </a:r>
                <a14:m>
                  <m:oMath xmlns:m="http://schemas.openxmlformats.org/officeDocument/2006/math">
                    <m:f>
                      <m:fPr>
                        <m:ctrlPr>
                          <a:rPr lang="en-US" sz="2600" i="1" smtClean="0">
                            <a:latin typeface="Cambria Math" panose="02040503050406030204" pitchFamily="18" charset="0"/>
                          </a:rPr>
                        </m:ctrlPr>
                      </m:fPr>
                      <m:num>
                        <m:r>
                          <m:rPr>
                            <m:nor/>
                          </m:rPr>
                          <a:rPr lang="en-US" sz="2600" dirty="0" smtClean="0">
                            <a:solidFill>
                              <a:srgbClr val="C00000"/>
                            </a:solidFill>
                          </a:rPr>
                          <m:t>47</m:t>
                        </m:r>
                        <m:r>
                          <m:rPr>
                            <m:nor/>
                          </m:rPr>
                          <a:rPr lang="en-US" sz="2600" dirty="0"/>
                          <m:t> − 56 </m:t>
                        </m:r>
                      </m:num>
                      <m:den>
                        <m:r>
                          <m:rPr>
                            <m:nor/>
                          </m:rPr>
                          <a:rPr lang="en-US" sz="2600" dirty="0"/>
                          <m:t>4</m:t>
                        </m:r>
                      </m:den>
                    </m:f>
                  </m:oMath>
                </a14:m>
                <a:r>
                  <a:rPr lang="en-US" sz="2600" dirty="0"/>
                  <a:t> = </a:t>
                </a:r>
                <a14:m>
                  <m:oMath xmlns:m="http://schemas.openxmlformats.org/officeDocument/2006/math">
                    <m:r>
                      <m:rPr>
                        <m:nor/>
                      </m:rPr>
                      <a:rPr lang="en-US" sz="2600" dirty="0"/>
                      <m:t>−</m:t>
                    </m:r>
                    <m:r>
                      <a:rPr lang="en-US" sz="2600" i="1" dirty="0">
                        <a:latin typeface="Cambria Math"/>
                      </a:rPr>
                      <m:t> </m:t>
                    </m:r>
                  </m:oMath>
                </a14:m>
                <a:r>
                  <a:rPr lang="en-US" sz="2600" dirty="0"/>
                  <a:t>2.25    </a:t>
                </a:r>
                <a:r>
                  <a:rPr lang="en-US" sz="2600" i="1" dirty="0"/>
                  <a:t>z </a:t>
                </a:r>
                <a:r>
                  <a:rPr lang="en-US" sz="2600" dirty="0"/>
                  <a:t>= </a:t>
                </a:r>
                <a14:m>
                  <m:oMath xmlns:m="http://schemas.openxmlformats.org/officeDocument/2006/math">
                    <m:f>
                      <m:fPr>
                        <m:ctrlPr>
                          <a:rPr lang="en-US" sz="2600" i="1" smtClean="0">
                            <a:latin typeface="Cambria Math" panose="02040503050406030204" pitchFamily="18" charset="0"/>
                          </a:rPr>
                        </m:ctrlPr>
                      </m:fPr>
                      <m:num>
                        <m:r>
                          <m:rPr>
                            <m:nor/>
                          </m:rPr>
                          <a:rPr lang="en-US" sz="2600" dirty="0" smtClean="0">
                            <a:solidFill>
                              <a:srgbClr val="C00000"/>
                            </a:solidFill>
                          </a:rPr>
                          <m:t>56</m:t>
                        </m:r>
                        <m:r>
                          <m:rPr>
                            <m:nor/>
                          </m:rPr>
                          <a:rPr lang="en-US" sz="2600" dirty="0"/>
                          <m:t> − 56 </m:t>
                        </m:r>
                      </m:num>
                      <m:den>
                        <m:r>
                          <m:rPr>
                            <m:nor/>
                          </m:rPr>
                          <a:rPr lang="en-US" sz="2600" dirty="0"/>
                          <m:t>4</m:t>
                        </m:r>
                      </m:den>
                    </m:f>
                  </m:oMath>
                </a14:m>
                <a:r>
                  <a:rPr lang="en-US" sz="2600" dirty="0"/>
                  <a:t> = 0</a:t>
                </a:r>
              </a:p>
              <a:p>
                <a:pPr marL="0" indent="0">
                  <a:buNone/>
                </a:pPr>
                <a:r>
                  <a:rPr lang="en-US" dirty="0"/>
                  <a:t>62 miles per hour is 1.5 standard deviations above the mean; 47 miles per hour is 2.25 standard deviations below the mean; and 56 miles per hour is equal to the mean. 47 miles per hour is unusually slow, because its speed corresponds to a </a:t>
                </a:r>
                <a:r>
                  <a:rPr lang="en-US" i="1" dirty="0"/>
                  <a:t>z</a:t>
                </a:r>
                <a:r>
                  <a:rPr lang="en-US" dirty="0"/>
                  <a:t>-score of </a:t>
                </a:r>
                <a14:m>
                  <m:oMath xmlns:m="http://schemas.openxmlformats.org/officeDocument/2006/math">
                    <m:r>
                      <m:rPr>
                        <m:nor/>
                      </m:rPr>
                      <a:rPr lang="en-US" dirty="0"/>
                      <m:t>−</m:t>
                    </m:r>
                    <m:r>
                      <a:rPr lang="en-US" i="1" dirty="0">
                        <a:latin typeface="Cambria Math"/>
                      </a:rPr>
                      <m:t> </m:t>
                    </m:r>
                  </m:oMath>
                </a14:m>
                <a:r>
                  <a:rPr lang="en-US" dirty="0"/>
                  <a:t>2.25. </a:t>
                </a:r>
              </a:p>
            </p:txBody>
          </p:sp>
        </mc:Choice>
        <mc:Fallback xmlns="">
          <p:sp>
            <p:nvSpPr>
              <p:cNvPr id="17410" name="Content Placeholder 2">
                <a:extLst>
                  <a:ext uri="{FF2B5EF4-FFF2-40B4-BE49-F238E27FC236}">
                    <a16:creationId xmlns:a16="http://schemas.microsoft.com/office/drawing/2014/main" id="{02F3D49F-6962-4F64-845D-7A87D2FBE5B0}"/>
                  </a:ext>
                </a:extLst>
              </p:cNvPr>
              <p:cNvSpPr>
                <a:spLocks noGrp="1" noRot="1" noChangeAspect="1" noMove="1" noResize="1" noEditPoints="1" noAdjustHandles="1" noChangeArrowheads="1" noChangeShapeType="1" noTextEdit="1"/>
              </p:cNvSpPr>
              <p:nvPr>
                <p:ph idx="1"/>
              </p:nvPr>
            </p:nvSpPr>
            <p:spPr>
              <a:xfrm>
                <a:off x="457200" y="1246910"/>
                <a:ext cx="8229600" cy="5031970"/>
              </a:xfrm>
              <a:blipFill>
                <a:blip r:embed="rId2"/>
                <a:stretch>
                  <a:fillRect l="-1481" t="-1333" r="-1111" b="-1818"/>
                </a:stretch>
              </a:blipFill>
            </p:spPr>
            <p:txBody>
              <a:bodyPr/>
              <a:lstStyle/>
              <a:p>
                <a:r>
                  <a:rPr lang="en-US">
                    <a:noFill/>
                  </a:rPr>
                  <a:t> </a:t>
                </a:r>
              </a:p>
            </p:txBody>
          </p:sp>
        </mc:Fallback>
      </mc:AlternateContent>
      <p:sp>
        <p:nvSpPr>
          <p:cNvPr id="17412" name="Footer Placeholder 2">
            <a:extLst>
              <a:ext uri="{FF2B5EF4-FFF2-40B4-BE49-F238E27FC236}">
                <a16:creationId xmlns="" xmlns:a16="http://schemas.microsoft.com/office/drawing/2014/main" id="{C98AF704-5BD3-4977-AC39-EA61B75F7758}"/>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800">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800">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800">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800">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8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9pPr>
          </a:lstStyle>
          <a:p>
            <a:pPr eaLnBrk="1" hangingPunct="1">
              <a:spcBef>
                <a:spcPct val="0"/>
              </a:spcBef>
            </a:pPr>
            <a:r>
              <a:rPr lang="en-US" altLang="en-US" sz="1200">
                <a:latin typeface="Arial" panose="020B0604020202020204" pitchFamily="34" charset="0"/>
              </a:rPr>
              <a:t>.</a:t>
            </a:r>
          </a:p>
        </p:txBody>
      </p:sp>
    </p:spTree>
    <p:extLst>
      <p:ext uri="{BB962C8B-B14F-4D97-AF65-F5344CB8AC3E}">
        <p14:creationId xmlns:p14="http://schemas.microsoft.com/office/powerpoint/2010/main" val="697502474"/>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410">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5667C17-B7CE-4270-B5D1-0C90AAE6BC97}"/>
              </a:ext>
            </a:extLst>
          </p:cNvPr>
          <p:cNvSpPr>
            <a:spLocks noGrp="1"/>
          </p:cNvSpPr>
          <p:nvPr>
            <p:ph type="title"/>
          </p:nvPr>
        </p:nvSpPr>
        <p:spPr>
          <a:xfrm>
            <a:off x="228600" y="158750"/>
            <a:ext cx="8686800" cy="1143000"/>
          </a:xfrm>
        </p:spPr>
        <p:txBody>
          <a:bodyPr/>
          <a:lstStyle/>
          <a:p>
            <a:pPr>
              <a:defRPr/>
            </a:pPr>
            <a:r>
              <a:rPr lang="en-US" dirty="0">
                <a:solidFill>
                  <a:schemeClr val="accent3"/>
                </a:solidFill>
                <a:ea typeface="+mj-ea"/>
              </a:rPr>
              <a:t>Example: Comparing </a:t>
            </a:r>
            <a:r>
              <a:rPr lang="en-US" i="1" dirty="0">
                <a:solidFill>
                  <a:schemeClr val="accent3"/>
                </a:solidFill>
                <a:ea typeface="+mj-ea"/>
              </a:rPr>
              <a:t>z-</a:t>
            </a:r>
            <a:r>
              <a:rPr lang="en-US" dirty="0">
                <a:solidFill>
                  <a:schemeClr val="accent3"/>
                </a:solidFill>
                <a:ea typeface="+mj-ea"/>
              </a:rPr>
              <a:t>Scores from Different Data Sets</a:t>
            </a:r>
          </a:p>
        </p:txBody>
      </p:sp>
      <p:sp>
        <p:nvSpPr>
          <p:cNvPr id="20482" name="Content Placeholder 2">
            <a:extLst>
              <a:ext uri="{FF2B5EF4-FFF2-40B4-BE49-F238E27FC236}">
                <a16:creationId xmlns="" xmlns:a16="http://schemas.microsoft.com/office/drawing/2014/main" id="{DCC8159F-9EA9-486B-B41A-DEEB872F8E3F}"/>
              </a:ext>
            </a:extLst>
          </p:cNvPr>
          <p:cNvSpPr>
            <a:spLocks noGrp="1"/>
          </p:cNvSpPr>
          <p:nvPr>
            <p:ph idx="1"/>
          </p:nvPr>
        </p:nvSpPr>
        <p:spPr>
          <a:xfrm>
            <a:off x="457200" y="1884218"/>
            <a:ext cx="8229600" cy="3672032"/>
          </a:xfrm>
        </p:spPr>
        <p:txBody>
          <a:bodyPr/>
          <a:lstStyle/>
          <a:p>
            <a:pPr marL="0" indent="0">
              <a:buNone/>
            </a:pPr>
            <a:r>
              <a:rPr lang="en-US" dirty="0"/>
              <a:t>The table shows the mean heights and standard deviations for a population of men and a population of women. Compare the </a:t>
            </a:r>
            <a:r>
              <a:rPr lang="en-US" i="1" dirty="0"/>
              <a:t>z</a:t>
            </a:r>
            <a:r>
              <a:rPr lang="en-US" dirty="0"/>
              <a:t>-scores for a 6-foot-tall man and a 6-foot-tall woman. Assume the distributions of the heights are approximately bell-shaped.</a:t>
            </a:r>
            <a:endParaRPr lang="en-US" altLang="en-US" dirty="0"/>
          </a:p>
        </p:txBody>
      </p:sp>
      <p:sp>
        <p:nvSpPr>
          <p:cNvPr id="20484" name="Footer Placeholder 2">
            <a:extLst>
              <a:ext uri="{FF2B5EF4-FFF2-40B4-BE49-F238E27FC236}">
                <a16:creationId xmlns="" xmlns:a16="http://schemas.microsoft.com/office/drawing/2014/main" id="{40BF1C9A-4D4C-43D8-85C2-485C902DDAB3}"/>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800">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800">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800">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800">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8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9pPr>
          </a:lstStyle>
          <a:p>
            <a:pPr eaLnBrk="1" hangingPunct="1">
              <a:spcBef>
                <a:spcPct val="0"/>
              </a:spcBef>
            </a:pPr>
            <a:r>
              <a:rPr lang="en-US" altLang="en-US" sz="1200">
                <a:latin typeface="Arial" panose="020B0604020202020204" pitchFamily="34" charset="0"/>
              </a:rPr>
              <a:t>.</a:t>
            </a:r>
          </a:p>
        </p:txBody>
      </p:sp>
      <p:pic>
        <p:nvPicPr>
          <p:cNvPr id="5" name="Picture 4" descr="A screenshot of a cell phone&#10;&#10;Description generated with very high confidence">
            <a:extLst>
              <a:ext uri="{FF2B5EF4-FFF2-40B4-BE49-F238E27FC236}">
                <a16:creationId xmlns="" xmlns:a16="http://schemas.microsoft.com/office/drawing/2014/main" id="{38FEDD74-2116-4293-B033-3551B5DEA62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00632" y="4294521"/>
            <a:ext cx="3342139" cy="1595631"/>
          </a:xfrm>
          <a:prstGeom prst="rect">
            <a:avLst/>
          </a:prstGeom>
        </p:spPr>
      </p:pic>
    </p:spTree>
    <p:extLst>
      <p:ext uri="{BB962C8B-B14F-4D97-AF65-F5344CB8AC3E}">
        <p14:creationId xmlns:p14="http://schemas.microsoft.com/office/powerpoint/2010/main" val="2967908548"/>
      </p:ext>
    </p:extLst>
  </p:cSld>
  <p:clrMapOvr>
    <a:masterClrMapping/>
  </p:clrMapOvr>
  <p:transition>
    <p:wipe dir="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B4468E8C-EB6B-44B9-8E45-C771ED324F11}"/>
              </a:ext>
            </a:extLst>
          </p:cNvPr>
          <p:cNvSpPr>
            <a:spLocks noGrp="1"/>
          </p:cNvSpPr>
          <p:nvPr>
            <p:ph type="title"/>
          </p:nvPr>
        </p:nvSpPr>
        <p:spPr/>
        <p:txBody>
          <a:bodyPr/>
          <a:lstStyle/>
          <a:p>
            <a:pPr>
              <a:defRPr/>
            </a:pPr>
            <a:r>
              <a:rPr lang="en-US" dirty="0">
                <a:solidFill>
                  <a:schemeClr val="accent3"/>
                </a:solidFill>
                <a:ea typeface="+mj-ea"/>
              </a:rPr>
              <a:t>Solution: Comparing </a:t>
            </a:r>
            <a:r>
              <a:rPr lang="en-US" i="1" dirty="0">
                <a:solidFill>
                  <a:schemeClr val="accent3"/>
                </a:solidFill>
                <a:ea typeface="+mj-ea"/>
              </a:rPr>
              <a:t>z-</a:t>
            </a:r>
            <a:r>
              <a:rPr lang="en-US" dirty="0">
                <a:solidFill>
                  <a:schemeClr val="accent3"/>
                </a:solidFill>
                <a:ea typeface="+mj-ea"/>
              </a:rPr>
              <a:t>Scores from Different Data Sets</a:t>
            </a:r>
          </a:p>
        </p:txBody>
      </p:sp>
      <mc:AlternateContent xmlns:mc="http://schemas.openxmlformats.org/markup-compatibility/2006" xmlns:a14="http://schemas.microsoft.com/office/drawing/2010/main">
        <mc:Choice Requires="a14">
          <p:sp>
            <p:nvSpPr>
              <p:cNvPr id="21506" name="Content Placeholder 5">
                <a:extLst>
                  <a:ext uri="{FF2B5EF4-FFF2-40B4-BE49-F238E27FC236}">
                    <a16:creationId xmlns="" xmlns:a16="http://schemas.microsoft.com/office/drawing/2014/main" id="{707E793F-26C9-4416-8EA7-AD2F217C5CA7}"/>
                  </a:ext>
                </a:extLst>
              </p:cNvPr>
              <p:cNvSpPr>
                <a:spLocks noGrp="1"/>
              </p:cNvSpPr>
              <p:nvPr>
                <p:ph idx="1"/>
              </p:nvPr>
            </p:nvSpPr>
            <p:spPr>
              <a:xfrm>
                <a:off x="457200" y="1792288"/>
                <a:ext cx="8229600" cy="661987"/>
              </a:xfrm>
            </p:spPr>
            <p:txBody>
              <a:bodyPr/>
              <a:lstStyle/>
              <a:p>
                <a:pPr marL="0" indent="0">
                  <a:buNone/>
                </a:pPr>
                <a:r>
                  <a:rPr lang="en-US" altLang="en-US" b="1" dirty="0">
                    <a:solidFill>
                      <a:srgbClr val="92D050"/>
                    </a:solidFill>
                  </a:rPr>
                  <a:t>Solution</a:t>
                </a:r>
              </a:p>
              <a:p>
                <a:pPr marL="0" indent="0">
                  <a:buNone/>
                </a:pPr>
                <a:r>
                  <a:rPr lang="en-US" dirty="0"/>
                  <a:t>Note that 6 feet = 72 inches. Find the </a:t>
                </a:r>
                <a:r>
                  <a:rPr lang="en-US" i="1" dirty="0"/>
                  <a:t>z</a:t>
                </a:r>
                <a:r>
                  <a:rPr lang="en-US" dirty="0"/>
                  <a:t>-score for each height.</a:t>
                </a:r>
              </a:p>
              <a:p>
                <a:r>
                  <a:rPr lang="en-US" b="1" i="1" dirty="0"/>
                  <a:t>z</a:t>
                </a:r>
                <a:r>
                  <a:rPr lang="en-US" b="1" dirty="0"/>
                  <a:t>-score for 6-foot-tall man </a:t>
                </a:r>
              </a:p>
              <a:p>
                <a:pPr marL="0" indent="0" algn="ctr">
                  <a:buNone/>
                </a:pPr>
                <a:r>
                  <a:rPr lang="en-US" i="1" dirty="0">
                    <a:solidFill>
                      <a:srgbClr val="C00000"/>
                    </a:solidFill>
                  </a:rPr>
                  <a:t>z </a:t>
                </a:r>
                <a:r>
                  <a:rPr lang="en-US" dirty="0">
                    <a:solidFill>
                      <a:srgbClr val="C00000"/>
                    </a:solidFill>
                  </a:rPr>
                  <a:t>= </a:t>
                </a:r>
                <a14:m>
                  <m:oMath xmlns:m="http://schemas.openxmlformats.org/officeDocument/2006/math">
                    <m:f>
                      <m:fPr>
                        <m:ctrlPr>
                          <a:rPr lang="en-US" i="1" smtClean="0">
                            <a:solidFill>
                              <a:srgbClr val="C00000"/>
                            </a:solidFill>
                            <a:latin typeface="Cambria Math" panose="02040503050406030204" pitchFamily="18" charset="0"/>
                          </a:rPr>
                        </m:ctrlPr>
                      </m:fPr>
                      <m:num>
                        <m:r>
                          <m:rPr>
                            <m:nor/>
                          </m:rPr>
                          <a:rPr lang="en-US" i="1" dirty="0">
                            <a:solidFill>
                              <a:srgbClr val="C00000"/>
                            </a:solidFill>
                          </a:rPr>
                          <m:t>x</m:t>
                        </m:r>
                        <m:r>
                          <m:rPr>
                            <m:nor/>
                          </m:rPr>
                          <a:rPr lang="en-US" i="1" dirty="0">
                            <a:solidFill>
                              <a:srgbClr val="C00000"/>
                            </a:solidFill>
                          </a:rPr>
                          <m:t> </m:t>
                        </m:r>
                        <m:r>
                          <m:rPr>
                            <m:nor/>
                          </m:rPr>
                          <a:rPr lang="en-US" dirty="0">
                            <a:solidFill>
                              <a:srgbClr val="C00000"/>
                            </a:solidFill>
                          </a:rPr>
                          <m:t>− </m:t>
                        </m:r>
                        <m:r>
                          <m:rPr>
                            <m:sty m:val="p"/>
                          </m:rPr>
                          <a:rPr lang="el-GR" i="1" dirty="0">
                            <a:solidFill>
                              <a:srgbClr val="C00000"/>
                            </a:solidFill>
                            <a:latin typeface="Cambria Math" panose="02040503050406030204" pitchFamily="18" charset="0"/>
                            <a:ea typeface="Cambria Math" panose="02040503050406030204" pitchFamily="18" charset="0"/>
                          </a:rPr>
                          <m:t>μ</m:t>
                        </m:r>
                      </m:num>
                      <m:den>
                        <m:r>
                          <a:rPr lang="en-US" i="1" dirty="0">
                            <a:solidFill>
                              <a:srgbClr val="C00000"/>
                            </a:solidFill>
                            <a:latin typeface="Cambria Math" panose="02040503050406030204" pitchFamily="18" charset="0"/>
                            <a:ea typeface="Cambria Math" panose="02040503050406030204" pitchFamily="18" charset="0"/>
                          </a:rPr>
                          <m:t>𝜎</m:t>
                        </m:r>
                      </m:den>
                    </m:f>
                  </m:oMath>
                </a14:m>
                <a:r>
                  <a:rPr lang="en-US" dirty="0">
                    <a:solidFill>
                      <a:srgbClr val="C00000"/>
                    </a:solidFill>
                  </a:rPr>
                  <a:t> = </a:t>
                </a:r>
                <a14:m>
                  <m:oMath xmlns:m="http://schemas.openxmlformats.org/officeDocument/2006/math">
                    <m:f>
                      <m:fPr>
                        <m:ctrlPr>
                          <a:rPr lang="en-US" i="1" smtClean="0">
                            <a:solidFill>
                              <a:srgbClr val="C00000"/>
                            </a:solidFill>
                            <a:latin typeface="Cambria Math" panose="02040503050406030204" pitchFamily="18" charset="0"/>
                          </a:rPr>
                        </m:ctrlPr>
                      </m:fPr>
                      <m:num>
                        <m:r>
                          <m:rPr>
                            <m:nor/>
                          </m:rPr>
                          <a:rPr lang="en-US" dirty="0">
                            <a:solidFill>
                              <a:srgbClr val="C00000"/>
                            </a:solidFill>
                          </a:rPr>
                          <m:t>72 − 69.9 </m:t>
                        </m:r>
                      </m:num>
                      <m:den>
                        <m:r>
                          <m:rPr>
                            <m:nor/>
                          </m:rPr>
                          <a:rPr lang="en-US" dirty="0">
                            <a:solidFill>
                              <a:srgbClr val="C00000"/>
                            </a:solidFill>
                          </a:rPr>
                          <m:t>3.0</m:t>
                        </m:r>
                      </m:den>
                    </m:f>
                  </m:oMath>
                </a14:m>
                <a:r>
                  <a:rPr lang="en-US" dirty="0">
                    <a:solidFill>
                      <a:srgbClr val="C00000"/>
                    </a:solidFill>
                  </a:rPr>
                  <a:t> = 0.7</a:t>
                </a:r>
                <a:endParaRPr lang="en-US" b="1" i="1" dirty="0">
                  <a:solidFill>
                    <a:srgbClr val="C00000"/>
                  </a:solidFill>
                </a:endParaRPr>
              </a:p>
              <a:p>
                <a:r>
                  <a:rPr lang="en-US" b="1" i="1" dirty="0"/>
                  <a:t>z</a:t>
                </a:r>
                <a:r>
                  <a:rPr lang="en-US" b="1" dirty="0"/>
                  <a:t>-score for 6-foot-tall woman</a:t>
                </a:r>
              </a:p>
              <a:p>
                <a:pPr marL="0" indent="0" algn="ctr">
                  <a:buNone/>
                </a:pPr>
                <a:r>
                  <a:rPr lang="en-US" i="1" dirty="0">
                    <a:solidFill>
                      <a:srgbClr val="C00000"/>
                    </a:solidFill>
                  </a:rPr>
                  <a:t>z </a:t>
                </a:r>
                <a:r>
                  <a:rPr lang="en-US" dirty="0">
                    <a:solidFill>
                      <a:srgbClr val="C00000"/>
                    </a:solidFill>
                  </a:rPr>
                  <a:t>= </a:t>
                </a:r>
                <a14:m>
                  <m:oMath xmlns:m="http://schemas.openxmlformats.org/officeDocument/2006/math">
                    <m:f>
                      <m:fPr>
                        <m:ctrlPr>
                          <a:rPr lang="en-US" i="1">
                            <a:solidFill>
                              <a:srgbClr val="C00000"/>
                            </a:solidFill>
                            <a:latin typeface="Cambria Math" panose="02040503050406030204" pitchFamily="18" charset="0"/>
                          </a:rPr>
                        </m:ctrlPr>
                      </m:fPr>
                      <m:num>
                        <m:r>
                          <m:rPr>
                            <m:nor/>
                          </m:rPr>
                          <a:rPr lang="en-US" i="1" dirty="0">
                            <a:solidFill>
                              <a:srgbClr val="C00000"/>
                            </a:solidFill>
                          </a:rPr>
                          <m:t>x</m:t>
                        </m:r>
                        <m:r>
                          <m:rPr>
                            <m:nor/>
                          </m:rPr>
                          <a:rPr lang="en-US" i="1" dirty="0">
                            <a:solidFill>
                              <a:srgbClr val="C00000"/>
                            </a:solidFill>
                          </a:rPr>
                          <m:t> </m:t>
                        </m:r>
                        <m:r>
                          <m:rPr>
                            <m:nor/>
                          </m:rPr>
                          <a:rPr lang="en-US" dirty="0">
                            <a:solidFill>
                              <a:srgbClr val="C00000"/>
                            </a:solidFill>
                          </a:rPr>
                          <m:t>− </m:t>
                        </m:r>
                        <m:r>
                          <m:rPr>
                            <m:sty m:val="p"/>
                          </m:rPr>
                          <a:rPr lang="el-GR" i="1" dirty="0">
                            <a:solidFill>
                              <a:srgbClr val="C00000"/>
                            </a:solidFill>
                            <a:latin typeface="Cambria Math" panose="02040503050406030204" pitchFamily="18" charset="0"/>
                            <a:ea typeface="Cambria Math" panose="02040503050406030204" pitchFamily="18" charset="0"/>
                          </a:rPr>
                          <m:t>μ</m:t>
                        </m:r>
                      </m:num>
                      <m:den>
                        <m:r>
                          <a:rPr lang="en-US" i="1" dirty="0">
                            <a:solidFill>
                              <a:srgbClr val="C00000"/>
                            </a:solidFill>
                            <a:latin typeface="Cambria Math" panose="02040503050406030204" pitchFamily="18" charset="0"/>
                            <a:ea typeface="Cambria Math" panose="02040503050406030204" pitchFamily="18" charset="0"/>
                          </a:rPr>
                          <m:t>𝜎</m:t>
                        </m:r>
                      </m:den>
                    </m:f>
                  </m:oMath>
                </a14:m>
                <a:r>
                  <a:rPr lang="en-US" dirty="0">
                    <a:solidFill>
                      <a:srgbClr val="C00000"/>
                    </a:solidFill>
                  </a:rPr>
                  <a:t> = </a:t>
                </a:r>
                <a14:m>
                  <m:oMath xmlns:m="http://schemas.openxmlformats.org/officeDocument/2006/math">
                    <m:f>
                      <m:fPr>
                        <m:ctrlPr>
                          <a:rPr lang="en-US" i="1" smtClean="0">
                            <a:solidFill>
                              <a:srgbClr val="C00000"/>
                            </a:solidFill>
                            <a:latin typeface="Cambria Math" panose="02040503050406030204" pitchFamily="18" charset="0"/>
                          </a:rPr>
                        </m:ctrlPr>
                      </m:fPr>
                      <m:num>
                        <m:r>
                          <m:rPr>
                            <m:nor/>
                          </m:rPr>
                          <a:rPr lang="en-US" dirty="0">
                            <a:solidFill>
                              <a:srgbClr val="C00000"/>
                            </a:solidFill>
                          </a:rPr>
                          <m:t>72 − 64.3 </m:t>
                        </m:r>
                      </m:num>
                      <m:den>
                        <m:r>
                          <m:rPr>
                            <m:nor/>
                          </m:rPr>
                          <a:rPr lang="en-US" dirty="0">
                            <a:solidFill>
                              <a:srgbClr val="C00000"/>
                            </a:solidFill>
                          </a:rPr>
                          <m:t>2.6 </m:t>
                        </m:r>
                      </m:den>
                    </m:f>
                  </m:oMath>
                </a14:m>
                <a:r>
                  <a:rPr lang="en-US" dirty="0">
                    <a:solidFill>
                      <a:srgbClr val="C00000"/>
                    </a:solidFill>
                  </a:rPr>
                  <a:t> </a:t>
                </a:r>
                <a14:m>
                  <m:oMath xmlns:m="http://schemas.openxmlformats.org/officeDocument/2006/math">
                    <m:r>
                      <a:rPr lang="en-US" i="1" dirty="0" smtClean="0">
                        <a:solidFill>
                          <a:srgbClr val="C00000"/>
                        </a:solidFill>
                        <a:latin typeface="Cambria Math" panose="02040503050406030204" pitchFamily="18" charset="0"/>
                        <a:ea typeface="Cambria Math" panose="02040503050406030204" pitchFamily="18" charset="0"/>
                      </a:rPr>
                      <m:t>≈</m:t>
                    </m:r>
                    <m:r>
                      <a:rPr lang="en-US" b="0" i="1" dirty="0" smtClean="0">
                        <a:solidFill>
                          <a:srgbClr val="C00000"/>
                        </a:solidFill>
                        <a:latin typeface="Cambria Math" panose="02040503050406030204" pitchFamily="18" charset="0"/>
                        <a:ea typeface="Cambria Math" panose="02040503050406030204" pitchFamily="18" charset="0"/>
                      </a:rPr>
                      <m:t> </m:t>
                    </m:r>
                  </m:oMath>
                </a14:m>
                <a:r>
                  <a:rPr lang="en-US" dirty="0">
                    <a:solidFill>
                      <a:srgbClr val="C00000"/>
                    </a:solidFill>
                  </a:rPr>
                  <a:t>3.0</a:t>
                </a:r>
                <a:endParaRPr lang="en-US" altLang="en-US" dirty="0">
                  <a:solidFill>
                    <a:srgbClr val="C00000"/>
                  </a:solidFill>
                </a:endParaRPr>
              </a:p>
            </p:txBody>
          </p:sp>
        </mc:Choice>
        <mc:Fallback xmlns="">
          <p:sp>
            <p:nvSpPr>
              <p:cNvPr id="21506" name="Content Placeholder 5">
                <a:extLst>
                  <a:ext uri="{FF2B5EF4-FFF2-40B4-BE49-F238E27FC236}">
                    <a16:creationId xmlns:a16="http://schemas.microsoft.com/office/drawing/2014/main" id="{707E793F-26C9-4416-8EA7-AD2F217C5CA7}"/>
                  </a:ext>
                </a:extLst>
              </p:cNvPr>
              <p:cNvSpPr>
                <a:spLocks noGrp="1" noRot="1" noChangeAspect="1" noMove="1" noResize="1" noEditPoints="1" noAdjustHandles="1" noChangeArrowheads="1" noChangeShapeType="1" noTextEdit="1"/>
              </p:cNvSpPr>
              <p:nvPr>
                <p:ph idx="1"/>
              </p:nvPr>
            </p:nvSpPr>
            <p:spPr>
              <a:xfrm>
                <a:off x="457200" y="1792288"/>
                <a:ext cx="8229600" cy="661987"/>
              </a:xfrm>
              <a:blipFill>
                <a:blip r:embed="rId2"/>
                <a:stretch>
                  <a:fillRect l="-1481" t="-9174" b="-531193"/>
                </a:stretch>
              </a:blipFill>
            </p:spPr>
            <p:txBody>
              <a:bodyPr/>
              <a:lstStyle/>
              <a:p>
                <a:r>
                  <a:rPr lang="en-US">
                    <a:noFill/>
                  </a:rPr>
                  <a:t> </a:t>
                </a:r>
              </a:p>
            </p:txBody>
          </p:sp>
        </mc:Fallback>
      </mc:AlternateContent>
      <p:sp>
        <p:nvSpPr>
          <p:cNvPr id="21513" name="Footer Placeholder 2">
            <a:extLst>
              <a:ext uri="{FF2B5EF4-FFF2-40B4-BE49-F238E27FC236}">
                <a16:creationId xmlns="" xmlns:a16="http://schemas.microsoft.com/office/drawing/2014/main" id="{CF7949AE-7391-49AD-9FD7-5E62A3BB99AF}"/>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800">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800">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800">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800">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8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9pPr>
          </a:lstStyle>
          <a:p>
            <a:pPr eaLnBrk="1" hangingPunct="1">
              <a:spcBef>
                <a:spcPct val="0"/>
              </a:spcBef>
            </a:pPr>
            <a:r>
              <a:rPr lang="en-US" altLang="en-US" sz="1200">
                <a:latin typeface="Arial" panose="020B0604020202020204" pitchFamily="34" charset="0"/>
              </a:rPr>
              <a:t>.</a:t>
            </a:r>
          </a:p>
        </p:txBody>
      </p:sp>
    </p:spTree>
    <p:extLst>
      <p:ext uri="{BB962C8B-B14F-4D97-AF65-F5344CB8AC3E}">
        <p14:creationId xmlns:p14="http://schemas.microsoft.com/office/powerpoint/2010/main" val="3360869972"/>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506">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1506">
                                            <p:txEl>
                                              <p:pRg st="3" end="3"/>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1506">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1506">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Title 1">
            <a:extLst>
              <a:ext uri="{FF2B5EF4-FFF2-40B4-BE49-F238E27FC236}">
                <a16:creationId xmlns="" xmlns:a16="http://schemas.microsoft.com/office/drawing/2014/main" id="{4B64D8C2-54E9-4065-B9B9-7D0AF8F54052}"/>
              </a:ext>
            </a:extLst>
          </p:cNvPr>
          <p:cNvSpPr>
            <a:spLocks noGrp="1"/>
          </p:cNvSpPr>
          <p:nvPr>
            <p:ph type="ctrTitle"/>
          </p:nvPr>
        </p:nvSpPr>
        <p:spPr/>
        <p:txBody>
          <a:bodyPr/>
          <a:lstStyle/>
          <a:p>
            <a:r>
              <a:rPr lang="en-US" altLang="en-US"/>
              <a:t>Section 2.5</a:t>
            </a:r>
          </a:p>
        </p:txBody>
      </p:sp>
      <p:sp>
        <p:nvSpPr>
          <p:cNvPr id="3" name="Subtitle 2">
            <a:extLst>
              <a:ext uri="{FF2B5EF4-FFF2-40B4-BE49-F238E27FC236}">
                <a16:creationId xmlns="" xmlns:a16="http://schemas.microsoft.com/office/drawing/2014/main" id="{D34B293D-96E4-4C49-AFFA-EA1D30A210D3}"/>
              </a:ext>
            </a:extLst>
          </p:cNvPr>
          <p:cNvSpPr>
            <a:spLocks noGrp="1"/>
          </p:cNvSpPr>
          <p:nvPr>
            <p:ph type="subTitle" idx="1"/>
          </p:nvPr>
        </p:nvSpPr>
        <p:spPr/>
        <p:txBody>
          <a:bodyPr/>
          <a:lstStyle/>
          <a:p>
            <a:pPr>
              <a:buFont typeface="Arial" charset="0"/>
              <a:buNone/>
              <a:defRPr/>
            </a:pPr>
            <a:r>
              <a:rPr lang="en-US" dirty="0">
                <a:ea typeface="+mn-ea"/>
              </a:rPr>
              <a:t>Measures of Position</a:t>
            </a:r>
          </a:p>
        </p:txBody>
      </p:sp>
      <p:sp>
        <p:nvSpPr>
          <p:cNvPr id="6147" name="Footer Placeholder 2">
            <a:extLst>
              <a:ext uri="{FF2B5EF4-FFF2-40B4-BE49-F238E27FC236}">
                <a16:creationId xmlns="" xmlns:a16="http://schemas.microsoft.com/office/drawing/2014/main" id="{CC1F0537-F638-433E-8142-86B276C56BE5}"/>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800">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800">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800">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800">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8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9pPr>
          </a:lstStyle>
          <a:p>
            <a:pPr eaLnBrk="1" hangingPunct="1">
              <a:spcBef>
                <a:spcPct val="0"/>
              </a:spcBef>
            </a:pPr>
            <a:r>
              <a:rPr lang="en-US" altLang="en-US" sz="1200">
                <a:latin typeface="Arial" panose="020B0604020202020204" pitchFamily="34" charset="0"/>
              </a:rPr>
              <a:t>.</a:t>
            </a:r>
          </a:p>
        </p:txBody>
      </p:sp>
    </p:spTree>
    <p:extLst>
      <p:ext uri="{BB962C8B-B14F-4D97-AF65-F5344CB8AC3E}">
        <p14:creationId xmlns:p14="http://schemas.microsoft.com/office/powerpoint/2010/main" val="480668980"/>
      </p:ext>
    </p:extLst>
  </p:cSld>
  <p:clrMapOvr>
    <a:masterClrMapping/>
  </p:clrMapOvr>
  <p:transition>
    <p:wipe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B4468E8C-EB6B-44B9-8E45-C771ED324F11}"/>
              </a:ext>
            </a:extLst>
          </p:cNvPr>
          <p:cNvSpPr>
            <a:spLocks noGrp="1"/>
          </p:cNvSpPr>
          <p:nvPr>
            <p:ph type="title"/>
          </p:nvPr>
        </p:nvSpPr>
        <p:spPr/>
        <p:txBody>
          <a:bodyPr/>
          <a:lstStyle/>
          <a:p>
            <a:pPr>
              <a:defRPr/>
            </a:pPr>
            <a:r>
              <a:rPr lang="en-US" dirty="0">
                <a:solidFill>
                  <a:schemeClr val="accent3"/>
                </a:solidFill>
                <a:ea typeface="+mj-ea"/>
              </a:rPr>
              <a:t>Solution: Comparing </a:t>
            </a:r>
            <a:r>
              <a:rPr lang="en-US" i="1" dirty="0">
                <a:solidFill>
                  <a:schemeClr val="accent3"/>
                </a:solidFill>
                <a:ea typeface="+mj-ea"/>
              </a:rPr>
              <a:t>z-</a:t>
            </a:r>
            <a:r>
              <a:rPr lang="en-US" dirty="0">
                <a:solidFill>
                  <a:schemeClr val="accent3"/>
                </a:solidFill>
                <a:ea typeface="+mj-ea"/>
              </a:rPr>
              <a:t>Scores from Different Data Sets</a:t>
            </a:r>
          </a:p>
        </p:txBody>
      </p:sp>
      <p:sp>
        <p:nvSpPr>
          <p:cNvPr id="21506" name="Content Placeholder 5">
            <a:extLst>
              <a:ext uri="{FF2B5EF4-FFF2-40B4-BE49-F238E27FC236}">
                <a16:creationId xmlns="" xmlns:a16="http://schemas.microsoft.com/office/drawing/2014/main" id="{707E793F-26C9-4416-8EA7-AD2F217C5CA7}"/>
              </a:ext>
            </a:extLst>
          </p:cNvPr>
          <p:cNvSpPr>
            <a:spLocks noGrp="1"/>
          </p:cNvSpPr>
          <p:nvPr>
            <p:ph idx="1"/>
          </p:nvPr>
        </p:nvSpPr>
        <p:spPr>
          <a:xfrm>
            <a:off x="457200" y="1792288"/>
            <a:ext cx="8229600" cy="661987"/>
          </a:xfrm>
        </p:spPr>
        <p:txBody>
          <a:bodyPr/>
          <a:lstStyle/>
          <a:p>
            <a:pPr marL="0" indent="0">
              <a:buNone/>
            </a:pPr>
            <a:r>
              <a:rPr lang="en-US" altLang="en-US" b="1" dirty="0">
                <a:solidFill>
                  <a:srgbClr val="92D050"/>
                </a:solidFill>
              </a:rPr>
              <a:t>Solution</a:t>
            </a:r>
          </a:p>
          <a:p>
            <a:pPr marL="0" indent="0">
              <a:buNone/>
            </a:pPr>
            <a:r>
              <a:rPr lang="en-US" dirty="0"/>
              <a:t>The </a:t>
            </a:r>
            <a:r>
              <a:rPr lang="en-US" i="1" dirty="0"/>
              <a:t>z</a:t>
            </a:r>
            <a:r>
              <a:rPr lang="en-US" dirty="0"/>
              <a:t>-score for the 6-foot-tall man is within 1 standard deviation of the mean (69.9 inches). This is among the typical heights for a man. </a:t>
            </a:r>
          </a:p>
          <a:p>
            <a:pPr marL="0" indent="0">
              <a:buNone/>
            </a:pPr>
            <a:r>
              <a:rPr lang="en-US" dirty="0"/>
              <a:t>The </a:t>
            </a:r>
            <a:r>
              <a:rPr lang="en-US" i="1" dirty="0"/>
              <a:t>z</a:t>
            </a:r>
            <a:r>
              <a:rPr lang="en-US" dirty="0"/>
              <a:t>-score for the 6-foot-tall woman is about 3 standard deviations from the mean (64.3 inches). This is an unusual height for a woman.</a:t>
            </a:r>
            <a:endParaRPr lang="en-US" altLang="en-US" dirty="0"/>
          </a:p>
        </p:txBody>
      </p:sp>
      <p:sp>
        <p:nvSpPr>
          <p:cNvPr id="21513" name="Footer Placeholder 2">
            <a:extLst>
              <a:ext uri="{FF2B5EF4-FFF2-40B4-BE49-F238E27FC236}">
                <a16:creationId xmlns="" xmlns:a16="http://schemas.microsoft.com/office/drawing/2014/main" id="{CF7949AE-7391-49AD-9FD7-5E62A3BB99AF}"/>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800">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800">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800">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800">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8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9pPr>
          </a:lstStyle>
          <a:p>
            <a:pPr eaLnBrk="1" hangingPunct="1">
              <a:spcBef>
                <a:spcPct val="0"/>
              </a:spcBef>
            </a:pPr>
            <a:r>
              <a:rPr lang="en-US" altLang="en-US" sz="1200">
                <a:latin typeface="Arial" panose="020B0604020202020204" pitchFamily="34" charset="0"/>
              </a:rPr>
              <a:t>.</a:t>
            </a:r>
          </a:p>
        </p:txBody>
      </p:sp>
      <p:pic>
        <p:nvPicPr>
          <p:cNvPr id="5" name="Picture 15" descr="2">
            <a:extLst>
              <a:ext uri="{FF2B5EF4-FFF2-40B4-BE49-F238E27FC236}">
                <a16:creationId xmlns="" xmlns:a16="http://schemas.microsoft.com/office/drawing/2014/main" id="{75447369-CBBA-473E-A147-369390C0EBF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41950" y="4628719"/>
            <a:ext cx="3244850" cy="1751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17306008"/>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506">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Title 1">
            <a:extLst>
              <a:ext uri="{FF2B5EF4-FFF2-40B4-BE49-F238E27FC236}">
                <a16:creationId xmlns="" xmlns:a16="http://schemas.microsoft.com/office/drawing/2014/main" id="{74AEC4C9-33BC-4FEE-A94A-2E89756FB1DE}"/>
              </a:ext>
            </a:extLst>
          </p:cNvPr>
          <p:cNvSpPr>
            <a:spLocks noGrp="1"/>
          </p:cNvSpPr>
          <p:nvPr>
            <p:ph type="title"/>
          </p:nvPr>
        </p:nvSpPr>
        <p:spPr/>
        <p:txBody>
          <a:bodyPr/>
          <a:lstStyle/>
          <a:p>
            <a:pPr eaLnBrk="1" hangingPunct="1"/>
            <a:r>
              <a:rPr lang="en-US" altLang="en-US"/>
              <a:t>Section 2.5 Objectives</a:t>
            </a:r>
          </a:p>
        </p:txBody>
      </p:sp>
      <p:sp>
        <p:nvSpPr>
          <p:cNvPr id="7170" name="Content Placeholder 2">
            <a:extLst>
              <a:ext uri="{FF2B5EF4-FFF2-40B4-BE49-F238E27FC236}">
                <a16:creationId xmlns="" xmlns:a16="http://schemas.microsoft.com/office/drawing/2014/main" id="{5AD13864-47E8-4C6B-BEAF-966C751074C7}"/>
              </a:ext>
            </a:extLst>
          </p:cNvPr>
          <p:cNvSpPr>
            <a:spLocks noGrp="1"/>
          </p:cNvSpPr>
          <p:nvPr>
            <p:ph idx="1"/>
          </p:nvPr>
        </p:nvSpPr>
        <p:spPr/>
        <p:txBody>
          <a:bodyPr/>
          <a:lstStyle/>
          <a:p>
            <a:pPr eaLnBrk="1" hangingPunct="1"/>
            <a:r>
              <a:rPr lang="en-US" altLang="en-US"/>
              <a:t>How to find the first, second, and third quartiles of a data set, how to find the interquartile range of a data set, and how to represent a data set graphically using a box-and whisker plot</a:t>
            </a:r>
          </a:p>
          <a:p>
            <a:pPr eaLnBrk="1" hangingPunct="1"/>
            <a:r>
              <a:rPr lang="en-US" altLang="en-US"/>
              <a:t>How to interpret other fractiles such as percentiles and how to find percentiles for a specific data entry</a:t>
            </a:r>
          </a:p>
          <a:p>
            <a:pPr eaLnBrk="1" hangingPunct="1"/>
            <a:r>
              <a:rPr lang="en-US" altLang="en-US"/>
              <a:t>Determine and interpret the standard score (</a:t>
            </a:r>
            <a:r>
              <a:rPr lang="en-US" altLang="en-US" i="1"/>
              <a:t>z-</a:t>
            </a:r>
            <a:r>
              <a:rPr lang="en-US" altLang="en-US"/>
              <a:t>score)</a:t>
            </a:r>
          </a:p>
        </p:txBody>
      </p:sp>
      <p:sp>
        <p:nvSpPr>
          <p:cNvPr id="7171" name="Footer Placeholder 2">
            <a:extLst>
              <a:ext uri="{FF2B5EF4-FFF2-40B4-BE49-F238E27FC236}">
                <a16:creationId xmlns="" xmlns:a16="http://schemas.microsoft.com/office/drawing/2014/main" id="{96C5511E-596D-4987-8D37-D4A97A0F851B}"/>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800">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800">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800">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800">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8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9pPr>
          </a:lstStyle>
          <a:p>
            <a:pPr eaLnBrk="1" hangingPunct="1">
              <a:spcBef>
                <a:spcPct val="0"/>
              </a:spcBef>
            </a:pPr>
            <a:r>
              <a:rPr lang="en-US" altLang="en-US" sz="1200">
                <a:latin typeface="Arial" panose="020B0604020202020204" pitchFamily="34" charset="0"/>
              </a:rPr>
              <a:t>.</a:t>
            </a:r>
          </a:p>
        </p:txBody>
      </p:sp>
    </p:spTree>
    <p:extLst>
      <p:ext uri="{BB962C8B-B14F-4D97-AF65-F5344CB8AC3E}">
        <p14:creationId xmlns:p14="http://schemas.microsoft.com/office/powerpoint/2010/main" val="2506317208"/>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Title 1">
            <a:extLst>
              <a:ext uri="{FF2B5EF4-FFF2-40B4-BE49-F238E27FC236}">
                <a16:creationId xmlns="" xmlns:a16="http://schemas.microsoft.com/office/drawing/2014/main" id="{94CD8796-1907-4489-8416-7FD3B2631D85}"/>
              </a:ext>
            </a:extLst>
          </p:cNvPr>
          <p:cNvSpPr>
            <a:spLocks noGrp="1"/>
          </p:cNvSpPr>
          <p:nvPr>
            <p:ph type="title"/>
          </p:nvPr>
        </p:nvSpPr>
        <p:spPr/>
        <p:txBody>
          <a:bodyPr/>
          <a:lstStyle/>
          <a:p>
            <a:r>
              <a:rPr lang="en-US" altLang="en-US"/>
              <a:t>Quartiles</a:t>
            </a:r>
          </a:p>
        </p:txBody>
      </p:sp>
      <p:sp>
        <p:nvSpPr>
          <p:cNvPr id="142339" name="Content Placeholder 2">
            <a:extLst>
              <a:ext uri="{FF2B5EF4-FFF2-40B4-BE49-F238E27FC236}">
                <a16:creationId xmlns="" xmlns:a16="http://schemas.microsoft.com/office/drawing/2014/main" id="{53C3FE3A-F56C-4074-9122-67C01F4A953C}"/>
              </a:ext>
            </a:extLst>
          </p:cNvPr>
          <p:cNvSpPr>
            <a:spLocks noGrp="1"/>
          </p:cNvSpPr>
          <p:nvPr>
            <p:ph idx="1"/>
          </p:nvPr>
        </p:nvSpPr>
        <p:spPr>
          <a:xfrm>
            <a:off x="457200" y="1314450"/>
            <a:ext cx="8229600" cy="4525963"/>
          </a:xfrm>
        </p:spPr>
        <p:txBody>
          <a:bodyPr/>
          <a:lstStyle/>
          <a:p>
            <a:r>
              <a:rPr lang="en-US" altLang="en-US" b="1">
                <a:solidFill>
                  <a:schemeClr val="accent2"/>
                </a:solidFill>
              </a:rPr>
              <a:t>Fractiles</a:t>
            </a:r>
            <a:r>
              <a:rPr lang="en-US" altLang="en-US"/>
              <a:t> are numbers that partition (divide) an ordered data set into equal parts.</a:t>
            </a:r>
          </a:p>
          <a:p>
            <a:r>
              <a:rPr lang="en-US" altLang="en-US" b="1">
                <a:solidFill>
                  <a:schemeClr val="accent2"/>
                </a:solidFill>
              </a:rPr>
              <a:t>Quartiles</a:t>
            </a:r>
            <a:r>
              <a:rPr lang="en-US" altLang="en-US"/>
              <a:t> approximately divide an ordered data set into four equal parts.</a:t>
            </a:r>
          </a:p>
          <a:p>
            <a:pPr lvl="1"/>
            <a:r>
              <a:rPr lang="en-US" altLang="en-US" b="1">
                <a:solidFill>
                  <a:schemeClr val="accent2"/>
                </a:solidFill>
                <a:ea typeface="Times New Roman" panose="02020603050405020304" pitchFamily="18" charset="0"/>
              </a:rPr>
              <a:t>First quartile, </a:t>
            </a:r>
            <a:r>
              <a:rPr lang="en-US" altLang="en-US" b="1" i="1">
                <a:solidFill>
                  <a:schemeClr val="accent2"/>
                </a:solidFill>
                <a:ea typeface="Times New Roman" panose="02020603050405020304" pitchFamily="18" charset="0"/>
              </a:rPr>
              <a:t>Q</a:t>
            </a:r>
            <a:r>
              <a:rPr lang="en-US" altLang="en-US" b="1" baseline="-25000">
                <a:solidFill>
                  <a:schemeClr val="accent2"/>
                </a:solidFill>
                <a:ea typeface="Times New Roman" panose="02020603050405020304" pitchFamily="18" charset="0"/>
              </a:rPr>
              <a:t>1</a:t>
            </a:r>
            <a:r>
              <a:rPr lang="en-US" altLang="en-US">
                <a:ea typeface="Times New Roman" panose="02020603050405020304" pitchFamily="18" charset="0"/>
              </a:rPr>
              <a:t>: About one quarter of the data fall on or below </a:t>
            </a:r>
            <a:r>
              <a:rPr lang="en-US" altLang="en-US" i="1">
                <a:ea typeface="Times New Roman" panose="02020603050405020304" pitchFamily="18" charset="0"/>
              </a:rPr>
              <a:t>Q</a:t>
            </a:r>
            <a:r>
              <a:rPr lang="en-US" altLang="en-US" baseline="-25000">
                <a:ea typeface="Times New Roman" panose="02020603050405020304" pitchFamily="18" charset="0"/>
              </a:rPr>
              <a:t>1</a:t>
            </a:r>
            <a:r>
              <a:rPr lang="en-US" altLang="en-US">
                <a:ea typeface="Times New Roman" panose="02020603050405020304" pitchFamily="18" charset="0"/>
              </a:rPr>
              <a:t>.</a:t>
            </a:r>
          </a:p>
          <a:p>
            <a:pPr lvl="1"/>
            <a:r>
              <a:rPr lang="en-US" altLang="en-US" b="1">
                <a:solidFill>
                  <a:schemeClr val="accent2"/>
                </a:solidFill>
                <a:ea typeface="Times New Roman" panose="02020603050405020304" pitchFamily="18" charset="0"/>
              </a:rPr>
              <a:t>Second quartile, </a:t>
            </a:r>
            <a:r>
              <a:rPr lang="en-US" altLang="en-US" b="1" i="1">
                <a:solidFill>
                  <a:schemeClr val="accent2"/>
                </a:solidFill>
                <a:ea typeface="Times New Roman" panose="02020603050405020304" pitchFamily="18" charset="0"/>
              </a:rPr>
              <a:t>Q</a:t>
            </a:r>
            <a:r>
              <a:rPr lang="en-US" altLang="en-US" b="1" baseline="-25000">
                <a:solidFill>
                  <a:schemeClr val="accent2"/>
                </a:solidFill>
                <a:ea typeface="Times New Roman" panose="02020603050405020304" pitchFamily="18" charset="0"/>
              </a:rPr>
              <a:t>2</a:t>
            </a:r>
            <a:r>
              <a:rPr lang="en-US" altLang="en-US">
                <a:ea typeface="Times New Roman" panose="02020603050405020304" pitchFamily="18" charset="0"/>
              </a:rPr>
              <a:t>: About one half of the data fall on or below </a:t>
            </a:r>
            <a:r>
              <a:rPr lang="en-US" altLang="en-US" i="1">
                <a:ea typeface="Times New Roman" panose="02020603050405020304" pitchFamily="18" charset="0"/>
              </a:rPr>
              <a:t>Q</a:t>
            </a:r>
            <a:r>
              <a:rPr lang="en-US" altLang="en-US" baseline="-25000">
                <a:ea typeface="Times New Roman" panose="02020603050405020304" pitchFamily="18" charset="0"/>
              </a:rPr>
              <a:t>2</a:t>
            </a:r>
            <a:r>
              <a:rPr lang="en-US" altLang="en-US">
                <a:ea typeface="Times New Roman" panose="02020603050405020304" pitchFamily="18" charset="0"/>
              </a:rPr>
              <a:t> (median).</a:t>
            </a:r>
          </a:p>
          <a:p>
            <a:pPr lvl="1"/>
            <a:r>
              <a:rPr lang="en-US" altLang="en-US" b="1">
                <a:solidFill>
                  <a:schemeClr val="accent2"/>
                </a:solidFill>
                <a:ea typeface="Times New Roman" panose="02020603050405020304" pitchFamily="18" charset="0"/>
              </a:rPr>
              <a:t>Third quartile, </a:t>
            </a:r>
            <a:r>
              <a:rPr lang="en-US" altLang="en-US" b="1" i="1">
                <a:solidFill>
                  <a:schemeClr val="accent2"/>
                </a:solidFill>
                <a:ea typeface="Times New Roman" panose="02020603050405020304" pitchFamily="18" charset="0"/>
              </a:rPr>
              <a:t>Q</a:t>
            </a:r>
            <a:r>
              <a:rPr lang="en-US" altLang="en-US" b="1" baseline="-25000">
                <a:solidFill>
                  <a:schemeClr val="accent2"/>
                </a:solidFill>
                <a:ea typeface="Times New Roman" panose="02020603050405020304" pitchFamily="18" charset="0"/>
              </a:rPr>
              <a:t>3</a:t>
            </a:r>
            <a:r>
              <a:rPr lang="en-US" altLang="en-US">
                <a:ea typeface="Times New Roman" panose="02020603050405020304" pitchFamily="18" charset="0"/>
              </a:rPr>
              <a:t>: About three quarters of the data fall on or below </a:t>
            </a:r>
            <a:r>
              <a:rPr lang="en-US" altLang="en-US" i="1">
                <a:ea typeface="Times New Roman" panose="02020603050405020304" pitchFamily="18" charset="0"/>
              </a:rPr>
              <a:t>Q</a:t>
            </a:r>
            <a:r>
              <a:rPr lang="en-US" altLang="en-US" baseline="-25000">
                <a:ea typeface="Times New Roman" panose="02020603050405020304" pitchFamily="18" charset="0"/>
              </a:rPr>
              <a:t>3</a:t>
            </a:r>
            <a:r>
              <a:rPr lang="en-US" altLang="en-US">
                <a:ea typeface="Times New Roman" panose="02020603050405020304" pitchFamily="18" charset="0"/>
              </a:rPr>
              <a:t>.</a:t>
            </a:r>
          </a:p>
        </p:txBody>
      </p:sp>
      <p:sp>
        <p:nvSpPr>
          <p:cNvPr id="8195" name="Footer Placeholder 2">
            <a:extLst>
              <a:ext uri="{FF2B5EF4-FFF2-40B4-BE49-F238E27FC236}">
                <a16:creationId xmlns="" xmlns:a16="http://schemas.microsoft.com/office/drawing/2014/main" id="{05BB34E2-A780-41BC-BFF9-3D48D1E06F67}"/>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800">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800">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800">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800">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8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9pPr>
          </a:lstStyle>
          <a:p>
            <a:pPr eaLnBrk="1" hangingPunct="1">
              <a:spcBef>
                <a:spcPct val="0"/>
              </a:spcBef>
            </a:pPr>
            <a:r>
              <a:rPr lang="en-US" altLang="en-US" sz="1200">
                <a:latin typeface="Arial" panose="020B0604020202020204" pitchFamily="34" charset="0"/>
              </a:rPr>
              <a:t>.</a:t>
            </a:r>
          </a:p>
        </p:txBody>
      </p:sp>
    </p:spTree>
    <p:extLst>
      <p:ext uri="{BB962C8B-B14F-4D97-AF65-F5344CB8AC3E}">
        <p14:creationId xmlns:p14="http://schemas.microsoft.com/office/powerpoint/2010/main" val="1431610541"/>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2339">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2339">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2339">
                                            <p:txEl>
                                              <p:pRg st="3" end="3"/>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2339">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2339" grpId="0" build="p" bldLvl="2"/>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6E56678-8A79-46BC-B42D-A406D04967DB}"/>
              </a:ext>
            </a:extLst>
          </p:cNvPr>
          <p:cNvSpPr>
            <a:spLocks noGrp="1"/>
          </p:cNvSpPr>
          <p:nvPr>
            <p:ph type="title"/>
          </p:nvPr>
        </p:nvSpPr>
        <p:spPr/>
        <p:txBody>
          <a:bodyPr/>
          <a:lstStyle/>
          <a:p>
            <a:pPr>
              <a:defRPr/>
            </a:pPr>
            <a:r>
              <a:rPr lang="en-US" dirty="0">
                <a:solidFill>
                  <a:schemeClr val="accent3"/>
                </a:solidFill>
                <a:ea typeface="+mj-ea"/>
              </a:rPr>
              <a:t>Example: Finding Quartiles</a:t>
            </a:r>
          </a:p>
        </p:txBody>
      </p:sp>
      <p:sp>
        <p:nvSpPr>
          <p:cNvPr id="9218" name="Content Placeholder 2">
            <a:extLst>
              <a:ext uri="{FF2B5EF4-FFF2-40B4-BE49-F238E27FC236}">
                <a16:creationId xmlns="" xmlns:a16="http://schemas.microsoft.com/office/drawing/2014/main" id="{A02C67B2-85D6-48D1-A526-9A1B647BB82F}"/>
              </a:ext>
            </a:extLst>
          </p:cNvPr>
          <p:cNvSpPr>
            <a:spLocks noGrp="1"/>
          </p:cNvSpPr>
          <p:nvPr>
            <p:ph idx="1"/>
          </p:nvPr>
        </p:nvSpPr>
        <p:spPr>
          <a:xfrm>
            <a:off x="457200" y="1367632"/>
            <a:ext cx="8229600" cy="1946275"/>
          </a:xfrm>
        </p:spPr>
        <p:txBody>
          <a:bodyPr/>
          <a:lstStyle/>
          <a:p>
            <a:pPr marL="0" indent="0">
              <a:buNone/>
            </a:pPr>
            <a:r>
              <a:rPr lang="en-US" sz="2400" dirty="0"/>
              <a:t>Each year in the U.S., automobile commuters waste fuel due to traffic congestion. The amounts (in gallons per year) of fuel wasted by commuters in the 15 largest U.S. urban areas are listed.  Find the first, second, and third quartiles of the data set. What do you observe? </a:t>
            </a:r>
            <a:r>
              <a:rPr lang="en-US" sz="2400" i="1" dirty="0">
                <a:solidFill>
                  <a:schemeClr val="tx2">
                    <a:lumMod val="75000"/>
                  </a:schemeClr>
                </a:solidFill>
              </a:rPr>
              <a:t>(Source: Based on 2015 Urban Mobility Scorecard)</a:t>
            </a:r>
          </a:p>
          <a:p>
            <a:pPr marL="0" indent="0" algn="ctr">
              <a:buNone/>
            </a:pPr>
            <a:r>
              <a:rPr lang="en-US" sz="2400" dirty="0"/>
              <a:t>20   30   29   22   25   29   25   24   35   23   25   11   33     28   35</a:t>
            </a:r>
            <a:endParaRPr lang="en-US" sz="2400" i="1" dirty="0">
              <a:solidFill>
                <a:schemeClr val="tx2">
                  <a:lumMod val="75000"/>
                </a:schemeClr>
              </a:solidFill>
            </a:endParaRPr>
          </a:p>
        </p:txBody>
      </p:sp>
      <p:sp>
        <p:nvSpPr>
          <p:cNvPr id="8" name="Content Placeholder 2">
            <a:extLst>
              <a:ext uri="{FF2B5EF4-FFF2-40B4-BE49-F238E27FC236}">
                <a16:creationId xmlns="" xmlns:a16="http://schemas.microsoft.com/office/drawing/2014/main" id="{73AFD4A2-3A82-4202-AE00-269F1AB3BCB7}"/>
              </a:ext>
            </a:extLst>
          </p:cNvPr>
          <p:cNvSpPr txBox="1">
            <a:spLocks/>
          </p:cNvSpPr>
          <p:nvPr/>
        </p:nvSpPr>
        <p:spPr bwMode="auto">
          <a:xfrm>
            <a:off x="457200" y="3573463"/>
            <a:ext cx="8239125" cy="170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3838" indent="-223838" eaLnBrk="0" hangingPunct="0">
              <a:defRPr sz="2800">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800">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800">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800">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8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9pPr>
          </a:lstStyle>
          <a:p>
            <a:pPr>
              <a:spcBef>
                <a:spcPct val="20000"/>
              </a:spcBef>
              <a:buClr>
                <a:schemeClr val="accent1"/>
              </a:buClr>
            </a:pPr>
            <a:r>
              <a:rPr lang="en-US" altLang="en-US" b="1" dirty="0">
                <a:solidFill>
                  <a:srgbClr val="83BB35"/>
                </a:solidFill>
                <a:cs typeface="Times New Roman" panose="02020603050405020304" pitchFamily="18" charset="0"/>
              </a:rPr>
              <a:t>Solution:    </a:t>
            </a:r>
          </a:p>
          <a:p>
            <a:pPr>
              <a:spcBef>
                <a:spcPct val="20000"/>
              </a:spcBef>
              <a:buClr>
                <a:schemeClr val="accent1"/>
              </a:buClr>
              <a:buFont typeface="Arial" panose="020B0604020202020204" pitchFamily="34" charset="0"/>
              <a:buChar char="•"/>
            </a:pPr>
            <a:r>
              <a:rPr lang="en-US" altLang="en-US" i="1" dirty="0">
                <a:cs typeface="Times New Roman" panose="02020603050405020304" pitchFamily="18" charset="0"/>
              </a:rPr>
              <a:t>Q</a:t>
            </a:r>
            <a:r>
              <a:rPr lang="en-US" altLang="en-US" baseline="-25000" dirty="0">
                <a:cs typeface="Times New Roman" panose="02020603050405020304" pitchFamily="18" charset="0"/>
              </a:rPr>
              <a:t>2</a:t>
            </a:r>
            <a:r>
              <a:rPr lang="en-US" altLang="en-US" dirty="0">
                <a:cs typeface="Times New Roman" panose="02020603050405020304" pitchFamily="18" charset="0"/>
              </a:rPr>
              <a:t> divides the data set into two halves. </a:t>
            </a:r>
          </a:p>
          <a:p>
            <a:pPr marL="0" indent="0" algn="ctr">
              <a:spcBef>
                <a:spcPct val="20000"/>
              </a:spcBef>
              <a:buClr>
                <a:schemeClr val="accent1"/>
              </a:buClr>
            </a:pPr>
            <a:endParaRPr lang="en-US" dirty="0"/>
          </a:p>
          <a:p>
            <a:pPr marL="0" indent="0" algn="ctr">
              <a:spcBef>
                <a:spcPct val="20000"/>
              </a:spcBef>
              <a:buClr>
                <a:schemeClr val="accent1"/>
              </a:buClr>
            </a:pPr>
            <a:r>
              <a:rPr lang="en-US" dirty="0"/>
              <a:t>11  20  22  </a:t>
            </a:r>
            <a:r>
              <a:rPr lang="en-US" b="1" dirty="0"/>
              <a:t>23  </a:t>
            </a:r>
            <a:r>
              <a:rPr lang="en-US" dirty="0"/>
              <a:t>24  25  25  </a:t>
            </a:r>
            <a:r>
              <a:rPr lang="en-US" b="1" dirty="0"/>
              <a:t>25  </a:t>
            </a:r>
            <a:r>
              <a:rPr lang="en-US" dirty="0"/>
              <a:t>28  29  29  </a:t>
            </a:r>
            <a:r>
              <a:rPr lang="en-US" b="1" dirty="0"/>
              <a:t>30  </a:t>
            </a:r>
            <a:r>
              <a:rPr lang="en-US" dirty="0"/>
              <a:t>33  35  35</a:t>
            </a:r>
            <a:endParaRPr lang="en-US" altLang="en-US" dirty="0">
              <a:cs typeface="Times New Roman" panose="02020603050405020304" pitchFamily="18" charset="0"/>
            </a:endParaRPr>
          </a:p>
        </p:txBody>
      </p:sp>
      <p:sp>
        <p:nvSpPr>
          <p:cNvPr id="9222" name="Footer Placeholder 2">
            <a:extLst>
              <a:ext uri="{FF2B5EF4-FFF2-40B4-BE49-F238E27FC236}">
                <a16:creationId xmlns="" xmlns:a16="http://schemas.microsoft.com/office/drawing/2014/main" id="{AAE57D9A-54F4-466B-B3BB-A7323777ECF6}"/>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800">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800">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800">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800">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8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9pPr>
          </a:lstStyle>
          <a:p>
            <a:pPr eaLnBrk="1" hangingPunct="1">
              <a:spcBef>
                <a:spcPct val="0"/>
              </a:spcBef>
            </a:pPr>
            <a:r>
              <a:rPr lang="en-US" altLang="en-US" sz="1200">
                <a:latin typeface="Arial" panose="020B0604020202020204" pitchFamily="34" charset="0"/>
              </a:rPr>
              <a:t>.</a:t>
            </a:r>
          </a:p>
        </p:txBody>
      </p:sp>
      <p:sp>
        <p:nvSpPr>
          <p:cNvPr id="4" name="Left Brace 3">
            <a:extLst>
              <a:ext uri="{FF2B5EF4-FFF2-40B4-BE49-F238E27FC236}">
                <a16:creationId xmlns="" xmlns:a16="http://schemas.microsoft.com/office/drawing/2014/main" id="{D3CDD9B0-D892-48C1-9590-4BDCE64E0FD3}"/>
              </a:ext>
            </a:extLst>
          </p:cNvPr>
          <p:cNvSpPr/>
          <p:nvPr/>
        </p:nvSpPr>
        <p:spPr>
          <a:xfrm rot="5400000">
            <a:off x="2346688" y="3307271"/>
            <a:ext cx="249381" cy="3536230"/>
          </a:xfrm>
          <a:prstGeom prst="leftBrace">
            <a:avLst/>
          </a:prstGeom>
          <a:noFill/>
          <a:ln>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8" name="Left Brace 17">
            <a:extLst>
              <a:ext uri="{FF2B5EF4-FFF2-40B4-BE49-F238E27FC236}">
                <a16:creationId xmlns="" xmlns:a16="http://schemas.microsoft.com/office/drawing/2014/main" id="{94AFB09D-9B3A-4180-B63B-423710311684}"/>
              </a:ext>
            </a:extLst>
          </p:cNvPr>
          <p:cNvSpPr/>
          <p:nvPr/>
        </p:nvSpPr>
        <p:spPr>
          <a:xfrm rot="5400000">
            <a:off x="6544616" y="3307272"/>
            <a:ext cx="249381" cy="3536230"/>
          </a:xfrm>
          <a:prstGeom prst="leftBrace">
            <a:avLst/>
          </a:prstGeom>
          <a:noFill/>
          <a:ln>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 name="TextBox 4">
            <a:extLst>
              <a:ext uri="{FF2B5EF4-FFF2-40B4-BE49-F238E27FC236}">
                <a16:creationId xmlns="" xmlns:a16="http://schemas.microsoft.com/office/drawing/2014/main" id="{578D75D4-B177-43CA-966B-17D26984CAA2}"/>
              </a:ext>
            </a:extLst>
          </p:cNvPr>
          <p:cNvSpPr txBox="1"/>
          <p:nvPr/>
        </p:nvSpPr>
        <p:spPr>
          <a:xfrm>
            <a:off x="1151659" y="4636251"/>
            <a:ext cx="2787943" cy="369332"/>
          </a:xfrm>
          <a:prstGeom prst="rect">
            <a:avLst/>
          </a:prstGeom>
          <a:noFill/>
        </p:spPr>
        <p:txBody>
          <a:bodyPr wrap="none" rtlCol="0">
            <a:spAutoFit/>
          </a:bodyPr>
          <a:lstStyle/>
          <a:p>
            <a:r>
              <a:rPr lang="en-US" dirty="0">
                <a:solidFill>
                  <a:srgbClr val="C00000"/>
                </a:solidFill>
                <a:latin typeface="+mn-lt"/>
              </a:rPr>
              <a:t>Data entries to the left of </a:t>
            </a:r>
            <a:r>
              <a:rPr lang="en-US" i="1" dirty="0">
                <a:solidFill>
                  <a:srgbClr val="C00000"/>
                </a:solidFill>
                <a:latin typeface="+mn-lt"/>
              </a:rPr>
              <a:t>Q</a:t>
            </a:r>
            <a:r>
              <a:rPr lang="en-US" baseline="-25000" dirty="0">
                <a:solidFill>
                  <a:srgbClr val="C00000"/>
                </a:solidFill>
                <a:latin typeface="+mn-lt"/>
              </a:rPr>
              <a:t>2</a:t>
            </a:r>
          </a:p>
        </p:txBody>
      </p:sp>
      <p:sp>
        <p:nvSpPr>
          <p:cNvPr id="19" name="TextBox 18">
            <a:extLst>
              <a:ext uri="{FF2B5EF4-FFF2-40B4-BE49-F238E27FC236}">
                <a16:creationId xmlns="" xmlns:a16="http://schemas.microsoft.com/office/drawing/2014/main" id="{661EA9F2-3F89-4CCE-AECF-C2E9047067CE}"/>
              </a:ext>
            </a:extLst>
          </p:cNvPr>
          <p:cNvSpPr txBox="1"/>
          <p:nvPr/>
        </p:nvSpPr>
        <p:spPr>
          <a:xfrm>
            <a:off x="5342659" y="4666093"/>
            <a:ext cx="2916183" cy="369332"/>
          </a:xfrm>
          <a:prstGeom prst="rect">
            <a:avLst/>
          </a:prstGeom>
          <a:noFill/>
        </p:spPr>
        <p:txBody>
          <a:bodyPr wrap="none" rtlCol="0">
            <a:spAutoFit/>
          </a:bodyPr>
          <a:lstStyle/>
          <a:p>
            <a:r>
              <a:rPr lang="en-US" dirty="0">
                <a:solidFill>
                  <a:srgbClr val="C00000"/>
                </a:solidFill>
                <a:latin typeface="+mn-lt"/>
              </a:rPr>
              <a:t>Data entries to the right of </a:t>
            </a:r>
            <a:r>
              <a:rPr lang="en-US" i="1" dirty="0">
                <a:solidFill>
                  <a:srgbClr val="C00000"/>
                </a:solidFill>
                <a:latin typeface="+mn-lt"/>
              </a:rPr>
              <a:t>Q</a:t>
            </a:r>
            <a:r>
              <a:rPr lang="en-US" baseline="-25000" dirty="0">
                <a:solidFill>
                  <a:srgbClr val="C00000"/>
                </a:solidFill>
                <a:latin typeface="+mn-lt"/>
              </a:rPr>
              <a:t>2</a:t>
            </a:r>
          </a:p>
        </p:txBody>
      </p:sp>
      <p:sp>
        <p:nvSpPr>
          <p:cNvPr id="7" name="TextBox 6">
            <a:extLst>
              <a:ext uri="{FF2B5EF4-FFF2-40B4-BE49-F238E27FC236}">
                <a16:creationId xmlns="" xmlns:a16="http://schemas.microsoft.com/office/drawing/2014/main" id="{B0AED2F4-8B45-4C0F-A901-BE342219FD83}"/>
              </a:ext>
            </a:extLst>
          </p:cNvPr>
          <p:cNvSpPr txBox="1"/>
          <p:nvPr/>
        </p:nvSpPr>
        <p:spPr>
          <a:xfrm>
            <a:off x="4344213" y="5810250"/>
            <a:ext cx="455574" cy="400110"/>
          </a:xfrm>
          <a:prstGeom prst="rect">
            <a:avLst/>
          </a:prstGeom>
          <a:noFill/>
        </p:spPr>
        <p:txBody>
          <a:bodyPr wrap="none" rtlCol="0">
            <a:spAutoFit/>
          </a:bodyPr>
          <a:lstStyle/>
          <a:p>
            <a:r>
              <a:rPr lang="en-US" sz="2000" i="1" dirty="0">
                <a:solidFill>
                  <a:srgbClr val="C00000"/>
                </a:solidFill>
                <a:latin typeface="+mn-lt"/>
              </a:rPr>
              <a:t>Q</a:t>
            </a:r>
            <a:r>
              <a:rPr lang="en-US" sz="2000" baseline="-25000" dirty="0">
                <a:solidFill>
                  <a:srgbClr val="C00000"/>
                </a:solidFill>
                <a:latin typeface="+mn-lt"/>
              </a:rPr>
              <a:t>2</a:t>
            </a:r>
          </a:p>
        </p:txBody>
      </p:sp>
      <p:cxnSp>
        <p:nvCxnSpPr>
          <p:cNvPr id="10" name="Straight Arrow Connector 9">
            <a:extLst>
              <a:ext uri="{FF2B5EF4-FFF2-40B4-BE49-F238E27FC236}">
                <a16:creationId xmlns="" xmlns:a16="http://schemas.microsoft.com/office/drawing/2014/main" id="{7772CE56-FAA2-4533-8BFE-296540824672}"/>
              </a:ext>
            </a:extLst>
          </p:cNvPr>
          <p:cNvCxnSpPr>
            <a:stCxn id="7" idx="0"/>
          </p:cNvCxnSpPr>
          <p:nvPr/>
        </p:nvCxnSpPr>
        <p:spPr>
          <a:xfrm flipV="1">
            <a:off x="4572000" y="5537994"/>
            <a:ext cx="0" cy="272256"/>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 xmlns:a16="http://schemas.microsoft.com/office/drawing/2014/main" id="{9AE27109-C6E3-4AC9-B0DF-8B1D5BF813D5}"/>
              </a:ext>
            </a:extLst>
          </p:cNvPr>
          <p:cNvSpPr txBox="1"/>
          <p:nvPr/>
        </p:nvSpPr>
        <p:spPr>
          <a:xfrm>
            <a:off x="6454722" y="5810250"/>
            <a:ext cx="455574" cy="400110"/>
          </a:xfrm>
          <a:prstGeom prst="rect">
            <a:avLst/>
          </a:prstGeom>
          <a:noFill/>
        </p:spPr>
        <p:txBody>
          <a:bodyPr wrap="none" rtlCol="0">
            <a:spAutoFit/>
          </a:bodyPr>
          <a:lstStyle/>
          <a:p>
            <a:r>
              <a:rPr lang="en-US" sz="2000" i="1" dirty="0">
                <a:solidFill>
                  <a:srgbClr val="C00000"/>
                </a:solidFill>
                <a:latin typeface="+mn-lt"/>
              </a:rPr>
              <a:t>Q</a:t>
            </a:r>
            <a:r>
              <a:rPr lang="en-US" sz="2000" i="1" baseline="-25000" dirty="0">
                <a:solidFill>
                  <a:srgbClr val="C00000"/>
                </a:solidFill>
                <a:latin typeface="+mn-lt"/>
              </a:rPr>
              <a:t>3</a:t>
            </a:r>
            <a:endParaRPr lang="en-US" sz="2000" baseline="-25000" dirty="0">
              <a:solidFill>
                <a:srgbClr val="C00000"/>
              </a:solidFill>
              <a:latin typeface="+mn-lt"/>
            </a:endParaRPr>
          </a:p>
        </p:txBody>
      </p:sp>
      <p:cxnSp>
        <p:nvCxnSpPr>
          <p:cNvPr id="22" name="Straight Arrow Connector 21">
            <a:extLst>
              <a:ext uri="{FF2B5EF4-FFF2-40B4-BE49-F238E27FC236}">
                <a16:creationId xmlns="" xmlns:a16="http://schemas.microsoft.com/office/drawing/2014/main" id="{579FCF2B-52DE-4821-9A0A-B4648A11EF4D}"/>
              </a:ext>
            </a:extLst>
          </p:cNvPr>
          <p:cNvCxnSpPr>
            <a:stCxn id="21" idx="0"/>
          </p:cNvCxnSpPr>
          <p:nvPr/>
        </p:nvCxnSpPr>
        <p:spPr>
          <a:xfrm flipV="1">
            <a:off x="6682509" y="5537994"/>
            <a:ext cx="0" cy="272256"/>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 xmlns:a16="http://schemas.microsoft.com/office/drawing/2014/main" id="{494FB41D-02E9-494B-81E1-98C1B0BACAD9}"/>
              </a:ext>
            </a:extLst>
          </p:cNvPr>
          <p:cNvSpPr txBox="1"/>
          <p:nvPr/>
        </p:nvSpPr>
        <p:spPr>
          <a:xfrm>
            <a:off x="2164431" y="5810250"/>
            <a:ext cx="455574" cy="400110"/>
          </a:xfrm>
          <a:prstGeom prst="rect">
            <a:avLst/>
          </a:prstGeom>
          <a:noFill/>
        </p:spPr>
        <p:txBody>
          <a:bodyPr wrap="none" rtlCol="0">
            <a:spAutoFit/>
          </a:bodyPr>
          <a:lstStyle/>
          <a:p>
            <a:r>
              <a:rPr lang="en-US" sz="2000" i="1" dirty="0">
                <a:solidFill>
                  <a:srgbClr val="C00000"/>
                </a:solidFill>
                <a:latin typeface="+mn-lt"/>
              </a:rPr>
              <a:t>Q</a:t>
            </a:r>
            <a:r>
              <a:rPr lang="en-US" sz="2000" i="1" baseline="-25000" dirty="0">
                <a:solidFill>
                  <a:srgbClr val="C00000"/>
                </a:solidFill>
                <a:latin typeface="+mn-lt"/>
              </a:rPr>
              <a:t>1</a:t>
            </a:r>
            <a:endParaRPr lang="en-US" sz="2000" baseline="-25000" dirty="0">
              <a:solidFill>
                <a:srgbClr val="C00000"/>
              </a:solidFill>
              <a:latin typeface="+mn-lt"/>
            </a:endParaRPr>
          </a:p>
        </p:txBody>
      </p:sp>
      <p:cxnSp>
        <p:nvCxnSpPr>
          <p:cNvPr id="24" name="Straight Arrow Connector 23">
            <a:extLst>
              <a:ext uri="{FF2B5EF4-FFF2-40B4-BE49-F238E27FC236}">
                <a16:creationId xmlns="" xmlns:a16="http://schemas.microsoft.com/office/drawing/2014/main" id="{D8AFD0F1-0800-4E6D-AD38-756955C7D094}"/>
              </a:ext>
            </a:extLst>
          </p:cNvPr>
          <p:cNvCxnSpPr>
            <a:stCxn id="23" idx="0"/>
          </p:cNvCxnSpPr>
          <p:nvPr/>
        </p:nvCxnSpPr>
        <p:spPr>
          <a:xfrm flipV="1">
            <a:off x="2392218" y="5537994"/>
            <a:ext cx="0" cy="272256"/>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87888969"/>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3"/>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9"/>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8"/>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22"/>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1"/>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10"/>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8" grpId="0" animBg="1"/>
      <p:bldP spid="5" grpId="0"/>
      <p:bldP spid="19" grpId="0"/>
      <p:bldP spid="7" grpId="0"/>
      <p:bldP spid="21" grpId="0"/>
      <p:bldP spid="2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7CC878CD-2382-4801-BE83-02D9734C6685}"/>
              </a:ext>
            </a:extLst>
          </p:cNvPr>
          <p:cNvSpPr>
            <a:spLocks noGrp="1"/>
          </p:cNvSpPr>
          <p:nvPr>
            <p:ph type="title"/>
          </p:nvPr>
        </p:nvSpPr>
        <p:spPr/>
        <p:txBody>
          <a:bodyPr/>
          <a:lstStyle/>
          <a:p>
            <a:pPr>
              <a:defRPr/>
            </a:pPr>
            <a:r>
              <a:rPr lang="en-US" dirty="0">
                <a:solidFill>
                  <a:schemeClr val="accent3"/>
                </a:solidFill>
                <a:ea typeface="+mj-ea"/>
              </a:rPr>
              <a:t>Solution: Finding Quartiles</a:t>
            </a:r>
          </a:p>
        </p:txBody>
      </p:sp>
      <p:sp>
        <p:nvSpPr>
          <p:cNvPr id="10242" name="Content Placeholder 2">
            <a:extLst>
              <a:ext uri="{FF2B5EF4-FFF2-40B4-BE49-F238E27FC236}">
                <a16:creationId xmlns="" xmlns:a16="http://schemas.microsoft.com/office/drawing/2014/main" id="{F8FC25B4-9C19-489D-B1B7-0D81A114E442}"/>
              </a:ext>
            </a:extLst>
          </p:cNvPr>
          <p:cNvSpPr>
            <a:spLocks noGrp="1"/>
          </p:cNvSpPr>
          <p:nvPr>
            <p:ph idx="1"/>
          </p:nvPr>
        </p:nvSpPr>
        <p:spPr>
          <a:xfrm>
            <a:off x="457200" y="1279525"/>
            <a:ext cx="8239125" cy="1704975"/>
          </a:xfrm>
        </p:spPr>
        <p:txBody>
          <a:bodyPr/>
          <a:lstStyle/>
          <a:p>
            <a:r>
              <a:rPr lang="en-US" dirty="0"/>
              <a:t>In about one-quarter of the large urban areas, auto commuters waste 23 gallons of fuel or less, about one-half waste 25 gallons or less, and about three-quarters waste 30 gallons or less.</a:t>
            </a:r>
            <a:endParaRPr lang="en-US" altLang="en-US" dirty="0"/>
          </a:p>
        </p:txBody>
      </p:sp>
      <p:sp>
        <p:nvSpPr>
          <p:cNvPr id="10248" name="Footer Placeholder 2">
            <a:extLst>
              <a:ext uri="{FF2B5EF4-FFF2-40B4-BE49-F238E27FC236}">
                <a16:creationId xmlns="" xmlns:a16="http://schemas.microsoft.com/office/drawing/2014/main" id="{7351D830-9FAC-4028-BF3E-193B3AE1CB16}"/>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800">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800">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800">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800">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8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9pPr>
          </a:lstStyle>
          <a:p>
            <a:pPr eaLnBrk="1" hangingPunct="1">
              <a:spcBef>
                <a:spcPct val="0"/>
              </a:spcBef>
            </a:pPr>
            <a:r>
              <a:rPr lang="en-US" altLang="en-US" sz="1200">
                <a:latin typeface="Arial" panose="020B0604020202020204" pitchFamily="34" charset="0"/>
              </a:rPr>
              <a:t>.</a:t>
            </a:r>
          </a:p>
        </p:txBody>
      </p:sp>
    </p:spTree>
    <p:extLst>
      <p:ext uri="{BB962C8B-B14F-4D97-AF65-F5344CB8AC3E}">
        <p14:creationId xmlns:p14="http://schemas.microsoft.com/office/powerpoint/2010/main" val="3221382536"/>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6E56678-8A79-46BC-B42D-A406D04967DB}"/>
              </a:ext>
            </a:extLst>
          </p:cNvPr>
          <p:cNvSpPr>
            <a:spLocks noGrp="1"/>
          </p:cNvSpPr>
          <p:nvPr>
            <p:ph type="title"/>
          </p:nvPr>
        </p:nvSpPr>
        <p:spPr/>
        <p:txBody>
          <a:bodyPr/>
          <a:lstStyle/>
          <a:p>
            <a:pPr>
              <a:defRPr/>
            </a:pPr>
            <a:r>
              <a:rPr lang="en-US" dirty="0">
                <a:solidFill>
                  <a:schemeClr val="accent3"/>
                </a:solidFill>
                <a:ea typeface="+mj-ea"/>
              </a:rPr>
              <a:t>Example: Using Technology to Find Quartiles</a:t>
            </a:r>
          </a:p>
        </p:txBody>
      </p:sp>
      <p:sp>
        <p:nvSpPr>
          <p:cNvPr id="9218" name="Content Placeholder 2">
            <a:extLst>
              <a:ext uri="{FF2B5EF4-FFF2-40B4-BE49-F238E27FC236}">
                <a16:creationId xmlns="" xmlns:a16="http://schemas.microsoft.com/office/drawing/2014/main" id="{A02C67B2-85D6-48D1-A526-9A1B647BB82F}"/>
              </a:ext>
            </a:extLst>
          </p:cNvPr>
          <p:cNvSpPr>
            <a:spLocks noGrp="1"/>
          </p:cNvSpPr>
          <p:nvPr>
            <p:ph idx="1"/>
          </p:nvPr>
        </p:nvSpPr>
        <p:spPr>
          <a:xfrm>
            <a:off x="457200" y="1635486"/>
            <a:ext cx="8229600" cy="1946275"/>
          </a:xfrm>
        </p:spPr>
        <p:txBody>
          <a:bodyPr/>
          <a:lstStyle/>
          <a:p>
            <a:pPr marL="0" indent="0">
              <a:buNone/>
            </a:pPr>
            <a:r>
              <a:rPr lang="en-US" dirty="0"/>
              <a:t>The tuition costs (in thousands of dollars) for 25 liberal arts colleges are listed. Use technology to find the first, second, and third quartiles. What do you observe? </a:t>
            </a:r>
            <a:r>
              <a:rPr lang="en-US" i="1" dirty="0">
                <a:solidFill>
                  <a:schemeClr val="tx2">
                    <a:lumMod val="75000"/>
                  </a:schemeClr>
                </a:solidFill>
              </a:rPr>
              <a:t>(Source: U.S. News &amp; World Report)</a:t>
            </a:r>
          </a:p>
          <a:p>
            <a:pPr marL="0" indent="0" algn="ctr">
              <a:buNone/>
            </a:pPr>
            <a:r>
              <a:rPr lang="en-US" dirty="0"/>
              <a:t>50  52  51  49  52  51  25  41  47  36  30  44  40</a:t>
            </a:r>
          </a:p>
          <a:p>
            <a:pPr marL="0" indent="0" algn="ctr">
              <a:buNone/>
            </a:pPr>
            <a:r>
              <a:rPr lang="en-US" dirty="0"/>
              <a:t>35  40  45  34  33  23  34  27  16  18  18  35</a:t>
            </a:r>
            <a:endParaRPr lang="en-US" sz="2400" i="1" dirty="0">
              <a:solidFill>
                <a:schemeClr val="tx2">
                  <a:lumMod val="75000"/>
                </a:schemeClr>
              </a:solidFill>
            </a:endParaRPr>
          </a:p>
        </p:txBody>
      </p:sp>
      <p:sp>
        <p:nvSpPr>
          <p:cNvPr id="9222" name="Footer Placeholder 2">
            <a:extLst>
              <a:ext uri="{FF2B5EF4-FFF2-40B4-BE49-F238E27FC236}">
                <a16:creationId xmlns="" xmlns:a16="http://schemas.microsoft.com/office/drawing/2014/main" id="{AAE57D9A-54F4-466B-B3BB-A7323777ECF6}"/>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800">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800">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800">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800">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8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9pPr>
          </a:lstStyle>
          <a:p>
            <a:pPr eaLnBrk="1" hangingPunct="1">
              <a:spcBef>
                <a:spcPct val="0"/>
              </a:spcBef>
            </a:pPr>
            <a:r>
              <a:rPr lang="en-US" altLang="en-US" sz="1200">
                <a:latin typeface="Arial" panose="020B0604020202020204" pitchFamily="34" charset="0"/>
              </a:rPr>
              <a:t>.</a:t>
            </a:r>
          </a:p>
        </p:txBody>
      </p:sp>
    </p:spTree>
    <p:extLst>
      <p:ext uri="{BB962C8B-B14F-4D97-AF65-F5344CB8AC3E}">
        <p14:creationId xmlns:p14="http://schemas.microsoft.com/office/powerpoint/2010/main" val="1839600649"/>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6E56678-8A79-46BC-B42D-A406D04967DB}"/>
              </a:ext>
            </a:extLst>
          </p:cNvPr>
          <p:cNvSpPr>
            <a:spLocks noGrp="1"/>
          </p:cNvSpPr>
          <p:nvPr>
            <p:ph type="title"/>
          </p:nvPr>
        </p:nvSpPr>
        <p:spPr/>
        <p:txBody>
          <a:bodyPr/>
          <a:lstStyle/>
          <a:p>
            <a:pPr>
              <a:defRPr/>
            </a:pPr>
            <a:r>
              <a:rPr lang="en-US" dirty="0">
                <a:solidFill>
                  <a:schemeClr val="accent3"/>
                </a:solidFill>
                <a:ea typeface="+mj-ea"/>
              </a:rPr>
              <a:t>Solution: Using Technology to Find Quartiles</a:t>
            </a:r>
          </a:p>
        </p:txBody>
      </p:sp>
      <p:sp>
        <p:nvSpPr>
          <p:cNvPr id="9218" name="Content Placeholder 2">
            <a:extLst>
              <a:ext uri="{FF2B5EF4-FFF2-40B4-BE49-F238E27FC236}">
                <a16:creationId xmlns="" xmlns:a16="http://schemas.microsoft.com/office/drawing/2014/main" id="{A02C67B2-85D6-48D1-A526-9A1B647BB82F}"/>
              </a:ext>
            </a:extLst>
          </p:cNvPr>
          <p:cNvSpPr>
            <a:spLocks noGrp="1"/>
          </p:cNvSpPr>
          <p:nvPr>
            <p:ph idx="1"/>
          </p:nvPr>
        </p:nvSpPr>
        <p:spPr>
          <a:xfrm>
            <a:off x="457200" y="1635486"/>
            <a:ext cx="8229600" cy="1946275"/>
          </a:xfrm>
        </p:spPr>
        <p:txBody>
          <a:bodyPr/>
          <a:lstStyle/>
          <a:p>
            <a:pPr marL="0" indent="0">
              <a:buNone/>
            </a:pPr>
            <a:r>
              <a:rPr lang="en-US" dirty="0"/>
              <a:t>Minitab and the TI-84 Plus each have features that calculate quartiles. Try using this technology to find the first, second, and third quartiles of the tuition data. From the displays, you can see that</a:t>
            </a:r>
          </a:p>
          <a:p>
            <a:pPr marL="0" indent="0" algn="ctr">
              <a:buNone/>
            </a:pPr>
            <a:r>
              <a:rPr lang="en-US" i="1" dirty="0"/>
              <a:t>Q</a:t>
            </a:r>
            <a:r>
              <a:rPr lang="en-US" baseline="-25000" dirty="0"/>
              <a:t>1</a:t>
            </a:r>
            <a:r>
              <a:rPr lang="en-US" dirty="0"/>
              <a:t> = 28.5, </a:t>
            </a:r>
            <a:r>
              <a:rPr lang="en-US" i="1" dirty="0"/>
              <a:t>Q</a:t>
            </a:r>
            <a:r>
              <a:rPr lang="en-US" baseline="-25000" dirty="0"/>
              <a:t>2</a:t>
            </a:r>
            <a:r>
              <a:rPr lang="en-US" dirty="0"/>
              <a:t> = 36, and </a:t>
            </a:r>
            <a:r>
              <a:rPr lang="en-US" i="1" dirty="0"/>
              <a:t>Q</a:t>
            </a:r>
            <a:r>
              <a:rPr lang="en-US" sz="2400" dirty="0"/>
              <a:t>3</a:t>
            </a:r>
            <a:r>
              <a:rPr lang="en-US" dirty="0"/>
              <a:t> = 48.</a:t>
            </a:r>
            <a:endParaRPr lang="en-US" sz="2400" i="1" dirty="0">
              <a:solidFill>
                <a:schemeClr val="tx2">
                  <a:lumMod val="75000"/>
                </a:schemeClr>
              </a:solidFill>
            </a:endParaRPr>
          </a:p>
        </p:txBody>
      </p:sp>
      <p:sp>
        <p:nvSpPr>
          <p:cNvPr id="9222" name="Footer Placeholder 2">
            <a:extLst>
              <a:ext uri="{FF2B5EF4-FFF2-40B4-BE49-F238E27FC236}">
                <a16:creationId xmlns="" xmlns:a16="http://schemas.microsoft.com/office/drawing/2014/main" id="{AAE57D9A-54F4-466B-B3BB-A7323777ECF6}"/>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800">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800">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800">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800">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8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9pPr>
          </a:lstStyle>
          <a:p>
            <a:pPr eaLnBrk="1" hangingPunct="1">
              <a:spcBef>
                <a:spcPct val="0"/>
              </a:spcBef>
            </a:pPr>
            <a:r>
              <a:rPr lang="en-US" altLang="en-US" sz="1200">
                <a:latin typeface="Arial" panose="020B0604020202020204" pitchFamily="34" charset="0"/>
              </a:rPr>
              <a:t>.</a:t>
            </a:r>
          </a:p>
        </p:txBody>
      </p:sp>
    </p:spTree>
    <p:extLst>
      <p:ext uri="{BB962C8B-B14F-4D97-AF65-F5344CB8AC3E}">
        <p14:creationId xmlns:p14="http://schemas.microsoft.com/office/powerpoint/2010/main" val="1092450783"/>
      </p:ext>
    </p:extLst>
  </p:cSld>
  <p:clrMapOvr>
    <a:masterClrMapping/>
  </p:clrMapOvr>
  <p:transition>
    <p:wipe dir="r"/>
  </p:transition>
</p:sld>
</file>

<file path=ppt/theme/theme1.xml><?xml version="1.0" encoding="utf-8"?>
<a:theme xmlns:a="http://schemas.openxmlformats.org/drawingml/2006/main" name="lf4template">
  <a:themeElements>
    <a:clrScheme name="Custom 20">
      <a:dk1>
        <a:sysClr val="windowText" lastClr="000000"/>
      </a:dk1>
      <a:lt1>
        <a:srgbClr val="FFFFFF"/>
      </a:lt1>
      <a:dk2>
        <a:srgbClr val="3B539D"/>
      </a:dk2>
      <a:lt2>
        <a:srgbClr val="EEECE1"/>
      </a:lt2>
      <a:accent1>
        <a:srgbClr val="E9B50E"/>
      </a:accent1>
      <a:accent2>
        <a:srgbClr val="AE0337"/>
      </a:accent2>
      <a:accent3>
        <a:srgbClr val="83BB35"/>
      </a:accent3>
      <a:accent4>
        <a:srgbClr val="8064A2"/>
      </a:accent4>
      <a:accent5>
        <a:srgbClr val="4BACC6"/>
      </a:accent5>
      <a:accent6>
        <a:srgbClr val="F79646"/>
      </a:accent6>
      <a:hlink>
        <a:srgbClr val="0000FF"/>
      </a:hlink>
      <a:folHlink>
        <a:srgbClr val="800080"/>
      </a:folHlink>
    </a:clrScheme>
    <a:fontScheme name="Office Classic">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sz="2800" dirty="0" err="1" smtClean="0">
            <a:latin typeface="+mn-lt"/>
          </a:defRPr>
        </a:defPPr>
      </a:lstStyle>
    </a:txDef>
  </a:objectDefaults>
  <a:extraClrSchemeLst/>
  <a:extLst>
    <a:ext uri="{05A4C25C-085E-4340-85A3-A5531E510DB2}">
      <thm15:themeFamily xmlns:thm15="http://schemas.microsoft.com/office/thememl/2012/main" name="les6e_template2.ppt  -  Compatibility Mode" id="{821B7270-F280-4094-A2E1-21A64EFB52AA}" vid="{788F13F2-6F53-4F28-A47B-16A619397B8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553</TotalTime>
  <Words>1622</Words>
  <Application>Microsoft Office PowerPoint</Application>
  <PresentationFormat>On-screen Show (4:3)</PresentationFormat>
  <Paragraphs>201</Paragraphs>
  <Slides>30</Slides>
  <Notes>1</Notes>
  <HiddenSlides>0</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1</vt:i4>
      </vt:variant>
      <vt:variant>
        <vt:lpstr>Slide Titles</vt:lpstr>
      </vt:variant>
      <vt:variant>
        <vt:i4>30</vt:i4>
      </vt:variant>
    </vt:vector>
  </HeadingPairs>
  <TitlesOfParts>
    <vt:vector size="39" baseType="lpstr">
      <vt:lpstr>MS PGothic</vt:lpstr>
      <vt:lpstr>Arial</vt:lpstr>
      <vt:lpstr>Calibri</vt:lpstr>
      <vt:lpstr>Cambria Math</vt:lpstr>
      <vt:lpstr>Times New Roman</vt:lpstr>
      <vt:lpstr>TimesTenLTStd-Roman</vt:lpstr>
      <vt:lpstr>Wingdings</vt:lpstr>
      <vt:lpstr>lf4template</vt:lpstr>
      <vt:lpstr>Equation</vt:lpstr>
      <vt:lpstr>PowerPoint Presentation</vt:lpstr>
      <vt:lpstr>Chapter Outline</vt:lpstr>
      <vt:lpstr>Section 2.5</vt:lpstr>
      <vt:lpstr>Section 2.5 Objectives</vt:lpstr>
      <vt:lpstr>Quartiles</vt:lpstr>
      <vt:lpstr>Example: Finding Quartiles</vt:lpstr>
      <vt:lpstr>Solution: Finding Quartiles</vt:lpstr>
      <vt:lpstr>Example: Using Technology to Find Quartiles</vt:lpstr>
      <vt:lpstr>Solution: Using Technology to Find Quartiles</vt:lpstr>
      <vt:lpstr>Solution: Using Technology to Find Quartiles</vt:lpstr>
      <vt:lpstr>Interquartile Range</vt:lpstr>
      <vt:lpstr>Interquartile Range</vt:lpstr>
      <vt:lpstr>Example: Finding the Interquartile Range</vt:lpstr>
      <vt:lpstr>Solution: Finding the Interquartile Range</vt:lpstr>
      <vt:lpstr>Box-and-Whisker Plot</vt:lpstr>
      <vt:lpstr>Drawing a Box-and-Whisker Plot</vt:lpstr>
      <vt:lpstr>Example: Drawing a Box-and-Whisker Plot</vt:lpstr>
      <vt:lpstr>Example: Drawing a Box-and-Whisker Plot</vt:lpstr>
      <vt:lpstr>Percentiles and Other Fractiles</vt:lpstr>
      <vt:lpstr>Example: Interpreting Percentiles</vt:lpstr>
      <vt:lpstr>Solution: Interpreting Percentiles</vt:lpstr>
      <vt:lpstr>Percentile that Corresponds to a Specific Data Entry</vt:lpstr>
      <vt:lpstr>Example: Finding Percentiles</vt:lpstr>
      <vt:lpstr>Solution: Finding Percentiles</vt:lpstr>
      <vt:lpstr>The Standard Score</vt:lpstr>
      <vt:lpstr>Example: Finding z-Scores</vt:lpstr>
      <vt:lpstr>Solution: Finding z-Scores</vt:lpstr>
      <vt:lpstr>Example: Comparing z-Scores from Different Data Sets</vt:lpstr>
      <vt:lpstr>Solution: Comparing z-Scores from Different Data Sets</vt:lpstr>
      <vt:lpstr>Solution: Comparing z-Scores from Different Data Sets</vt:lpstr>
    </vt:vector>
  </TitlesOfParts>
  <Company>© Copyright 2019, 2015, 2012, Pearson Education, Inc.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2</dc:title>
  <dc:subject>Elementary Statistics  7e</dc:subject>
  <dc:creator>Ron Larson, Betsy Farber</dc:creator>
  <cp:lastModifiedBy>Sandra Scholten</cp:lastModifiedBy>
  <cp:revision>80</cp:revision>
  <dcterms:created xsi:type="dcterms:W3CDTF">2007-07-18T23:54:35Z</dcterms:created>
  <dcterms:modified xsi:type="dcterms:W3CDTF">2019-02-12T16:59:20Z</dcterms:modified>
</cp:coreProperties>
</file>