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3"/>
  </p:notesMasterIdLst>
  <p:handoutMasterIdLst>
    <p:handoutMasterId r:id="rId34"/>
  </p:handoutMasterIdLst>
  <p:sldIdLst>
    <p:sldId id="257" r:id="rId2"/>
    <p:sldId id="258" r:id="rId3"/>
    <p:sldId id="259" r:id="rId4"/>
    <p:sldId id="260" r:id="rId5"/>
    <p:sldId id="261" r:id="rId6"/>
    <p:sldId id="286" r:id="rId7"/>
    <p:sldId id="262" r:id="rId8"/>
    <p:sldId id="263" r:id="rId9"/>
    <p:sldId id="264" r:id="rId10"/>
    <p:sldId id="287"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89" r:id="rId24"/>
    <p:sldId id="277" r:id="rId25"/>
    <p:sldId id="278" r:id="rId26"/>
    <p:sldId id="279" r:id="rId27"/>
    <p:sldId id="288" r:id="rId28"/>
    <p:sldId id="280" r:id="rId29"/>
    <p:sldId id="282" r:id="rId30"/>
    <p:sldId id="283" r:id="rId31"/>
    <p:sldId id="284" r:id="rId3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56"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10</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720180701"/>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10</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3562864048"/>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31079398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xmlns="" id="{61DCD727-F972-4CB9-8C2C-E41A3695F5D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eaLnBrk="0" hangingPunct="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eaLnBrk="1" hangingPunct="1">
              <a:spcBef>
                <a:spcPct val="0"/>
              </a:spcBef>
            </a:pPr>
            <a:fld id="{26C2E293-347D-4E26-BE14-FA14AC992F0A}" type="slidenum">
              <a:rPr lang="en-US" altLang="en-US"/>
              <a:pPr eaLnBrk="1" hangingPunct="1">
                <a:spcBef>
                  <a:spcPct val="0"/>
                </a:spcBef>
              </a:pPr>
              <a:t>11</a:t>
            </a:fld>
            <a:endParaRPr lang="en-US" altLang="en-US"/>
          </a:p>
        </p:txBody>
      </p:sp>
      <p:sp>
        <p:nvSpPr>
          <p:cNvPr id="48131" name="Rectangle 2">
            <a:extLst>
              <a:ext uri="{FF2B5EF4-FFF2-40B4-BE49-F238E27FC236}">
                <a16:creationId xmlns:a16="http://schemas.microsoft.com/office/drawing/2014/main" xmlns="" id="{63244188-1073-4D3A-99E5-5318552A57A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Rectangle 3">
            <a:extLst>
              <a:ext uri="{FF2B5EF4-FFF2-40B4-BE49-F238E27FC236}">
                <a16:creationId xmlns:a16="http://schemas.microsoft.com/office/drawing/2014/main" xmlns="" id="{D908096C-6785-485B-801A-4E1728ADBD7F}"/>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a16="http://schemas.microsoft.com/office/drawing/2014/main" xmlns="" id="{56DE3232-A634-4299-9EF8-AB2072DA84E6}"/>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F04BCD1E-65C8-466A-995E-E86C99836477}"/>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2402461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xmlns="" id="{0A2F41AD-93CC-4560-A4F8-A2E89AAFB61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eaLnBrk="0" hangingPunct="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eaLnBrk="1" hangingPunct="1">
              <a:spcBef>
                <a:spcPct val="0"/>
              </a:spcBef>
            </a:pPr>
            <a:fld id="{5AB57488-194A-492F-A05A-F53D884798B8}" type="slidenum">
              <a:rPr lang="en-US" altLang="en-US"/>
              <a:pPr eaLnBrk="1" hangingPunct="1">
                <a:spcBef>
                  <a:spcPct val="0"/>
                </a:spcBef>
              </a:pPr>
              <a:t>12</a:t>
            </a:fld>
            <a:endParaRPr lang="en-US" altLang="en-US"/>
          </a:p>
        </p:txBody>
      </p:sp>
      <p:sp>
        <p:nvSpPr>
          <p:cNvPr id="49155" name="Rectangle 2">
            <a:extLst>
              <a:ext uri="{FF2B5EF4-FFF2-40B4-BE49-F238E27FC236}">
                <a16:creationId xmlns:a16="http://schemas.microsoft.com/office/drawing/2014/main" xmlns="" id="{ED905243-30D3-4752-8F02-39225A56F9F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a:extLst>
              <a:ext uri="{FF2B5EF4-FFF2-40B4-BE49-F238E27FC236}">
                <a16:creationId xmlns:a16="http://schemas.microsoft.com/office/drawing/2014/main" xmlns="" id="{4C260F14-DB8C-4B60-987E-EEBD6FD3DE3B}"/>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a16="http://schemas.microsoft.com/office/drawing/2014/main" xmlns="" id="{D23A4A1A-DA4B-4EE2-9808-53C0AAE5B4F0}"/>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7D64CF6B-A599-40E7-91A5-6707DEB11AE1}"/>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1510465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xmlns="" id="{221C2FF3-A7E9-4302-98EE-DD4BADE174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eaLnBrk="0" hangingPunct="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eaLnBrk="1" hangingPunct="1">
              <a:spcBef>
                <a:spcPct val="0"/>
              </a:spcBef>
            </a:pPr>
            <a:fld id="{3B060AA6-00FF-451D-805C-F6657232A92A}" type="slidenum">
              <a:rPr lang="en-US" altLang="en-US"/>
              <a:pPr eaLnBrk="1" hangingPunct="1">
                <a:spcBef>
                  <a:spcPct val="0"/>
                </a:spcBef>
              </a:pPr>
              <a:t>13</a:t>
            </a:fld>
            <a:endParaRPr lang="en-US" altLang="en-US"/>
          </a:p>
        </p:txBody>
      </p:sp>
      <p:sp>
        <p:nvSpPr>
          <p:cNvPr id="50179" name="Rectangle 2">
            <a:extLst>
              <a:ext uri="{FF2B5EF4-FFF2-40B4-BE49-F238E27FC236}">
                <a16:creationId xmlns:a16="http://schemas.microsoft.com/office/drawing/2014/main" xmlns="" id="{93336661-3697-482B-A603-1C7D7009F69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a:extLst>
              <a:ext uri="{FF2B5EF4-FFF2-40B4-BE49-F238E27FC236}">
                <a16:creationId xmlns:a16="http://schemas.microsoft.com/office/drawing/2014/main" xmlns="" id="{895D451F-7E11-4F3F-9A8B-A74D6CE1DF39}"/>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a16="http://schemas.microsoft.com/office/drawing/2014/main" xmlns="" id="{29BDF9F8-85FB-4BE5-ADBC-B89F4F354D95}"/>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BA5B8BA9-784C-4F1B-930F-BC01E077F72F}"/>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1190046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xmlns="" id="{ABADDB9B-66C4-486C-822C-4D90F79BC7B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eaLnBrk="0" hangingPunct="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eaLnBrk="1" hangingPunct="1">
              <a:spcBef>
                <a:spcPct val="0"/>
              </a:spcBef>
            </a:pPr>
            <a:fld id="{420F592B-041C-4949-9454-005D60926C61}" type="slidenum">
              <a:rPr lang="en-US" altLang="en-US"/>
              <a:pPr eaLnBrk="1" hangingPunct="1">
                <a:spcBef>
                  <a:spcPct val="0"/>
                </a:spcBef>
              </a:pPr>
              <a:t>14</a:t>
            </a:fld>
            <a:endParaRPr lang="en-US" altLang="en-US"/>
          </a:p>
        </p:txBody>
      </p:sp>
      <p:sp>
        <p:nvSpPr>
          <p:cNvPr id="51203" name="Rectangle 2">
            <a:extLst>
              <a:ext uri="{FF2B5EF4-FFF2-40B4-BE49-F238E27FC236}">
                <a16:creationId xmlns:a16="http://schemas.microsoft.com/office/drawing/2014/main" xmlns="" id="{83335D8C-EDCF-4067-8C3E-7D2BEA6D272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a:extLst>
              <a:ext uri="{FF2B5EF4-FFF2-40B4-BE49-F238E27FC236}">
                <a16:creationId xmlns:a16="http://schemas.microsoft.com/office/drawing/2014/main" xmlns="" id="{AE7B6CC7-D563-4A39-8B95-AAC69BD80E20}"/>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a16="http://schemas.microsoft.com/office/drawing/2014/main" xmlns="" id="{132CA29C-92AA-426C-B3D8-1E405F391B7D}"/>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16BEF000-758E-45E8-995E-4B5CF86CF17D}"/>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3774632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xmlns="" id="{264AC1CA-A008-4E26-967C-AAFC359A249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eaLnBrk="0" hangingPunct="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eaLnBrk="1" hangingPunct="1">
              <a:spcBef>
                <a:spcPct val="0"/>
              </a:spcBef>
            </a:pPr>
            <a:fld id="{DC621FA1-013D-4398-8632-7C039948ABC8}" type="slidenum">
              <a:rPr lang="en-US" altLang="en-US"/>
              <a:pPr eaLnBrk="1" hangingPunct="1">
                <a:spcBef>
                  <a:spcPct val="0"/>
                </a:spcBef>
              </a:pPr>
              <a:t>15</a:t>
            </a:fld>
            <a:endParaRPr lang="en-US" altLang="en-US"/>
          </a:p>
        </p:txBody>
      </p:sp>
      <p:sp>
        <p:nvSpPr>
          <p:cNvPr id="52227" name="Rectangle 2">
            <a:extLst>
              <a:ext uri="{FF2B5EF4-FFF2-40B4-BE49-F238E27FC236}">
                <a16:creationId xmlns:a16="http://schemas.microsoft.com/office/drawing/2014/main" xmlns="" id="{BFED889C-A7FC-4349-A46E-647CEDBF73E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a:extLst>
              <a:ext uri="{FF2B5EF4-FFF2-40B4-BE49-F238E27FC236}">
                <a16:creationId xmlns:a16="http://schemas.microsoft.com/office/drawing/2014/main" xmlns="" id="{8FC07170-602E-4FFC-B589-EE173FC3CD0D}"/>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a16="http://schemas.microsoft.com/office/drawing/2014/main" xmlns="" id="{0E992FFD-5335-4BF2-A5FF-517C313E4058}"/>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6E202155-55CA-42F9-A963-6698AC5BEF3F}"/>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1373148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xmlns="" id="{A5D537D3-046C-47F5-B580-6AE4FC24CF8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eaLnBrk="0" hangingPunct="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eaLnBrk="1" hangingPunct="1">
              <a:spcBef>
                <a:spcPct val="0"/>
              </a:spcBef>
            </a:pPr>
            <a:fld id="{2C4921BB-357B-46FC-B6ED-06416BD6BE29}" type="slidenum">
              <a:rPr lang="en-US" altLang="en-US"/>
              <a:pPr eaLnBrk="1" hangingPunct="1">
                <a:spcBef>
                  <a:spcPct val="0"/>
                </a:spcBef>
              </a:pPr>
              <a:t>16</a:t>
            </a:fld>
            <a:endParaRPr lang="en-US" altLang="en-US"/>
          </a:p>
        </p:txBody>
      </p:sp>
      <p:sp>
        <p:nvSpPr>
          <p:cNvPr id="53251" name="Rectangle 2">
            <a:extLst>
              <a:ext uri="{FF2B5EF4-FFF2-40B4-BE49-F238E27FC236}">
                <a16:creationId xmlns:a16="http://schemas.microsoft.com/office/drawing/2014/main" xmlns="" id="{E9EE9E36-97CD-4F46-A4EF-3AB3DAFDB1C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a:extLst>
              <a:ext uri="{FF2B5EF4-FFF2-40B4-BE49-F238E27FC236}">
                <a16:creationId xmlns:a16="http://schemas.microsoft.com/office/drawing/2014/main" xmlns="" id="{CBA61936-B57C-43F6-B09F-1BB5993348F4}"/>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a16="http://schemas.microsoft.com/office/drawing/2014/main" xmlns="" id="{395095A9-6EE7-4B7F-A67C-CE605F861C71}"/>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68137BFD-37CA-4493-BBC7-F1006A541425}"/>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38289770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xmlns="" id="{3F33510A-6A94-4F5A-9132-DDE2A15B06D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Rectangle 3">
            <a:extLst>
              <a:ext uri="{FF2B5EF4-FFF2-40B4-BE49-F238E27FC236}">
                <a16:creationId xmlns:a16="http://schemas.microsoft.com/office/drawing/2014/main" xmlns="" id="{1DA9EF47-FA97-4A73-A1B5-79D261137D7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826710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xmlns="" id="{1A49A03F-8EB4-404B-95B9-732391B1E04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Rectangle 3">
            <a:extLst>
              <a:ext uri="{FF2B5EF4-FFF2-40B4-BE49-F238E27FC236}">
                <a16:creationId xmlns:a16="http://schemas.microsoft.com/office/drawing/2014/main" xmlns="" id="{4E5AF96B-550E-40E9-871F-11A6A804E93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7091355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xmlns="" id="{305D3C1B-AF94-4A35-BDD8-968C64B71A9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Rectangle 3">
            <a:extLst>
              <a:ext uri="{FF2B5EF4-FFF2-40B4-BE49-F238E27FC236}">
                <a16:creationId xmlns:a16="http://schemas.microsoft.com/office/drawing/2014/main" xmlns="" id="{7A442EA6-6BFE-44E2-84C9-BE9994F019B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963215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xmlns="" id="{AEC2E7AA-1018-4E5F-A013-B4E3739BDFC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Rectangle 3">
            <a:extLst>
              <a:ext uri="{FF2B5EF4-FFF2-40B4-BE49-F238E27FC236}">
                <a16:creationId xmlns:a16="http://schemas.microsoft.com/office/drawing/2014/main" xmlns="" id="{CBF2F525-10EF-4FD7-9F7E-2D83978F0D3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607681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xmlns="" id="{98503A97-2BBD-49C9-A697-E7C3E99F29B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Rectangle 3">
            <a:extLst>
              <a:ext uri="{FF2B5EF4-FFF2-40B4-BE49-F238E27FC236}">
                <a16:creationId xmlns:a16="http://schemas.microsoft.com/office/drawing/2014/main" xmlns="" id="{67EF3CE6-61E7-46AE-A604-9C533BBBCD0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42610082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xmlns="" id="{E49ADB19-35A2-41DC-AB76-02E5B5089C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Rectangle 3">
            <a:extLst>
              <a:ext uri="{FF2B5EF4-FFF2-40B4-BE49-F238E27FC236}">
                <a16:creationId xmlns:a16="http://schemas.microsoft.com/office/drawing/2014/main" xmlns="" id="{30056FB6-9C1E-4E27-ADC1-D6C1C2F6A3F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4319889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xmlns="" id="{ACCFF9DB-FC96-41F8-BD13-ACB4B649B35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xmlns="" id="{A98AAC57-D3ED-45E9-BC96-AE2CF252DAF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5991699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xmlns="" id="{ACCFF9DB-FC96-41F8-BD13-ACB4B649B35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xmlns="" id="{A98AAC57-D3ED-45E9-BC96-AE2CF252DAF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8997959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xmlns="" id="{3202B882-CE90-45A2-857D-CC79EE9BF84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Rectangle 3">
            <a:extLst>
              <a:ext uri="{FF2B5EF4-FFF2-40B4-BE49-F238E27FC236}">
                <a16:creationId xmlns:a16="http://schemas.microsoft.com/office/drawing/2014/main" xmlns="" id="{D4852850-A7AC-4315-B45E-1294E7BACC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872706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xmlns="" id="{4DFA3988-16D2-48AE-913E-00153CAD74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Rectangle 3">
            <a:extLst>
              <a:ext uri="{FF2B5EF4-FFF2-40B4-BE49-F238E27FC236}">
                <a16:creationId xmlns:a16="http://schemas.microsoft.com/office/drawing/2014/main" xmlns="" id="{81B43608-F2F3-461B-A70D-DDB5D1E31D0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42557304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xmlns="" id="{20CBC4ED-F50B-449A-9555-13B97B06407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Rectangle 3">
            <a:extLst>
              <a:ext uri="{FF2B5EF4-FFF2-40B4-BE49-F238E27FC236}">
                <a16:creationId xmlns:a16="http://schemas.microsoft.com/office/drawing/2014/main" xmlns="" id="{7BB2FBF3-0052-4D9F-96B2-32983567F05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6857502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xmlns="" id="{20CBC4ED-F50B-449A-9555-13B97B06407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Rectangle 3">
            <a:extLst>
              <a:ext uri="{FF2B5EF4-FFF2-40B4-BE49-F238E27FC236}">
                <a16:creationId xmlns:a16="http://schemas.microsoft.com/office/drawing/2014/main" xmlns="" id="{7BB2FBF3-0052-4D9F-96B2-32983567F05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5118808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xmlns="" id="{EA92C917-D02D-434B-9929-B7C4C4FA10F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Rectangle 3">
            <a:extLst>
              <a:ext uri="{FF2B5EF4-FFF2-40B4-BE49-F238E27FC236}">
                <a16:creationId xmlns:a16="http://schemas.microsoft.com/office/drawing/2014/main" xmlns="" id="{64A0F8DB-5495-42E7-A9F7-D69BE4CC3B7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4529824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xmlns="" id="{98B5A2FD-A4DA-47B3-9AD8-28A97F0B099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ctangle 3">
            <a:extLst>
              <a:ext uri="{FF2B5EF4-FFF2-40B4-BE49-F238E27FC236}">
                <a16:creationId xmlns:a16="http://schemas.microsoft.com/office/drawing/2014/main" xmlns="" id="{7A6B84FB-92DF-4A7D-97B2-7F85EC25948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2662090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xmlns="" id="{F95CF31E-8C74-4894-9B3B-A67733EE8B0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ctangle 3">
            <a:extLst>
              <a:ext uri="{FF2B5EF4-FFF2-40B4-BE49-F238E27FC236}">
                <a16:creationId xmlns:a16="http://schemas.microsoft.com/office/drawing/2014/main" xmlns="" id="{35826246-578A-423B-BB01-53F2CDDF324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749530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xmlns="" id="{3720C96B-AD64-469A-82E9-32EE71EB24B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Rectangle 3">
            <a:extLst>
              <a:ext uri="{FF2B5EF4-FFF2-40B4-BE49-F238E27FC236}">
                <a16:creationId xmlns:a16="http://schemas.microsoft.com/office/drawing/2014/main" xmlns="" id="{FB52A7C6-2BF0-4B08-A8A1-EEE0321382C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1273254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xmlns="" id="{D29825D6-5B85-4924-81CF-DEF71543C61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ctangle 3">
            <a:extLst>
              <a:ext uri="{FF2B5EF4-FFF2-40B4-BE49-F238E27FC236}">
                <a16:creationId xmlns:a16="http://schemas.microsoft.com/office/drawing/2014/main" xmlns="" id="{A0B13C3A-AC6C-4EEF-90EA-6721BA7CCA1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634351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xmlns="" id="{7FA14F1F-1425-43F1-A6EB-123A361D067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Rectangle 3">
            <a:extLst>
              <a:ext uri="{FF2B5EF4-FFF2-40B4-BE49-F238E27FC236}">
                <a16:creationId xmlns:a16="http://schemas.microsoft.com/office/drawing/2014/main" xmlns="" id="{134C9659-C6A8-4C4A-9331-9592FA9F9A6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278024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xmlns="" id="{2794AB12-A8C7-4F2B-B634-296C8BC9AF8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xmlns="" id="{45D1146B-A061-42FB-B5C6-D4B4A056AD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4036" name="Slide Number Placeholder 3">
            <a:extLst>
              <a:ext uri="{FF2B5EF4-FFF2-40B4-BE49-F238E27FC236}">
                <a16:creationId xmlns:a16="http://schemas.microsoft.com/office/drawing/2014/main" xmlns="" id="{7008A3B2-3F04-4872-9F4D-50BF5FA6D0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eaLnBrk="0" hangingPunct="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eaLnBrk="1" hangingPunct="1">
              <a:spcBef>
                <a:spcPct val="0"/>
              </a:spcBef>
            </a:pPr>
            <a:fld id="{464C6101-AF7C-402D-BCAD-0A634F536701}" type="slidenum">
              <a:rPr lang="en-US" altLang="en-US"/>
              <a:pPr eaLnBrk="1" hangingPunct="1">
                <a:spcBef>
                  <a:spcPct val="0"/>
                </a:spcBef>
              </a:pPr>
              <a:t>5</a:t>
            </a:fld>
            <a:endParaRPr lang="en-US" altLang="en-US"/>
          </a:p>
        </p:txBody>
      </p:sp>
      <p:sp>
        <p:nvSpPr>
          <p:cNvPr id="5" name="Footer Placeholder 4">
            <a:extLst>
              <a:ext uri="{FF2B5EF4-FFF2-40B4-BE49-F238E27FC236}">
                <a16:creationId xmlns:a16="http://schemas.microsoft.com/office/drawing/2014/main" xmlns="" id="{4FB578C8-C3DF-4455-B065-69374A6E19E2}"/>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4EB2F0F0-8660-4665-8380-1E4EF7FADE55}"/>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1942766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xmlns="" id="{B85E2DB0-33F2-4B84-B49F-E31508B5BD8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Rectangle 3">
            <a:extLst>
              <a:ext uri="{FF2B5EF4-FFF2-40B4-BE49-F238E27FC236}">
                <a16:creationId xmlns:a16="http://schemas.microsoft.com/office/drawing/2014/main" xmlns="" id="{86417B81-9426-4EFF-9404-AC358AF0489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459176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xmlns="" id="{3EB9FCA8-558D-4612-9CE2-DF3F64EFB36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a16="http://schemas.microsoft.com/office/drawing/2014/main" xmlns="" id="{2FF3F113-E795-4A36-8A43-34ACD4CEF24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152028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xmlns="" id="{4F6A2FB4-8A8E-4EC1-86A5-7DBBEAC0BB8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Rectangle 3">
            <a:extLst>
              <a:ext uri="{FF2B5EF4-FFF2-40B4-BE49-F238E27FC236}">
                <a16:creationId xmlns:a16="http://schemas.microsoft.com/office/drawing/2014/main" xmlns="" id="{1FC061A6-3041-46B5-ACA2-56D2048D89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273313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xmlns="" id="{4F6A2FB4-8A8E-4EC1-86A5-7DBBEAC0BB8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Rectangle 3">
            <a:extLst>
              <a:ext uri="{FF2B5EF4-FFF2-40B4-BE49-F238E27FC236}">
                <a16:creationId xmlns:a16="http://schemas.microsoft.com/office/drawing/2014/main" xmlns="" id="{1FC061A6-3041-46B5-ACA2-56D2048D89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5904855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0.xml"/><Relationship Id="rId7" Type="http://schemas.openxmlformats.org/officeDocument/2006/relationships/image" Target="../media/image6.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wmf"/><Relationship Id="rId10" Type="http://schemas.openxmlformats.org/officeDocument/2006/relationships/image" Target="../media/image11.png"/><Relationship Id="rId4" Type="http://schemas.openxmlformats.org/officeDocument/2006/relationships/oleObject" Target="../embeddings/oleObject1.bin"/><Relationship Id="rId9" Type="http://schemas.openxmlformats.org/officeDocument/2006/relationships/image" Target="../media/image7.wmf"/></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11.xml"/><Relationship Id="rId7" Type="http://schemas.openxmlformats.org/officeDocument/2006/relationships/image" Target="../media/image9.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8.wmf"/><Relationship Id="rId4" Type="http://schemas.openxmlformats.org/officeDocument/2006/relationships/oleObject" Target="../embeddings/oleObject4.bin"/><Relationship Id="rId9" Type="http://schemas.openxmlformats.org/officeDocument/2006/relationships/image" Target="../media/image10.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1.wmf"/><Relationship Id="rId4"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Chi-Square Tests and the </a:t>
            </a:r>
            <a:r>
              <a:rPr lang="en-US" altLang="en-US" sz="3200" i="1" dirty="0">
                <a:latin typeface="Arial" panose="020B0604020202020204" pitchFamily="34" charset="0"/>
              </a:rPr>
              <a:t>F</a:t>
            </a:r>
            <a:r>
              <a:rPr lang="en-US" altLang="en-US" sz="3200" dirty="0">
                <a:latin typeface="Arial" panose="020B0604020202020204" pitchFamily="34" charset="0"/>
              </a:rPr>
              <a:t>-Distribution</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599127" y="665202"/>
            <a:ext cx="11565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10</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xmlns="" id="{6FD011A3-A264-4E1F-8CC8-3F8E762FC898}"/>
              </a:ext>
            </a:extLst>
          </p:cNvPr>
          <p:cNvSpPr>
            <a:spLocks noGrp="1" noChangeArrowheads="1"/>
          </p:cNvSpPr>
          <p:nvPr>
            <p:ph type="title"/>
          </p:nvPr>
        </p:nvSpPr>
        <p:spPr>
          <a:noFill/>
        </p:spPr>
        <p:txBody>
          <a:bodyPr/>
          <a:lstStyle/>
          <a:p>
            <a:pPr eaLnBrk="1" hangingPunct="1"/>
            <a:r>
              <a:rPr lang="en-US" altLang="en-US"/>
              <a:t>One-Way Analysis of Variance Test</a:t>
            </a:r>
          </a:p>
        </p:txBody>
      </p:sp>
      <mc:AlternateContent xmlns:mc="http://schemas.openxmlformats.org/markup-compatibility/2006" xmlns:a14="http://schemas.microsoft.com/office/drawing/2010/main">
        <mc:Choice Requires="a14">
          <p:sp>
            <p:nvSpPr>
              <p:cNvPr id="7" name="Content Placeholder 6">
                <a:extLst>
                  <a:ext uri="{FF2B5EF4-FFF2-40B4-BE49-F238E27FC236}">
                    <a16:creationId xmlns:a16="http://schemas.microsoft.com/office/drawing/2014/main" xmlns="" id="{D2809917-A0D8-45DA-B6D2-1E948540661F}"/>
                  </a:ext>
                </a:extLst>
              </p:cNvPr>
              <p:cNvSpPr>
                <a:spLocks noGrp="1"/>
              </p:cNvSpPr>
              <p:nvPr>
                <p:ph idx="1"/>
              </p:nvPr>
            </p:nvSpPr>
            <p:spPr>
              <a:xfrm>
                <a:off x="327891" y="1593056"/>
                <a:ext cx="8488218" cy="4648200"/>
              </a:xfrm>
            </p:spPr>
            <p:txBody>
              <a:bodyPr/>
              <a:lstStyle/>
              <a:p>
                <a:pPr>
                  <a:spcBef>
                    <a:spcPts val="0"/>
                  </a:spcBef>
                </a:pPr>
                <a:r>
                  <a:rPr lang="en-US" dirty="0"/>
                  <a:t>If these conditions are met, then the sampling distribution for the test is approximated by the </a:t>
                </a:r>
                <a:r>
                  <a:rPr lang="en-US" i="1" dirty="0"/>
                  <a:t>F</a:t>
                </a:r>
                <a:r>
                  <a:rPr lang="en-US" dirty="0"/>
                  <a:t>-distribution. The </a:t>
                </a:r>
                <a:r>
                  <a:rPr lang="en-US" b="1" dirty="0"/>
                  <a:t>test statistic </a:t>
                </a:r>
                <a:r>
                  <a:rPr lang="en-US" dirty="0"/>
                  <a:t>is</a:t>
                </a:r>
              </a:p>
              <a:p>
                <a:pPr marL="0" indent="0" algn="ctr">
                  <a:spcBef>
                    <a:spcPts val="0"/>
                  </a:spcBef>
                  <a:buNone/>
                </a:pPr>
                <a:r>
                  <a:rPr lang="en-US" i="1" dirty="0">
                    <a:solidFill>
                      <a:srgbClr val="C00000"/>
                    </a:solidFill>
                  </a:rPr>
                  <a:t>F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i="1" dirty="0">
                            <a:solidFill>
                              <a:srgbClr val="C00000"/>
                            </a:solidFill>
                          </a:rPr>
                          <m:t>MS</m:t>
                        </m:r>
                        <m:r>
                          <m:rPr>
                            <m:nor/>
                          </m:rPr>
                          <a:rPr lang="en-US" i="1" baseline="-25000" dirty="0">
                            <a:solidFill>
                              <a:srgbClr val="C00000"/>
                            </a:solidFill>
                          </a:rPr>
                          <m:t>B</m:t>
                        </m:r>
                        <m:r>
                          <m:rPr>
                            <m:nor/>
                          </m:rPr>
                          <a:rPr lang="en-US" i="1" baseline="-25000" dirty="0">
                            <a:solidFill>
                              <a:srgbClr val="C00000"/>
                            </a:solidFill>
                          </a:rPr>
                          <m:t> </m:t>
                        </m:r>
                      </m:num>
                      <m:den>
                        <m:r>
                          <m:rPr>
                            <m:nor/>
                          </m:rPr>
                          <a:rPr lang="en-US" i="1" dirty="0">
                            <a:solidFill>
                              <a:srgbClr val="C00000"/>
                            </a:solidFill>
                          </a:rPr>
                          <m:t>MS</m:t>
                        </m:r>
                        <m:r>
                          <m:rPr>
                            <m:nor/>
                          </m:rPr>
                          <a:rPr lang="en-US" i="1" baseline="-25000" dirty="0">
                            <a:solidFill>
                              <a:srgbClr val="C00000"/>
                            </a:solidFill>
                          </a:rPr>
                          <m:t>W</m:t>
                        </m:r>
                        <m:r>
                          <m:rPr>
                            <m:nor/>
                          </m:rPr>
                          <a:rPr lang="en-US" i="1" baseline="-25000" dirty="0">
                            <a:solidFill>
                              <a:srgbClr val="C00000"/>
                            </a:solidFill>
                          </a:rPr>
                          <m:t> </m:t>
                        </m:r>
                      </m:den>
                    </m:f>
                  </m:oMath>
                </a14:m>
                <a:r>
                  <a:rPr lang="en-US" dirty="0"/>
                  <a:t>.</a:t>
                </a:r>
              </a:p>
              <a:p>
                <a:pPr>
                  <a:spcBef>
                    <a:spcPts val="0"/>
                  </a:spcBef>
                </a:pPr>
                <a:r>
                  <a:rPr lang="en-US" dirty="0"/>
                  <a:t>The degrees of freedom are</a:t>
                </a:r>
              </a:p>
              <a:p>
                <a:pPr marL="0" indent="0" algn="ctr">
                  <a:spcBef>
                    <a:spcPts val="0"/>
                  </a:spcBef>
                  <a:buNone/>
                </a:pPr>
                <a:r>
                  <a:rPr lang="en-US" dirty="0">
                    <a:solidFill>
                      <a:srgbClr val="C00000"/>
                    </a:solidFill>
                  </a:rPr>
                  <a:t>     </a:t>
                </a:r>
                <a:r>
                  <a:rPr lang="en-US" dirty="0" err="1">
                    <a:solidFill>
                      <a:srgbClr val="C00000"/>
                    </a:solidFill>
                  </a:rPr>
                  <a:t>d.f.</a:t>
                </a:r>
                <a:r>
                  <a:rPr lang="en-US" baseline="-25000" dirty="0" err="1">
                    <a:solidFill>
                      <a:srgbClr val="C00000"/>
                    </a:solidFill>
                  </a:rPr>
                  <a:t>N</a:t>
                </a:r>
                <a:r>
                  <a:rPr lang="en-US" dirty="0">
                    <a:solidFill>
                      <a:srgbClr val="C00000"/>
                    </a:solidFill>
                  </a:rPr>
                  <a:t> = </a:t>
                </a:r>
                <a:r>
                  <a:rPr lang="en-US" i="1" dirty="0">
                    <a:solidFill>
                      <a:srgbClr val="C00000"/>
                    </a:solidFill>
                  </a:rPr>
                  <a:t>k –</a:t>
                </a:r>
                <a:r>
                  <a:rPr lang="en-US" dirty="0">
                    <a:solidFill>
                      <a:srgbClr val="C00000"/>
                    </a:solidFill>
                  </a:rPr>
                  <a:t> 1    Degrees of freedom for numerator</a:t>
                </a:r>
              </a:p>
              <a:p>
                <a:pPr marL="0" indent="0">
                  <a:spcBef>
                    <a:spcPts val="0"/>
                  </a:spcBef>
                  <a:buNone/>
                </a:pPr>
                <a:r>
                  <a:rPr lang="en-US" dirty="0"/>
                  <a:t>    and  </a:t>
                </a:r>
              </a:p>
              <a:p>
                <a:pPr marL="0" indent="0" algn="ctr">
                  <a:spcBef>
                    <a:spcPts val="0"/>
                  </a:spcBef>
                  <a:buNone/>
                </a:pPr>
                <a:r>
                  <a:rPr lang="en-US" dirty="0">
                    <a:solidFill>
                      <a:srgbClr val="C00000"/>
                    </a:solidFill>
                  </a:rPr>
                  <a:t>       </a:t>
                </a:r>
                <a:r>
                  <a:rPr lang="en-US" dirty="0" err="1">
                    <a:solidFill>
                      <a:srgbClr val="C00000"/>
                    </a:solidFill>
                  </a:rPr>
                  <a:t>d.f.</a:t>
                </a:r>
                <a:r>
                  <a:rPr lang="en-US" baseline="-25000" dirty="0" err="1">
                    <a:solidFill>
                      <a:srgbClr val="C00000"/>
                    </a:solidFill>
                  </a:rPr>
                  <a:t>D</a:t>
                </a:r>
                <a:r>
                  <a:rPr lang="en-US" dirty="0">
                    <a:solidFill>
                      <a:srgbClr val="C00000"/>
                    </a:solidFill>
                  </a:rPr>
                  <a:t> = </a:t>
                </a:r>
                <a:r>
                  <a:rPr lang="en-US" i="1" dirty="0">
                    <a:solidFill>
                      <a:srgbClr val="C00000"/>
                    </a:solidFill>
                  </a:rPr>
                  <a:t>N –</a:t>
                </a:r>
                <a:r>
                  <a:rPr lang="en-US" dirty="0">
                    <a:solidFill>
                      <a:srgbClr val="C00000"/>
                    </a:solidFill>
                  </a:rPr>
                  <a:t> </a:t>
                </a:r>
                <a:r>
                  <a:rPr lang="en-US" i="1" dirty="0">
                    <a:solidFill>
                      <a:srgbClr val="C00000"/>
                    </a:solidFill>
                  </a:rPr>
                  <a:t>k 	</a:t>
                </a:r>
                <a:r>
                  <a:rPr lang="en-US" dirty="0">
                    <a:solidFill>
                      <a:srgbClr val="C00000"/>
                    </a:solidFill>
                  </a:rPr>
                  <a:t>Degrees of freedom for denominator</a:t>
                </a:r>
              </a:p>
              <a:p>
                <a:pPr marL="0" indent="0">
                  <a:spcBef>
                    <a:spcPts val="0"/>
                  </a:spcBef>
                  <a:buNone/>
                </a:pPr>
                <a:r>
                  <a:rPr lang="en-US" dirty="0"/>
                  <a:t>    where </a:t>
                </a:r>
                <a:r>
                  <a:rPr lang="en-US" i="1" dirty="0"/>
                  <a:t>k </a:t>
                </a:r>
                <a:r>
                  <a:rPr lang="en-US" dirty="0"/>
                  <a:t>is the number of samples and </a:t>
                </a:r>
                <a:r>
                  <a:rPr lang="en-US" i="1" dirty="0"/>
                  <a:t>N </a:t>
                </a:r>
                <a:r>
                  <a:rPr lang="en-US" dirty="0"/>
                  <a:t>is the sum of  </a:t>
                </a:r>
              </a:p>
              <a:p>
                <a:pPr marL="0" indent="0">
                  <a:spcBef>
                    <a:spcPts val="0"/>
                  </a:spcBef>
                  <a:buNone/>
                </a:pPr>
                <a:r>
                  <a:rPr lang="en-US" dirty="0"/>
                  <a:t>    the sample sizes.</a:t>
                </a:r>
                <a:endParaRPr lang="en-US" dirty="0">
                  <a:ea typeface="+mn-ea"/>
                </a:endParaRPr>
              </a:p>
            </p:txBody>
          </p:sp>
        </mc:Choice>
        <mc:Fallback xmlns="">
          <p:sp>
            <p:nvSpPr>
              <p:cNvPr id="7" name="Content Placeholder 6">
                <a:extLst>
                  <a:ext uri="{FF2B5EF4-FFF2-40B4-BE49-F238E27FC236}">
                    <a16:creationId xmlns:a16="http://schemas.microsoft.com/office/drawing/2014/main" id="{D2809917-A0D8-45DA-B6D2-1E948540661F}"/>
                  </a:ext>
                </a:extLst>
              </p:cNvPr>
              <p:cNvSpPr>
                <a:spLocks noGrp="1" noRot="1" noChangeAspect="1" noMove="1" noResize="1" noEditPoints="1" noAdjustHandles="1" noChangeArrowheads="1" noChangeShapeType="1" noTextEdit="1"/>
              </p:cNvSpPr>
              <p:nvPr>
                <p:ph idx="1"/>
              </p:nvPr>
            </p:nvSpPr>
            <p:spPr>
              <a:xfrm>
                <a:off x="327891" y="1593056"/>
                <a:ext cx="8488218" cy="4648200"/>
              </a:xfrm>
              <a:blipFill>
                <a:blip r:embed="rId3"/>
                <a:stretch>
                  <a:fillRect l="-1293" t="-1311" b="-3014"/>
                </a:stretch>
              </a:blipFill>
            </p:spPr>
            <p:txBody>
              <a:bodyPr/>
              <a:lstStyle/>
              <a:p>
                <a:r>
                  <a:rPr lang="en-US">
                    <a:noFill/>
                  </a:rPr>
                  <a:t> </a:t>
                </a:r>
              </a:p>
            </p:txBody>
          </p:sp>
        </mc:Fallback>
      </mc:AlternateContent>
      <p:sp>
        <p:nvSpPr>
          <p:cNvPr id="16390" name="Footer Placeholder 2">
            <a:extLst>
              <a:ext uri="{FF2B5EF4-FFF2-40B4-BE49-F238E27FC236}">
                <a16:creationId xmlns:a16="http://schemas.microsoft.com/office/drawing/2014/main" xmlns="" id="{D55B285C-901E-478D-97DB-E53DA4B2DAD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127974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xmlns="" id="{C03F2F72-75B1-40B7-9DBD-7045D61184C0}"/>
              </a:ext>
            </a:extLst>
          </p:cNvPr>
          <p:cNvSpPr>
            <a:spLocks noGrp="1" noChangeArrowheads="1"/>
          </p:cNvSpPr>
          <p:nvPr>
            <p:ph type="title"/>
          </p:nvPr>
        </p:nvSpPr>
        <p:spPr>
          <a:noFill/>
        </p:spPr>
        <p:txBody>
          <a:bodyPr/>
          <a:lstStyle/>
          <a:p>
            <a:pPr eaLnBrk="1" hangingPunct="1"/>
            <a:r>
              <a:rPr lang="en-US" altLang="en-US" dirty="0"/>
              <a:t>Finding the Test Statistic for a One-Way ANOVA</a:t>
            </a:r>
            <a:endParaRPr lang="el-GR" altLang="en-US" dirty="0"/>
          </a:p>
        </p:txBody>
      </p:sp>
      <p:sp>
        <p:nvSpPr>
          <p:cNvPr id="1144836" name="Text Box 4">
            <a:extLst>
              <a:ext uri="{FF2B5EF4-FFF2-40B4-BE49-F238E27FC236}">
                <a16:creationId xmlns:a16="http://schemas.microsoft.com/office/drawing/2014/main" xmlns="" id="{728D6041-A167-4011-A243-0B6073481A82}"/>
              </a:ext>
            </a:extLst>
          </p:cNvPr>
          <p:cNvSpPr txBox="1">
            <a:spLocks noChangeArrowheads="1"/>
          </p:cNvSpPr>
          <p:nvPr/>
        </p:nvSpPr>
        <p:spPr bwMode="auto">
          <a:xfrm>
            <a:off x="395288" y="2030413"/>
            <a:ext cx="4235450" cy="41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40000"/>
              </a:spcBef>
              <a:buFontTx/>
              <a:buAutoNum type="arabicPeriod"/>
            </a:pPr>
            <a:r>
              <a:rPr lang="en-US" altLang="en-US" sz="2600"/>
              <a:t>Find the mean and variance of each sample.</a:t>
            </a:r>
            <a:endParaRPr lang="en-US" altLang="en-US" sz="2600">
              <a:sym typeface="Symbol" panose="05050102010706020507" pitchFamily="18" charset="2"/>
            </a:endParaRPr>
          </a:p>
          <a:p>
            <a:pPr eaLnBrk="1" hangingPunct="1">
              <a:spcBef>
                <a:spcPct val="40000"/>
              </a:spcBef>
              <a:buFontTx/>
              <a:buAutoNum type="arabicPeriod"/>
            </a:pPr>
            <a:r>
              <a:rPr lang="en-US" altLang="en-US" sz="2600">
                <a:sym typeface="Symbol" panose="05050102010706020507" pitchFamily="18" charset="2"/>
              </a:rPr>
              <a:t>Find the mean of all entries in all samples (the grand mean).</a:t>
            </a:r>
          </a:p>
          <a:p>
            <a:pPr eaLnBrk="1" hangingPunct="1">
              <a:spcBef>
                <a:spcPct val="40000"/>
              </a:spcBef>
              <a:buFontTx/>
              <a:buAutoNum type="arabicPeriod"/>
            </a:pPr>
            <a:r>
              <a:rPr lang="en-US" altLang="en-US" sz="2600">
                <a:sym typeface="Symbol" panose="05050102010706020507" pitchFamily="18" charset="2"/>
              </a:rPr>
              <a:t>Find the sum of squares between the samples.</a:t>
            </a:r>
          </a:p>
          <a:p>
            <a:pPr eaLnBrk="1" hangingPunct="1">
              <a:spcBef>
                <a:spcPct val="40000"/>
              </a:spcBef>
              <a:buFontTx/>
              <a:buAutoNum type="arabicPeriod"/>
            </a:pPr>
            <a:r>
              <a:rPr lang="en-US" altLang="en-US" sz="2600">
                <a:sym typeface="Symbol" panose="05050102010706020507" pitchFamily="18" charset="2"/>
              </a:rPr>
              <a:t>Find the sum of squares within the samples.</a:t>
            </a:r>
          </a:p>
        </p:txBody>
      </p:sp>
      <p:graphicFrame>
        <p:nvGraphicFramePr>
          <p:cNvPr id="1144846" name="Object 14">
            <a:extLst>
              <a:ext uri="{FF2B5EF4-FFF2-40B4-BE49-F238E27FC236}">
                <a16:creationId xmlns:a16="http://schemas.microsoft.com/office/drawing/2014/main" xmlns="" id="{899914D5-8CEC-43EC-949B-F9C1F10473C2}"/>
              </a:ext>
            </a:extLst>
          </p:cNvPr>
          <p:cNvGraphicFramePr>
            <a:graphicFrameLocks noChangeAspect="1"/>
          </p:cNvGraphicFramePr>
          <p:nvPr>
            <p:extLst>
              <p:ext uri="{D42A27DB-BD31-4B8C-83A1-F6EECF244321}">
                <p14:modId xmlns:p14="http://schemas.microsoft.com/office/powerpoint/2010/main" val="742541209"/>
              </p:ext>
            </p:extLst>
          </p:nvPr>
        </p:nvGraphicFramePr>
        <p:xfrm>
          <a:off x="6310313" y="3311525"/>
          <a:ext cx="1112837" cy="625475"/>
        </p:xfrm>
        <a:graphic>
          <a:graphicData uri="http://schemas.openxmlformats.org/presentationml/2006/ole">
            <mc:AlternateContent xmlns:mc="http://schemas.openxmlformats.org/markup-compatibility/2006">
              <mc:Choice xmlns:v="urn:schemas-microsoft-com:vml" Requires="v">
                <p:oleObj spid="_x0000_s20563" name="Equation" r:id="rId4" imgW="1104900" imgH="622300" progId="Equation.DSMT4">
                  <p:embed/>
                </p:oleObj>
              </mc:Choice>
              <mc:Fallback>
                <p:oleObj name="Equation" r:id="rId4" imgW="1104900" imgH="622300" progId="Equation.DSMT4">
                  <p:embed/>
                  <p:pic>
                    <p:nvPicPr>
                      <p:cNvPr id="1144846" name="Object 14">
                        <a:extLst>
                          <a:ext uri="{FF2B5EF4-FFF2-40B4-BE49-F238E27FC236}">
                            <a16:creationId xmlns:a16="http://schemas.microsoft.com/office/drawing/2014/main" xmlns="" id="{899914D5-8CEC-43EC-949B-F9C1F10473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0313" y="3311525"/>
                        <a:ext cx="1112837" cy="625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44847" name="Object 15">
            <a:extLst>
              <a:ext uri="{FF2B5EF4-FFF2-40B4-BE49-F238E27FC236}">
                <a16:creationId xmlns:a16="http://schemas.microsoft.com/office/drawing/2014/main" xmlns="" id="{629FA4B8-1246-41CC-A2FC-94CCC1899571}"/>
              </a:ext>
            </a:extLst>
          </p:cNvPr>
          <p:cNvGraphicFramePr>
            <a:graphicFrameLocks noChangeAspect="1"/>
          </p:cNvGraphicFramePr>
          <p:nvPr>
            <p:extLst>
              <p:ext uri="{D42A27DB-BD31-4B8C-83A1-F6EECF244321}">
                <p14:modId xmlns:p14="http://schemas.microsoft.com/office/powerpoint/2010/main" val="1033210138"/>
              </p:ext>
            </p:extLst>
          </p:nvPr>
        </p:nvGraphicFramePr>
        <p:xfrm>
          <a:off x="5762625" y="4335463"/>
          <a:ext cx="2376488" cy="496887"/>
        </p:xfrm>
        <a:graphic>
          <a:graphicData uri="http://schemas.openxmlformats.org/presentationml/2006/ole">
            <mc:AlternateContent xmlns:mc="http://schemas.openxmlformats.org/markup-compatibility/2006">
              <mc:Choice xmlns:v="urn:schemas-microsoft-com:vml" Requires="v">
                <p:oleObj spid="_x0000_s20564" name="Equation" r:id="rId6" imgW="2362200" imgH="495300" progId="Equation.DSMT4">
                  <p:embed/>
                </p:oleObj>
              </mc:Choice>
              <mc:Fallback>
                <p:oleObj name="Equation" r:id="rId6" imgW="2362200" imgH="495300" progId="Equation.DSMT4">
                  <p:embed/>
                  <p:pic>
                    <p:nvPicPr>
                      <p:cNvPr id="1144847" name="Object 15">
                        <a:extLst>
                          <a:ext uri="{FF2B5EF4-FFF2-40B4-BE49-F238E27FC236}">
                            <a16:creationId xmlns:a16="http://schemas.microsoft.com/office/drawing/2014/main" xmlns="" id="{629FA4B8-1246-41CC-A2FC-94CCC189957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2625" y="4335463"/>
                        <a:ext cx="2376488" cy="496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44848" name="Object 16">
            <a:extLst>
              <a:ext uri="{FF2B5EF4-FFF2-40B4-BE49-F238E27FC236}">
                <a16:creationId xmlns:a16="http://schemas.microsoft.com/office/drawing/2014/main" xmlns="" id="{6F5E34AA-47CA-48AA-8C00-84646ED796DE}"/>
              </a:ext>
            </a:extLst>
          </p:cNvPr>
          <p:cNvGraphicFramePr>
            <a:graphicFrameLocks noChangeAspect="1"/>
          </p:cNvGraphicFramePr>
          <p:nvPr>
            <p:extLst>
              <p:ext uri="{D42A27DB-BD31-4B8C-83A1-F6EECF244321}">
                <p14:modId xmlns:p14="http://schemas.microsoft.com/office/powerpoint/2010/main" val="2484320878"/>
              </p:ext>
            </p:extLst>
          </p:nvPr>
        </p:nvGraphicFramePr>
        <p:xfrm>
          <a:off x="5929313" y="5303838"/>
          <a:ext cx="2198687" cy="496887"/>
        </p:xfrm>
        <a:graphic>
          <a:graphicData uri="http://schemas.openxmlformats.org/presentationml/2006/ole">
            <mc:AlternateContent xmlns:mc="http://schemas.openxmlformats.org/markup-compatibility/2006">
              <mc:Choice xmlns:v="urn:schemas-microsoft-com:vml" Requires="v">
                <p:oleObj spid="_x0000_s20565" name="Equation" r:id="rId8" imgW="2184400" imgH="495300" progId="Equation.DSMT4">
                  <p:embed/>
                </p:oleObj>
              </mc:Choice>
              <mc:Fallback>
                <p:oleObj name="Equation" r:id="rId8" imgW="2184400" imgH="495300" progId="Equation.DSMT4">
                  <p:embed/>
                  <p:pic>
                    <p:nvPicPr>
                      <p:cNvPr id="1144848" name="Object 16">
                        <a:extLst>
                          <a:ext uri="{FF2B5EF4-FFF2-40B4-BE49-F238E27FC236}">
                            <a16:creationId xmlns:a16="http://schemas.microsoft.com/office/drawing/2014/main" xmlns="" id="{6F5E34AA-47CA-48AA-8C00-84646ED796D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29313" y="5303838"/>
                        <a:ext cx="2198687" cy="496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416" name="Text Box 26">
            <a:extLst>
              <a:ext uri="{FF2B5EF4-FFF2-40B4-BE49-F238E27FC236}">
                <a16:creationId xmlns:a16="http://schemas.microsoft.com/office/drawing/2014/main" xmlns="" id="{06210E53-4C5B-4D53-BC31-A5150D8E33EA}"/>
              </a:ext>
            </a:extLst>
          </p:cNvPr>
          <p:cNvSpPr txBox="1">
            <a:spLocks noChangeArrowheads="1"/>
          </p:cNvSpPr>
          <p:nvPr/>
        </p:nvSpPr>
        <p:spPr bwMode="auto">
          <a:xfrm>
            <a:off x="407988" y="1508125"/>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i="1">
                <a:solidFill>
                  <a:schemeClr val="bg1"/>
                </a:solidFill>
                <a:cs typeface="Arial" panose="020B0604020202020204" pitchFamily="34" charset="0"/>
              </a:rPr>
              <a:t>    In Words					In Symbols</a:t>
            </a:r>
            <a:endParaRPr lang="el-GR" altLang="en-US" b="1" i="1">
              <a:solidFill>
                <a:schemeClr val="bg1"/>
              </a:solidFill>
              <a:cs typeface="Arial" panose="020B0604020202020204" pitchFamily="34" charset="0"/>
              <a:sym typeface="Symbol" panose="05050102010706020507" pitchFamily="18" charset="2"/>
            </a:endParaRPr>
          </a:p>
        </p:txBody>
      </p:sp>
      <p:sp>
        <p:nvSpPr>
          <p:cNvPr id="17417" name="Footer Placeholder 2">
            <a:extLst>
              <a:ext uri="{FF2B5EF4-FFF2-40B4-BE49-F238E27FC236}">
                <a16:creationId xmlns:a16="http://schemas.microsoft.com/office/drawing/2014/main" xmlns="" id="{F7136756-161E-404A-87D5-AD2D09E9D13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xmlns="" id="{F58B0995-BB24-407B-8D10-E484A457F496}"/>
                  </a:ext>
                </a:extLst>
              </p:cNvPr>
              <p:cNvSpPr txBox="1"/>
              <p:nvPr/>
            </p:nvSpPr>
            <p:spPr>
              <a:xfrm>
                <a:off x="5363102" y="2210989"/>
                <a:ext cx="2872453" cy="600870"/>
              </a:xfrm>
              <a:prstGeom prst="rect">
                <a:avLst/>
              </a:prstGeom>
              <a:noFill/>
            </p:spPr>
            <p:txBody>
              <a:bodyPr wrap="none" lIns="0" tIns="0" rIns="0" bIns="0" rtlCol="0">
                <a:spAutoFit/>
              </a:bodyPr>
              <a:lstStyle/>
              <a:p>
                <a14:m>
                  <m:oMath xmlns:m="http://schemas.openxmlformats.org/officeDocument/2006/math">
                    <m:acc>
                      <m:accPr>
                        <m:chr m:val="̅"/>
                        <m:ctrlPr>
                          <a:rPr lang="en-US" sz="2400" b="0" i="1" smtClean="0">
                            <a:latin typeface="Cambria Math" panose="02040503050406030204" pitchFamily="18" charset="0"/>
                          </a:rPr>
                        </m:ctrlPr>
                      </m:accPr>
                      <m:e>
                        <m:r>
                          <a:rPr lang="en-US" sz="2400" i="1">
                            <a:latin typeface="Cambria Math" panose="02040503050406030204" pitchFamily="18" charset="0"/>
                          </a:rPr>
                          <m:t>𝑥</m:t>
                        </m:r>
                      </m:e>
                    </m:acc>
                    <m:r>
                      <a:rPr lang="en-US" sz="2400" b="0" i="1" baseline="-25000" smtClean="0">
                        <a:latin typeface="Cambria Math" panose="02040503050406030204" pitchFamily="18" charset="0"/>
                      </a:rPr>
                      <m:t>𝑖</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nary>
                          <m:naryPr>
                            <m:chr m:val="∑"/>
                            <m:subHide m:val="on"/>
                            <m:supHide m:val="on"/>
                            <m:ctrlPr>
                              <a:rPr lang="en-US" sz="2400" i="1" dirty="0">
                                <a:latin typeface="Cambria Math" panose="02040503050406030204" pitchFamily="18" charset="0"/>
                              </a:rPr>
                            </m:ctrlPr>
                          </m:naryPr>
                          <m:sub/>
                          <m:sup/>
                          <m:e>
                            <m:r>
                              <a:rPr lang="en-US" sz="2400" i="1">
                                <a:latin typeface="Cambria Math" panose="02040503050406030204" pitchFamily="18" charset="0"/>
                              </a:rPr>
                              <m:t>𝑥</m:t>
                            </m:r>
                          </m:e>
                        </m:nary>
                      </m:num>
                      <m:den>
                        <m:r>
                          <a:rPr lang="en-US" sz="2400" i="1">
                            <a:latin typeface="Cambria Math" panose="02040503050406030204" pitchFamily="18" charset="0"/>
                          </a:rPr>
                          <m:t>𝑛</m:t>
                        </m:r>
                      </m:den>
                    </m:f>
                  </m:oMath>
                </a14:m>
                <a:r>
                  <a:rPr lang="en-US" sz="2400" dirty="0">
                    <a:latin typeface="+mn-lt"/>
                  </a:rPr>
                  <a:t>, </a:t>
                </a:r>
                <a:r>
                  <a:rPr lang="en-US" sz="2400" i="1" dirty="0">
                    <a:latin typeface="+mn-lt"/>
                  </a:rPr>
                  <a:t>s</a:t>
                </a:r>
                <a:r>
                  <a:rPr lang="en-US" sz="2400" i="1" baseline="-25000" dirty="0">
                    <a:latin typeface="+mn-lt"/>
                  </a:rPr>
                  <a:t>i</a:t>
                </a:r>
                <a:r>
                  <a:rPr lang="en-US" sz="2400" baseline="30000" dirty="0">
                    <a:latin typeface="+mn-lt"/>
                  </a:rPr>
                  <a:t>2</a:t>
                </a:r>
                <a:r>
                  <a:rPr lang="en-US" sz="2400" dirty="0">
                    <a:latin typeface="+mn-lt"/>
                  </a:rPr>
                  <a:t> = </a:t>
                </a:r>
                <a14:m>
                  <m:oMath xmlns:m="http://schemas.openxmlformats.org/officeDocument/2006/math">
                    <m:f>
                      <m:fPr>
                        <m:ctrlPr>
                          <a:rPr lang="en-US" sz="2400" i="1" smtClean="0">
                            <a:latin typeface="Cambria Math" panose="02040503050406030204" pitchFamily="18" charset="0"/>
                          </a:rPr>
                        </m:ctrlPr>
                      </m:fPr>
                      <m:num>
                        <m:nary>
                          <m:naryPr>
                            <m:chr m:val="∑"/>
                            <m:subHide m:val="on"/>
                            <m:supHide m:val="on"/>
                            <m:ctrlPr>
                              <a:rPr lang="en-US" sz="2400" i="1">
                                <a:latin typeface="Cambria Math" panose="02040503050406030204" pitchFamily="18" charset="0"/>
                              </a:rPr>
                            </m:ctrlPr>
                          </m:naryPr>
                          <m:sub/>
                          <m:sup/>
                          <m:e>
                            <m:r>
                              <m:rPr>
                                <m:nor/>
                              </m:rPr>
                              <a:rPr lang="en-US" sz="2400" dirty="0">
                                <a:latin typeface="+mn-lt"/>
                              </a:rPr>
                              <m:t>(</m:t>
                            </m:r>
                            <m:r>
                              <m:rPr>
                                <m:nor/>
                              </m:rPr>
                              <a:rPr lang="en-US" sz="2400" i="1" dirty="0">
                                <a:latin typeface="+mn-lt"/>
                              </a:rPr>
                              <m:t>x</m:t>
                            </m:r>
                            <m:r>
                              <m:rPr>
                                <m:nor/>
                              </m:rPr>
                              <a:rPr lang="en-US" sz="2400" dirty="0">
                                <a:latin typeface="+mn-lt"/>
                              </a:rPr>
                              <m:t> – </m:t>
                            </m:r>
                            <m:acc>
                              <m:accPr>
                                <m:chr m:val="̅"/>
                                <m:ctrlPr>
                                  <a:rPr lang="en-US" sz="2400" i="1">
                                    <a:latin typeface="Cambria Math" panose="02040503050406030204" pitchFamily="18" charset="0"/>
                                  </a:rPr>
                                </m:ctrlPr>
                              </m:accPr>
                              <m:e>
                                <m:r>
                                  <m:rPr>
                                    <m:sty m:val="p"/>
                                  </m:rPr>
                                  <a:rPr lang="en-US" sz="2400" i="0">
                                    <a:latin typeface="Cambria Math" panose="02040503050406030204" pitchFamily="18" charset="0"/>
                                  </a:rPr>
                                  <m:t>x</m:t>
                                </m:r>
                              </m:e>
                            </m:acc>
                            <m:r>
                              <m:rPr>
                                <m:sty m:val="p"/>
                              </m:rPr>
                              <a:rPr lang="en-US" sz="2400" i="0" baseline="-25000">
                                <a:latin typeface="Cambria Math" panose="02040503050406030204" pitchFamily="18" charset="0"/>
                              </a:rPr>
                              <m:t>i</m:t>
                            </m:r>
                            <m:r>
                              <m:rPr>
                                <m:nor/>
                              </m:rPr>
                              <a:rPr lang="en-US" sz="2400" dirty="0">
                                <a:latin typeface="+mn-lt"/>
                              </a:rPr>
                              <m:t>)</m:t>
                            </m:r>
                            <m:r>
                              <m:rPr>
                                <m:nor/>
                              </m:rPr>
                              <a:rPr lang="en-US" sz="2400" baseline="30000" dirty="0">
                                <a:latin typeface="+mn-lt"/>
                              </a:rPr>
                              <m:t>2</m:t>
                            </m:r>
                          </m:e>
                        </m:nary>
                      </m:num>
                      <m:den>
                        <m:r>
                          <m:rPr>
                            <m:nor/>
                          </m:rPr>
                          <a:rPr lang="en-US" sz="2400" i="1" dirty="0">
                            <a:latin typeface="+mn-lt"/>
                          </a:rPr>
                          <m:t>n</m:t>
                        </m:r>
                        <m:r>
                          <m:rPr>
                            <m:nor/>
                          </m:rPr>
                          <a:rPr lang="en-US" sz="2400" dirty="0">
                            <a:latin typeface="+mn-lt"/>
                          </a:rPr>
                          <m:t> – 1</m:t>
                        </m:r>
                      </m:den>
                    </m:f>
                  </m:oMath>
                </a14:m>
                <a:endParaRPr lang="en-US" sz="2400" dirty="0">
                  <a:latin typeface="+mn-lt"/>
                </a:endParaRPr>
              </a:p>
            </p:txBody>
          </p:sp>
        </mc:Choice>
        <mc:Fallback xmlns="">
          <p:sp>
            <p:nvSpPr>
              <p:cNvPr id="2" name="TextBox 1">
                <a:extLst>
                  <a:ext uri="{FF2B5EF4-FFF2-40B4-BE49-F238E27FC236}">
                    <a16:creationId xmlns:a16="http://schemas.microsoft.com/office/drawing/2014/main" id="{F58B0995-BB24-407B-8D10-E484A457F496}"/>
                  </a:ext>
                </a:extLst>
              </p:cNvPr>
              <p:cNvSpPr txBox="1">
                <a:spLocks noRot="1" noChangeAspect="1" noMove="1" noResize="1" noEditPoints="1" noAdjustHandles="1" noChangeArrowheads="1" noChangeShapeType="1" noTextEdit="1"/>
              </p:cNvSpPr>
              <p:nvPr/>
            </p:nvSpPr>
            <p:spPr>
              <a:xfrm>
                <a:off x="5363102" y="2210989"/>
                <a:ext cx="2872453" cy="600870"/>
              </a:xfrm>
              <a:prstGeom prst="rect">
                <a:avLst/>
              </a:prstGeom>
              <a:blipFill>
                <a:blip r:embed="rId10"/>
                <a:stretch>
                  <a:fillRect b="-16327"/>
                </a:stretch>
              </a:blipFill>
            </p:spPr>
            <p:txBody>
              <a:bodyPr/>
              <a:lstStyle/>
              <a:p>
                <a:r>
                  <a:rPr lang="en-US">
                    <a:noFill/>
                  </a:rPr>
                  <a:t> </a:t>
                </a:r>
              </a:p>
            </p:txBody>
          </p:sp>
        </mc:Fallback>
      </mc:AlternateContent>
    </p:spTree>
    <p:extLst>
      <p:ext uri="{BB962C8B-B14F-4D97-AF65-F5344CB8AC3E}">
        <p14:creationId xmlns:p14="http://schemas.microsoft.com/office/powerpoint/2010/main" val="367473874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44836">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144846"/>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44836">
                                            <p:txEl>
                                              <p:pRg st="2" end="2"/>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nodeType="afterEffect">
                                  <p:stCondLst>
                                    <p:cond delay="0"/>
                                  </p:stCondLst>
                                  <p:childTnLst>
                                    <p:set>
                                      <p:cBhvr>
                                        <p:cTn id="16" dur="1" fill="hold">
                                          <p:stCondLst>
                                            <p:cond delay="0"/>
                                          </p:stCondLst>
                                        </p:cTn>
                                        <p:tgtEl>
                                          <p:spTgt spid="114484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44836">
                                            <p:txEl>
                                              <p:pRg st="3" end="3"/>
                                            </p:txEl>
                                          </p:spTgt>
                                        </p:tgtEl>
                                        <p:attrNameLst>
                                          <p:attrName>style.visibility</p:attrName>
                                        </p:attrNameLst>
                                      </p:cBhvr>
                                      <p:to>
                                        <p:strVal val="visible"/>
                                      </p:to>
                                    </p:set>
                                  </p:childTnLst>
                                </p:cTn>
                              </p:par>
                            </p:childTnLst>
                          </p:cTn>
                        </p:par>
                        <p:par>
                          <p:cTn id="21" fill="hold" nodeType="afterGroup">
                            <p:stCondLst>
                              <p:cond delay="0"/>
                            </p:stCondLst>
                            <p:childTnLst>
                              <p:par>
                                <p:cTn id="22" presetID="1" presetClass="entr" presetSubtype="0" fill="hold" nodeType="afterEffect">
                                  <p:stCondLst>
                                    <p:cond delay="0"/>
                                  </p:stCondLst>
                                  <p:childTnLst>
                                    <p:set>
                                      <p:cBhvr>
                                        <p:cTn id="23" dur="1" fill="hold">
                                          <p:stCondLst>
                                            <p:cond delay="0"/>
                                          </p:stCondLst>
                                        </p:cTn>
                                        <p:tgtEl>
                                          <p:spTgt spid="11448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483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xmlns="" id="{D54F3C53-E06D-4644-815A-7015A832474F}"/>
              </a:ext>
            </a:extLst>
          </p:cNvPr>
          <p:cNvSpPr>
            <a:spLocks noGrp="1" noChangeArrowheads="1"/>
          </p:cNvSpPr>
          <p:nvPr>
            <p:ph type="title"/>
          </p:nvPr>
        </p:nvSpPr>
        <p:spPr>
          <a:noFill/>
        </p:spPr>
        <p:txBody>
          <a:bodyPr/>
          <a:lstStyle/>
          <a:p>
            <a:pPr eaLnBrk="1" hangingPunct="1"/>
            <a:r>
              <a:rPr lang="en-US" altLang="en-US" dirty="0"/>
              <a:t>Finding the Test Statistic for a One-Way ANOVA</a:t>
            </a:r>
            <a:endParaRPr lang="el-GR" altLang="en-US" dirty="0"/>
          </a:p>
        </p:txBody>
      </p:sp>
      <p:sp>
        <p:nvSpPr>
          <p:cNvPr id="1150980" name="Text Box 4">
            <a:extLst>
              <a:ext uri="{FF2B5EF4-FFF2-40B4-BE49-F238E27FC236}">
                <a16:creationId xmlns:a16="http://schemas.microsoft.com/office/drawing/2014/main" xmlns="" id="{F2663A40-46D0-4ADF-967D-474A889DF406}"/>
              </a:ext>
            </a:extLst>
          </p:cNvPr>
          <p:cNvSpPr txBox="1">
            <a:spLocks noChangeArrowheads="1"/>
          </p:cNvSpPr>
          <p:nvPr/>
        </p:nvSpPr>
        <p:spPr bwMode="auto">
          <a:xfrm>
            <a:off x="393700" y="2012368"/>
            <a:ext cx="4814888"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40000"/>
              </a:spcBef>
              <a:buFont typeface="Arial" panose="020B0604020202020204" pitchFamily="34" charset="0"/>
              <a:buAutoNum type="arabicPeriod" startAt="5"/>
            </a:pPr>
            <a:r>
              <a:rPr lang="en-US" altLang="en-US" sz="2600">
                <a:sym typeface="Symbol" panose="05050102010706020507" pitchFamily="18" charset="2"/>
              </a:rPr>
              <a:t>Find the variance between the samples.</a:t>
            </a:r>
          </a:p>
          <a:p>
            <a:pPr eaLnBrk="1" hangingPunct="1">
              <a:spcBef>
                <a:spcPct val="40000"/>
              </a:spcBef>
              <a:buFont typeface="Arial" panose="020B0604020202020204" pitchFamily="34" charset="0"/>
              <a:buAutoNum type="arabicPeriod" startAt="5"/>
            </a:pPr>
            <a:endParaRPr lang="en-US" altLang="en-US" sz="2600">
              <a:sym typeface="Symbol" panose="05050102010706020507" pitchFamily="18" charset="2"/>
            </a:endParaRPr>
          </a:p>
          <a:p>
            <a:pPr eaLnBrk="1" hangingPunct="1">
              <a:spcBef>
                <a:spcPct val="40000"/>
              </a:spcBef>
              <a:buFont typeface="Arial" panose="020B0604020202020204" pitchFamily="34" charset="0"/>
              <a:buAutoNum type="arabicPeriod" startAt="5"/>
            </a:pPr>
            <a:r>
              <a:rPr lang="en-US" altLang="en-US" sz="2600">
                <a:sym typeface="Symbol" panose="05050102010706020507" pitchFamily="18" charset="2"/>
              </a:rPr>
              <a:t>Find the variance within the samples </a:t>
            </a:r>
          </a:p>
          <a:p>
            <a:pPr eaLnBrk="1" hangingPunct="1">
              <a:spcBef>
                <a:spcPct val="40000"/>
              </a:spcBef>
              <a:buFont typeface="Arial" panose="020B0604020202020204" pitchFamily="34" charset="0"/>
              <a:buAutoNum type="arabicPeriod" startAt="5"/>
            </a:pPr>
            <a:endParaRPr lang="en-US" altLang="en-US" sz="2600">
              <a:sym typeface="Symbol" panose="05050102010706020507" pitchFamily="18" charset="2"/>
            </a:endParaRPr>
          </a:p>
          <a:p>
            <a:pPr eaLnBrk="1" hangingPunct="1">
              <a:spcBef>
                <a:spcPct val="40000"/>
              </a:spcBef>
              <a:buFont typeface="Arial" panose="020B0604020202020204" pitchFamily="34" charset="0"/>
              <a:buAutoNum type="arabicPeriod" startAt="5"/>
            </a:pPr>
            <a:r>
              <a:rPr lang="en-US" altLang="en-US" sz="2600">
                <a:sym typeface="Symbol" panose="05050102010706020507" pitchFamily="18" charset="2"/>
              </a:rPr>
              <a:t>Find the test statistic</a:t>
            </a:r>
            <a:r>
              <a:rPr lang="en-US" altLang="en-US" sz="1800">
                <a:cs typeface="Arial" panose="020B0604020202020204" pitchFamily="34" charset="0"/>
                <a:sym typeface="Symbol" panose="05050102010706020507" pitchFamily="18" charset="2"/>
              </a:rPr>
              <a:t>.</a:t>
            </a:r>
          </a:p>
        </p:txBody>
      </p:sp>
      <p:graphicFrame>
        <p:nvGraphicFramePr>
          <p:cNvPr id="1150988" name="Object 12">
            <a:extLst>
              <a:ext uri="{FF2B5EF4-FFF2-40B4-BE49-F238E27FC236}">
                <a16:creationId xmlns:a16="http://schemas.microsoft.com/office/drawing/2014/main" xmlns="" id="{6DD7A518-88E0-48BF-8585-20C6164A99D2}"/>
              </a:ext>
            </a:extLst>
          </p:cNvPr>
          <p:cNvGraphicFramePr>
            <a:graphicFrameLocks noGrp="1" noChangeAspect="1"/>
          </p:cNvGraphicFramePr>
          <p:nvPr>
            <p:ph idx="1"/>
            <p:extLst>
              <p:ext uri="{D42A27DB-BD31-4B8C-83A1-F6EECF244321}">
                <p14:modId xmlns:p14="http://schemas.microsoft.com/office/powerpoint/2010/main" val="1490326120"/>
              </p:ext>
            </p:extLst>
          </p:nvPr>
        </p:nvGraphicFramePr>
        <p:xfrm>
          <a:off x="6359525" y="4901618"/>
          <a:ext cx="1327150" cy="782638"/>
        </p:xfrm>
        <a:graphic>
          <a:graphicData uri="http://schemas.openxmlformats.org/presentationml/2006/ole">
            <mc:AlternateContent xmlns:mc="http://schemas.openxmlformats.org/markup-compatibility/2006">
              <mc:Choice xmlns:v="urn:schemas-microsoft-com:vml" Requires="v">
                <p:oleObj spid="_x0000_s21584" name="Equation" r:id="rId4" imgW="1206500" imgH="711200" progId="Equation.DSMT4">
                  <p:embed/>
                </p:oleObj>
              </mc:Choice>
              <mc:Fallback>
                <p:oleObj name="Equation" r:id="rId4" imgW="1206500" imgH="711200" progId="Equation.DSMT4">
                  <p:embed/>
                  <p:pic>
                    <p:nvPicPr>
                      <p:cNvPr id="1150988" name="Object 12">
                        <a:extLst>
                          <a:ext uri="{FF2B5EF4-FFF2-40B4-BE49-F238E27FC236}">
                            <a16:creationId xmlns:a16="http://schemas.microsoft.com/office/drawing/2014/main" xmlns="" id="{6DD7A518-88E0-48BF-8585-20C6164A99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9525" y="4901618"/>
                        <a:ext cx="1327150" cy="782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437" name="Object 14">
            <a:extLst>
              <a:ext uri="{FF2B5EF4-FFF2-40B4-BE49-F238E27FC236}">
                <a16:creationId xmlns:a16="http://schemas.microsoft.com/office/drawing/2014/main" xmlns="" id="{F2FA7FB2-5108-46FE-BCFD-B2B0B722544D}"/>
              </a:ext>
            </a:extLst>
          </p:cNvPr>
          <p:cNvGraphicFramePr>
            <a:graphicFrameLocks noChangeAspect="1"/>
          </p:cNvGraphicFramePr>
          <p:nvPr>
            <p:extLst>
              <p:ext uri="{D42A27DB-BD31-4B8C-83A1-F6EECF244321}">
                <p14:modId xmlns:p14="http://schemas.microsoft.com/office/powerpoint/2010/main" val="2158098175"/>
              </p:ext>
            </p:extLst>
          </p:nvPr>
        </p:nvGraphicFramePr>
        <p:xfrm>
          <a:off x="5273675" y="1986968"/>
          <a:ext cx="3333750" cy="904875"/>
        </p:xfrm>
        <a:graphic>
          <a:graphicData uri="http://schemas.openxmlformats.org/presentationml/2006/ole">
            <mc:AlternateContent xmlns:mc="http://schemas.openxmlformats.org/markup-compatibility/2006">
              <mc:Choice xmlns:v="urn:schemas-microsoft-com:vml" Requires="v">
                <p:oleObj spid="_x0000_s21585" name="Equation" r:id="rId6" imgW="3314700" imgH="901700" progId="Equation.DSMT4">
                  <p:embed/>
                </p:oleObj>
              </mc:Choice>
              <mc:Fallback>
                <p:oleObj name="Equation" r:id="rId6" imgW="3314700" imgH="901700" progId="Equation.DSMT4">
                  <p:embed/>
                  <p:pic>
                    <p:nvPicPr>
                      <p:cNvPr id="18437" name="Object 14">
                        <a:extLst>
                          <a:ext uri="{FF2B5EF4-FFF2-40B4-BE49-F238E27FC236}">
                            <a16:creationId xmlns:a16="http://schemas.microsoft.com/office/drawing/2014/main" xmlns="" id="{F2FA7FB2-5108-46FE-BCFD-B2B0B722544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73675" y="1986968"/>
                        <a:ext cx="3333750" cy="904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50992" name="Object 16">
            <a:extLst>
              <a:ext uri="{FF2B5EF4-FFF2-40B4-BE49-F238E27FC236}">
                <a16:creationId xmlns:a16="http://schemas.microsoft.com/office/drawing/2014/main" xmlns="" id="{F10FA80C-C55E-4C8B-8404-E967EF346AAD}"/>
              </a:ext>
            </a:extLst>
          </p:cNvPr>
          <p:cNvGraphicFramePr>
            <a:graphicFrameLocks noChangeAspect="1"/>
          </p:cNvGraphicFramePr>
          <p:nvPr>
            <p:extLst>
              <p:ext uri="{D42A27DB-BD31-4B8C-83A1-F6EECF244321}">
                <p14:modId xmlns:p14="http://schemas.microsoft.com/office/powerpoint/2010/main" val="2222947593"/>
              </p:ext>
            </p:extLst>
          </p:nvPr>
        </p:nvGraphicFramePr>
        <p:xfrm>
          <a:off x="5416550" y="3444293"/>
          <a:ext cx="3230563" cy="906463"/>
        </p:xfrm>
        <a:graphic>
          <a:graphicData uri="http://schemas.openxmlformats.org/presentationml/2006/ole">
            <mc:AlternateContent xmlns:mc="http://schemas.openxmlformats.org/markup-compatibility/2006">
              <mc:Choice xmlns:v="urn:schemas-microsoft-com:vml" Requires="v">
                <p:oleObj spid="_x0000_s21586" name="Equation" r:id="rId8" imgW="3213100" imgH="901700" progId="Equation.DSMT4">
                  <p:embed/>
                </p:oleObj>
              </mc:Choice>
              <mc:Fallback>
                <p:oleObj name="Equation" r:id="rId8" imgW="3213100" imgH="901700" progId="Equation.DSMT4">
                  <p:embed/>
                  <p:pic>
                    <p:nvPicPr>
                      <p:cNvPr id="1150992" name="Object 16">
                        <a:extLst>
                          <a:ext uri="{FF2B5EF4-FFF2-40B4-BE49-F238E27FC236}">
                            <a16:creationId xmlns:a16="http://schemas.microsoft.com/office/drawing/2014/main" xmlns="" id="{F10FA80C-C55E-4C8B-8404-E967EF346AA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16550" y="3444293"/>
                        <a:ext cx="3230563" cy="906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439" name="Text Box 26">
            <a:extLst>
              <a:ext uri="{FF2B5EF4-FFF2-40B4-BE49-F238E27FC236}">
                <a16:creationId xmlns:a16="http://schemas.microsoft.com/office/drawing/2014/main" xmlns="" id="{B5BBB46A-2A39-4E8B-B5D6-844D5795B496}"/>
              </a:ext>
            </a:extLst>
          </p:cNvPr>
          <p:cNvSpPr txBox="1">
            <a:spLocks noChangeArrowheads="1"/>
          </p:cNvSpPr>
          <p:nvPr/>
        </p:nvSpPr>
        <p:spPr bwMode="auto">
          <a:xfrm>
            <a:off x="407988" y="1494843"/>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i="1">
                <a:solidFill>
                  <a:schemeClr val="bg1"/>
                </a:solidFill>
                <a:cs typeface="Arial" panose="020B0604020202020204" pitchFamily="34" charset="0"/>
              </a:rPr>
              <a:t>    In Words					In Symbols</a:t>
            </a:r>
            <a:endParaRPr lang="el-GR" altLang="en-US" b="1" i="1">
              <a:solidFill>
                <a:schemeClr val="bg1"/>
              </a:solidFill>
              <a:cs typeface="Arial" panose="020B0604020202020204" pitchFamily="34" charset="0"/>
              <a:sym typeface="Symbol" panose="05050102010706020507" pitchFamily="18" charset="2"/>
            </a:endParaRPr>
          </a:p>
        </p:txBody>
      </p:sp>
      <p:sp>
        <p:nvSpPr>
          <p:cNvPr id="18440" name="Footer Placeholder 2">
            <a:extLst>
              <a:ext uri="{FF2B5EF4-FFF2-40B4-BE49-F238E27FC236}">
                <a16:creationId xmlns:a16="http://schemas.microsoft.com/office/drawing/2014/main" xmlns="" id="{FC13D1A9-16C9-4860-97C6-A361902CFEE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1485453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0980">
                                            <p:txEl>
                                              <p:pRg st="2" end="2"/>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150992"/>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50980">
                                            <p:txEl>
                                              <p:pRg st="4" end="4"/>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nodeType="afterEffect">
                                  <p:stCondLst>
                                    <p:cond delay="0"/>
                                  </p:stCondLst>
                                  <p:childTnLst>
                                    <p:set>
                                      <p:cBhvr>
                                        <p:cTn id="16" dur="1" fill="hold">
                                          <p:stCondLst>
                                            <p:cond delay="0"/>
                                          </p:stCondLst>
                                        </p:cTn>
                                        <p:tgtEl>
                                          <p:spTgt spid="11509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0980"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xmlns="" id="{AA5981AF-BC38-41EE-8908-7B3156489772}"/>
              </a:ext>
            </a:extLst>
          </p:cNvPr>
          <p:cNvSpPr>
            <a:spLocks noGrp="1" noChangeArrowheads="1"/>
          </p:cNvSpPr>
          <p:nvPr>
            <p:ph type="title"/>
          </p:nvPr>
        </p:nvSpPr>
        <p:spPr>
          <a:noFill/>
        </p:spPr>
        <p:txBody>
          <a:bodyPr/>
          <a:lstStyle/>
          <a:p>
            <a:pPr eaLnBrk="1" hangingPunct="1"/>
            <a:r>
              <a:rPr lang="en-US" altLang="en-US" dirty="0"/>
              <a:t>Performing a One-Way Analysis of Variance Test</a:t>
            </a:r>
            <a:endParaRPr lang="el-GR" altLang="en-US" dirty="0"/>
          </a:p>
        </p:txBody>
      </p:sp>
      <p:sp>
        <p:nvSpPr>
          <p:cNvPr id="1155076" name="Text Box 4">
            <a:extLst>
              <a:ext uri="{FF2B5EF4-FFF2-40B4-BE49-F238E27FC236}">
                <a16:creationId xmlns:a16="http://schemas.microsoft.com/office/drawing/2014/main" xmlns="" id="{55AD352B-579A-497B-BF99-E5F6044FA16E}"/>
              </a:ext>
            </a:extLst>
          </p:cNvPr>
          <p:cNvSpPr txBox="1">
            <a:spLocks noChangeArrowheads="1"/>
          </p:cNvSpPr>
          <p:nvPr/>
        </p:nvSpPr>
        <p:spPr bwMode="auto">
          <a:xfrm>
            <a:off x="395288" y="2028821"/>
            <a:ext cx="4760912"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40000"/>
              </a:spcBef>
              <a:buFontTx/>
              <a:buAutoNum type="arabicPeriod"/>
            </a:pPr>
            <a:r>
              <a:rPr lang="en-US" altLang="en-US" sz="2600" dirty="0"/>
              <a:t>Verify that the samples are random and independent, the populations have normal distributions, and the population variances are equal.</a:t>
            </a:r>
            <a:endParaRPr lang="en-US" altLang="en-US" sz="2600" dirty="0">
              <a:sym typeface="Symbol" panose="05050102010706020507" pitchFamily="18" charset="2"/>
            </a:endParaRPr>
          </a:p>
          <a:p>
            <a:pPr eaLnBrk="1" hangingPunct="1">
              <a:spcBef>
                <a:spcPct val="40000"/>
              </a:spcBef>
              <a:buFontTx/>
              <a:buAutoNum type="arabicPeriod"/>
            </a:pPr>
            <a:r>
              <a:rPr lang="en-US" altLang="en-US" sz="2600" dirty="0"/>
              <a:t>Identify the claim. State the null and alternative hypotheses.</a:t>
            </a:r>
            <a:endParaRPr lang="en-US" altLang="en-US" sz="2600" dirty="0">
              <a:sym typeface="Symbol" panose="05050102010706020507" pitchFamily="18" charset="2"/>
            </a:endParaRPr>
          </a:p>
          <a:p>
            <a:pPr eaLnBrk="1" hangingPunct="1">
              <a:spcBef>
                <a:spcPct val="40000"/>
              </a:spcBef>
              <a:buFontTx/>
              <a:buAutoNum type="arabicPeriod"/>
            </a:pPr>
            <a:r>
              <a:rPr lang="en-US" altLang="en-US" sz="2600" dirty="0">
                <a:sym typeface="Symbol" panose="05050102010706020507" pitchFamily="18" charset="2"/>
              </a:rPr>
              <a:t>Specify the level of significance.</a:t>
            </a:r>
          </a:p>
        </p:txBody>
      </p:sp>
      <p:sp>
        <p:nvSpPr>
          <p:cNvPr id="83972" name="Text Box 7">
            <a:extLst>
              <a:ext uri="{FF2B5EF4-FFF2-40B4-BE49-F238E27FC236}">
                <a16:creationId xmlns:a16="http://schemas.microsoft.com/office/drawing/2014/main" xmlns="" id="{AA184118-738D-47FB-9C50-4C5390BFA499}"/>
              </a:ext>
            </a:extLst>
          </p:cNvPr>
          <p:cNvSpPr txBox="1">
            <a:spLocks noChangeArrowheads="1"/>
          </p:cNvSpPr>
          <p:nvPr/>
        </p:nvSpPr>
        <p:spPr bwMode="auto">
          <a:xfrm>
            <a:off x="5972175" y="4083046"/>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a:cs typeface="Arial" panose="020B0604020202020204" pitchFamily="34" charset="0"/>
              </a:rPr>
              <a:t>State </a:t>
            </a:r>
            <a:r>
              <a:rPr lang="en-US" altLang="en-US" sz="2600" i="1">
                <a:cs typeface="Arial" panose="020B0604020202020204" pitchFamily="34" charset="0"/>
              </a:rPr>
              <a:t>H</a:t>
            </a:r>
            <a:r>
              <a:rPr lang="en-US" altLang="en-US" sz="2600" baseline="-25000">
                <a:cs typeface="Arial" panose="020B0604020202020204" pitchFamily="34" charset="0"/>
              </a:rPr>
              <a:t>0</a:t>
            </a:r>
            <a:r>
              <a:rPr lang="en-US" altLang="en-US" sz="2600">
                <a:cs typeface="Arial" panose="020B0604020202020204" pitchFamily="34" charset="0"/>
              </a:rPr>
              <a:t> and </a:t>
            </a:r>
            <a:r>
              <a:rPr lang="en-US" altLang="en-US" sz="2600" i="1">
                <a:cs typeface="Arial" panose="020B0604020202020204" pitchFamily="34" charset="0"/>
              </a:rPr>
              <a:t>H</a:t>
            </a:r>
            <a:r>
              <a:rPr lang="en-US" altLang="en-US" sz="2600" i="1" baseline="-25000">
                <a:cs typeface="Arial" panose="020B0604020202020204" pitchFamily="34" charset="0"/>
              </a:rPr>
              <a:t>a</a:t>
            </a:r>
            <a:r>
              <a:rPr lang="en-US" altLang="en-US" sz="2600">
                <a:cs typeface="Arial" panose="020B0604020202020204" pitchFamily="34" charset="0"/>
              </a:rPr>
              <a:t>. </a:t>
            </a:r>
          </a:p>
        </p:txBody>
      </p:sp>
      <p:sp>
        <p:nvSpPr>
          <p:cNvPr id="1155080" name="Text Box 8">
            <a:extLst>
              <a:ext uri="{FF2B5EF4-FFF2-40B4-BE49-F238E27FC236}">
                <a16:creationId xmlns:a16="http://schemas.microsoft.com/office/drawing/2014/main" xmlns="" id="{48856096-71B2-4C61-87D8-69B66DCB8D50}"/>
              </a:ext>
            </a:extLst>
          </p:cNvPr>
          <p:cNvSpPr txBox="1">
            <a:spLocks noChangeArrowheads="1"/>
          </p:cNvSpPr>
          <p:nvPr/>
        </p:nvSpPr>
        <p:spPr bwMode="auto">
          <a:xfrm>
            <a:off x="6061075" y="5483221"/>
            <a:ext cx="166211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a:cs typeface="Arial" panose="020B0604020202020204" pitchFamily="34" charset="0"/>
              </a:rPr>
              <a:t>Identify </a:t>
            </a:r>
            <a:r>
              <a:rPr lang="el-GR" altLang="en-US" sz="2600" i="1">
                <a:cs typeface="Arial" panose="020B0604020202020204" pitchFamily="34" charset="0"/>
                <a:sym typeface="Symbol" panose="05050102010706020507" pitchFamily="18" charset="2"/>
              </a:rPr>
              <a:t>α</a:t>
            </a:r>
            <a:r>
              <a:rPr lang="en-US" altLang="en-US" sz="2600">
                <a:cs typeface="Arial" panose="020B0604020202020204" pitchFamily="34" charset="0"/>
                <a:sym typeface="Symbol" panose="05050102010706020507" pitchFamily="18" charset="2"/>
              </a:rPr>
              <a:t>.</a:t>
            </a:r>
          </a:p>
        </p:txBody>
      </p:sp>
      <p:sp>
        <p:nvSpPr>
          <p:cNvPr id="19462" name="Text Box 26">
            <a:extLst>
              <a:ext uri="{FF2B5EF4-FFF2-40B4-BE49-F238E27FC236}">
                <a16:creationId xmlns:a16="http://schemas.microsoft.com/office/drawing/2014/main" xmlns="" id="{5B8D9E0B-B65B-4D01-A394-B5E008E5B907}"/>
              </a:ext>
            </a:extLst>
          </p:cNvPr>
          <p:cNvSpPr txBox="1">
            <a:spLocks noChangeArrowheads="1"/>
          </p:cNvSpPr>
          <p:nvPr/>
        </p:nvSpPr>
        <p:spPr bwMode="auto">
          <a:xfrm>
            <a:off x="407988" y="1476371"/>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i="1">
                <a:solidFill>
                  <a:schemeClr val="bg1"/>
                </a:solidFill>
                <a:cs typeface="Arial" panose="020B0604020202020204" pitchFamily="34" charset="0"/>
              </a:rPr>
              <a:t>    In Words					In Symbols</a:t>
            </a:r>
            <a:endParaRPr lang="el-GR" altLang="en-US" b="1" i="1">
              <a:solidFill>
                <a:schemeClr val="bg1"/>
              </a:solidFill>
              <a:cs typeface="Arial" panose="020B0604020202020204" pitchFamily="34" charset="0"/>
              <a:sym typeface="Symbol" panose="05050102010706020507" pitchFamily="18" charset="2"/>
            </a:endParaRPr>
          </a:p>
        </p:txBody>
      </p:sp>
      <p:sp>
        <p:nvSpPr>
          <p:cNvPr id="19463" name="Footer Placeholder 2">
            <a:extLst>
              <a:ext uri="{FF2B5EF4-FFF2-40B4-BE49-F238E27FC236}">
                <a16:creationId xmlns:a16="http://schemas.microsoft.com/office/drawing/2014/main" xmlns="" id="{92D9BA8D-E744-465C-AA8A-728E0F2A587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38809230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5507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397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5507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5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p:bldP spid="115508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xmlns="" id="{04EE2A4D-9E8F-4F3A-A18E-1B147965F9B7}"/>
              </a:ext>
            </a:extLst>
          </p:cNvPr>
          <p:cNvSpPr>
            <a:spLocks noGrp="1" noChangeArrowheads="1"/>
          </p:cNvSpPr>
          <p:nvPr>
            <p:ph type="title"/>
          </p:nvPr>
        </p:nvSpPr>
        <p:spPr>
          <a:noFill/>
        </p:spPr>
        <p:txBody>
          <a:bodyPr/>
          <a:lstStyle/>
          <a:p>
            <a:pPr eaLnBrk="1" hangingPunct="1"/>
            <a:r>
              <a:rPr lang="en-US" altLang="en-US" dirty="0"/>
              <a:t>Performing a One-Way Analysis of Variance Test</a:t>
            </a:r>
            <a:endParaRPr lang="el-GR" altLang="en-US" dirty="0"/>
          </a:p>
        </p:txBody>
      </p:sp>
      <p:sp>
        <p:nvSpPr>
          <p:cNvPr id="1157126" name="Text Box 6">
            <a:extLst>
              <a:ext uri="{FF2B5EF4-FFF2-40B4-BE49-F238E27FC236}">
                <a16:creationId xmlns:a16="http://schemas.microsoft.com/office/drawing/2014/main" xmlns="" id="{DB5C72A3-BA17-4D62-BFD7-5531C3449951}"/>
              </a:ext>
            </a:extLst>
          </p:cNvPr>
          <p:cNvSpPr txBox="1">
            <a:spLocks noChangeArrowheads="1"/>
          </p:cNvSpPr>
          <p:nvPr/>
        </p:nvSpPr>
        <p:spPr bwMode="auto">
          <a:xfrm>
            <a:off x="393700" y="2022471"/>
            <a:ext cx="4613275"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40000"/>
              </a:spcBef>
              <a:buFont typeface="Arial" panose="020B0604020202020204" pitchFamily="34" charset="0"/>
              <a:buAutoNum type="arabicPeriod" startAt="4"/>
            </a:pPr>
            <a:r>
              <a:rPr lang="en-US" altLang="en-US" sz="2600">
                <a:sym typeface="Symbol" panose="05050102010706020507" pitchFamily="18" charset="2"/>
              </a:rPr>
              <a:t>Determine the degrees of freedom for the numerator and the denominator.</a:t>
            </a:r>
          </a:p>
          <a:p>
            <a:pPr eaLnBrk="1" hangingPunct="1">
              <a:spcBef>
                <a:spcPct val="40000"/>
              </a:spcBef>
              <a:buFont typeface="Arial" panose="020B0604020202020204" pitchFamily="34" charset="0"/>
              <a:buAutoNum type="arabicPeriod" startAt="4"/>
            </a:pPr>
            <a:endParaRPr lang="en-US" altLang="en-US" sz="2600">
              <a:sym typeface="Symbol" panose="05050102010706020507" pitchFamily="18" charset="2"/>
            </a:endParaRPr>
          </a:p>
          <a:p>
            <a:pPr eaLnBrk="1" hangingPunct="1">
              <a:spcBef>
                <a:spcPct val="40000"/>
              </a:spcBef>
              <a:buFont typeface="Arial" panose="020B0604020202020204" pitchFamily="34" charset="0"/>
              <a:buAutoNum type="arabicPeriod" startAt="4"/>
            </a:pPr>
            <a:r>
              <a:rPr lang="en-US" altLang="en-US" sz="2600">
                <a:sym typeface="Symbol" panose="05050102010706020507" pitchFamily="18" charset="2"/>
              </a:rPr>
              <a:t>Determine the critical value.</a:t>
            </a:r>
          </a:p>
          <a:p>
            <a:pPr eaLnBrk="1" hangingPunct="1">
              <a:spcBef>
                <a:spcPct val="40000"/>
              </a:spcBef>
              <a:buFont typeface="Arial" panose="020B0604020202020204" pitchFamily="34" charset="0"/>
              <a:buAutoNum type="arabicPeriod" startAt="4"/>
            </a:pPr>
            <a:endParaRPr lang="en-US" altLang="en-US" sz="2600">
              <a:sym typeface="Symbol" panose="05050102010706020507" pitchFamily="18" charset="2"/>
            </a:endParaRPr>
          </a:p>
          <a:p>
            <a:pPr eaLnBrk="1" hangingPunct="1">
              <a:spcBef>
                <a:spcPct val="40000"/>
              </a:spcBef>
              <a:buFont typeface="Arial" panose="020B0604020202020204" pitchFamily="34" charset="0"/>
              <a:buAutoNum type="arabicPeriod" startAt="4"/>
            </a:pPr>
            <a:r>
              <a:rPr lang="en-US" altLang="en-US" sz="2600">
                <a:sym typeface="Symbol" panose="05050102010706020507" pitchFamily="18" charset="2"/>
              </a:rPr>
              <a:t>Determine the rejection region.</a:t>
            </a:r>
          </a:p>
        </p:txBody>
      </p:sp>
      <p:sp>
        <p:nvSpPr>
          <p:cNvPr id="20484" name="Text Box 26">
            <a:extLst>
              <a:ext uri="{FF2B5EF4-FFF2-40B4-BE49-F238E27FC236}">
                <a16:creationId xmlns:a16="http://schemas.microsoft.com/office/drawing/2014/main" xmlns="" id="{B7F1078B-2952-4955-99CE-F56C271AAFCD}"/>
              </a:ext>
            </a:extLst>
          </p:cNvPr>
          <p:cNvSpPr txBox="1">
            <a:spLocks noChangeArrowheads="1"/>
          </p:cNvSpPr>
          <p:nvPr/>
        </p:nvSpPr>
        <p:spPr bwMode="auto">
          <a:xfrm>
            <a:off x="407988" y="1476371"/>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i="1">
                <a:solidFill>
                  <a:schemeClr val="bg1"/>
                </a:solidFill>
                <a:cs typeface="Arial" panose="020B0604020202020204" pitchFamily="34" charset="0"/>
              </a:rPr>
              <a:t>    In Words					In Symbols</a:t>
            </a:r>
            <a:endParaRPr lang="el-GR" altLang="en-US" b="1" i="1">
              <a:solidFill>
                <a:schemeClr val="bg1"/>
              </a:solidFill>
              <a:cs typeface="Arial" panose="020B0604020202020204" pitchFamily="34" charset="0"/>
              <a:sym typeface="Symbol" panose="05050102010706020507" pitchFamily="18" charset="2"/>
            </a:endParaRPr>
          </a:p>
        </p:txBody>
      </p:sp>
      <p:sp>
        <p:nvSpPr>
          <p:cNvPr id="20485" name="Footer Placeholder 2">
            <a:extLst>
              <a:ext uri="{FF2B5EF4-FFF2-40B4-BE49-F238E27FC236}">
                <a16:creationId xmlns:a16="http://schemas.microsoft.com/office/drawing/2014/main" xmlns="" id="{B6106222-D6F8-46A6-B640-9BED87CE32F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
        <p:nvSpPr>
          <p:cNvPr id="9" name="Text Box 9">
            <a:extLst>
              <a:ext uri="{FF2B5EF4-FFF2-40B4-BE49-F238E27FC236}">
                <a16:creationId xmlns:a16="http://schemas.microsoft.com/office/drawing/2014/main" xmlns="" id="{B01D731E-C7AE-4944-95A6-082B8194A6C9}"/>
              </a:ext>
            </a:extLst>
          </p:cNvPr>
          <p:cNvSpPr txBox="1">
            <a:spLocks noChangeArrowheads="1"/>
          </p:cNvSpPr>
          <p:nvPr/>
        </p:nvSpPr>
        <p:spPr bwMode="auto">
          <a:xfrm>
            <a:off x="5972175" y="3806821"/>
            <a:ext cx="21558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a:cs typeface="Arial" panose="020B0604020202020204" pitchFamily="34" charset="0"/>
              </a:rPr>
              <a:t>Use Table 7 in Appendix B.</a:t>
            </a:r>
            <a:endParaRPr lang="en-US" altLang="en-US" sz="2600">
              <a:cs typeface="Arial" panose="020B0604020202020204" pitchFamily="34" charset="0"/>
              <a:sym typeface="Symbol" panose="05050102010706020507" pitchFamily="18" charset="2"/>
            </a:endParaRPr>
          </a:p>
        </p:txBody>
      </p:sp>
      <p:sp>
        <p:nvSpPr>
          <p:cNvPr id="10" name="Text Box 10">
            <a:extLst>
              <a:ext uri="{FF2B5EF4-FFF2-40B4-BE49-F238E27FC236}">
                <a16:creationId xmlns:a16="http://schemas.microsoft.com/office/drawing/2014/main" xmlns="" id="{763CE985-0470-43F1-8C0A-BBC048607BE2}"/>
              </a:ext>
            </a:extLst>
          </p:cNvPr>
          <p:cNvSpPr txBox="1">
            <a:spLocks noChangeArrowheads="1"/>
          </p:cNvSpPr>
          <p:nvPr/>
        </p:nvSpPr>
        <p:spPr bwMode="auto">
          <a:xfrm>
            <a:off x="6030913" y="2022471"/>
            <a:ext cx="21336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a:cs typeface="Arial" panose="020B0604020202020204" pitchFamily="34" charset="0"/>
              </a:rPr>
              <a:t>d.f.</a:t>
            </a:r>
            <a:r>
              <a:rPr lang="en-US" altLang="en-US" sz="2600" baseline="-25000">
                <a:cs typeface="Arial" panose="020B0604020202020204" pitchFamily="34" charset="0"/>
              </a:rPr>
              <a:t>N</a:t>
            </a:r>
            <a:r>
              <a:rPr lang="en-US" altLang="en-US" sz="2600">
                <a:cs typeface="Arial" panose="020B0604020202020204" pitchFamily="34" charset="0"/>
              </a:rPr>
              <a:t> = </a:t>
            </a:r>
            <a:r>
              <a:rPr lang="en-US" altLang="en-US" sz="2600" i="1">
                <a:cs typeface="Arial" panose="020B0604020202020204" pitchFamily="34" charset="0"/>
              </a:rPr>
              <a:t>k</a:t>
            </a:r>
            <a:r>
              <a:rPr lang="en-US" altLang="en-US" sz="2600">
                <a:cs typeface="Arial" panose="020B0604020202020204" pitchFamily="34" charset="0"/>
              </a:rPr>
              <a:t> – 1 d.f.</a:t>
            </a:r>
            <a:r>
              <a:rPr lang="en-US" altLang="en-US" sz="2600" baseline="-25000">
                <a:cs typeface="Arial" panose="020B0604020202020204" pitchFamily="34" charset="0"/>
              </a:rPr>
              <a:t>D</a:t>
            </a:r>
            <a:r>
              <a:rPr lang="en-US" altLang="en-US" sz="2600">
                <a:cs typeface="Arial" panose="020B0604020202020204" pitchFamily="34" charset="0"/>
              </a:rPr>
              <a:t> = </a:t>
            </a:r>
            <a:r>
              <a:rPr lang="en-US" altLang="en-US" sz="2600" i="1">
                <a:cs typeface="Arial" panose="020B0604020202020204" pitchFamily="34" charset="0"/>
              </a:rPr>
              <a:t>N</a:t>
            </a:r>
            <a:r>
              <a:rPr lang="en-US" altLang="en-US" sz="2600">
                <a:cs typeface="Arial" panose="020B0604020202020204" pitchFamily="34" charset="0"/>
              </a:rPr>
              <a:t> – </a:t>
            </a:r>
            <a:r>
              <a:rPr lang="en-US" altLang="en-US" sz="2600" i="1">
                <a:cs typeface="Arial" panose="020B0604020202020204" pitchFamily="34" charset="0"/>
              </a:rPr>
              <a:t>k</a:t>
            </a:r>
            <a:r>
              <a:rPr lang="en-US" altLang="en-US" sz="2600">
                <a:cs typeface="Arial" panose="020B0604020202020204" pitchFamily="34" charset="0"/>
              </a:rPr>
              <a:t> </a:t>
            </a:r>
          </a:p>
        </p:txBody>
      </p:sp>
    </p:spTree>
    <p:extLst>
      <p:ext uri="{BB962C8B-B14F-4D97-AF65-F5344CB8AC3E}">
        <p14:creationId xmlns:p14="http://schemas.microsoft.com/office/powerpoint/2010/main" val="123855740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57126">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5712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xmlns="" id="{598721F9-6CA1-42D7-A2AD-BC343E9EE6DF}"/>
              </a:ext>
            </a:extLst>
          </p:cNvPr>
          <p:cNvSpPr>
            <a:spLocks noGrp="1" noChangeArrowheads="1"/>
          </p:cNvSpPr>
          <p:nvPr>
            <p:ph type="title"/>
          </p:nvPr>
        </p:nvSpPr>
        <p:spPr>
          <a:noFill/>
        </p:spPr>
        <p:txBody>
          <a:bodyPr/>
          <a:lstStyle/>
          <a:p>
            <a:pPr eaLnBrk="1" hangingPunct="1"/>
            <a:r>
              <a:rPr lang="en-US" altLang="en-US" dirty="0"/>
              <a:t>Performing a One-Way Analysis of Variance Test</a:t>
            </a:r>
            <a:endParaRPr lang="el-GR" altLang="en-US" dirty="0"/>
          </a:p>
        </p:txBody>
      </p:sp>
      <p:sp>
        <p:nvSpPr>
          <p:cNvPr id="1157125" name="Text Box 5">
            <a:extLst>
              <a:ext uri="{FF2B5EF4-FFF2-40B4-BE49-F238E27FC236}">
                <a16:creationId xmlns:a16="http://schemas.microsoft.com/office/drawing/2014/main" xmlns="" id="{C5EE5913-CEA1-4D1A-9DD5-4692B851531B}"/>
              </a:ext>
            </a:extLst>
          </p:cNvPr>
          <p:cNvSpPr txBox="1">
            <a:spLocks noChangeArrowheads="1"/>
          </p:cNvSpPr>
          <p:nvPr/>
        </p:nvSpPr>
        <p:spPr bwMode="auto">
          <a:xfrm>
            <a:off x="5611813" y="3333746"/>
            <a:ext cx="281940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a:cs typeface="Arial" panose="020B0604020202020204" pitchFamily="34" charset="0"/>
              </a:rPr>
              <a:t>If </a:t>
            </a:r>
            <a:r>
              <a:rPr lang="en-US" altLang="en-US" sz="2600" i="1">
                <a:cs typeface="Arial" panose="020B0604020202020204" pitchFamily="34" charset="0"/>
              </a:rPr>
              <a:t>F</a:t>
            </a:r>
            <a:r>
              <a:rPr lang="en-US" altLang="en-US" sz="2600">
                <a:cs typeface="Arial" panose="020B0604020202020204" pitchFamily="34" charset="0"/>
              </a:rPr>
              <a:t> is in the rejection region, reject </a:t>
            </a:r>
            <a:r>
              <a:rPr lang="en-US" altLang="en-US" sz="2600" i="1">
                <a:cs typeface="Arial" panose="020B0604020202020204" pitchFamily="34" charset="0"/>
              </a:rPr>
              <a:t>H</a:t>
            </a:r>
            <a:r>
              <a:rPr lang="en-US" altLang="en-US" sz="2600" baseline="-25000">
                <a:cs typeface="Arial" panose="020B0604020202020204" pitchFamily="34" charset="0"/>
              </a:rPr>
              <a:t>0</a:t>
            </a:r>
            <a:r>
              <a:rPr lang="en-US" altLang="en-US" sz="2600">
                <a:cs typeface="Arial" panose="020B0604020202020204" pitchFamily="34" charset="0"/>
              </a:rPr>
              <a:t>.  Otherwise, fail to reject </a:t>
            </a:r>
            <a:r>
              <a:rPr lang="en-US" altLang="en-US" sz="2600" i="1">
                <a:cs typeface="Arial" panose="020B0604020202020204" pitchFamily="34" charset="0"/>
              </a:rPr>
              <a:t>H</a:t>
            </a:r>
            <a:r>
              <a:rPr lang="en-US" altLang="en-US" sz="2600" baseline="-25000">
                <a:cs typeface="Arial" panose="020B0604020202020204" pitchFamily="34" charset="0"/>
              </a:rPr>
              <a:t>0</a:t>
            </a:r>
            <a:r>
              <a:rPr lang="en-US" altLang="en-US" sz="2600">
                <a:cs typeface="Arial" panose="020B0604020202020204" pitchFamily="34" charset="0"/>
              </a:rPr>
              <a:t>.</a:t>
            </a:r>
          </a:p>
        </p:txBody>
      </p:sp>
      <p:sp>
        <p:nvSpPr>
          <p:cNvPr id="1157126" name="Text Box 6">
            <a:extLst>
              <a:ext uri="{FF2B5EF4-FFF2-40B4-BE49-F238E27FC236}">
                <a16:creationId xmlns:a16="http://schemas.microsoft.com/office/drawing/2014/main" xmlns="" id="{85303B7A-A309-44A1-8E3E-022726F29622}"/>
              </a:ext>
            </a:extLst>
          </p:cNvPr>
          <p:cNvSpPr txBox="1">
            <a:spLocks noChangeArrowheads="1"/>
          </p:cNvSpPr>
          <p:nvPr/>
        </p:nvSpPr>
        <p:spPr bwMode="auto">
          <a:xfrm>
            <a:off x="393700" y="2022471"/>
            <a:ext cx="4613275" cy="441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40000"/>
              </a:spcBef>
              <a:buFont typeface="Arial" panose="020B0604020202020204" pitchFamily="34" charset="0"/>
              <a:buAutoNum type="arabicPeriod" startAt="7"/>
            </a:pPr>
            <a:r>
              <a:rPr lang="en-US" altLang="en-US" sz="2600">
                <a:sym typeface="Symbol" panose="05050102010706020507" pitchFamily="18" charset="2"/>
              </a:rPr>
              <a:t>Calculate the test statistic and sketch the sampling distribution.  </a:t>
            </a:r>
            <a:br>
              <a:rPr lang="en-US" altLang="en-US" sz="2600">
                <a:sym typeface="Symbol" panose="05050102010706020507" pitchFamily="18" charset="2"/>
              </a:rPr>
            </a:br>
            <a:endParaRPr lang="en-US" altLang="en-US" sz="2600">
              <a:sym typeface="Symbol" panose="05050102010706020507" pitchFamily="18" charset="2"/>
            </a:endParaRPr>
          </a:p>
          <a:p>
            <a:pPr eaLnBrk="1" hangingPunct="1">
              <a:spcBef>
                <a:spcPct val="40000"/>
              </a:spcBef>
              <a:buFont typeface="Arial" panose="020B0604020202020204" pitchFamily="34" charset="0"/>
              <a:buAutoNum type="arabicPeriod" startAt="7"/>
            </a:pPr>
            <a:r>
              <a:rPr lang="en-US" altLang="en-US" sz="2600">
                <a:sym typeface="Symbol" panose="05050102010706020507" pitchFamily="18" charset="2"/>
              </a:rPr>
              <a:t>Make a decision to reject or fail to reject the null hypothesis. </a:t>
            </a:r>
            <a:br>
              <a:rPr lang="en-US" altLang="en-US" sz="2600">
                <a:sym typeface="Symbol" panose="05050102010706020507" pitchFamily="18" charset="2"/>
              </a:rPr>
            </a:br>
            <a:endParaRPr lang="en-US" altLang="en-US" sz="2600">
              <a:sym typeface="Symbol" panose="05050102010706020507" pitchFamily="18" charset="2"/>
            </a:endParaRPr>
          </a:p>
          <a:p>
            <a:pPr eaLnBrk="1" hangingPunct="1">
              <a:spcBef>
                <a:spcPct val="40000"/>
              </a:spcBef>
              <a:buFont typeface="Arial" panose="020B0604020202020204" pitchFamily="34" charset="0"/>
              <a:buAutoNum type="arabicPeriod" startAt="7"/>
            </a:pPr>
            <a:r>
              <a:rPr lang="en-US" altLang="en-US" sz="2600">
                <a:sym typeface="Symbol" panose="05050102010706020507" pitchFamily="18" charset="2"/>
              </a:rPr>
              <a:t>Interpret the decision in the context of the original claim.</a:t>
            </a:r>
          </a:p>
        </p:txBody>
      </p:sp>
      <p:graphicFrame>
        <p:nvGraphicFramePr>
          <p:cNvPr id="1157127" name="Object 7">
            <a:extLst>
              <a:ext uri="{FF2B5EF4-FFF2-40B4-BE49-F238E27FC236}">
                <a16:creationId xmlns:a16="http://schemas.microsoft.com/office/drawing/2014/main" xmlns="" id="{597C71CE-BB9E-47DB-8367-152DD64B20D9}"/>
              </a:ext>
            </a:extLst>
          </p:cNvPr>
          <p:cNvGraphicFramePr>
            <a:graphicFrameLocks noGrp="1" noChangeAspect="1"/>
          </p:cNvGraphicFramePr>
          <p:nvPr>
            <p:ph idx="1"/>
            <p:extLst>
              <p:ext uri="{D42A27DB-BD31-4B8C-83A1-F6EECF244321}">
                <p14:modId xmlns:p14="http://schemas.microsoft.com/office/powerpoint/2010/main" val="2672614871"/>
              </p:ext>
            </p:extLst>
          </p:nvPr>
        </p:nvGraphicFramePr>
        <p:xfrm>
          <a:off x="6169025" y="2022471"/>
          <a:ext cx="1217613" cy="717550"/>
        </p:xfrm>
        <a:graphic>
          <a:graphicData uri="http://schemas.openxmlformats.org/presentationml/2006/ole">
            <mc:AlternateContent xmlns:mc="http://schemas.openxmlformats.org/markup-compatibility/2006">
              <mc:Choice xmlns:v="urn:schemas-microsoft-com:vml" Requires="v">
                <p:oleObj spid="_x0000_s22556" name="Equation" r:id="rId4" imgW="1206500" imgH="711200" progId="Equation.DSMT4">
                  <p:embed/>
                </p:oleObj>
              </mc:Choice>
              <mc:Fallback>
                <p:oleObj name="Equation" r:id="rId4" imgW="1206500" imgH="711200" progId="Equation.DSMT4">
                  <p:embed/>
                  <p:pic>
                    <p:nvPicPr>
                      <p:cNvPr id="1157127" name="Object 7">
                        <a:extLst>
                          <a:ext uri="{FF2B5EF4-FFF2-40B4-BE49-F238E27FC236}">
                            <a16:creationId xmlns:a16="http://schemas.microsoft.com/office/drawing/2014/main" xmlns="" id="{597C71CE-BB9E-47DB-8367-152DD64B20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9025" y="2022471"/>
                        <a:ext cx="1217613" cy="71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10" name="Text Box 26">
            <a:extLst>
              <a:ext uri="{FF2B5EF4-FFF2-40B4-BE49-F238E27FC236}">
                <a16:creationId xmlns:a16="http://schemas.microsoft.com/office/drawing/2014/main" xmlns="" id="{B28A82EB-73D8-492A-8921-DA051B3D628D}"/>
              </a:ext>
            </a:extLst>
          </p:cNvPr>
          <p:cNvSpPr txBox="1">
            <a:spLocks noChangeArrowheads="1"/>
          </p:cNvSpPr>
          <p:nvPr/>
        </p:nvSpPr>
        <p:spPr bwMode="auto">
          <a:xfrm>
            <a:off x="407988" y="1476371"/>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i="1">
                <a:solidFill>
                  <a:schemeClr val="bg1"/>
                </a:solidFill>
                <a:cs typeface="Arial" panose="020B0604020202020204" pitchFamily="34" charset="0"/>
              </a:rPr>
              <a:t>    In Words					In Symbols</a:t>
            </a:r>
            <a:endParaRPr lang="el-GR" altLang="en-US" b="1" i="1">
              <a:solidFill>
                <a:schemeClr val="bg1"/>
              </a:solidFill>
              <a:cs typeface="Arial" panose="020B0604020202020204" pitchFamily="34" charset="0"/>
              <a:sym typeface="Symbol" panose="05050102010706020507" pitchFamily="18" charset="2"/>
            </a:endParaRPr>
          </a:p>
        </p:txBody>
      </p:sp>
      <p:sp>
        <p:nvSpPr>
          <p:cNvPr id="21511" name="Footer Placeholder 2">
            <a:extLst>
              <a:ext uri="{FF2B5EF4-FFF2-40B4-BE49-F238E27FC236}">
                <a16:creationId xmlns:a16="http://schemas.microsoft.com/office/drawing/2014/main" xmlns="" id="{B284F15F-3E1E-461D-A61C-3F621D3DEEA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67659094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7126">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57125"/>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5712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25" grpId="0" uiExpand="1"/>
      <p:bldP spid="115712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xmlns="" id="{A0A66C98-D803-45FE-8CA9-AD8A5E13D9FB}"/>
              </a:ext>
            </a:extLst>
          </p:cNvPr>
          <p:cNvSpPr>
            <a:spLocks noGrp="1" noChangeArrowheads="1"/>
          </p:cNvSpPr>
          <p:nvPr>
            <p:ph type="title"/>
          </p:nvPr>
        </p:nvSpPr>
        <p:spPr>
          <a:noFill/>
        </p:spPr>
        <p:txBody>
          <a:bodyPr/>
          <a:lstStyle/>
          <a:p>
            <a:pPr eaLnBrk="1" hangingPunct="1"/>
            <a:r>
              <a:rPr lang="en-US" altLang="en-US"/>
              <a:t>ANOVA Summary Table</a:t>
            </a:r>
            <a:endParaRPr lang="el-GR" altLang="en-US"/>
          </a:p>
        </p:txBody>
      </p:sp>
      <p:sp>
        <p:nvSpPr>
          <p:cNvPr id="22531" name="Rectangle 9">
            <a:extLst>
              <a:ext uri="{FF2B5EF4-FFF2-40B4-BE49-F238E27FC236}">
                <a16:creationId xmlns:a16="http://schemas.microsoft.com/office/drawing/2014/main" xmlns="" id="{463EE963-57B7-4DAD-AE80-33597E7AEA1B}"/>
              </a:ext>
            </a:extLst>
          </p:cNvPr>
          <p:cNvSpPr>
            <a:spLocks noGrp="1" noChangeArrowheads="1"/>
          </p:cNvSpPr>
          <p:nvPr>
            <p:ph sz="half" idx="1"/>
          </p:nvPr>
        </p:nvSpPr>
        <p:spPr>
          <a:xfrm>
            <a:off x="228600" y="1371600"/>
            <a:ext cx="8382000" cy="1219200"/>
          </a:xfrm>
        </p:spPr>
        <p:txBody>
          <a:bodyPr/>
          <a:lstStyle/>
          <a:p>
            <a:pPr eaLnBrk="1" hangingPunct="1"/>
            <a:r>
              <a:rPr lang="en-US" altLang="en-US"/>
              <a:t>A table is a convenient way to summarize the results in a one-way ANOVA test.</a:t>
            </a:r>
          </a:p>
        </p:txBody>
      </p:sp>
      <p:sp>
        <p:nvSpPr>
          <p:cNvPr id="22533" name="Footer Placeholder 2">
            <a:extLst>
              <a:ext uri="{FF2B5EF4-FFF2-40B4-BE49-F238E27FC236}">
                <a16:creationId xmlns:a16="http://schemas.microsoft.com/office/drawing/2014/main" xmlns="" id="{0320E7C0-75B2-4BB0-B866-F26CF405826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4" name="Picture 3" descr="A screenshot of a cell phone&#10;&#10;Description generated with very high confidence">
            <a:extLst>
              <a:ext uri="{FF2B5EF4-FFF2-40B4-BE49-F238E27FC236}">
                <a16:creationId xmlns:a16="http://schemas.microsoft.com/office/drawing/2014/main" xmlns="" id="{671702C4-4B56-45AD-92DA-C234B79ED6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3285" y="2700605"/>
            <a:ext cx="6757429" cy="2862078"/>
          </a:xfrm>
          <a:prstGeom prst="rect">
            <a:avLst/>
          </a:prstGeom>
        </p:spPr>
      </p:pic>
    </p:spTree>
    <p:extLst>
      <p:ext uri="{BB962C8B-B14F-4D97-AF65-F5344CB8AC3E}">
        <p14:creationId xmlns:p14="http://schemas.microsoft.com/office/powerpoint/2010/main" val="376953145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4">
            <a:extLst>
              <a:ext uri="{FF2B5EF4-FFF2-40B4-BE49-F238E27FC236}">
                <a16:creationId xmlns:a16="http://schemas.microsoft.com/office/drawing/2014/main" xmlns="" id="{C9C39173-114D-403F-9753-A0D9CF032E9A}"/>
              </a:ext>
            </a:extLst>
          </p:cNvPr>
          <p:cNvSpPr>
            <a:spLocks noGrp="1"/>
          </p:cNvSpPr>
          <p:nvPr>
            <p:ph type="title"/>
          </p:nvPr>
        </p:nvSpPr>
        <p:spPr/>
        <p:txBody>
          <a:bodyPr/>
          <a:lstStyle/>
          <a:p>
            <a:pPr eaLnBrk="1" hangingPunct="1"/>
            <a:r>
              <a:rPr lang="en-US" altLang="en-US" dirty="0">
                <a:solidFill>
                  <a:srgbClr val="83BB35"/>
                </a:solidFill>
              </a:rPr>
              <a:t>Example: Performing a One-Way ANOVA</a:t>
            </a:r>
          </a:p>
        </p:txBody>
      </p:sp>
      <mc:AlternateContent xmlns:mc="http://schemas.openxmlformats.org/markup-compatibility/2006" xmlns:a14="http://schemas.microsoft.com/office/drawing/2010/main">
        <mc:Choice Requires="a14">
          <p:sp>
            <p:nvSpPr>
              <p:cNvPr id="23555" name="Content Placeholder 5">
                <a:extLst>
                  <a:ext uri="{FF2B5EF4-FFF2-40B4-BE49-F238E27FC236}">
                    <a16:creationId xmlns:a16="http://schemas.microsoft.com/office/drawing/2014/main" xmlns="" id="{25AA1738-BCE0-45AB-811A-66211FC9D2BF}"/>
                  </a:ext>
                </a:extLst>
              </p:cNvPr>
              <p:cNvSpPr>
                <a:spLocks noGrp="1"/>
              </p:cNvSpPr>
              <p:nvPr>
                <p:ph idx="1"/>
              </p:nvPr>
            </p:nvSpPr>
            <p:spPr>
              <a:xfrm>
                <a:off x="457200" y="1387475"/>
                <a:ext cx="8229600" cy="4525963"/>
              </a:xfrm>
            </p:spPr>
            <p:txBody>
              <a:bodyPr/>
              <a:lstStyle/>
              <a:p>
                <a:pPr marL="0" indent="0">
                  <a:buNone/>
                </a:pPr>
                <a:r>
                  <a:rPr lang="en-US" dirty="0"/>
                  <a:t>A medical researcher wants to determine whether there is a difference in the mean lengths of time it takes three types of pain relievers to provide relief from headache pain. Several headache sufferers are randomly selected and given one of the three medications. Each headache sufferer records the time (in minutes) it takes the medication to begin working. The results are shown on the next slide. At </a:t>
                </a:r>
                <a14:m>
                  <m:oMath xmlns:m="http://schemas.openxmlformats.org/officeDocument/2006/math">
                    <m:r>
                      <a:rPr lang="en-US" i="1" smtClean="0">
                        <a:latin typeface="Cambria Math" panose="02040503050406030204" pitchFamily="18" charset="0"/>
                        <a:ea typeface="Cambria Math" panose="02040503050406030204" pitchFamily="18" charset="0"/>
                      </a:rPr>
                      <m:t>𝛼</m:t>
                    </m:r>
                  </m:oMath>
                </a14:m>
                <a:r>
                  <a:rPr lang="en-US" dirty="0"/>
                  <a:t> = 0.01, can you conclude that at least one mean time is different from the others? Assume that each population of relief times is normally distributed and that the population variances are equal.</a:t>
                </a:r>
                <a:endParaRPr lang="en-US" altLang="en-US" dirty="0"/>
              </a:p>
            </p:txBody>
          </p:sp>
        </mc:Choice>
        <mc:Fallback xmlns="">
          <p:sp>
            <p:nvSpPr>
              <p:cNvPr id="23555" name="Content Placeholder 5">
                <a:extLst>
                  <a:ext uri="{FF2B5EF4-FFF2-40B4-BE49-F238E27FC236}">
                    <a16:creationId xmlns:a16="http://schemas.microsoft.com/office/drawing/2014/main" id="{25AA1738-BCE0-45AB-811A-66211FC9D2BF}"/>
                  </a:ext>
                </a:extLst>
              </p:cNvPr>
              <p:cNvSpPr>
                <a:spLocks noGrp="1" noRot="1" noChangeAspect="1" noMove="1" noResize="1" noEditPoints="1" noAdjustHandles="1" noChangeArrowheads="1" noChangeShapeType="1" noTextEdit="1"/>
              </p:cNvSpPr>
              <p:nvPr>
                <p:ph idx="1"/>
              </p:nvPr>
            </p:nvSpPr>
            <p:spPr>
              <a:xfrm>
                <a:off x="457200" y="1387475"/>
                <a:ext cx="8229600" cy="4525963"/>
              </a:xfrm>
              <a:blipFill>
                <a:blip r:embed="rId3"/>
                <a:stretch>
                  <a:fillRect l="-1481" t="-1482" r="-667" b="-9569"/>
                </a:stretch>
              </a:blipFill>
            </p:spPr>
            <p:txBody>
              <a:bodyPr/>
              <a:lstStyle/>
              <a:p>
                <a:r>
                  <a:rPr lang="en-US">
                    <a:noFill/>
                  </a:rPr>
                  <a:t> </a:t>
                </a:r>
              </a:p>
            </p:txBody>
          </p:sp>
        </mc:Fallback>
      </mc:AlternateContent>
      <p:sp>
        <p:nvSpPr>
          <p:cNvPr id="23556" name="Footer Placeholder 2">
            <a:extLst>
              <a:ext uri="{FF2B5EF4-FFF2-40B4-BE49-F238E27FC236}">
                <a16:creationId xmlns:a16="http://schemas.microsoft.com/office/drawing/2014/main" xmlns="" id="{DCFE48BB-66DB-4C00-B7AE-2CE06435523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869273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a:extLst>
              <a:ext uri="{FF2B5EF4-FFF2-40B4-BE49-F238E27FC236}">
                <a16:creationId xmlns:a16="http://schemas.microsoft.com/office/drawing/2014/main" xmlns="" id="{5226C495-2398-490F-BE4E-C32D83703BFF}"/>
              </a:ext>
            </a:extLst>
          </p:cNvPr>
          <p:cNvSpPr>
            <a:spLocks noGrp="1"/>
          </p:cNvSpPr>
          <p:nvPr>
            <p:ph type="title"/>
          </p:nvPr>
        </p:nvSpPr>
        <p:spPr>
          <a:xfrm>
            <a:off x="457200" y="109538"/>
            <a:ext cx="8229600" cy="1143000"/>
          </a:xfrm>
        </p:spPr>
        <p:txBody>
          <a:bodyPr/>
          <a:lstStyle/>
          <a:p>
            <a:pPr eaLnBrk="1" hangingPunct="1"/>
            <a:r>
              <a:rPr lang="en-US" altLang="en-US" dirty="0">
                <a:solidFill>
                  <a:srgbClr val="83BB35"/>
                </a:solidFill>
              </a:rPr>
              <a:t>Example: Performing a One-Way ANOVA Test</a:t>
            </a:r>
          </a:p>
        </p:txBody>
      </p:sp>
      <p:sp>
        <p:nvSpPr>
          <p:cNvPr id="24620" name="Footer Placeholder 2">
            <a:extLst>
              <a:ext uri="{FF2B5EF4-FFF2-40B4-BE49-F238E27FC236}">
                <a16:creationId xmlns:a16="http://schemas.microsoft.com/office/drawing/2014/main" xmlns="" id="{5FE3C6B4-4FBA-4531-A37A-E791B78DAC8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6" name="Picture 5" descr="A screenshot of a cell phone&#10;&#10;Description generated with very high confidence">
            <a:extLst>
              <a:ext uri="{FF2B5EF4-FFF2-40B4-BE49-F238E27FC236}">
                <a16:creationId xmlns:a16="http://schemas.microsoft.com/office/drawing/2014/main" xmlns="" id="{8C9A24B3-6F32-4C35-AA2F-CE5E9A1649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784" y="1358041"/>
            <a:ext cx="7017460" cy="4953131"/>
          </a:xfrm>
          <a:prstGeom prst="rect">
            <a:avLst/>
          </a:prstGeom>
        </p:spPr>
      </p:pic>
    </p:spTree>
    <p:extLst>
      <p:ext uri="{BB962C8B-B14F-4D97-AF65-F5344CB8AC3E}">
        <p14:creationId xmlns:p14="http://schemas.microsoft.com/office/powerpoint/2010/main" val="144002403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xmlns="" id="{F8509D74-CF17-4BF0-BAFB-3CA2A9C295FD}"/>
                  </a:ext>
                </a:extLst>
              </p:cNvPr>
              <p:cNvSpPr>
                <a:spLocks noGrp="1"/>
              </p:cNvSpPr>
              <p:nvPr>
                <p:ph idx="1"/>
              </p:nvPr>
            </p:nvSpPr>
            <p:spPr>
              <a:xfrm>
                <a:off x="457199" y="1600200"/>
                <a:ext cx="8619424" cy="4525963"/>
              </a:xfrm>
            </p:spPr>
            <p:txBody>
              <a:bodyPr/>
              <a:lstStyle/>
              <a:p>
                <a:pPr marL="0" indent="0">
                  <a:buNone/>
                </a:pPr>
                <a:r>
                  <a:rPr lang="en-US" b="1" dirty="0">
                    <a:solidFill>
                      <a:schemeClr val="accent3"/>
                    </a:solidFill>
                  </a:rPr>
                  <a:t>Solution:</a:t>
                </a:r>
              </a:p>
              <a:p>
                <a:pPr marL="0" indent="0">
                  <a:buNone/>
                </a:pPr>
                <a:r>
                  <a:rPr lang="en-US" dirty="0"/>
                  <a:t>The null and alternative hypotheses are as follows.</a:t>
                </a:r>
              </a:p>
              <a:p>
                <a:pPr marL="400050" lvl="1" indent="0">
                  <a:buNone/>
                </a:pPr>
                <a:r>
                  <a:rPr lang="en-US" i="1" dirty="0"/>
                  <a:t>H</a:t>
                </a:r>
                <a:r>
                  <a:rPr lang="en-US" baseline="-25000" dirty="0"/>
                  <a:t>0</a:t>
                </a:r>
                <a:r>
                  <a:rPr lang="en-US" dirty="0"/>
                  <a:t>: </a:t>
                </a:r>
                <a:r>
                  <a:rPr lang="en-US" i="1" dirty="0">
                    <a:latin typeface="Symbol" panose="05050102010706020507" pitchFamily="18" charset="2"/>
                  </a:rPr>
                  <a:t>m</a:t>
                </a:r>
                <a:r>
                  <a:rPr lang="en-US" baseline="-25000" dirty="0"/>
                  <a:t>1</a:t>
                </a:r>
                <a:r>
                  <a:rPr lang="en-US" dirty="0"/>
                  <a:t> = </a:t>
                </a:r>
                <a:r>
                  <a:rPr lang="en-US" i="1" dirty="0">
                    <a:latin typeface="Symbol" panose="05050102010706020507" pitchFamily="18" charset="2"/>
                  </a:rPr>
                  <a:t>m</a:t>
                </a:r>
                <a:r>
                  <a:rPr lang="en-US" baseline="-25000" dirty="0"/>
                  <a:t>2</a:t>
                </a:r>
                <a:r>
                  <a:rPr lang="en-US" dirty="0"/>
                  <a:t> = </a:t>
                </a:r>
                <a:r>
                  <a:rPr lang="en-US" i="1" dirty="0">
                    <a:latin typeface="Symbol" panose="05050102010706020507" pitchFamily="18" charset="2"/>
                  </a:rPr>
                  <a:t>m</a:t>
                </a:r>
                <a:r>
                  <a:rPr lang="en-US" baseline="-25000" dirty="0"/>
                  <a:t>3</a:t>
                </a:r>
              </a:p>
              <a:p>
                <a:pPr marL="400050" lvl="1" indent="0">
                  <a:buNone/>
                </a:pPr>
                <a:r>
                  <a:rPr lang="en-US" i="1" dirty="0"/>
                  <a:t>H</a:t>
                </a:r>
                <a:r>
                  <a:rPr lang="en-US" i="1" baseline="-25000" dirty="0"/>
                  <a:t>a</a:t>
                </a:r>
                <a:r>
                  <a:rPr lang="en-US" dirty="0"/>
                  <a:t>: At least one mean is different from the others. </a:t>
                </a:r>
                <a:r>
                  <a:rPr lang="en-US" dirty="0">
                    <a:solidFill>
                      <a:srgbClr val="C00000"/>
                    </a:solidFill>
                  </a:rPr>
                  <a:t>(Claim)</a:t>
                </a:r>
              </a:p>
              <a:p>
                <a:pPr marL="0" indent="0">
                  <a:buNone/>
                </a:pPr>
                <a:r>
                  <a:rPr lang="en-US" dirty="0"/>
                  <a:t>Because there are </a:t>
                </a:r>
                <a:r>
                  <a:rPr lang="en-US" i="1" dirty="0"/>
                  <a:t>k </a:t>
                </a:r>
                <a:r>
                  <a:rPr lang="en-US" dirty="0"/>
                  <a:t>= 3 samples, </a:t>
                </a:r>
                <a:r>
                  <a:rPr lang="en-US" dirty="0">
                    <a:solidFill>
                      <a:srgbClr val="C00000"/>
                    </a:solidFill>
                  </a:rPr>
                  <a:t>d.f.</a:t>
                </a:r>
                <a:r>
                  <a:rPr lang="en-US" baseline="-25000" dirty="0" err="1">
                    <a:solidFill>
                      <a:srgbClr val="C00000"/>
                    </a:solidFill>
                  </a:rPr>
                  <a:t>N</a:t>
                </a:r>
                <a:r>
                  <a:rPr lang="en-US" dirty="0">
                    <a:solidFill>
                      <a:srgbClr val="C00000"/>
                    </a:solidFill>
                  </a:rPr>
                  <a:t> = </a:t>
                </a:r>
                <a:r>
                  <a:rPr lang="en-US" i="1" dirty="0">
                    <a:solidFill>
                      <a:srgbClr val="C00000"/>
                    </a:solidFill>
                  </a:rPr>
                  <a:t>k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 = 3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 </a:t>
                </a:r>
                <a:br>
                  <a:rPr lang="en-US" dirty="0">
                    <a:solidFill>
                      <a:srgbClr val="C00000"/>
                    </a:solidFill>
                  </a:rPr>
                </a:br>
                <a:r>
                  <a:rPr lang="en-US" dirty="0">
                    <a:solidFill>
                      <a:srgbClr val="C00000"/>
                    </a:solidFill>
                  </a:rPr>
                  <a:t>= 2</a:t>
                </a:r>
                <a:r>
                  <a:rPr lang="en-US" dirty="0"/>
                  <a:t>. The sum of the </a:t>
                </a:r>
                <a:r>
                  <a:rPr lang="pt-BR" dirty="0"/>
                  <a:t>sample sizes is </a:t>
                </a:r>
                <a:r>
                  <a:rPr lang="pt-BR" i="1" dirty="0">
                    <a:solidFill>
                      <a:srgbClr val="C00000"/>
                    </a:solidFill>
                  </a:rPr>
                  <a:t>N </a:t>
                </a:r>
                <a:r>
                  <a:rPr lang="pt-BR" dirty="0">
                    <a:solidFill>
                      <a:srgbClr val="C00000"/>
                    </a:solidFill>
                  </a:rPr>
                  <a:t>= </a:t>
                </a:r>
                <a:r>
                  <a:rPr lang="pt-BR" i="1" dirty="0">
                    <a:solidFill>
                      <a:srgbClr val="C00000"/>
                    </a:solidFill>
                  </a:rPr>
                  <a:t>n</a:t>
                </a:r>
                <a:r>
                  <a:rPr lang="pt-BR" baseline="-25000" dirty="0">
                    <a:solidFill>
                      <a:srgbClr val="C00000"/>
                    </a:solidFill>
                  </a:rPr>
                  <a:t>1</a:t>
                </a:r>
                <a:r>
                  <a:rPr lang="pt-BR" dirty="0">
                    <a:solidFill>
                      <a:srgbClr val="C00000"/>
                    </a:solidFill>
                  </a:rPr>
                  <a:t> + </a:t>
                </a:r>
                <a:r>
                  <a:rPr lang="pt-BR" i="1" dirty="0">
                    <a:solidFill>
                      <a:srgbClr val="C00000"/>
                    </a:solidFill>
                  </a:rPr>
                  <a:t>n</a:t>
                </a:r>
                <a:r>
                  <a:rPr lang="pt-BR" baseline="-25000" dirty="0">
                    <a:solidFill>
                      <a:srgbClr val="C00000"/>
                    </a:solidFill>
                  </a:rPr>
                  <a:t>2</a:t>
                </a:r>
                <a:r>
                  <a:rPr lang="pt-BR" dirty="0">
                    <a:solidFill>
                      <a:srgbClr val="C00000"/>
                    </a:solidFill>
                  </a:rPr>
                  <a:t> + </a:t>
                </a:r>
                <a:r>
                  <a:rPr lang="pt-BR" i="1" dirty="0">
                    <a:solidFill>
                      <a:srgbClr val="C00000"/>
                    </a:solidFill>
                  </a:rPr>
                  <a:t>n</a:t>
                </a:r>
                <a:r>
                  <a:rPr lang="pt-BR" baseline="-25000" dirty="0">
                    <a:solidFill>
                      <a:srgbClr val="C00000"/>
                    </a:solidFill>
                  </a:rPr>
                  <a:t>3</a:t>
                </a:r>
                <a:r>
                  <a:rPr lang="pt-BR" dirty="0">
                    <a:solidFill>
                      <a:srgbClr val="C00000"/>
                    </a:solidFill>
                  </a:rPr>
                  <a:t> </a:t>
                </a:r>
                <a:br>
                  <a:rPr lang="pt-BR" dirty="0">
                    <a:solidFill>
                      <a:srgbClr val="C00000"/>
                    </a:solidFill>
                  </a:rPr>
                </a:br>
                <a:r>
                  <a:rPr lang="pt-BR" dirty="0">
                    <a:solidFill>
                      <a:srgbClr val="C00000"/>
                    </a:solidFill>
                  </a:rPr>
                  <a:t>= 4 + 5 + 4 = 13</a:t>
                </a:r>
                <a:r>
                  <a:rPr lang="pt-BR" dirty="0"/>
                  <a:t>. So,</a:t>
                </a:r>
              </a:p>
              <a:p>
                <a:pPr marL="0" indent="0" algn="ctr">
                  <a:buNone/>
                </a:pPr>
                <a:r>
                  <a:rPr lang="pt-BR" dirty="0">
                    <a:solidFill>
                      <a:srgbClr val="C00000"/>
                    </a:solidFill>
                  </a:rPr>
                  <a:t>d.f.</a:t>
                </a:r>
                <a:r>
                  <a:rPr lang="pt-BR" baseline="-25000" dirty="0">
                    <a:solidFill>
                      <a:srgbClr val="C00000"/>
                    </a:solidFill>
                  </a:rPr>
                  <a:t>D</a:t>
                </a:r>
                <a:r>
                  <a:rPr lang="pt-BR" dirty="0">
                    <a:solidFill>
                      <a:srgbClr val="C00000"/>
                    </a:solidFill>
                  </a:rPr>
                  <a:t> = </a:t>
                </a:r>
                <a:r>
                  <a:rPr lang="pt-BR" i="1" dirty="0">
                    <a:solidFill>
                      <a:srgbClr val="C00000"/>
                    </a:solidFill>
                  </a:rPr>
                  <a:t>N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m:t>
                    </m:r>
                  </m:oMath>
                </a14:m>
                <a:r>
                  <a:rPr lang="pt-BR" dirty="0">
                    <a:solidFill>
                      <a:srgbClr val="C00000"/>
                    </a:solidFill>
                  </a:rPr>
                  <a:t> </a:t>
                </a:r>
                <a:r>
                  <a:rPr lang="pt-BR" i="1" dirty="0">
                    <a:solidFill>
                      <a:srgbClr val="C00000"/>
                    </a:solidFill>
                  </a:rPr>
                  <a:t>k </a:t>
                </a:r>
                <a:r>
                  <a:rPr lang="pt-BR" dirty="0">
                    <a:solidFill>
                      <a:srgbClr val="C00000"/>
                    </a:solidFill>
                  </a:rPr>
                  <a:t>= 13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m:t>
                    </m:r>
                  </m:oMath>
                </a14:m>
                <a:r>
                  <a:rPr lang="pt-BR" dirty="0">
                    <a:solidFill>
                      <a:srgbClr val="C00000"/>
                    </a:solidFill>
                  </a:rPr>
                  <a:t> 3 = 10</a:t>
                </a:r>
                <a:r>
                  <a:rPr lang="pt-BR" dirty="0"/>
                  <a:t>.</a:t>
                </a:r>
                <a:endParaRPr lang="en-US" dirty="0"/>
              </a:p>
            </p:txBody>
          </p:sp>
        </mc:Choice>
        <mc:Fallback xmlns="">
          <p:sp>
            <p:nvSpPr>
              <p:cNvPr id="4" name="Content Placeholder 3">
                <a:extLst>
                  <a:ext uri="{FF2B5EF4-FFF2-40B4-BE49-F238E27FC236}">
                    <a16:creationId xmlns:a16="http://schemas.microsoft.com/office/drawing/2014/main" id="{F8509D74-CF17-4BF0-BAFB-3CA2A9C295FD}"/>
                  </a:ext>
                </a:extLst>
              </p:cNvPr>
              <p:cNvSpPr>
                <a:spLocks noGrp="1" noRot="1" noChangeAspect="1" noMove="1" noResize="1" noEditPoints="1" noAdjustHandles="1" noChangeArrowheads="1" noChangeShapeType="1" noTextEdit="1"/>
              </p:cNvSpPr>
              <p:nvPr>
                <p:ph idx="1"/>
              </p:nvPr>
            </p:nvSpPr>
            <p:spPr>
              <a:xfrm>
                <a:off x="457199" y="1600200"/>
                <a:ext cx="8619424" cy="4525963"/>
              </a:xfrm>
              <a:blipFill>
                <a:blip r:embed="rId3"/>
                <a:stretch>
                  <a:fillRect l="-1414" t="-1482"/>
                </a:stretch>
              </a:blipFill>
            </p:spPr>
            <p:txBody>
              <a:bodyPr/>
              <a:lstStyle/>
              <a:p>
                <a:r>
                  <a:rPr lang="en-US">
                    <a:noFill/>
                  </a:rPr>
                  <a:t> </a:t>
                </a:r>
              </a:p>
            </p:txBody>
          </p:sp>
        </mc:Fallback>
      </mc:AlternateContent>
      <p:sp>
        <p:nvSpPr>
          <p:cNvPr id="25602" name="Title 3">
            <a:extLst>
              <a:ext uri="{FF2B5EF4-FFF2-40B4-BE49-F238E27FC236}">
                <a16:creationId xmlns:a16="http://schemas.microsoft.com/office/drawing/2014/main" xmlns="" id="{24B51D9B-B454-4600-8205-30EB898B2CBA}"/>
              </a:ext>
            </a:extLst>
          </p:cNvPr>
          <p:cNvSpPr>
            <a:spLocks noGrp="1"/>
          </p:cNvSpPr>
          <p:nvPr>
            <p:ph type="title"/>
          </p:nvPr>
        </p:nvSpPr>
        <p:spPr/>
        <p:txBody>
          <a:bodyPr/>
          <a:lstStyle/>
          <a:p>
            <a:pPr eaLnBrk="1" hangingPunct="1"/>
            <a:r>
              <a:rPr lang="en-US" altLang="en-US" dirty="0">
                <a:solidFill>
                  <a:srgbClr val="83BB35"/>
                </a:solidFill>
              </a:rPr>
              <a:t>Solution: Performing a One-Way ANOVA Test</a:t>
            </a:r>
            <a:endParaRPr lang="en-US" altLang="en-US" dirty="0"/>
          </a:p>
        </p:txBody>
      </p:sp>
      <p:sp>
        <p:nvSpPr>
          <p:cNvPr id="25607" name="Footer Placeholder 2">
            <a:extLst>
              <a:ext uri="{FF2B5EF4-FFF2-40B4-BE49-F238E27FC236}">
                <a16:creationId xmlns:a16="http://schemas.microsoft.com/office/drawing/2014/main" xmlns="" id="{D5DCEA28-1B0D-4F66-9D08-C7B1BFC10D0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178117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xmlns="" id="{A89CFD57-40AF-422C-BC4D-32A9E3F16225}"/>
              </a:ext>
            </a:extLst>
          </p:cNvPr>
          <p:cNvSpPr>
            <a:spLocks noGrp="1"/>
          </p:cNvSpPr>
          <p:nvPr>
            <p:ph type="title"/>
          </p:nvPr>
        </p:nvSpPr>
        <p:spPr/>
        <p:txBody>
          <a:bodyPr/>
          <a:lstStyle/>
          <a:p>
            <a:pPr eaLnBrk="1" hangingPunct="1"/>
            <a:r>
              <a:rPr lang="en-US" altLang="en-US"/>
              <a:t>Chapter Outline</a:t>
            </a:r>
          </a:p>
        </p:txBody>
      </p:sp>
      <p:sp>
        <p:nvSpPr>
          <p:cNvPr id="10243" name="Content Placeholder 2">
            <a:extLst>
              <a:ext uri="{FF2B5EF4-FFF2-40B4-BE49-F238E27FC236}">
                <a16:creationId xmlns:a16="http://schemas.microsoft.com/office/drawing/2014/main" xmlns="" id="{0BF670E8-8B42-43AE-A66F-2DD8B88C8F35}"/>
              </a:ext>
            </a:extLst>
          </p:cNvPr>
          <p:cNvSpPr>
            <a:spLocks noGrp="1"/>
          </p:cNvSpPr>
          <p:nvPr>
            <p:ph idx="1"/>
          </p:nvPr>
        </p:nvSpPr>
        <p:spPr/>
        <p:txBody>
          <a:bodyPr/>
          <a:lstStyle/>
          <a:p>
            <a:pPr eaLnBrk="1" hangingPunct="1"/>
            <a:r>
              <a:rPr lang="en-US" altLang="en-US" dirty="0"/>
              <a:t>10.1 </a:t>
            </a:r>
            <a:r>
              <a:rPr lang="en-US" altLang="en-US"/>
              <a:t>Goodness-of-Fit Test</a:t>
            </a:r>
            <a:endParaRPr lang="en-US" altLang="en-US" dirty="0"/>
          </a:p>
          <a:p>
            <a:pPr eaLnBrk="1" hangingPunct="1"/>
            <a:r>
              <a:rPr lang="en-US" altLang="en-US" dirty="0"/>
              <a:t>10.2 Independence</a:t>
            </a:r>
          </a:p>
          <a:p>
            <a:pPr eaLnBrk="1" hangingPunct="1"/>
            <a:r>
              <a:rPr lang="en-US" altLang="en-US" dirty="0"/>
              <a:t>10.3 Comparing Two Variances</a:t>
            </a:r>
          </a:p>
          <a:p>
            <a:pPr eaLnBrk="1" hangingPunct="1"/>
            <a:r>
              <a:rPr lang="en-US" altLang="en-US" dirty="0"/>
              <a:t>10.4 Analysis of Variance</a:t>
            </a:r>
          </a:p>
        </p:txBody>
      </p:sp>
      <p:sp>
        <p:nvSpPr>
          <p:cNvPr id="10244" name="Footer Placeholder 2">
            <a:extLst>
              <a:ext uri="{FF2B5EF4-FFF2-40B4-BE49-F238E27FC236}">
                <a16:creationId xmlns:a16="http://schemas.microsoft.com/office/drawing/2014/main" xmlns="" id="{09A6F610-FD6B-43FB-93E5-51FF40D8B7C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39396304"/>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96B639EE-A6CF-4ED5-B02F-97D9B779E5A0}"/>
                  </a:ext>
                </a:extLst>
              </p:cNvPr>
              <p:cNvSpPr>
                <a:spLocks noGrp="1"/>
              </p:cNvSpPr>
              <p:nvPr>
                <p:ph idx="1"/>
              </p:nvPr>
            </p:nvSpPr>
            <p:spPr/>
            <p:txBody>
              <a:bodyPr/>
              <a:lstStyle/>
              <a:p>
                <a:pPr marL="0" indent="0">
                  <a:buNone/>
                </a:pPr>
                <a:r>
                  <a:rPr lang="en-US" dirty="0"/>
                  <a:t>Using </a:t>
                </a:r>
                <a:r>
                  <a:rPr lang="en-US" dirty="0" err="1"/>
                  <a:t>d.f.</a:t>
                </a:r>
                <a:r>
                  <a:rPr lang="en-US" baseline="-25000" dirty="0" err="1"/>
                  <a:t>N</a:t>
                </a:r>
                <a:r>
                  <a:rPr lang="en-US" dirty="0"/>
                  <a:t> = 2, </a:t>
                </a:r>
                <a:r>
                  <a:rPr lang="en-US" dirty="0" err="1"/>
                  <a:t>d.f.</a:t>
                </a:r>
                <a:r>
                  <a:rPr lang="en-US" baseline="-25000" dirty="0" err="1"/>
                  <a:t>D</a:t>
                </a:r>
                <a:r>
                  <a:rPr lang="en-US" dirty="0"/>
                  <a:t> = 10, and </a:t>
                </a:r>
                <a:r>
                  <a:rPr lang="en-US" i="1" dirty="0">
                    <a:latin typeface="Symbol" panose="05050102010706020507" pitchFamily="18" charset="2"/>
                  </a:rPr>
                  <a:t>a</a:t>
                </a:r>
                <a:r>
                  <a:rPr lang="en-US" dirty="0"/>
                  <a:t> = 0.01, the critical value is </a:t>
                </a:r>
                <a:r>
                  <a:rPr lang="en-US" i="1" dirty="0"/>
                  <a:t>F</a:t>
                </a:r>
                <a:r>
                  <a:rPr lang="en-US" baseline="-25000" dirty="0"/>
                  <a:t>0</a:t>
                </a:r>
                <a:r>
                  <a:rPr lang="en-US" dirty="0"/>
                  <a:t> = 7.56. The rejection region is </a:t>
                </a:r>
                <a:r>
                  <a:rPr lang="en-US" i="1" dirty="0"/>
                  <a:t>F </a:t>
                </a:r>
                <a:r>
                  <a:rPr lang="en-US" dirty="0"/>
                  <a:t>&gt; 7.56. To find the test statistic, first calculate </a:t>
                </a:r>
                <a14:m>
                  <m:oMath xmlns:m="http://schemas.openxmlformats.org/officeDocument/2006/math">
                    <m:acc>
                      <m:accPr>
                        <m:chr m:val="̿"/>
                        <m:ctrlPr>
                          <a:rPr lang="en-US" i="1" smtClean="0">
                            <a:solidFill>
                              <a:schemeClr val="tx1"/>
                            </a:solidFill>
                            <a:latin typeface="Cambria Math" panose="02040503050406030204" pitchFamily="18" charset="0"/>
                          </a:rPr>
                        </m:ctrlPr>
                      </m:accPr>
                      <m:e>
                        <m:r>
                          <m:rPr>
                            <m:nor/>
                          </m:rPr>
                          <a:rPr lang="en-US" i="1" dirty="0">
                            <a:solidFill>
                              <a:schemeClr val="tx1"/>
                            </a:solidFill>
                          </a:rPr>
                          <m:t>x</m:t>
                        </m:r>
                      </m:e>
                    </m:acc>
                  </m:oMath>
                </a14:m>
                <a:r>
                  <a:rPr lang="en-US" i="1" dirty="0">
                    <a:solidFill>
                      <a:schemeClr val="tx1"/>
                    </a:solidFill>
                  </a:rPr>
                  <a:t> </a:t>
                </a:r>
                <a:r>
                  <a:rPr lang="en-US" dirty="0">
                    <a:solidFill>
                      <a:schemeClr val="tx1"/>
                    </a:solidFill>
                  </a:rPr>
                  <a:t>,</a:t>
                </a:r>
                <a:r>
                  <a:rPr lang="en-US" dirty="0"/>
                  <a:t> </a:t>
                </a:r>
                <a:r>
                  <a:rPr lang="en-US" i="1" dirty="0"/>
                  <a:t>MS</a:t>
                </a:r>
                <a:r>
                  <a:rPr lang="en-US" i="1" baseline="-25000" dirty="0"/>
                  <a:t>B</a:t>
                </a:r>
                <a:r>
                  <a:rPr lang="en-US" dirty="0"/>
                  <a:t>, and </a:t>
                </a:r>
                <a:r>
                  <a:rPr lang="en-US" i="1" dirty="0"/>
                  <a:t>MS</a:t>
                </a:r>
                <a:r>
                  <a:rPr lang="en-US" i="1" baseline="-25000" dirty="0"/>
                  <a:t>W</a:t>
                </a:r>
                <a:r>
                  <a:rPr lang="en-US" dirty="0"/>
                  <a:t>.</a:t>
                </a:r>
              </a:p>
              <a:p>
                <a:pPr marL="0" indent="0" algn="ctr">
                  <a:buNone/>
                </a:pPr>
                <a14:m>
                  <m:oMath xmlns:m="http://schemas.openxmlformats.org/officeDocument/2006/math">
                    <m:acc>
                      <m:accPr>
                        <m:chr m:val="̿"/>
                        <m:ctrlPr>
                          <a:rPr lang="en-US" i="1" smtClean="0">
                            <a:solidFill>
                              <a:srgbClr val="C00000"/>
                            </a:solidFill>
                            <a:latin typeface="Cambria Math" panose="02040503050406030204" pitchFamily="18" charset="0"/>
                          </a:rPr>
                        </m:ctrlPr>
                      </m:accPr>
                      <m:e>
                        <m:r>
                          <m:rPr>
                            <m:nor/>
                          </m:rPr>
                          <a:rPr lang="en-US" i="1" dirty="0">
                            <a:solidFill>
                              <a:srgbClr val="C00000"/>
                            </a:solidFill>
                          </a:rPr>
                          <m:t>x</m:t>
                        </m:r>
                      </m:e>
                    </m:acc>
                  </m:oMath>
                </a14:m>
                <a:r>
                  <a:rPr lang="en-US" i="1" dirty="0">
                    <a:solidFill>
                      <a:srgbClr val="C00000"/>
                    </a:solidFill>
                  </a:rPr>
                  <a:t>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nary>
                          <m:naryPr>
                            <m:chr m:val="∑"/>
                            <m:subHide m:val="on"/>
                            <m:supHide m:val="on"/>
                            <m:ctrlPr>
                              <a:rPr lang="en-US" i="1">
                                <a:solidFill>
                                  <a:srgbClr val="C00000"/>
                                </a:solidFill>
                                <a:latin typeface="Cambria Math" panose="02040503050406030204" pitchFamily="18" charset="0"/>
                              </a:rPr>
                            </m:ctrlPr>
                          </m:naryPr>
                          <m:sub/>
                          <m:sup/>
                          <m:e>
                            <m:r>
                              <m:rPr>
                                <m:nor/>
                              </m:rPr>
                              <a:rPr lang="en-US" i="1" dirty="0">
                                <a:solidFill>
                                  <a:srgbClr val="C00000"/>
                                </a:solidFill>
                              </a:rPr>
                              <m:t>x</m:t>
                            </m:r>
                            <m:r>
                              <m:rPr>
                                <m:nor/>
                              </m:rPr>
                              <a:rPr lang="en-US" i="1" dirty="0">
                                <a:solidFill>
                                  <a:srgbClr val="C00000"/>
                                </a:solidFill>
                              </a:rPr>
                              <m:t> </m:t>
                            </m:r>
                          </m:e>
                        </m:nary>
                      </m:num>
                      <m:den>
                        <m:r>
                          <m:rPr>
                            <m:nor/>
                          </m:rPr>
                          <a:rPr lang="en-US" i="1" dirty="0">
                            <a:solidFill>
                              <a:srgbClr val="C00000"/>
                            </a:solidFill>
                          </a:rPr>
                          <m:t>N</m:t>
                        </m:r>
                      </m:den>
                    </m:f>
                  </m:oMath>
                </a14:m>
                <a:r>
                  <a:rPr lang="en-US" i="1" dirty="0">
                    <a:solidFill>
                      <a:srgbClr val="C00000"/>
                    </a:solidFill>
                  </a:rPr>
                  <a:t>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56 + 85 + 66 </m:t>
                        </m:r>
                      </m:num>
                      <m:den>
                        <m:r>
                          <m:rPr>
                            <m:nor/>
                          </m:rPr>
                          <a:rPr lang="en-US" dirty="0">
                            <a:solidFill>
                              <a:srgbClr val="C00000"/>
                            </a:solidFill>
                          </a:rPr>
                          <m:t>13 </m:t>
                        </m:r>
                      </m:den>
                    </m:f>
                    <m:r>
                      <a:rPr lang="en-US" i="1"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15.92</a:t>
                </a:r>
              </a:p>
            </p:txBody>
          </p:sp>
        </mc:Choice>
        <mc:Fallback xmlns="">
          <p:sp>
            <p:nvSpPr>
              <p:cNvPr id="2" name="Content Placeholder 1">
                <a:extLst>
                  <a:ext uri="{FF2B5EF4-FFF2-40B4-BE49-F238E27FC236}">
                    <a16:creationId xmlns:a16="http://schemas.microsoft.com/office/drawing/2014/main" id="{96B639EE-A6CF-4ED5-B02F-97D9B779E5A0}"/>
                  </a:ext>
                </a:extLst>
              </p:cNvPr>
              <p:cNvSpPr>
                <a:spLocks noGrp="1" noRot="1" noChangeAspect="1" noMove="1" noResize="1" noEditPoints="1" noAdjustHandles="1" noChangeArrowheads="1" noChangeShapeType="1" noTextEdit="1"/>
              </p:cNvSpPr>
              <p:nvPr>
                <p:ph idx="1"/>
              </p:nvPr>
            </p:nvSpPr>
            <p:spPr>
              <a:blipFill>
                <a:blip r:embed="rId3"/>
                <a:stretch>
                  <a:fillRect l="-1481" t="-1482"/>
                </a:stretch>
              </a:blipFill>
            </p:spPr>
            <p:txBody>
              <a:bodyPr/>
              <a:lstStyle/>
              <a:p>
                <a:r>
                  <a:rPr lang="en-US">
                    <a:noFill/>
                  </a:rPr>
                  <a:t> </a:t>
                </a:r>
              </a:p>
            </p:txBody>
          </p:sp>
        </mc:Fallback>
      </mc:AlternateContent>
      <p:sp>
        <p:nvSpPr>
          <p:cNvPr id="26626" name="Rectangle 2">
            <a:extLst>
              <a:ext uri="{FF2B5EF4-FFF2-40B4-BE49-F238E27FC236}">
                <a16:creationId xmlns:a16="http://schemas.microsoft.com/office/drawing/2014/main" xmlns="" id="{8DC83B7C-6EF0-476B-89C0-B60713DC2DCF}"/>
              </a:ext>
            </a:extLst>
          </p:cNvPr>
          <p:cNvSpPr>
            <a:spLocks noGrp="1" noChangeArrowheads="1"/>
          </p:cNvSpPr>
          <p:nvPr>
            <p:ph type="title"/>
          </p:nvPr>
        </p:nvSpPr>
        <p:spPr/>
        <p:txBody>
          <a:bodyPr/>
          <a:lstStyle/>
          <a:p>
            <a:pPr eaLnBrk="1" hangingPunct="1"/>
            <a:r>
              <a:rPr lang="en-US" altLang="en-US">
                <a:solidFill>
                  <a:srgbClr val="83BB35"/>
                </a:solidFill>
              </a:rPr>
              <a:t>Solution: Performing a One-Way ANOVA</a:t>
            </a:r>
            <a:endParaRPr lang="en-US" altLang="en-US"/>
          </a:p>
        </p:txBody>
      </p:sp>
      <p:sp>
        <p:nvSpPr>
          <p:cNvPr id="26632" name="Footer Placeholder 2">
            <a:extLst>
              <a:ext uri="{FF2B5EF4-FFF2-40B4-BE49-F238E27FC236}">
                <a16:creationId xmlns:a16="http://schemas.microsoft.com/office/drawing/2014/main" xmlns="" id="{A7C6B8F7-E93B-48FA-BFED-2140F58E99E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1781607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76E23235-D6A6-481A-A996-FE4B037524DF}"/>
                  </a:ext>
                </a:extLst>
              </p:cNvPr>
              <p:cNvSpPr>
                <a:spLocks noGrp="1"/>
              </p:cNvSpPr>
              <p:nvPr>
                <p:ph idx="1"/>
              </p:nvPr>
            </p:nvSpPr>
            <p:spPr>
              <a:xfrm>
                <a:off x="228599" y="1600200"/>
                <a:ext cx="8795327" cy="4525963"/>
              </a:xfrm>
            </p:spPr>
            <p:txBody>
              <a:bodyPr/>
              <a:lstStyle/>
              <a:p>
                <a:pPr>
                  <a:spcBef>
                    <a:spcPts val="672"/>
                  </a:spcBef>
                </a:pPr>
                <a:r>
                  <a:rPr lang="en-US" i="1" dirty="0">
                    <a:solidFill>
                      <a:srgbClr val="C00000"/>
                    </a:solidFill>
                  </a:rPr>
                  <a:t>MS</a:t>
                </a:r>
                <a:r>
                  <a:rPr lang="en-US" i="1" baseline="-25000" dirty="0">
                    <a:solidFill>
                      <a:srgbClr val="C00000"/>
                    </a:solidFill>
                  </a:rPr>
                  <a:t>B</a:t>
                </a:r>
                <a:r>
                  <a:rPr lang="en-US" i="1" dirty="0">
                    <a:solidFill>
                      <a:srgbClr val="C00000"/>
                    </a:solidFill>
                  </a:rPr>
                  <a:t>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i="1" dirty="0">
                            <a:solidFill>
                              <a:srgbClr val="C00000"/>
                            </a:solidFill>
                          </a:rPr>
                          <m:t>SS</m:t>
                        </m:r>
                        <m:r>
                          <m:rPr>
                            <m:nor/>
                          </m:rPr>
                          <a:rPr lang="en-US" i="1" baseline="-25000" dirty="0">
                            <a:solidFill>
                              <a:srgbClr val="C00000"/>
                            </a:solidFill>
                          </a:rPr>
                          <m:t>B</m:t>
                        </m:r>
                        <m:r>
                          <m:rPr>
                            <m:nor/>
                          </m:rPr>
                          <a:rPr lang="en-US" i="1" baseline="-25000" dirty="0">
                            <a:solidFill>
                              <a:srgbClr val="C00000"/>
                            </a:solidFill>
                          </a:rPr>
                          <m:t> </m:t>
                        </m:r>
                      </m:num>
                      <m:den>
                        <m:r>
                          <m:rPr>
                            <m:nor/>
                          </m:rPr>
                          <a:rPr lang="en-US" dirty="0">
                            <a:solidFill>
                              <a:srgbClr val="C00000"/>
                            </a:solidFill>
                          </a:rPr>
                          <m:t>d</m:t>
                        </m:r>
                        <m:r>
                          <m:rPr>
                            <m:nor/>
                          </m:rPr>
                          <a:rPr lang="en-US" dirty="0">
                            <a:solidFill>
                              <a:srgbClr val="C00000"/>
                            </a:solidFill>
                          </a:rPr>
                          <m:t>.</m:t>
                        </m:r>
                        <m:r>
                          <m:rPr>
                            <m:nor/>
                          </m:rPr>
                          <a:rPr lang="en-US" dirty="0">
                            <a:solidFill>
                              <a:srgbClr val="C00000"/>
                            </a:solidFill>
                          </a:rPr>
                          <m:t>f</m:t>
                        </m:r>
                        <m:r>
                          <m:rPr>
                            <m:nor/>
                          </m:rPr>
                          <a:rPr lang="en-US" dirty="0">
                            <a:solidFill>
                              <a:srgbClr val="C00000"/>
                            </a:solidFill>
                          </a:rPr>
                          <m:t>.</m:t>
                        </m:r>
                        <m:r>
                          <m:rPr>
                            <m:nor/>
                          </m:rPr>
                          <a:rPr lang="en-US" baseline="-25000" dirty="0">
                            <a:solidFill>
                              <a:srgbClr val="C00000"/>
                            </a:solidFill>
                          </a:rPr>
                          <m:t>N</m:t>
                        </m:r>
                        <m:r>
                          <m:rPr>
                            <m:nor/>
                          </m:rPr>
                          <a:rPr lang="en-US" baseline="-25000" dirty="0">
                            <a:solidFill>
                              <a:srgbClr val="C00000"/>
                            </a:solidFill>
                          </a:rPr>
                          <m:t> </m:t>
                        </m:r>
                      </m:den>
                    </m:f>
                  </m:oMath>
                </a14:m>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nary>
                          <m:naryPr>
                            <m:chr m:val="∑"/>
                            <m:subHide m:val="on"/>
                            <m:supHide m:val="on"/>
                            <m:ctrlPr>
                              <a:rPr lang="en-US" i="1">
                                <a:solidFill>
                                  <a:srgbClr val="C00000"/>
                                </a:solidFill>
                                <a:latin typeface="Cambria Math" panose="02040503050406030204" pitchFamily="18" charset="0"/>
                              </a:rPr>
                            </m:ctrlPr>
                          </m:naryPr>
                          <m:sub/>
                          <m:sup/>
                          <m:e>
                            <m:r>
                              <m:rPr>
                                <m:nor/>
                              </m:rPr>
                              <a:rPr lang="en-US" i="1" dirty="0">
                                <a:solidFill>
                                  <a:srgbClr val="C00000"/>
                                </a:solidFill>
                              </a:rPr>
                              <m:t>n</m:t>
                            </m:r>
                            <m:r>
                              <m:rPr>
                                <m:nor/>
                              </m:rPr>
                              <a:rPr lang="en-US" i="1" baseline="-25000" dirty="0">
                                <a:solidFill>
                                  <a:srgbClr val="C00000"/>
                                </a:solidFill>
                              </a:rPr>
                              <m:t>i</m:t>
                            </m:r>
                          </m:e>
                        </m:nary>
                        <m:r>
                          <m:rPr>
                            <m:nor/>
                          </m:rPr>
                          <a:rPr lang="en-US" i="1" dirty="0">
                            <a:solidFill>
                              <a:srgbClr val="C00000"/>
                            </a:solidFill>
                          </a:rPr>
                          <m:t> </m:t>
                        </m:r>
                        <m:r>
                          <m:rPr>
                            <m:nor/>
                          </m:rPr>
                          <a:rPr lang="en-US" dirty="0">
                            <a:solidFill>
                              <a:srgbClr val="C00000"/>
                            </a:solidFill>
                          </a:rPr>
                          <m:t>(</m:t>
                        </m:r>
                        <m:acc>
                          <m:accPr>
                            <m:chr m:val="̅"/>
                            <m:ctrlPr>
                              <a:rPr lang="en-US" i="1" dirty="0">
                                <a:solidFill>
                                  <a:srgbClr val="C00000"/>
                                </a:solidFill>
                                <a:latin typeface="Cambria Math" panose="02040503050406030204" pitchFamily="18" charset="0"/>
                              </a:rPr>
                            </m:ctrlPr>
                          </m:accPr>
                          <m:e>
                            <m:r>
                              <m:rPr>
                                <m:nor/>
                              </m:rPr>
                              <a:rPr lang="en-US" i="1" dirty="0">
                                <a:solidFill>
                                  <a:srgbClr val="C00000"/>
                                </a:solidFill>
                              </a:rPr>
                              <m:t>x</m:t>
                            </m:r>
                            <m:r>
                              <m:rPr>
                                <m:nor/>
                              </m:rPr>
                              <a:rPr lang="en-US" i="1" baseline="-25000" dirty="0">
                                <a:solidFill>
                                  <a:srgbClr val="C00000"/>
                                </a:solidFill>
                              </a:rPr>
                              <m:t>i</m:t>
                            </m:r>
                          </m:e>
                        </m:acc>
                        <m:r>
                          <a:rPr lang="en-US" b="0" i="1" baseline="-25000" dirty="0" smtClean="0">
                            <a:solidFill>
                              <a:srgbClr val="C00000"/>
                            </a:solidFill>
                            <a:latin typeface="Cambria Math" panose="02040503050406030204" pitchFamily="18" charset="0"/>
                          </a:rPr>
                          <m:t> </m:t>
                        </m:r>
                        <m:r>
                          <a:rPr lang="en-US" i="1" dirty="0" smtClean="0">
                            <a:solidFill>
                              <a:srgbClr val="C00000"/>
                            </a:solidFill>
                            <a:latin typeface="Cambria Math" panose="02040503050406030204" pitchFamily="18" charset="0"/>
                            <a:ea typeface="Cambria Math" panose="02040503050406030204" pitchFamily="18" charset="0"/>
                          </a:rPr>
                          <m:t>−</m:t>
                        </m:r>
                        <m:r>
                          <m:rPr>
                            <m:nor/>
                          </m:rPr>
                          <a:rPr lang="en-US" dirty="0">
                            <a:solidFill>
                              <a:srgbClr val="C00000"/>
                            </a:solidFill>
                          </a:rPr>
                          <m:t> </m:t>
                        </m:r>
                        <m:acc>
                          <m:accPr>
                            <m:chr m:val="̿"/>
                            <m:ctrlPr>
                              <a:rPr lang="en-US" i="1">
                                <a:solidFill>
                                  <a:srgbClr val="C00000"/>
                                </a:solidFill>
                                <a:latin typeface="Cambria Math" panose="02040503050406030204" pitchFamily="18" charset="0"/>
                              </a:rPr>
                            </m:ctrlPr>
                          </m:accPr>
                          <m:e>
                            <m:r>
                              <m:rPr>
                                <m:nor/>
                              </m:rPr>
                              <a:rPr lang="en-US" i="1" dirty="0">
                                <a:solidFill>
                                  <a:srgbClr val="C00000"/>
                                </a:solidFill>
                              </a:rPr>
                              <m:t>x</m:t>
                            </m:r>
                          </m:e>
                        </m:acc>
                        <m:r>
                          <m:rPr>
                            <m:nor/>
                          </m:rPr>
                          <a:rPr lang="en-US" dirty="0">
                            <a:solidFill>
                              <a:srgbClr val="C00000"/>
                            </a:solidFill>
                          </a:rPr>
                          <m:t>)</m:t>
                        </m:r>
                        <m:r>
                          <m:rPr>
                            <m:nor/>
                          </m:rPr>
                          <a:rPr lang="en-US" baseline="30000" dirty="0">
                            <a:solidFill>
                              <a:srgbClr val="C00000"/>
                            </a:solidFill>
                          </a:rPr>
                          <m:t>2 </m:t>
                        </m:r>
                      </m:num>
                      <m:den>
                        <m:r>
                          <m:rPr>
                            <m:nor/>
                          </m:rPr>
                          <a:rPr lang="en-US" i="1" dirty="0">
                            <a:solidFill>
                              <a:srgbClr val="C00000"/>
                            </a:solidFill>
                          </a:rPr>
                          <m:t>k</m:t>
                        </m:r>
                        <m:r>
                          <m:rPr>
                            <m:nor/>
                          </m:rPr>
                          <a:rPr lang="en-US" i="1" dirty="0">
                            <a:solidFill>
                              <a:srgbClr val="C00000"/>
                            </a:solidFill>
                          </a:rPr>
                          <m:t> </m:t>
                        </m:r>
                        <m:r>
                          <m:rPr>
                            <m:nor/>
                          </m:rPr>
                          <a:rPr lang="en-US" dirty="0">
                            <a:solidFill>
                              <a:srgbClr val="C00000"/>
                            </a:solidFill>
                          </a:rPr>
                          <m:t>− 1 </m:t>
                        </m:r>
                      </m:den>
                    </m:f>
                  </m:oMath>
                </a14:m>
                <a:endParaRPr lang="en-US" dirty="0">
                  <a:solidFill>
                    <a:srgbClr val="C00000"/>
                  </a:solidFill>
                </a:endParaRPr>
              </a:p>
              <a:p>
                <a:pPr marL="0" indent="0">
                  <a:spcBef>
                    <a:spcPts val="672"/>
                  </a:spcBef>
                  <a:buNone/>
                </a:pPr>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4(14 </m:t>
                        </m:r>
                        <m:r>
                          <a:rPr lang="en-US" i="1" dirty="0" smtClean="0">
                            <a:solidFill>
                              <a:srgbClr val="C00000"/>
                            </a:solidFill>
                            <a:latin typeface="Cambria Math" panose="02040503050406030204" pitchFamily="18" charset="0"/>
                            <a:ea typeface="Cambria Math" panose="02040503050406030204" pitchFamily="18" charset="0"/>
                          </a:rPr>
                          <m:t>−</m:t>
                        </m:r>
                        <m:r>
                          <m:rPr>
                            <m:nor/>
                          </m:rPr>
                          <a:rPr lang="en-US" dirty="0">
                            <a:solidFill>
                              <a:srgbClr val="C00000"/>
                            </a:solidFill>
                          </a:rPr>
                          <m:t>15.92)</m:t>
                        </m:r>
                        <m:r>
                          <m:rPr>
                            <m:nor/>
                          </m:rPr>
                          <a:rPr lang="en-US" baseline="30000" dirty="0">
                            <a:solidFill>
                              <a:srgbClr val="C00000"/>
                            </a:solidFill>
                          </a:rPr>
                          <m:t>2</m:t>
                        </m:r>
                        <m:r>
                          <m:rPr>
                            <m:nor/>
                          </m:rPr>
                          <a:rPr lang="en-US" dirty="0">
                            <a:solidFill>
                              <a:srgbClr val="C00000"/>
                            </a:solidFill>
                          </a:rPr>
                          <m:t> + 5(17 </m:t>
                        </m:r>
                        <m:r>
                          <a:rPr lang="en-US" i="1" dirty="0" smtClean="0">
                            <a:solidFill>
                              <a:srgbClr val="C00000"/>
                            </a:solidFill>
                            <a:latin typeface="Cambria Math" panose="02040503050406030204" pitchFamily="18" charset="0"/>
                            <a:ea typeface="Cambria Math" panose="02040503050406030204" pitchFamily="18" charset="0"/>
                          </a:rPr>
                          <m:t>−</m:t>
                        </m:r>
                        <m:r>
                          <m:rPr>
                            <m:nor/>
                          </m:rPr>
                          <a:rPr lang="en-US" dirty="0">
                            <a:solidFill>
                              <a:srgbClr val="C00000"/>
                            </a:solidFill>
                          </a:rPr>
                          <m:t> 15.92)</m:t>
                        </m:r>
                        <m:r>
                          <m:rPr>
                            <m:nor/>
                          </m:rPr>
                          <a:rPr lang="en-US" baseline="30000" dirty="0">
                            <a:solidFill>
                              <a:srgbClr val="C00000"/>
                            </a:solidFill>
                          </a:rPr>
                          <m:t>2</m:t>
                        </m:r>
                        <m:r>
                          <m:rPr>
                            <m:nor/>
                          </m:rPr>
                          <a:rPr lang="en-US" dirty="0">
                            <a:solidFill>
                              <a:srgbClr val="C00000"/>
                            </a:solidFill>
                          </a:rPr>
                          <m:t> + 4(16.5 </m:t>
                        </m:r>
                        <m:r>
                          <a:rPr lang="en-US" i="1" dirty="0" smtClean="0">
                            <a:solidFill>
                              <a:srgbClr val="C00000"/>
                            </a:solidFill>
                            <a:latin typeface="Cambria Math" panose="02040503050406030204" pitchFamily="18" charset="0"/>
                            <a:ea typeface="Cambria Math" panose="02040503050406030204" pitchFamily="18" charset="0"/>
                          </a:rPr>
                          <m:t>−</m:t>
                        </m:r>
                        <m:r>
                          <m:rPr>
                            <m:nor/>
                          </m:rPr>
                          <a:rPr lang="en-US" dirty="0">
                            <a:solidFill>
                              <a:srgbClr val="C00000"/>
                            </a:solidFill>
                          </a:rPr>
                          <m:t> 15.92)</m:t>
                        </m:r>
                        <m:r>
                          <m:rPr>
                            <m:nor/>
                          </m:rPr>
                          <a:rPr lang="en-US" baseline="30000" dirty="0">
                            <a:solidFill>
                              <a:srgbClr val="C00000"/>
                            </a:solidFill>
                          </a:rPr>
                          <m:t>2 </m:t>
                        </m:r>
                      </m:num>
                      <m:den>
                        <m:r>
                          <m:rPr>
                            <m:nor/>
                          </m:rPr>
                          <a:rPr lang="en-US" dirty="0">
                            <a:solidFill>
                              <a:srgbClr val="C00000"/>
                            </a:solidFill>
                          </a:rPr>
                          <m:t>3 </m:t>
                        </m:r>
                        <m:r>
                          <a:rPr lang="en-US" i="1" dirty="0" smtClean="0">
                            <a:solidFill>
                              <a:srgbClr val="C00000"/>
                            </a:solidFill>
                            <a:latin typeface="Cambria Math" panose="02040503050406030204" pitchFamily="18" charset="0"/>
                            <a:ea typeface="Cambria Math" panose="02040503050406030204" pitchFamily="18" charset="0"/>
                          </a:rPr>
                          <m:t>−</m:t>
                        </m:r>
                        <m:r>
                          <m:rPr>
                            <m:nor/>
                          </m:rPr>
                          <a:rPr lang="en-US" dirty="0">
                            <a:solidFill>
                              <a:srgbClr val="C00000"/>
                            </a:solidFill>
                          </a:rPr>
                          <m:t> 1</m:t>
                        </m:r>
                      </m:den>
                    </m:f>
                  </m:oMath>
                </a14:m>
                <a:endParaRPr lang="en-US" dirty="0">
                  <a:solidFill>
                    <a:srgbClr val="C00000"/>
                  </a:solidFill>
                </a:endParaRPr>
              </a:p>
              <a:p>
                <a:pPr marL="0" indent="0">
                  <a:spcBef>
                    <a:spcPts val="672"/>
                  </a:spcBef>
                  <a:buNone/>
                </a:pPr>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21.9232 </m:t>
                        </m:r>
                      </m:num>
                      <m:den>
                        <m:r>
                          <m:rPr>
                            <m:nor/>
                          </m:rPr>
                          <a:rPr lang="en-US" dirty="0">
                            <a:solidFill>
                              <a:srgbClr val="C00000"/>
                            </a:solidFill>
                          </a:rPr>
                          <m:t>2 </m:t>
                        </m:r>
                      </m:den>
                    </m:f>
                  </m:oMath>
                </a14:m>
                <a:r>
                  <a:rPr lang="en-US" dirty="0">
                    <a:solidFill>
                      <a:srgbClr val="C00000"/>
                    </a:solidFill>
                  </a:rPr>
                  <a:t> = 10.9616</a:t>
                </a:r>
              </a:p>
              <a:p>
                <a:pPr>
                  <a:spcBef>
                    <a:spcPts val="672"/>
                  </a:spcBef>
                </a:pPr>
                <a:r>
                  <a:rPr lang="en-US" i="1" dirty="0">
                    <a:solidFill>
                      <a:srgbClr val="C00000"/>
                    </a:solidFill>
                  </a:rPr>
                  <a:t>MS</a:t>
                </a:r>
                <a:r>
                  <a:rPr lang="en-US" i="1" baseline="-25000" dirty="0">
                    <a:solidFill>
                      <a:srgbClr val="C00000"/>
                    </a:solidFill>
                  </a:rPr>
                  <a:t>W</a:t>
                </a:r>
                <a:r>
                  <a:rPr lang="en-US" i="1" dirty="0">
                    <a:solidFill>
                      <a:srgbClr val="C00000"/>
                    </a:solidFill>
                  </a:rPr>
                  <a:t>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i="1" dirty="0">
                            <a:solidFill>
                              <a:srgbClr val="C00000"/>
                            </a:solidFill>
                          </a:rPr>
                          <m:t>SS</m:t>
                        </m:r>
                        <m:r>
                          <m:rPr>
                            <m:nor/>
                          </m:rPr>
                          <a:rPr lang="en-US" i="1" baseline="-25000" dirty="0">
                            <a:solidFill>
                              <a:srgbClr val="C00000"/>
                            </a:solidFill>
                          </a:rPr>
                          <m:t>W</m:t>
                        </m:r>
                        <m:r>
                          <m:rPr>
                            <m:nor/>
                          </m:rPr>
                          <a:rPr lang="en-US" i="1" baseline="-25000" dirty="0">
                            <a:solidFill>
                              <a:srgbClr val="C00000"/>
                            </a:solidFill>
                          </a:rPr>
                          <m:t> </m:t>
                        </m:r>
                      </m:num>
                      <m:den>
                        <m:r>
                          <m:rPr>
                            <m:nor/>
                          </m:rPr>
                          <a:rPr lang="en-US" dirty="0">
                            <a:solidFill>
                              <a:srgbClr val="C00000"/>
                            </a:solidFill>
                          </a:rPr>
                          <m:t>d</m:t>
                        </m:r>
                        <m:r>
                          <m:rPr>
                            <m:nor/>
                          </m:rPr>
                          <a:rPr lang="en-US" dirty="0">
                            <a:solidFill>
                              <a:srgbClr val="C00000"/>
                            </a:solidFill>
                          </a:rPr>
                          <m:t>.</m:t>
                        </m:r>
                        <m:r>
                          <m:rPr>
                            <m:nor/>
                          </m:rPr>
                          <a:rPr lang="en-US" dirty="0">
                            <a:solidFill>
                              <a:srgbClr val="C00000"/>
                            </a:solidFill>
                          </a:rPr>
                          <m:t>f</m:t>
                        </m:r>
                        <m:r>
                          <m:rPr>
                            <m:nor/>
                          </m:rPr>
                          <a:rPr lang="en-US" dirty="0">
                            <a:solidFill>
                              <a:srgbClr val="C00000"/>
                            </a:solidFill>
                          </a:rPr>
                          <m:t>.</m:t>
                        </m:r>
                        <m:r>
                          <m:rPr>
                            <m:nor/>
                          </m:rPr>
                          <a:rPr lang="en-US" baseline="-25000" dirty="0">
                            <a:solidFill>
                              <a:srgbClr val="C00000"/>
                            </a:solidFill>
                          </a:rPr>
                          <m:t>D</m:t>
                        </m:r>
                        <m:r>
                          <m:rPr>
                            <m:nor/>
                          </m:rPr>
                          <a:rPr lang="en-US" baseline="-25000" dirty="0">
                            <a:solidFill>
                              <a:srgbClr val="C00000"/>
                            </a:solidFill>
                          </a:rPr>
                          <m:t> </m:t>
                        </m:r>
                      </m:den>
                    </m:f>
                  </m:oMath>
                </a14:m>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nary>
                          <m:naryPr>
                            <m:chr m:val="∑"/>
                            <m:subHide m:val="on"/>
                            <m:supHide m:val="on"/>
                            <m:ctrlPr>
                              <a:rPr lang="en-US" i="1">
                                <a:solidFill>
                                  <a:srgbClr val="C00000"/>
                                </a:solidFill>
                                <a:latin typeface="Cambria Math" panose="02040503050406030204" pitchFamily="18" charset="0"/>
                              </a:rPr>
                            </m:ctrlPr>
                          </m:naryPr>
                          <m:sub/>
                          <m:sup/>
                          <m:e>
                            <m:r>
                              <m:rPr>
                                <m:nor/>
                              </m:rPr>
                              <a:rPr lang="en-US" dirty="0">
                                <a:solidFill>
                                  <a:srgbClr val="C00000"/>
                                </a:solidFill>
                              </a:rPr>
                              <m:t>(</m:t>
                            </m:r>
                            <m:r>
                              <m:rPr>
                                <m:nor/>
                              </m:rPr>
                              <a:rPr lang="en-US" i="1" dirty="0">
                                <a:solidFill>
                                  <a:srgbClr val="C00000"/>
                                </a:solidFill>
                              </a:rPr>
                              <m:t>n</m:t>
                            </m:r>
                            <m:r>
                              <m:rPr>
                                <m:nor/>
                              </m:rPr>
                              <a:rPr lang="en-US" i="1" baseline="-25000" dirty="0">
                                <a:solidFill>
                                  <a:srgbClr val="C00000"/>
                                </a:solidFill>
                              </a:rPr>
                              <m:t>i</m:t>
                            </m:r>
                            <m:r>
                              <m:rPr>
                                <m:nor/>
                              </m:rPr>
                              <a:rPr lang="en-US" i="1" dirty="0">
                                <a:solidFill>
                                  <a:srgbClr val="C00000"/>
                                </a:solidFill>
                              </a:rPr>
                              <m:t> </m:t>
                            </m:r>
                            <m:r>
                              <m:rPr>
                                <m:nor/>
                              </m:rPr>
                              <a:rPr lang="en-US" dirty="0">
                                <a:solidFill>
                                  <a:srgbClr val="C00000"/>
                                </a:solidFill>
                              </a:rPr>
                              <m:t>– 1)</m:t>
                            </m:r>
                            <m:r>
                              <m:rPr>
                                <m:nor/>
                              </m:rPr>
                              <a:rPr lang="en-US" i="1" dirty="0">
                                <a:solidFill>
                                  <a:srgbClr val="C00000"/>
                                </a:solidFill>
                              </a:rPr>
                              <m:t>s</m:t>
                            </m:r>
                            <m:r>
                              <m:rPr>
                                <m:nor/>
                              </m:rPr>
                              <a:rPr lang="en-US" i="1" baseline="-25000" dirty="0">
                                <a:solidFill>
                                  <a:srgbClr val="C00000"/>
                                </a:solidFill>
                              </a:rPr>
                              <m:t>i</m:t>
                            </m:r>
                            <m:r>
                              <m:rPr>
                                <m:nor/>
                              </m:rPr>
                              <a:rPr lang="en-US" baseline="30000" dirty="0">
                                <a:solidFill>
                                  <a:srgbClr val="C00000"/>
                                </a:solidFill>
                              </a:rPr>
                              <m:t>2 </m:t>
                            </m:r>
                          </m:e>
                        </m:nary>
                      </m:num>
                      <m:den>
                        <m:r>
                          <m:rPr>
                            <m:nor/>
                          </m:rPr>
                          <a:rPr lang="en-US" i="1" dirty="0">
                            <a:solidFill>
                              <a:srgbClr val="C00000"/>
                            </a:solidFill>
                          </a:rPr>
                          <m:t>N</m:t>
                        </m:r>
                        <m:r>
                          <m:rPr>
                            <m:nor/>
                          </m:rPr>
                          <a:rPr lang="en-US" dirty="0">
                            <a:solidFill>
                              <a:srgbClr val="C00000"/>
                            </a:solidFill>
                          </a:rPr>
                          <m:t>–</m:t>
                        </m:r>
                        <m:r>
                          <m:rPr>
                            <m:nor/>
                          </m:rPr>
                          <a:rPr lang="en-US" i="1" dirty="0">
                            <a:solidFill>
                              <a:srgbClr val="C00000"/>
                            </a:solidFill>
                          </a:rPr>
                          <m:t>k</m:t>
                        </m:r>
                        <m:r>
                          <m:rPr>
                            <m:nor/>
                          </m:rPr>
                          <a:rPr lang="en-US" i="1" dirty="0">
                            <a:solidFill>
                              <a:srgbClr val="C00000"/>
                            </a:solidFill>
                          </a:rPr>
                          <m:t> </m:t>
                        </m:r>
                      </m:den>
                    </m:f>
                  </m:oMath>
                </a14:m>
                <a:endParaRPr lang="en-US" dirty="0">
                  <a:solidFill>
                    <a:srgbClr val="C00000"/>
                  </a:solidFill>
                </a:endParaRPr>
              </a:p>
              <a:p>
                <a:pPr marL="0" indent="0">
                  <a:spcBef>
                    <a:spcPts val="672"/>
                  </a:spcBef>
                  <a:buNone/>
                </a:pPr>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(4 – 1)(6) + (5 – 1)(8.5) + (4 – 1)(7) </m:t>
                        </m:r>
                      </m:num>
                      <m:den>
                        <m:r>
                          <m:rPr>
                            <m:nor/>
                          </m:rPr>
                          <a:rPr lang="en-US" dirty="0">
                            <a:solidFill>
                              <a:srgbClr val="C00000"/>
                            </a:solidFill>
                          </a:rPr>
                          <m:t>13 − 3 </m:t>
                        </m:r>
                      </m:den>
                    </m:f>
                    <m:r>
                      <a:rPr lang="en-US" b="0" i="0" smtClean="0">
                        <a:solidFill>
                          <a:srgbClr val="C00000"/>
                        </a:solidFill>
                        <a:latin typeface="Cambria Math" panose="02040503050406030204" pitchFamily="18" charset="0"/>
                      </a:rPr>
                      <m:t> </m:t>
                    </m:r>
                  </m:oMath>
                </a14:m>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73 </m:t>
                        </m:r>
                      </m:num>
                      <m:den>
                        <m:r>
                          <m:rPr>
                            <m:nor/>
                          </m:rPr>
                          <a:rPr lang="en-US" dirty="0">
                            <a:solidFill>
                              <a:srgbClr val="C00000"/>
                            </a:solidFill>
                          </a:rPr>
                          <m:t>10 </m:t>
                        </m:r>
                      </m:den>
                    </m:f>
                  </m:oMath>
                </a14:m>
                <a:r>
                  <a:rPr lang="en-US" dirty="0">
                    <a:solidFill>
                      <a:srgbClr val="C00000"/>
                    </a:solidFill>
                  </a:rPr>
                  <a:t> = 7.3</a:t>
                </a:r>
              </a:p>
            </p:txBody>
          </p:sp>
        </mc:Choice>
        <mc:Fallback xmlns="">
          <p:sp>
            <p:nvSpPr>
              <p:cNvPr id="2" name="Content Placeholder 1">
                <a:extLst>
                  <a:ext uri="{FF2B5EF4-FFF2-40B4-BE49-F238E27FC236}">
                    <a16:creationId xmlns:a16="http://schemas.microsoft.com/office/drawing/2014/main" id="{76E23235-D6A6-481A-A996-FE4B037524DF}"/>
                  </a:ext>
                </a:extLst>
              </p:cNvPr>
              <p:cNvSpPr>
                <a:spLocks noGrp="1" noRot="1" noChangeAspect="1" noMove="1" noResize="1" noEditPoints="1" noAdjustHandles="1" noChangeArrowheads="1" noChangeShapeType="1" noTextEdit="1"/>
              </p:cNvSpPr>
              <p:nvPr>
                <p:ph idx="1"/>
              </p:nvPr>
            </p:nvSpPr>
            <p:spPr>
              <a:xfrm>
                <a:off x="228599" y="1600200"/>
                <a:ext cx="8795327" cy="4525963"/>
              </a:xfrm>
              <a:blipFill>
                <a:blip r:embed="rId3"/>
                <a:stretch>
                  <a:fillRect l="-1178"/>
                </a:stretch>
              </a:blipFill>
            </p:spPr>
            <p:txBody>
              <a:bodyPr/>
              <a:lstStyle/>
              <a:p>
                <a:r>
                  <a:rPr lang="en-US">
                    <a:noFill/>
                  </a:rPr>
                  <a:t> </a:t>
                </a:r>
              </a:p>
            </p:txBody>
          </p:sp>
        </mc:Fallback>
      </mc:AlternateContent>
      <p:sp>
        <p:nvSpPr>
          <p:cNvPr id="27650" name="Rectangle 2">
            <a:extLst>
              <a:ext uri="{FF2B5EF4-FFF2-40B4-BE49-F238E27FC236}">
                <a16:creationId xmlns:a16="http://schemas.microsoft.com/office/drawing/2014/main" xmlns="" id="{D403643F-0574-4886-AA05-79897701BA27}"/>
              </a:ext>
            </a:extLst>
          </p:cNvPr>
          <p:cNvSpPr>
            <a:spLocks noGrp="1" noChangeArrowheads="1"/>
          </p:cNvSpPr>
          <p:nvPr>
            <p:ph type="title"/>
          </p:nvPr>
        </p:nvSpPr>
        <p:spPr/>
        <p:txBody>
          <a:bodyPr/>
          <a:lstStyle/>
          <a:p>
            <a:pPr eaLnBrk="1" hangingPunct="1"/>
            <a:r>
              <a:rPr lang="en-US" altLang="en-US">
                <a:solidFill>
                  <a:srgbClr val="83BB35"/>
                </a:solidFill>
              </a:rPr>
              <a:t>Solution: Performing a One-Way ANOVA</a:t>
            </a:r>
            <a:endParaRPr lang="en-US" altLang="en-US"/>
          </a:p>
        </p:txBody>
      </p:sp>
      <p:sp>
        <p:nvSpPr>
          <p:cNvPr id="27656" name="Footer Placeholder 2">
            <a:extLst>
              <a:ext uri="{FF2B5EF4-FFF2-40B4-BE49-F238E27FC236}">
                <a16:creationId xmlns:a16="http://schemas.microsoft.com/office/drawing/2014/main" xmlns="" id="{E9AD9C08-F170-4E97-9055-B42BAEE40A4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2017082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95DA0581-6F72-4045-B2FB-3AFB3DE129A8}"/>
              </a:ext>
            </a:extLst>
          </p:cNvPr>
          <p:cNvSpPr>
            <a:spLocks noGrp="1"/>
          </p:cNvSpPr>
          <p:nvPr>
            <p:ph idx="1"/>
          </p:nvPr>
        </p:nvSpPr>
        <p:spPr>
          <a:xfrm>
            <a:off x="144997" y="2964442"/>
            <a:ext cx="5915891" cy="1703097"/>
          </a:xfrm>
        </p:spPr>
        <p:txBody>
          <a:bodyPr/>
          <a:lstStyle/>
          <a:p>
            <a:r>
              <a:rPr lang="en-US" dirty="0"/>
              <a:t>Because </a:t>
            </a:r>
            <a:r>
              <a:rPr lang="en-US" i="1" dirty="0"/>
              <a:t>F </a:t>
            </a:r>
            <a:r>
              <a:rPr lang="en-US" dirty="0"/>
              <a:t>is not in the rejection region, </a:t>
            </a:r>
            <a:r>
              <a:rPr lang="en-US" dirty="0">
                <a:solidFill>
                  <a:srgbClr val="C00000"/>
                </a:solidFill>
              </a:rPr>
              <a:t>you fail to reject the null hypothesis</a:t>
            </a:r>
            <a:r>
              <a:rPr lang="en-US" dirty="0"/>
              <a:t>.</a:t>
            </a:r>
          </a:p>
        </p:txBody>
      </p:sp>
      <p:sp>
        <p:nvSpPr>
          <p:cNvPr id="28675" name="Title 3">
            <a:extLst>
              <a:ext uri="{FF2B5EF4-FFF2-40B4-BE49-F238E27FC236}">
                <a16:creationId xmlns:a16="http://schemas.microsoft.com/office/drawing/2014/main" xmlns="" id="{6B7C0A54-363A-48FA-852E-68EB5AD8E20C}"/>
              </a:ext>
            </a:extLst>
          </p:cNvPr>
          <p:cNvSpPr>
            <a:spLocks noGrp="1"/>
          </p:cNvSpPr>
          <p:nvPr>
            <p:ph type="title"/>
          </p:nvPr>
        </p:nvSpPr>
        <p:spPr/>
        <p:txBody>
          <a:bodyPr/>
          <a:lstStyle/>
          <a:p>
            <a:pPr eaLnBrk="1" hangingPunct="1"/>
            <a:r>
              <a:rPr lang="en-US" altLang="en-US" dirty="0">
                <a:solidFill>
                  <a:srgbClr val="83BB35"/>
                </a:solidFill>
              </a:rPr>
              <a:t>Solution: Performing a One-Way ANOVA</a:t>
            </a:r>
            <a:endParaRPr lang="en-US" altLang="en-US" dirty="0"/>
          </a:p>
        </p:txBody>
      </p:sp>
      <p:sp>
        <p:nvSpPr>
          <p:cNvPr id="28684" name="Footer Placeholder 2">
            <a:extLst>
              <a:ext uri="{FF2B5EF4-FFF2-40B4-BE49-F238E27FC236}">
                <a16:creationId xmlns:a16="http://schemas.microsoft.com/office/drawing/2014/main" xmlns="" id="{CB2547F0-B2CA-4D56-957B-BE746CD3D8F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xmlns="" id="{7C5DB446-9D42-470F-BAC2-349F1EA8B79A}"/>
                  </a:ext>
                </a:extLst>
              </p:cNvPr>
              <p:cNvSpPr/>
              <p:nvPr/>
            </p:nvSpPr>
            <p:spPr>
              <a:xfrm>
                <a:off x="270164" y="1516866"/>
                <a:ext cx="8603672" cy="1245790"/>
              </a:xfrm>
              <a:prstGeom prst="rect">
                <a:avLst/>
              </a:prstGeom>
            </p:spPr>
            <p:txBody>
              <a:bodyPr wrap="square">
                <a:spAutoFit/>
              </a:bodyPr>
              <a:lstStyle/>
              <a:p>
                <a:pPr marL="342900" indent="-342900">
                  <a:buClr>
                    <a:schemeClr val="accent1"/>
                  </a:buClr>
                  <a:buFont typeface="Arial" panose="020B0604020202020204" pitchFamily="34" charset="0"/>
                  <a:buChar char="•"/>
                </a:pPr>
                <a:r>
                  <a:rPr lang="en-US" sz="2800" dirty="0">
                    <a:latin typeface="+mn-lt"/>
                  </a:rPr>
                  <a:t>Using </a:t>
                </a:r>
                <a:r>
                  <a:rPr lang="en-US" sz="2800" i="1" dirty="0">
                    <a:latin typeface="+mn-lt"/>
                  </a:rPr>
                  <a:t>MS</a:t>
                </a:r>
                <a:r>
                  <a:rPr lang="en-US" sz="2800" i="1" baseline="-25000" dirty="0">
                    <a:latin typeface="+mn-lt"/>
                  </a:rPr>
                  <a:t>B</a:t>
                </a:r>
                <a:r>
                  <a:rPr lang="en-US" sz="2800" i="1" dirty="0">
                    <a:latin typeface="+mn-lt"/>
                  </a:rPr>
                  <a:t> </a:t>
                </a:r>
                <a14:m>
                  <m:oMath xmlns:m="http://schemas.openxmlformats.org/officeDocument/2006/math">
                    <m:r>
                      <a:rPr lang="en-US" sz="2800" i="1" smtClean="0">
                        <a:latin typeface="Cambria Math" panose="02040503050406030204" pitchFamily="18" charset="0"/>
                        <a:ea typeface="Cambria Math" panose="02040503050406030204" pitchFamily="18" charset="0"/>
                      </a:rPr>
                      <m:t>≈</m:t>
                    </m:r>
                  </m:oMath>
                </a14:m>
                <a:r>
                  <a:rPr lang="en-US" sz="2800" dirty="0">
                    <a:latin typeface="+mn-lt"/>
                  </a:rPr>
                  <a:t> 10.9616 and </a:t>
                </a:r>
                <a:r>
                  <a:rPr lang="en-US" sz="2800" i="1" dirty="0">
                    <a:latin typeface="+mn-lt"/>
                  </a:rPr>
                  <a:t>MS</a:t>
                </a:r>
                <a:r>
                  <a:rPr lang="en-US" sz="2800" i="1" baseline="-25000" dirty="0">
                    <a:latin typeface="+mn-lt"/>
                  </a:rPr>
                  <a:t>W</a:t>
                </a:r>
                <a:r>
                  <a:rPr lang="en-US" sz="2800" i="1" dirty="0">
                    <a:latin typeface="+mn-lt"/>
                  </a:rPr>
                  <a:t> </a:t>
                </a:r>
                <a:r>
                  <a:rPr lang="en-US" sz="2800" dirty="0">
                    <a:latin typeface="+mn-lt"/>
                  </a:rPr>
                  <a:t>= 7.3, the test statistic is </a:t>
                </a:r>
                <a:r>
                  <a:rPr lang="en-US" sz="2800" i="1" dirty="0">
                    <a:solidFill>
                      <a:srgbClr val="C00000"/>
                    </a:solidFill>
                    <a:latin typeface="+mn-lt"/>
                  </a:rPr>
                  <a:t>F </a:t>
                </a:r>
                <a:r>
                  <a:rPr lang="en-US" sz="2800" dirty="0">
                    <a:solidFill>
                      <a:srgbClr val="C00000"/>
                    </a:solidFill>
                    <a:latin typeface="+mn-lt"/>
                  </a:rPr>
                  <a:t>= </a:t>
                </a:r>
                <a14:m>
                  <m:oMath xmlns:m="http://schemas.openxmlformats.org/officeDocument/2006/math">
                    <m:f>
                      <m:fPr>
                        <m:ctrlPr>
                          <a:rPr lang="en-US" sz="2800" i="1" smtClean="0">
                            <a:solidFill>
                              <a:srgbClr val="C00000"/>
                            </a:solidFill>
                            <a:latin typeface="Cambria Math" panose="02040503050406030204" pitchFamily="18" charset="0"/>
                          </a:rPr>
                        </m:ctrlPr>
                      </m:fPr>
                      <m:num>
                        <m:r>
                          <m:rPr>
                            <m:nor/>
                          </m:rPr>
                          <a:rPr lang="en-US" sz="2800" i="1" dirty="0">
                            <a:solidFill>
                              <a:srgbClr val="C00000"/>
                            </a:solidFill>
                            <a:latin typeface="+mn-lt"/>
                          </a:rPr>
                          <m:t>MSB</m:t>
                        </m:r>
                      </m:num>
                      <m:den>
                        <m:r>
                          <m:rPr>
                            <m:nor/>
                          </m:rPr>
                          <a:rPr lang="en-US" sz="2800" i="1" dirty="0">
                            <a:solidFill>
                              <a:srgbClr val="C00000"/>
                            </a:solidFill>
                            <a:latin typeface="+mn-lt"/>
                          </a:rPr>
                          <m:t>MSW</m:t>
                        </m:r>
                      </m:den>
                    </m:f>
                  </m:oMath>
                </a14:m>
                <a:r>
                  <a:rPr lang="en-US" sz="2800" dirty="0">
                    <a:solidFill>
                      <a:srgbClr val="C00000"/>
                    </a:solidFill>
                    <a:latin typeface="+mn-lt"/>
                  </a:rPr>
                  <a:t> </a:t>
                </a:r>
                <a:r>
                  <a:rPr lang="en-US" sz="2800" i="1" dirty="0">
                    <a:solidFill>
                      <a:srgbClr val="C00000"/>
                    </a:solidFill>
                    <a:latin typeface="+mn-lt"/>
                  </a:rPr>
                  <a:t> </a:t>
                </a:r>
                <a14:m>
                  <m:oMath xmlns:m="http://schemas.openxmlformats.org/officeDocument/2006/math">
                    <m:r>
                      <a:rPr lang="en-US" sz="2800" i="1" smtClean="0">
                        <a:solidFill>
                          <a:srgbClr val="C00000"/>
                        </a:solidFill>
                        <a:latin typeface="Cambria Math" panose="02040503050406030204" pitchFamily="18" charset="0"/>
                        <a:ea typeface="Cambria Math" panose="02040503050406030204" pitchFamily="18" charset="0"/>
                      </a:rPr>
                      <m:t>≈</m:t>
                    </m:r>
                  </m:oMath>
                </a14:m>
                <a:r>
                  <a:rPr lang="en-US" sz="2800" dirty="0">
                    <a:solidFill>
                      <a:srgbClr val="C00000"/>
                    </a:solidFill>
                  </a:rPr>
                  <a:t> </a:t>
                </a:r>
                <a14:m>
                  <m:oMath xmlns:m="http://schemas.openxmlformats.org/officeDocument/2006/math">
                    <m:f>
                      <m:fPr>
                        <m:ctrlPr>
                          <a:rPr lang="en-US" sz="2800" i="1">
                            <a:solidFill>
                              <a:srgbClr val="C00000"/>
                            </a:solidFill>
                            <a:latin typeface="Cambria Math" panose="02040503050406030204" pitchFamily="18" charset="0"/>
                          </a:rPr>
                        </m:ctrlPr>
                      </m:fPr>
                      <m:num>
                        <m:r>
                          <m:rPr>
                            <m:nor/>
                          </m:rPr>
                          <a:rPr lang="en-US" sz="2800" b="0" i="0" smtClean="0">
                            <a:solidFill>
                              <a:srgbClr val="C00000"/>
                            </a:solidFill>
                            <a:latin typeface="+mn-lt"/>
                          </a:rPr>
                          <m:t>1</m:t>
                        </m:r>
                        <m:r>
                          <m:rPr>
                            <m:nor/>
                          </m:rPr>
                          <a:rPr lang="en-US" sz="2800" dirty="0">
                            <a:solidFill>
                              <a:srgbClr val="C00000"/>
                            </a:solidFill>
                            <a:latin typeface="+mn-lt"/>
                          </a:rPr>
                          <m:t>0.9616</m:t>
                        </m:r>
                      </m:num>
                      <m:den>
                        <m:r>
                          <m:rPr>
                            <m:nor/>
                          </m:rPr>
                          <a:rPr lang="en-US" sz="2800" dirty="0">
                            <a:solidFill>
                              <a:srgbClr val="C00000"/>
                            </a:solidFill>
                            <a:latin typeface="+mn-lt"/>
                          </a:rPr>
                          <m:t>7.3</m:t>
                        </m:r>
                      </m:den>
                    </m:f>
                  </m:oMath>
                </a14:m>
                <a:r>
                  <a:rPr lang="en-US" sz="2800" dirty="0">
                    <a:solidFill>
                      <a:srgbClr val="C00000"/>
                    </a:solidFill>
                    <a:latin typeface="+mn-lt"/>
                  </a:rPr>
                  <a:t> </a:t>
                </a:r>
                <a14:m>
                  <m:oMath xmlns:m="http://schemas.openxmlformats.org/officeDocument/2006/math">
                    <m:r>
                      <a:rPr lang="en-US" sz="2800" i="1" smtClean="0">
                        <a:solidFill>
                          <a:srgbClr val="C00000"/>
                        </a:solidFill>
                        <a:latin typeface="Cambria Math" panose="02040503050406030204" pitchFamily="18" charset="0"/>
                        <a:ea typeface="Cambria Math" panose="02040503050406030204" pitchFamily="18" charset="0"/>
                      </a:rPr>
                      <m:t>≈</m:t>
                    </m:r>
                  </m:oMath>
                </a14:m>
                <a:r>
                  <a:rPr lang="en-US" sz="2800" dirty="0">
                    <a:solidFill>
                      <a:srgbClr val="C00000"/>
                    </a:solidFill>
                    <a:latin typeface="+mn-lt"/>
                  </a:rPr>
                  <a:t>1.50</a:t>
                </a:r>
                <a:r>
                  <a:rPr lang="en-US" sz="2800" dirty="0">
                    <a:latin typeface="+mn-lt"/>
                  </a:rPr>
                  <a:t>.</a:t>
                </a:r>
              </a:p>
            </p:txBody>
          </p:sp>
        </mc:Choice>
        <mc:Fallback xmlns="">
          <p:sp>
            <p:nvSpPr>
              <p:cNvPr id="4" name="Rectangle 3">
                <a:extLst>
                  <a:ext uri="{FF2B5EF4-FFF2-40B4-BE49-F238E27FC236}">
                    <a16:creationId xmlns:a16="http://schemas.microsoft.com/office/drawing/2014/main" id="{7C5DB446-9D42-470F-BAC2-349F1EA8B79A}"/>
                  </a:ext>
                </a:extLst>
              </p:cNvPr>
              <p:cNvSpPr>
                <a:spLocks noRot="1" noChangeAspect="1" noMove="1" noResize="1" noEditPoints="1" noAdjustHandles="1" noChangeArrowheads="1" noChangeShapeType="1" noTextEdit="1"/>
              </p:cNvSpPr>
              <p:nvPr/>
            </p:nvSpPr>
            <p:spPr>
              <a:xfrm>
                <a:off x="270164" y="1516866"/>
                <a:ext cx="8603672" cy="1245790"/>
              </a:xfrm>
              <a:prstGeom prst="rect">
                <a:avLst/>
              </a:prstGeom>
              <a:blipFill>
                <a:blip r:embed="rId3"/>
                <a:stretch>
                  <a:fillRect l="-1275" t="-5392" r="-1841" b="-2451"/>
                </a:stretch>
              </a:blipFill>
            </p:spPr>
            <p:txBody>
              <a:bodyPr/>
              <a:lstStyle/>
              <a:p>
                <a:r>
                  <a:rPr lang="en-US">
                    <a:noFill/>
                  </a:rPr>
                  <a:t> </a:t>
                </a:r>
              </a:p>
            </p:txBody>
          </p:sp>
        </mc:Fallback>
      </mc:AlternateContent>
      <p:pic>
        <p:nvPicPr>
          <p:cNvPr id="6" name="Picture 5" descr="A close up of a logo&#10;&#10;Description generated with very high confidence">
            <a:extLst>
              <a:ext uri="{FF2B5EF4-FFF2-40B4-BE49-F238E27FC236}">
                <a16:creationId xmlns:a16="http://schemas.microsoft.com/office/drawing/2014/main" xmlns="" id="{B39A1D08-54B5-4534-840A-AC1089D466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06883" y="2191137"/>
            <a:ext cx="2854512" cy="3249706"/>
          </a:xfrm>
          <a:prstGeom prst="rect">
            <a:avLst/>
          </a:prstGeom>
        </p:spPr>
      </p:pic>
    </p:spTree>
    <p:extLst>
      <p:ext uri="{BB962C8B-B14F-4D97-AF65-F5344CB8AC3E}">
        <p14:creationId xmlns:p14="http://schemas.microsoft.com/office/powerpoint/2010/main" val="188499938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95DA0581-6F72-4045-B2FB-3AFB3DE129A8}"/>
              </a:ext>
            </a:extLst>
          </p:cNvPr>
          <p:cNvSpPr>
            <a:spLocks noGrp="1"/>
          </p:cNvSpPr>
          <p:nvPr>
            <p:ph idx="1"/>
          </p:nvPr>
        </p:nvSpPr>
        <p:spPr>
          <a:xfrm>
            <a:off x="208146" y="1804964"/>
            <a:ext cx="8645893" cy="1953353"/>
          </a:xfrm>
        </p:spPr>
        <p:txBody>
          <a:bodyPr/>
          <a:lstStyle/>
          <a:p>
            <a:pPr marL="0" indent="0">
              <a:buNone/>
            </a:pPr>
            <a:r>
              <a:rPr lang="en-US" dirty="0"/>
              <a:t>There is not enough evidence at the 1% level of significance to conclude that there is a difference in the mean length of time it takes the three pain relievers to provide relief from headache pain.</a:t>
            </a:r>
            <a:endParaRPr lang="en-US" sz="2400" dirty="0">
              <a:solidFill>
                <a:srgbClr val="C00000"/>
              </a:solidFill>
            </a:endParaRPr>
          </a:p>
        </p:txBody>
      </p:sp>
      <p:sp>
        <p:nvSpPr>
          <p:cNvPr id="28675" name="Title 3">
            <a:extLst>
              <a:ext uri="{FF2B5EF4-FFF2-40B4-BE49-F238E27FC236}">
                <a16:creationId xmlns:a16="http://schemas.microsoft.com/office/drawing/2014/main" xmlns="" id="{6B7C0A54-363A-48FA-852E-68EB5AD8E20C}"/>
              </a:ext>
            </a:extLst>
          </p:cNvPr>
          <p:cNvSpPr>
            <a:spLocks noGrp="1"/>
          </p:cNvSpPr>
          <p:nvPr>
            <p:ph type="title"/>
          </p:nvPr>
        </p:nvSpPr>
        <p:spPr/>
        <p:txBody>
          <a:bodyPr/>
          <a:lstStyle/>
          <a:p>
            <a:pPr eaLnBrk="1" hangingPunct="1"/>
            <a:r>
              <a:rPr lang="en-US" altLang="en-US" dirty="0">
                <a:solidFill>
                  <a:srgbClr val="83BB35"/>
                </a:solidFill>
              </a:rPr>
              <a:t>Solution: Performing a One-Way ANOVA</a:t>
            </a:r>
            <a:endParaRPr lang="en-US" altLang="en-US" dirty="0"/>
          </a:p>
        </p:txBody>
      </p:sp>
      <p:sp>
        <p:nvSpPr>
          <p:cNvPr id="28684" name="Footer Placeholder 2">
            <a:extLst>
              <a:ext uri="{FF2B5EF4-FFF2-40B4-BE49-F238E27FC236}">
                <a16:creationId xmlns:a16="http://schemas.microsoft.com/office/drawing/2014/main" xmlns="" id="{CB2547F0-B2CA-4D56-957B-BE746CD3D8F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E712EC7E-0FAD-4BBA-8E22-36577DED89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740" y="4236460"/>
            <a:ext cx="5907036" cy="1792228"/>
          </a:xfrm>
          <a:prstGeom prst="rect">
            <a:avLst/>
          </a:prstGeom>
        </p:spPr>
      </p:pic>
      <p:sp>
        <p:nvSpPr>
          <p:cNvPr id="7" name="TextBox 6">
            <a:extLst>
              <a:ext uri="{FF2B5EF4-FFF2-40B4-BE49-F238E27FC236}">
                <a16:creationId xmlns:a16="http://schemas.microsoft.com/office/drawing/2014/main" xmlns="" id="{339D03F9-B044-47D5-9918-FC8D9591C92A}"/>
              </a:ext>
            </a:extLst>
          </p:cNvPr>
          <p:cNvSpPr txBox="1"/>
          <p:nvPr/>
        </p:nvSpPr>
        <p:spPr>
          <a:xfrm>
            <a:off x="558265" y="3713240"/>
            <a:ext cx="6644511" cy="523220"/>
          </a:xfrm>
          <a:prstGeom prst="rect">
            <a:avLst/>
          </a:prstGeom>
          <a:noFill/>
        </p:spPr>
        <p:txBody>
          <a:bodyPr wrap="none" rtlCol="0">
            <a:spAutoFit/>
          </a:bodyPr>
          <a:lstStyle/>
          <a:p>
            <a:r>
              <a:rPr lang="en-US" sz="2800" dirty="0">
                <a:latin typeface="+mn-lt"/>
              </a:rPr>
              <a:t>The ANOVA summary table is shown below.</a:t>
            </a:r>
          </a:p>
        </p:txBody>
      </p:sp>
    </p:spTree>
    <p:extLst>
      <p:ext uri="{BB962C8B-B14F-4D97-AF65-F5344CB8AC3E}">
        <p14:creationId xmlns:p14="http://schemas.microsoft.com/office/powerpoint/2010/main" val="54162439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a:extLst>
              <a:ext uri="{FF2B5EF4-FFF2-40B4-BE49-F238E27FC236}">
                <a16:creationId xmlns:a16="http://schemas.microsoft.com/office/drawing/2014/main" xmlns="" id="{3B0F567D-94E0-4835-87A5-6CE67BAF04DE}"/>
              </a:ext>
            </a:extLst>
          </p:cNvPr>
          <p:cNvSpPr>
            <a:spLocks noGrp="1"/>
          </p:cNvSpPr>
          <p:nvPr>
            <p:ph type="title"/>
          </p:nvPr>
        </p:nvSpPr>
        <p:spPr/>
        <p:txBody>
          <a:bodyPr/>
          <a:lstStyle/>
          <a:p>
            <a:pPr eaLnBrk="1" hangingPunct="1"/>
            <a:r>
              <a:rPr lang="en-US" altLang="en-US" sz="4000" dirty="0">
                <a:solidFill>
                  <a:srgbClr val="83BB35"/>
                </a:solidFill>
              </a:rPr>
              <a:t>Example: Using Technology to Perform a One-Way ANOVA Test</a:t>
            </a:r>
          </a:p>
        </p:txBody>
      </p:sp>
      <p:sp>
        <p:nvSpPr>
          <p:cNvPr id="29699" name="Content Placeholder 5">
            <a:extLst>
              <a:ext uri="{FF2B5EF4-FFF2-40B4-BE49-F238E27FC236}">
                <a16:creationId xmlns:a16="http://schemas.microsoft.com/office/drawing/2014/main" xmlns="" id="{73941AFB-22BC-4220-81ED-C7BFD528B9A2}"/>
              </a:ext>
            </a:extLst>
          </p:cNvPr>
          <p:cNvSpPr>
            <a:spLocks noGrp="1"/>
          </p:cNvSpPr>
          <p:nvPr>
            <p:ph idx="1"/>
          </p:nvPr>
        </p:nvSpPr>
        <p:spPr/>
        <p:txBody>
          <a:bodyPr/>
          <a:lstStyle/>
          <a:p>
            <a:pPr marL="0" indent="0">
              <a:buNone/>
            </a:pPr>
            <a:r>
              <a:rPr lang="en-US" dirty="0"/>
              <a:t>A researcher believes that for city driving, the fuel economy of compact, midsize, and large cars are the same. The gas mileages (in miles per gallon) for city driving for several randomly selected cars from each category are shown in the table on the next slide. Assume that the populations are normally distributed, the samples are independent, and the population variances are equal. At </a:t>
            </a:r>
            <a:r>
              <a:rPr lang="en-US" i="1" dirty="0">
                <a:latin typeface="Symbol" panose="05050102010706020507" pitchFamily="18" charset="2"/>
              </a:rPr>
              <a:t>a</a:t>
            </a:r>
            <a:r>
              <a:rPr lang="en-US" dirty="0"/>
              <a:t> = 0.05, can you reject the claim that the mean gas mileages for city driving are the same for the three categories? Use technology to test the claim. </a:t>
            </a:r>
            <a:r>
              <a:rPr lang="en-US" i="1" dirty="0">
                <a:solidFill>
                  <a:schemeClr val="tx2">
                    <a:lumMod val="75000"/>
                  </a:schemeClr>
                </a:solidFill>
              </a:rPr>
              <a:t>(Source: Fueleconomy.gov)</a:t>
            </a:r>
            <a:endParaRPr lang="en-US" altLang="en-US" sz="2400" i="1" dirty="0">
              <a:solidFill>
                <a:schemeClr val="tx2">
                  <a:lumMod val="75000"/>
                </a:schemeClr>
              </a:solidFill>
            </a:endParaRPr>
          </a:p>
        </p:txBody>
      </p:sp>
      <p:sp>
        <p:nvSpPr>
          <p:cNvPr id="29700" name="Footer Placeholder 2">
            <a:extLst>
              <a:ext uri="{FF2B5EF4-FFF2-40B4-BE49-F238E27FC236}">
                <a16:creationId xmlns:a16="http://schemas.microsoft.com/office/drawing/2014/main" xmlns="" id="{39483FA4-6874-4F7B-B5AE-B2F1E63B138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266212688"/>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4">
            <a:extLst>
              <a:ext uri="{FF2B5EF4-FFF2-40B4-BE49-F238E27FC236}">
                <a16:creationId xmlns:a16="http://schemas.microsoft.com/office/drawing/2014/main" xmlns="" id="{13284270-25E9-4637-B4BB-0AEE1E819AFB}"/>
              </a:ext>
            </a:extLst>
          </p:cNvPr>
          <p:cNvSpPr>
            <a:spLocks noGrp="1"/>
          </p:cNvSpPr>
          <p:nvPr>
            <p:ph type="title"/>
          </p:nvPr>
        </p:nvSpPr>
        <p:spPr/>
        <p:txBody>
          <a:bodyPr/>
          <a:lstStyle/>
          <a:p>
            <a:pPr eaLnBrk="1" hangingPunct="1"/>
            <a:r>
              <a:rPr lang="en-US" altLang="en-US" sz="4000" dirty="0">
                <a:solidFill>
                  <a:srgbClr val="83BB35"/>
                </a:solidFill>
              </a:rPr>
              <a:t>Example: Using Technology to Perform a One-Way ANOVA Test</a:t>
            </a:r>
          </a:p>
        </p:txBody>
      </p:sp>
      <p:sp>
        <p:nvSpPr>
          <p:cNvPr id="30723" name="Footer Placeholder 2">
            <a:extLst>
              <a:ext uri="{FF2B5EF4-FFF2-40B4-BE49-F238E27FC236}">
                <a16:creationId xmlns:a16="http://schemas.microsoft.com/office/drawing/2014/main" xmlns="" id="{B26ED5A9-4D7A-4926-8631-2DE60FD68D1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4" name="Picture 3" descr="A screenshot of a cell phone&#10;&#10;Description generated with very high confidence">
            <a:extLst>
              <a:ext uri="{FF2B5EF4-FFF2-40B4-BE49-F238E27FC236}">
                <a16:creationId xmlns:a16="http://schemas.microsoft.com/office/drawing/2014/main" xmlns="" id="{E9BC8546-1FBF-4CC7-8E73-F6C3665380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5272" y="1417638"/>
            <a:ext cx="2724892" cy="4932352"/>
          </a:xfrm>
          <a:prstGeom prst="rect">
            <a:avLst/>
          </a:prstGeom>
        </p:spPr>
      </p:pic>
    </p:spTree>
    <p:extLst>
      <p:ext uri="{BB962C8B-B14F-4D97-AF65-F5344CB8AC3E}">
        <p14:creationId xmlns:p14="http://schemas.microsoft.com/office/powerpoint/2010/main" val="51470167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BF3F8B83-5E25-478E-BEFC-1BBEFFCF1D7E}"/>
                  </a:ext>
                </a:extLst>
              </p:cNvPr>
              <p:cNvSpPr>
                <a:spLocks noGrp="1"/>
              </p:cNvSpPr>
              <p:nvPr>
                <p:ph idx="1"/>
              </p:nvPr>
            </p:nvSpPr>
            <p:spPr/>
            <p:txBody>
              <a:bodyPr/>
              <a:lstStyle/>
              <a:p>
                <a:pPr marL="0" indent="0">
                  <a:buNone/>
                </a:pPr>
                <a:r>
                  <a:rPr lang="en-US" dirty="0"/>
                  <a:t>Here are the null and alternative hypotheses.</a:t>
                </a:r>
              </a:p>
              <a:p>
                <a:r>
                  <a:rPr lang="pt-BR" i="1" dirty="0"/>
                  <a:t>H</a:t>
                </a:r>
                <a:r>
                  <a:rPr lang="pt-BR" baseline="-25000" dirty="0"/>
                  <a:t>0</a:t>
                </a:r>
                <a:r>
                  <a:rPr lang="pt-BR" dirty="0"/>
                  <a:t>: </a:t>
                </a:r>
                <a:r>
                  <a:rPr lang="pt-BR" i="1" dirty="0">
                    <a:latin typeface="Symbol" panose="05050102010706020507" pitchFamily="18" charset="2"/>
                  </a:rPr>
                  <a:t>m</a:t>
                </a:r>
                <a:r>
                  <a:rPr lang="pt-BR" baseline="-25000" dirty="0"/>
                  <a:t>1</a:t>
                </a:r>
                <a:r>
                  <a:rPr lang="pt-BR" dirty="0"/>
                  <a:t> = </a:t>
                </a:r>
                <a:r>
                  <a:rPr lang="pt-BR" i="1" dirty="0">
                    <a:latin typeface="Symbol" panose="05050102010706020507" pitchFamily="18" charset="2"/>
                  </a:rPr>
                  <a:t>m</a:t>
                </a:r>
                <a:r>
                  <a:rPr lang="pt-BR" baseline="-25000" dirty="0"/>
                  <a:t>2</a:t>
                </a:r>
                <a:r>
                  <a:rPr lang="pt-BR" dirty="0"/>
                  <a:t> = </a:t>
                </a:r>
                <a:r>
                  <a:rPr lang="pt-BR" i="1" dirty="0">
                    <a:latin typeface="Symbol" panose="05050102010706020507" pitchFamily="18" charset="2"/>
                  </a:rPr>
                  <a:t>m</a:t>
                </a:r>
                <a:r>
                  <a:rPr lang="pt-BR" baseline="-25000" dirty="0"/>
                  <a:t>3</a:t>
                </a:r>
                <a:r>
                  <a:rPr lang="pt-BR" dirty="0"/>
                  <a:t> </a:t>
                </a:r>
                <a:r>
                  <a:rPr lang="pt-BR" dirty="0">
                    <a:solidFill>
                      <a:srgbClr val="C00000"/>
                    </a:solidFill>
                  </a:rPr>
                  <a:t>(Claim)</a:t>
                </a:r>
              </a:p>
              <a:p>
                <a:r>
                  <a:rPr lang="en-US" i="1" dirty="0"/>
                  <a:t>H</a:t>
                </a:r>
                <a:r>
                  <a:rPr lang="en-US" i="1" baseline="-25000" dirty="0"/>
                  <a:t>a</a:t>
                </a:r>
                <a:r>
                  <a:rPr lang="en-US" dirty="0"/>
                  <a:t>: At least one mean is different from the others.</a:t>
                </a:r>
              </a:p>
              <a:p>
                <a:pPr marL="0" indent="0">
                  <a:buNone/>
                </a:pPr>
                <a:endParaRPr lang="en-US" dirty="0"/>
              </a:p>
              <a:p>
                <a:pPr marL="0" indent="0">
                  <a:buNone/>
                </a:pPr>
                <a:r>
                  <a:rPr lang="en-US" dirty="0"/>
                  <a:t>The results obtained by performing the test using Excel are shown on the next slide. From the results, you can see that </a:t>
                </a:r>
                <a:r>
                  <a:rPr lang="en-US" i="1" dirty="0"/>
                  <a:t>P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oMath>
                </a14:m>
                <a:r>
                  <a:rPr lang="en-US" dirty="0"/>
                  <a:t>0.02. Because </a:t>
                </a:r>
                <a:r>
                  <a:rPr lang="en-US" i="1" dirty="0"/>
                  <a:t>P </a:t>
                </a:r>
                <a:r>
                  <a:rPr lang="en-US" dirty="0"/>
                  <a:t>&lt; </a:t>
                </a:r>
                <a:r>
                  <a:rPr lang="en-US" i="1" dirty="0">
                    <a:latin typeface="Symbol" panose="05050102010706020507" pitchFamily="18" charset="2"/>
                  </a:rPr>
                  <a:t>a</a:t>
                </a:r>
                <a:r>
                  <a:rPr lang="en-US" dirty="0"/>
                  <a:t>, </a:t>
                </a:r>
                <a:r>
                  <a:rPr lang="en-US" dirty="0">
                    <a:solidFill>
                      <a:srgbClr val="C00000"/>
                    </a:solidFill>
                  </a:rPr>
                  <a:t>you reject the null hypothesis</a:t>
                </a:r>
                <a:r>
                  <a:rPr lang="en-US" dirty="0"/>
                  <a:t>.</a:t>
                </a:r>
              </a:p>
            </p:txBody>
          </p:sp>
        </mc:Choice>
        <mc:Fallback xmlns="">
          <p:sp>
            <p:nvSpPr>
              <p:cNvPr id="3" name="Content Placeholder 2">
                <a:extLst>
                  <a:ext uri="{FF2B5EF4-FFF2-40B4-BE49-F238E27FC236}">
                    <a16:creationId xmlns:a16="http://schemas.microsoft.com/office/drawing/2014/main" id="{BF3F8B83-5E25-478E-BEFC-1BBEFFCF1D7E}"/>
                  </a:ext>
                </a:extLst>
              </p:cNvPr>
              <p:cNvSpPr>
                <a:spLocks noGrp="1" noRot="1" noChangeAspect="1" noMove="1" noResize="1" noEditPoints="1" noAdjustHandles="1" noChangeArrowheads="1" noChangeShapeType="1" noTextEdit="1"/>
              </p:cNvSpPr>
              <p:nvPr>
                <p:ph idx="1"/>
              </p:nvPr>
            </p:nvSpPr>
            <p:spPr>
              <a:blipFill>
                <a:blip r:embed="rId3"/>
                <a:stretch>
                  <a:fillRect l="-1481" t="-1482" r="-444"/>
                </a:stretch>
              </a:blipFill>
            </p:spPr>
            <p:txBody>
              <a:bodyPr/>
              <a:lstStyle/>
              <a:p>
                <a:r>
                  <a:rPr lang="en-US">
                    <a:noFill/>
                  </a:rPr>
                  <a:t> </a:t>
                </a:r>
              </a:p>
            </p:txBody>
          </p:sp>
        </mc:Fallback>
      </mc:AlternateContent>
      <p:sp>
        <p:nvSpPr>
          <p:cNvPr id="31746" name="Title 3">
            <a:extLst>
              <a:ext uri="{FF2B5EF4-FFF2-40B4-BE49-F238E27FC236}">
                <a16:creationId xmlns:a16="http://schemas.microsoft.com/office/drawing/2014/main" xmlns="" id="{D226C3AE-D195-4D78-9933-77C7E3560C76}"/>
              </a:ext>
            </a:extLst>
          </p:cNvPr>
          <p:cNvSpPr>
            <a:spLocks noGrp="1"/>
          </p:cNvSpPr>
          <p:nvPr>
            <p:ph type="title"/>
          </p:nvPr>
        </p:nvSpPr>
        <p:spPr/>
        <p:txBody>
          <a:bodyPr/>
          <a:lstStyle/>
          <a:p>
            <a:pPr eaLnBrk="1" hangingPunct="1"/>
            <a:r>
              <a:rPr lang="en-US" altLang="en-US" sz="4000" dirty="0">
                <a:solidFill>
                  <a:srgbClr val="83BB35"/>
                </a:solidFill>
              </a:rPr>
              <a:t>Solution: Using the TI-83/84 to Perform a One-Way ANOVA Test</a:t>
            </a:r>
            <a:endParaRPr lang="en-US" altLang="en-US" sz="4000" dirty="0"/>
          </a:p>
        </p:txBody>
      </p:sp>
      <p:sp>
        <p:nvSpPr>
          <p:cNvPr id="31752" name="Footer Placeholder 2">
            <a:extLst>
              <a:ext uri="{FF2B5EF4-FFF2-40B4-BE49-F238E27FC236}">
                <a16:creationId xmlns:a16="http://schemas.microsoft.com/office/drawing/2014/main" xmlns="" id="{B0E6535B-6525-4935-A757-36C6D246367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7458565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F3F8B83-5E25-478E-BEFC-1BBEFFCF1D7E}"/>
              </a:ext>
            </a:extLst>
          </p:cNvPr>
          <p:cNvSpPr>
            <a:spLocks noGrp="1"/>
          </p:cNvSpPr>
          <p:nvPr>
            <p:ph idx="1"/>
          </p:nvPr>
        </p:nvSpPr>
        <p:spPr>
          <a:xfrm>
            <a:off x="228600" y="5033089"/>
            <a:ext cx="8458200" cy="1143000"/>
          </a:xfrm>
        </p:spPr>
        <p:txBody>
          <a:bodyPr/>
          <a:lstStyle/>
          <a:p>
            <a:pPr marL="0" indent="0">
              <a:buNone/>
            </a:pPr>
            <a:r>
              <a:rPr lang="en-US" dirty="0"/>
              <a:t>There is enough evidence at the 5% level of significance to reject the claim that the mean gas mileages for city driving are the same.</a:t>
            </a:r>
          </a:p>
        </p:txBody>
      </p:sp>
      <p:sp>
        <p:nvSpPr>
          <p:cNvPr id="31746" name="Title 3">
            <a:extLst>
              <a:ext uri="{FF2B5EF4-FFF2-40B4-BE49-F238E27FC236}">
                <a16:creationId xmlns:a16="http://schemas.microsoft.com/office/drawing/2014/main" xmlns="" id="{D226C3AE-D195-4D78-9933-77C7E3560C76}"/>
              </a:ext>
            </a:extLst>
          </p:cNvPr>
          <p:cNvSpPr>
            <a:spLocks noGrp="1"/>
          </p:cNvSpPr>
          <p:nvPr>
            <p:ph type="title"/>
          </p:nvPr>
        </p:nvSpPr>
        <p:spPr/>
        <p:txBody>
          <a:bodyPr/>
          <a:lstStyle/>
          <a:p>
            <a:pPr eaLnBrk="1" hangingPunct="1"/>
            <a:r>
              <a:rPr lang="en-US" altLang="en-US" sz="4000" dirty="0">
                <a:solidFill>
                  <a:srgbClr val="83BB35"/>
                </a:solidFill>
              </a:rPr>
              <a:t>Solution: Using the TI-83/84 to Perform a One-Way ANOVA Test</a:t>
            </a:r>
            <a:endParaRPr lang="en-US" altLang="en-US" sz="4000" dirty="0"/>
          </a:p>
        </p:txBody>
      </p:sp>
      <p:sp>
        <p:nvSpPr>
          <p:cNvPr id="31752" name="Footer Placeholder 2">
            <a:extLst>
              <a:ext uri="{FF2B5EF4-FFF2-40B4-BE49-F238E27FC236}">
                <a16:creationId xmlns:a16="http://schemas.microsoft.com/office/drawing/2014/main" xmlns="" id="{B0E6535B-6525-4935-A757-36C6D246367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4D0C4CF9-B38B-4EB8-B67D-31F5D183D4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8784" y="1523223"/>
            <a:ext cx="5824092" cy="3520122"/>
          </a:xfrm>
          <a:prstGeom prst="rect">
            <a:avLst/>
          </a:prstGeom>
        </p:spPr>
      </p:pic>
    </p:spTree>
    <p:extLst>
      <p:ext uri="{BB962C8B-B14F-4D97-AF65-F5344CB8AC3E}">
        <p14:creationId xmlns:p14="http://schemas.microsoft.com/office/powerpoint/2010/main" val="1647391687"/>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xmlns="" id="{7EFE7B12-B932-47AB-9259-3E04224F8662}"/>
              </a:ext>
            </a:extLst>
          </p:cNvPr>
          <p:cNvSpPr>
            <a:spLocks noGrp="1" noChangeArrowheads="1"/>
          </p:cNvSpPr>
          <p:nvPr>
            <p:ph type="title"/>
          </p:nvPr>
        </p:nvSpPr>
        <p:spPr>
          <a:noFill/>
        </p:spPr>
        <p:txBody>
          <a:bodyPr/>
          <a:lstStyle/>
          <a:p>
            <a:pPr eaLnBrk="1" hangingPunct="1"/>
            <a:r>
              <a:rPr lang="en-US" altLang="en-US"/>
              <a:t>Two-Way ANOVA</a:t>
            </a:r>
          </a:p>
        </p:txBody>
      </p:sp>
      <p:sp>
        <p:nvSpPr>
          <p:cNvPr id="32771" name="Content Placeholder 5">
            <a:extLst>
              <a:ext uri="{FF2B5EF4-FFF2-40B4-BE49-F238E27FC236}">
                <a16:creationId xmlns:a16="http://schemas.microsoft.com/office/drawing/2014/main" xmlns="" id="{B69F4234-43DC-4DF6-9344-A1984C8F4DB7}"/>
              </a:ext>
            </a:extLst>
          </p:cNvPr>
          <p:cNvSpPr>
            <a:spLocks noGrp="1"/>
          </p:cNvSpPr>
          <p:nvPr>
            <p:ph idx="1"/>
          </p:nvPr>
        </p:nvSpPr>
        <p:spPr>
          <a:xfrm>
            <a:off x="457200" y="1274618"/>
            <a:ext cx="8229600" cy="4851545"/>
          </a:xfrm>
        </p:spPr>
        <p:txBody>
          <a:bodyPr/>
          <a:lstStyle/>
          <a:p>
            <a:r>
              <a:rPr lang="en-US" sz="2400" dirty="0"/>
              <a:t>When you want to test the effect of </a:t>
            </a:r>
            <a:r>
              <a:rPr lang="en-US" sz="2400" i="1" dirty="0"/>
              <a:t>two </a:t>
            </a:r>
            <a:r>
              <a:rPr lang="en-US" sz="2400" dirty="0"/>
              <a:t>independent variables, or factors, on one dependent variable, you can use a </a:t>
            </a:r>
            <a:r>
              <a:rPr lang="en-US" sz="2400" b="1" dirty="0"/>
              <a:t>two-way analysis of variance test.</a:t>
            </a:r>
          </a:p>
          <a:p>
            <a:r>
              <a:rPr lang="en-US" altLang="en-US" sz="2400" dirty="0"/>
              <a:t>Suppose a medical researcher wants to test the effect of gender and type of medication on the mean length of time it takes pain relievers to provide relief.</a:t>
            </a:r>
          </a:p>
          <a:p>
            <a:endParaRPr lang="en-US" altLang="en-US" sz="2400" dirty="0"/>
          </a:p>
        </p:txBody>
      </p:sp>
      <p:sp>
        <p:nvSpPr>
          <p:cNvPr id="32772" name="Footer Placeholder 2">
            <a:extLst>
              <a:ext uri="{FF2B5EF4-FFF2-40B4-BE49-F238E27FC236}">
                <a16:creationId xmlns:a16="http://schemas.microsoft.com/office/drawing/2014/main" xmlns="" id="{EEBC6CD2-4D05-4C31-A301-787BE296DAB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4" name="Picture 3">
            <a:extLst>
              <a:ext uri="{FF2B5EF4-FFF2-40B4-BE49-F238E27FC236}">
                <a16:creationId xmlns:a16="http://schemas.microsoft.com/office/drawing/2014/main" xmlns="" id="{2CE4A008-4B1C-4506-B60B-8319C4202D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2398" y="3539959"/>
            <a:ext cx="3390272" cy="2668336"/>
          </a:xfrm>
          <a:prstGeom prst="rect">
            <a:avLst/>
          </a:prstGeom>
        </p:spPr>
      </p:pic>
    </p:spTree>
    <p:extLst>
      <p:ext uri="{BB962C8B-B14F-4D97-AF65-F5344CB8AC3E}">
        <p14:creationId xmlns:p14="http://schemas.microsoft.com/office/powerpoint/2010/main" val="132468232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xmlns="" id="{A83EEF8A-D909-4CAB-974F-92A3EC77D631}"/>
              </a:ext>
            </a:extLst>
          </p:cNvPr>
          <p:cNvSpPr>
            <a:spLocks noGrp="1" noChangeArrowheads="1"/>
          </p:cNvSpPr>
          <p:nvPr>
            <p:ph type="title"/>
          </p:nvPr>
        </p:nvSpPr>
        <p:spPr>
          <a:noFill/>
        </p:spPr>
        <p:txBody>
          <a:bodyPr/>
          <a:lstStyle/>
          <a:p>
            <a:pPr eaLnBrk="1" hangingPunct="1"/>
            <a:r>
              <a:rPr lang="en-US" altLang="en-US"/>
              <a:t>Two-Way ANOVA Hypotheses</a:t>
            </a:r>
          </a:p>
        </p:txBody>
      </p:sp>
      <p:sp>
        <p:nvSpPr>
          <p:cNvPr id="34819" name="Content Placeholder 5">
            <a:extLst>
              <a:ext uri="{FF2B5EF4-FFF2-40B4-BE49-F238E27FC236}">
                <a16:creationId xmlns:a16="http://schemas.microsoft.com/office/drawing/2014/main" xmlns="" id="{AAF9FF07-2098-4ED0-BB78-567BFE526264}"/>
              </a:ext>
            </a:extLst>
          </p:cNvPr>
          <p:cNvSpPr>
            <a:spLocks noGrp="1"/>
          </p:cNvSpPr>
          <p:nvPr>
            <p:ph idx="1"/>
          </p:nvPr>
        </p:nvSpPr>
        <p:spPr>
          <a:xfrm>
            <a:off x="457200" y="1600200"/>
            <a:ext cx="8229600" cy="1539875"/>
          </a:xfrm>
        </p:spPr>
        <p:txBody>
          <a:bodyPr/>
          <a:lstStyle/>
          <a:p>
            <a:pPr eaLnBrk="1" hangingPunct="1">
              <a:buFont typeface="Arial" panose="020B0604020202020204" pitchFamily="34" charset="0"/>
              <a:buNone/>
            </a:pPr>
            <a:r>
              <a:rPr lang="en-US" altLang="en-US" b="1">
                <a:solidFill>
                  <a:schemeClr val="accent2"/>
                </a:solidFill>
                <a:sym typeface="Symbol" panose="05050102010706020507" pitchFamily="18" charset="2"/>
              </a:rPr>
              <a:t>Main effect</a:t>
            </a:r>
          </a:p>
          <a:p>
            <a:pPr eaLnBrk="1" hangingPunct="1"/>
            <a:r>
              <a:rPr lang="en-US" altLang="en-US"/>
              <a:t>The effect of one independent variable on the dependent variable.</a:t>
            </a:r>
          </a:p>
          <a:p>
            <a:pPr eaLnBrk="1" hangingPunct="1">
              <a:buFont typeface="Arial" panose="020B0604020202020204" pitchFamily="34" charset="0"/>
              <a:buNone/>
            </a:pPr>
            <a:endParaRPr lang="en-US" altLang="en-US"/>
          </a:p>
        </p:txBody>
      </p:sp>
      <p:sp>
        <p:nvSpPr>
          <p:cNvPr id="4" name="TextBox 3">
            <a:extLst>
              <a:ext uri="{FF2B5EF4-FFF2-40B4-BE49-F238E27FC236}">
                <a16:creationId xmlns:a16="http://schemas.microsoft.com/office/drawing/2014/main" xmlns="" id="{6DE10C83-B623-40FB-BC41-F33091523F75}"/>
              </a:ext>
            </a:extLst>
          </p:cNvPr>
          <p:cNvSpPr txBox="1">
            <a:spLocks noChangeArrowheads="1"/>
          </p:cNvSpPr>
          <p:nvPr/>
        </p:nvSpPr>
        <p:spPr bwMode="auto">
          <a:xfrm>
            <a:off x="457200" y="3246438"/>
            <a:ext cx="8321675"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Clr>
                <a:srgbClr val="D17230"/>
              </a:buClr>
              <a:buFontTx/>
              <a:buNone/>
            </a:pPr>
            <a:r>
              <a:rPr lang="en-US" altLang="en-US" b="1">
                <a:solidFill>
                  <a:srgbClr val="AE0337"/>
                </a:solidFill>
                <a:sym typeface="Symbol" panose="05050102010706020507" pitchFamily="18" charset="2"/>
              </a:rPr>
              <a:t>Interaction effect</a:t>
            </a:r>
          </a:p>
          <a:p>
            <a:pPr eaLnBrk="1" hangingPunct="1">
              <a:buClr>
                <a:srgbClr val="D17230"/>
              </a:buClr>
            </a:pPr>
            <a:r>
              <a:rPr lang="en-US" altLang="en-US">
                <a:solidFill>
                  <a:srgbClr val="000000"/>
                </a:solidFill>
              </a:rPr>
              <a:t>The effect of both independent variables on the dependent variable.</a:t>
            </a:r>
          </a:p>
          <a:p>
            <a:pPr eaLnBrk="1" hangingPunct="1">
              <a:spcBef>
                <a:spcPct val="0"/>
              </a:spcBef>
              <a:buClrTx/>
              <a:buFontTx/>
              <a:buNone/>
            </a:pPr>
            <a:endParaRPr lang="en-US" altLang="en-US">
              <a:cs typeface="Arial" panose="020B0604020202020204" pitchFamily="34" charset="0"/>
            </a:endParaRPr>
          </a:p>
        </p:txBody>
      </p:sp>
      <p:sp>
        <p:nvSpPr>
          <p:cNvPr id="34821" name="Footer Placeholder 2">
            <a:extLst>
              <a:ext uri="{FF2B5EF4-FFF2-40B4-BE49-F238E27FC236}">
                <a16:creationId xmlns:a16="http://schemas.microsoft.com/office/drawing/2014/main" xmlns="" id="{0072251D-FAA5-4820-9ABC-4DB0A5C13B6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562237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xmlns="" id="{51DD7C4C-3CA1-4BFF-8D90-DC8249F15D54}"/>
              </a:ext>
            </a:extLst>
          </p:cNvPr>
          <p:cNvSpPr>
            <a:spLocks noGrp="1"/>
          </p:cNvSpPr>
          <p:nvPr>
            <p:ph type="ctrTitle"/>
          </p:nvPr>
        </p:nvSpPr>
        <p:spPr/>
        <p:txBody>
          <a:bodyPr/>
          <a:lstStyle/>
          <a:p>
            <a:pPr eaLnBrk="1" hangingPunct="1"/>
            <a:r>
              <a:rPr lang="en-US" altLang="en-US"/>
              <a:t>Section 10.4</a:t>
            </a:r>
          </a:p>
        </p:txBody>
      </p:sp>
      <p:sp>
        <p:nvSpPr>
          <p:cNvPr id="3" name="Subtitle 2">
            <a:extLst>
              <a:ext uri="{FF2B5EF4-FFF2-40B4-BE49-F238E27FC236}">
                <a16:creationId xmlns:a16="http://schemas.microsoft.com/office/drawing/2014/main" xmlns="" id="{257DAD71-2E91-455D-A25A-781F0F851E79}"/>
              </a:ext>
            </a:extLst>
          </p:cNvPr>
          <p:cNvSpPr>
            <a:spLocks noGrp="1"/>
          </p:cNvSpPr>
          <p:nvPr>
            <p:ph type="subTitle" idx="1"/>
          </p:nvPr>
        </p:nvSpPr>
        <p:spPr/>
        <p:txBody>
          <a:bodyPr/>
          <a:lstStyle/>
          <a:p>
            <a:pPr eaLnBrk="1" hangingPunct="1">
              <a:defRPr/>
            </a:pPr>
            <a:r>
              <a:rPr lang="en-US" altLang="en-US"/>
              <a:t>Analysis of Variance</a:t>
            </a:r>
          </a:p>
        </p:txBody>
      </p:sp>
      <p:sp>
        <p:nvSpPr>
          <p:cNvPr id="11268" name="Footer Placeholder 2">
            <a:extLst>
              <a:ext uri="{FF2B5EF4-FFF2-40B4-BE49-F238E27FC236}">
                <a16:creationId xmlns:a16="http://schemas.microsoft.com/office/drawing/2014/main" xmlns="" id="{5FFF30B4-B14D-4972-A5A3-C25A8285A2D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71116196"/>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xmlns="" id="{D0257D51-9711-42C8-BFF3-178309F38B69}"/>
              </a:ext>
            </a:extLst>
          </p:cNvPr>
          <p:cNvSpPr>
            <a:spLocks noGrp="1" noChangeArrowheads="1"/>
          </p:cNvSpPr>
          <p:nvPr>
            <p:ph type="title"/>
          </p:nvPr>
        </p:nvSpPr>
        <p:spPr>
          <a:noFill/>
        </p:spPr>
        <p:txBody>
          <a:bodyPr/>
          <a:lstStyle/>
          <a:p>
            <a:pPr eaLnBrk="1" hangingPunct="1"/>
            <a:r>
              <a:rPr lang="en-US" altLang="en-US"/>
              <a:t>Two-Way ANOVA Hypotheses</a:t>
            </a:r>
          </a:p>
        </p:txBody>
      </p:sp>
      <p:sp>
        <p:nvSpPr>
          <p:cNvPr id="98307" name="Content Placeholder 5">
            <a:extLst>
              <a:ext uri="{FF2B5EF4-FFF2-40B4-BE49-F238E27FC236}">
                <a16:creationId xmlns:a16="http://schemas.microsoft.com/office/drawing/2014/main" xmlns="" id="{5D3DFEBC-4475-471D-802E-13ABFC2BF5C3}"/>
              </a:ext>
            </a:extLst>
          </p:cNvPr>
          <p:cNvSpPr>
            <a:spLocks noGrp="1"/>
          </p:cNvSpPr>
          <p:nvPr>
            <p:ph idx="1"/>
          </p:nvPr>
        </p:nvSpPr>
        <p:spPr>
          <a:xfrm>
            <a:off x="457200" y="1524000"/>
            <a:ext cx="8412163" cy="1539875"/>
          </a:xfrm>
        </p:spPr>
        <p:txBody>
          <a:bodyPr/>
          <a:lstStyle/>
          <a:p>
            <a:pPr eaLnBrk="1" hangingPunct="1">
              <a:buFont typeface="Arial" panose="020B0604020202020204" pitchFamily="34" charset="0"/>
              <a:buNone/>
            </a:pPr>
            <a:r>
              <a:rPr lang="en-US" altLang="en-US" sz="2600" b="1">
                <a:solidFill>
                  <a:schemeClr val="accent2"/>
                </a:solidFill>
                <a:sym typeface="Symbol" panose="05050102010706020507" pitchFamily="18" charset="2"/>
              </a:rPr>
              <a:t>Hypotheses for main effects:</a:t>
            </a:r>
          </a:p>
          <a:p>
            <a:pPr eaLnBrk="1" hangingPunct="1"/>
            <a:r>
              <a:rPr lang="en-US" altLang="en-US" sz="2600" i="1"/>
              <a:t>H</a:t>
            </a:r>
            <a:r>
              <a:rPr lang="en-US" altLang="en-US" sz="2600" baseline="-25000"/>
              <a:t>0</a:t>
            </a:r>
            <a:r>
              <a:rPr lang="en-US" altLang="en-US" sz="2600"/>
              <a:t>: Gender has no effect on the mean length of time it</a:t>
            </a:r>
            <a:br>
              <a:rPr lang="en-US" altLang="en-US" sz="2600"/>
            </a:br>
            <a:r>
              <a:rPr lang="en-US" altLang="en-US" sz="2600"/>
              <a:t>       takes a pain reliever to provide relief.</a:t>
            </a:r>
          </a:p>
          <a:p>
            <a:pPr eaLnBrk="1" hangingPunct="1"/>
            <a:r>
              <a:rPr lang="en-US" altLang="en-US" sz="2600" i="1"/>
              <a:t>H</a:t>
            </a:r>
            <a:r>
              <a:rPr lang="en-US" altLang="en-US" sz="2600" i="1" baseline="-25000"/>
              <a:t>a</a:t>
            </a:r>
            <a:r>
              <a:rPr lang="en-US" altLang="en-US" sz="2600"/>
              <a:t>: Gender has an effect on the mean length of time it</a:t>
            </a:r>
            <a:br>
              <a:rPr lang="en-US" altLang="en-US" sz="2600"/>
            </a:br>
            <a:r>
              <a:rPr lang="en-US" altLang="en-US" sz="2600"/>
              <a:t>       takes a pain reliever to provide relief.</a:t>
            </a:r>
          </a:p>
          <a:p>
            <a:pPr eaLnBrk="1" hangingPunct="1"/>
            <a:endParaRPr lang="en-US" altLang="en-US" sz="2600"/>
          </a:p>
          <a:p>
            <a:pPr eaLnBrk="1" hangingPunct="1"/>
            <a:r>
              <a:rPr lang="en-US" altLang="en-US" sz="2600" i="1"/>
              <a:t>H</a:t>
            </a:r>
            <a:r>
              <a:rPr lang="en-US" altLang="en-US" sz="2600" baseline="-25000"/>
              <a:t>0</a:t>
            </a:r>
            <a:r>
              <a:rPr lang="en-US" altLang="en-US" sz="2600"/>
              <a:t>: Type of medication has no effect on the mean length of</a:t>
            </a:r>
            <a:br>
              <a:rPr lang="en-US" altLang="en-US" sz="2600"/>
            </a:br>
            <a:r>
              <a:rPr lang="en-US" altLang="en-US" sz="2600"/>
              <a:t>	time it takes a pain reliever to provide relief.</a:t>
            </a:r>
          </a:p>
          <a:p>
            <a:pPr eaLnBrk="1" hangingPunct="1"/>
            <a:r>
              <a:rPr lang="en-US" altLang="en-US" sz="2600" i="1"/>
              <a:t>H</a:t>
            </a:r>
            <a:r>
              <a:rPr lang="en-US" altLang="en-US" sz="2600" i="1" baseline="-25000"/>
              <a:t>a</a:t>
            </a:r>
            <a:r>
              <a:rPr lang="en-US" altLang="en-US" sz="2600"/>
              <a:t>: Type of medication has an effect on the mean length of 	time it takes a pain reliever to provide relief.</a:t>
            </a:r>
          </a:p>
          <a:p>
            <a:pPr eaLnBrk="1" hangingPunct="1">
              <a:buFont typeface="Arial" panose="020B0604020202020204" pitchFamily="34" charset="0"/>
              <a:buNone/>
            </a:pPr>
            <a:endParaRPr lang="en-US" altLang="en-US" sz="2600"/>
          </a:p>
        </p:txBody>
      </p:sp>
      <p:sp>
        <p:nvSpPr>
          <p:cNvPr id="35844" name="Footer Placeholder 2">
            <a:extLst>
              <a:ext uri="{FF2B5EF4-FFF2-40B4-BE49-F238E27FC236}">
                <a16:creationId xmlns:a16="http://schemas.microsoft.com/office/drawing/2014/main" xmlns="" id="{90C8773F-8640-4398-8456-7B4F5904786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62446147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830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830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xmlns="" id="{30D4D9C6-6BEA-4410-BE16-5E395D2AEC2B}"/>
              </a:ext>
            </a:extLst>
          </p:cNvPr>
          <p:cNvSpPr>
            <a:spLocks noGrp="1" noChangeArrowheads="1"/>
          </p:cNvSpPr>
          <p:nvPr>
            <p:ph type="title"/>
          </p:nvPr>
        </p:nvSpPr>
        <p:spPr>
          <a:noFill/>
        </p:spPr>
        <p:txBody>
          <a:bodyPr/>
          <a:lstStyle/>
          <a:p>
            <a:pPr eaLnBrk="1" hangingPunct="1"/>
            <a:r>
              <a:rPr lang="en-US" altLang="en-US"/>
              <a:t>Two-Way ANOVA Hypotheses</a:t>
            </a:r>
          </a:p>
        </p:txBody>
      </p:sp>
      <p:sp>
        <p:nvSpPr>
          <p:cNvPr id="36867" name="Content Placeholder 5">
            <a:extLst>
              <a:ext uri="{FF2B5EF4-FFF2-40B4-BE49-F238E27FC236}">
                <a16:creationId xmlns:a16="http://schemas.microsoft.com/office/drawing/2014/main" xmlns="" id="{805DB0EF-1CC0-45B4-8C18-9B7D8DDA8777}"/>
              </a:ext>
            </a:extLst>
          </p:cNvPr>
          <p:cNvSpPr>
            <a:spLocks noGrp="1"/>
          </p:cNvSpPr>
          <p:nvPr>
            <p:ph idx="1"/>
          </p:nvPr>
        </p:nvSpPr>
        <p:spPr>
          <a:xfrm>
            <a:off x="339725" y="1274619"/>
            <a:ext cx="8529638" cy="3183082"/>
          </a:xfrm>
        </p:spPr>
        <p:txBody>
          <a:bodyPr/>
          <a:lstStyle/>
          <a:p>
            <a:pPr eaLnBrk="1" hangingPunct="1">
              <a:buFont typeface="Arial" panose="020B0604020202020204" pitchFamily="34" charset="0"/>
              <a:buNone/>
            </a:pPr>
            <a:r>
              <a:rPr lang="en-US" altLang="en-US" sz="2600" b="1" dirty="0">
                <a:solidFill>
                  <a:schemeClr val="accent2"/>
                </a:solidFill>
                <a:sym typeface="Symbol" panose="05050102010706020507" pitchFamily="18" charset="2"/>
              </a:rPr>
              <a:t>Hypotheses for interaction effects:</a:t>
            </a:r>
          </a:p>
          <a:p>
            <a:pPr eaLnBrk="1" hangingPunct="1"/>
            <a:r>
              <a:rPr lang="en-US" altLang="en-US" sz="2600" i="1" dirty="0"/>
              <a:t>H</a:t>
            </a:r>
            <a:r>
              <a:rPr lang="en-US" altLang="en-US" sz="2600" baseline="-25000" dirty="0"/>
              <a:t>0</a:t>
            </a:r>
            <a:r>
              <a:rPr lang="en-US" altLang="en-US" sz="2600" dirty="0"/>
              <a:t>: There is no interaction effect between gender and type</a:t>
            </a:r>
            <a:br>
              <a:rPr lang="en-US" altLang="en-US" sz="2600" dirty="0"/>
            </a:br>
            <a:r>
              <a:rPr lang="en-US" altLang="en-US" sz="2600" dirty="0"/>
              <a:t>	of medication on the mean length of time it takes a </a:t>
            </a:r>
            <a:br>
              <a:rPr lang="en-US" altLang="en-US" sz="2600" dirty="0"/>
            </a:br>
            <a:r>
              <a:rPr lang="en-US" altLang="en-US" sz="2600" dirty="0"/>
              <a:t>	pain reliever to provide relief.</a:t>
            </a:r>
          </a:p>
          <a:p>
            <a:pPr eaLnBrk="1" hangingPunct="1"/>
            <a:r>
              <a:rPr lang="en-US" altLang="en-US" sz="2600" i="1" dirty="0"/>
              <a:t>H</a:t>
            </a:r>
            <a:r>
              <a:rPr lang="en-US" altLang="en-US" sz="2600" i="1" baseline="-25000" dirty="0"/>
              <a:t>a</a:t>
            </a:r>
            <a:r>
              <a:rPr lang="en-US" altLang="en-US" sz="2600" dirty="0"/>
              <a:t>: There is an interaction effect between gender and type</a:t>
            </a:r>
            <a:br>
              <a:rPr lang="en-US" altLang="en-US" sz="2600" dirty="0"/>
            </a:br>
            <a:r>
              <a:rPr lang="en-US" altLang="en-US" sz="2600" dirty="0"/>
              <a:t>	of medication on the mean length of time it takes a 	pain reliever to provide relief.</a:t>
            </a:r>
          </a:p>
          <a:p>
            <a:pPr eaLnBrk="1" hangingPunct="1">
              <a:buFont typeface="Arial" panose="020B0604020202020204" pitchFamily="34" charset="0"/>
              <a:buNone/>
            </a:pPr>
            <a:endParaRPr lang="en-US" altLang="en-US" sz="2600" dirty="0"/>
          </a:p>
        </p:txBody>
      </p:sp>
      <p:sp>
        <p:nvSpPr>
          <p:cNvPr id="36868" name="Footer Placeholder 2">
            <a:extLst>
              <a:ext uri="{FF2B5EF4-FFF2-40B4-BE49-F238E27FC236}">
                <a16:creationId xmlns:a16="http://schemas.microsoft.com/office/drawing/2014/main" xmlns="" id="{EDD56EB5-AE79-4A70-9797-7EB6666981E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
        <p:nvSpPr>
          <p:cNvPr id="36869" name="Text Box 7">
            <a:extLst>
              <a:ext uri="{FF2B5EF4-FFF2-40B4-BE49-F238E27FC236}">
                <a16:creationId xmlns:a16="http://schemas.microsoft.com/office/drawing/2014/main" xmlns="" id="{DF2D9A78-5A5A-4F7D-B9E5-9121951662AB}"/>
              </a:ext>
            </a:extLst>
          </p:cNvPr>
          <p:cNvSpPr txBox="1">
            <a:spLocks noChangeArrowheads="1"/>
          </p:cNvSpPr>
          <p:nvPr/>
        </p:nvSpPr>
        <p:spPr bwMode="auto">
          <a:xfrm>
            <a:off x="457200" y="4388962"/>
            <a:ext cx="8539163"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buNone/>
            </a:pPr>
            <a:r>
              <a:rPr lang="en-US" dirty="0"/>
              <a:t>You can perform a two-way ANOVA test. Using the </a:t>
            </a:r>
            <a:r>
              <a:rPr lang="en-US" i="1" dirty="0"/>
              <a:t>F</a:t>
            </a:r>
            <a:r>
              <a:rPr lang="en-US" dirty="0"/>
              <a:t>-distribution, a two-way ANOVA test calculates an </a:t>
            </a:r>
            <a:r>
              <a:rPr lang="en-US" i="1" dirty="0"/>
              <a:t>F</a:t>
            </a:r>
            <a:r>
              <a:rPr lang="en-US" dirty="0"/>
              <a:t>-test statistic for each hypothesis. As a result, it is possible to reject none, one, two, or all of the null hypotheses.</a:t>
            </a:r>
            <a:endParaRPr lang="en-US" altLang="en-US" sz="2600" dirty="0">
              <a:cs typeface="Arial" panose="020B0604020202020204" pitchFamily="34" charset="0"/>
            </a:endParaRPr>
          </a:p>
        </p:txBody>
      </p:sp>
    </p:spTree>
    <p:extLst>
      <p:ext uri="{BB962C8B-B14F-4D97-AF65-F5344CB8AC3E}">
        <p14:creationId xmlns:p14="http://schemas.microsoft.com/office/powerpoint/2010/main" val="41972228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ADB48A5E-5F93-4248-9FF1-767D5D6601D8}"/>
              </a:ext>
            </a:extLst>
          </p:cNvPr>
          <p:cNvSpPr>
            <a:spLocks noGrp="1"/>
          </p:cNvSpPr>
          <p:nvPr>
            <p:ph type="title"/>
          </p:nvPr>
        </p:nvSpPr>
        <p:spPr/>
        <p:txBody>
          <a:bodyPr/>
          <a:lstStyle/>
          <a:p>
            <a:pPr eaLnBrk="1" hangingPunct="1"/>
            <a:r>
              <a:rPr lang="en-US" altLang="en-US"/>
              <a:t>Section 10.4 Objectives</a:t>
            </a:r>
          </a:p>
        </p:txBody>
      </p:sp>
      <p:sp>
        <p:nvSpPr>
          <p:cNvPr id="12291" name="Content Placeholder 2">
            <a:extLst>
              <a:ext uri="{FF2B5EF4-FFF2-40B4-BE49-F238E27FC236}">
                <a16:creationId xmlns:a16="http://schemas.microsoft.com/office/drawing/2014/main" xmlns="" id="{F13F2237-E045-41D7-B1FB-2C20DE7B3637}"/>
              </a:ext>
            </a:extLst>
          </p:cNvPr>
          <p:cNvSpPr>
            <a:spLocks noGrp="1"/>
          </p:cNvSpPr>
          <p:nvPr>
            <p:ph idx="1"/>
          </p:nvPr>
        </p:nvSpPr>
        <p:spPr/>
        <p:txBody>
          <a:bodyPr/>
          <a:lstStyle/>
          <a:p>
            <a:pPr eaLnBrk="1" hangingPunct="1"/>
            <a:r>
              <a:rPr lang="en-US" altLang="en-US"/>
              <a:t>How to use one-way analysis of variance to test claims involving three or more means</a:t>
            </a:r>
          </a:p>
          <a:p>
            <a:pPr eaLnBrk="1" hangingPunct="1"/>
            <a:r>
              <a:rPr lang="en-US" altLang="en-US"/>
              <a:t>An introduction to two-way analysis of variance</a:t>
            </a:r>
          </a:p>
        </p:txBody>
      </p:sp>
      <p:sp>
        <p:nvSpPr>
          <p:cNvPr id="12292" name="Footer Placeholder 2">
            <a:extLst>
              <a:ext uri="{FF2B5EF4-FFF2-40B4-BE49-F238E27FC236}">
                <a16:creationId xmlns:a16="http://schemas.microsoft.com/office/drawing/2014/main" xmlns="" id="{1D5463DA-D963-4E0B-9870-DDEBEF06D74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53930220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xmlns="" id="{158621F0-1EA6-4515-BE92-86847FA41470}"/>
              </a:ext>
            </a:extLst>
          </p:cNvPr>
          <p:cNvSpPr>
            <a:spLocks noGrp="1" noChangeArrowheads="1"/>
          </p:cNvSpPr>
          <p:nvPr>
            <p:ph type="title"/>
          </p:nvPr>
        </p:nvSpPr>
        <p:spPr>
          <a:noFill/>
        </p:spPr>
        <p:txBody>
          <a:bodyPr/>
          <a:lstStyle/>
          <a:p>
            <a:pPr eaLnBrk="1" hangingPunct="1"/>
            <a:r>
              <a:rPr lang="en-US" altLang="en-US"/>
              <a:t>One-Way ANOVA</a:t>
            </a:r>
          </a:p>
        </p:txBody>
      </p:sp>
      <p:sp>
        <p:nvSpPr>
          <p:cNvPr id="87043" name="Content Placeholder 5">
            <a:extLst>
              <a:ext uri="{FF2B5EF4-FFF2-40B4-BE49-F238E27FC236}">
                <a16:creationId xmlns:a16="http://schemas.microsoft.com/office/drawing/2014/main" xmlns="" id="{925B1BB3-7009-4804-867D-B7C60F094AA3}"/>
              </a:ext>
            </a:extLst>
          </p:cNvPr>
          <p:cNvSpPr>
            <a:spLocks noGrp="1"/>
          </p:cNvSpPr>
          <p:nvPr>
            <p:ph idx="1"/>
          </p:nvPr>
        </p:nvSpPr>
        <p:spPr/>
        <p:txBody>
          <a:bodyPr/>
          <a:lstStyle/>
          <a:p>
            <a:pPr eaLnBrk="1" hangingPunct="1">
              <a:buFont typeface="Arial" panose="020B0604020202020204" pitchFamily="34" charset="0"/>
              <a:buNone/>
            </a:pPr>
            <a:r>
              <a:rPr lang="en-US" altLang="en-US" b="1" dirty="0">
                <a:solidFill>
                  <a:schemeClr val="accent2"/>
                </a:solidFill>
                <a:sym typeface="Symbol" panose="05050102010706020507" pitchFamily="18" charset="2"/>
              </a:rPr>
              <a:t>One-way analysis of variance</a:t>
            </a:r>
          </a:p>
          <a:p>
            <a:r>
              <a:rPr lang="en-US" dirty="0"/>
              <a:t>It is a hypothesis-testing technique that is used to compare the means of three or more populations. Analysis of variance is usually abbreviated as </a:t>
            </a:r>
            <a:r>
              <a:rPr lang="en-US" b="1" dirty="0"/>
              <a:t>ANOVA.</a:t>
            </a:r>
          </a:p>
        </p:txBody>
      </p:sp>
      <p:sp>
        <p:nvSpPr>
          <p:cNvPr id="13316" name="Footer Placeholder 2">
            <a:extLst>
              <a:ext uri="{FF2B5EF4-FFF2-40B4-BE49-F238E27FC236}">
                <a16:creationId xmlns:a16="http://schemas.microsoft.com/office/drawing/2014/main" xmlns="" id="{40E41902-E407-4177-8C1E-E52393596C1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43249244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24580711-ACA0-48FF-AC09-5E08F1587517}"/>
              </a:ext>
            </a:extLst>
          </p:cNvPr>
          <p:cNvSpPr>
            <a:spLocks noGrp="1"/>
          </p:cNvSpPr>
          <p:nvPr>
            <p:ph idx="1"/>
          </p:nvPr>
        </p:nvSpPr>
        <p:spPr/>
        <p:txBody>
          <a:bodyPr/>
          <a:lstStyle/>
          <a:p>
            <a:r>
              <a:rPr lang="en-US" dirty="0"/>
              <a:t>For a one-way ANOVA test, the null and alternative hypotheses are always similar to these statements.</a:t>
            </a:r>
            <a:endParaRPr lang="en-US" altLang="en-US" dirty="0"/>
          </a:p>
          <a:p>
            <a:pPr marL="914400" lvl="2" indent="0" eaLnBrk="1" hangingPunct="1">
              <a:buNone/>
            </a:pPr>
            <a:r>
              <a:rPr lang="en-US" altLang="en-US" i="1" dirty="0"/>
              <a:t>H</a:t>
            </a:r>
            <a:r>
              <a:rPr lang="en-US" altLang="en-US" baseline="-25000" dirty="0"/>
              <a:t>0</a:t>
            </a:r>
            <a:r>
              <a:rPr lang="en-US" altLang="en-US" dirty="0"/>
              <a:t>: </a:t>
            </a:r>
            <a:r>
              <a:rPr lang="el-GR" altLang="en-US" i="1" dirty="0"/>
              <a:t>μ</a:t>
            </a:r>
            <a:r>
              <a:rPr lang="en-US" altLang="en-US" baseline="-25000" dirty="0"/>
              <a:t>1</a:t>
            </a:r>
            <a:r>
              <a:rPr lang="en-US" altLang="en-US" dirty="0"/>
              <a:t> =</a:t>
            </a:r>
            <a:r>
              <a:rPr lang="el-GR" altLang="en-US" i="1" dirty="0"/>
              <a:t> μ</a:t>
            </a:r>
            <a:r>
              <a:rPr lang="en-US" altLang="en-US" baseline="-25000" dirty="0"/>
              <a:t>2</a:t>
            </a:r>
            <a:r>
              <a:rPr lang="en-US" altLang="en-US" dirty="0"/>
              <a:t> =</a:t>
            </a:r>
            <a:r>
              <a:rPr lang="el-GR" altLang="en-US" i="1" dirty="0"/>
              <a:t> μ</a:t>
            </a:r>
            <a:r>
              <a:rPr lang="en-US" altLang="en-US" baseline="-25000" dirty="0"/>
              <a:t>3</a:t>
            </a:r>
            <a:r>
              <a:rPr lang="en-US" altLang="en-US" dirty="0"/>
              <a:t> =…=</a:t>
            </a:r>
            <a:r>
              <a:rPr lang="el-GR" altLang="en-US" i="1" dirty="0"/>
              <a:t> μ</a:t>
            </a:r>
            <a:r>
              <a:rPr lang="en-US" altLang="en-US" baseline="-25000" dirty="0"/>
              <a:t>k</a:t>
            </a:r>
            <a:r>
              <a:rPr lang="en-US" altLang="en-US" dirty="0"/>
              <a:t> (all population means are 				         equal)</a:t>
            </a:r>
          </a:p>
          <a:p>
            <a:pPr marL="914400" lvl="2" indent="0" eaLnBrk="1" hangingPunct="1">
              <a:buNone/>
            </a:pPr>
            <a:r>
              <a:rPr lang="en-US" altLang="en-US" i="1" dirty="0"/>
              <a:t>H</a:t>
            </a:r>
            <a:r>
              <a:rPr lang="en-US" altLang="en-US" i="1" baseline="-25000" dirty="0"/>
              <a:t>a</a:t>
            </a:r>
            <a:r>
              <a:rPr lang="en-US" altLang="en-US" dirty="0"/>
              <a:t>: At least one of the means is different from the</a:t>
            </a:r>
            <a:br>
              <a:rPr lang="en-US" altLang="en-US" dirty="0"/>
            </a:br>
            <a:r>
              <a:rPr lang="en-US" altLang="en-US" dirty="0"/>
              <a:t>      others.</a:t>
            </a:r>
          </a:p>
          <a:p>
            <a:endParaRPr lang="en-US" dirty="0"/>
          </a:p>
        </p:txBody>
      </p:sp>
      <p:sp>
        <p:nvSpPr>
          <p:cNvPr id="3" name="Title 2">
            <a:extLst>
              <a:ext uri="{FF2B5EF4-FFF2-40B4-BE49-F238E27FC236}">
                <a16:creationId xmlns:a16="http://schemas.microsoft.com/office/drawing/2014/main" xmlns="" id="{8292972F-C852-4E0D-AC1B-E2B078B53069}"/>
              </a:ext>
            </a:extLst>
          </p:cNvPr>
          <p:cNvSpPr>
            <a:spLocks noGrp="1"/>
          </p:cNvSpPr>
          <p:nvPr>
            <p:ph type="title"/>
          </p:nvPr>
        </p:nvSpPr>
        <p:spPr/>
        <p:txBody>
          <a:bodyPr/>
          <a:lstStyle/>
          <a:p>
            <a:r>
              <a:rPr lang="en-US" dirty="0"/>
              <a:t>One-Way ANOVA</a:t>
            </a:r>
          </a:p>
        </p:txBody>
      </p:sp>
    </p:spTree>
    <p:extLst>
      <p:ext uri="{BB962C8B-B14F-4D97-AF65-F5344CB8AC3E}">
        <p14:creationId xmlns:p14="http://schemas.microsoft.com/office/powerpoint/2010/main" val="245519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xmlns="" id="{F41B1A0D-DD3F-4FE6-A114-9511E216D79F}"/>
              </a:ext>
            </a:extLst>
          </p:cNvPr>
          <p:cNvSpPr>
            <a:spLocks noGrp="1" noChangeArrowheads="1"/>
          </p:cNvSpPr>
          <p:nvPr>
            <p:ph type="title"/>
          </p:nvPr>
        </p:nvSpPr>
        <p:spPr>
          <a:noFill/>
        </p:spPr>
        <p:txBody>
          <a:bodyPr/>
          <a:lstStyle/>
          <a:p>
            <a:pPr eaLnBrk="1" hangingPunct="1"/>
            <a:r>
              <a:rPr lang="en-US" altLang="en-US"/>
              <a:t>One-Way ANOVA</a:t>
            </a:r>
          </a:p>
        </p:txBody>
      </p:sp>
      <p:sp>
        <p:nvSpPr>
          <p:cNvPr id="6" name="Content Placeholder 5">
            <a:extLst>
              <a:ext uri="{FF2B5EF4-FFF2-40B4-BE49-F238E27FC236}">
                <a16:creationId xmlns:a16="http://schemas.microsoft.com/office/drawing/2014/main" xmlns="" id="{DE4C5B3A-0603-4D11-8ED0-0A7E23B1891C}"/>
              </a:ext>
            </a:extLst>
          </p:cNvPr>
          <p:cNvSpPr>
            <a:spLocks noGrp="1"/>
          </p:cNvSpPr>
          <p:nvPr>
            <p:ph idx="1"/>
          </p:nvPr>
        </p:nvSpPr>
        <p:spPr/>
        <p:txBody>
          <a:bodyPr/>
          <a:lstStyle/>
          <a:p>
            <a:pPr marL="0" indent="0">
              <a:buNone/>
            </a:pPr>
            <a:r>
              <a:rPr lang="en-US" dirty="0"/>
              <a:t>Before performing a one-way ANOVA test, you must check that these conditions are satisfied.</a:t>
            </a:r>
            <a:endParaRPr lang="en-US" altLang="en-US" dirty="0"/>
          </a:p>
          <a:p>
            <a:pPr eaLnBrk="1" hangingPunct="1">
              <a:spcBef>
                <a:spcPct val="35000"/>
              </a:spcBef>
              <a:buFontTx/>
              <a:buAutoNum type="arabicPeriod"/>
            </a:pPr>
            <a:r>
              <a:rPr lang="en-US" altLang="en-US" dirty="0"/>
              <a:t>Each sample must be randomly selected from a normal, or approximately normal, population.</a:t>
            </a:r>
          </a:p>
          <a:p>
            <a:pPr eaLnBrk="1" hangingPunct="1">
              <a:spcBef>
                <a:spcPct val="35000"/>
              </a:spcBef>
              <a:buFontTx/>
              <a:buAutoNum type="arabicPeriod"/>
            </a:pPr>
            <a:r>
              <a:rPr lang="en-US" altLang="en-US" dirty="0"/>
              <a:t>The samples must be independent of each other.</a:t>
            </a:r>
          </a:p>
          <a:p>
            <a:pPr eaLnBrk="1" hangingPunct="1">
              <a:spcBef>
                <a:spcPct val="35000"/>
              </a:spcBef>
              <a:buFontTx/>
              <a:buAutoNum type="arabicPeriod"/>
            </a:pPr>
            <a:r>
              <a:rPr lang="en-US" altLang="en-US" dirty="0"/>
              <a:t>Each population must have the same variance.</a:t>
            </a:r>
          </a:p>
          <a:p>
            <a:pPr eaLnBrk="1" hangingPunct="1"/>
            <a:endParaRPr lang="en-US" altLang="en-US" dirty="0"/>
          </a:p>
          <a:p>
            <a:pPr eaLnBrk="1" hangingPunct="1"/>
            <a:endParaRPr lang="en-US" altLang="en-US" dirty="0"/>
          </a:p>
          <a:p>
            <a:pPr eaLnBrk="1" hangingPunct="1"/>
            <a:endParaRPr lang="en-US" altLang="en-US" dirty="0"/>
          </a:p>
        </p:txBody>
      </p:sp>
      <p:sp>
        <p:nvSpPr>
          <p:cNvPr id="14340" name="Footer Placeholder 2">
            <a:extLst>
              <a:ext uri="{FF2B5EF4-FFF2-40B4-BE49-F238E27FC236}">
                <a16:creationId xmlns:a16="http://schemas.microsoft.com/office/drawing/2014/main" xmlns="" id="{20833D8C-EA7A-444D-AE6A-E238C935577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1826408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xmlns="" id="{1C2B57FC-3C9A-4052-B194-DAA6D0C6618A}"/>
              </a:ext>
            </a:extLst>
          </p:cNvPr>
          <p:cNvSpPr>
            <a:spLocks noGrp="1" noChangeArrowheads="1"/>
          </p:cNvSpPr>
          <p:nvPr>
            <p:ph type="title"/>
          </p:nvPr>
        </p:nvSpPr>
        <p:spPr>
          <a:noFill/>
        </p:spPr>
        <p:txBody>
          <a:bodyPr/>
          <a:lstStyle/>
          <a:p>
            <a:pPr eaLnBrk="1" hangingPunct="1"/>
            <a:r>
              <a:rPr lang="en-US" altLang="en-US" sz="4000" dirty="0"/>
              <a:t>One-Way ANOVA</a:t>
            </a:r>
          </a:p>
        </p:txBody>
      </p:sp>
      <mc:AlternateContent xmlns:mc="http://schemas.openxmlformats.org/markup-compatibility/2006" xmlns:a14="http://schemas.microsoft.com/office/drawing/2010/main">
        <mc:Choice Requires="a14">
          <p:sp>
            <p:nvSpPr>
              <p:cNvPr id="1149957" name="Rectangle 5">
                <a:extLst>
                  <a:ext uri="{FF2B5EF4-FFF2-40B4-BE49-F238E27FC236}">
                    <a16:creationId xmlns:a16="http://schemas.microsoft.com/office/drawing/2014/main" xmlns="" id="{545BDE7F-6582-425E-9749-CF9D5E24E9ED}"/>
                  </a:ext>
                </a:extLst>
              </p:cNvPr>
              <p:cNvSpPr>
                <a:spLocks noChangeArrowheads="1"/>
              </p:cNvSpPr>
              <p:nvPr/>
            </p:nvSpPr>
            <p:spPr bwMode="auto">
              <a:xfrm>
                <a:off x="381000" y="1293091"/>
                <a:ext cx="8458200" cy="493221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lstStyle>
                <a:lvl1pPr marL="533400" indent="-5334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r>
                  <a:rPr lang="en-US" dirty="0"/>
                  <a:t>The test statistic for a one-way ANOVA test is the ratio of two variances.</a:t>
                </a:r>
              </a:p>
              <a:p>
                <a:pPr marL="0" indent="0" algn="ctr">
                  <a:buNone/>
                </a:pPr>
                <a:r>
                  <a:rPr lang="en-US" dirty="0"/>
                  <a:t>Test statistic = </a:t>
                </a:r>
                <a14:m>
                  <m:oMath xmlns:m="http://schemas.openxmlformats.org/officeDocument/2006/math">
                    <m:f>
                      <m:fPr>
                        <m:ctrlPr>
                          <a:rPr lang="en-US" i="1" smtClean="0">
                            <a:latin typeface="Cambria Math" panose="02040503050406030204" pitchFamily="18" charset="0"/>
                          </a:rPr>
                        </m:ctrlPr>
                      </m:fPr>
                      <m:num>
                        <m:r>
                          <m:rPr>
                            <m:nor/>
                          </m:rPr>
                          <a:rPr lang="en-US" dirty="0"/>
                          <m:t>Variance</m:t>
                        </m:r>
                        <m:r>
                          <m:rPr>
                            <m:nor/>
                          </m:rPr>
                          <a:rPr lang="en-US" dirty="0"/>
                          <m:t> </m:t>
                        </m:r>
                        <m:r>
                          <m:rPr>
                            <m:nor/>
                          </m:rPr>
                          <a:rPr lang="en-US" dirty="0"/>
                          <m:t>between</m:t>
                        </m:r>
                        <m:r>
                          <m:rPr>
                            <m:nor/>
                          </m:rPr>
                          <a:rPr lang="en-US" dirty="0"/>
                          <m:t> </m:t>
                        </m:r>
                        <m:r>
                          <m:rPr>
                            <m:nor/>
                          </m:rPr>
                          <a:rPr lang="en-US" dirty="0"/>
                          <m:t>samples</m:t>
                        </m:r>
                        <m:r>
                          <m:rPr>
                            <m:nor/>
                          </m:rPr>
                          <a:rPr lang="en-US" dirty="0"/>
                          <m:t> </m:t>
                        </m:r>
                      </m:num>
                      <m:den>
                        <m:r>
                          <m:rPr>
                            <m:nor/>
                          </m:rPr>
                          <a:rPr lang="en-US" dirty="0"/>
                          <m:t>Variance</m:t>
                        </m:r>
                        <m:r>
                          <m:rPr>
                            <m:nor/>
                          </m:rPr>
                          <a:rPr lang="en-US" dirty="0"/>
                          <m:t> </m:t>
                        </m:r>
                        <m:r>
                          <m:rPr>
                            <m:nor/>
                          </m:rPr>
                          <a:rPr lang="en-US" dirty="0"/>
                          <m:t>within</m:t>
                        </m:r>
                        <m:r>
                          <m:rPr>
                            <m:nor/>
                          </m:rPr>
                          <a:rPr lang="en-US" dirty="0"/>
                          <m:t> </m:t>
                        </m:r>
                        <m:r>
                          <m:rPr>
                            <m:nor/>
                          </m:rPr>
                          <a:rPr lang="en-US" dirty="0"/>
                          <m:t>samples</m:t>
                        </m:r>
                        <m:r>
                          <m:rPr>
                            <m:nor/>
                          </m:rPr>
                          <a:rPr lang="en-US" dirty="0"/>
                          <m:t> </m:t>
                        </m:r>
                      </m:den>
                    </m:f>
                  </m:oMath>
                </a14:m>
                <a:endParaRPr lang="en-US" dirty="0"/>
              </a:p>
              <a:p>
                <a:pPr>
                  <a:buFont typeface="+mj-lt"/>
                  <a:buAutoNum type="arabicPeriod"/>
                </a:pPr>
                <a:r>
                  <a:rPr lang="en-US" b="1" dirty="0"/>
                  <a:t>Mean square between, </a:t>
                </a:r>
                <a:r>
                  <a:rPr lang="en-US" dirty="0"/>
                  <a:t>is denoted by </a:t>
                </a:r>
                <a:r>
                  <a:rPr lang="en-US" i="1" dirty="0"/>
                  <a:t>MS</a:t>
                </a:r>
                <a:r>
                  <a:rPr lang="en-US" i="1" baseline="-25000" dirty="0"/>
                  <a:t>B</a:t>
                </a:r>
                <a:r>
                  <a:rPr lang="en-US" dirty="0"/>
                  <a:t> - The variance between samples measures the differences related to the treatment given to each sample. </a:t>
                </a:r>
              </a:p>
              <a:p>
                <a:pPr>
                  <a:buFont typeface="+mj-lt"/>
                  <a:buAutoNum type="arabicPeriod"/>
                </a:pPr>
                <a:r>
                  <a:rPr lang="en-US" b="1" dirty="0"/>
                  <a:t>Mean square within, </a:t>
                </a:r>
                <a:r>
                  <a:rPr lang="en-US" dirty="0"/>
                  <a:t>is denoted by </a:t>
                </a:r>
                <a:r>
                  <a:rPr lang="en-US" i="1" dirty="0"/>
                  <a:t>MS</a:t>
                </a:r>
                <a:r>
                  <a:rPr lang="en-US" i="1" baseline="-25000" dirty="0"/>
                  <a:t>W</a:t>
                </a:r>
                <a:r>
                  <a:rPr lang="en-US" i="1" dirty="0"/>
                  <a:t>. -</a:t>
                </a:r>
                <a:r>
                  <a:rPr lang="en-US" i="1" baseline="-25000" dirty="0"/>
                  <a:t> </a:t>
                </a:r>
                <a:r>
                  <a:rPr lang="en-US" dirty="0"/>
                  <a:t>The variance within samples measures the differences related to entries within the same sample and is usually due to sampling error. </a:t>
                </a:r>
                <a:endParaRPr lang="en-US" altLang="en-US" dirty="0">
                  <a:cs typeface="Arial" panose="020B0604020202020204" pitchFamily="34" charset="0"/>
                </a:endParaRPr>
              </a:p>
            </p:txBody>
          </p:sp>
        </mc:Choice>
        <mc:Fallback xmlns="">
          <p:sp>
            <p:nvSpPr>
              <p:cNvPr id="1149957" name="Rectangle 5">
                <a:extLst>
                  <a:ext uri="{FF2B5EF4-FFF2-40B4-BE49-F238E27FC236}">
                    <a16:creationId xmlns:a16="http://schemas.microsoft.com/office/drawing/2014/main" id="{545BDE7F-6582-425E-9749-CF9D5E24E9ED}"/>
                  </a:ext>
                </a:extLst>
              </p:cNvPr>
              <p:cNvSpPr>
                <a:spLocks noRot="1" noChangeAspect="1" noMove="1" noResize="1" noEditPoints="1" noAdjustHandles="1" noChangeArrowheads="1" noChangeShapeType="1" noTextEdit="1"/>
              </p:cNvSpPr>
              <p:nvPr/>
            </p:nvSpPr>
            <p:spPr bwMode="auto">
              <a:xfrm>
                <a:off x="381000" y="1293091"/>
                <a:ext cx="8458200" cy="4932218"/>
              </a:xfrm>
              <a:prstGeom prst="rect">
                <a:avLst/>
              </a:prstGeom>
              <a:blipFill>
                <a:blip r:embed="rId3"/>
                <a:stretch>
                  <a:fillRect l="-1298" t="-1236" b="-531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15365" name="Footer Placeholder 2">
            <a:extLst>
              <a:ext uri="{FF2B5EF4-FFF2-40B4-BE49-F238E27FC236}">
                <a16:creationId xmlns:a16="http://schemas.microsoft.com/office/drawing/2014/main" xmlns="" id="{AB066DDE-5B6A-4164-815F-B8E717C656A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61059676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995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995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xmlns="" id="{6FD011A3-A264-4E1F-8CC8-3F8E762FC898}"/>
              </a:ext>
            </a:extLst>
          </p:cNvPr>
          <p:cNvSpPr>
            <a:spLocks noGrp="1" noChangeArrowheads="1"/>
          </p:cNvSpPr>
          <p:nvPr>
            <p:ph type="title"/>
          </p:nvPr>
        </p:nvSpPr>
        <p:spPr>
          <a:noFill/>
        </p:spPr>
        <p:txBody>
          <a:bodyPr/>
          <a:lstStyle/>
          <a:p>
            <a:pPr eaLnBrk="1" hangingPunct="1"/>
            <a:r>
              <a:rPr lang="en-US" altLang="en-US"/>
              <a:t>One-Way Analysis of Variance Test</a:t>
            </a:r>
          </a:p>
        </p:txBody>
      </p:sp>
      <mc:AlternateContent xmlns:mc="http://schemas.openxmlformats.org/markup-compatibility/2006" xmlns:a14="http://schemas.microsoft.com/office/drawing/2010/main">
        <mc:Choice Requires="a14">
          <p:sp>
            <p:nvSpPr>
              <p:cNvPr id="7" name="Content Placeholder 6">
                <a:extLst>
                  <a:ext uri="{FF2B5EF4-FFF2-40B4-BE49-F238E27FC236}">
                    <a16:creationId xmlns:a16="http://schemas.microsoft.com/office/drawing/2014/main" xmlns="" id="{D2809917-A0D8-45DA-B6D2-1E948540661F}"/>
                  </a:ext>
                </a:extLst>
              </p:cNvPr>
              <p:cNvSpPr>
                <a:spLocks noGrp="1"/>
              </p:cNvSpPr>
              <p:nvPr>
                <p:ph idx="1"/>
              </p:nvPr>
            </p:nvSpPr>
            <p:spPr>
              <a:xfrm>
                <a:off x="457200" y="1539875"/>
                <a:ext cx="8229600" cy="4525963"/>
              </a:xfrm>
            </p:spPr>
            <p:txBody>
              <a:bodyPr/>
              <a:lstStyle/>
              <a:p>
                <a:pPr marL="0" indent="0">
                  <a:buNone/>
                </a:pPr>
                <a:r>
                  <a:rPr lang="en-US" dirty="0"/>
                  <a:t>To perform a one-way ANOVA test, these conditions must be met.</a:t>
                </a:r>
              </a:p>
              <a:p>
                <a:pPr marL="514350" indent="-514350">
                  <a:buFont typeface="+mj-lt"/>
                  <a:buAutoNum type="arabicPeriod"/>
                </a:pPr>
                <a:r>
                  <a:rPr lang="en-US" dirty="0"/>
                  <a:t>Each of the </a:t>
                </a:r>
                <a:r>
                  <a:rPr lang="en-US" i="1" dirty="0"/>
                  <a:t>k </a:t>
                </a:r>
                <a:r>
                  <a:rPr lang="en-US" dirty="0"/>
                  <a:t>samples, </a:t>
                </a:r>
                <a:r>
                  <a:rPr lang="en-US" i="1" dirty="0"/>
                  <a:t>k </a:t>
                </a:r>
                <a14:m>
                  <m:oMath xmlns:m="http://schemas.openxmlformats.org/officeDocument/2006/math">
                    <m:r>
                      <a:rPr lang="en-US" i="1" dirty="0" smtClean="0">
                        <a:latin typeface="Cambria Math" panose="02040503050406030204" pitchFamily="18" charset="0"/>
                        <a:sym typeface="Symbol" panose="05050102010706020507" pitchFamily="18" charset="2"/>
                      </a:rPr>
                      <m:t></m:t>
                    </m:r>
                  </m:oMath>
                </a14:m>
                <a:r>
                  <a:rPr lang="en-US" dirty="0"/>
                  <a:t> 3, must be randomly selected from a normal, or approximately normal, population.</a:t>
                </a:r>
              </a:p>
              <a:p>
                <a:pPr marL="514350" indent="-514350">
                  <a:buFont typeface="+mj-lt"/>
                  <a:buAutoNum type="arabicPeriod"/>
                </a:pPr>
                <a:r>
                  <a:rPr lang="en-US" dirty="0"/>
                  <a:t>The samples must be independent of each other.</a:t>
                </a:r>
              </a:p>
              <a:p>
                <a:pPr marL="514350" indent="-514350">
                  <a:buFont typeface="+mj-lt"/>
                  <a:buAutoNum type="arabicPeriod"/>
                </a:pPr>
                <a:r>
                  <a:rPr lang="en-US" dirty="0"/>
                  <a:t>Each population must have the same variance.</a:t>
                </a:r>
              </a:p>
              <a:p>
                <a:pPr marL="0" indent="0">
                  <a:buNone/>
                </a:pPr>
                <a:endParaRPr lang="en-US" dirty="0">
                  <a:ea typeface="+mn-ea"/>
                </a:endParaRPr>
              </a:p>
            </p:txBody>
          </p:sp>
        </mc:Choice>
        <mc:Fallback xmlns="">
          <p:sp>
            <p:nvSpPr>
              <p:cNvPr id="7" name="Content Placeholder 6">
                <a:extLst>
                  <a:ext uri="{FF2B5EF4-FFF2-40B4-BE49-F238E27FC236}">
                    <a16:creationId xmlns:a16="http://schemas.microsoft.com/office/drawing/2014/main" id="{D2809917-A0D8-45DA-B6D2-1E948540661F}"/>
                  </a:ext>
                </a:extLst>
              </p:cNvPr>
              <p:cNvSpPr>
                <a:spLocks noGrp="1" noRot="1" noChangeAspect="1" noMove="1" noResize="1" noEditPoints="1" noAdjustHandles="1" noChangeArrowheads="1" noChangeShapeType="1" noTextEdit="1"/>
              </p:cNvSpPr>
              <p:nvPr>
                <p:ph idx="1"/>
              </p:nvPr>
            </p:nvSpPr>
            <p:spPr>
              <a:xfrm>
                <a:off x="457200" y="1539875"/>
                <a:ext cx="8229600" cy="4525963"/>
              </a:xfrm>
              <a:blipFill>
                <a:blip r:embed="rId3"/>
                <a:stretch>
                  <a:fillRect l="-1481" t="-1482"/>
                </a:stretch>
              </a:blipFill>
            </p:spPr>
            <p:txBody>
              <a:bodyPr/>
              <a:lstStyle/>
              <a:p>
                <a:r>
                  <a:rPr lang="en-US">
                    <a:noFill/>
                  </a:rPr>
                  <a:t> </a:t>
                </a:r>
              </a:p>
            </p:txBody>
          </p:sp>
        </mc:Fallback>
      </mc:AlternateContent>
      <p:sp>
        <p:nvSpPr>
          <p:cNvPr id="16390" name="Footer Placeholder 2">
            <a:extLst>
              <a:ext uri="{FF2B5EF4-FFF2-40B4-BE49-F238E27FC236}">
                <a16:creationId xmlns:a16="http://schemas.microsoft.com/office/drawing/2014/main" xmlns="" id="{D55B285C-901E-478D-97DB-E53DA4B2DAD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37931725" indent="-37474525"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2610115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1919</TotalTime>
  <Words>1351</Words>
  <Application>Microsoft Office PowerPoint</Application>
  <PresentationFormat>On-screen Show (4:3)</PresentationFormat>
  <Paragraphs>192</Paragraphs>
  <Slides>31</Slides>
  <Notes>30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40" baseType="lpstr">
      <vt:lpstr>MS PGothic</vt:lpstr>
      <vt:lpstr>Arial</vt:lpstr>
      <vt:lpstr>Calibri</vt:lpstr>
      <vt:lpstr>Cambria Math</vt:lpstr>
      <vt:lpstr>Symbol</vt:lpstr>
      <vt:lpstr>Times New Roman</vt:lpstr>
      <vt:lpstr>Wingdings</vt:lpstr>
      <vt:lpstr>lf4template</vt:lpstr>
      <vt:lpstr>Equation</vt:lpstr>
      <vt:lpstr>PowerPoint Presentation</vt:lpstr>
      <vt:lpstr>Chapter Outline</vt:lpstr>
      <vt:lpstr>Section 10.4</vt:lpstr>
      <vt:lpstr>Section 10.4 Objectives</vt:lpstr>
      <vt:lpstr>One-Way ANOVA</vt:lpstr>
      <vt:lpstr>One-Way ANOVA</vt:lpstr>
      <vt:lpstr>One-Way ANOVA</vt:lpstr>
      <vt:lpstr>One-Way ANOVA</vt:lpstr>
      <vt:lpstr>One-Way Analysis of Variance Test</vt:lpstr>
      <vt:lpstr>One-Way Analysis of Variance Test</vt:lpstr>
      <vt:lpstr>Finding the Test Statistic for a One-Way ANOVA</vt:lpstr>
      <vt:lpstr>Finding the Test Statistic for a One-Way ANOVA</vt:lpstr>
      <vt:lpstr>Performing a One-Way Analysis of Variance Test</vt:lpstr>
      <vt:lpstr>Performing a One-Way Analysis of Variance Test</vt:lpstr>
      <vt:lpstr>Performing a One-Way Analysis of Variance Test</vt:lpstr>
      <vt:lpstr>ANOVA Summary Table</vt:lpstr>
      <vt:lpstr>Example: Performing a One-Way ANOVA</vt:lpstr>
      <vt:lpstr>Example: Performing a One-Way ANOVA Test</vt:lpstr>
      <vt:lpstr>Solution: Performing a One-Way ANOVA Test</vt:lpstr>
      <vt:lpstr>Solution: Performing a One-Way ANOVA</vt:lpstr>
      <vt:lpstr>Solution: Performing a One-Way ANOVA</vt:lpstr>
      <vt:lpstr>Solution: Performing a One-Way ANOVA</vt:lpstr>
      <vt:lpstr>Solution: Performing a One-Way ANOVA</vt:lpstr>
      <vt:lpstr>Example: Using Technology to Perform a One-Way ANOVA Test</vt:lpstr>
      <vt:lpstr>Example: Using Technology to Perform a One-Way ANOVA Test</vt:lpstr>
      <vt:lpstr>Solution: Using the TI-83/84 to Perform a One-Way ANOVA Test</vt:lpstr>
      <vt:lpstr>Solution: Using the TI-83/84 to Perform a One-Way ANOVA Test</vt:lpstr>
      <vt:lpstr>Two-Way ANOVA</vt:lpstr>
      <vt:lpstr>Two-Way ANOVA Hypotheses</vt:lpstr>
      <vt:lpstr>Two-Way ANOVA Hypotheses</vt:lpstr>
      <vt:lpstr>Two-Way ANOVA Hypotheses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dc:title>
  <dc:subject>Elementary Statistics  7e</dc:subject>
  <dc:creator>Ron Larson, Betsy Farber</dc:creator>
  <cp:lastModifiedBy>Sandra Scholten</cp:lastModifiedBy>
  <cp:revision>101</cp:revision>
  <dcterms:created xsi:type="dcterms:W3CDTF">2007-07-18T23:54:35Z</dcterms:created>
  <dcterms:modified xsi:type="dcterms:W3CDTF">2019-02-12T18:58:26Z</dcterms:modified>
</cp:coreProperties>
</file>