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68" r:id="rId13"/>
    <p:sldId id="269" r:id="rId14"/>
    <p:sldId id="270" r:id="rId15"/>
    <p:sldId id="271" r:id="rId16"/>
    <p:sldId id="272" r:id="rId17"/>
    <p:sldId id="276" r:id="rId18"/>
    <p:sldId id="278" r:id="rId1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28327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9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34642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2200970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>
            <a:extLst>
              <a:ext uri="{FF2B5EF4-FFF2-40B4-BE49-F238E27FC236}">
                <a16:creationId xmlns="" xmlns:a16="http://schemas.microsoft.com/office/drawing/2014/main" id="{AFD9D0FA-DD8B-4655-A3BC-B4B7227AE0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Notes Placeholder 2">
            <a:extLst>
              <a:ext uri="{FF2B5EF4-FFF2-40B4-BE49-F238E27FC236}">
                <a16:creationId xmlns="" xmlns:a16="http://schemas.microsoft.com/office/drawing/2014/main" id="{5DAF8328-4D94-47F6-956E-2CB6D4E0DE4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7411" name="Slide Number Placeholder 3">
            <a:extLst>
              <a:ext uri="{FF2B5EF4-FFF2-40B4-BE49-F238E27FC236}">
                <a16:creationId xmlns="" xmlns:a16="http://schemas.microsoft.com/office/drawing/2014/main" id="{155F5B3F-C33F-4B75-BFCE-770423432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AFDEF85-19E3-47B1-90D5-40C8B43F0EA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46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Correlation and Regression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B3758963-61F6-494F-B6C4-80D73630F5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Recall that there is a significant linear correlation between gross domestic products and carbon dioxide emissions. Also, you found that </a:t>
                </a:r>
                <a:r>
                  <a:rPr lang="en-US" i="1" dirty="0"/>
                  <a:t>n </a:t>
                </a:r>
                <a:r>
                  <a:rPr lang="en-US" dirty="0"/>
                  <a:t>= 10,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e>
                    </m:nary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22.9, </a:t>
                </a:r>
                <a:r>
                  <a:rPr lang="en-US" i="1" dirty="0">
                    <a:latin typeface="Cambria Math" panose="02040503050406030204" pitchFamily="18" charset="0"/>
                  </a:rPr>
                  <a:t/>
                </a:r>
                <a:br>
                  <a:rPr lang="en-US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nary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5129.7,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i="1" dirty="0"/>
                          <m:t>xy</m:t>
                        </m:r>
                      </m:e>
                    </m:nary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14,350.74, and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e>
                    </m:nary>
                  </m:oMath>
                </a14:m>
                <a:r>
                  <a:rPr lang="en-US" baseline="30000" dirty="0"/>
                  <a:t>2</a:t>
                </a:r>
                <a:r>
                  <a:rPr lang="en-US" dirty="0"/>
                  <a:t> = 65.49. You can use these values to calculate the slope </a:t>
                </a:r>
                <a:r>
                  <a:rPr lang="en-US" i="1" dirty="0"/>
                  <a:t>m </a:t>
                </a:r>
                <a:r>
                  <a:rPr lang="en-US" dirty="0"/>
                  <a:t>of the regression line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3758963-61F6-494F-B6C4-80D73630F5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F6D830-4793-45A9-851D-5166A1033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7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Finding the Equation of a Regression Line</a:t>
            </a:r>
          </a:p>
        </p:txBody>
      </p:sp>
      <p:sp>
        <p:nvSpPr>
          <p:cNvPr id="20559" name="TextBox 5">
            <a:extLst>
              <a:ext uri="{FF2B5EF4-FFF2-40B4-BE49-F238E27FC236}">
                <a16:creationId xmlns="" xmlns:a16="http://schemas.microsoft.com/office/drawing/2014/main" id="{77DD3937-D2F9-46E7-9FA9-1808F77C1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2438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0" name="TextBox 6">
            <a:extLst>
              <a:ext uri="{FF2B5EF4-FFF2-40B4-BE49-F238E27FC236}">
                <a16:creationId xmlns="" xmlns:a16="http://schemas.microsoft.com/office/drawing/2014/main" id="{A621204D-7C9C-42DA-9724-E3267EA6D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819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1" name="TextBox 8">
            <a:extLst>
              <a:ext uri="{FF2B5EF4-FFF2-40B4-BE49-F238E27FC236}">
                <a16:creationId xmlns="" xmlns:a16="http://schemas.microsoft.com/office/drawing/2014/main" id="{42FBF017-1C13-4298-B08B-0E58F2008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6449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3" name="TextBox 11">
            <a:extLst>
              <a:ext uri="{FF2B5EF4-FFF2-40B4-BE49-F238E27FC236}">
                <a16:creationId xmlns="" xmlns:a16="http://schemas.microsoft.com/office/drawing/2014/main" id="{7DC88B93-5785-4055-A7E4-2CAF75AAB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7925" y="4851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4" name="TextBox 15">
            <a:extLst>
              <a:ext uri="{FF2B5EF4-FFF2-40B4-BE49-F238E27FC236}">
                <a16:creationId xmlns="" xmlns:a16="http://schemas.microsoft.com/office/drawing/2014/main" id="{A395FB44-B4DA-456F-952E-CECB0C1B1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3243263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5" name="TextBox 18">
            <a:extLst>
              <a:ext uri="{FF2B5EF4-FFF2-40B4-BE49-F238E27FC236}">
                <a16:creationId xmlns="" xmlns:a16="http://schemas.microsoft.com/office/drawing/2014/main" id="{9E56184D-A51A-40FC-B9DB-545036F6E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4449763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6" name="TextBox 22">
            <a:extLst>
              <a:ext uri="{FF2B5EF4-FFF2-40B4-BE49-F238E27FC236}">
                <a16:creationId xmlns="" xmlns:a16="http://schemas.microsoft.com/office/drawing/2014/main" id="{79BF6474-FCE3-452F-8A07-87B3D3685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28400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8" name="Footer Placeholder 2">
            <a:extLst>
              <a:ext uri="{FF2B5EF4-FFF2-40B4-BE49-F238E27FC236}">
                <a16:creationId xmlns="" xmlns:a16="http://schemas.microsoft.com/office/drawing/2014/main" id="{31F8F8B6-9F9B-422C-B936-B82F298C261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="" xmlns:a16="http://schemas.microsoft.com/office/drawing/2014/main" id="{0C74E5CB-4689-4072-834F-BA0C6F11DCC2}"/>
                  </a:ext>
                </a:extLst>
              </p:cNvPr>
              <p:cNvSpPr/>
              <p:nvPr/>
            </p:nvSpPr>
            <p:spPr>
              <a:xfrm>
                <a:off x="2117558" y="4260278"/>
                <a:ext cx="4908884" cy="1790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i="1" dirty="0">
                    <a:solidFill>
                      <a:srgbClr val="A50021"/>
                    </a:solidFill>
                    <a:latin typeface="+mn-lt"/>
                  </a:rPr>
                  <a:t>m </a:t>
                </a:r>
                <a:r>
                  <a:rPr lang="en-US" sz="2400" dirty="0">
                    <a:solidFill>
                      <a:srgbClr val="A50021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1" dirty="0">
                            <a:solidFill>
                              <a:srgbClr val="A50021"/>
                            </a:solidFill>
                            <a:latin typeface="+mn-lt"/>
                          </a:rPr>
                          <m:t>n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i="1" dirty="0">
                                <a:solidFill>
                                  <a:srgbClr val="A50021"/>
                                </a:solidFill>
                                <a:latin typeface="+mn-lt"/>
                              </a:rPr>
                              <m:t>xy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en-US" sz="2400" i="1" dirty="0">
                            <a:solidFill>
                              <a:srgbClr val="A50021"/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− (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i="1" dirty="0">
                                <a:solidFill>
                                  <a:srgbClr val="A50021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)(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i="1" dirty="0">
                                <a:solidFill>
                                  <a:srgbClr val="A50021"/>
                                </a:solidFill>
                                <a:latin typeface="+mn-lt"/>
                              </a:rPr>
                              <m:t>y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)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1" dirty="0">
                            <a:solidFill>
                              <a:srgbClr val="A50021"/>
                            </a:solidFill>
                            <a:latin typeface="+mn-lt"/>
                          </a:rPr>
                          <m:t>n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i="1" dirty="0">
                                <a:solidFill>
                                  <a:srgbClr val="A50021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en-US" sz="2400" baseline="30000" dirty="0">
                            <a:solidFill>
                              <a:srgbClr val="A50021"/>
                            </a:solidFill>
                            <a:latin typeface="+mn-lt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 – (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m:rPr>
                                <m:nor/>
                              </m:rPr>
                              <a:rPr lang="en-US" sz="2400" i="1" dirty="0">
                                <a:solidFill>
                                  <a:srgbClr val="A50021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sz="2400" baseline="30000" dirty="0">
                            <a:solidFill>
                              <a:srgbClr val="A50021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A50021"/>
                    </a:solidFill>
                    <a:latin typeface="+mn-lt"/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400" dirty="0">
                    <a:solidFill>
                      <a:srgbClr val="A50021"/>
                    </a:solidFill>
                    <a:latin typeface="+mn-lt"/>
                  </a:rPr>
                  <a:t>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10(14,350.74) – (22.9)(5129.7)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rgbClr val="A50021"/>
                            </a:solidFill>
                            <a:latin typeface="+mn-lt"/>
                          </a:rPr>
                          <m:t>10(65.49) – (22.9)</m:t>
                        </m:r>
                        <m:r>
                          <m:rPr>
                            <m:nor/>
                          </m:rPr>
                          <a:rPr lang="en-US" sz="2400" baseline="30000" dirty="0">
                            <a:solidFill>
                              <a:srgbClr val="A50021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endParaRPr lang="en-US" sz="2400" i="1" baseline="30000" dirty="0">
                  <a:solidFill>
                    <a:srgbClr val="A5002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A5002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r>
                      <a:rPr lang="en-US" sz="2400" i="1">
                        <a:solidFill>
                          <a:srgbClr val="A5002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en-US" sz="2400" dirty="0">
                    <a:solidFill>
                      <a:srgbClr val="A50021"/>
                    </a:solidFill>
                    <a:latin typeface="+mn-lt"/>
                  </a:rPr>
                  <a:t>199.5346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C74E5CB-4689-4072-834F-BA0C6F11DC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558" y="4260278"/>
                <a:ext cx="4908884" cy="1790490"/>
              </a:xfrm>
              <a:prstGeom prst="rect">
                <a:avLst/>
              </a:prstGeom>
              <a:blipFill>
                <a:blip r:embed="rId3"/>
                <a:stretch>
                  <a:fillRect l="-1861" b="-6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715409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B3758963-61F6-494F-B6C4-80D73630F5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and its </a:t>
                </a:r>
                <a:r>
                  <a:rPr lang="en-US" i="1" dirty="0"/>
                  <a:t>y</a:t>
                </a:r>
                <a:r>
                  <a:rPr lang="en-US" dirty="0"/>
                  <a:t>-intercept </a:t>
                </a:r>
                <a:r>
                  <a:rPr lang="en-US" i="1" dirty="0"/>
                  <a:t>b</a:t>
                </a:r>
                <a:r>
                  <a:rPr lang="en-US" dirty="0"/>
                  <a:t>.</a:t>
                </a:r>
              </a:p>
              <a:p>
                <a:pPr marL="1257300" lvl="3" indent="0">
                  <a:buNone/>
                </a:pPr>
                <a:r>
                  <a:rPr lang="en-US" i="1" dirty="0">
                    <a:solidFill>
                      <a:srgbClr val="A50021"/>
                    </a:solidFill>
                  </a:rPr>
                  <a:t>b </a:t>
                </a:r>
                <a:r>
                  <a:rPr lang="en-US" dirty="0">
                    <a:solidFill>
                      <a:srgbClr val="A50021"/>
                    </a:solidFill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dirty="0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50021"/>
                    </a:solidFill>
                  </a:rPr>
                  <a:t> </a:t>
                </a:r>
                <a:r>
                  <a:rPr lang="en-US" i="1" dirty="0" smtClean="0">
                    <a:solidFill>
                      <a:srgbClr val="A50021"/>
                    </a:solidFill>
                  </a:rPr>
                  <a:t>−</a:t>
                </a:r>
                <a:r>
                  <a:rPr lang="en-US" dirty="0" smtClean="0">
                    <a:solidFill>
                      <a:srgbClr val="A50021"/>
                    </a:solidFill>
                  </a:rPr>
                  <a:t> </a:t>
                </a:r>
                <a:r>
                  <a:rPr lang="en-US" i="1" dirty="0" smtClean="0">
                    <a:solidFill>
                      <a:srgbClr val="A50021"/>
                    </a:solidFill>
                  </a:rPr>
                  <a:t>m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𝑥</m:t>
                        </m:r>
                      </m:e>
                    </m:acc>
                  </m:oMath>
                </a14:m>
                <a:endParaRPr lang="en-US" dirty="0">
                  <a:solidFill>
                    <a:srgbClr val="A50021"/>
                  </a:solidFill>
                </a:endParaRPr>
              </a:p>
              <a:p>
                <a:pPr marL="1257300" lvl="3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solidFill>
                          <a:srgbClr val="A5002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50021"/>
                            </a:solidFill>
                          </a:rPr>
                          <m:t>5129.7 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50021"/>
                            </a:solidFill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A50021"/>
                    </a:solidFill>
                  </a:rPr>
                  <a:t> – (199.5346)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solidFill>
                                  <a:srgbClr val="A5002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50021"/>
                                </a:solidFill>
                              </a:rPr>
                              <m:t>22.9 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50021"/>
                                </a:solidFill>
                              </a:rPr>
                              <m:t>10 </m:t>
                            </m:r>
                          </m:den>
                        </m:f>
                      </m:e>
                    </m:d>
                  </m:oMath>
                </a14:m>
                <a:endParaRPr lang="en-US" dirty="0">
                  <a:solidFill>
                    <a:srgbClr val="A50021"/>
                  </a:solidFill>
                </a:endParaRPr>
              </a:p>
              <a:p>
                <a:pPr marL="1257300" lvl="3" indent="0"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A5002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solidFill>
                          <a:srgbClr val="A5002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A50021"/>
                    </a:solidFill>
                  </a:rPr>
                  <a:t>56.036</a:t>
                </a:r>
              </a:p>
              <a:p>
                <a:r>
                  <a:rPr lang="en-US" dirty="0"/>
                  <a:t>So, the equation of the regression line is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50021"/>
                            </a:solidFill>
                          </a:rPr>
                          <m:t>y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50021"/>
                    </a:solidFill>
                  </a:rPr>
                  <a:t> </a:t>
                </a:r>
                <a:r>
                  <a:rPr lang="en-US" dirty="0">
                    <a:solidFill>
                      <a:srgbClr val="A50021"/>
                    </a:solidFill>
                  </a:rPr>
                  <a:t>= 199.535</a:t>
                </a:r>
                <a:r>
                  <a:rPr lang="en-US" i="1" dirty="0">
                    <a:solidFill>
                      <a:srgbClr val="A50021"/>
                    </a:solidFill>
                  </a:rPr>
                  <a:t>x </a:t>
                </a:r>
                <a:r>
                  <a:rPr lang="en-US" dirty="0">
                    <a:solidFill>
                      <a:srgbClr val="A50021"/>
                    </a:solidFill>
                  </a:rPr>
                  <a:t>+ 56.036.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3758963-61F6-494F-B6C4-80D73630F5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F6D830-4793-45A9-851D-5166A1033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7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Finding the Equation of a Regression Line</a:t>
            </a:r>
          </a:p>
        </p:txBody>
      </p:sp>
      <p:sp>
        <p:nvSpPr>
          <p:cNvPr id="20559" name="TextBox 5">
            <a:extLst>
              <a:ext uri="{FF2B5EF4-FFF2-40B4-BE49-F238E27FC236}">
                <a16:creationId xmlns="" xmlns:a16="http://schemas.microsoft.com/office/drawing/2014/main" id="{77DD3937-D2F9-46E7-9FA9-1808F77C1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2438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0" name="TextBox 6">
            <a:extLst>
              <a:ext uri="{FF2B5EF4-FFF2-40B4-BE49-F238E27FC236}">
                <a16:creationId xmlns="" xmlns:a16="http://schemas.microsoft.com/office/drawing/2014/main" id="{A621204D-7C9C-42DA-9724-E3267EA6D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819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3" name="TextBox 11">
            <a:extLst>
              <a:ext uri="{FF2B5EF4-FFF2-40B4-BE49-F238E27FC236}">
                <a16:creationId xmlns="" xmlns:a16="http://schemas.microsoft.com/office/drawing/2014/main" id="{7DC88B93-5785-4055-A7E4-2CAF75AAB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7925" y="48514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4" name="TextBox 15">
            <a:extLst>
              <a:ext uri="{FF2B5EF4-FFF2-40B4-BE49-F238E27FC236}">
                <a16:creationId xmlns="" xmlns:a16="http://schemas.microsoft.com/office/drawing/2014/main" id="{A395FB44-B4DA-456F-952E-CECB0C1B1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3243263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6" name="TextBox 22">
            <a:extLst>
              <a:ext uri="{FF2B5EF4-FFF2-40B4-BE49-F238E27FC236}">
                <a16:creationId xmlns="" xmlns:a16="http://schemas.microsoft.com/office/drawing/2014/main" id="{79BF6474-FCE3-452F-8A07-87B3D3685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28400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68" name="Footer Placeholder 2">
            <a:extLst>
              <a:ext uri="{FF2B5EF4-FFF2-40B4-BE49-F238E27FC236}">
                <a16:creationId xmlns="" xmlns:a16="http://schemas.microsoft.com/office/drawing/2014/main" id="{31F8F8B6-9F9B-422C-B936-B82F298C261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94278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AE815C-D65A-4165-B087-98949DA03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Finding the Equation of a Regression Line</a:t>
            </a:r>
          </a:p>
        </p:txBody>
      </p:sp>
      <p:sp>
        <p:nvSpPr>
          <p:cNvPr id="22530" name="Content Placeholder 13">
            <a:extLst>
              <a:ext uri="{FF2B5EF4-FFF2-40B4-BE49-F238E27FC236}">
                <a16:creationId xmlns="" xmlns:a16="http://schemas.microsoft.com/office/drawing/2014/main" id="{12A59552-3790-45B4-85DC-B8D82F749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1738313"/>
            <a:ext cx="8420100" cy="13716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sketch the regression line, first choose two </a:t>
            </a:r>
            <a:r>
              <a:rPr lang="en-US" sz="2400" i="1" dirty="0"/>
              <a:t>x</a:t>
            </a:r>
            <a:r>
              <a:rPr lang="en-US" sz="2400" dirty="0"/>
              <a:t>-values between the least and greatest </a:t>
            </a:r>
            <a:r>
              <a:rPr lang="en-US" sz="2400" i="1" dirty="0"/>
              <a:t>x</a:t>
            </a:r>
            <a:r>
              <a:rPr lang="en-US" sz="2400" dirty="0"/>
              <a:t>-values in the data set. Next, calculate the corresponding </a:t>
            </a:r>
            <a:r>
              <a:rPr lang="en-US" sz="2400" i="1" dirty="0"/>
              <a:t>y</a:t>
            </a:r>
            <a:r>
              <a:rPr lang="en-US" sz="2400" dirty="0"/>
              <a:t>-values using the regression equation. Draw a line through the two points. Notice that the line passes through the point (</a:t>
            </a:r>
            <a:r>
              <a:rPr lang="en-US" sz="2400" i="1" dirty="0"/>
              <a:t>x</a:t>
            </a:r>
            <a:r>
              <a:rPr lang="en-US" sz="2400" dirty="0"/>
              <a:t>, </a:t>
            </a:r>
            <a:r>
              <a:rPr lang="en-US" sz="2400" i="1" dirty="0"/>
              <a:t>y</a:t>
            </a:r>
            <a:r>
              <a:rPr lang="en-US" sz="2400" dirty="0"/>
              <a:t>) = (2.29, 512.97).</a:t>
            </a:r>
            <a:endParaRPr lang="en-US" altLang="en-US" sz="2400" dirty="0"/>
          </a:p>
        </p:txBody>
      </p:sp>
      <p:sp>
        <p:nvSpPr>
          <p:cNvPr id="22532" name="Footer Placeholder 2">
            <a:extLst>
              <a:ext uri="{FF2B5EF4-FFF2-40B4-BE49-F238E27FC236}">
                <a16:creationId xmlns="" xmlns:a16="http://schemas.microsoft.com/office/drawing/2014/main" id="{1ED0316D-5F5A-4864-B390-4D936AD7498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picture containing sky&#10;&#10;Description generated with high confidence">
            <a:extLst>
              <a:ext uri="{FF2B5EF4-FFF2-40B4-BE49-F238E27FC236}">
                <a16:creationId xmlns="" xmlns:a16="http://schemas.microsoft.com/office/drawing/2014/main" id="{2D995D93-2BAC-42FF-AB65-703DCE434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993" y="3274865"/>
            <a:ext cx="4612552" cy="304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2062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1B2F5E-7CF8-4C3F-9F98-BFE37832B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66688"/>
            <a:ext cx="8575964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Using Technology to Find a Regression Equation</a:t>
            </a:r>
          </a:p>
        </p:txBody>
      </p:sp>
      <p:sp>
        <p:nvSpPr>
          <p:cNvPr id="23554" name="Content Placeholder 2">
            <a:extLst>
              <a:ext uri="{FF2B5EF4-FFF2-40B4-BE49-F238E27FC236}">
                <a16:creationId xmlns="" xmlns:a16="http://schemas.microsoft.com/office/drawing/2014/main" id="{2AED7C46-A7B3-4E0E-8481-A319891D4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557562" cy="1710891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Use a technology tool to find the equation of the regression line for the Old Faithful data.</a:t>
            </a:r>
          </a:p>
        </p:txBody>
      </p:sp>
      <p:sp>
        <p:nvSpPr>
          <p:cNvPr id="23620" name="Footer Placeholder 2">
            <a:extLst>
              <a:ext uri="{FF2B5EF4-FFF2-40B4-BE49-F238E27FC236}">
                <a16:creationId xmlns="" xmlns:a16="http://schemas.microsoft.com/office/drawing/2014/main" id="{3D269F73-9A4B-4851-94C5-0F9548EEE2F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B888F0A0-A67B-47ED-AFE9-78EE2B07F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145" y="1451929"/>
            <a:ext cx="3690125" cy="482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5297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B5178D-BC1D-4908-9A79-D7F254878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237783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  <a:ea typeface="+mj-ea"/>
              </a:rPr>
              <a:t>Solution: Using Technology to Find a Regression Equation</a:t>
            </a:r>
          </a:p>
        </p:txBody>
      </p:sp>
      <p:sp>
        <p:nvSpPr>
          <p:cNvPr id="24586" name="Footer Placeholder 2">
            <a:extLst>
              <a:ext uri="{FF2B5EF4-FFF2-40B4-BE49-F238E27FC236}">
                <a16:creationId xmlns="" xmlns:a16="http://schemas.microsoft.com/office/drawing/2014/main" id="{47609D90-70BE-45D4-8E30-F1BC440FA61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67D9B605-8CFB-4E73-A11D-2D80627E5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57331"/>
            <a:ext cx="4555538" cy="2373962"/>
          </a:xfrm>
          <a:prstGeom prst="rect">
            <a:avLst/>
          </a:prstGeom>
        </p:spPr>
      </p:pic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6AADCDEE-9BF7-4ECF-B0C6-3BF2D97157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434482"/>
            <a:ext cx="4480942" cy="2168939"/>
          </a:xfrm>
          <a:prstGeom prst="rect">
            <a:avLst/>
          </a:prstGeom>
        </p:spPr>
      </p:pic>
      <p:pic>
        <p:nvPicPr>
          <p:cNvPr id="11" name="Picture 10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4D19A9B6-C6F5-4618-813D-BB0140286E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b="49899"/>
          <a:stretch/>
        </p:blipFill>
        <p:spPr>
          <a:xfrm>
            <a:off x="4869663" y="1485628"/>
            <a:ext cx="2191772" cy="2202731"/>
          </a:xfrm>
          <a:prstGeom prst="rect">
            <a:avLst/>
          </a:prstGeom>
        </p:spPr>
      </p:pic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0238EE54-BABB-4F93-8E7D-F18C14B2B7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6"/>
          <a:stretch/>
        </p:blipFill>
        <p:spPr>
          <a:xfrm>
            <a:off x="7061435" y="1845898"/>
            <a:ext cx="2082565" cy="18424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="" xmlns:a16="http://schemas.microsoft.com/office/drawing/2014/main" id="{CC25A488-926B-4B33-A872-E1F541B0FCD3}"/>
                  </a:ext>
                </a:extLst>
              </p:cNvPr>
              <p:cNvSpPr/>
              <p:nvPr/>
            </p:nvSpPr>
            <p:spPr>
              <a:xfrm>
                <a:off x="5525890" y="4128077"/>
                <a:ext cx="307109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TenLTStd-Roman"/>
                  </a:rPr>
                  <a:t>From the displays, you can see that the regression equation is</a:t>
                </a:r>
              </a:p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400" i="1" dirty="0">
                            <a:solidFill>
                              <a:srgbClr val="A50021"/>
                            </a:solidFill>
                            <a:latin typeface="TimesTenLTStd-Italic"/>
                          </a:rPr>
                          <m:t>y</m:t>
                        </m:r>
                      </m:e>
                    </m:acc>
                  </m:oMath>
                </a14:m>
                <a:r>
                  <a:rPr lang="en-US" sz="2400" i="1" dirty="0">
                    <a:solidFill>
                      <a:srgbClr val="A50021"/>
                    </a:solidFill>
                    <a:latin typeface="TimesTenLTStd-Italic"/>
                  </a:rPr>
                  <a:t> </a:t>
                </a:r>
                <a:r>
                  <a:rPr lang="en-US" sz="2400" dirty="0">
                    <a:solidFill>
                      <a:srgbClr val="A50021"/>
                    </a:solidFill>
                    <a:latin typeface="PearsonMATHPRO08"/>
                  </a:rPr>
                  <a:t>= </a:t>
                </a:r>
                <a:r>
                  <a:rPr lang="en-US" sz="2400" dirty="0">
                    <a:solidFill>
                      <a:srgbClr val="A50021"/>
                    </a:solidFill>
                    <a:latin typeface="TimesTenLTStd-Roman"/>
                  </a:rPr>
                  <a:t>12.481</a:t>
                </a:r>
                <a:r>
                  <a:rPr lang="en-US" sz="2400" i="1" dirty="0">
                    <a:solidFill>
                      <a:srgbClr val="A50021"/>
                    </a:solidFill>
                    <a:latin typeface="TimesTenLTStd-Italic"/>
                  </a:rPr>
                  <a:t>x </a:t>
                </a:r>
                <a:r>
                  <a:rPr lang="en-US" sz="2400" dirty="0">
                    <a:solidFill>
                      <a:srgbClr val="A50021"/>
                    </a:solidFill>
                    <a:latin typeface="PearsonMATHPRO02"/>
                  </a:rPr>
                  <a:t>+ </a:t>
                </a:r>
                <a:r>
                  <a:rPr lang="en-US" sz="2400" dirty="0">
                    <a:solidFill>
                      <a:srgbClr val="A50021"/>
                    </a:solidFill>
                    <a:latin typeface="TimesTenLTStd-Roman"/>
                  </a:rPr>
                  <a:t>33.683.</a:t>
                </a:r>
                <a:endParaRPr lang="en-US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C25A488-926B-4B33-A872-E1F541B0FC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5890" y="4128077"/>
                <a:ext cx="3071090" cy="1569660"/>
              </a:xfrm>
              <a:prstGeom prst="rect">
                <a:avLst/>
              </a:prstGeom>
              <a:blipFill>
                <a:blip r:embed="rId6"/>
                <a:stretch>
                  <a:fillRect l="-2976" t="-3101" r="-2579" b="-7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12211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56B254B1-3AE6-4876-9EC3-44FD60418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Predicting y-Values Using Regression Equations</a:t>
            </a:r>
          </a:p>
        </p:txBody>
      </p:sp>
      <p:sp>
        <p:nvSpPr>
          <p:cNvPr id="25602" name="Content Placeholder 3">
            <a:extLst>
              <a:ext uri="{FF2B5EF4-FFF2-40B4-BE49-F238E27FC236}">
                <a16:creationId xmlns="" xmlns:a16="http://schemas.microsoft.com/office/drawing/2014/main" id="{CEE9490E-C513-4D96-B142-B5B946996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The regression equation for the gross domestic products (in trillions of dollars) and carbon dioxide emissions (in millions of metric tons) data is </a:t>
            </a:r>
            <a:r>
              <a:rPr lang="en-US" altLang="en-US" i="1" dirty="0"/>
              <a:t>ŷ</a:t>
            </a:r>
            <a:r>
              <a:rPr lang="en-US" altLang="en-US" dirty="0"/>
              <a:t> = 199.535</a:t>
            </a:r>
            <a:r>
              <a:rPr lang="en-US" altLang="en-US" i="1" dirty="0"/>
              <a:t>x </a:t>
            </a:r>
            <a:r>
              <a:rPr lang="en-US" altLang="en-US" dirty="0"/>
              <a:t>+ 56.036. Use this equation to predict the </a:t>
            </a:r>
            <a:r>
              <a:rPr lang="en-US" altLang="en-US" i="1" dirty="0"/>
              <a:t>expected</a:t>
            </a:r>
            <a:r>
              <a:rPr lang="en-US" altLang="en-US" dirty="0"/>
              <a:t> carbon dioxide emissions for the following gross domestic products. (Recall from section 9.1 that </a:t>
            </a:r>
            <a:r>
              <a:rPr lang="en-US" altLang="en-US" i="1" dirty="0"/>
              <a:t>x</a:t>
            </a:r>
            <a:r>
              <a:rPr lang="en-US" altLang="en-US" dirty="0"/>
              <a:t> and </a:t>
            </a:r>
            <a:r>
              <a:rPr lang="en-US" altLang="en-US" i="1" dirty="0"/>
              <a:t>y</a:t>
            </a:r>
            <a:r>
              <a:rPr lang="en-US" altLang="en-US" dirty="0"/>
              <a:t> have a significant linear correlation.)</a:t>
            </a:r>
          </a:p>
          <a:p>
            <a:pPr marL="0" indent="0">
              <a:buFont typeface="Arial" panose="020B0604020202020204" pitchFamily="34" charset="0"/>
              <a:buAutoNum type="arabicPeriod"/>
            </a:pPr>
            <a:r>
              <a:rPr lang="en-US" altLang="en-US" dirty="0"/>
              <a:t>  $1.2 trillion dollars</a:t>
            </a:r>
          </a:p>
          <a:p>
            <a:pPr marL="0" indent="0">
              <a:buFont typeface="Arial" panose="020B0604020202020204" pitchFamily="34" charset="0"/>
              <a:buAutoNum type="arabicPeriod"/>
            </a:pPr>
            <a:r>
              <a:rPr lang="en-US" altLang="en-US" dirty="0"/>
              <a:t>  $2.0 trillion dollars</a:t>
            </a:r>
          </a:p>
          <a:p>
            <a:pPr marL="0" indent="0">
              <a:buFont typeface="Arial" panose="020B0604020202020204" pitchFamily="34" charset="0"/>
              <a:buAutoNum type="arabicPeriod"/>
            </a:pPr>
            <a:r>
              <a:rPr lang="en-US" altLang="en-US" dirty="0"/>
              <a:t>  $2.6 trillion dollars</a:t>
            </a:r>
          </a:p>
        </p:txBody>
      </p:sp>
      <p:sp>
        <p:nvSpPr>
          <p:cNvPr id="25603" name="Footer Placeholder 2">
            <a:extLst>
              <a:ext uri="{FF2B5EF4-FFF2-40B4-BE49-F238E27FC236}">
                <a16:creationId xmlns="" xmlns:a16="http://schemas.microsoft.com/office/drawing/2014/main" id="{85D78D62-012F-4AE6-BE5F-A2AB02A1098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65208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E8B4A73F-FCE0-44B0-B0C5-F20BA71CD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Predicting y-Values Using Regression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626" name="Content Placeholder 3">
                <a:extLst>
                  <a:ext uri="{FF2B5EF4-FFF2-40B4-BE49-F238E27FC236}">
                    <a16:creationId xmlns="" xmlns:a16="http://schemas.microsoft.com/office/drawing/2014/main" id="{F7635DB7-983D-44CB-8197-81F43C4102F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1184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To predict the expected carbon dioxide emissions, substitute each gross domestic product for </a:t>
                </a:r>
                <a:r>
                  <a:rPr lang="en-US" i="1" dirty="0"/>
                  <a:t>x </a:t>
                </a:r>
                <a:r>
                  <a:rPr lang="en-US" dirty="0"/>
                  <a:t>in the regression equation. Then calculate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</m:oMath>
                </a14:m>
                <a:r>
                  <a:rPr lang="en-US" dirty="0"/>
                  <a:t>. </a:t>
                </a:r>
                <a:endParaRPr lang="en-US" altLang="en-US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>
                    <a:solidFill>
                      <a:srgbClr val="A50021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50021"/>
                            </a:solidFill>
                          </a:rPr>
                          <m:t>y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50021"/>
                    </a:solidFill>
                  </a:rPr>
                  <a:t> </a:t>
                </a:r>
                <a:r>
                  <a:rPr lang="en-US" dirty="0">
                    <a:solidFill>
                      <a:srgbClr val="A50021"/>
                    </a:solidFill>
                  </a:rPr>
                  <a:t>= 199.535</a:t>
                </a:r>
                <a:r>
                  <a:rPr lang="en-US" i="1" dirty="0">
                    <a:solidFill>
                      <a:srgbClr val="A50021"/>
                    </a:solidFill>
                  </a:rPr>
                  <a:t>x </a:t>
                </a:r>
                <a:r>
                  <a:rPr lang="en-US" dirty="0">
                    <a:solidFill>
                      <a:srgbClr val="A50021"/>
                    </a:solidFill>
                  </a:rPr>
                  <a:t>+ 56.036 = 199.535(1.2) + 56.036 = 295.478 </a:t>
                </a:r>
              </a:p>
              <a:p>
                <a:pPr marL="0" indent="0">
                  <a:buNone/>
                </a:pPr>
                <a:r>
                  <a:rPr lang="en-US" dirty="0"/>
                  <a:t>When the gross domestic product is $1.2 trillion, the predicted CO</a:t>
                </a:r>
                <a:r>
                  <a:rPr lang="en-US" baseline="-25000" dirty="0"/>
                  <a:t>2</a:t>
                </a:r>
                <a:r>
                  <a:rPr lang="en-US" dirty="0"/>
                  <a:t> emissions are 295.478 million metric tons.</a:t>
                </a:r>
                <a:endParaRPr lang="en-US" altLang="en-US" dirty="0"/>
              </a:p>
              <a:p>
                <a:pPr marL="514350" indent="-514350">
                  <a:buFont typeface="Arial" panose="020B0604020202020204" pitchFamily="34" charset="0"/>
                  <a:buNone/>
                </a:pPr>
                <a:r>
                  <a:rPr lang="en-US" altLang="en-US" i="1" dirty="0"/>
                  <a:t>	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26626" name="Content Placeholder 3">
                <a:extLst>
                  <a:ext uri="{FF2B5EF4-FFF2-40B4-BE49-F238E27FC236}">
                    <a16:creationId xmlns:a16="http://schemas.microsoft.com/office/drawing/2014/main" id="{F7635DB7-983D-44CB-8197-81F43C4102F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11842"/>
              </a:xfrm>
              <a:blipFill>
                <a:blip r:embed="rId2"/>
                <a:stretch>
                  <a:fillRect l="-1481" t="-14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32" name="Footer Placeholder 2">
            <a:extLst>
              <a:ext uri="{FF2B5EF4-FFF2-40B4-BE49-F238E27FC236}">
                <a16:creationId xmlns="" xmlns:a16="http://schemas.microsoft.com/office/drawing/2014/main" id="{15393691-5F72-440F-B69C-D9854D0C24A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33940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E8B4A73F-FCE0-44B0-B0C5-F20BA71CD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Predicting y-Values Using Regression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626" name="Content Placeholder 3">
                <a:extLst>
                  <a:ext uri="{FF2B5EF4-FFF2-40B4-BE49-F238E27FC236}">
                    <a16:creationId xmlns="" xmlns:a16="http://schemas.microsoft.com/office/drawing/2014/main" id="{F7635DB7-983D-44CB-8197-81F43C4102F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1184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To predict the expected carbon dioxide emissions, substitute each gross domestic product for </a:t>
                </a:r>
                <a:r>
                  <a:rPr lang="en-US" i="1" dirty="0"/>
                  <a:t>x </a:t>
                </a:r>
                <a:r>
                  <a:rPr lang="en-US" dirty="0"/>
                  <a:t>in the regression equation. Then calculate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</m:oMath>
                </a14:m>
                <a:r>
                  <a:rPr lang="en-US" dirty="0"/>
                  <a:t>. </a:t>
                </a:r>
                <a:endParaRPr lang="en-US" altLang="en-US" dirty="0"/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en-US" dirty="0">
                    <a:solidFill>
                      <a:srgbClr val="A50021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50021"/>
                            </a:solidFill>
                          </a:rPr>
                          <m:t>y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50021"/>
                    </a:solidFill>
                  </a:rPr>
                  <a:t> </a:t>
                </a:r>
                <a:r>
                  <a:rPr lang="en-US" dirty="0">
                    <a:solidFill>
                      <a:srgbClr val="A50021"/>
                    </a:solidFill>
                  </a:rPr>
                  <a:t>= 199.535</a:t>
                </a:r>
                <a:r>
                  <a:rPr lang="en-US" i="1" dirty="0">
                    <a:solidFill>
                      <a:srgbClr val="A50021"/>
                    </a:solidFill>
                  </a:rPr>
                  <a:t>x </a:t>
                </a:r>
                <a:r>
                  <a:rPr lang="en-US" dirty="0">
                    <a:solidFill>
                      <a:srgbClr val="A50021"/>
                    </a:solidFill>
                  </a:rPr>
                  <a:t>+ 56.036 = 199.535(2.0) + 56.036 = 455.106 </a:t>
                </a:r>
              </a:p>
              <a:p>
                <a:pPr marL="0" indent="0">
                  <a:buNone/>
                </a:pPr>
                <a:r>
                  <a:rPr lang="en-US" dirty="0"/>
                  <a:t>When the gross domestic product is $2.0 trillion, the predicted CO</a:t>
                </a:r>
                <a:r>
                  <a:rPr lang="en-US" baseline="-25000" dirty="0"/>
                  <a:t>2</a:t>
                </a:r>
                <a:r>
                  <a:rPr lang="en-US" dirty="0"/>
                  <a:t> emissions are 455.106 million metric tons. </a:t>
                </a:r>
                <a:r>
                  <a:rPr lang="en-US" altLang="en-US" i="1" dirty="0"/>
                  <a:t>	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26626" name="Content Placeholder 3">
                <a:extLst>
                  <a:ext uri="{FF2B5EF4-FFF2-40B4-BE49-F238E27FC236}">
                    <a16:creationId xmlns:a16="http://schemas.microsoft.com/office/drawing/2014/main" id="{F7635DB7-983D-44CB-8197-81F43C4102F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11842"/>
              </a:xfrm>
              <a:blipFill>
                <a:blip r:embed="rId2"/>
                <a:stretch>
                  <a:fillRect l="-1481" t="-14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32" name="Footer Placeholder 2">
            <a:extLst>
              <a:ext uri="{FF2B5EF4-FFF2-40B4-BE49-F238E27FC236}">
                <a16:creationId xmlns="" xmlns:a16="http://schemas.microsoft.com/office/drawing/2014/main" id="{15393691-5F72-440F-B69C-D9854D0C24A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3278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E8B4A73F-FCE0-44B0-B0C5-F20BA71CD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Predicting y-Values Using Regression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626" name="Content Placeholder 3">
                <a:extLst>
                  <a:ext uri="{FF2B5EF4-FFF2-40B4-BE49-F238E27FC236}">
                    <a16:creationId xmlns="" xmlns:a16="http://schemas.microsoft.com/office/drawing/2014/main" id="{F7635DB7-983D-44CB-8197-81F43C4102F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199"/>
                <a:ext cx="8229600" cy="463697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To predict the expected carbon dioxide emissions, substitute each gross domestic product for </a:t>
                </a:r>
                <a:r>
                  <a:rPr lang="en-US" i="1" dirty="0"/>
                  <a:t>x </a:t>
                </a:r>
                <a:r>
                  <a:rPr lang="en-US" dirty="0"/>
                  <a:t>in the regression equation. Then calculate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</m:oMath>
                </a14:m>
                <a:r>
                  <a:rPr lang="en-US" dirty="0"/>
                  <a:t>. </a:t>
                </a:r>
                <a:endParaRPr lang="en-US" altLang="en-US" dirty="0"/>
              </a:p>
              <a:p>
                <a:pPr marL="514350" indent="-514350">
                  <a:buFont typeface="+mj-lt"/>
                  <a:buAutoNum type="arabicPeriod" startAt="3"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50021"/>
                            </a:solidFill>
                          </a:rPr>
                          <m:t>y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50021"/>
                    </a:solidFill>
                  </a:rPr>
                  <a:t> </a:t>
                </a:r>
                <a:r>
                  <a:rPr lang="en-US" dirty="0">
                    <a:solidFill>
                      <a:srgbClr val="A50021"/>
                    </a:solidFill>
                  </a:rPr>
                  <a:t>= 199.535</a:t>
                </a:r>
                <a:r>
                  <a:rPr lang="en-US" i="1" dirty="0">
                    <a:solidFill>
                      <a:srgbClr val="A50021"/>
                    </a:solidFill>
                  </a:rPr>
                  <a:t>x </a:t>
                </a:r>
                <a:r>
                  <a:rPr lang="en-US" dirty="0">
                    <a:solidFill>
                      <a:srgbClr val="A50021"/>
                    </a:solidFill>
                  </a:rPr>
                  <a:t>+ 56.036 = 199.535(2.6) + 56.036 = </a:t>
                </a:r>
                <a:r>
                  <a:rPr lang="en-US" dirty="0" smtClean="0">
                    <a:solidFill>
                      <a:srgbClr val="A50021"/>
                    </a:solidFill>
                  </a:rPr>
                  <a:t>574.827 </a:t>
                </a:r>
                <a:endParaRPr lang="en-US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en-US" dirty="0"/>
                  <a:t>When the gross domestic product is $2.6 trillion, the predicted CO</a:t>
                </a:r>
                <a:r>
                  <a:rPr lang="en-US" baseline="-25000" dirty="0"/>
                  <a:t>2</a:t>
                </a:r>
                <a:r>
                  <a:rPr lang="en-US" dirty="0"/>
                  <a:t> emissions are 574.827 million metric tons. </a:t>
                </a:r>
                <a:r>
                  <a:rPr lang="en-US" altLang="en-US" i="1" dirty="0"/>
                  <a:t>	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26626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635DB7-983D-44CB-8197-81F43C4102F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199"/>
                <a:ext cx="8229600" cy="4636971"/>
              </a:xfrm>
              <a:blipFill rotWithShape="1">
                <a:blip r:embed="rId2"/>
                <a:stretch>
                  <a:fillRect l="-1481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32" name="Footer Placeholder 2">
            <a:extLst>
              <a:ext uri="{FF2B5EF4-FFF2-40B4-BE49-F238E27FC236}">
                <a16:creationId xmlns="" xmlns:a16="http://schemas.microsoft.com/office/drawing/2014/main" id="{15393691-5F72-440F-B69C-D9854D0C24A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60430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3">
            <a:extLst>
              <a:ext uri="{FF2B5EF4-FFF2-40B4-BE49-F238E27FC236}">
                <a16:creationId xmlns="" xmlns:a16="http://schemas.microsoft.com/office/drawing/2014/main" id="{83D43D0C-94F9-4DC9-84F8-56B2A76F8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Chapter Outline</a:t>
            </a:r>
          </a:p>
        </p:txBody>
      </p:sp>
      <p:sp>
        <p:nvSpPr>
          <p:cNvPr id="11266" name="Content Placeholder 4">
            <a:extLst>
              <a:ext uri="{FF2B5EF4-FFF2-40B4-BE49-F238E27FC236}">
                <a16:creationId xmlns="" xmlns:a16="http://schemas.microsoft.com/office/drawing/2014/main" id="{57E6819A-9DA7-486C-82E3-C1C4EB802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9.1 Correlation</a:t>
            </a:r>
          </a:p>
          <a:p>
            <a:r>
              <a:rPr lang="en-US" altLang="en-US"/>
              <a:t>9.2 Linear Regression</a:t>
            </a:r>
          </a:p>
          <a:p>
            <a:r>
              <a:rPr lang="en-US" altLang="en-US"/>
              <a:t>9.3 Measures of Regression and Prediction Intervals</a:t>
            </a:r>
          </a:p>
          <a:p>
            <a:r>
              <a:rPr lang="en-US" altLang="en-US"/>
              <a:t>9.4 Multiple Regression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="" xmlns:a16="http://schemas.microsoft.com/office/drawing/2014/main" id="{349C654B-018E-4B46-BB4B-F8036C5EE6E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551443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3">
            <a:extLst>
              <a:ext uri="{FF2B5EF4-FFF2-40B4-BE49-F238E27FC236}">
                <a16:creationId xmlns="" xmlns:a16="http://schemas.microsoft.com/office/drawing/2014/main" id="{DD8C3AD1-9DC9-4E34-97D1-58EA325B9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9.2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17AD74C-DB17-4B39-B381-CF1222EF9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Linear Regression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50951409-DB02-444A-B46F-CB599E72225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622886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38F337F5-DE6C-46CB-A2F5-F9CFE6FD1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Section 9.2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B2E7D845-D249-4F96-941C-BDA55BF30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How to find the equation of a regression line</a:t>
            </a:r>
          </a:p>
          <a:p>
            <a:r>
              <a:rPr lang="en-US" altLang="en-US"/>
              <a:t>How to predict </a:t>
            </a:r>
            <a:r>
              <a:rPr lang="en-US" altLang="en-US" i="1"/>
              <a:t>y</a:t>
            </a:r>
            <a:r>
              <a:rPr lang="en-US" altLang="en-US"/>
              <a:t>-values using a regression equation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="" xmlns:a16="http://schemas.microsoft.com/office/drawing/2014/main" id="{DDEAA240-9352-4E4D-A213-63B310EF746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11564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="" xmlns:a16="http://schemas.microsoft.com/office/drawing/2014/main" id="{6C5B638C-40AF-4CCA-A073-51E151CEE2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Regression lines</a:t>
            </a:r>
          </a:p>
        </p:txBody>
      </p:sp>
      <p:sp>
        <p:nvSpPr>
          <p:cNvPr id="65539" name="Content Placeholder 31">
            <a:extLst>
              <a:ext uri="{FF2B5EF4-FFF2-40B4-BE49-F238E27FC236}">
                <a16:creationId xmlns="" xmlns:a16="http://schemas.microsoft.com/office/drawing/2014/main" id="{328BBF2F-6B7C-42F2-9AB6-73439BED5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667000"/>
          </a:xfrm>
        </p:spPr>
        <p:txBody>
          <a:bodyPr/>
          <a:lstStyle/>
          <a:p>
            <a:r>
              <a:rPr lang="en-US" dirty="0"/>
              <a:t>After verifying that the linear correlation between two variables is significant, the next step is to determine the equation of the line that best models the data.</a:t>
            </a:r>
          </a:p>
          <a:p>
            <a:r>
              <a:rPr lang="en-US" dirty="0"/>
              <a:t>This line is called a </a:t>
            </a:r>
            <a:r>
              <a:rPr lang="en-US" b="1" dirty="0"/>
              <a:t>regression line, </a:t>
            </a:r>
            <a:r>
              <a:rPr lang="en-US" dirty="0"/>
              <a:t>and its equation can be used to predict the value of </a:t>
            </a:r>
            <a:r>
              <a:rPr lang="en-US" i="1" dirty="0"/>
              <a:t>y </a:t>
            </a:r>
            <a:r>
              <a:rPr lang="en-US" dirty="0"/>
              <a:t>for a given value of </a:t>
            </a:r>
            <a:r>
              <a:rPr lang="en-US" i="1" dirty="0"/>
              <a:t>x</a:t>
            </a:r>
            <a:r>
              <a:rPr lang="en-US" dirty="0"/>
              <a:t>.</a:t>
            </a:r>
            <a:endParaRPr lang="en-US" altLang="en-US" dirty="0"/>
          </a:p>
        </p:txBody>
      </p:sp>
      <p:grpSp>
        <p:nvGrpSpPr>
          <p:cNvPr id="14339" name="Group 47">
            <a:extLst>
              <a:ext uri="{FF2B5EF4-FFF2-40B4-BE49-F238E27FC236}">
                <a16:creationId xmlns="" xmlns:a16="http://schemas.microsoft.com/office/drawing/2014/main" id="{476E5A55-E29E-490D-9310-B26D297CE68A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3810000"/>
            <a:ext cx="4953000" cy="2530475"/>
            <a:chOff x="2209800" y="3810000"/>
            <a:chExt cx="4953000" cy="2530535"/>
          </a:xfrm>
        </p:grpSpPr>
        <p:cxnSp>
          <p:nvCxnSpPr>
            <p:cNvPr id="35" name="Straight Arrow Connector 34">
              <a:extLst>
                <a:ext uri="{FF2B5EF4-FFF2-40B4-BE49-F238E27FC236}">
                  <a16:creationId xmlns="" xmlns:a16="http://schemas.microsoft.com/office/drawing/2014/main" id="{C24A4FCD-593A-48D2-859D-0891E9BC405E}"/>
                </a:ext>
              </a:extLst>
            </p:cNvPr>
            <p:cNvCxnSpPr/>
            <p:nvPr/>
          </p:nvCxnSpPr>
          <p:spPr>
            <a:xfrm>
              <a:off x="2209800" y="6172256"/>
              <a:ext cx="4648200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="" xmlns:a16="http://schemas.microsoft.com/office/drawing/2014/main" id="{F04BA950-003A-4FF1-94BA-6A2BFF18A10F}"/>
                </a:ext>
              </a:extLst>
            </p:cNvPr>
            <p:cNvCxnSpPr/>
            <p:nvPr/>
          </p:nvCxnSpPr>
          <p:spPr>
            <a:xfrm rot="5400000" flipH="1" flipV="1">
              <a:off x="1333477" y="5218145"/>
              <a:ext cx="2057449" cy="317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DB8D609D-7BB1-443B-8364-01B7A65D673F}"/>
                </a:ext>
              </a:extLst>
            </p:cNvPr>
            <p:cNvCxnSpPr/>
            <p:nvPr/>
          </p:nvCxnSpPr>
          <p:spPr>
            <a:xfrm flipV="1">
              <a:off x="2514600" y="4343413"/>
              <a:ext cx="3962400" cy="15240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="" xmlns:a16="http://schemas.microsoft.com/office/drawing/2014/main" id="{3A841C54-E374-4F9D-AF10-678E962146A5}"/>
                </a:ext>
              </a:extLst>
            </p:cNvPr>
            <p:cNvSpPr/>
            <p:nvPr/>
          </p:nvSpPr>
          <p:spPr>
            <a:xfrm>
              <a:off x="2743200" y="5943651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5FDE3ED1-814C-42D9-A41A-B9BCEB29309A}"/>
                </a:ext>
              </a:extLst>
            </p:cNvPr>
            <p:cNvSpPr/>
            <p:nvPr/>
          </p:nvSpPr>
          <p:spPr>
            <a:xfrm>
              <a:off x="3505200" y="5791247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B75D992E-E9AC-4C3D-BD0F-6236D829FDAD}"/>
                </a:ext>
              </a:extLst>
            </p:cNvPr>
            <p:cNvSpPr/>
            <p:nvPr/>
          </p:nvSpPr>
          <p:spPr>
            <a:xfrm>
              <a:off x="4038600" y="4953027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33167D0C-CBE9-4291-8EB3-C0FD000F2765}"/>
                </a:ext>
              </a:extLst>
            </p:cNvPr>
            <p:cNvSpPr/>
            <p:nvPr/>
          </p:nvSpPr>
          <p:spPr>
            <a:xfrm>
              <a:off x="4648200" y="4495816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F1EC2373-9045-491C-8B32-C25578CE002A}"/>
                </a:ext>
              </a:extLst>
            </p:cNvPr>
            <p:cNvSpPr/>
            <p:nvPr/>
          </p:nvSpPr>
          <p:spPr>
            <a:xfrm>
              <a:off x="5029200" y="5257834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04729F67-D378-40CA-BE32-CE7344D82559}"/>
                </a:ext>
              </a:extLst>
            </p:cNvPr>
            <p:cNvSpPr/>
            <p:nvPr/>
          </p:nvSpPr>
          <p:spPr>
            <a:xfrm>
              <a:off x="5791200" y="4343413"/>
              <a:ext cx="76200" cy="76202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CDCB613B-FD8C-4F8F-BDFE-18F886C6E6D9}"/>
                </a:ext>
              </a:extLst>
            </p:cNvPr>
            <p:cNvSpPr txBox="1"/>
            <p:nvPr/>
          </p:nvSpPr>
          <p:spPr>
            <a:xfrm>
              <a:off x="6858000" y="5943651"/>
              <a:ext cx="304800" cy="3968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i="1" dirty="0">
                  <a:latin typeface="+mn-lt"/>
                  <a:ea typeface="+mn-ea"/>
                </a:rPr>
                <a:t>x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8BD3C530-6270-4A06-B6ED-E9FE079F817A}"/>
                </a:ext>
              </a:extLst>
            </p:cNvPr>
            <p:cNvSpPr txBox="1"/>
            <p:nvPr/>
          </p:nvSpPr>
          <p:spPr>
            <a:xfrm>
              <a:off x="2209800" y="3810000"/>
              <a:ext cx="304800" cy="3968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i="1" dirty="0">
                  <a:latin typeface="+mn-lt"/>
                  <a:ea typeface="+mn-ea"/>
                </a:rPr>
                <a:t>y</a:t>
              </a:r>
            </a:p>
          </p:txBody>
        </p:sp>
      </p:grpSp>
      <p:sp>
        <p:nvSpPr>
          <p:cNvPr id="14340" name="Footer Placeholder 2">
            <a:extLst>
              <a:ext uri="{FF2B5EF4-FFF2-40B4-BE49-F238E27FC236}">
                <a16:creationId xmlns="" xmlns:a16="http://schemas.microsoft.com/office/drawing/2014/main" id="{EA298819-29D5-4E84-AA8B-20AB480D30F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327275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="" xmlns:a16="http://schemas.microsoft.com/office/drawing/2014/main" id="{2CC74DF1-BC5F-4201-BA72-B4A4C15FB5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Residuals</a:t>
            </a:r>
          </a:p>
        </p:txBody>
      </p:sp>
      <p:sp>
        <p:nvSpPr>
          <p:cNvPr id="15362" name="Content Placeholder 31">
            <a:extLst>
              <a:ext uri="{FF2B5EF4-FFF2-40B4-BE49-F238E27FC236}">
                <a16:creationId xmlns="" xmlns:a16="http://schemas.microsoft.com/office/drawing/2014/main" id="{C74BE758-2B57-4586-A014-769DB37C1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8601"/>
            <a:ext cx="8229600" cy="1828800"/>
          </a:xfrm>
        </p:spPr>
        <p:txBody>
          <a:bodyPr/>
          <a:lstStyle/>
          <a:p>
            <a:r>
              <a:rPr lang="en-US" sz="2400" dirty="0"/>
              <a:t>For each data point, </a:t>
            </a:r>
            <a:r>
              <a:rPr lang="en-US" sz="2400" i="1" dirty="0"/>
              <a:t>d</a:t>
            </a:r>
            <a:r>
              <a:rPr lang="en-US" sz="2400" i="1" baseline="-25000" dirty="0"/>
              <a:t>i</a:t>
            </a:r>
            <a:r>
              <a:rPr lang="en-US" sz="2400" i="1" dirty="0"/>
              <a:t> </a:t>
            </a:r>
            <a:r>
              <a:rPr lang="en-US" sz="2400" dirty="0"/>
              <a:t>represents the difference between the observed </a:t>
            </a:r>
            <a:r>
              <a:rPr lang="en-US" sz="2400" i="1" dirty="0"/>
              <a:t>y</a:t>
            </a:r>
            <a:r>
              <a:rPr lang="en-US" sz="2400" dirty="0"/>
              <a:t>-value and the predicted </a:t>
            </a:r>
            <a:r>
              <a:rPr lang="en-US" sz="2400" i="1" dirty="0"/>
              <a:t>y</a:t>
            </a:r>
            <a:r>
              <a:rPr lang="en-US" sz="2400" dirty="0"/>
              <a:t>-value for a given </a:t>
            </a:r>
            <a:r>
              <a:rPr lang="en-US" sz="2400" i="1" dirty="0"/>
              <a:t>x</a:t>
            </a:r>
            <a:r>
              <a:rPr lang="en-US" sz="2400" dirty="0"/>
              <a:t>-value. </a:t>
            </a:r>
          </a:p>
          <a:p>
            <a:r>
              <a:rPr lang="en-US" sz="2400" dirty="0"/>
              <a:t>These differences are called </a:t>
            </a:r>
            <a:r>
              <a:rPr lang="en-US" sz="2400" b="1" dirty="0"/>
              <a:t>residuals </a:t>
            </a:r>
            <a:r>
              <a:rPr lang="en-US" sz="2400" dirty="0"/>
              <a:t>and can be positive, negative, or zero.</a:t>
            </a:r>
            <a:endParaRPr lang="en-US" altLang="en-US" sz="2400" dirty="0"/>
          </a:p>
        </p:txBody>
      </p:sp>
      <p:sp>
        <p:nvSpPr>
          <p:cNvPr id="15365" name="Footer Placeholder 2">
            <a:extLst>
              <a:ext uri="{FF2B5EF4-FFF2-40B4-BE49-F238E27FC236}">
                <a16:creationId xmlns="" xmlns:a16="http://schemas.microsoft.com/office/drawing/2014/main" id="{939D8A37-6410-427B-BE8E-F50044D368D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 descr="A close up of a map&#10;&#10;Description generated with high confidence">
            <a:extLst>
              <a:ext uri="{FF2B5EF4-FFF2-40B4-BE49-F238E27FC236}">
                <a16:creationId xmlns="" xmlns:a16="http://schemas.microsoft.com/office/drawing/2014/main" id="{660BD89E-1552-4248-9AA3-E2A0F6EDC2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72" y="2796995"/>
            <a:ext cx="6392427" cy="321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090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Content Placeholder 5">
            <a:extLst>
              <a:ext uri="{FF2B5EF4-FFF2-40B4-BE49-F238E27FC236}">
                <a16:creationId xmlns="" xmlns:a16="http://schemas.microsoft.com/office/drawing/2014/main" id="{39677DDD-78C9-4482-80EF-F1DF7C718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71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Regression line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  <a:r>
              <a:rPr lang="en-US" altLang="en-US" dirty="0"/>
              <a:t>(</a:t>
            </a:r>
            <a:r>
              <a:rPr lang="en-US" altLang="en-US" b="1" dirty="0">
                <a:solidFill>
                  <a:schemeClr val="accent2"/>
                </a:solidFill>
              </a:rPr>
              <a:t>line of best fit</a:t>
            </a:r>
            <a:r>
              <a:rPr lang="en-US" altLang="en-US" dirty="0"/>
              <a:t>)</a:t>
            </a:r>
          </a:p>
          <a:p>
            <a:r>
              <a:rPr lang="en-US" altLang="en-US" dirty="0"/>
              <a:t>The line for which the sum of the squares of the residuals is a minimum.    </a:t>
            </a:r>
          </a:p>
          <a:p>
            <a:r>
              <a:rPr lang="en-US" altLang="en-US" dirty="0"/>
              <a:t>The equation of a regression line for an independent variable </a:t>
            </a:r>
            <a:r>
              <a:rPr lang="en-US" altLang="en-US" i="1" dirty="0"/>
              <a:t>x</a:t>
            </a:r>
            <a:r>
              <a:rPr lang="en-US" altLang="en-US" dirty="0"/>
              <a:t> and a dependent variable </a:t>
            </a:r>
            <a:r>
              <a:rPr lang="en-US" altLang="en-US" i="1" dirty="0"/>
              <a:t>y</a:t>
            </a:r>
            <a:r>
              <a:rPr lang="en-US" altLang="en-US" dirty="0"/>
              <a:t> is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Font typeface="Arial" panose="020B0604020202020204" pitchFamily="34" charset="0"/>
              <a:buNone/>
            </a:pPr>
            <a:r>
              <a:rPr lang="en-US" altLang="en-US" dirty="0"/>
              <a:t>		</a:t>
            </a:r>
            <a:r>
              <a:rPr lang="en-US" altLang="en-US" i="1" dirty="0">
                <a:solidFill>
                  <a:srgbClr val="A50021"/>
                </a:solidFill>
              </a:rPr>
              <a:t>ŷ</a:t>
            </a:r>
            <a:r>
              <a:rPr lang="en-US" altLang="en-US" dirty="0">
                <a:solidFill>
                  <a:srgbClr val="A50021"/>
                </a:solidFill>
              </a:rPr>
              <a:t> = </a:t>
            </a:r>
            <a:r>
              <a:rPr lang="en-US" altLang="en-US" i="1" dirty="0">
                <a:solidFill>
                  <a:srgbClr val="A50021"/>
                </a:solidFill>
              </a:rPr>
              <a:t>mx </a:t>
            </a:r>
            <a:r>
              <a:rPr lang="en-US" altLang="en-US" dirty="0">
                <a:solidFill>
                  <a:srgbClr val="A50021"/>
                </a:solidFill>
              </a:rPr>
              <a:t>+ </a:t>
            </a:r>
            <a:r>
              <a:rPr lang="en-US" altLang="en-US" i="1" dirty="0">
                <a:solidFill>
                  <a:srgbClr val="A50021"/>
                </a:solidFill>
              </a:rPr>
              <a:t>b</a:t>
            </a:r>
            <a:endParaRPr lang="en-US" altLang="en-US" dirty="0">
              <a:solidFill>
                <a:srgbClr val="A50021"/>
              </a:solidFill>
            </a:endParaRPr>
          </a:p>
          <a:p>
            <a:endParaRPr lang="en-US" altLang="en-US" dirty="0"/>
          </a:p>
        </p:txBody>
      </p:sp>
      <p:sp>
        <p:nvSpPr>
          <p:cNvPr id="16386" name="Rectangle 2">
            <a:extLst>
              <a:ext uri="{FF2B5EF4-FFF2-40B4-BE49-F238E27FC236}">
                <a16:creationId xmlns="" xmlns:a16="http://schemas.microsoft.com/office/drawing/2014/main" id="{F884FAE5-41A0-430D-BEA4-62F9CEAB1F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Regression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9322653-2189-4C5D-8CC1-0E4FDCEC557E}"/>
              </a:ext>
            </a:extLst>
          </p:cNvPr>
          <p:cNvSpPr txBox="1"/>
          <p:nvPr/>
        </p:nvSpPr>
        <p:spPr>
          <a:xfrm>
            <a:off x="609600" y="4678363"/>
            <a:ext cx="1600200" cy="155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  <a:ea typeface="+mn-ea"/>
              </a:rPr>
              <a:t>Predicted </a:t>
            </a:r>
            <a:r>
              <a:rPr lang="en-US" sz="2400" i="1" dirty="0">
                <a:latin typeface="+mn-lt"/>
                <a:ea typeface="+mn-ea"/>
              </a:rPr>
              <a:t>y</a:t>
            </a:r>
            <a:r>
              <a:rPr lang="en-US" sz="2400" dirty="0">
                <a:latin typeface="+mn-lt"/>
                <a:ea typeface="+mn-ea"/>
              </a:rPr>
              <a:t>-value for a given </a:t>
            </a:r>
            <a:r>
              <a:rPr lang="en-US" sz="2400" i="1" dirty="0">
                <a:latin typeface="+mn-lt"/>
                <a:ea typeface="+mn-ea"/>
              </a:rPr>
              <a:t>x</a:t>
            </a:r>
            <a:r>
              <a:rPr lang="en-US" sz="2400" dirty="0">
                <a:latin typeface="+mn-lt"/>
                <a:ea typeface="+mn-ea"/>
              </a:rPr>
              <a:t>-value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ECB579F-2244-40AB-A78A-753EC70C2DBC}"/>
              </a:ext>
            </a:extLst>
          </p:cNvPr>
          <p:cNvSpPr txBox="1"/>
          <p:nvPr/>
        </p:nvSpPr>
        <p:spPr>
          <a:xfrm>
            <a:off x="2286000" y="4724400"/>
            <a:ext cx="9144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  <a:ea typeface="+mn-ea"/>
              </a:rPr>
              <a:t>Slope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0C54A9B-4B38-4362-9594-44969C3A60E0}"/>
              </a:ext>
            </a:extLst>
          </p:cNvPr>
          <p:cNvSpPr txBox="1"/>
          <p:nvPr/>
        </p:nvSpPr>
        <p:spPr>
          <a:xfrm>
            <a:off x="3352800" y="4343400"/>
            <a:ext cx="16002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latin typeface="+mn-lt"/>
                <a:ea typeface="+mn-ea"/>
              </a:rPr>
              <a:t>y</a:t>
            </a:r>
            <a:r>
              <a:rPr lang="en-US" sz="2400" dirty="0">
                <a:latin typeface="+mn-lt"/>
                <a:ea typeface="+mn-ea"/>
              </a:rPr>
              <a:t>-intercept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FD5B382-6B48-4E5D-A886-A11A128CB35E}"/>
              </a:ext>
            </a:extLst>
          </p:cNvPr>
          <p:cNvCxnSpPr/>
          <p:nvPr/>
        </p:nvCxnSpPr>
        <p:spPr>
          <a:xfrm rot="5400000" flipH="1" flipV="1">
            <a:off x="1223169" y="4499769"/>
            <a:ext cx="258762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DDAC5006-EEEA-4EFF-94D7-486EF266244C}"/>
              </a:ext>
            </a:extLst>
          </p:cNvPr>
          <p:cNvCxnSpPr/>
          <p:nvPr/>
        </p:nvCxnSpPr>
        <p:spPr>
          <a:xfrm rot="16200000" flipV="1">
            <a:off x="2095500" y="4457700"/>
            <a:ext cx="3810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2D050F0A-8736-41AC-8913-6CBD5C7C0F7D}"/>
              </a:ext>
            </a:extLst>
          </p:cNvPr>
          <p:cNvCxnSpPr/>
          <p:nvPr/>
        </p:nvCxnSpPr>
        <p:spPr>
          <a:xfrm rot="10800000">
            <a:off x="2971800" y="4343400"/>
            <a:ext cx="3048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3" name="Footer Placeholder 2">
            <a:extLst>
              <a:ext uri="{FF2B5EF4-FFF2-40B4-BE49-F238E27FC236}">
                <a16:creationId xmlns="" xmlns:a16="http://schemas.microsoft.com/office/drawing/2014/main" id="{EB9B5F91-6650-4614-95B0-84B90395181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="" xmlns:a16="http://schemas.microsoft.com/office/drawing/2014/main" id="{39E31C2D-8A1C-49DB-A73E-1255F21D9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672871"/>
              </p:ext>
            </p:extLst>
          </p:nvPr>
        </p:nvGraphicFramePr>
        <p:xfrm>
          <a:off x="4433770" y="2590198"/>
          <a:ext cx="711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4" imgW="711000" imgH="444240" progId="Equation.DSMT4">
                  <p:embed/>
                </p:oleObj>
              </mc:Choice>
              <mc:Fallback>
                <p:oleObj name="Equation" r:id="rId4" imgW="7110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33770" y="2590198"/>
                        <a:ext cx="711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61546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uild="p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="" xmlns:a16="http://schemas.microsoft.com/office/drawing/2014/main" id="{6D49A536-F2AD-4ADA-B870-11AFB3312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Equation of a Regression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24" name="Content Placeholder 2">
                <a:extLst>
                  <a:ext uri="{FF2B5EF4-FFF2-40B4-BE49-F238E27FC236}">
                    <a16:creationId xmlns="" xmlns:a16="http://schemas.microsoft.com/office/drawing/2014/main" id="{6D0CDF22-696D-40F1-99F4-DE7209C9B73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The equation of a regression line for an independent variable </a:t>
                </a:r>
                <a:r>
                  <a:rPr lang="en-US" i="1" dirty="0"/>
                  <a:t>x </a:t>
                </a:r>
                <a:r>
                  <a:rPr lang="en-US" dirty="0"/>
                  <a:t>and a dependent variable </a:t>
                </a:r>
                <a:r>
                  <a:rPr lang="en-US" i="1" dirty="0"/>
                  <a:t>y </a:t>
                </a:r>
                <a:r>
                  <a:rPr lang="en-US" dirty="0"/>
                  <a:t>is</a:t>
                </a:r>
              </a:p>
              <a:p>
                <a:pPr marL="0" indent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en-US" i="1" dirty="0"/>
                  <a:t>ŷ</a:t>
                </a:r>
                <a:r>
                  <a:rPr lang="en-US" altLang="en-US" dirty="0"/>
                  <a:t> = </a:t>
                </a:r>
                <a:r>
                  <a:rPr lang="en-US" altLang="en-US" i="1" dirty="0"/>
                  <a:t>mx </a:t>
                </a:r>
                <a:r>
                  <a:rPr lang="en-US" altLang="en-US" dirty="0"/>
                  <a:t>+ </a:t>
                </a:r>
                <a:r>
                  <a:rPr lang="en-US" altLang="en-US" i="1" dirty="0"/>
                  <a:t>b  </a:t>
                </a:r>
              </a:p>
              <a:p>
                <a:pPr marL="341313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en-US" dirty="0"/>
                  <a:t>where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is the predicted </a:t>
                </a:r>
                <a:r>
                  <a:rPr lang="en-US" i="1" dirty="0"/>
                  <a:t>y</a:t>
                </a:r>
                <a:r>
                  <a:rPr lang="en-US" dirty="0"/>
                  <a:t>-value for a given </a:t>
                </a:r>
                <a:r>
                  <a:rPr lang="en-US" i="1" dirty="0"/>
                  <a:t>x</a:t>
                </a:r>
                <a:r>
                  <a:rPr lang="en-US" dirty="0"/>
                  <a:t>-value. The slope </a:t>
                </a:r>
                <a:r>
                  <a:rPr lang="en-US" i="1" dirty="0"/>
                  <a:t>m </a:t>
                </a:r>
                <a:r>
                  <a:rPr lang="en-US" dirty="0"/>
                  <a:t>and </a:t>
                </a:r>
                <a:r>
                  <a:rPr lang="en-US" i="1" dirty="0"/>
                  <a:t>y</a:t>
                </a:r>
                <a:r>
                  <a:rPr lang="en-US" dirty="0"/>
                  <a:t>-intercept </a:t>
                </a:r>
                <a:r>
                  <a:rPr lang="en-US" i="1" dirty="0"/>
                  <a:t>b </a:t>
                </a:r>
                <a:r>
                  <a:rPr lang="en-US" dirty="0"/>
                  <a:t>are given by</a:t>
                </a:r>
                <a:endParaRPr lang="en-US" altLang="en-US" dirty="0"/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en-US" altLang="en-US" dirty="0"/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en-US" altLang="en-US" dirty="0"/>
              </a:p>
              <a:p>
                <a:pPr marL="341312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y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is the mean of the </a:t>
                </a:r>
                <a:r>
                  <a:rPr lang="en-US" i="1" dirty="0"/>
                  <a:t>y</a:t>
                </a:r>
                <a:r>
                  <a:rPr lang="en-US" dirty="0"/>
                  <a:t>-values in the data set,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is the mean of the </a:t>
                </a:r>
                <a:r>
                  <a:rPr lang="en-US" i="1" dirty="0"/>
                  <a:t>x</a:t>
                </a:r>
                <a:r>
                  <a:rPr lang="en-US" dirty="0"/>
                  <a:t>-values, and </a:t>
                </a:r>
                <a:r>
                  <a:rPr lang="en-US" i="1" dirty="0"/>
                  <a:t>n </a:t>
                </a:r>
                <a:r>
                  <a:rPr lang="en-US" dirty="0"/>
                  <a:t>is the number of pairs of data. The regression line always passes through the point (</a:t>
                </a:r>
                <a:r>
                  <a:rPr lang="en-US" i="1" dirty="0"/>
                  <a:t>x</a:t>
                </a:r>
                <a:r>
                  <a:rPr lang="en-US" dirty="0"/>
                  <a:t>, </a:t>
                </a:r>
                <a:r>
                  <a:rPr lang="en-US" i="1" dirty="0"/>
                  <a:t>y</a:t>
                </a:r>
                <a:r>
                  <a:rPr lang="en-US" dirty="0"/>
                  <a:t>).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9224" name="Content Placeholder 2">
                <a:extLst>
                  <a:ext uri="{FF2B5EF4-FFF2-40B4-BE49-F238E27FC236}">
                    <a16:creationId xmlns:a16="http://schemas.microsoft.com/office/drawing/2014/main" id="{6D0CDF22-696D-40F1-99F4-DE7209C9B73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333" t="-1482" b="-9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435" name="Object 8">
            <a:extLst>
              <a:ext uri="{FF2B5EF4-FFF2-40B4-BE49-F238E27FC236}">
                <a16:creationId xmlns="" xmlns:a16="http://schemas.microsoft.com/office/drawing/2014/main" id="{815EA8CC-6CED-4EC7-8ADC-5073D63A59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887349"/>
              </p:ext>
            </p:extLst>
          </p:nvPr>
        </p:nvGraphicFramePr>
        <p:xfrm>
          <a:off x="1208088" y="3776663"/>
          <a:ext cx="27781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4" imgW="2463480" imgH="799920" progId="Equation.DSMT4">
                  <p:embed/>
                </p:oleObj>
              </mc:Choice>
              <mc:Fallback>
                <p:oleObj name="Equation" r:id="rId4" imgW="2463480" imgH="799920" progId="Equation.DSMT4">
                  <p:embed/>
                  <p:pic>
                    <p:nvPicPr>
                      <p:cNvPr id="18435" name="Object 8">
                        <a:extLst>
                          <a:ext uri="{FF2B5EF4-FFF2-40B4-BE49-F238E27FC236}">
                            <a16:creationId xmlns="" xmlns:a16="http://schemas.microsoft.com/office/drawing/2014/main" id="{815EA8CC-6CED-4EC7-8ADC-5073D63A59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776663"/>
                        <a:ext cx="2778125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>
            <a:extLst>
              <a:ext uri="{FF2B5EF4-FFF2-40B4-BE49-F238E27FC236}">
                <a16:creationId xmlns="" xmlns:a16="http://schemas.microsoft.com/office/drawing/2014/main" id="{97A56F6A-F52C-4220-9FF2-AF1534F59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264346"/>
              </p:ext>
            </p:extLst>
          </p:nvPr>
        </p:nvGraphicFramePr>
        <p:xfrm>
          <a:off x="4699000" y="3779838"/>
          <a:ext cx="34194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6" imgW="2539800" imgH="583920" progId="Equation.DSMT4">
                  <p:embed/>
                </p:oleObj>
              </mc:Choice>
              <mc:Fallback>
                <p:oleObj name="Equation" r:id="rId6" imgW="2539800" imgH="583920" progId="Equation.DSMT4">
                  <p:embed/>
                  <p:pic>
                    <p:nvPicPr>
                      <p:cNvPr id="3" name="Object 6">
                        <a:extLst>
                          <a:ext uri="{FF2B5EF4-FFF2-40B4-BE49-F238E27FC236}">
                            <a16:creationId xmlns="" xmlns:a16="http://schemas.microsoft.com/office/drawing/2014/main" id="{97A56F6A-F52C-4220-9FF2-AF1534F591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0" y="3779838"/>
                        <a:ext cx="341947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0" name="Footer Placeholder 2">
            <a:extLst>
              <a:ext uri="{FF2B5EF4-FFF2-40B4-BE49-F238E27FC236}">
                <a16:creationId xmlns="" xmlns:a16="http://schemas.microsoft.com/office/drawing/2014/main" id="{4EA10059-63D3-4BB2-B93E-9316EF1865C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5033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9E9BAB-F466-4F16-A5A0-80C7AA318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the Equation of a Regression Line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="" xmlns:a16="http://schemas.microsoft.com/office/drawing/2014/main" id="{5E63A71B-A584-4F23-BD7D-FD49146C9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2667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 the equation of the regression line for the gross domestic products and carbon dioxide emissions data</a:t>
            </a:r>
            <a:endParaRPr lang="en-US" altLang="en-US" dirty="0"/>
          </a:p>
        </p:txBody>
      </p:sp>
      <p:sp>
        <p:nvSpPr>
          <p:cNvPr id="19488" name="Footer Placeholder 2">
            <a:extLst>
              <a:ext uri="{FF2B5EF4-FFF2-40B4-BE49-F238E27FC236}">
                <a16:creationId xmlns="" xmlns:a16="http://schemas.microsoft.com/office/drawing/2014/main" id="{3F8C14D6-62DE-4487-87D5-3846665CCFC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92296693-2C1D-4B62-A4A0-CE90D8C7C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048" y="1600200"/>
            <a:ext cx="3557023" cy="47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690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617</Words>
  <Application>Microsoft Office PowerPoint</Application>
  <PresentationFormat>On-screen Show (4:3)</PresentationFormat>
  <Paragraphs>96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MS PGothic</vt:lpstr>
      <vt:lpstr>Arial</vt:lpstr>
      <vt:lpstr>Calibri</vt:lpstr>
      <vt:lpstr>Cambria Math</vt:lpstr>
      <vt:lpstr>PearsonMATHPRO02</vt:lpstr>
      <vt:lpstr>PearsonMATHPRO08</vt:lpstr>
      <vt:lpstr>Times New Roman</vt:lpstr>
      <vt:lpstr>TimesTenLTStd-Italic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9.2</vt:lpstr>
      <vt:lpstr>Section 9.2 Objectives</vt:lpstr>
      <vt:lpstr>Regression lines</vt:lpstr>
      <vt:lpstr>Residuals</vt:lpstr>
      <vt:lpstr>Regression Line</vt:lpstr>
      <vt:lpstr>The Equation of a Regression Line</vt:lpstr>
      <vt:lpstr>Example: Finding the Equation of a Regression Line</vt:lpstr>
      <vt:lpstr>Solution: Finding the Equation of a Regression Line</vt:lpstr>
      <vt:lpstr>Solution: Finding the Equation of a Regression Line</vt:lpstr>
      <vt:lpstr>Solution: Finding the Equation of a Regression Line</vt:lpstr>
      <vt:lpstr>Example: Using Technology to Find a Regression Equation</vt:lpstr>
      <vt:lpstr>Solution: Using Technology to Find a Regression Equation</vt:lpstr>
      <vt:lpstr>Example: Predicting y-Values Using Regression Equations</vt:lpstr>
      <vt:lpstr>Solution: Predicting y-Values Using Regression Equations</vt:lpstr>
      <vt:lpstr>Solution: Predicting y-Values Using Regression Equations</vt:lpstr>
      <vt:lpstr>Solution: Predicting y-Values Using Regression Equations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subject>Elementary Statistics  7e</dc:subject>
  <dc:creator>Ron Larson, Betsy Farber</dc:creator>
  <cp:lastModifiedBy>Sandra Scholten</cp:lastModifiedBy>
  <cp:revision>74</cp:revision>
  <dcterms:created xsi:type="dcterms:W3CDTF">2007-07-18T23:54:35Z</dcterms:created>
  <dcterms:modified xsi:type="dcterms:W3CDTF">2019-02-12T18:50:49Z</dcterms:modified>
</cp:coreProperties>
</file>