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handoutMasterIdLst>
    <p:handoutMasterId r:id="rId26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6" r:id="rId16"/>
    <p:sldId id="277" r:id="rId17"/>
    <p:sldId id="278" r:id="rId18"/>
    <p:sldId id="271" r:id="rId19"/>
    <p:sldId id="272" r:id="rId20"/>
    <p:sldId id="279" r:id="rId21"/>
    <p:sldId id="273" r:id="rId22"/>
    <p:sldId id="280" r:id="rId23"/>
    <p:sldId id="281" r:id="rId24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e Glascoe" initials="LG" lastIdx="8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581" autoAdjust="0"/>
    <p:restoredTop sz="86351" autoAdjust="0"/>
  </p:normalViewPr>
  <p:slideViewPr>
    <p:cSldViewPr snapToGrid="0">
      <p:cViewPr varScale="1">
        <p:scale>
          <a:sx n="87" d="100"/>
          <a:sy n="87" d="100"/>
        </p:scale>
        <p:origin x="36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520" y="7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2BA72A0E-95BB-48F7-AF1B-D51E2878E1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Chapter </a:t>
            </a:r>
            <a:r>
              <a:rPr lang="en-US" dirty="0" smtClean="0"/>
              <a:t>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B8FF084-D64F-4ABA-98C0-BF702B1CEA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/>
              <a:t>Larson/Farber </a:t>
            </a:r>
            <a:r>
              <a:rPr lang="en-US" altLang="en-US" dirty="0" smtClean="0"/>
              <a:t>7th </a:t>
            </a:r>
            <a:r>
              <a:rPr lang="en-US" altLang="en-US" dirty="0" err="1"/>
              <a:t>ed</a:t>
            </a:r>
            <a:endParaRPr lang="en-US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678EEEA-24E7-481C-AFE0-E8B4A0DB424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2FB8E8C-0D6F-41DF-A5E7-85834431E1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0457142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423102E6-095D-4A90-8D1F-478AAC9AAA9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Chapter 8</a:t>
            </a:r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="" xmlns:a16="http://schemas.microsoft.com/office/drawing/2014/main" id="{4E851504-9568-41E5-8749-91CCFA0A8B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="" xmlns:a16="http://schemas.microsoft.com/office/drawing/2014/main" id="{5CDCA077-DF61-47A4-81F3-0C203C0A98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3A92A38-6A99-4B4E-9655-A861EED2A81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 smtClean="0"/>
              <a:t>Larson/Farber 7th </a:t>
            </a:r>
            <a:r>
              <a:rPr lang="en-US" altLang="en-US" dirty="0" err="1" smtClean="0"/>
              <a:t>ed</a:t>
            </a:r>
            <a:endParaRPr lang="en-US" alt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906537B-F884-47EE-884E-6A9274F188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A5BD864-E641-43A5-B847-432F3B5DE1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318313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="" xmlns:a16="http://schemas.microsoft.com/office/drawing/2014/main" id="{BED3C48F-C7E4-4F1B-B747-19DF446CC1B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>
            <a:extLst>
              <a:ext uri="{FF2B5EF4-FFF2-40B4-BE49-F238E27FC236}">
                <a16:creationId xmlns="" xmlns:a16="http://schemas.microsoft.com/office/drawing/2014/main" id="{515691BE-F24A-475C-9AFD-B941AFE86AB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5604" name="Slide Number Placeholder 3">
            <a:extLst>
              <a:ext uri="{FF2B5EF4-FFF2-40B4-BE49-F238E27FC236}">
                <a16:creationId xmlns="" xmlns:a16="http://schemas.microsoft.com/office/drawing/2014/main" id="{3D8C1F16-5665-4C91-9114-22FA5EF7FC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07C95BD-FDD8-4629-B0D8-7E643830E325}" type="slidenum">
              <a:rPr lang="en-US" altLang="en-US"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5605" name="Footer Placeholder 4">
            <a:extLst>
              <a:ext uri="{FF2B5EF4-FFF2-40B4-BE49-F238E27FC236}">
                <a16:creationId xmlns="" xmlns:a16="http://schemas.microsoft.com/office/drawing/2014/main" id="{8CC2A149-A2C7-42D1-9CEA-10C1AF17E48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Larson/Farber 6th ed</a:t>
            </a:r>
          </a:p>
        </p:txBody>
      </p:sp>
      <p:sp>
        <p:nvSpPr>
          <p:cNvPr id="25606" name="Header Placeholder 5">
            <a:extLst>
              <a:ext uri="{FF2B5EF4-FFF2-40B4-BE49-F238E27FC236}">
                <a16:creationId xmlns="" xmlns:a16="http://schemas.microsoft.com/office/drawing/2014/main" id="{061CE2F9-8BD2-44B0-9BF9-E9B8D924ECB3}"/>
              </a:ext>
            </a:extLst>
          </p:cNvPr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Chapter 1</a:t>
            </a:r>
          </a:p>
        </p:txBody>
      </p:sp>
    </p:spTree>
    <p:extLst>
      <p:ext uri="{BB962C8B-B14F-4D97-AF65-F5344CB8AC3E}">
        <p14:creationId xmlns:p14="http://schemas.microsoft.com/office/powerpoint/2010/main" val="3653021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>
            <a:extLst>
              <a:ext uri="{FF2B5EF4-FFF2-40B4-BE49-F238E27FC236}">
                <a16:creationId xmlns="" xmlns:a16="http://schemas.microsoft.com/office/drawing/2014/main" id="{506D1433-2613-4E2F-B970-104CBEA2DAF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A0478AA2-F97F-4B71-9D7F-888ECCBB17EE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9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19458" name="Rectangle 2">
            <a:extLst>
              <a:ext uri="{FF2B5EF4-FFF2-40B4-BE49-F238E27FC236}">
                <a16:creationId xmlns="" xmlns:a16="http://schemas.microsoft.com/office/drawing/2014/main" id="{2D0CEC8D-E19D-4DBD-A970-488631D4FCD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Rectangle 3">
            <a:extLst>
              <a:ext uri="{FF2B5EF4-FFF2-40B4-BE49-F238E27FC236}">
                <a16:creationId xmlns="" xmlns:a16="http://schemas.microsoft.com/office/drawing/2014/main" id="{FD26490E-58DB-456E-ADBE-731BB3AF69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42672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75435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>
            <a:extLst>
              <a:ext uri="{FF2B5EF4-FFF2-40B4-BE49-F238E27FC236}">
                <a16:creationId xmlns="" xmlns:a16="http://schemas.microsoft.com/office/drawing/2014/main" id="{833CDDC2-BEAF-4F33-841E-8D26CA353D4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F73EBC30-FEAA-49F7-88CD-225FB17F8B34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10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1506" name="Rectangle 2">
            <a:extLst>
              <a:ext uri="{FF2B5EF4-FFF2-40B4-BE49-F238E27FC236}">
                <a16:creationId xmlns="" xmlns:a16="http://schemas.microsoft.com/office/drawing/2014/main" id="{87DCFF65-7632-44E5-A39A-FDC5A16125E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Rectangle 3">
            <a:extLst>
              <a:ext uri="{FF2B5EF4-FFF2-40B4-BE49-F238E27FC236}">
                <a16:creationId xmlns="" xmlns:a16="http://schemas.microsoft.com/office/drawing/2014/main" id="{64E22BE8-E612-40A2-941B-F97C481768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42672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31368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="" xmlns:a16="http://schemas.microsoft.com/office/drawing/2014/main" id="{EB6139C3-C5FB-4B15-9C43-5FBB562E1A4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A274DC25-B16B-4687-AEF5-C8AFBF4EE75A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11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3554" name="Rectangle 2">
            <a:extLst>
              <a:ext uri="{FF2B5EF4-FFF2-40B4-BE49-F238E27FC236}">
                <a16:creationId xmlns="" xmlns:a16="http://schemas.microsoft.com/office/drawing/2014/main" id="{7700BB18-5B48-496D-A8AA-4AFD55B9B09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Rectangle 3">
            <a:extLst>
              <a:ext uri="{FF2B5EF4-FFF2-40B4-BE49-F238E27FC236}">
                <a16:creationId xmlns="" xmlns:a16="http://schemas.microsoft.com/office/drawing/2014/main" id="{08D0B929-2E8D-4267-B0E6-7D6043B417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42672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08767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>
            <a:extLst>
              <a:ext uri="{FF2B5EF4-FFF2-40B4-BE49-F238E27FC236}">
                <a16:creationId xmlns="" xmlns:a16="http://schemas.microsoft.com/office/drawing/2014/main" id="{5D40BA1B-6F87-4A25-8924-55D32F2EFDF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D42B16B-225A-4D3E-A2E3-1C17496EAF45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12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5602" name="Rectangle 2">
            <a:extLst>
              <a:ext uri="{FF2B5EF4-FFF2-40B4-BE49-F238E27FC236}">
                <a16:creationId xmlns="" xmlns:a16="http://schemas.microsoft.com/office/drawing/2014/main" id="{BCA10E32-22EE-4D90-AC87-59CFE5DDE25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Rectangle 3">
            <a:extLst>
              <a:ext uri="{FF2B5EF4-FFF2-40B4-BE49-F238E27FC236}">
                <a16:creationId xmlns="" xmlns:a16="http://schemas.microsoft.com/office/drawing/2014/main" id="{1FE1340C-0170-4C87-9EC1-0194EF9BE7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42672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4451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BA768897-AE1F-4BBA-9735-E85BACB571E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BF425563-4D73-4E13-9485-63369118B5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886044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34E719C-6E1A-4409-AAC3-F0FFEF7F8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597248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BD31C36-8DE7-47E3-8210-E92EC5D146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239934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4A0BEBAC-8316-4A0B-B812-B1F4EAE4D6F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332DD2-ADD2-43F1-9DBD-FF46C02CC1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36883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EE0BE9A5-7856-40D2-A899-07BF9508CC4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0DAEE260-4D40-41E5-89C4-AE323EC85D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28258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09600" y="457200"/>
            <a:ext cx="8077200" cy="1066800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041D11B2-230C-48EC-82F1-6C9B16E9EC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208A409F-8EBE-4C84-A476-F20B635B0BF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6015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="" xmlns:a16="http://schemas.microsoft.com/office/drawing/2014/main" id="{603E3298-7589-404A-A3CD-B7D3632FB08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="" xmlns:a16="http://schemas.microsoft.com/office/drawing/2014/main" id="{C607DD56-6AC8-4621-9BE9-58551A3302C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19AF5378-F02F-4509-B60B-CC17F9AFC9B6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0" y="6407150"/>
            <a:ext cx="9145588" cy="457200"/>
          </a:xfrm>
          <a:prstGeom prst="rect">
            <a:avLst/>
          </a:prstGeom>
          <a:solidFill>
            <a:srgbClr val="3643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="" xmlns:a16="http://schemas.microsoft.com/office/drawing/2014/main" id="{8D11D8C6-6BA5-4960-92F1-9DE927AC48A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145463" y="6333066"/>
            <a:ext cx="842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8283E607-DE1E-42B1-AE02-332DF676BF65}" type="slidenum">
              <a:rPr lang="en-US" altLang="en-US" sz="1400" b="1">
                <a:solidFill>
                  <a:srgbClr val="FBF5EA"/>
                </a:solidFill>
              </a:rPr>
              <a:pPr algn="r"/>
              <a:t>‹#›</a:t>
            </a:fld>
            <a:endParaRPr lang="en-US" altLang="en-US" sz="1400" b="1" dirty="0">
              <a:solidFill>
                <a:srgbClr val="FBF5EA"/>
              </a:solidFill>
            </a:endParaRPr>
          </a:p>
        </p:txBody>
      </p:sp>
      <p:pic>
        <p:nvPicPr>
          <p:cNvPr id="9" name="Picture 19" descr="Pearson_Bound_White">
            <a:extLst>
              <a:ext uri="{FF2B5EF4-FFF2-40B4-BE49-F238E27FC236}">
                <a16:creationId xmlns="" xmlns:a16="http://schemas.microsoft.com/office/drawing/2014/main" id="{280D9147-1857-4AA0-B13A-7996629209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6391275"/>
            <a:ext cx="165576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25">
            <a:extLst>
              <a:ext uri="{FF2B5EF4-FFF2-40B4-BE49-F238E27FC236}">
                <a16:creationId xmlns="" xmlns:a16="http://schemas.microsoft.com/office/drawing/2014/main" id="{3DB57D7B-DFB7-46B6-A92A-369F6BC2D0B0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966911" y="6475412"/>
            <a:ext cx="5872164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400" dirty="0">
                <a:solidFill>
                  <a:schemeClr val="bg2"/>
                </a:solidFill>
                <a:latin typeface="Arial" panose="020B0604020202020204" pitchFamily="34" charset="0"/>
              </a:rPr>
              <a:t>Copyright 2019, 2015, 2012, Pearson Education, Inc.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AFBF789B-AA02-4C2A-839B-CF5EBD90F1E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69" y="6461122"/>
            <a:ext cx="294393" cy="31009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5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3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9.png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map&#10;&#10;Description generated with high confidence">
            <a:extLst>
              <a:ext uri="{FF2B5EF4-FFF2-40B4-BE49-F238E27FC236}">
                <a16:creationId xmlns="" xmlns:a16="http://schemas.microsoft.com/office/drawing/2014/main" id="{28A3BC3E-4DE3-4210-B2C7-89C0027E8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783" y="423863"/>
            <a:ext cx="4194955" cy="5368491"/>
          </a:xfrm>
          <a:prstGeom prst="rect">
            <a:avLst/>
          </a:prstGeom>
        </p:spPr>
      </p:pic>
      <p:sp>
        <p:nvSpPr>
          <p:cNvPr id="8194" name="Rectangle 2">
            <a:extLst>
              <a:ext uri="{FF2B5EF4-FFF2-40B4-BE49-F238E27FC236}">
                <a16:creationId xmlns="" xmlns:a16="http://schemas.microsoft.com/office/drawing/2014/main" id="{D6C12B1B-6B9C-42A1-82EF-224ED97D0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533400"/>
            <a:ext cx="4191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4800">
                <a:latin typeface="Arial" panose="020B0604020202020204" pitchFamily="34" charset="0"/>
                <a:cs typeface="Arial" panose="020B0604020202020204" pitchFamily="34" charset="0"/>
              </a:rPr>
              <a:t>Chapter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="" xmlns:a16="http://schemas.microsoft.com/office/drawing/2014/main" id="{DE794FBC-1286-49A6-9729-EC9BCBD28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905000"/>
            <a:ext cx="41910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3200" dirty="0">
                <a:latin typeface="Arial" panose="020B0604020202020204" pitchFamily="34" charset="0"/>
              </a:rPr>
              <a:t>Hypothesis Testing with Two Samples</a:t>
            </a:r>
          </a:p>
        </p:txBody>
      </p:sp>
      <p:pic>
        <p:nvPicPr>
          <p:cNvPr id="8196" name="Picture 4" descr="chapter_blue">
            <a:extLst>
              <a:ext uri="{FF2B5EF4-FFF2-40B4-BE49-F238E27FC236}">
                <a16:creationId xmlns="" xmlns:a16="http://schemas.microsoft.com/office/drawing/2014/main" id="{0CFF2BB2-76D0-43EF-9011-D65D33463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685800"/>
            <a:ext cx="10207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>
            <a:extLst>
              <a:ext uri="{FF2B5EF4-FFF2-40B4-BE49-F238E27FC236}">
                <a16:creationId xmlns="" xmlns:a16="http://schemas.microsoft.com/office/drawing/2014/main" id="{3FECF86A-24DC-45AB-A1BF-674378B82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5438" y="685800"/>
            <a:ext cx="6858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6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>
            <a:extLst>
              <a:ext uri="{FF2B5EF4-FFF2-40B4-BE49-F238E27FC236}">
                <a16:creationId xmlns="" xmlns:a16="http://schemas.microsoft.com/office/drawing/2014/main" id="{2F7E5B6B-BA6F-4E86-AE74-EF544F26D1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dirty="0"/>
              <a:t>Two-Sample </a:t>
            </a:r>
            <a:r>
              <a:rPr lang="en-US" altLang="en-US" sz="3600" i="1" dirty="0"/>
              <a:t>t</a:t>
            </a:r>
            <a:r>
              <a:rPr lang="en-US" altLang="en-US" sz="3600" dirty="0"/>
              <a:t>-Test for the Difference Between Means (Independent Samples </a:t>
            </a:r>
            <a:r>
              <a:rPr lang="el-GR" altLang="en-US" sz="3600" i="1" dirty="0">
                <a:ea typeface="MS PGothic" panose="020B0600070205080204" pitchFamily="34" charset="-128"/>
              </a:rPr>
              <a:t>σ</a:t>
            </a:r>
            <a:r>
              <a:rPr lang="en-US" altLang="en-US" sz="3600" baseline="-25000" dirty="0">
                <a:ea typeface="Times New Roman" panose="02020603050405020304" pitchFamily="18" charset="0"/>
              </a:rPr>
              <a:t>2</a:t>
            </a:r>
            <a:r>
              <a:rPr lang="en-US" altLang="en-US" sz="3600" dirty="0">
                <a:ea typeface="Times New Roman" panose="02020603050405020304" pitchFamily="18" charset="0"/>
              </a:rPr>
              <a:t> and </a:t>
            </a:r>
            <a:r>
              <a:rPr lang="el-GR" altLang="en-US" sz="3600" i="1" dirty="0">
                <a:ea typeface="MS PGothic" panose="020B0600070205080204" pitchFamily="34" charset="-128"/>
              </a:rPr>
              <a:t>σ</a:t>
            </a:r>
            <a:r>
              <a:rPr lang="en-US" altLang="en-US" sz="3600" baseline="-25000" dirty="0">
                <a:ea typeface="Times New Roman" panose="02020603050405020304" pitchFamily="18" charset="0"/>
              </a:rPr>
              <a:t>2 </a:t>
            </a:r>
            <a:r>
              <a:rPr lang="en-US" altLang="en-US" sz="3600" dirty="0">
                <a:ea typeface="Times New Roman" panose="02020603050405020304" pitchFamily="18" charset="0"/>
              </a:rPr>
              <a:t>Unknown</a:t>
            </a:r>
            <a:r>
              <a:rPr lang="en-US" altLang="en-US" sz="3600" dirty="0"/>
              <a:t> )</a:t>
            </a:r>
            <a:endParaRPr lang="el-GR" altLang="en-US" sz="3600" i="1" dirty="0"/>
          </a:p>
        </p:txBody>
      </p:sp>
      <p:sp>
        <p:nvSpPr>
          <p:cNvPr id="20482" name="Text Box 3">
            <a:extLst>
              <a:ext uri="{FF2B5EF4-FFF2-40B4-BE49-F238E27FC236}">
                <a16:creationId xmlns="" xmlns:a16="http://schemas.microsoft.com/office/drawing/2014/main" id="{6FAAD5BF-6B24-45A5-B843-8F908B7288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225" y="1219200"/>
            <a:ext cx="8610600" cy="484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endParaRPr lang="en-US" altLang="en-US" sz="180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068036" name="Text Box 4">
            <a:extLst>
              <a:ext uri="{FF2B5EF4-FFF2-40B4-BE49-F238E27FC236}">
                <a16:creationId xmlns="" xmlns:a16="http://schemas.microsoft.com/office/drawing/2014/main" id="{FC05DA02-3701-4783-A841-F3D125BCE6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225" y="2208213"/>
            <a:ext cx="5754688" cy="413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»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»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»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»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»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marL="533400" indent="-533400" eaLnBrk="1" hangingPunct="1">
              <a:spcBef>
                <a:spcPct val="35000"/>
              </a:spcBef>
              <a:buClr>
                <a:srgbClr val="FFC000"/>
              </a:buClr>
              <a:buFont typeface="Wingdings" pitchFamily="2" charset="2"/>
              <a:buAutoNum type="arabicPeriod"/>
              <a:defRPr/>
            </a:pPr>
            <a:r>
              <a:rPr lang="en-US" sz="2600" dirty="0">
                <a:solidFill>
                  <a:prstClr val="black"/>
                </a:solidFill>
                <a:ea typeface="+mn-ea"/>
              </a:rPr>
              <a:t>Verify that </a:t>
            </a:r>
            <a:r>
              <a:rPr lang="en-US" sz="2600" i="1" dirty="0">
                <a:solidFill>
                  <a:prstClr val="black"/>
                </a:solidFill>
                <a:ea typeface="+mn-ea"/>
                <a:sym typeface="Symbol"/>
              </a:rPr>
              <a:t></a:t>
            </a:r>
            <a:r>
              <a:rPr lang="en-US" sz="2600" baseline="-25000" dirty="0">
                <a:solidFill>
                  <a:prstClr val="black"/>
                </a:solidFill>
                <a:ea typeface="+mn-ea"/>
                <a:sym typeface="Symbol"/>
              </a:rPr>
              <a:t>1 </a:t>
            </a:r>
            <a:r>
              <a:rPr lang="en-US" sz="2600" dirty="0">
                <a:solidFill>
                  <a:prstClr val="black"/>
                </a:solidFill>
                <a:ea typeface="+mn-ea"/>
                <a:sym typeface="Symbol"/>
              </a:rPr>
              <a:t>and </a:t>
            </a:r>
            <a:r>
              <a:rPr lang="en-US" sz="2600" i="1" dirty="0">
                <a:solidFill>
                  <a:prstClr val="black"/>
                </a:solidFill>
                <a:ea typeface="+mn-ea"/>
                <a:sym typeface="Symbol"/>
              </a:rPr>
              <a:t></a:t>
            </a:r>
            <a:r>
              <a:rPr lang="en-US" sz="2600" baseline="-25000" dirty="0">
                <a:solidFill>
                  <a:prstClr val="black"/>
                </a:solidFill>
                <a:ea typeface="+mn-ea"/>
                <a:sym typeface="Symbol"/>
              </a:rPr>
              <a:t>2 </a:t>
            </a:r>
            <a:r>
              <a:rPr lang="en-US" sz="2600" dirty="0">
                <a:solidFill>
                  <a:prstClr val="black"/>
                </a:solidFill>
                <a:ea typeface="+mn-ea"/>
                <a:sym typeface="Symbol"/>
              </a:rPr>
              <a:t>are unknown, the samples are random and independent, and either the populations are normally distributed </a:t>
            </a:r>
            <a:r>
              <a:rPr lang="en-US" sz="2600" i="1" dirty="0">
                <a:solidFill>
                  <a:prstClr val="black"/>
                </a:solidFill>
                <a:ea typeface="+mn-ea"/>
                <a:sym typeface="Symbol"/>
              </a:rPr>
              <a:t>or</a:t>
            </a:r>
            <a:r>
              <a:rPr lang="en-US" sz="2600" dirty="0">
                <a:solidFill>
                  <a:prstClr val="black"/>
                </a:solidFill>
                <a:ea typeface="+mn-ea"/>
                <a:sym typeface="Symbol"/>
              </a:rPr>
              <a:t> both </a:t>
            </a:r>
            <a:r>
              <a:rPr lang="en-US" sz="2400" i="1" dirty="0">
                <a:ea typeface="+mn-ea"/>
              </a:rPr>
              <a:t>n</a:t>
            </a:r>
            <a:r>
              <a:rPr lang="en-US" sz="2400" baseline="-25000" dirty="0">
                <a:ea typeface="+mn-ea"/>
              </a:rPr>
              <a:t>1 </a:t>
            </a:r>
            <a:r>
              <a:rPr lang="en-US" sz="2400" dirty="0">
                <a:ea typeface="+mn-ea"/>
                <a:sym typeface="Symbol"/>
              </a:rPr>
              <a:t> 30</a:t>
            </a:r>
            <a:r>
              <a:rPr lang="en-US" sz="2400" baseline="-25000" dirty="0">
                <a:ea typeface="+mn-ea"/>
                <a:sym typeface="Symbol"/>
              </a:rPr>
              <a:t> </a:t>
            </a:r>
            <a:r>
              <a:rPr lang="en-US" sz="2400" dirty="0">
                <a:ea typeface="+mn-ea"/>
              </a:rPr>
              <a:t>and </a:t>
            </a:r>
            <a:r>
              <a:rPr lang="en-US" sz="2400" i="1" dirty="0">
                <a:ea typeface="+mn-ea"/>
              </a:rPr>
              <a:t>n</a:t>
            </a:r>
            <a:r>
              <a:rPr lang="en-US" sz="2400" baseline="-25000" dirty="0">
                <a:ea typeface="+mn-ea"/>
              </a:rPr>
              <a:t>2</a:t>
            </a:r>
            <a:r>
              <a:rPr lang="en-US" sz="2400" dirty="0">
                <a:ea typeface="+mn-ea"/>
              </a:rPr>
              <a:t> </a:t>
            </a:r>
            <a:r>
              <a:rPr lang="en-US" sz="2400" dirty="0">
                <a:ea typeface="+mn-ea"/>
                <a:sym typeface="Symbol"/>
              </a:rPr>
              <a:t> 30</a:t>
            </a:r>
            <a:r>
              <a:rPr lang="en-US" sz="2400" baseline="-25000" dirty="0">
                <a:ea typeface="+mn-ea"/>
                <a:sym typeface="Symbol"/>
              </a:rPr>
              <a:t> .</a:t>
            </a:r>
            <a:endParaRPr lang="en-US" sz="2600" dirty="0">
              <a:solidFill>
                <a:prstClr val="black"/>
              </a:solidFill>
              <a:ea typeface="+mn-ea"/>
              <a:sym typeface="Symbol"/>
            </a:endParaRPr>
          </a:p>
          <a:p>
            <a:pPr eaLnBrk="1" hangingPunct="1">
              <a:spcBef>
                <a:spcPct val="55000"/>
              </a:spcBef>
              <a:buClr>
                <a:srgbClr val="FFC000"/>
              </a:buClr>
              <a:buFontTx/>
              <a:buAutoNum type="arabicPeriod"/>
              <a:defRPr/>
            </a:pPr>
            <a:r>
              <a:rPr lang="en-US" altLang="en-US" sz="2600" dirty="0">
                <a:ea typeface="+mn-ea"/>
                <a:cs typeface="Arial" charset="0"/>
              </a:rPr>
              <a:t>State the claim mathematically and verbally.  Identify the null and alternative hypotheses.</a:t>
            </a:r>
            <a:endParaRPr lang="en-US" altLang="en-US" sz="2600" dirty="0">
              <a:ea typeface="+mn-ea"/>
              <a:cs typeface="Arial" charset="0"/>
              <a:sym typeface="Symbol" pitchFamily="18" charset="2"/>
            </a:endParaRPr>
          </a:p>
          <a:p>
            <a:pPr eaLnBrk="1" hangingPunct="1">
              <a:spcBef>
                <a:spcPct val="55000"/>
              </a:spcBef>
              <a:buClr>
                <a:srgbClr val="FFC000"/>
              </a:buClr>
              <a:buFontTx/>
              <a:buAutoNum type="arabicPeriod"/>
              <a:defRPr/>
            </a:pPr>
            <a:r>
              <a:rPr lang="en-US" altLang="en-US" sz="2600" dirty="0">
                <a:ea typeface="+mn-ea"/>
                <a:cs typeface="Arial" charset="0"/>
                <a:sym typeface="Symbol" pitchFamily="18" charset="2"/>
              </a:rPr>
              <a:t>Specify the level of significance.</a:t>
            </a:r>
          </a:p>
        </p:txBody>
      </p:sp>
      <p:sp>
        <p:nvSpPr>
          <p:cNvPr id="22533" name="Text Box 8">
            <a:extLst>
              <a:ext uri="{FF2B5EF4-FFF2-40B4-BE49-F238E27FC236}">
                <a16:creationId xmlns="" xmlns:a16="http://schemas.microsoft.com/office/drawing/2014/main" id="{764959EA-81A8-4D0D-995E-3B574C310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4388" y="4491038"/>
            <a:ext cx="2667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 dirty="0">
                <a:latin typeface="Times New Roman" panose="02020603050405020304" pitchFamily="18" charset="0"/>
              </a:rPr>
              <a:t>State </a:t>
            </a:r>
            <a:r>
              <a:rPr lang="en-US" altLang="en-US" sz="2600" i="1" dirty="0">
                <a:latin typeface="Times New Roman" panose="02020603050405020304" pitchFamily="18" charset="0"/>
              </a:rPr>
              <a:t>H</a:t>
            </a:r>
            <a:r>
              <a:rPr lang="en-US" altLang="en-US" sz="2600" baseline="-25000" dirty="0">
                <a:latin typeface="Times New Roman" panose="02020603050405020304" pitchFamily="18" charset="0"/>
              </a:rPr>
              <a:t>0</a:t>
            </a:r>
            <a:r>
              <a:rPr lang="en-US" altLang="en-US" sz="2600" dirty="0">
                <a:latin typeface="Times New Roman" panose="02020603050405020304" pitchFamily="18" charset="0"/>
              </a:rPr>
              <a:t> and </a:t>
            </a:r>
            <a:r>
              <a:rPr lang="en-US" altLang="en-US" sz="2600" i="1" dirty="0">
                <a:latin typeface="Times New Roman" panose="02020603050405020304" pitchFamily="18" charset="0"/>
              </a:rPr>
              <a:t>H</a:t>
            </a:r>
            <a:r>
              <a:rPr lang="en-US" altLang="en-US" sz="2600" i="1" baseline="-25000" dirty="0">
                <a:latin typeface="Times New Roman" panose="02020603050405020304" pitchFamily="18" charset="0"/>
              </a:rPr>
              <a:t>a</a:t>
            </a:r>
            <a:r>
              <a:rPr lang="en-US" altLang="en-US" sz="2600" dirty="0">
                <a:latin typeface="Times New Roman" panose="02020603050405020304" pitchFamily="18" charset="0"/>
              </a:rPr>
              <a:t>. </a:t>
            </a:r>
          </a:p>
        </p:txBody>
      </p:sp>
      <p:sp>
        <p:nvSpPr>
          <p:cNvPr id="1068041" name="Text Box 9">
            <a:extLst>
              <a:ext uri="{FF2B5EF4-FFF2-40B4-BE49-F238E27FC236}">
                <a16:creationId xmlns="" xmlns:a16="http://schemas.microsoft.com/office/drawing/2014/main" id="{1C18145E-7A72-47E7-B783-75C9F1E847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0438" y="5821363"/>
            <a:ext cx="19812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 dirty="0">
                <a:latin typeface="Times New Roman" panose="02020603050405020304" pitchFamily="18" charset="0"/>
              </a:rPr>
              <a:t>Identify </a:t>
            </a:r>
            <a:r>
              <a:rPr lang="en-US" altLang="en-US" sz="2600" i="1" dirty="0">
                <a:latin typeface="Times New Roman" panose="02020603050405020304" pitchFamily="18" charset="0"/>
                <a:sym typeface="Symbol" panose="05050102010706020507" pitchFamily="18" charset="2"/>
              </a:rPr>
              <a:t></a:t>
            </a: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</p:txBody>
      </p:sp>
      <p:sp>
        <p:nvSpPr>
          <p:cNvPr id="20486" name="Text Box 26">
            <a:extLst>
              <a:ext uri="{FF2B5EF4-FFF2-40B4-BE49-F238E27FC236}">
                <a16:creationId xmlns="" xmlns:a16="http://schemas.microsoft.com/office/drawing/2014/main" id="{6E94380D-8F93-4D90-9C7E-D1DAA14CD0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675" y="1651000"/>
            <a:ext cx="8240713" cy="533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chemeClr val="bg1"/>
                </a:solidFill>
                <a:latin typeface="Times New Roman" panose="02020603050405020304" pitchFamily="18" charset="0"/>
              </a:rPr>
              <a:t>    In Words					In Symbols</a:t>
            </a:r>
            <a:endParaRPr lang="el-GR" altLang="en-US" sz="2800" b="1" i="1">
              <a:solidFill>
                <a:schemeClr val="bg1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20487" name="Footer Placeholder 2">
            <a:extLst>
              <a:ext uri="{FF2B5EF4-FFF2-40B4-BE49-F238E27FC236}">
                <a16:creationId xmlns="" xmlns:a16="http://schemas.microsoft.com/office/drawing/2014/main" id="{FCF6357C-E3EC-47EB-967B-E81B55B8ACAC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0873960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10680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3">
            <a:extLst>
              <a:ext uri="{FF2B5EF4-FFF2-40B4-BE49-F238E27FC236}">
                <a16:creationId xmlns="" xmlns:a16="http://schemas.microsoft.com/office/drawing/2014/main" id="{ABC3B363-5719-4AFE-BF8B-3CAA98916B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225" y="1219200"/>
            <a:ext cx="8610600" cy="484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endParaRPr lang="en-US" altLang="en-US" sz="180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085444" name="Text Box 4">
            <a:extLst>
              <a:ext uri="{FF2B5EF4-FFF2-40B4-BE49-F238E27FC236}">
                <a16:creationId xmlns="" xmlns:a16="http://schemas.microsoft.com/office/drawing/2014/main" id="{E9DDD43D-7B65-4EB8-A174-E36229C97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" y="2441575"/>
            <a:ext cx="5119688" cy="377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4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Determine the degrees of freedom. </a:t>
            </a: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4"/>
            </a:pPr>
            <a:endParaRPr lang="en-US" altLang="en-US" sz="2600" dirty="0"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4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Determine the critical value(s).</a:t>
            </a: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4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Determine the rejection region(s).</a:t>
            </a: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4"/>
            </a:pPr>
            <a:endParaRPr lang="en-US" altLang="en-US" sz="2600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085450" name="Text Box 10">
            <a:extLst>
              <a:ext uri="{FF2B5EF4-FFF2-40B4-BE49-F238E27FC236}">
                <a16:creationId xmlns="" xmlns:a16="http://schemas.microsoft.com/office/drawing/2014/main" id="{53EA57E7-E2FE-44B6-8608-6319386036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8788" y="4128620"/>
            <a:ext cx="26670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 dirty="0">
                <a:latin typeface="Times New Roman" panose="02020603050405020304" pitchFamily="18" charset="0"/>
              </a:rPr>
              <a:t>Use Table 5 in Appendix B.</a:t>
            </a:r>
            <a:endParaRPr lang="en-US" altLang="en-US" sz="2600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085452" name="Text Box 12">
            <a:extLst>
              <a:ext uri="{FF2B5EF4-FFF2-40B4-BE49-F238E27FC236}">
                <a16:creationId xmlns="" xmlns:a16="http://schemas.microsoft.com/office/drawing/2014/main" id="{81360E81-E722-4CE2-9ABF-8B30BCF608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8788" y="2308225"/>
            <a:ext cx="3048000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47713" indent="-7477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"/>
              </a:spcBef>
            </a:pPr>
            <a:r>
              <a:rPr lang="en-US" altLang="en-US" sz="2600">
                <a:latin typeface="Times New Roman" panose="02020603050405020304" pitchFamily="18" charset="0"/>
              </a:rPr>
              <a:t>d.f. = </a:t>
            </a:r>
            <a:r>
              <a:rPr lang="en-US" altLang="en-US" sz="2600" i="1">
                <a:latin typeface="Times New Roman" panose="02020603050405020304" pitchFamily="18" charset="0"/>
              </a:rPr>
              <a:t>n</a:t>
            </a:r>
            <a:r>
              <a:rPr lang="en-US" altLang="en-US" sz="2600" baseline="-25000">
                <a:latin typeface="Times New Roman" panose="02020603050405020304" pitchFamily="18" charset="0"/>
              </a:rPr>
              <a:t>1</a:t>
            </a:r>
            <a:r>
              <a:rPr lang="en-US" altLang="en-US" sz="2600">
                <a:latin typeface="Times New Roman" panose="02020603050405020304" pitchFamily="18" charset="0"/>
              </a:rPr>
              <a:t>+ </a:t>
            </a:r>
            <a:r>
              <a:rPr lang="en-US" altLang="en-US" sz="2600" i="1">
                <a:latin typeface="Times New Roman" panose="02020603050405020304" pitchFamily="18" charset="0"/>
              </a:rPr>
              <a:t>n</a:t>
            </a:r>
            <a:r>
              <a:rPr lang="en-US" altLang="en-US" sz="2600" baseline="-25000">
                <a:latin typeface="Times New Roman" panose="02020603050405020304" pitchFamily="18" charset="0"/>
              </a:rPr>
              <a:t>2</a:t>
            </a:r>
            <a:r>
              <a:rPr lang="en-US" altLang="en-US" sz="2600">
                <a:latin typeface="Times New Roman" panose="02020603050405020304" pitchFamily="18" charset="0"/>
              </a:rPr>
              <a:t> – 2 or</a:t>
            </a:r>
          </a:p>
          <a:p>
            <a:pPr eaLnBrk="1" hangingPunct="1">
              <a:lnSpc>
                <a:spcPct val="90000"/>
              </a:lnSpc>
              <a:spcBef>
                <a:spcPct val="5000"/>
              </a:spcBef>
            </a:pPr>
            <a:r>
              <a:rPr lang="en-US" altLang="en-US" sz="2600">
                <a:latin typeface="Times New Roman" panose="02020603050405020304" pitchFamily="18" charset="0"/>
              </a:rPr>
              <a:t>d.f. = smaller of </a:t>
            </a:r>
            <a:br>
              <a:rPr lang="en-US" altLang="en-US" sz="2600">
                <a:latin typeface="Times New Roman" panose="02020603050405020304" pitchFamily="18" charset="0"/>
              </a:rPr>
            </a:br>
            <a:r>
              <a:rPr lang="en-US" altLang="en-US" sz="2600" i="1">
                <a:latin typeface="Times New Roman" panose="02020603050405020304" pitchFamily="18" charset="0"/>
              </a:rPr>
              <a:t>n</a:t>
            </a:r>
            <a:r>
              <a:rPr lang="en-US" altLang="en-US" sz="2600" baseline="-25000">
                <a:latin typeface="Times New Roman" panose="02020603050405020304" pitchFamily="18" charset="0"/>
              </a:rPr>
              <a:t>1</a:t>
            </a:r>
            <a:r>
              <a:rPr lang="en-US" altLang="en-US" sz="2600">
                <a:latin typeface="Times New Roman" panose="02020603050405020304" pitchFamily="18" charset="0"/>
              </a:rPr>
              <a:t> – 1 or </a:t>
            </a:r>
            <a:r>
              <a:rPr lang="en-US" altLang="en-US" sz="2600" i="1">
                <a:latin typeface="Times New Roman" panose="02020603050405020304" pitchFamily="18" charset="0"/>
              </a:rPr>
              <a:t>n</a:t>
            </a:r>
            <a:r>
              <a:rPr lang="en-US" altLang="en-US" sz="2600" baseline="-25000">
                <a:latin typeface="Times New Roman" panose="02020603050405020304" pitchFamily="18" charset="0"/>
              </a:rPr>
              <a:t>2</a:t>
            </a:r>
            <a:r>
              <a:rPr lang="en-US" altLang="en-US" sz="2600">
                <a:latin typeface="Times New Roman" panose="02020603050405020304" pitchFamily="18" charset="0"/>
              </a:rPr>
              <a:t> – 1.</a:t>
            </a:r>
          </a:p>
        </p:txBody>
      </p:sp>
      <p:sp>
        <p:nvSpPr>
          <p:cNvPr id="22534" name="Text Box 26">
            <a:extLst>
              <a:ext uri="{FF2B5EF4-FFF2-40B4-BE49-F238E27FC236}">
                <a16:creationId xmlns="" xmlns:a16="http://schemas.microsoft.com/office/drawing/2014/main" id="{9B658B9D-694E-47F3-AA8C-36D94E9072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675" y="1651000"/>
            <a:ext cx="8240713" cy="533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chemeClr val="bg1"/>
                </a:solidFill>
                <a:latin typeface="Times New Roman" panose="02020603050405020304" pitchFamily="18" charset="0"/>
              </a:rPr>
              <a:t>    In Words					In Symbols</a:t>
            </a:r>
            <a:endParaRPr lang="el-GR" altLang="en-US" sz="2800" b="1" i="1">
              <a:solidFill>
                <a:schemeClr val="bg1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22535" name="Footer Placeholder 2">
            <a:extLst>
              <a:ext uri="{FF2B5EF4-FFF2-40B4-BE49-F238E27FC236}">
                <a16:creationId xmlns="" xmlns:a16="http://schemas.microsoft.com/office/drawing/2014/main" id="{56104C58-D5AB-4723-81F7-7D4B23F3B8F3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11" name="Rectangle 2">
            <a:extLst>
              <a:ext uri="{FF2B5EF4-FFF2-40B4-BE49-F238E27FC236}">
                <a16:creationId xmlns="" xmlns:a16="http://schemas.microsoft.com/office/drawing/2014/main" id="{FFFB8E27-E96C-45E9-8AC7-3A4469FB55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Two-Sample </a:t>
            </a:r>
            <a:r>
              <a:rPr lang="en-US" altLang="en-US" sz="3600" i="1" dirty="0"/>
              <a:t>t</a:t>
            </a:r>
            <a:r>
              <a:rPr lang="en-US" altLang="en-US" sz="3600" dirty="0"/>
              <a:t>-Test for the Difference Between Means (Independent Samples </a:t>
            </a:r>
            <a:r>
              <a:rPr lang="el-GR" altLang="en-US" sz="3600" i="1" dirty="0">
                <a:ea typeface="MS PGothic" panose="020B0600070205080204" pitchFamily="34" charset="-128"/>
              </a:rPr>
              <a:t>σ</a:t>
            </a:r>
            <a:r>
              <a:rPr lang="en-US" altLang="en-US" sz="3600" baseline="-25000" dirty="0">
                <a:ea typeface="Times New Roman" panose="02020603050405020304" pitchFamily="18" charset="0"/>
              </a:rPr>
              <a:t>2</a:t>
            </a:r>
            <a:r>
              <a:rPr lang="en-US" altLang="en-US" sz="3600" dirty="0">
                <a:ea typeface="Times New Roman" panose="02020603050405020304" pitchFamily="18" charset="0"/>
              </a:rPr>
              <a:t> and </a:t>
            </a:r>
            <a:r>
              <a:rPr lang="el-GR" altLang="en-US" sz="3600" i="1" dirty="0">
                <a:ea typeface="MS PGothic" panose="020B0600070205080204" pitchFamily="34" charset="-128"/>
              </a:rPr>
              <a:t>σ</a:t>
            </a:r>
            <a:r>
              <a:rPr lang="en-US" altLang="en-US" sz="3600" baseline="-25000" dirty="0">
                <a:ea typeface="Times New Roman" panose="02020603050405020304" pitchFamily="18" charset="0"/>
              </a:rPr>
              <a:t>2 </a:t>
            </a:r>
            <a:r>
              <a:rPr lang="en-US" altLang="en-US" sz="3600" dirty="0">
                <a:ea typeface="Times New Roman" panose="02020603050405020304" pitchFamily="18" charset="0"/>
              </a:rPr>
              <a:t>Unknown</a:t>
            </a:r>
            <a:r>
              <a:rPr lang="en-US" altLang="en-US" sz="3600" dirty="0"/>
              <a:t> )</a:t>
            </a:r>
            <a:endParaRPr lang="el-GR" altLang="en-US" sz="3600" i="1" dirty="0"/>
          </a:p>
        </p:txBody>
      </p:sp>
    </p:spTree>
    <p:extLst>
      <p:ext uri="{BB962C8B-B14F-4D97-AF65-F5344CB8AC3E}">
        <p14:creationId xmlns:p14="http://schemas.microsoft.com/office/powerpoint/2010/main" val="141275945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3">
            <a:extLst>
              <a:ext uri="{FF2B5EF4-FFF2-40B4-BE49-F238E27FC236}">
                <a16:creationId xmlns="" xmlns:a16="http://schemas.microsoft.com/office/drawing/2014/main" id="{8B568717-2E93-4EAF-BF4A-8B5EB7B4BC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225" y="1219200"/>
            <a:ext cx="8610600" cy="484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endParaRPr lang="en-US" altLang="en-US" sz="180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085444" name="Text Box 4">
            <a:extLst>
              <a:ext uri="{FF2B5EF4-FFF2-40B4-BE49-F238E27FC236}">
                <a16:creationId xmlns="" xmlns:a16="http://schemas.microsoft.com/office/drawing/2014/main" id="{952DCB87-CA0F-4BAB-B309-4026CC5E3B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550" y="2130425"/>
            <a:ext cx="5106988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7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Find the standardized test statistic and sketch the sampling distribution.</a:t>
            </a: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7"/>
            </a:pPr>
            <a:endParaRPr lang="en-US" altLang="en-US" sz="2600" dirty="0"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7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Make a decision to reject or fail to reject the null hypothesis.</a:t>
            </a: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7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Interpret the decision in the context of the original claim.</a:t>
            </a:r>
          </a:p>
        </p:txBody>
      </p:sp>
      <p:sp>
        <p:nvSpPr>
          <p:cNvPr id="11" name="Text Box 5">
            <a:extLst>
              <a:ext uri="{FF2B5EF4-FFF2-40B4-BE49-F238E27FC236}">
                <a16:creationId xmlns="" xmlns:a16="http://schemas.microsoft.com/office/drawing/2014/main" id="{DC700DB7-A989-4D5C-8F67-3E3173C9E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475" y="4106862"/>
            <a:ext cx="2981325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 dirty="0">
                <a:latin typeface="Times New Roman" panose="02020603050405020304" pitchFamily="18" charset="0"/>
              </a:rPr>
              <a:t>If </a:t>
            </a:r>
            <a:r>
              <a:rPr lang="en-US" altLang="en-US" sz="2600" i="1" dirty="0">
                <a:latin typeface="Times New Roman" panose="02020603050405020304" pitchFamily="18" charset="0"/>
              </a:rPr>
              <a:t>t</a:t>
            </a:r>
            <a:r>
              <a:rPr lang="en-US" altLang="en-US" sz="2600" dirty="0">
                <a:latin typeface="Times New Roman" panose="02020603050405020304" pitchFamily="18" charset="0"/>
              </a:rPr>
              <a:t> is in the rejection region, reject </a:t>
            </a:r>
            <a:r>
              <a:rPr lang="en-US" altLang="en-US" sz="2600" i="1" dirty="0">
                <a:latin typeface="Times New Roman" panose="02020603050405020304" pitchFamily="18" charset="0"/>
              </a:rPr>
              <a:t>H</a:t>
            </a:r>
            <a:r>
              <a:rPr lang="en-US" altLang="en-US" sz="2600" baseline="-25000" dirty="0">
                <a:latin typeface="Times New Roman" panose="02020603050405020304" pitchFamily="18" charset="0"/>
              </a:rPr>
              <a:t>0</a:t>
            </a:r>
            <a:r>
              <a:rPr lang="en-US" altLang="en-US" sz="2600" dirty="0">
                <a:latin typeface="Times New Roman" panose="02020603050405020304" pitchFamily="18" charset="0"/>
              </a:rPr>
              <a:t>.</a:t>
            </a:r>
            <a:r>
              <a:rPr lang="en-US" altLang="en-US" sz="2600" baseline="-25000" dirty="0">
                <a:latin typeface="Times New Roman" panose="02020603050405020304" pitchFamily="18" charset="0"/>
              </a:rPr>
              <a:t>  </a:t>
            </a:r>
            <a:r>
              <a:rPr lang="en-US" altLang="en-US" sz="2600" dirty="0">
                <a:latin typeface="Times New Roman" panose="02020603050405020304" pitchFamily="18" charset="0"/>
              </a:rPr>
              <a:t>Otherwise, fail to reject </a:t>
            </a:r>
            <a:r>
              <a:rPr lang="en-US" altLang="en-US" sz="2600" i="1" dirty="0">
                <a:latin typeface="Times New Roman" panose="02020603050405020304" pitchFamily="18" charset="0"/>
              </a:rPr>
              <a:t>H</a:t>
            </a:r>
            <a:r>
              <a:rPr lang="en-US" altLang="en-US" sz="2600" baseline="-25000" dirty="0">
                <a:latin typeface="Times New Roman" panose="02020603050405020304" pitchFamily="18" charset="0"/>
              </a:rPr>
              <a:t>0</a:t>
            </a:r>
            <a:r>
              <a:rPr lang="en-US" altLang="en-US" sz="2600" dirty="0">
                <a:latin typeface="Times New Roman" panose="02020603050405020304" pitchFamily="18" charset="0"/>
              </a:rPr>
              <a:t>.</a:t>
            </a:r>
            <a:endParaRPr lang="en-US" altLang="en-US" sz="2600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24582" name="Text Box 26">
            <a:extLst>
              <a:ext uri="{FF2B5EF4-FFF2-40B4-BE49-F238E27FC236}">
                <a16:creationId xmlns="" xmlns:a16="http://schemas.microsoft.com/office/drawing/2014/main" id="{42DEBB50-F31A-4C3C-906C-91F71FB1A7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675" y="1651000"/>
            <a:ext cx="8240713" cy="533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chemeClr val="bg1"/>
                </a:solidFill>
                <a:latin typeface="Times New Roman" panose="02020603050405020304" pitchFamily="18" charset="0"/>
              </a:rPr>
              <a:t>    In Words					In Symbols</a:t>
            </a:r>
            <a:endParaRPr lang="el-GR" altLang="en-US" sz="2800" b="1" i="1">
              <a:solidFill>
                <a:schemeClr val="bg1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24583" name="Footer Placeholder 2">
            <a:extLst>
              <a:ext uri="{FF2B5EF4-FFF2-40B4-BE49-F238E27FC236}">
                <a16:creationId xmlns="" xmlns:a16="http://schemas.microsoft.com/office/drawing/2014/main" id="{8187C3D6-082C-42C4-A51D-DE5C1B9FC02A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12" name="Rectangle 2">
            <a:extLst>
              <a:ext uri="{FF2B5EF4-FFF2-40B4-BE49-F238E27FC236}">
                <a16:creationId xmlns="" xmlns:a16="http://schemas.microsoft.com/office/drawing/2014/main" id="{431698FE-5014-4890-87D7-3F109BA1A1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Two-Sample </a:t>
            </a:r>
            <a:r>
              <a:rPr lang="en-US" altLang="en-US" sz="3600" i="1" dirty="0"/>
              <a:t>t</a:t>
            </a:r>
            <a:r>
              <a:rPr lang="en-US" altLang="en-US" sz="3600" dirty="0"/>
              <a:t>-Test for the Difference Between Means (Independent Samples </a:t>
            </a:r>
            <a:r>
              <a:rPr lang="el-GR" altLang="en-US" sz="3600" i="1" dirty="0">
                <a:ea typeface="MS PGothic" panose="020B0600070205080204" pitchFamily="34" charset="-128"/>
              </a:rPr>
              <a:t>σ</a:t>
            </a:r>
            <a:r>
              <a:rPr lang="en-US" altLang="en-US" sz="3600" baseline="-25000" dirty="0">
                <a:ea typeface="Times New Roman" panose="02020603050405020304" pitchFamily="18" charset="0"/>
              </a:rPr>
              <a:t>2</a:t>
            </a:r>
            <a:r>
              <a:rPr lang="en-US" altLang="en-US" sz="3600" dirty="0">
                <a:ea typeface="Times New Roman" panose="02020603050405020304" pitchFamily="18" charset="0"/>
              </a:rPr>
              <a:t> and </a:t>
            </a:r>
            <a:r>
              <a:rPr lang="el-GR" altLang="en-US" sz="3600" i="1" dirty="0">
                <a:ea typeface="MS PGothic" panose="020B0600070205080204" pitchFamily="34" charset="-128"/>
              </a:rPr>
              <a:t>σ</a:t>
            </a:r>
            <a:r>
              <a:rPr lang="en-US" altLang="en-US" sz="3600" baseline="-25000" dirty="0">
                <a:ea typeface="Times New Roman" panose="02020603050405020304" pitchFamily="18" charset="0"/>
              </a:rPr>
              <a:t>2 </a:t>
            </a:r>
            <a:r>
              <a:rPr lang="en-US" altLang="en-US" sz="3600" dirty="0">
                <a:ea typeface="Times New Roman" panose="02020603050405020304" pitchFamily="18" charset="0"/>
              </a:rPr>
              <a:t>Unknown</a:t>
            </a:r>
            <a:r>
              <a:rPr lang="en-US" altLang="en-US" sz="3600" dirty="0"/>
              <a:t> )</a:t>
            </a:r>
            <a:endParaRPr lang="el-GR" altLang="en-US" sz="3600" i="1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="" xmlns:a16="http://schemas.microsoft.com/office/drawing/2014/main" id="{35C4597E-CAB4-45C3-8DE6-016584B01E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8787505"/>
              </p:ext>
            </p:extLst>
          </p:nvPr>
        </p:nvGraphicFramePr>
        <p:xfrm>
          <a:off x="5600700" y="2417762"/>
          <a:ext cx="30861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4" name="Equation" r:id="rId4" imgW="3085920" imgH="914400" progId="Equation.DSMT4">
                  <p:embed/>
                </p:oleObj>
              </mc:Choice>
              <mc:Fallback>
                <p:oleObj name="Equation" r:id="rId4" imgW="3085920" imgH="914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00700" y="2417762"/>
                        <a:ext cx="3086100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258853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44" grpId="0" uiExpand="1" build="p"/>
      <p:bldP spid="11" grpId="0" uiExpan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52A5128-34E7-4466-B88F-A761F2FC6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8438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Example: Two</a:t>
            </a:r>
            <a:r>
              <a:rPr lang="en-US" dirty="0">
                <a:solidFill>
                  <a:schemeClr val="accent3"/>
                </a:solidFill>
                <a:latin typeface="Times New Roman" pitchFamily="18" charset="0"/>
                <a:ea typeface="+mj-ea"/>
              </a:rPr>
              <a:t>-</a:t>
            </a:r>
            <a:r>
              <a:rPr lang="en-US" dirty="0">
                <a:solidFill>
                  <a:schemeClr val="accent3"/>
                </a:solidFill>
                <a:ea typeface="+mj-ea"/>
              </a:rPr>
              <a:t>Sample </a:t>
            </a:r>
            <a:r>
              <a:rPr lang="en-US" i="1" dirty="0">
                <a:solidFill>
                  <a:schemeClr val="accent3"/>
                </a:solidFill>
                <a:ea typeface="+mj-ea"/>
              </a:rPr>
              <a:t>t</a:t>
            </a:r>
            <a:r>
              <a:rPr lang="en-US" dirty="0">
                <a:solidFill>
                  <a:schemeClr val="accent3"/>
                </a:solidFill>
                <a:latin typeface="Times New Roman" pitchFamily="18" charset="0"/>
                <a:ea typeface="+mj-ea"/>
              </a:rPr>
              <a:t>-</a:t>
            </a:r>
            <a:r>
              <a:rPr lang="en-US" dirty="0">
                <a:solidFill>
                  <a:schemeClr val="accent3"/>
                </a:solidFill>
                <a:ea typeface="+mj-ea"/>
              </a:rPr>
              <a:t>Test for the Difference Between Means</a:t>
            </a:r>
          </a:p>
        </p:txBody>
      </p:sp>
      <p:sp>
        <p:nvSpPr>
          <p:cNvPr id="26626" name="Content Placeholder 2">
            <a:extLst>
              <a:ext uri="{FF2B5EF4-FFF2-40B4-BE49-F238E27FC236}">
                <a16:creationId xmlns="" xmlns:a16="http://schemas.microsoft.com/office/drawing/2014/main" id="{24FB26C6-62F1-43DF-B133-AAA9DD8038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77963"/>
            <a:ext cx="8229600" cy="297180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sz="2600"/>
              <a:t>The results of a state mathematics test for random samples of students taught by two different teachers at the same school are shown below. Can you conclude that there is a difference in the mean mathematics test scores for the students of the two teachers? Use </a:t>
            </a:r>
            <a:r>
              <a:rPr lang="el-GR" altLang="en-US" sz="2600" i="1"/>
              <a:t>α</a:t>
            </a:r>
            <a:r>
              <a:rPr lang="en-US" altLang="en-US" sz="2600"/>
              <a:t> = 0.10. Assume the populations are normally distributed and the population variances are not equal. </a:t>
            </a:r>
            <a:endParaRPr lang="en-US" altLang="en-US" sz="2400" i="1">
              <a:solidFill>
                <a:schemeClr val="tx2"/>
              </a:solidFill>
            </a:endParaRPr>
          </a:p>
        </p:txBody>
      </p:sp>
      <p:graphicFrame>
        <p:nvGraphicFramePr>
          <p:cNvPr id="12316" name="Group 28">
            <a:extLst>
              <a:ext uri="{FF2B5EF4-FFF2-40B4-BE49-F238E27FC236}">
                <a16:creationId xmlns="" xmlns:a16="http://schemas.microsoft.com/office/drawing/2014/main" id="{079CE680-35D2-4820-9DF5-96362C016D99}"/>
              </a:ext>
            </a:extLst>
          </p:cNvPr>
          <p:cNvGraphicFramePr>
            <a:graphicFrameLocks noGrp="1"/>
          </p:cNvGraphicFramePr>
          <p:nvPr/>
        </p:nvGraphicFramePr>
        <p:xfrm>
          <a:off x="2398713" y="4586288"/>
          <a:ext cx="3665537" cy="1754186"/>
        </p:xfrm>
        <a:graphic>
          <a:graphicData uri="http://schemas.openxmlformats.org/drawingml/2006/table">
            <a:tbl>
              <a:tblPr/>
              <a:tblGrid>
                <a:gridCol w="16954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7008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4307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Teacher 1</a:t>
                      </a:r>
                    </a:p>
                  </a:txBody>
                  <a:tcPr marT="45737" marB="457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Teacher 2</a:t>
                      </a:r>
                    </a:p>
                  </a:txBody>
                  <a:tcPr marT="45737" marB="457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736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T="45737" marB="457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T="45737" marB="457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687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2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s</a:t>
                      </a:r>
                      <a:r>
                        <a:rPr kumimoji="0" lang="en-US" altLang="en-US" sz="22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 = 39.7</a:t>
                      </a:r>
                      <a:endParaRPr kumimoji="0" lang="en-US" altLang="en-US" sz="2200" b="0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T="45737" marB="457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2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s</a:t>
                      </a:r>
                      <a:r>
                        <a:rPr kumimoji="0" lang="en-US" altLang="en-US" sz="22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</a:t>
                      </a: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 = 24.5</a:t>
                      </a:r>
                      <a:endParaRPr kumimoji="0" lang="en-US" altLang="en-US" sz="2200" b="0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T="45737" marB="457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2687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2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n</a:t>
                      </a:r>
                      <a:r>
                        <a:rPr kumimoji="0" lang="en-US" altLang="en-US" sz="22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 = 8</a:t>
                      </a:r>
                      <a:endParaRPr kumimoji="0" lang="en-US" altLang="en-US" sz="2200" b="0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T="45737" marB="457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2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n</a:t>
                      </a:r>
                      <a:r>
                        <a:rPr kumimoji="0" lang="en-US" altLang="en-US" sz="22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</a:t>
                      </a: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 = 18</a:t>
                      </a:r>
                      <a:endParaRPr kumimoji="0" lang="en-US" altLang="en-US" sz="2200" b="0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T="45737" marB="457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6642" name="Object 2">
            <a:extLst>
              <a:ext uri="{FF2B5EF4-FFF2-40B4-BE49-F238E27FC236}">
                <a16:creationId xmlns="" xmlns:a16="http://schemas.microsoft.com/office/drawing/2014/main" id="{EEA20C72-A244-4B48-AAE3-879668BB8AF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33675" y="5105400"/>
          <a:ext cx="94297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4" name="Equation" r:id="rId3" imgW="533169" imgH="228501" progId="Equation.DSMT4">
                  <p:embed/>
                </p:oleObj>
              </mc:Choice>
              <mc:Fallback>
                <p:oleObj name="Equation" r:id="rId3" imgW="533169" imgH="228501" progId="Equation.DSMT4">
                  <p:embed/>
                  <p:pic>
                    <p:nvPicPr>
                      <p:cNvPr id="26642" name="Object 2">
                        <a:extLst>
                          <a:ext uri="{FF2B5EF4-FFF2-40B4-BE49-F238E27FC236}">
                            <a16:creationId xmlns="" xmlns:a16="http://schemas.microsoft.com/office/drawing/2014/main" id="{EEA20C72-A244-4B48-AAE3-879668BB8AF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3675" y="5105400"/>
                        <a:ext cx="942975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43" name="Object 23">
            <a:extLst>
              <a:ext uri="{FF2B5EF4-FFF2-40B4-BE49-F238E27FC236}">
                <a16:creationId xmlns="" xmlns:a16="http://schemas.microsoft.com/office/drawing/2014/main" id="{485B3D62-E53D-4A4F-87F8-4C356E84219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648200" y="5105400"/>
          <a:ext cx="990600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5" name="Equation" r:id="rId5" imgW="558800" imgH="228600" progId="Equation.DSMT4">
                  <p:embed/>
                </p:oleObj>
              </mc:Choice>
              <mc:Fallback>
                <p:oleObj name="Equation" r:id="rId5" imgW="558800" imgH="228600" progId="Equation.DSMT4">
                  <p:embed/>
                  <p:pic>
                    <p:nvPicPr>
                      <p:cNvPr id="26643" name="Object 23">
                        <a:extLst>
                          <a:ext uri="{FF2B5EF4-FFF2-40B4-BE49-F238E27FC236}">
                            <a16:creationId xmlns="" xmlns:a16="http://schemas.microsoft.com/office/drawing/2014/main" id="{485B3D62-E53D-4A4F-87F8-4C356E84219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5105400"/>
                        <a:ext cx="990600" cy="404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44" name="Footer Placeholder 2">
            <a:extLst>
              <a:ext uri="{FF2B5EF4-FFF2-40B4-BE49-F238E27FC236}">
                <a16:creationId xmlns="" xmlns:a16="http://schemas.microsoft.com/office/drawing/2014/main" id="{82EEF545-FC4F-47BB-8198-168B9E2532A7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18494069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989C5D37-F3FF-4892-A559-BA49629636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chemeClr val="accent3"/>
                </a:solidFill>
              </a:rPr>
              <a:t>Solution:</a:t>
            </a:r>
          </a:p>
          <a:p>
            <a:pPr marL="0" indent="0">
              <a:buNone/>
            </a:pPr>
            <a:r>
              <a:rPr lang="en-US" dirty="0"/>
              <a:t>Note that </a:t>
            </a:r>
            <a:r>
              <a:rPr lang="en-US" i="1" dirty="0">
                <a:latin typeface="Symbol" panose="05050102010706020507" pitchFamily="18" charset="2"/>
              </a:rPr>
              <a:t>s</a:t>
            </a:r>
            <a:r>
              <a:rPr lang="en-US" baseline="-25000" dirty="0"/>
              <a:t>1</a:t>
            </a:r>
            <a:r>
              <a:rPr lang="en-US" dirty="0"/>
              <a:t> and </a:t>
            </a:r>
            <a:r>
              <a:rPr lang="en-US" i="1" dirty="0">
                <a:latin typeface="Symbol" panose="05050102010706020507" pitchFamily="18" charset="2"/>
              </a:rPr>
              <a:t>s</a:t>
            </a:r>
            <a:r>
              <a:rPr lang="en-US" baseline="-25000" dirty="0"/>
              <a:t>2</a:t>
            </a:r>
            <a:r>
              <a:rPr lang="en-US" dirty="0"/>
              <a:t> are unknown, the samples are random and independent, and the populations are normally distributed. So, you can use the </a:t>
            </a:r>
            <a:r>
              <a:rPr lang="en-US" i="1" dirty="0"/>
              <a:t>t</a:t>
            </a:r>
            <a:r>
              <a:rPr lang="en-US" dirty="0"/>
              <a:t>-test. The claim is “there is a difference in the mean mathematics test scores for the students of the two teachers.” So, the null and alternative hypotheses are</a:t>
            </a:r>
          </a:p>
          <a:p>
            <a:pPr marL="0" indent="0" algn="ctr">
              <a:buNone/>
            </a:pPr>
            <a:r>
              <a:rPr lang="en-US" i="1" dirty="0"/>
              <a:t>H</a:t>
            </a:r>
            <a:r>
              <a:rPr lang="en-US" baseline="-25000" dirty="0"/>
              <a:t>0</a:t>
            </a:r>
            <a:r>
              <a:rPr lang="en-US" dirty="0"/>
              <a:t>: </a:t>
            </a:r>
            <a:r>
              <a:rPr lang="en-US" i="1" dirty="0">
                <a:latin typeface="Symbol" panose="05050102010706020507" pitchFamily="18" charset="2"/>
              </a:rPr>
              <a:t>m</a:t>
            </a:r>
            <a:r>
              <a:rPr lang="en-US" baseline="-25000" dirty="0"/>
              <a:t>1</a:t>
            </a:r>
            <a:r>
              <a:rPr lang="en-US" dirty="0"/>
              <a:t> = </a:t>
            </a:r>
            <a:r>
              <a:rPr lang="en-US" i="1" dirty="0">
                <a:latin typeface="Symbol" panose="05050102010706020507" pitchFamily="18" charset="2"/>
              </a:rPr>
              <a:t>m</a:t>
            </a:r>
            <a:r>
              <a:rPr lang="en-US" baseline="-25000" dirty="0"/>
              <a:t>2</a:t>
            </a:r>
            <a:r>
              <a:rPr lang="en-US" dirty="0"/>
              <a:t>   and   </a:t>
            </a:r>
            <a:r>
              <a:rPr lang="en-US" i="1" dirty="0"/>
              <a:t>H</a:t>
            </a:r>
            <a:r>
              <a:rPr lang="en-US" i="1" baseline="-25000" dirty="0"/>
              <a:t>a</a:t>
            </a:r>
            <a:r>
              <a:rPr lang="en-US" dirty="0"/>
              <a:t>: </a:t>
            </a:r>
            <a:r>
              <a:rPr lang="en-US" i="1" dirty="0">
                <a:latin typeface="Symbol" panose="05050102010706020507" pitchFamily="18" charset="2"/>
              </a:rPr>
              <a:t>m</a:t>
            </a:r>
            <a:r>
              <a:rPr lang="en-US" baseline="-25000" dirty="0"/>
              <a:t>1</a:t>
            </a:r>
            <a:r>
              <a:rPr lang="en-US" dirty="0"/>
              <a:t> </a:t>
            </a:r>
            <a:r>
              <a:rPr lang="en-US" dirty="0">
                <a:sym typeface="Symbol" panose="05050102010706020507" pitchFamily="18" charset="2"/>
              </a:rPr>
              <a:t></a:t>
            </a:r>
            <a:r>
              <a:rPr lang="en-US" dirty="0"/>
              <a:t> </a:t>
            </a:r>
            <a:r>
              <a:rPr lang="en-US" i="1" dirty="0">
                <a:latin typeface="Symbol" panose="05050102010706020507" pitchFamily="18" charset="2"/>
              </a:rPr>
              <a:t>m</a:t>
            </a:r>
            <a:r>
              <a:rPr lang="en-US" baseline="-25000" dirty="0"/>
              <a:t>2</a:t>
            </a:r>
            <a:r>
              <a:rPr lang="en-US" dirty="0"/>
              <a:t>. </a:t>
            </a:r>
            <a:r>
              <a:rPr lang="en-US" dirty="0">
                <a:solidFill>
                  <a:srgbClr val="C00000"/>
                </a:solidFill>
              </a:rPr>
              <a:t>(Claim)</a:t>
            </a:r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A47AD985-EC97-4411-911C-028B6CF17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311944"/>
            <a:ext cx="8612909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Two</a:t>
            </a:r>
            <a:r>
              <a:rPr lang="en-US" dirty="0">
                <a:solidFill>
                  <a:schemeClr val="accent3"/>
                </a:solidFill>
                <a:latin typeface="Times New Roman" pitchFamily="18" charset="0"/>
                <a:ea typeface="+mj-ea"/>
              </a:rPr>
              <a:t>-</a:t>
            </a:r>
            <a:r>
              <a:rPr lang="en-US" dirty="0">
                <a:solidFill>
                  <a:schemeClr val="accent3"/>
                </a:solidFill>
                <a:ea typeface="+mj-ea"/>
              </a:rPr>
              <a:t>Sample </a:t>
            </a:r>
            <a:r>
              <a:rPr lang="en-US" i="1" dirty="0">
                <a:solidFill>
                  <a:schemeClr val="accent3"/>
                </a:solidFill>
                <a:ea typeface="+mj-ea"/>
              </a:rPr>
              <a:t>t</a:t>
            </a:r>
            <a:r>
              <a:rPr lang="en-US" dirty="0">
                <a:solidFill>
                  <a:schemeClr val="accent3"/>
                </a:solidFill>
                <a:latin typeface="Times New Roman" pitchFamily="18" charset="0"/>
                <a:ea typeface="+mj-ea"/>
              </a:rPr>
              <a:t>-</a:t>
            </a:r>
            <a:r>
              <a:rPr lang="en-US" dirty="0">
                <a:solidFill>
                  <a:schemeClr val="accent3"/>
                </a:solidFill>
                <a:ea typeface="+mj-ea"/>
              </a:rPr>
              <a:t>Test for the Difference Between Means</a:t>
            </a:r>
            <a:endParaRPr lang="en-US" dirty="0">
              <a:ea typeface="+mj-ea"/>
            </a:endParaRPr>
          </a:p>
        </p:txBody>
      </p:sp>
      <p:sp>
        <p:nvSpPr>
          <p:cNvPr id="27657" name="Footer Placeholder 2">
            <a:extLst>
              <a:ext uri="{FF2B5EF4-FFF2-40B4-BE49-F238E27FC236}">
                <a16:creationId xmlns="" xmlns:a16="http://schemas.microsoft.com/office/drawing/2014/main" id="{8E153F14-F2C0-453F-A0D4-0E1E00C9848C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66854070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>
                <a:extLst>
                  <a:ext uri="{FF2B5EF4-FFF2-40B4-BE49-F238E27FC236}">
                    <a16:creationId xmlns="" xmlns:a16="http://schemas.microsoft.com/office/drawing/2014/main" id="{989C5D37-F3FF-4892-A559-BA49629636F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Because the population variances are not equal and the smaller sample size is 8, use </a:t>
                </a:r>
                <a:r>
                  <a:rPr lang="en-US" dirty="0">
                    <a:solidFill>
                      <a:srgbClr val="C00000"/>
                    </a:solidFill>
                  </a:rPr>
                  <a:t>d.f. = 8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 1 = 7</a:t>
                </a:r>
                <a:r>
                  <a:rPr lang="en-US" dirty="0"/>
                  <a:t>. The test is a two-tailed test with </a:t>
                </a:r>
                <a:r>
                  <a:rPr lang="en-US" dirty="0" err="1"/>
                  <a:t>d.f.</a:t>
                </a:r>
                <a:r>
                  <a:rPr lang="en-US" dirty="0"/>
                  <a:t> = 7 and </a:t>
                </a:r>
                <a:r>
                  <a:rPr lang="en-US" i="1" dirty="0">
                    <a:latin typeface="Symbol" panose="05050102010706020507" pitchFamily="18" charset="2"/>
                  </a:rPr>
                  <a:t>a</a:t>
                </a:r>
                <a:r>
                  <a:rPr lang="en-US" dirty="0"/>
                  <a:t> = 0.10, so the critical values are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i="1" dirty="0"/>
                  <a:t>t</a:t>
                </a:r>
                <a:r>
                  <a:rPr lang="en-US" baseline="-25000" dirty="0"/>
                  <a:t>0</a:t>
                </a:r>
                <a:r>
                  <a:rPr lang="en-US" dirty="0"/>
                  <a:t> =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dirty="0"/>
                  <a:t>1.895 and </a:t>
                </a:r>
                <a:r>
                  <a:rPr lang="en-US" i="1" dirty="0"/>
                  <a:t>t</a:t>
                </a:r>
                <a:r>
                  <a:rPr lang="en-US" baseline="-25000" dirty="0"/>
                  <a:t>0</a:t>
                </a:r>
                <a:r>
                  <a:rPr lang="en-US" dirty="0"/>
                  <a:t> = 1.895. The rejection regions are </a:t>
                </a:r>
                <a:r>
                  <a:rPr lang="en-US" i="1" dirty="0"/>
                  <a:t>t </a:t>
                </a:r>
                <a:r>
                  <a:rPr lang="en-US" dirty="0"/>
                  <a:t>&lt;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dirty="0"/>
                  <a:t>1.895 and </a:t>
                </a:r>
                <a:r>
                  <a:rPr lang="en-US" i="1" dirty="0"/>
                  <a:t>t </a:t>
                </a:r>
                <a:r>
                  <a:rPr lang="en-US" dirty="0"/>
                  <a:t>&gt; 1.895. </a:t>
                </a:r>
                <a:endParaRPr lang="en-US" b="1" dirty="0">
                  <a:solidFill>
                    <a:schemeClr val="accent3"/>
                  </a:solidFill>
                </a:endParaRPr>
              </a:p>
            </p:txBody>
          </p:sp>
        </mc:Choice>
        <mc:Fallback xmlns="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989C5D37-F3FF-4892-A559-BA49629636F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481" t="-1482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4">
            <a:extLst>
              <a:ext uri="{FF2B5EF4-FFF2-40B4-BE49-F238E27FC236}">
                <a16:creationId xmlns="" xmlns:a16="http://schemas.microsoft.com/office/drawing/2014/main" id="{A47AD985-EC97-4411-911C-028B6CF17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66688"/>
            <a:ext cx="8561672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Two</a:t>
            </a:r>
            <a:r>
              <a:rPr lang="en-US" dirty="0">
                <a:solidFill>
                  <a:schemeClr val="accent3"/>
                </a:solidFill>
                <a:latin typeface="Times New Roman" pitchFamily="18" charset="0"/>
                <a:ea typeface="+mj-ea"/>
              </a:rPr>
              <a:t>-</a:t>
            </a:r>
            <a:r>
              <a:rPr lang="en-US" dirty="0">
                <a:solidFill>
                  <a:schemeClr val="accent3"/>
                </a:solidFill>
                <a:ea typeface="+mj-ea"/>
              </a:rPr>
              <a:t>Sample </a:t>
            </a:r>
            <a:r>
              <a:rPr lang="en-US" i="1" dirty="0">
                <a:solidFill>
                  <a:schemeClr val="accent3"/>
                </a:solidFill>
                <a:ea typeface="+mj-ea"/>
              </a:rPr>
              <a:t>t</a:t>
            </a:r>
            <a:r>
              <a:rPr lang="en-US" dirty="0">
                <a:solidFill>
                  <a:schemeClr val="accent3"/>
                </a:solidFill>
                <a:latin typeface="Times New Roman" pitchFamily="18" charset="0"/>
                <a:ea typeface="+mj-ea"/>
              </a:rPr>
              <a:t>-</a:t>
            </a:r>
            <a:r>
              <a:rPr lang="en-US" dirty="0">
                <a:solidFill>
                  <a:schemeClr val="accent3"/>
                </a:solidFill>
                <a:ea typeface="+mj-ea"/>
              </a:rPr>
              <a:t>Test for the Difference Between Means</a:t>
            </a:r>
            <a:endParaRPr lang="en-US" dirty="0">
              <a:ea typeface="+mj-ea"/>
            </a:endParaRPr>
          </a:p>
        </p:txBody>
      </p:sp>
      <p:sp>
        <p:nvSpPr>
          <p:cNvPr id="27657" name="Footer Placeholder 2">
            <a:extLst>
              <a:ext uri="{FF2B5EF4-FFF2-40B4-BE49-F238E27FC236}">
                <a16:creationId xmlns="" xmlns:a16="http://schemas.microsoft.com/office/drawing/2014/main" id="{8E153F14-F2C0-453F-A0D4-0E1E00C9848C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158432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>
                <a:extLst>
                  <a:ext uri="{FF2B5EF4-FFF2-40B4-BE49-F238E27FC236}">
                    <a16:creationId xmlns="" xmlns:a16="http://schemas.microsoft.com/office/drawing/2014/main" id="{989C5D37-F3FF-4892-A559-BA49629636F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819564"/>
                <a:ext cx="8229600" cy="4306599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The standardized test statistic is</a:t>
                </a:r>
              </a:p>
              <a:p>
                <a:pPr marL="400050" lvl="1" indent="0">
                  <a:buNone/>
                </a:pPr>
                <a:r>
                  <a:rPr lang="en-US" i="1" dirty="0">
                    <a:solidFill>
                      <a:srgbClr val="C00000"/>
                    </a:solidFill>
                  </a:rPr>
                  <a:t>t</a:t>
                </a:r>
                <a:r>
                  <a:rPr lang="en-US" dirty="0">
                    <a:solidFill>
                      <a:srgbClr val="C00000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(</m:t>
                        </m:r>
                        <m:acc>
                          <m:accPr>
                            <m:chr m:val="̅"/>
                            <m:ctrlPr>
                              <a:rPr lang="en-US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x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en-US" baseline="-25000" dirty="0">
                            <a:solidFill>
                              <a:srgbClr val="C00000"/>
                            </a:solidFill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C00000"/>
                            </a:solidFill>
                          </a:rPr>
                          <m:t> </m:t>
                        </m:r>
                        <m:r>
                          <a:rPr lang="en-US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C00000"/>
                            </a:solidFill>
                          </a:rPr>
                          <m:t> </m:t>
                        </m:r>
                        <m:acc>
                          <m:accPr>
                            <m:chr m:val="̅"/>
                            <m:ctrlPr>
                              <a:rPr lang="en-US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x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en-US" baseline="-25000" dirty="0">
                            <a:solidFill>
                              <a:srgbClr val="C00000"/>
                            </a:solidFill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C00000"/>
                            </a:solidFill>
                          </a:rPr>
                          <m:t> </m:t>
                        </m:r>
                        <m: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 </m:t>
                        </m:r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  <a:latin typeface="Symbol" panose="05050102010706020507" pitchFamily="18" charset="2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C00000"/>
                            </a:solidFill>
                            <a:latin typeface="Symbol" panose="05050102010706020507" pitchFamily="18" charset="2"/>
                          </a:rPr>
                          <m:t>m</m:t>
                        </m:r>
                        <m:r>
                          <m:rPr>
                            <m:nor/>
                          </m:rPr>
                          <a:rPr lang="en-US" baseline="-25000" dirty="0">
                            <a:solidFill>
                              <a:srgbClr val="C00000"/>
                            </a:solidFill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 </m:t>
                        </m:r>
                        <m: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 </m:t>
                        </m:r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C00000"/>
                            </a:solidFill>
                            <a:latin typeface="Symbol" panose="05050102010706020507" pitchFamily="18" charset="2"/>
                          </a:rPr>
                          <m:t>m</m:t>
                        </m:r>
                        <m:r>
                          <m:rPr>
                            <m:nor/>
                          </m:rPr>
                          <a:rPr lang="en-US" baseline="-25000" dirty="0">
                            <a:solidFill>
                              <a:srgbClr val="C00000"/>
                            </a:solidFill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)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en-US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nor/>
                                  </m:rPr>
                                  <a:rPr lang="en-US" dirty="0">
                                    <a:solidFill>
                                      <a:srgbClr val="C00000"/>
                                    </a:solidFill>
                                  </a:rPr>
                                  <m:t>s</m:t>
                                </m:r>
                                <m:r>
                                  <m:rPr>
                                    <m:nor/>
                                  </m:rPr>
                                  <a:rPr lang="en-US" baseline="-25000" dirty="0">
                                    <a:solidFill>
                                      <a:srgbClr val="C00000"/>
                                    </a:solidFill>
                                  </a:rPr>
                                  <m:t>1</m:t>
                                </m:r>
                                <m:r>
                                  <m:rPr>
                                    <m:nor/>
                                  </m:rPr>
                                  <a:rPr lang="en-US" baseline="30000" dirty="0">
                                    <a:solidFill>
                                      <a:srgbClr val="C00000"/>
                                    </a:solidFill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m:rPr>
                                    <m:nor/>
                                  </m:rPr>
                                  <a:rPr lang="en-US" i="1" dirty="0">
                                    <a:solidFill>
                                      <a:srgbClr val="C00000"/>
                                    </a:solidFill>
                                    <a:latin typeface="TimesTenLTStd-Italic"/>
                                  </a:rPr>
                                  <m:t>n</m:t>
                                </m:r>
                                <m:r>
                                  <m:rPr>
                                    <m:nor/>
                                  </m:rPr>
                                  <a:rPr lang="en-US" baseline="-25000" dirty="0">
                                    <a:solidFill>
                                      <a:srgbClr val="C00000"/>
                                    </a:solidFill>
                                    <a:latin typeface="TimesTenLTStd-Roman"/>
                                  </a:rPr>
                                  <m:t>1</m:t>
                                </m:r>
                                <m:r>
                                  <m:rPr>
                                    <m:nor/>
                                  </m:rPr>
                                  <a:rPr lang="en-US" dirty="0">
                                    <a:solidFill>
                                      <a:srgbClr val="C00000"/>
                                    </a:solidFill>
                                    <a:latin typeface="TimesTenLTStd-Roman"/>
                                  </a:rPr>
                                  <m:t> 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  <a:latin typeface="TimesTenLTStd-Roman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  <a:latin typeface="+mn-lt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  <a:latin typeface="PearsonMATHPRO02"/>
                              </a:rPr>
                              <m:t> </m:t>
                            </m:r>
                            <m:f>
                              <m:fPr>
                                <m:ctrlPr>
                                  <a:rPr lang="en-US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nor/>
                                  </m:rPr>
                                  <a:rPr lang="en-US" dirty="0">
                                    <a:solidFill>
                                      <a:srgbClr val="C00000"/>
                                    </a:solidFill>
                                  </a:rPr>
                                  <m:t>s</m:t>
                                </m:r>
                                <m:r>
                                  <m:rPr>
                                    <m:nor/>
                                  </m:rPr>
                                  <a:rPr lang="en-US" baseline="-25000" dirty="0">
                                    <a:solidFill>
                                      <a:srgbClr val="C00000"/>
                                    </a:solidFill>
                                  </a:rPr>
                                  <m:t>2</m:t>
                                </m:r>
                                <m:r>
                                  <m:rPr>
                                    <m:nor/>
                                  </m:rPr>
                                  <a:rPr lang="en-US" baseline="30000" dirty="0">
                                    <a:solidFill>
                                      <a:srgbClr val="C00000"/>
                                    </a:solidFill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m:rPr>
                                    <m:nor/>
                                  </m:rPr>
                                  <a:rPr lang="en-US" i="1" dirty="0">
                                    <a:solidFill>
                                      <a:srgbClr val="C00000"/>
                                    </a:solidFill>
                                    <a:latin typeface="TimesTenLTStd-Italic"/>
                                  </a:rPr>
                                  <m:t>n</m:t>
                                </m:r>
                                <m:r>
                                  <m:rPr>
                                    <m:nor/>
                                  </m:rPr>
                                  <a:rPr lang="en-US" baseline="-25000" dirty="0">
                                    <a:solidFill>
                                      <a:srgbClr val="C00000"/>
                                    </a:solidFill>
                                    <a:latin typeface="TimesTenLTStd-Roman"/>
                                  </a:rPr>
                                  <m:t>2</m:t>
                                </m:r>
                              </m:den>
                            </m:f>
                          </m:e>
                        </m:rad>
                      </m:den>
                    </m:f>
                  </m:oMath>
                </a14:m>
                <a:endParaRPr lang="en-US" dirty="0">
                  <a:solidFill>
                    <a:srgbClr val="C00000"/>
                  </a:solidFill>
                </a:endParaRPr>
              </a:p>
              <a:p>
                <a:pPr marL="400050" lvl="1" indent="0">
                  <a:buNone/>
                </a:pPr>
                <a:r>
                  <a:rPr lang="en-US" dirty="0">
                    <a:solidFill>
                      <a:srgbClr val="C00000"/>
                    </a:solidFill>
                  </a:rPr>
                  <a:t>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473 − 459 − 0 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en-US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nor/>
                                  </m:rPr>
                                  <a:rPr lang="en-US" dirty="0">
                                    <a:solidFill>
                                      <a:srgbClr val="C00000"/>
                                    </a:solidFill>
                                  </a:rPr>
                                  <m:t>(39.7)</m:t>
                                </m:r>
                                <m:r>
                                  <m:rPr>
                                    <m:nor/>
                                  </m:rPr>
                                  <a:rPr lang="en-US" baseline="30000" dirty="0">
                                    <a:solidFill>
                                      <a:srgbClr val="C00000"/>
                                    </a:solidFill>
                                  </a:rPr>
                                  <m:t>2 </m:t>
                                </m:r>
                              </m:num>
                              <m:den>
                                <m:r>
                                  <m:rPr>
                                    <m:nor/>
                                  </m:rPr>
                                  <a:rPr lang="en-US" dirty="0">
                                    <a:solidFill>
                                      <a:srgbClr val="C00000"/>
                                    </a:solidFill>
                                  </a:rPr>
                                  <m:t>8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  <a:latin typeface="TimesTenLTStd-Roman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  <a:latin typeface="+mn-lt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  <a:latin typeface="PearsonMATHPRO02"/>
                              </a:rPr>
                              <m:t> </m:t>
                            </m:r>
                            <m:f>
                              <m:fPr>
                                <m:ctrlPr>
                                  <a:rPr lang="en-US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nor/>
                                  </m:rPr>
                                  <a:rPr lang="en-US" dirty="0">
                                    <a:solidFill>
                                      <a:srgbClr val="C00000"/>
                                    </a:solidFill>
                                  </a:rPr>
                                  <m:t>(24.5)</m:t>
                                </m:r>
                                <m:r>
                                  <m:rPr>
                                    <m:nor/>
                                  </m:rPr>
                                  <a:rPr lang="en-US" baseline="30000" dirty="0">
                                    <a:solidFill>
                                      <a:srgbClr val="C00000"/>
                                    </a:solidFill>
                                  </a:rPr>
                                  <m:t>2 </m:t>
                                </m:r>
                              </m:num>
                              <m:den>
                                <m:r>
                                  <m:rPr>
                                    <m:nor/>
                                  </m:rPr>
                                  <a:rPr lang="en-US" dirty="0">
                                    <a:solidFill>
                                      <a:srgbClr val="C00000"/>
                                    </a:solidFill>
                                  </a:rPr>
                                  <m:t>18 </m:t>
                                </m:r>
                              </m:den>
                            </m:f>
                          </m:e>
                        </m:rad>
                      </m:den>
                    </m:f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 </a:t>
                </a:r>
                <a:endParaRPr lang="en-US" i="1" dirty="0">
                  <a:solidFill>
                    <a:srgbClr val="C0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400050" lvl="1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  <m:r>
                      <a:rPr lang="en-US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0.922. </a:t>
                </a:r>
              </a:p>
            </p:txBody>
          </p:sp>
        </mc:Choice>
        <mc:Fallback xmlns="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989C5D37-F3FF-4892-A559-BA49629636F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819564"/>
                <a:ext cx="8229600" cy="4306599"/>
              </a:xfrm>
              <a:blipFill rotWithShape="1">
                <a:blip r:embed="rId2"/>
                <a:stretch>
                  <a:fillRect l="-1481" t="-14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4">
            <a:extLst>
              <a:ext uri="{FF2B5EF4-FFF2-40B4-BE49-F238E27FC236}">
                <a16:creationId xmlns="" xmlns:a16="http://schemas.microsoft.com/office/drawing/2014/main" id="{A47AD985-EC97-4411-911C-028B6CF17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02347"/>
            <a:ext cx="86868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Two</a:t>
            </a:r>
            <a:r>
              <a:rPr lang="en-US" dirty="0">
                <a:solidFill>
                  <a:schemeClr val="accent3"/>
                </a:solidFill>
                <a:latin typeface="Times New Roman" pitchFamily="18" charset="0"/>
                <a:ea typeface="+mj-ea"/>
              </a:rPr>
              <a:t>-</a:t>
            </a:r>
            <a:r>
              <a:rPr lang="en-US" dirty="0">
                <a:solidFill>
                  <a:schemeClr val="accent3"/>
                </a:solidFill>
                <a:ea typeface="+mj-ea"/>
              </a:rPr>
              <a:t>Sample </a:t>
            </a:r>
            <a:r>
              <a:rPr lang="en-US" i="1" dirty="0">
                <a:solidFill>
                  <a:schemeClr val="accent3"/>
                </a:solidFill>
                <a:ea typeface="+mj-ea"/>
              </a:rPr>
              <a:t>t</a:t>
            </a:r>
            <a:r>
              <a:rPr lang="en-US" dirty="0">
                <a:solidFill>
                  <a:schemeClr val="accent3"/>
                </a:solidFill>
                <a:latin typeface="Times New Roman" pitchFamily="18" charset="0"/>
                <a:ea typeface="+mj-ea"/>
              </a:rPr>
              <a:t>-</a:t>
            </a:r>
            <a:r>
              <a:rPr lang="en-US" dirty="0">
                <a:solidFill>
                  <a:schemeClr val="accent3"/>
                </a:solidFill>
                <a:ea typeface="+mj-ea"/>
              </a:rPr>
              <a:t>Test for the Difference Between Means</a:t>
            </a:r>
            <a:endParaRPr lang="en-US" dirty="0">
              <a:ea typeface="+mj-ea"/>
            </a:endParaRPr>
          </a:p>
        </p:txBody>
      </p:sp>
      <p:sp>
        <p:nvSpPr>
          <p:cNvPr id="27657" name="Footer Placeholder 2">
            <a:extLst>
              <a:ext uri="{FF2B5EF4-FFF2-40B4-BE49-F238E27FC236}">
                <a16:creationId xmlns="" xmlns:a16="http://schemas.microsoft.com/office/drawing/2014/main" id="{8E153F14-F2C0-453F-A0D4-0E1E00C9848C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39E4074C-1CED-441F-8D88-0B92C06CB15C}"/>
              </a:ext>
            </a:extLst>
          </p:cNvPr>
          <p:cNvSpPr/>
          <p:nvPr/>
        </p:nvSpPr>
        <p:spPr>
          <a:xfrm>
            <a:off x="4572000" y="2485996"/>
            <a:ext cx="41529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+mn-lt"/>
              </a:rPr>
              <a:t>Use the </a:t>
            </a:r>
            <a:r>
              <a:rPr lang="en-US" sz="2800" i="1" dirty="0">
                <a:solidFill>
                  <a:srgbClr val="C00000"/>
                </a:solidFill>
                <a:latin typeface="+mn-lt"/>
              </a:rPr>
              <a:t>t</a:t>
            </a:r>
            <a:r>
              <a:rPr lang="en-US" sz="2800" dirty="0">
                <a:solidFill>
                  <a:srgbClr val="C00000"/>
                </a:solidFill>
                <a:latin typeface="+mn-lt"/>
              </a:rPr>
              <a:t>-test (variances are </a:t>
            </a:r>
            <a:r>
              <a:rPr lang="en-US" sz="2800" i="1" dirty="0">
                <a:solidFill>
                  <a:srgbClr val="C00000"/>
                </a:solidFill>
                <a:latin typeface="+mn-lt"/>
              </a:rPr>
              <a:t>not </a:t>
            </a:r>
            <a:r>
              <a:rPr lang="en-US" sz="2800" dirty="0">
                <a:solidFill>
                  <a:srgbClr val="C00000"/>
                </a:solidFill>
                <a:latin typeface="+mn-lt"/>
              </a:rPr>
              <a:t>equal).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="" xmlns:a16="http://schemas.microsoft.com/office/drawing/2014/main" id="{1091564D-2003-4EDE-BF8A-7EF74D7543EB}"/>
                  </a:ext>
                </a:extLst>
              </p:cNvPr>
              <p:cNvSpPr/>
              <p:nvPr/>
            </p:nvSpPr>
            <p:spPr>
              <a:xfrm>
                <a:off x="4408371" y="4106535"/>
                <a:ext cx="4507029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Assume </a:t>
                </a:r>
                <a:r>
                  <a:rPr lang="en-US" sz="2800" i="1" dirty="0">
                    <a:solidFill>
                      <a:srgbClr val="C00000"/>
                    </a:solidFill>
                    <a:latin typeface="Symbol" panose="05050102010706020507" pitchFamily="18" charset="2"/>
                  </a:rPr>
                  <a:t>m</a:t>
                </a:r>
                <a:r>
                  <a:rPr lang="en-US" sz="2800" baseline="-25000" dirty="0">
                    <a:solidFill>
                      <a:srgbClr val="C00000"/>
                    </a:solidFill>
                    <a:latin typeface="+mn-lt"/>
                  </a:rPr>
                  <a:t>1</a:t>
                </a:r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 = </a:t>
                </a:r>
                <a:r>
                  <a:rPr lang="en-US" sz="2800" i="1" dirty="0">
                    <a:solidFill>
                      <a:srgbClr val="C00000"/>
                    </a:solidFill>
                    <a:latin typeface="Symbol" panose="05050102010706020507" pitchFamily="18" charset="2"/>
                  </a:rPr>
                  <a:t>m</a:t>
                </a:r>
                <a:r>
                  <a:rPr lang="en-US" sz="2800" baseline="-25000" dirty="0">
                    <a:solidFill>
                      <a:srgbClr val="C00000"/>
                    </a:solidFill>
                    <a:latin typeface="+mn-lt"/>
                  </a:rPr>
                  <a:t>2</a:t>
                </a:r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, so </a:t>
                </a:r>
                <a:br>
                  <a:rPr lang="en-US" sz="2800" dirty="0">
                    <a:solidFill>
                      <a:srgbClr val="C00000"/>
                    </a:solidFill>
                    <a:latin typeface="+mn-lt"/>
                  </a:rPr>
                </a:br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                           </a:t>
                </a:r>
                <a:r>
                  <a:rPr lang="en-US" sz="2800" i="1" dirty="0">
                    <a:solidFill>
                      <a:srgbClr val="C00000"/>
                    </a:solidFill>
                    <a:latin typeface="Symbol" panose="05050102010706020507" pitchFamily="18" charset="2"/>
                  </a:rPr>
                  <a:t>m</a:t>
                </a:r>
                <a:r>
                  <a:rPr lang="en-US" sz="2800" baseline="-25000" dirty="0">
                    <a:solidFill>
                      <a:srgbClr val="C00000"/>
                    </a:solidFill>
                    <a:latin typeface="+mn-lt"/>
                  </a:rPr>
                  <a:t>1</a:t>
                </a:r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 </a:t>
                </a:r>
                <a:r>
                  <a:rPr lang="en-US" sz="2800" i="1" dirty="0">
                    <a:solidFill>
                      <a:srgbClr val="C00000"/>
                    </a:solidFill>
                    <a:latin typeface="Symbol" panose="05050102010706020507" pitchFamily="18" charset="2"/>
                  </a:rPr>
                  <a:t>m</a:t>
                </a:r>
                <a:r>
                  <a:rPr lang="en-US" sz="2800" baseline="-25000" dirty="0">
                    <a:solidFill>
                      <a:srgbClr val="C00000"/>
                    </a:solidFill>
                    <a:latin typeface="+mn-lt"/>
                  </a:rPr>
                  <a:t>2</a:t>
                </a:r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 = 0.</a:t>
                </a:r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1091564D-2003-4EDE-BF8A-7EF74D7543E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8371" y="4106535"/>
                <a:ext cx="4507029" cy="954107"/>
              </a:xfrm>
              <a:prstGeom prst="rect">
                <a:avLst/>
              </a:prstGeom>
              <a:blipFill>
                <a:blip r:embed="rId3"/>
                <a:stretch>
                  <a:fillRect l="-2703" t="-7051" b="-179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91780127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989C5D37-F3FF-4892-A559-BA49629636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602" y="1582047"/>
            <a:ext cx="8609798" cy="160943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figure shows the location of the rejection regions and the standardized test statistic </a:t>
            </a:r>
            <a:r>
              <a:rPr lang="en-US" i="1" dirty="0"/>
              <a:t>t</a:t>
            </a:r>
            <a:r>
              <a:rPr lang="en-US" dirty="0"/>
              <a:t>. Because </a:t>
            </a:r>
            <a:r>
              <a:rPr lang="en-US" i="1" dirty="0"/>
              <a:t>t </a:t>
            </a:r>
            <a:r>
              <a:rPr lang="en-US" dirty="0"/>
              <a:t>is not in the rejection region, you </a:t>
            </a:r>
            <a:r>
              <a:rPr lang="en-US" dirty="0">
                <a:solidFill>
                  <a:srgbClr val="C00000"/>
                </a:solidFill>
              </a:rPr>
              <a:t>fail to reject the null hypothesis</a:t>
            </a:r>
            <a:r>
              <a:rPr lang="en-US" dirty="0"/>
              <a:t>.</a:t>
            </a:r>
            <a:endParaRPr lang="en-US" b="1" dirty="0">
              <a:solidFill>
                <a:schemeClr val="accent3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A47AD985-EC97-4411-911C-028B6CF17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56166"/>
            <a:ext cx="86868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Two</a:t>
            </a:r>
            <a:r>
              <a:rPr lang="en-US" dirty="0">
                <a:solidFill>
                  <a:schemeClr val="accent3"/>
                </a:solidFill>
                <a:latin typeface="Times New Roman" pitchFamily="18" charset="0"/>
                <a:ea typeface="+mj-ea"/>
              </a:rPr>
              <a:t>-</a:t>
            </a:r>
            <a:r>
              <a:rPr lang="en-US" dirty="0">
                <a:solidFill>
                  <a:schemeClr val="accent3"/>
                </a:solidFill>
                <a:ea typeface="+mj-ea"/>
              </a:rPr>
              <a:t>Sample </a:t>
            </a:r>
            <a:r>
              <a:rPr lang="en-US" i="1" dirty="0">
                <a:solidFill>
                  <a:schemeClr val="accent3"/>
                </a:solidFill>
                <a:ea typeface="+mj-ea"/>
              </a:rPr>
              <a:t>t</a:t>
            </a:r>
            <a:r>
              <a:rPr lang="en-US" dirty="0">
                <a:solidFill>
                  <a:schemeClr val="accent3"/>
                </a:solidFill>
                <a:latin typeface="Times New Roman" pitchFamily="18" charset="0"/>
                <a:ea typeface="+mj-ea"/>
              </a:rPr>
              <a:t>-</a:t>
            </a:r>
            <a:r>
              <a:rPr lang="en-US" dirty="0">
                <a:solidFill>
                  <a:schemeClr val="accent3"/>
                </a:solidFill>
                <a:ea typeface="+mj-ea"/>
              </a:rPr>
              <a:t>Test for the Difference Between Means</a:t>
            </a:r>
            <a:endParaRPr lang="en-US" dirty="0">
              <a:ea typeface="+mj-ea"/>
            </a:endParaRPr>
          </a:p>
        </p:txBody>
      </p:sp>
      <p:sp>
        <p:nvSpPr>
          <p:cNvPr id="27657" name="Footer Placeholder 2">
            <a:extLst>
              <a:ext uri="{FF2B5EF4-FFF2-40B4-BE49-F238E27FC236}">
                <a16:creationId xmlns="" xmlns:a16="http://schemas.microsoft.com/office/drawing/2014/main" id="{8E153F14-F2C0-453F-A0D4-0E1E00C9848C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4" name="Picture 3" descr="A close up of a logo&#10;&#10;Description generated with very high confidence">
            <a:extLst>
              <a:ext uri="{FF2B5EF4-FFF2-40B4-BE49-F238E27FC236}">
                <a16:creationId xmlns="" xmlns:a16="http://schemas.microsoft.com/office/drawing/2014/main" id="{D12AFAE9-4A0F-4CE3-802D-B4FEC2BA29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61" y="3074116"/>
            <a:ext cx="3905367" cy="319193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4D5C15F6-ECBD-467F-9DB0-16A9E2A23BB3}"/>
              </a:ext>
            </a:extLst>
          </p:cNvPr>
          <p:cNvSpPr/>
          <p:nvPr/>
        </p:nvSpPr>
        <p:spPr>
          <a:xfrm>
            <a:off x="228600" y="3246119"/>
            <a:ext cx="470916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is not enough evidence </a:t>
            </a: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the 10% level of significance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support the claim that the mean mathematics test scores for the students of the two teachers are different.</a:t>
            </a:r>
          </a:p>
        </p:txBody>
      </p:sp>
    </p:spTree>
    <p:extLst>
      <p:ext uri="{BB962C8B-B14F-4D97-AF65-F5344CB8AC3E}">
        <p14:creationId xmlns:p14="http://schemas.microsoft.com/office/powerpoint/2010/main" val="416314898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25B16F0-9E01-4F68-BFE6-E0EDE7F8A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2088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Example: Two</a:t>
            </a:r>
            <a:r>
              <a:rPr lang="en-US" dirty="0">
                <a:solidFill>
                  <a:schemeClr val="accent3"/>
                </a:solidFill>
                <a:latin typeface="Times New Roman" pitchFamily="18" charset="0"/>
                <a:ea typeface="+mj-ea"/>
              </a:rPr>
              <a:t>-</a:t>
            </a:r>
            <a:r>
              <a:rPr lang="en-US" dirty="0">
                <a:solidFill>
                  <a:schemeClr val="accent3"/>
                </a:solidFill>
                <a:ea typeface="+mj-ea"/>
              </a:rPr>
              <a:t>Sample </a:t>
            </a:r>
            <a:r>
              <a:rPr lang="en-US" i="1" dirty="0">
                <a:solidFill>
                  <a:schemeClr val="accent3"/>
                </a:solidFill>
                <a:ea typeface="+mj-ea"/>
              </a:rPr>
              <a:t>t</a:t>
            </a:r>
            <a:r>
              <a:rPr lang="en-US" dirty="0">
                <a:solidFill>
                  <a:schemeClr val="accent3"/>
                </a:solidFill>
                <a:latin typeface="Times New Roman" pitchFamily="18" charset="0"/>
                <a:ea typeface="+mj-ea"/>
              </a:rPr>
              <a:t>-</a:t>
            </a:r>
            <a:r>
              <a:rPr lang="en-US" dirty="0">
                <a:solidFill>
                  <a:schemeClr val="accent3"/>
                </a:solidFill>
                <a:ea typeface="+mj-ea"/>
              </a:rPr>
              <a:t>Test for the Difference Between Means</a:t>
            </a:r>
          </a:p>
        </p:txBody>
      </p:sp>
      <p:sp>
        <p:nvSpPr>
          <p:cNvPr id="28674" name="Content Placeholder 2">
            <a:extLst>
              <a:ext uri="{FF2B5EF4-FFF2-40B4-BE49-F238E27FC236}">
                <a16:creationId xmlns="" xmlns:a16="http://schemas.microsoft.com/office/drawing/2014/main" id="{7C77F5FA-02A3-4CEF-8DCD-BDBCE0EABC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35088"/>
            <a:ext cx="8229600" cy="29718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 manufacturer claims that the mean driving cost per mile of its sedans is less than that of its leading competitor. You conduct a study using 30 randomly selected sedans from the manufacturer and 32 from the leading competitor. The results are shown. At </a:t>
            </a:r>
            <a:r>
              <a:rPr lang="en-US" i="1" dirty="0">
                <a:latin typeface="Symbol" panose="05050102010706020507" pitchFamily="18" charset="2"/>
              </a:rPr>
              <a:t>a</a:t>
            </a:r>
            <a:r>
              <a:rPr lang="en-US" dirty="0"/>
              <a:t> = 0.05, can you support the manufacturer’s claim? Assume the population variances are equal. </a:t>
            </a:r>
            <a:r>
              <a:rPr lang="en-US" i="1" dirty="0">
                <a:solidFill>
                  <a:schemeClr val="tx2">
                    <a:lumMod val="75000"/>
                  </a:schemeClr>
                </a:solidFill>
              </a:rPr>
              <a:t>(Adapted from American Automobile Association)</a:t>
            </a:r>
            <a:endParaRPr lang="en-US" altLang="en-US" sz="2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8692" name="Footer Placeholder 2">
            <a:extLst>
              <a:ext uri="{FF2B5EF4-FFF2-40B4-BE49-F238E27FC236}">
                <a16:creationId xmlns="" xmlns:a16="http://schemas.microsoft.com/office/drawing/2014/main" id="{3E822494-E806-4161-B65F-4E7FA2A2BB63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3C895479-7654-4886-B507-78F51CD233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584" y="4401453"/>
            <a:ext cx="4420216" cy="1920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058677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="" xmlns:a16="http://schemas.microsoft.com/office/drawing/2014/main" id="{3558B01C-345C-400B-BA1F-FA4C0FAA8E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accent3"/>
                </a:solidFill>
                <a:latin typeface="+mn-lt"/>
              </a:rPr>
              <a:t>Solution:</a:t>
            </a:r>
          </a:p>
          <a:p>
            <a:pPr marL="0" indent="0">
              <a:buNone/>
            </a:pPr>
            <a:r>
              <a:rPr lang="en-US" i="1" dirty="0">
                <a:latin typeface="Symbol" panose="05050102010706020507" pitchFamily="18" charset="2"/>
              </a:rPr>
              <a:t>s</a:t>
            </a:r>
            <a:r>
              <a:rPr lang="en-US" baseline="-25000" dirty="0"/>
              <a:t>1</a:t>
            </a:r>
            <a:r>
              <a:rPr lang="en-US" dirty="0"/>
              <a:t> and </a:t>
            </a:r>
            <a:r>
              <a:rPr lang="en-US" i="1" dirty="0">
                <a:latin typeface="Symbol" panose="05050102010706020507" pitchFamily="18" charset="2"/>
              </a:rPr>
              <a:t>s</a:t>
            </a:r>
            <a:r>
              <a:rPr lang="en-US" baseline="-25000" dirty="0"/>
              <a:t>2</a:t>
            </a:r>
            <a:r>
              <a:rPr lang="en-US" dirty="0"/>
              <a:t> are unknown, the samples are random and independent, and both </a:t>
            </a:r>
            <a:r>
              <a:rPr lang="en-US" i="1" dirty="0"/>
              <a:t>n</a:t>
            </a:r>
            <a:r>
              <a:rPr lang="en-US" baseline="-25000" dirty="0"/>
              <a:t>1</a:t>
            </a:r>
            <a:r>
              <a:rPr lang="en-US" dirty="0"/>
              <a:t> and </a:t>
            </a:r>
            <a:r>
              <a:rPr lang="en-US" i="1" dirty="0"/>
              <a:t>n</a:t>
            </a:r>
            <a:r>
              <a:rPr lang="en-US" baseline="-25000" dirty="0"/>
              <a:t>2</a:t>
            </a:r>
            <a:r>
              <a:rPr lang="en-US" dirty="0"/>
              <a:t> are at least 30. So, you can use the </a:t>
            </a:r>
            <a:r>
              <a:rPr lang="en-US" i="1" dirty="0"/>
              <a:t>t</a:t>
            </a:r>
            <a:r>
              <a:rPr lang="en-US" dirty="0"/>
              <a:t>-test. The claim is “the mean driving cost per mile of the manufacturer’s sedans is less than that of its leading competitor.” So, the null and alternative hypotheses are</a:t>
            </a:r>
          </a:p>
          <a:p>
            <a:pPr marL="0" indent="0" algn="ctr">
              <a:buNone/>
            </a:pPr>
            <a:r>
              <a:rPr lang="en-US" i="1" dirty="0"/>
              <a:t>H</a:t>
            </a:r>
            <a:r>
              <a:rPr lang="en-US" baseline="-25000" dirty="0"/>
              <a:t>0</a:t>
            </a:r>
            <a:r>
              <a:rPr lang="en-US" dirty="0"/>
              <a:t>: </a:t>
            </a:r>
            <a:r>
              <a:rPr lang="en-US" i="1" dirty="0">
                <a:latin typeface="Symbol" panose="05050102010706020507" pitchFamily="18" charset="2"/>
              </a:rPr>
              <a:t>m</a:t>
            </a:r>
            <a:r>
              <a:rPr lang="en-US" baseline="-25000" dirty="0"/>
              <a:t>1</a:t>
            </a:r>
            <a:r>
              <a:rPr lang="en-US" dirty="0"/>
              <a:t> </a:t>
            </a:r>
            <a:r>
              <a:rPr lang="en-US" dirty="0">
                <a:sym typeface="Symbol" panose="05050102010706020507" pitchFamily="18" charset="2"/>
              </a:rPr>
              <a:t></a:t>
            </a:r>
            <a:r>
              <a:rPr lang="en-US" dirty="0"/>
              <a:t> </a:t>
            </a:r>
            <a:r>
              <a:rPr lang="en-US" i="1" dirty="0">
                <a:latin typeface="Symbol" panose="05050102010706020507" pitchFamily="18" charset="2"/>
              </a:rPr>
              <a:t>m</a:t>
            </a:r>
            <a:r>
              <a:rPr lang="en-US" baseline="-25000" dirty="0"/>
              <a:t>2</a:t>
            </a:r>
            <a:r>
              <a:rPr lang="en-US" dirty="0"/>
              <a:t> and </a:t>
            </a:r>
            <a:r>
              <a:rPr lang="en-US" i="1" dirty="0"/>
              <a:t>H</a:t>
            </a:r>
            <a:r>
              <a:rPr lang="en-US" i="1" baseline="-25000" dirty="0"/>
              <a:t>a</a:t>
            </a:r>
            <a:r>
              <a:rPr lang="en-US" dirty="0"/>
              <a:t>: </a:t>
            </a:r>
            <a:r>
              <a:rPr lang="en-US" i="1" dirty="0">
                <a:latin typeface="Symbol" panose="05050102010706020507" pitchFamily="18" charset="2"/>
              </a:rPr>
              <a:t>m</a:t>
            </a:r>
            <a:r>
              <a:rPr lang="en-US" baseline="-25000" dirty="0"/>
              <a:t>1</a:t>
            </a:r>
            <a:r>
              <a:rPr lang="en-US" dirty="0"/>
              <a:t> &lt; </a:t>
            </a:r>
            <a:r>
              <a:rPr lang="en-US" i="1" dirty="0">
                <a:latin typeface="Symbol" panose="05050102010706020507" pitchFamily="18" charset="2"/>
              </a:rPr>
              <a:t>m</a:t>
            </a:r>
            <a:r>
              <a:rPr lang="en-US" baseline="-25000" dirty="0"/>
              <a:t>2</a:t>
            </a:r>
            <a:r>
              <a:rPr lang="en-US" dirty="0"/>
              <a:t>. </a:t>
            </a:r>
            <a:r>
              <a:rPr lang="en-US" dirty="0">
                <a:solidFill>
                  <a:srgbClr val="C00000"/>
                </a:solidFill>
              </a:rPr>
              <a:t>(Claim)</a:t>
            </a:r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ED3446BD-2DF9-406C-A777-072C8AE6C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311944"/>
            <a:ext cx="86868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Two</a:t>
            </a:r>
            <a:r>
              <a:rPr lang="en-US" dirty="0">
                <a:solidFill>
                  <a:schemeClr val="accent3"/>
                </a:solidFill>
                <a:latin typeface="Times New Roman" pitchFamily="18" charset="0"/>
                <a:ea typeface="+mj-ea"/>
              </a:rPr>
              <a:t>-</a:t>
            </a:r>
            <a:r>
              <a:rPr lang="en-US" dirty="0">
                <a:solidFill>
                  <a:schemeClr val="accent3"/>
                </a:solidFill>
                <a:ea typeface="+mj-ea"/>
              </a:rPr>
              <a:t>Sample </a:t>
            </a:r>
            <a:r>
              <a:rPr lang="en-US" i="1" dirty="0">
                <a:solidFill>
                  <a:schemeClr val="accent3"/>
                </a:solidFill>
                <a:ea typeface="+mj-ea"/>
              </a:rPr>
              <a:t>t</a:t>
            </a:r>
            <a:r>
              <a:rPr lang="en-US" dirty="0">
                <a:solidFill>
                  <a:schemeClr val="accent3"/>
                </a:solidFill>
                <a:latin typeface="Times New Roman" pitchFamily="18" charset="0"/>
                <a:ea typeface="+mj-ea"/>
              </a:rPr>
              <a:t>-</a:t>
            </a:r>
            <a:r>
              <a:rPr lang="en-US" dirty="0">
                <a:solidFill>
                  <a:schemeClr val="accent3"/>
                </a:solidFill>
                <a:ea typeface="+mj-ea"/>
              </a:rPr>
              <a:t>Test for the Difference Between Means</a:t>
            </a:r>
            <a:endParaRPr lang="en-US" dirty="0">
              <a:ea typeface="+mj-ea"/>
            </a:endParaRPr>
          </a:p>
        </p:txBody>
      </p:sp>
      <p:sp>
        <p:nvSpPr>
          <p:cNvPr id="29704" name="Footer Placeholder 2">
            <a:extLst>
              <a:ext uri="{FF2B5EF4-FFF2-40B4-BE49-F238E27FC236}">
                <a16:creationId xmlns="" xmlns:a16="http://schemas.microsoft.com/office/drawing/2014/main" id="{750509B4-32BC-4595-9B9B-4623999621DE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128805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="" xmlns:a16="http://schemas.microsoft.com/office/drawing/2014/main" id="{B270666D-ADB3-4AAB-8DD3-D2B592DBC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Chapter Outline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="" xmlns:a16="http://schemas.microsoft.com/office/drawing/2014/main" id="{E1060037-700B-427C-8603-2BA36EB28C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8.1 Testing the Difference Between Means 	(Independent Samples, </a:t>
            </a:r>
            <a:r>
              <a:rPr lang="en-US" altLang="en-US" i="1">
                <a:sym typeface="Symbol" panose="05050102010706020507" pitchFamily="18" charset="2"/>
              </a:rPr>
              <a:t></a:t>
            </a:r>
            <a:r>
              <a:rPr lang="en-US" altLang="en-US" baseline="-25000">
                <a:sym typeface="Symbol" panose="05050102010706020507" pitchFamily="18" charset="2"/>
              </a:rPr>
              <a:t>1 </a:t>
            </a:r>
            <a:r>
              <a:rPr lang="en-US" altLang="en-US">
                <a:sym typeface="Symbol" panose="05050102010706020507" pitchFamily="18" charset="2"/>
              </a:rPr>
              <a:t>and </a:t>
            </a:r>
            <a:r>
              <a:rPr lang="en-US" altLang="en-US" i="1">
                <a:sym typeface="Symbol" panose="05050102010706020507" pitchFamily="18" charset="2"/>
              </a:rPr>
              <a:t></a:t>
            </a:r>
            <a:r>
              <a:rPr lang="en-US" altLang="en-US" baseline="-25000">
                <a:sym typeface="Symbol" panose="05050102010706020507" pitchFamily="18" charset="2"/>
              </a:rPr>
              <a:t>2</a:t>
            </a:r>
            <a:r>
              <a:rPr lang="en-US" altLang="en-US">
                <a:sym typeface="Symbol" panose="05050102010706020507" pitchFamily="18" charset="2"/>
              </a:rPr>
              <a:t> </a:t>
            </a:r>
            <a:r>
              <a:rPr lang="en-US" altLang="en-US" baseline="-25000">
                <a:sym typeface="Symbol" panose="05050102010706020507" pitchFamily="18" charset="2"/>
              </a:rPr>
              <a:t> </a:t>
            </a:r>
            <a:r>
              <a:rPr lang="en-US" altLang="en-US">
                <a:sym typeface="Symbol" panose="05050102010706020507" pitchFamily="18" charset="2"/>
              </a:rPr>
              <a:t>Known</a:t>
            </a:r>
            <a:r>
              <a:rPr lang="en-US" altLang="en-US"/>
              <a:t>)</a:t>
            </a:r>
          </a:p>
          <a:p>
            <a:pPr eaLnBrk="1" hangingPunct="1"/>
            <a:r>
              <a:rPr lang="en-US" altLang="en-US"/>
              <a:t>8.2 Testing the Difference Between Means 	(Independent Samples, </a:t>
            </a:r>
            <a:r>
              <a:rPr lang="en-US" altLang="en-US" i="1">
                <a:sym typeface="Symbol" panose="05050102010706020507" pitchFamily="18" charset="2"/>
              </a:rPr>
              <a:t></a:t>
            </a:r>
            <a:r>
              <a:rPr lang="en-US" altLang="en-US" baseline="-25000">
                <a:sym typeface="Symbol" panose="05050102010706020507" pitchFamily="18" charset="2"/>
              </a:rPr>
              <a:t>1 </a:t>
            </a:r>
            <a:r>
              <a:rPr lang="en-US" altLang="en-US">
                <a:sym typeface="Symbol" panose="05050102010706020507" pitchFamily="18" charset="2"/>
              </a:rPr>
              <a:t>and </a:t>
            </a:r>
            <a:r>
              <a:rPr lang="en-US" altLang="en-US" i="1">
                <a:sym typeface="Symbol" panose="05050102010706020507" pitchFamily="18" charset="2"/>
              </a:rPr>
              <a:t></a:t>
            </a:r>
            <a:r>
              <a:rPr lang="en-US" altLang="en-US" baseline="-25000">
                <a:sym typeface="Symbol" panose="05050102010706020507" pitchFamily="18" charset="2"/>
              </a:rPr>
              <a:t>2</a:t>
            </a:r>
            <a:r>
              <a:rPr lang="en-US" altLang="en-US">
                <a:sym typeface="Symbol" panose="05050102010706020507" pitchFamily="18" charset="2"/>
              </a:rPr>
              <a:t> </a:t>
            </a:r>
            <a:r>
              <a:rPr lang="en-US" altLang="en-US" baseline="-25000">
                <a:sym typeface="Symbol" panose="05050102010706020507" pitchFamily="18" charset="2"/>
              </a:rPr>
              <a:t> </a:t>
            </a:r>
            <a:r>
              <a:rPr lang="en-US" altLang="en-US">
                <a:sym typeface="Symbol" panose="05050102010706020507" pitchFamily="18" charset="2"/>
              </a:rPr>
              <a:t>Unknown</a:t>
            </a:r>
            <a:r>
              <a:rPr lang="en-US" altLang="en-US"/>
              <a:t>)</a:t>
            </a:r>
          </a:p>
          <a:p>
            <a:pPr eaLnBrk="1" hangingPunct="1"/>
            <a:r>
              <a:rPr lang="en-US" altLang="en-US"/>
              <a:t>8.3 Testing the Difference Between Means </a:t>
            </a:r>
            <a:br>
              <a:rPr lang="en-US" altLang="en-US"/>
            </a:br>
            <a:r>
              <a:rPr lang="en-US" altLang="en-US"/>
              <a:t>      (Dependent Samples)</a:t>
            </a:r>
          </a:p>
          <a:p>
            <a:pPr eaLnBrk="1" hangingPunct="1"/>
            <a:r>
              <a:rPr lang="en-US" altLang="en-US"/>
              <a:t>8.4 Testing the Difference Between Proportions</a:t>
            </a:r>
          </a:p>
        </p:txBody>
      </p:sp>
      <p:sp>
        <p:nvSpPr>
          <p:cNvPr id="11267" name="Footer Placeholder 2">
            <a:extLst>
              <a:ext uri="{FF2B5EF4-FFF2-40B4-BE49-F238E27FC236}">
                <a16:creationId xmlns="" xmlns:a16="http://schemas.microsoft.com/office/drawing/2014/main" id="{EA65094A-4D33-42C9-AA32-EE9284531D25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63549590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8">
                <a:extLst>
                  <a:ext uri="{FF2B5EF4-FFF2-40B4-BE49-F238E27FC236}">
                    <a16:creationId xmlns="" xmlns:a16="http://schemas.microsoft.com/office/drawing/2014/main" id="{3558B01C-345C-400B-BA1F-FA4C0FAA8E6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The population variances are equal, so </a:t>
                </a:r>
                <a:r>
                  <a:rPr lang="en-US" dirty="0">
                    <a:solidFill>
                      <a:srgbClr val="C00000"/>
                    </a:solidFill>
                  </a:rPr>
                  <a:t>d.f. = </a:t>
                </a:r>
                <a:r>
                  <a:rPr lang="en-US" i="1" dirty="0">
                    <a:solidFill>
                      <a:srgbClr val="C00000"/>
                    </a:solidFill>
                  </a:rPr>
                  <a:t>n</a:t>
                </a:r>
                <a:r>
                  <a:rPr lang="en-US" baseline="-25000" dirty="0">
                    <a:solidFill>
                      <a:srgbClr val="C00000"/>
                    </a:solidFill>
                  </a:rPr>
                  <a:t>1</a:t>
                </a:r>
                <a:r>
                  <a:rPr lang="en-US" dirty="0">
                    <a:solidFill>
                      <a:srgbClr val="C00000"/>
                    </a:solidFill>
                  </a:rPr>
                  <a:t> + </a:t>
                </a:r>
                <a:r>
                  <a:rPr lang="en-US" i="1" dirty="0">
                    <a:solidFill>
                      <a:srgbClr val="C00000"/>
                    </a:solidFill>
                  </a:rPr>
                  <a:t>n</a:t>
                </a:r>
                <a:r>
                  <a:rPr lang="en-US" baseline="-25000" dirty="0">
                    <a:solidFill>
                      <a:srgbClr val="C00000"/>
                    </a:solidFill>
                  </a:rPr>
                  <a:t>2</a:t>
                </a:r>
                <a:r>
                  <a:rPr lang="en-US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 2 = 30 + 32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 2 = 60</a:t>
                </a:r>
                <a:r>
                  <a:rPr lang="en-US" dirty="0"/>
                  <a:t>. Because the test is a left-tailed test with </a:t>
                </a:r>
                <a:r>
                  <a:rPr lang="en-US" dirty="0" err="1"/>
                  <a:t>d.f.</a:t>
                </a:r>
                <a:r>
                  <a:rPr lang="en-US" dirty="0"/>
                  <a:t> = 60 and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dirty="0"/>
                  <a:t> = 0.05, the critical value is </a:t>
                </a:r>
                <a:br>
                  <a:rPr lang="en-US" dirty="0"/>
                </a:br>
                <a:r>
                  <a:rPr lang="en-US" i="1" dirty="0"/>
                  <a:t>t</a:t>
                </a:r>
                <a:r>
                  <a:rPr lang="en-US" baseline="-25000" dirty="0"/>
                  <a:t>0</a:t>
                </a:r>
                <a:r>
                  <a:rPr lang="en-US" dirty="0"/>
                  <a:t> =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dirty="0"/>
                  <a:t>1.671. The rejection region is </a:t>
                </a:r>
                <a:r>
                  <a:rPr lang="en-US" i="1" dirty="0"/>
                  <a:t>t </a:t>
                </a:r>
                <a:r>
                  <a:rPr lang="en-US" dirty="0"/>
                  <a:t>&lt;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dirty="0"/>
                  <a:t>1.671.</a:t>
                </a:r>
                <a:endParaRPr 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Content Placeholder 8">
                <a:extLst>
                  <a:ext uri="{FF2B5EF4-FFF2-40B4-BE49-F238E27FC236}">
                    <a16:creationId xmlns:a16="http://schemas.microsoft.com/office/drawing/2014/main" id="{3558B01C-345C-400B-BA1F-FA4C0FAA8E6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481" t="-1482" r="-19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4">
            <a:extLst>
              <a:ext uri="{FF2B5EF4-FFF2-40B4-BE49-F238E27FC236}">
                <a16:creationId xmlns="" xmlns:a16="http://schemas.microsoft.com/office/drawing/2014/main" id="{ED3446BD-2DF9-406C-A777-072C8AE6C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311944"/>
            <a:ext cx="86868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Two</a:t>
            </a:r>
            <a:r>
              <a:rPr lang="en-US" dirty="0">
                <a:solidFill>
                  <a:schemeClr val="accent3"/>
                </a:solidFill>
                <a:latin typeface="Times New Roman" pitchFamily="18" charset="0"/>
                <a:ea typeface="+mj-ea"/>
              </a:rPr>
              <a:t>-</a:t>
            </a:r>
            <a:r>
              <a:rPr lang="en-US" dirty="0">
                <a:solidFill>
                  <a:schemeClr val="accent3"/>
                </a:solidFill>
                <a:ea typeface="+mj-ea"/>
              </a:rPr>
              <a:t>Sample </a:t>
            </a:r>
            <a:r>
              <a:rPr lang="en-US" i="1" dirty="0">
                <a:solidFill>
                  <a:schemeClr val="accent3"/>
                </a:solidFill>
                <a:ea typeface="+mj-ea"/>
              </a:rPr>
              <a:t>t</a:t>
            </a:r>
            <a:r>
              <a:rPr lang="en-US" dirty="0">
                <a:solidFill>
                  <a:schemeClr val="accent3"/>
                </a:solidFill>
                <a:latin typeface="Times New Roman" pitchFamily="18" charset="0"/>
                <a:ea typeface="+mj-ea"/>
              </a:rPr>
              <a:t>-</a:t>
            </a:r>
            <a:r>
              <a:rPr lang="en-US" dirty="0">
                <a:solidFill>
                  <a:schemeClr val="accent3"/>
                </a:solidFill>
                <a:ea typeface="+mj-ea"/>
              </a:rPr>
              <a:t>Test for the Difference Between Means</a:t>
            </a:r>
            <a:endParaRPr lang="en-US" dirty="0">
              <a:ea typeface="+mj-ea"/>
            </a:endParaRPr>
          </a:p>
        </p:txBody>
      </p:sp>
      <p:sp>
        <p:nvSpPr>
          <p:cNvPr id="29704" name="Footer Placeholder 2">
            <a:extLst>
              <a:ext uri="{FF2B5EF4-FFF2-40B4-BE49-F238E27FC236}">
                <a16:creationId xmlns="" xmlns:a16="http://schemas.microsoft.com/office/drawing/2014/main" id="{750509B4-32BC-4595-9B9B-4623999621DE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51596187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5546E928-BD44-47B3-855B-E96260D8DAD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To make the calculation of the standardized test statistic easier, first find the standard error. 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C00000"/>
                            </a:solidFill>
                          </a:rPr>
                          <m:t>s</m:t>
                        </m:r>
                      </m:e>
                      <m:sub>
                        <m:acc>
                          <m:accPr>
                            <m:chr m:val="̅"/>
                            <m:ctrlPr>
                              <a:rPr lang="en-US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x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en-US" baseline="-25000" dirty="0">
                            <a:solidFill>
                              <a:srgbClr val="C00000"/>
                            </a:solidFill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−</m:t>
                        </m:r>
                        <m:acc>
                          <m:accPr>
                            <m:chr m:val="̅"/>
                            <m:ctrlPr>
                              <a:rPr lang="en-US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x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en-US" baseline="-25000" dirty="0">
                            <a:solidFill>
                              <a:srgbClr val="C00000"/>
                            </a:solidFill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 =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en-US" baseline="-25000" dirty="0">
                                <a:solidFill>
                                  <a:srgbClr val="C00000"/>
                                </a:solidFill>
                              </a:rPr>
                              <m:t>1</m:t>
                            </m:r>
                            <m:r>
                              <a:rPr lang="en-US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</a:rPr>
                              <m:t>1)</m:t>
                            </m:r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s</m:t>
                            </m:r>
                            <m:r>
                              <m:rPr>
                                <m:nor/>
                              </m:rPr>
                              <a:rPr lang="en-US" baseline="-25000" dirty="0">
                                <a:solidFill>
                                  <a:srgbClr val="C00000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baseline="30000" dirty="0">
                                <a:solidFill>
                                  <a:srgbClr val="C00000"/>
                                </a:solidFill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</a:rPr>
                              <m:t> + (</m:t>
                            </m:r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en-US" baseline="-25000" dirty="0">
                                <a:solidFill>
                                  <a:srgbClr val="C00000"/>
                                </a:solidFill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</a:rPr>
                              <m:t>1)</m:t>
                            </m:r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s</m:t>
                            </m:r>
                            <m:r>
                              <m:rPr>
                                <m:nor/>
                              </m:rPr>
                              <a:rPr lang="en-US" baseline="-25000" dirty="0">
                                <a:solidFill>
                                  <a:srgbClr val="C00000"/>
                                </a:solidFill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baseline="30000" dirty="0">
                                <a:solidFill>
                                  <a:srgbClr val="C00000"/>
                                </a:solidFill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en-US" baseline="-25000" dirty="0">
                                <a:solidFill>
                                  <a:srgbClr val="C00000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</a:rPr>
                              <m:t>+ </m:t>
                            </m:r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en-US" baseline="-25000" dirty="0">
                                <a:solidFill>
                                  <a:srgbClr val="C00000"/>
                                </a:solidFill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</a:rPr>
                              <m:t>2 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ad>
                      <m:radPr>
                        <m:degHide m:val="on"/>
                        <m:ctrlPr>
                          <a:rPr lang="en-US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en-US" baseline="-25000" dirty="0">
                                <a:solidFill>
                                  <a:srgbClr val="C00000"/>
                                </a:solidFill>
                              </a:rPr>
                              <m:t>1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 + </m:t>
                        </m:r>
                        <m:f>
                          <m:fPr>
                            <m:ctrlPr>
                              <a:rPr lang="en-US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en-US" baseline="-25000" dirty="0">
                                <a:solidFill>
                                  <a:srgbClr val="C00000"/>
                                </a:solidFill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endParaRPr lang="en-US" baseline="-25000" dirty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C00000"/>
                            </a:solidFill>
                          </a:rPr>
                          <m:t>s</m:t>
                        </m:r>
                      </m:e>
                      <m:sub>
                        <m:acc>
                          <m:accPr>
                            <m:chr m:val="̅"/>
                            <m:ctrlPr>
                              <a:rPr lang="en-US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x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en-US" baseline="-25000" dirty="0">
                            <a:solidFill>
                              <a:srgbClr val="C00000"/>
                            </a:solidFill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b="0" i="0" dirty="0" smtClean="0">
                            <a:solidFill>
                              <a:srgbClr val="C00000"/>
                            </a:solidFill>
                          </a:rPr>
                          <m:t>−</m:t>
                        </m:r>
                        <m:acc>
                          <m:accPr>
                            <m:chr m:val="̅"/>
                            <m:ctrlPr>
                              <a:rPr lang="en-US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x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en-US" baseline="-25000" dirty="0">
                            <a:solidFill>
                              <a:srgbClr val="C00000"/>
                            </a:solidFill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 =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en-US" b="0" dirty="0" smtClean="0">
                                <a:solidFill>
                                  <a:srgbClr val="C00000"/>
                                </a:solidFill>
                              </a:rPr>
                              <m:t>30</m:t>
                            </m:r>
                            <m:r>
                              <a:rPr lang="en-US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</a:rPr>
                              <m:t>1)</m:t>
                            </m:r>
                            <m:r>
                              <m:rPr>
                                <m:nor/>
                              </m:rPr>
                              <a:rPr lang="en-US" b="0" dirty="0" smtClean="0">
                                <a:solidFill>
                                  <a:srgbClr val="C00000"/>
                                </a:solidFill>
                              </a:rPr>
                              <m:t>(0.05)</m:t>
                            </m:r>
                            <m:r>
                              <m:rPr>
                                <m:nor/>
                              </m:rPr>
                              <a:rPr lang="en-US" baseline="30000" dirty="0">
                                <a:solidFill>
                                  <a:srgbClr val="C00000"/>
                                </a:solidFill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</a:rPr>
                              <m:t> + (</m:t>
                            </m:r>
                            <m:r>
                              <m:rPr>
                                <m:nor/>
                              </m:rPr>
                              <a:rPr lang="en-US" b="0" dirty="0" smtClean="0">
                                <a:solidFill>
                                  <a:srgbClr val="C00000"/>
                                </a:solidFill>
                              </a:rPr>
                              <m:t>32</m:t>
                            </m:r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</a:rPr>
                              <m:t>1)</m:t>
                            </m:r>
                            <m:r>
                              <m:rPr>
                                <m:nor/>
                              </m:rPr>
                              <a:rPr lang="en-US" b="0" dirty="0" smtClean="0">
                                <a:solidFill>
                                  <a:srgbClr val="C00000"/>
                                </a:solidFill>
                              </a:rPr>
                              <m:t>(0.07)</m:t>
                            </m:r>
                            <m:r>
                              <m:rPr>
                                <m:nor/>
                              </m:rPr>
                              <a:rPr lang="en-US" baseline="30000" dirty="0">
                                <a:solidFill>
                                  <a:srgbClr val="C00000"/>
                                </a:solidFill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b="0" dirty="0" smtClean="0">
                                <a:solidFill>
                                  <a:srgbClr val="C00000"/>
                                </a:solidFill>
                              </a:rPr>
                              <m:t>30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rgbClr val="C00000"/>
                                </a:solidFill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</a:rPr>
                              <m:t>+ </m:t>
                            </m:r>
                            <m:r>
                              <m:rPr>
                                <m:nor/>
                              </m:rPr>
                              <a:rPr lang="en-US" b="0" dirty="0" smtClean="0">
                                <a:solidFill>
                                  <a:srgbClr val="C00000"/>
                                </a:solidFill>
                              </a:rPr>
                              <m:t>32</m:t>
                            </m:r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</a:rPr>
                              <m:t>2 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ad>
                      <m:radPr>
                        <m:degHide m:val="on"/>
                        <m:ctrlPr>
                          <a:rPr lang="en-US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b="0" dirty="0" smtClean="0">
                                <a:solidFill>
                                  <a:srgbClr val="C00000"/>
                                </a:solidFill>
                              </a:rPr>
                              <m:t>30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 + </m:t>
                        </m:r>
                        <m:f>
                          <m:fPr>
                            <m:ctrlPr>
                              <a:rPr lang="en-US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b="0" dirty="0" smtClean="0">
                                <a:solidFill>
                                  <a:srgbClr val="C00000"/>
                                </a:solidFill>
                              </a:rPr>
                              <m:t>32</m:t>
                            </m:r>
                          </m:den>
                        </m:f>
                      </m:e>
                    </m:rad>
                  </m:oMath>
                </a14:m>
                <a:endParaRPr lang="en-US" baseline="-25000" dirty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b="0" i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       </m:t>
                    </m:r>
                    <m:r>
                      <a:rPr lang="en-US" i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dirty="0">
                    <a:solidFill>
                      <a:srgbClr val="C00000"/>
                    </a:solidFill>
                    <a:latin typeface="+mn-lt"/>
                  </a:rPr>
                  <a:t> 0.0155416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546E928-BD44-47B3-855B-E96260D8DAD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481" t="-1482" r="-12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="" xmlns:a16="http://schemas.microsoft.com/office/drawing/2014/main" id="{1929618E-3BCF-44E9-BD81-EFBC2B28C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46929"/>
            <a:ext cx="8686800" cy="1143000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Two</a:t>
            </a:r>
            <a:r>
              <a:rPr lang="en-US" dirty="0">
                <a:solidFill>
                  <a:schemeClr val="accent3"/>
                </a:solidFill>
                <a:latin typeface="Times New Roman" pitchFamily="18" charset="0"/>
                <a:ea typeface="+mj-ea"/>
              </a:rPr>
              <a:t>-</a:t>
            </a:r>
            <a:r>
              <a:rPr lang="en-US" dirty="0">
                <a:solidFill>
                  <a:schemeClr val="accent3"/>
                </a:solidFill>
                <a:ea typeface="+mj-ea"/>
              </a:rPr>
              <a:t>Sample </a:t>
            </a:r>
            <a:r>
              <a:rPr lang="en-US" i="1" dirty="0">
                <a:solidFill>
                  <a:schemeClr val="accent3"/>
                </a:solidFill>
                <a:ea typeface="+mj-ea"/>
              </a:rPr>
              <a:t>t</a:t>
            </a:r>
            <a:r>
              <a:rPr lang="en-US" dirty="0">
                <a:solidFill>
                  <a:schemeClr val="accent3"/>
                </a:solidFill>
                <a:latin typeface="Times New Roman" pitchFamily="18" charset="0"/>
                <a:ea typeface="+mj-ea"/>
              </a:rPr>
              <a:t>-</a:t>
            </a:r>
            <a:r>
              <a:rPr lang="en-US" dirty="0">
                <a:solidFill>
                  <a:schemeClr val="accent3"/>
                </a:solidFill>
                <a:ea typeface="+mj-ea"/>
              </a:rPr>
              <a:t>Test for the Difference Between Means</a:t>
            </a:r>
            <a:endParaRPr lang="en-US" dirty="0">
              <a:ea typeface="+mj-ea"/>
            </a:endParaRPr>
          </a:p>
        </p:txBody>
      </p:sp>
      <p:sp>
        <p:nvSpPr>
          <p:cNvPr id="30725" name="Footer Placeholder 2">
            <a:extLst>
              <a:ext uri="{FF2B5EF4-FFF2-40B4-BE49-F238E27FC236}">
                <a16:creationId xmlns="" xmlns:a16="http://schemas.microsoft.com/office/drawing/2014/main" id="{384645B0-E19B-4CEE-88F2-2E95D611B284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80852810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5546E928-BD44-47B3-855B-E96260D8DAD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686800" cy="4525963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>
                    <a:solidFill>
                      <a:srgbClr val="C00000"/>
                    </a:solidFill>
                  </a:rPr>
                  <a:t>The standardized test statistic is</a:t>
                </a:r>
              </a:p>
              <a:p>
                <a:pPr marL="400050" lvl="1" indent="0">
                  <a:buNone/>
                </a:pPr>
                <a:r>
                  <a:rPr lang="en-US" i="1" dirty="0">
                    <a:solidFill>
                      <a:srgbClr val="C00000"/>
                    </a:solidFill>
                  </a:rPr>
                  <a:t>t</a:t>
                </a:r>
                <a:r>
                  <a:rPr lang="en-US" dirty="0">
                    <a:solidFill>
                      <a:srgbClr val="C00000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(</m:t>
                        </m:r>
                        <m:acc>
                          <m:accPr>
                            <m:chr m:val="̅"/>
                            <m:ctrlPr>
                              <a:rPr lang="en-US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x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en-US" baseline="-25000" dirty="0">
                            <a:solidFill>
                              <a:srgbClr val="C00000"/>
                            </a:solidFill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C00000"/>
                            </a:solidFill>
                          </a:rPr>
                          <m:t> </m:t>
                        </m:r>
                        <m:r>
                          <a:rPr lang="en-US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C00000"/>
                            </a:solidFill>
                          </a:rPr>
                          <m:t> </m:t>
                        </m:r>
                        <m:acc>
                          <m:accPr>
                            <m:chr m:val="̅"/>
                            <m:ctrlPr>
                              <a:rPr lang="en-US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x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en-US" baseline="-25000" dirty="0">
                            <a:solidFill>
                              <a:srgbClr val="C00000"/>
                            </a:solidFill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) </m:t>
                        </m:r>
                        <m: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 </m:t>
                        </m:r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  <a:latin typeface="Symbol" panose="05050102010706020507" pitchFamily="18" charset="2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C00000"/>
                            </a:solidFill>
                            <a:latin typeface="Symbol" panose="05050102010706020507" pitchFamily="18" charset="2"/>
                          </a:rPr>
                          <m:t>m</m:t>
                        </m:r>
                        <m:r>
                          <m:rPr>
                            <m:nor/>
                          </m:rPr>
                          <a:rPr lang="en-US" baseline="-25000" dirty="0">
                            <a:solidFill>
                              <a:srgbClr val="C00000"/>
                            </a:solidFill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 </m:t>
                        </m:r>
                        <m: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 </m:t>
                        </m:r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C00000"/>
                            </a:solidFill>
                            <a:latin typeface="Symbol" panose="05050102010706020507" pitchFamily="18" charset="2"/>
                          </a:rPr>
                          <m:t>m</m:t>
                        </m:r>
                        <m:r>
                          <m:rPr>
                            <m:nor/>
                          </m:rPr>
                          <a:rPr lang="en-US" baseline="-25000" dirty="0">
                            <a:solidFill>
                              <a:srgbClr val="C00000"/>
                            </a:solidFill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)</m:t>
                        </m:r>
                      </m:num>
                      <m:den>
                        <m:sSub>
                          <m:sSubPr>
                            <m:ctrlPr>
                              <a:rPr lang="en-US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  <a:sym typeface="Symbol" panose="05050102010706020507" pitchFamily="18" charset="2"/>
                              </a:rPr>
                              <m:t></m:t>
                            </m:r>
                          </m:e>
                          <m:sub>
                            <m:acc>
                              <m:accPr>
                                <m:chr m:val="̅"/>
                                <m:ctrlPr>
                                  <a:rPr lang="en-US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m:rPr>
                                    <m:nor/>
                                  </m:rPr>
                                  <a:rPr lang="en-US" i="1" dirty="0">
                                    <a:solidFill>
                                      <a:srgbClr val="C00000"/>
                                    </a:solidFill>
                                  </a:rPr>
                                  <m:t>x</m:t>
                                </m:r>
                              </m:e>
                            </m:acc>
                            <m:r>
                              <m:rPr>
                                <m:nor/>
                              </m:rPr>
                              <a:rPr lang="en-US" baseline="-25000" dirty="0">
                                <a:solidFill>
                                  <a:srgbClr val="C00000"/>
                                </a:solidFill>
                              </a:rPr>
                              <m:t>1</m:t>
                            </m:r>
                            <m:r>
                              <a:rPr lang="en-US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acc>
                              <m:accPr>
                                <m:chr m:val="̅"/>
                                <m:ctrlPr>
                                  <a:rPr lang="en-US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m:rPr>
                                    <m:nor/>
                                  </m:rPr>
                                  <a:rPr lang="en-US" i="1" dirty="0">
                                    <a:solidFill>
                                      <a:srgbClr val="C00000"/>
                                    </a:solidFill>
                                  </a:rPr>
                                  <m:t>x</m:t>
                                </m:r>
                              </m:e>
                            </m:acc>
                            <m:r>
                              <m:rPr>
                                <m:nor/>
                              </m:rPr>
                              <a:rPr lang="en-US" baseline="-25000" dirty="0">
                                <a:solidFill>
                                  <a:srgbClr val="C00000"/>
                                </a:solidFill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i="1" baseline="-25000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  </a:t>
                </a:r>
                <a:r>
                  <a:rPr lang="en-US" sz="2400" dirty="0">
                    <a:solidFill>
                      <a:srgbClr val="C00000"/>
                    </a:solidFill>
                  </a:rPr>
                  <a:t>Use the </a:t>
                </a:r>
                <a:r>
                  <a:rPr lang="en-US" sz="2400" i="1" dirty="0">
                    <a:solidFill>
                      <a:srgbClr val="C00000"/>
                    </a:solidFill>
                  </a:rPr>
                  <a:t>t</a:t>
                </a:r>
                <a:r>
                  <a:rPr lang="en-US" sz="2400" dirty="0">
                    <a:solidFill>
                      <a:srgbClr val="C00000"/>
                    </a:solidFill>
                  </a:rPr>
                  <a:t>-test (variances are equal).</a:t>
                </a:r>
                <a:endParaRPr lang="en-US" dirty="0">
                  <a:solidFill>
                    <a:srgbClr val="C00000"/>
                  </a:solidFill>
                </a:endParaRPr>
              </a:p>
              <a:p>
                <a:pPr marL="400050" lvl="1" indent="0">
                  <a:buNone/>
                </a:pPr>
                <a:endParaRPr lang="en-US" dirty="0">
                  <a:solidFill>
                    <a:srgbClr val="C00000"/>
                  </a:solidFill>
                </a:endParaRPr>
              </a:p>
              <a:p>
                <a:pPr marL="400050" lvl="1" indent="0">
                  <a:buNone/>
                </a:pPr>
                <a:r>
                  <a:rPr lang="en-US" dirty="0">
                    <a:solidFill>
                      <a:srgbClr val="C00000"/>
                    </a:solidFill>
                  </a:rPr>
                  <a:t>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(0.48 − 0.51) − 0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0.0155416 </m:t>
                        </m:r>
                      </m:den>
                    </m:f>
                  </m:oMath>
                </a14:m>
                <a:r>
                  <a:rPr lang="en-US" baseline="-25000" dirty="0">
                    <a:solidFill>
                      <a:srgbClr val="C00000"/>
                    </a:solidFill>
                  </a:rPr>
                  <a:t> 	  </a:t>
                </a:r>
                <a:r>
                  <a:rPr lang="en-US" sz="2400" dirty="0">
                    <a:solidFill>
                      <a:srgbClr val="C00000"/>
                    </a:solidFill>
                  </a:rPr>
                  <a:t>Assume </a:t>
                </a:r>
                <a:r>
                  <a:rPr lang="en-US" sz="2400" i="1" dirty="0">
                    <a:solidFill>
                      <a:srgbClr val="C00000"/>
                    </a:solidFill>
                    <a:latin typeface="Symbol" panose="05050102010706020507" pitchFamily="18" charset="2"/>
                  </a:rPr>
                  <a:t>m</a:t>
                </a:r>
                <a:r>
                  <a:rPr lang="en-US" sz="2400" baseline="-25000" dirty="0">
                    <a:solidFill>
                      <a:srgbClr val="C00000"/>
                    </a:solidFill>
                  </a:rPr>
                  <a:t>1</a:t>
                </a:r>
                <a:r>
                  <a:rPr lang="en-US" sz="2400" dirty="0">
                    <a:solidFill>
                      <a:srgbClr val="C00000"/>
                    </a:solidFill>
                  </a:rPr>
                  <a:t> = </a:t>
                </a:r>
                <a:r>
                  <a:rPr lang="en-US" sz="2400" i="1" dirty="0">
                    <a:solidFill>
                      <a:srgbClr val="C00000"/>
                    </a:solidFill>
                    <a:latin typeface="Symbol" panose="05050102010706020507" pitchFamily="18" charset="2"/>
                  </a:rPr>
                  <a:t>m</a:t>
                </a:r>
                <a:r>
                  <a:rPr lang="en-US" sz="2400" baseline="-25000" dirty="0">
                    <a:solidFill>
                      <a:srgbClr val="C00000"/>
                    </a:solidFill>
                  </a:rPr>
                  <a:t>2</a:t>
                </a:r>
                <a:r>
                  <a:rPr lang="en-US" sz="2400" dirty="0">
                    <a:solidFill>
                      <a:srgbClr val="C00000"/>
                    </a:solidFill>
                  </a:rPr>
                  <a:t>, so </a:t>
                </a:r>
                <a:r>
                  <a:rPr lang="en-US" sz="2400" i="1" dirty="0">
                    <a:solidFill>
                      <a:srgbClr val="C00000"/>
                    </a:solidFill>
                    <a:latin typeface="Symbol" panose="05050102010706020507" pitchFamily="18" charset="2"/>
                  </a:rPr>
                  <a:t>m</a:t>
                </a:r>
                <a:r>
                  <a:rPr lang="en-US" sz="2400" baseline="-25000" dirty="0">
                    <a:solidFill>
                      <a:srgbClr val="C00000"/>
                    </a:solidFill>
                  </a:rPr>
                  <a:t>1</a:t>
                </a:r>
                <a:r>
                  <a:rPr lang="en-US" sz="2400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dirty="0">
                        <a:solidFill>
                          <a:srgbClr val="C00000"/>
                        </a:solidFill>
                      </a:rPr>
                      <m:t>−</m:t>
                    </m:r>
                  </m:oMath>
                </a14:m>
                <a:r>
                  <a:rPr lang="en-US" sz="2400" dirty="0">
                    <a:solidFill>
                      <a:srgbClr val="C00000"/>
                    </a:solidFill>
                  </a:rPr>
                  <a:t> </a:t>
                </a:r>
                <a:r>
                  <a:rPr lang="en-US" sz="2400" i="1" dirty="0">
                    <a:solidFill>
                      <a:srgbClr val="C00000"/>
                    </a:solidFill>
                    <a:latin typeface="Symbol" panose="05050102010706020507" pitchFamily="18" charset="2"/>
                  </a:rPr>
                  <a:t>m</a:t>
                </a:r>
                <a:r>
                  <a:rPr lang="en-US" sz="2400" baseline="-25000" dirty="0">
                    <a:solidFill>
                      <a:srgbClr val="C00000"/>
                    </a:solidFill>
                  </a:rPr>
                  <a:t>2</a:t>
                </a:r>
                <a:r>
                  <a:rPr lang="en-US" sz="2400" dirty="0">
                    <a:solidFill>
                      <a:srgbClr val="C00000"/>
                    </a:solidFill>
                  </a:rPr>
                  <a:t> = 0.</a:t>
                </a:r>
              </a:p>
              <a:p>
                <a:pPr marL="400050" lvl="1" indent="0">
                  <a:buNone/>
                </a:pPr>
                <a:r>
                  <a:rPr lang="en-US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−</m:t>
                    </m:r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1.930.</a:t>
                </a:r>
                <a:endParaRPr lang="en-US" dirty="0">
                  <a:solidFill>
                    <a:srgbClr val="C0000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546E928-BD44-47B3-855B-E96260D8DAD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686800" cy="4525963"/>
              </a:xfrm>
              <a:blipFill>
                <a:blip r:embed="rId2"/>
                <a:stretch>
                  <a:fillRect l="-1404" t="-14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="" xmlns:a16="http://schemas.microsoft.com/office/drawing/2014/main" id="{1929618E-3BCF-44E9-BD81-EFBC2B28C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46929"/>
            <a:ext cx="8686800" cy="1143000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Two</a:t>
            </a:r>
            <a:r>
              <a:rPr lang="en-US" dirty="0">
                <a:solidFill>
                  <a:schemeClr val="accent3"/>
                </a:solidFill>
                <a:latin typeface="Times New Roman" pitchFamily="18" charset="0"/>
                <a:ea typeface="+mj-ea"/>
              </a:rPr>
              <a:t>-</a:t>
            </a:r>
            <a:r>
              <a:rPr lang="en-US" dirty="0">
                <a:solidFill>
                  <a:schemeClr val="accent3"/>
                </a:solidFill>
                <a:ea typeface="+mj-ea"/>
              </a:rPr>
              <a:t>Sample </a:t>
            </a:r>
            <a:r>
              <a:rPr lang="en-US" i="1" dirty="0">
                <a:solidFill>
                  <a:schemeClr val="accent3"/>
                </a:solidFill>
                <a:ea typeface="+mj-ea"/>
              </a:rPr>
              <a:t>t</a:t>
            </a:r>
            <a:r>
              <a:rPr lang="en-US" dirty="0">
                <a:solidFill>
                  <a:schemeClr val="accent3"/>
                </a:solidFill>
                <a:latin typeface="Times New Roman" pitchFamily="18" charset="0"/>
                <a:ea typeface="+mj-ea"/>
              </a:rPr>
              <a:t>-</a:t>
            </a:r>
            <a:r>
              <a:rPr lang="en-US" dirty="0">
                <a:solidFill>
                  <a:schemeClr val="accent3"/>
                </a:solidFill>
                <a:ea typeface="+mj-ea"/>
              </a:rPr>
              <a:t>Test for the Difference Between Means</a:t>
            </a:r>
            <a:endParaRPr lang="en-US" dirty="0">
              <a:ea typeface="+mj-ea"/>
            </a:endParaRPr>
          </a:p>
        </p:txBody>
      </p:sp>
      <p:sp>
        <p:nvSpPr>
          <p:cNvPr id="30725" name="Footer Placeholder 2">
            <a:extLst>
              <a:ext uri="{FF2B5EF4-FFF2-40B4-BE49-F238E27FC236}">
                <a16:creationId xmlns="" xmlns:a16="http://schemas.microsoft.com/office/drawing/2014/main" id="{384645B0-E19B-4CEE-88F2-2E95D611B284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0907892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546E928-BD44-47B3-855B-E96260D8D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34513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figure shows the location of the rejection region and the standardized test statistic </a:t>
            </a:r>
            <a:r>
              <a:rPr lang="en-US" i="1" dirty="0"/>
              <a:t>t</a:t>
            </a:r>
            <a:r>
              <a:rPr lang="en-US" dirty="0"/>
              <a:t>. Because </a:t>
            </a:r>
            <a:r>
              <a:rPr lang="en-US" i="1" dirty="0"/>
              <a:t>t </a:t>
            </a:r>
            <a:r>
              <a:rPr lang="en-US" dirty="0"/>
              <a:t>is in the rejection region, you </a:t>
            </a:r>
            <a:r>
              <a:rPr lang="en-US" dirty="0">
                <a:solidFill>
                  <a:srgbClr val="C00000"/>
                </a:solidFill>
              </a:rPr>
              <a:t>reject the null hypothesis</a:t>
            </a:r>
            <a:r>
              <a:rPr lang="en-US" dirty="0"/>
              <a:t>.</a:t>
            </a:r>
            <a:endParaRPr lang="en-US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1929618E-3BCF-44E9-BD81-EFBC2B28C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46929"/>
            <a:ext cx="8686800" cy="1143000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3"/>
                </a:solidFill>
                <a:ea typeface="+mj-ea"/>
              </a:rPr>
              <a:t>Solution: Two</a:t>
            </a:r>
            <a:r>
              <a:rPr lang="en-US" dirty="0">
                <a:solidFill>
                  <a:schemeClr val="accent3"/>
                </a:solidFill>
                <a:latin typeface="Times New Roman" pitchFamily="18" charset="0"/>
                <a:ea typeface="+mj-ea"/>
              </a:rPr>
              <a:t>-</a:t>
            </a:r>
            <a:r>
              <a:rPr lang="en-US" dirty="0">
                <a:solidFill>
                  <a:schemeClr val="accent3"/>
                </a:solidFill>
                <a:ea typeface="+mj-ea"/>
              </a:rPr>
              <a:t>Sample </a:t>
            </a:r>
            <a:r>
              <a:rPr lang="en-US" i="1" dirty="0">
                <a:solidFill>
                  <a:schemeClr val="accent3"/>
                </a:solidFill>
                <a:ea typeface="+mj-ea"/>
              </a:rPr>
              <a:t>t</a:t>
            </a:r>
            <a:r>
              <a:rPr lang="en-US" dirty="0">
                <a:solidFill>
                  <a:schemeClr val="accent3"/>
                </a:solidFill>
                <a:latin typeface="Times New Roman" pitchFamily="18" charset="0"/>
                <a:ea typeface="+mj-ea"/>
              </a:rPr>
              <a:t>-</a:t>
            </a:r>
            <a:r>
              <a:rPr lang="en-US" dirty="0">
                <a:solidFill>
                  <a:schemeClr val="accent3"/>
                </a:solidFill>
                <a:ea typeface="+mj-ea"/>
              </a:rPr>
              <a:t>Test for the Difference Between Means</a:t>
            </a:r>
            <a:endParaRPr lang="en-US" dirty="0">
              <a:ea typeface="+mj-ea"/>
            </a:endParaRPr>
          </a:p>
        </p:txBody>
      </p:sp>
      <p:sp>
        <p:nvSpPr>
          <p:cNvPr id="30725" name="Footer Placeholder 2">
            <a:extLst>
              <a:ext uri="{FF2B5EF4-FFF2-40B4-BE49-F238E27FC236}">
                <a16:creationId xmlns="" xmlns:a16="http://schemas.microsoft.com/office/drawing/2014/main" id="{384645B0-E19B-4CEE-88F2-2E95D611B284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6" name="Picture 5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7700276C-A207-4F38-9630-B31E1FE967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74" y="3122836"/>
            <a:ext cx="3398073" cy="300332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ACB0EC60-C4D9-48ED-8D8C-CD0873003141}"/>
              </a:ext>
            </a:extLst>
          </p:cNvPr>
          <p:cNvSpPr/>
          <p:nvPr/>
        </p:nvSpPr>
        <p:spPr>
          <a:xfrm>
            <a:off x="4114800" y="3285671"/>
            <a:ext cx="48006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is enough evidence at </a:t>
            </a: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5% level of significance </a:t>
            </a: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support the manufacturer’s claim that the mean driving cost per mile of its sedans is less than that of its competitor’s.</a:t>
            </a:r>
          </a:p>
        </p:txBody>
      </p:sp>
    </p:spTree>
    <p:extLst>
      <p:ext uri="{BB962C8B-B14F-4D97-AF65-F5344CB8AC3E}">
        <p14:creationId xmlns:p14="http://schemas.microsoft.com/office/powerpoint/2010/main" val="360496534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1">
            <a:extLst>
              <a:ext uri="{FF2B5EF4-FFF2-40B4-BE49-F238E27FC236}">
                <a16:creationId xmlns="" xmlns:a16="http://schemas.microsoft.com/office/drawing/2014/main" id="{E2E98380-51DE-4314-AC2D-30816BAACB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Section 8.2</a:t>
            </a:r>
          </a:p>
        </p:txBody>
      </p:sp>
      <p:sp>
        <p:nvSpPr>
          <p:cNvPr id="12290" name="Subtitle 2">
            <a:extLst>
              <a:ext uri="{FF2B5EF4-FFF2-40B4-BE49-F238E27FC236}">
                <a16:creationId xmlns="" xmlns:a16="http://schemas.microsoft.com/office/drawing/2014/main" id="{06B9EC70-F5D1-49B5-83C9-C2AC302608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buClrTx/>
            </a:pPr>
            <a:r>
              <a:rPr lang="en-US" altLang="en-US" dirty="0"/>
              <a:t>Testing the Difference Between Means (Independent Samples, </a:t>
            </a:r>
          </a:p>
          <a:p>
            <a:pPr eaLnBrk="1" hangingPunct="1">
              <a:spcBef>
                <a:spcPct val="0"/>
              </a:spcBef>
              <a:buClrTx/>
            </a:pPr>
            <a:r>
              <a:rPr lang="en-US" altLang="en-US" i="1" dirty="0">
                <a:sym typeface="Symbol" panose="05050102010706020507" pitchFamily="18" charset="2"/>
              </a:rPr>
              <a:t></a:t>
            </a:r>
            <a:r>
              <a:rPr lang="en-US" altLang="en-US" baseline="-25000" dirty="0">
                <a:sym typeface="Symbol" panose="05050102010706020507" pitchFamily="18" charset="2"/>
              </a:rPr>
              <a:t>1 </a:t>
            </a:r>
            <a:r>
              <a:rPr lang="en-US" altLang="en-US" dirty="0">
                <a:sym typeface="Symbol" panose="05050102010706020507" pitchFamily="18" charset="2"/>
              </a:rPr>
              <a:t>and </a:t>
            </a:r>
            <a:r>
              <a:rPr lang="en-US" altLang="en-US" i="1" dirty="0">
                <a:sym typeface="Symbol" panose="05050102010706020507" pitchFamily="18" charset="2"/>
              </a:rPr>
              <a:t></a:t>
            </a:r>
            <a:r>
              <a:rPr lang="en-US" altLang="en-US" baseline="-25000" dirty="0">
                <a:sym typeface="Symbol" panose="05050102010706020507" pitchFamily="18" charset="2"/>
              </a:rPr>
              <a:t>2</a:t>
            </a:r>
            <a:r>
              <a:rPr lang="en-US" altLang="en-US" dirty="0">
                <a:sym typeface="Symbol" panose="05050102010706020507" pitchFamily="18" charset="2"/>
              </a:rPr>
              <a:t> Unknown</a:t>
            </a:r>
            <a:r>
              <a:rPr lang="en-US" altLang="en-US" dirty="0"/>
              <a:t>)</a:t>
            </a:r>
          </a:p>
          <a:p>
            <a:pPr eaLnBrk="1" hangingPunct="1"/>
            <a:endParaRPr lang="en-US" altLang="en-US" dirty="0"/>
          </a:p>
        </p:txBody>
      </p:sp>
      <p:sp>
        <p:nvSpPr>
          <p:cNvPr id="12291" name="Footer Placeholder 2">
            <a:extLst>
              <a:ext uri="{FF2B5EF4-FFF2-40B4-BE49-F238E27FC236}">
                <a16:creationId xmlns="" xmlns:a16="http://schemas.microsoft.com/office/drawing/2014/main" id="{B8C23A1D-F0A6-4350-BAD2-C24DFE5DBCAF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023532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>
            <a:extLst>
              <a:ext uri="{FF2B5EF4-FFF2-40B4-BE49-F238E27FC236}">
                <a16:creationId xmlns="" xmlns:a16="http://schemas.microsoft.com/office/drawing/2014/main" id="{5F599241-4D49-42C4-9335-09FD7555B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Section 8.2 Objectives</a:t>
            </a:r>
          </a:p>
        </p:txBody>
      </p:sp>
      <p:sp>
        <p:nvSpPr>
          <p:cNvPr id="13314" name="Content Placeholder 2">
            <a:extLst>
              <a:ext uri="{FF2B5EF4-FFF2-40B4-BE49-F238E27FC236}">
                <a16:creationId xmlns="" xmlns:a16="http://schemas.microsoft.com/office/drawing/2014/main" id="{E85ACEC5-BC9A-4BA4-88DB-161E70162E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How to perform a </a:t>
            </a:r>
            <a:r>
              <a:rPr lang="en-US" altLang="en-US" i="1"/>
              <a:t>t</a:t>
            </a:r>
            <a:r>
              <a:rPr lang="en-US" altLang="en-US"/>
              <a:t>-test for the difference between two means </a:t>
            </a:r>
            <a:r>
              <a:rPr lang="el-GR" altLang="en-US" i="1"/>
              <a:t>μ</a:t>
            </a:r>
            <a:r>
              <a:rPr lang="en-US" altLang="en-US" baseline="-25000"/>
              <a:t>1</a:t>
            </a:r>
            <a:r>
              <a:rPr lang="en-US" altLang="en-US"/>
              <a:t> and </a:t>
            </a:r>
            <a:r>
              <a:rPr lang="el-GR" altLang="en-US" i="1"/>
              <a:t>μ</a:t>
            </a:r>
            <a:r>
              <a:rPr lang="en-US" altLang="en-US" baseline="-25000"/>
              <a:t>2</a:t>
            </a:r>
            <a:r>
              <a:rPr lang="en-US" altLang="en-US"/>
              <a:t> with independent samples with </a:t>
            </a:r>
            <a:r>
              <a:rPr lang="en-US" altLang="en-US" i="1">
                <a:sym typeface="Symbol" panose="05050102010706020507" pitchFamily="18" charset="2"/>
              </a:rPr>
              <a:t></a:t>
            </a:r>
            <a:r>
              <a:rPr lang="en-US" altLang="en-US" baseline="-25000">
                <a:sym typeface="Symbol" panose="05050102010706020507" pitchFamily="18" charset="2"/>
              </a:rPr>
              <a:t>1 </a:t>
            </a:r>
            <a:r>
              <a:rPr lang="en-US" altLang="en-US">
                <a:sym typeface="Symbol" panose="05050102010706020507" pitchFamily="18" charset="2"/>
              </a:rPr>
              <a:t>and </a:t>
            </a:r>
            <a:r>
              <a:rPr lang="en-US" altLang="en-US" i="1">
                <a:sym typeface="Symbol" panose="05050102010706020507" pitchFamily="18" charset="2"/>
              </a:rPr>
              <a:t></a:t>
            </a:r>
            <a:r>
              <a:rPr lang="en-US" altLang="en-US" baseline="-25000">
                <a:sym typeface="Symbol" panose="05050102010706020507" pitchFamily="18" charset="2"/>
              </a:rPr>
              <a:t>2</a:t>
            </a:r>
            <a:r>
              <a:rPr lang="en-US" altLang="en-US">
                <a:sym typeface="Symbol" panose="05050102010706020507" pitchFamily="18" charset="2"/>
              </a:rPr>
              <a:t> </a:t>
            </a:r>
            <a:r>
              <a:rPr lang="en-US" altLang="en-US" baseline="-25000">
                <a:sym typeface="Symbol" panose="05050102010706020507" pitchFamily="18" charset="2"/>
              </a:rPr>
              <a:t> </a:t>
            </a:r>
            <a:r>
              <a:rPr lang="en-US" altLang="en-US">
                <a:sym typeface="Symbol" panose="05050102010706020507" pitchFamily="18" charset="2"/>
              </a:rPr>
              <a:t>unknown</a:t>
            </a:r>
            <a:endParaRPr lang="en-US" altLang="en-US"/>
          </a:p>
        </p:txBody>
      </p:sp>
      <p:sp>
        <p:nvSpPr>
          <p:cNvPr id="13315" name="Footer Placeholder 2">
            <a:extLst>
              <a:ext uri="{FF2B5EF4-FFF2-40B4-BE49-F238E27FC236}">
                <a16:creationId xmlns="" xmlns:a16="http://schemas.microsoft.com/office/drawing/2014/main" id="{622DB344-38D0-4CEA-9FB8-BB5DC54E1592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7128859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>
            <a:extLst>
              <a:ext uri="{FF2B5EF4-FFF2-40B4-BE49-F238E27FC236}">
                <a16:creationId xmlns="" xmlns:a16="http://schemas.microsoft.com/office/drawing/2014/main" id="{7921906F-4B95-495B-A4A8-E2D145DC8A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/>
              <a:t>Two Sample </a:t>
            </a:r>
            <a:r>
              <a:rPr lang="en-US" altLang="en-US" i="1"/>
              <a:t>t</a:t>
            </a:r>
            <a:r>
              <a:rPr lang="en-US" altLang="en-US">
                <a:latin typeface="Times New Roman" panose="02020603050405020304" pitchFamily="18" charset="0"/>
              </a:rPr>
              <a:t>-</a:t>
            </a:r>
            <a:r>
              <a:rPr lang="en-US" altLang="en-US"/>
              <a:t>Test for the Difference Between Means</a:t>
            </a:r>
          </a:p>
        </p:txBody>
      </p:sp>
      <p:sp>
        <p:nvSpPr>
          <p:cNvPr id="61443" name="Content Placeholder 5">
            <a:extLst>
              <a:ext uri="{FF2B5EF4-FFF2-40B4-BE49-F238E27FC236}">
                <a16:creationId xmlns="" xmlns:a16="http://schemas.microsoft.com/office/drawing/2014/main" id="{74662289-D3A9-4766-BE86-D8E07F72F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616075"/>
            <a:ext cx="8474075" cy="4525963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sz="2600" dirty="0"/>
              <a:t>A </a:t>
            </a:r>
            <a:r>
              <a:rPr lang="en-US" altLang="en-US" sz="2600" b="1" dirty="0"/>
              <a:t>two-sample</a:t>
            </a:r>
            <a:r>
              <a:rPr lang="en-US" altLang="en-US" sz="2600" dirty="0"/>
              <a:t> </a:t>
            </a:r>
            <a:r>
              <a:rPr lang="en-US" altLang="en-US" sz="2600" b="1" i="1" dirty="0"/>
              <a:t>t</a:t>
            </a:r>
            <a:r>
              <a:rPr lang="en-US" altLang="en-US" sz="2600" b="1" dirty="0"/>
              <a:t>-test </a:t>
            </a:r>
            <a:r>
              <a:rPr lang="en-US" altLang="en-US" sz="2600" dirty="0"/>
              <a:t>is used to test the difference between two population means </a:t>
            </a:r>
            <a:r>
              <a:rPr lang="el-GR" altLang="en-US" sz="2600" i="1" dirty="0"/>
              <a:t>μ</a:t>
            </a:r>
            <a:r>
              <a:rPr lang="en-US" altLang="en-US" sz="2600" baseline="-25000" dirty="0"/>
              <a:t>1</a:t>
            </a:r>
            <a:r>
              <a:rPr lang="en-US" altLang="en-US" sz="2600" dirty="0"/>
              <a:t> and </a:t>
            </a:r>
            <a:r>
              <a:rPr lang="el-GR" altLang="en-US" sz="2600" i="1" dirty="0"/>
              <a:t>μ</a:t>
            </a:r>
            <a:r>
              <a:rPr lang="en-US" altLang="en-US" sz="2600" baseline="-25000" dirty="0"/>
              <a:t>2</a:t>
            </a:r>
            <a:r>
              <a:rPr lang="en-US" altLang="en-US" sz="2600" dirty="0"/>
              <a:t> when</a:t>
            </a:r>
          </a:p>
          <a:p>
            <a:pPr marL="933450" lvl="1" indent="-533400" eaLnBrk="1" hangingPunct="1">
              <a:spcBef>
                <a:spcPct val="40000"/>
              </a:spcBef>
              <a:buFont typeface="Wingdings" panose="05000000000000000000" pitchFamily="2" charset="2"/>
              <a:buAutoNum type="arabicPeriod"/>
            </a:pPr>
            <a:r>
              <a:rPr lang="en-US" altLang="en-US" sz="2600" baseline="-25000" dirty="0">
                <a:ea typeface="Times New Roman" panose="02020603050405020304" pitchFamily="18" charset="0"/>
              </a:rPr>
              <a:t> </a:t>
            </a:r>
            <a:r>
              <a:rPr lang="el-GR" altLang="en-US" sz="2400" i="1" dirty="0">
                <a:ea typeface="MS PGothic" panose="020B0600070205080204" pitchFamily="34" charset="-128"/>
              </a:rPr>
              <a:t>σ</a:t>
            </a:r>
            <a:r>
              <a:rPr lang="en-US" altLang="en-US" sz="2600" baseline="-25000" dirty="0">
                <a:ea typeface="Times New Roman" panose="02020603050405020304" pitchFamily="18" charset="0"/>
              </a:rPr>
              <a:t>2</a:t>
            </a:r>
            <a:r>
              <a:rPr lang="en-US" altLang="en-US" sz="2600" dirty="0">
                <a:ea typeface="Times New Roman" panose="02020603050405020304" pitchFamily="18" charset="0"/>
              </a:rPr>
              <a:t> and </a:t>
            </a:r>
            <a:r>
              <a:rPr lang="el-GR" altLang="en-US" sz="2400" i="1" dirty="0">
                <a:ea typeface="MS PGothic" panose="020B0600070205080204" pitchFamily="34" charset="-128"/>
              </a:rPr>
              <a:t>σ</a:t>
            </a:r>
            <a:r>
              <a:rPr lang="en-US" altLang="en-US" sz="2600" baseline="-25000" dirty="0">
                <a:ea typeface="Times New Roman" panose="02020603050405020304" pitchFamily="18" charset="0"/>
              </a:rPr>
              <a:t>2</a:t>
            </a:r>
            <a:r>
              <a:rPr lang="en-US" altLang="en-US" sz="2600" dirty="0">
                <a:ea typeface="Times New Roman" panose="02020603050405020304" pitchFamily="18" charset="0"/>
              </a:rPr>
              <a:t> are unknown,</a:t>
            </a:r>
          </a:p>
          <a:p>
            <a:pPr marL="933450" lvl="1" indent="-533400" eaLnBrk="1" hangingPunct="1">
              <a:spcBef>
                <a:spcPct val="40000"/>
              </a:spcBef>
              <a:buFont typeface="Wingdings" panose="05000000000000000000" pitchFamily="2" charset="2"/>
              <a:buAutoNum type="arabicPeriod"/>
            </a:pPr>
            <a:r>
              <a:rPr lang="en-US" altLang="en-US" sz="2600" dirty="0">
                <a:ea typeface="Times New Roman" panose="02020603050405020304" pitchFamily="18" charset="0"/>
              </a:rPr>
              <a:t>the samples are random,</a:t>
            </a:r>
          </a:p>
          <a:p>
            <a:pPr marL="933450" lvl="1" indent="-533400" eaLnBrk="1" hangingPunct="1">
              <a:spcBef>
                <a:spcPct val="40000"/>
              </a:spcBef>
              <a:buFont typeface="Wingdings" panose="05000000000000000000" pitchFamily="2" charset="2"/>
              <a:buAutoNum type="arabicPeriod"/>
            </a:pPr>
            <a:r>
              <a:rPr lang="en-US" altLang="en-US" sz="2600" dirty="0">
                <a:ea typeface="Times New Roman" panose="02020603050405020304" pitchFamily="18" charset="0"/>
              </a:rPr>
              <a:t>the samples are independent, and</a:t>
            </a:r>
          </a:p>
          <a:p>
            <a:pPr marL="933450" lvl="1" indent="-533400" eaLnBrk="1" hangingPunct="1">
              <a:spcBef>
                <a:spcPct val="40000"/>
              </a:spcBef>
              <a:buFont typeface="Wingdings" panose="05000000000000000000" pitchFamily="2" charset="2"/>
              <a:buAutoNum type="arabicPeriod"/>
            </a:pPr>
            <a:r>
              <a:rPr lang="en-US" altLang="en-US" sz="2600" dirty="0">
                <a:ea typeface="Times New Roman" panose="02020603050405020304" pitchFamily="18" charset="0"/>
              </a:rPr>
              <a:t>the populations are normally distributed or both </a:t>
            </a:r>
            <a:r>
              <a:rPr lang="en-US" altLang="en-US" sz="2600" i="1" dirty="0">
                <a:ea typeface="Times New Roman" panose="02020603050405020304" pitchFamily="18" charset="0"/>
              </a:rPr>
              <a:t>n</a:t>
            </a:r>
            <a:r>
              <a:rPr lang="en-US" altLang="en-US" sz="2600" baseline="-25000" dirty="0">
                <a:ea typeface="Times New Roman" panose="02020603050405020304" pitchFamily="18" charset="0"/>
              </a:rPr>
              <a:t>1</a:t>
            </a:r>
            <a:r>
              <a:rPr lang="en-US" altLang="en-US" sz="2600" dirty="0">
                <a:ea typeface="Times New Roman" panose="02020603050405020304" pitchFamily="18" charset="0"/>
              </a:rPr>
              <a:t> </a:t>
            </a:r>
            <a:r>
              <a:rPr lang="en-US" altLang="en-US" sz="2400" dirty="0">
                <a:ea typeface="Times New Roman" panose="02020603050405020304" pitchFamily="18" charset="0"/>
              </a:rPr>
              <a:t>≥</a:t>
            </a:r>
            <a:r>
              <a:rPr lang="en-US" altLang="en-US" sz="2600" dirty="0">
                <a:ea typeface="Times New Roman" panose="02020603050405020304" pitchFamily="18" charset="0"/>
              </a:rPr>
              <a:t> 30 and </a:t>
            </a:r>
            <a:r>
              <a:rPr lang="en-US" altLang="en-US" sz="2600" i="1" dirty="0">
                <a:ea typeface="Times New Roman" panose="02020603050405020304" pitchFamily="18" charset="0"/>
              </a:rPr>
              <a:t>n</a:t>
            </a:r>
            <a:r>
              <a:rPr lang="en-US" altLang="en-US" sz="2600" baseline="-25000" dirty="0">
                <a:ea typeface="Times New Roman" panose="02020603050405020304" pitchFamily="18" charset="0"/>
              </a:rPr>
              <a:t>2</a:t>
            </a:r>
            <a:r>
              <a:rPr lang="en-US" altLang="en-US" sz="2600" dirty="0">
                <a:ea typeface="Times New Roman" panose="02020603050405020304" pitchFamily="18" charset="0"/>
              </a:rPr>
              <a:t> </a:t>
            </a:r>
            <a:r>
              <a:rPr lang="en-US" altLang="en-US" sz="2400" dirty="0">
                <a:ea typeface="Times New Roman" panose="02020603050405020304" pitchFamily="18" charset="0"/>
              </a:rPr>
              <a:t>≥</a:t>
            </a:r>
            <a:r>
              <a:rPr lang="en-US" altLang="en-US" sz="2600" dirty="0">
                <a:ea typeface="Times New Roman" panose="02020603050405020304" pitchFamily="18" charset="0"/>
              </a:rPr>
              <a:t> 30.</a:t>
            </a:r>
          </a:p>
        </p:txBody>
      </p:sp>
      <p:sp>
        <p:nvSpPr>
          <p:cNvPr id="14339" name="Footer Placeholder 2">
            <a:extLst>
              <a:ext uri="{FF2B5EF4-FFF2-40B4-BE49-F238E27FC236}">
                <a16:creationId xmlns="" xmlns:a16="http://schemas.microsoft.com/office/drawing/2014/main" id="{F2E6259E-5E92-4A35-9585-36AF44F44587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9594967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>
            <a:extLst>
              <a:ext uri="{FF2B5EF4-FFF2-40B4-BE49-F238E27FC236}">
                <a16:creationId xmlns="" xmlns:a16="http://schemas.microsoft.com/office/drawing/2014/main" id="{B4C37D5F-BCDF-448B-B060-2B4D4A01B0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/>
              <a:t>Two Sample </a:t>
            </a:r>
            <a:r>
              <a:rPr lang="en-US" altLang="en-US" i="1"/>
              <a:t>t</a:t>
            </a:r>
            <a:r>
              <a:rPr lang="en-US" altLang="en-US">
                <a:latin typeface="Times New Roman" panose="02020603050405020304" pitchFamily="18" charset="0"/>
              </a:rPr>
              <a:t>-</a:t>
            </a:r>
            <a:r>
              <a:rPr lang="en-US" altLang="en-US"/>
              <a:t>Test for the Difference Between Means</a:t>
            </a:r>
          </a:p>
        </p:txBody>
      </p:sp>
      <p:sp>
        <p:nvSpPr>
          <p:cNvPr id="7172" name="Content Placeholder 7">
            <a:extLst>
              <a:ext uri="{FF2B5EF4-FFF2-40B4-BE49-F238E27FC236}">
                <a16:creationId xmlns="" xmlns:a16="http://schemas.microsoft.com/office/drawing/2014/main" id="{84C11E57-32FF-4572-BDDD-95206C92FB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</a:t>
            </a:r>
            <a:r>
              <a:rPr lang="en-US" altLang="en-US" b="1" dirty="0"/>
              <a:t>static test </a:t>
            </a:r>
            <a:r>
              <a:rPr lang="en-US" altLang="en-US" dirty="0"/>
              <a:t>is </a:t>
            </a:r>
          </a:p>
          <a:p>
            <a:r>
              <a:rPr lang="en-US" altLang="en-US" dirty="0"/>
              <a:t>The </a:t>
            </a:r>
            <a:r>
              <a:rPr lang="en-US" altLang="en-US" b="1" dirty="0"/>
              <a:t>standardized test statistic </a:t>
            </a:r>
            <a:r>
              <a:rPr lang="en-US" altLang="en-US" dirty="0"/>
              <a:t>is </a:t>
            </a:r>
            <a:r>
              <a:rPr lang="en-US" altLang="en-US" i="1" dirty="0"/>
              <a:t>s</a:t>
            </a:r>
          </a:p>
          <a:p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</p:txBody>
      </p:sp>
      <p:sp>
        <p:nvSpPr>
          <p:cNvPr id="15363" name="Rectangle 3">
            <a:extLst>
              <a:ext uri="{FF2B5EF4-FFF2-40B4-BE49-F238E27FC236}">
                <a16:creationId xmlns="" xmlns:a16="http://schemas.microsoft.com/office/drawing/2014/main" id="{12648586-506F-4F3C-8936-6A8A31F052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313" y="1314450"/>
            <a:ext cx="8478837" cy="508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1"/>
              </a:buClr>
              <a:buSzPct val="75000"/>
            </a:pPr>
            <a:endParaRPr lang="en-US" altLang="en-US" sz="100" b="1">
              <a:latin typeface="Times New Roman" panose="02020603050405020304" pitchFamily="18" charset="0"/>
            </a:endParaRPr>
          </a:p>
        </p:txBody>
      </p:sp>
      <p:sp>
        <p:nvSpPr>
          <p:cNvPr id="15367" name="Footer Placeholder 2">
            <a:extLst>
              <a:ext uri="{FF2B5EF4-FFF2-40B4-BE49-F238E27FC236}">
                <a16:creationId xmlns="" xmlns:a16="http://schemas.microsoft.com/office/drawing/2014/main" id="{BB5F70E7-D8E6-49CD-B82D-6E4AACF4D98A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graphicFrame>
        <p:nvGraphicFramePr>
          <p:cNvPr id="15368" name="Object 2">
            <a:extLst>
              <a:ext uri="{FF2B5EF4-FFF2-40B4-BE49-F238E27FC236}">
                <a16:creationId xmlns="" xmlns:a16="http://schemas.microsoft.com/office/drawing/2014/main" id="{2A2D400F-7CAE-45AD-96E5-54D54A122E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1189174"/>
              </p:ext>
            </p:extLst>
          </p:nvPr>
        </p:nvGraphicFramePr>
        <p:xfrm>
          <a:off x="3362828" y="1637144"/>
          <a:ext cx="97588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Equation" r:id="rId3" imgW="800100" imgH="419100" progId="Equation.DSMT4">
                  <p:embed/>
                </p:oleObj>
              </mc:Choice>
              <mc:Fallback>
                <p:oleObj name="Equation" r:id="rId3" imgW="800100" imgH="419100" progId="Equation.DSMT4">
                  <p:embed/>
                  <p:pic>
                    <p:nvPicPr>
                      <p:cNvPr id="15368" name="Object 2">
                        <a:extLst>
                          <a:ext uri="{FF2B5EF4-FFF2-40B4-BE49-F238E27FC236}">
                            <a16:creationId xmlns="" xmlns:a16="http://schemas.microsoft.com/office/drawing/2014/main" id="{2A2D400F-7CAE-45AD-96E5-54D54A122E7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2828" y="1637144"/>
                        <a:ext cx="975880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="" xmlns:a16="http://schemas.microsoft.com/office/drawing/2014/main" id="{7536A6E5-CA4A-4801-8F32-B37E36158F56}"/>
                  </a:ext>
                </a:extLst>
              </p:cNvPr>
              <p:cNvSpPr txBox="1"/>
              <p:nvPr/>
            </p:nvSpPr>
            <p:spPr>
              <a:xfrm>
                <a:off x="2442530" y="2794000"/>
                <a:ext cx="3507692" cy="9022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i="1" dirty="0">
                    <a:solidFill>
                      <a:srgbClr val="C00000"/>
                    </a:solidFill>
                    <a:latin typeface="+mn-lt"/>
                  </a:rPr>
                  <a:t>t</a:t>
                </a:r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dirty="0">
                            <a:solidFill>
                              <a:srgbClr val="C00000"/>
                            </a:solidFill>
                          </a:rPr>
                          <m:t>(</m:t>
                        </m:r>
                        <m:acc>
                          <m:accPr>
                            <m:chr m:val="̅"/>
                            <m:ctrlPr>
                              <a:rPr lang="en-US" sz="28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nor/>
                              </m:rPr>
                              <a:rPr lang="en-US" sz="2800" i="1" dirty="0">
                                <a:solidFill>
                                  <a:srgbClr val="C00000"/>
                                </a:solidFill>
                                <a:latin typeface="+mn-lt"/>
                              </a:rPr>
                              <m:t>x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en-US" sz="2800" baseline="-25000" dirty="0">
                            <a:solidFill>
                              <a:srgbClr val="C00000"/>
                            </a:solidFill>
                            <a:latin typeface="+mn-lt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sz="2800" i="1" dirty="0">
                            <a:solidFill>
                              <a:srgbClr val="C00000"/>
                            </a:solidFill>
                            <a:latin typeface="+mn-lt"/>
                          </a:rPr>
                          <m:t> </m:t>
                        </m:r>
                        <m:r>
                          <a:rPr lang="en-US" sz="2800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sz="2800" i="1" dirty="0">
                            <a:solidFill>
                              <a:srgbClr val="C00000"/>
                            </a:solidFill>
                            <a:latin typeface="+mn-lt"/>
                          </a:rPr>
                          <m:t> </m:t>
                        </m:r>
                        <m:acc>
                          <m:accPr>
                            <m:chr m:val="̅"/>
                            <m:ctrlPr>
                              <a:rPr lang="en-US" sz="28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nor/>
                              </m:rPr>
                              <a:rPr lang="en-US" sz="2800" i="1" dirty="0">
                                <a:solidFill>
                                  <a:srgbClr val="C00000"/>
                                </a:solidFill>
                                <a:latin typeface="+mn-lt"/>
                              </a:rPr>
                              <m:t>x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en-US" sz="2800" baseline="-25000" dirty="0">
                            <a:solidFill>
                              <a:srgbClr val="C00000"/>
                            </a:solidFill>
                            <a:latin typeface="+mn-lt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sz="2800" dirty="0">
                            <a:solidFill>
                              <a:srgbClr val="C00000"/>
                            </a:solidFill>
                            <a:latin typeface="+mn-lt"/>
                          </a:rPr>
                          <m:t>) </m:t>
                        </m:r>
                        <m:r>
                          <a:rPr lang="en-US" sz="28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 </m:t>
                        </m:r>
                        <m:r>
                          <m:rPr>
                            <m:nor/>
                          </m:rPr>
                          <a:rPr lang="en-US" sz="2800" dirty="0">
                            <a:solidFill>
                              <a:srgbClr val="C00000"/>
                            </a:solidFill>
                            <a:latin typeface="Symbol" panose="05050102010706020507" pitchFamily="18" charset="2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sz="2800" i="1" dirty="0">
                            <a:solidFill>
                              <a:srgbClr val="C00000"/>
                            </a:solidFill>
                            <a:latin typeface="Symbol" panose="05050102010706020507" pitchFamily="18" charset="2"/>
                          </a:rPr>
                          <m:t>m</m:t>
                        </m:r>
                        <m:r>
                          <m:rPr>
                            <m:nor/>
                          </m:rPr>
                          <a:rPr lang="en-US" sz="2800" baseline="-25000" dirty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sz="2800" dirty="0" smtClean="0">
                            <a:solidFill>
                              <a:srgbClr val="C00000"/>
                            </a:solidFill>
                          </a:rPr>
                          <m:t> </m:t>
                        </m:r>
                        <m:r>
                          <a:rPr lang="en-US" sz="28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 </m:t>
                        </m:r>
                        <m:r>
                          <m:rPr>
                            <m:nor/>
                          </m:rPr>
                          <a:rPr lang="en-US" sz="2800" i="1" dirty="0">
                            <a:solidFill>
                              <a:srgbClr val="C00000"/>
                            </a:solidFill>
                            <a:latin typeface="Symbol" panose="05050102010706020507" pitchFamily="18" charset="2"/>
                          </a:rPr>
                          <m:t>m</m:t>
                        </m:r>
                        <m:r>
                          <m:rPr>
                            <m:nor/>
                          </m:rPr>
                          <a:rPr lang="en-US" sz="2800" baseline="-25000" dirty="0">
                            <a:solidFill>
                              <a:srgbClr val="C00000"/>
                            </a:solidFill>
                            <a:latin typeface="+mn-lt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sz="2800" dirty="0">
                            <a:solidFill>
                              <a:srgbClr val="C00000"/>
                            </a:solidFill>
                            <a:latin typeface="+mn-lt"/>
                          </a:rPr>
                          <m:t>)</m:t>
                        </m:r>
                      </m:num>
                      <m:den>
                        <m:sSub>
                          <m:sSubPr>
                            <m:ctrlPr>
                              <a:rPr lang="en-US" sz="28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en-US" altLang="en-US" sz="2800" i="1" dirty="0" smtClean="0">
                                <a:solidFill>
                                  <a:srgbClr val="C00000"/>
                                </a:solidFill>
                                <a:latin typeface="+mn-lt"/>
                              </a:rPr>
                              <m:t>s</m:t>
                            </m:r>
                          </m:e>
                          <m:sub>
                            <m:acc>
                              <m:accPr>
                                <m:chr m:val="̅"/>
                                <m:ctrlPr>
                                  <a:rPr lang="en-US" sz="2800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m:rPr>
                                    <m:nor/>
                                  </m:rPr>
                                  <a:rPr lang="en-US" sz="2800" i="1" dirty="0">
                                    <a:solidFill>
                                      <a:srgbClr val="C00000"/>
                                    </a:solidFill>
                                    <a:latin typeface="+mn-lt"/>
                                  </a:rPr>
                                  <m:t>x</m:t>
                                </m:r>
                              </m:e>
                            </m:acc>
                            <m:r>
                              <m:rPr>
                                <m:nor/>
                              </m:rPr>
                              <a:rPr lang="en-US" sz="2800" baseline="-25000" dirty="0">
                                <a:solidFill>
                                  <a:srgbClr val="C00000"/>
                                </a:solidFill>
                                <a:latin typeface="+mn-lt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sz="2800" dirty="0" smtClean="0">
                                <a:solidFill>
                                  <a:srgbClr val="C00000"/>
                                </a:solidFill>
                                <a:latin typeface="+mn-lt"/>
                              </a:rPr>
                              <m:t> </m:t>
                            </m:r>
                            <m:r>
                              <a:rPr lang="en-US" sz="2800" i="1" dirty="0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sz="2800" dirty="0">
                                <a:solidFill>
                                  <a:srgbClr val="C00000"/>
                                </a:solidFill>
                                <a:latin typeface="+mn-lt"/>
                              </a:rPr>
                              <m:t> </m:t>
                            </m:r>
                            <m:acc>
                              <m:accPr>
                                <m:chr m:val="̅"/>
                                <m:ctrlPr>
                                  <a:rPr lang="en-US" sz="2800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m:rPr>
                                    <m:nor/>
                                  </m:rPr>
                                  <a:rPr lang="en-US" sz="2800" i="1" dirty="0">
                                    <a:solidFill>
                                      <a:srgbClr val="C00000"/>
                                    </a:solidFill>
                                    <a:latin typeface="+mn-lt"/>
                                  </a:rPr>
                                  <m:t>x</m:t>
                                </m:r>
                              </m:e>
                            </m:acc>
                            <m:r>
                              <m:rPr>
                                <m:nor/>
                              </m:rPr>
                              <a:rPr lang="en-US" sz="2800" baseline="-25000" dirty="0">
                                <a:solidFill>
                                  <a:srgbClr val="C00000"/>
                                </a:solidFill>
                                <a:latin typeface="+mn-lt"/>
                              </a:rPr>
                              <m:t>2</m:t>
                            </m:r>
                          </m:sub>
                        </m:sSub>
                        <m:r>
                          <a:rPr lang="en-US" sz="2800" b="0" i="1" baseline="-25000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endParaRPr lang="en-US" sz="2800" baseline="-25000" dirty="0">
                  <a:solidFill>
                    <a:srgbClr val="C0000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536A6E5-CA4A-4801-8F32-B37E36158F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2530" y="2794000"/>
                <a:ext cx="3507692" cy="902235"/>
              </a:xfrm>
              <a:prstGeom prst="rect">
                <a:avLst/>
              </a:prstGeom>
              <a:blipFill>
                <a:blip r:embed="rId5"/>
                <a:stretch>
                  <a:fillRect l="-3652" b="-27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292949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TextBox 7">
            <a:extLst>
              <a:ext uri="{FF2B5EF4-FFF2-40B4-BE49-F238E27FC236}">
                <a16:creationId xmlns="" xmlns:a16="http://schemas.microsoft.com/office/drawing/2014/main" id="{36C0DFFC-1C3A-4CFB-8135-E2E87457CD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091" y="4251980"/>
            <a:ext cx="8275638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457200" indent="-45720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altLang="en-US" sz="2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standard error for the sampling distribution of </a:t>
            </a:r>
            <a:br>
              <a:rPr lang="en-US" altLang="en-US" sz="2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is  </a:t>
            </a:r>
          </a:p>
        </p:txBody>
      </p:sp>
      <p:sp>
        <p:nvSpPr>
          <p:cNvPr id="16386" name="Title 1">
            <a:extLst>
              <a:ext uri="{FF2B5EF4-FFF2-40B4-BE49-F238E27FC236}">
                <a16:creationId xmlns="" xmlns:a16="http://schemas.microsoft.com/office/drawing/2014/main" id="{A1559D10-8C72-40EC-8F9C-668642934B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Two Sample </a:t>
            </a:r>
            <a:r>
              <a:rPr lang="en-US" altLang="en-US" i="1"/>
              <a:t>t</a:t>
            </a:r>
            <a:r>
              <a:rPr lang="en-US" altLang="en-US">
                <a:latin typeface="Times New Roman" panose="02020603050405020304" pitchFamily="18" charset="0"/>
              </a:rPr>
              <a:t>-</a:t>
            </a:r>
            <a:r>
              <a:rPr lang="en-US" altLang="en-US"/>
              <a:t>Test for the Difference Between Means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387" name="Content Placeholder 2">
                <a:extLst>
                  <a:ext uri="{FF2B5EF4-FFF2-40B4-BE49-F238E27FC236}">
                    <a16:creationId xmlns="" xmlns:a16="http://schemas.microsoft.com/office/drawing/2014/main" id="{B0F96C05-A22F-45D6-B1B2-88F9C555D2E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1798638"/>
              </a:xfrm>
            </p:spPr>
            <p:txBody>
              <a:bodyPr/>
              <a:lstStyle/>
              <a:p>
                <a:r>
                  <a:rPr lang="en-US" altLang="en-US" sz="2600" b="1" dirty="0"/>
                  <a:t>Variances are equal: </a:t>
                </a:r>
                <a:r>
                  <a:rPr lang="en-US" sz="2600" dirty="0"/>
                  <a:t>If the population variances are equal, then information from the two samples is combined to calculate a </a:t>
                </a:r>
                <a:r>
                  <a:rPr lang="en-US" altLang="en-US" sz="2600" b="1" dirty="0">
                    <a:ea typeface="Times New Roman" panose="02020603050405020304" pitchFamily="18" charset="0"/>
                  </a:rPr>
                  <a:t>pooled estimate of the standard deviation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en-US" sz="2600" b="1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altLang="en-US" sz="2600" b="1" i="1" dirty="0">
                            <a:latin typeface="Symbol" panose="05050102010706020507" pitchFamily="18" charset="2"/>
                            <a:ea typeface="Times New Roman" panose="02020603050405020304" pitchFamily="18" charset="0"/>
                          </a:rPr>
                          <m:t>s</m:t>
                        </m:r>
                      </m:e>
                    </m:acc>
                  </m:oMath>
                </a14:m>
                <a:r>
                  <a:rPr lang="en-US" altLang="en-US" sz="2600" b="1" dirty="0">
                    <a:ea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6387" name="Content Placeholder 2">
                <a:extLst>
                  <a:ext uri="{FF2B5EF4-FFF2-40B4-BE49-F238E27FC236}">
                    <a16:creationId xmlns:a16="http://schemas.microsoft.com/office/drawing/2014/main" id="{B0F96C05-A22F-45D6-B1B2-88F9C555D2E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1798638"/>
              </a:xfrm>
              <a:blipFill>
                <a:blip r:embed="rId3"/>
                <a:stretch>
                  <a:fillRect l="-1111" t="-3390" r="-1407" b="-16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6388" name="Object 9">
            <a:extLst>
              <a:ext uri="{FF2B5EF4-FFF2-40B4-BE49-F238E27FC236}">
                <a16:creationId xmlns="" xmlns:a16="http://schemas.microsoft.com/office/drawing/2014/main" id="{5B85101B-0640-43FF-81B5-CCAC9391C6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7176620"/>
              </p:ext>
            </p:extLst>
          </p:nvPr>
        </p:nvGraphicFramePr>
        <p:xfrm>
          <a:off x="2986160" y="3285866"/>
          <a:ext cx="33655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8" name="Equation" r:id="rId4" imgW="3213100" imgH="863600" progId="Equation.DSMT4">
                  <p:embed/>
                </p:oleObj>
              </mc:Choice>
              <mc:Fallback>
                <p:oleObj name="Equation" r:id="rId4" imgW="3213100" imgH="863600" progId="Equation.DSMT4">
                  <p:embed/>
                  <p:pic>
                    <p:nvPicPr>
                      <p:cNvPr id="16388" name="Object 9">
                        <a:extLst>
                          <a:ext uri="{FF2B5EF4-FFF2-40B4-BE49-F238E27FC236}">
                            <a16:creationId xmlns="" xmlns:a16="http://schemas.microsoft.com/office/drawing/2014/main" id="{5B85101B-0640-43FF-81B5-CCAC9391C6A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6160" y="3285866"/>
                        <a:ext cx="33655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8760" name="Object 8">
            <a:extLst>
              <a:ext uri="{FF2B5EF4-FFF2-40B4-BE49-F238E27FC236}">
                <a16:creationId xmlns="" xmlns:a16="http://schemas.microsoft.com/office/drawing/2014/main" id="{B9F645F6-D824-4E0E-BD49-684610F5AC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1471384"/>
              </p:ext>
            </p:extLst>
          </p:nvPr>
        </p:nvGraphicFramePr>
        <p:xfrm>
          <a:off x="1087581" y="4694892"/>
          <a:ext cx="914400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" name="Equation" r:id="rId6" imgW="787400" imgH="381000" progId="Equation.DSMT4">
                  <p:embed/>
                </p:oleObj>
              </mc:Choice>
              <mc:Fallback>
                <p:oleObj name="Equation" r:id="rId6" imgW="787400" imgH="381000" progId="Equation.DSMT4">
                  <p:embed/>
                  <p:pic>
                    <p:nvPicPr>
                      <p:cNvPr id="1098760" name="Object 8">
                        <a:extLst>
                          <a:ext uri="{FF2B5EF4-FFF2-40B4-BE49-F238E27FC236}">
                            <a16:creationId xmlns="" xmlns:a16="http://schemas.microsoft.com/office/drawing/2014/main" id="{B9F645F6-D824-4E0E-BD49-684610F5ACE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7581" y="4694892"/>
                        <a:ext cx="914400" cy="442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1" name="Rectangle 8">
            <a:extLst>
              <a:ext uri="{FF2B5EF4-FFF2-40B4-BE49-F238E27FC236}">
                <a16:creationId xmlns="" xmlns:a16="http://schemas.microsoft.com/office/drawing/2014/main" id="{6EB67F5B-FB4B-4F83-BA45-3830A051BE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091" y="5843785"/>
            <a:ext cx="277031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457200" indent="-45720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altLang="en-US" sz="26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d.f.</a:t>
            </a:r>
            <a:r>
              <a:rPr lang="en-US" altLang="en-US" sz="2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en-US" sz="26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en-US" sz="2600" baseline="-250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en-US" sz="26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en-US" sz="2600" baseline="-250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2</a:t>
            </a:r>
            <a:endParaRPr lang="en-US" altLang="en-US" sz="2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3" name="Footer Placeholder 2">
            <a:extLst>
              <a:ext uri="{FF2B5EF4-FFF2-40B4-BE49-F238E27FC236}">
                <a16:creationId xmlns="" xmlns:a16="http://schemas.microsoft.com/office/drawing/2014/main" id="{C9C03AB3-DC3C-457C-9639-1C921E328CA7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="" xmlns:a16="http://schemas.microsoft.com/office/drawing/2014/main" id="{66F9407E-93F8-441F-909A-DA8917C709EF}"/>
                  </a:ext>
                </a:extLst>
              </p:cNvPr>
              <p:cNvSpPr/>
              <p:nvPr/>
            </p:nvSpPr>
            <p:spPr>
              <a:xfrm>
                <a:off x="2746014" y="4684307"/>
                <a:ext cx="4572000" cy="130664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altLang="en-US" sz="2800" i="1" dirty="0">
                            <a:solidFill>
                              <a:srgbClr val="C00000"/>
                            </a:solidFill>
                            <a:latin typeface="+mn-lt"/>
                          </a:rPr>
                          <m:t>s</m:t>
                        </m:r>
                      </m:e>
                      <m:sub>
                        <m:acc>
                          <m:accPr>
                            <m:chr m:val="̅"/>
                            <m:ctrlPr>
                              <a:rPr lang="en-US" sz="28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nor/>
                              </m:rPr>
                              <a:rPr lang="en-US" sz="2800" i="1" dirty="0">
                                <a:solidFill>
                                  <a:srgbClr val="C00000"/>
                                </a:solidFill>
                                <a:latin typeface="+mn-lt"/>
                              </a:rPr>
                              <m:t>x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en-US" sz="2800" baseline="-25000" dirty="0">
                            <a:solidFill>
                              <a:srgbClr val="C00000"/>
                            </a:solidFill>
                            <a:latin typeface="+mn-lt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sz="2800" dirty="0">
                            <a:solidFill>
                              <a:srgbClr val="C00000"/>
                            </a:solidFill>
                            <a:latin typeface="+mn-lt"/>
                          </a:rPr>
                          <m:t> </m:t>
                        </m:r>
                        <m:r>
                          <a:rPr lang="en-US" sz="2800" i="1" dirty="0">
                            <a:solidFill>
                              <a:srgbClr val="C0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sz="2800" dirty="0">
                            <a:solidFill>
                              <a:srgbClr val="C00000"/>
                            </a:solidFill>
                            <a:latin typeface="+mn-lt"/>
                          </a:rPr>
                          <m:t> </m:t>
                        </m:r>
                        <m:acc>
                          <m:accPr>
                            <m:chr m:val="̅"/>
                            <m:ctrlPr>
                              <a:rPr lang="en-US" sz="28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nor/>
                              </m:rPr>
                              <a:rPr lang="en-US" sz="2800" i="1" dirty="0">
                                <a:solidFill>
                                  <a:srgbClr val="C00000"/>
                                </a:solidFill>
                                <a:latin typeface="+mn-lt"/>
                              </a:rPr>
                              <m:t>x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en-US" sz="2800" baseline="-25000" dirty="0">
                            <a:solidFill>
                              <a:srgbClr val="C00000"/>
                            </a:solidFill>
                            <a:latin typeface="+mn-lt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600" dirty="0">
                    <a:solidFill>
                      <a:srgbClr val="C00000"/>
                    </a:solidFill>
                    <a:latin typeface="+mn-lt"/>
                  </a:rPr>
                  <a:t>=</a:t>
                </a:r>
                <a:r>
                  <a:rPr lang="en-US" sz="2600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en-US" sz="2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altLang="en-US" sz="2600" b="1" i="1" dirty="0">
                            <a:solidFill>
                              <a:srgbClr val="C00000"/>
                            </a:solidFill>
                            <a:latin typeface="Symbol" panose="05050102010706020507" pitchFamily="18" charset="2"/>
                            <a:ea typeface="Times New Roman" panose="02020603050405020304" pitchFamily="18" charset="0"/>
                          </a:rPr>
                          <m:t>s</m:t>
                        </m:r>
                      </m:e>
                    </m:acc>
                    <m:r>
                      <a:rPr lang="en-US" altLang="en-US" sz="2600" b="1" i="1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600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600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en-US" sz="2600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600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sz="26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2600" dirty="0">
                                <a:solidFill>
                                  <a:srgbClr val="C00000"/>
                                </a:solidFill>
                                <a:latin typeface="TimesTenLTStd-Roman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2600" i="1" dirty="0">
                                <a:solidFill>
                                  <a:srgbClr val="C00000"/>
                                </a:solidFill>
                                <a:latin typeface="TimesTenLTStd-Italic"/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en-US" sz="2600" baseline="-25000" dirty="0">
                                <a:solidFill>
                                  <a:srgbClr val="C00000"/>
                                </a:solidFill>
                                <a:latin typeface="TimesTenLTStd-Roman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sz="2600" dirty="0">
                                <a:solidFill>
                                  <a:srgbClr val="C00000"/>
                                </a:solidFill>
                                <a:latin typeface="TimesTenLTStd-Roman"/>
                              </a:rPr>
                              <m:t> 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sz="2600" dirty="0">
                            <a:solidFill>
                              <a:srgbClr val="C00000"/>
                            </a:solidFill>
                            <a:latin typeface="TimesTenLTStd-Roman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2600" dirty="0">
                            <a:solidFill>
                              <a:srgbClr val="C00000"/>
                            </a:solidFill>
                            <a:latin typeface="PearsonMATHPRO02"/>
                          </a:rPr>
                          <m:t>+ </m:t>
                        </m:r>
                        <m:f>
                          <m:fPr>
                            <m:ctrlPr>
                              <a:rPr lang="en-US" sz="26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2600" dirty="0">
                                <a:solidFill>
                                  <a:srgbClr val="C00000"/>
                                </a:solidFill>
                                <a:latin typeface="TimesTenLTStd-Roman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2600" i="1" dirty="0">
                                <a:solidFill>
                                  <a:srgbClr val="C00000"/>
                                </a:solidFill>
                                <a:latin typeface="TimesTenLTStd-Italic"/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en-US" sz="2600" baseline="-25000" dirty="0">
                                <a:solidFill>
                                  <a:srgbClr val="C00000"/>
                                </a:solidFill>
                                <a:latin typeface="TimesTenLTStd-Roman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endParaRPr lang="en-US" sz="2600" dirty="0">
                  <a:solidFill>
                    <a:srgbClr val="C00000"/>
                  </a:solidFill>
                </a:endParaRPr>
              </a:p>
              <a:p>
                <a:endParaRPr lang="en-US" sz="2600" dirty="0">
                  <a:solidFill>
                    <a:srgbClr val="C00000"/>
                  </a:solidFill>
                  <a:latin typeface="TimesTenLTStd-Roman"/>
                </a:endParaRPr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66F9407E-93F8-441F-909A-DA8917C709E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6014" y="4684307"/>
                <a:ext cx="4572000" cy="130664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1689454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201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8">
            <a:extLst>
              <a:ext uri="{FF2B5EF4-FFF2-40B4-BE49-F238E27FC236}">
                <a16:creationId xmlns="" xmlns:a16="http://schemas.microsoft.com/office/drawing/2014/main" id="{E28B5AF7-9EAC-43FF-B20C-E4D43989DA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108325"/>
          </a:xfrm>
        </p:spPr>
        <p:txBody>
          <a:bodyPr/>
          <a:lstStyle/>
          <a:p>
            <a:r>
              <a:rPr lang="en-US" altLang="en-US" b="1" dirty="0"/>
              <a:t>Variances are not equal: </a:t>
            </a:r>
            <a:r>
              <a:rPr lang="en-US" altLang="en-US" dirty="0">
                <a:ea typeface="Times New Roman" panose="02020603050405020304" pitchFamily="18" charset="0"/>
              </a:rPr>
              <a:t>If the population variances are not equal, then the standard error is</a:t>
            </a:r>
          </a:p>
          <a:p>
            <a:pPr lvl="1">
              <a:buSzPct val="75000"/>
            </a:pPr>
            <a:endParaRPr lang="en-US" altLang="en-US" dirty="0">
              <a:ea typeface="Times New Roman" panose="02020603050405020304" pitchFamily="18" charset="0"/>
            </a:endParaRPr>
          </a:p>
          <a:p>
            <a:pPr lvl="1">
              <a:buSzPct val="75000"/>
            </a:pPr>
            <a:endParaRPr lang="en-US" altLang="en-US" dirty="0">
              <a:ea typeface="Times New Roman" panose="02020603050405020304" pitchFamily="18" charset="0"/>
            </a:endParaRPr>
          </a:p>
          <a:p>
            <a:endParaRPr lang="en-US" altLang="en-US" dirty="0">
              <a:solidFill>
                <a:schemeClr val="accent2"/>
              </a:solidFill>
              <a:ea typeface="Times New Roman" panose="02020603050405020304" pitchFamily="18" charset="0"/>
            </a:endParaRPr>
          </a:p>
          <a:p>
            <a:r>
              <a:rPr lang="en-US" altLang="en-US" dirty="0" err="1">
                <a:solidFill>
                  <a:schemeClr val="accent2"/>
                </a:solidFill>
                <a:ea typeface="Times New Roman" panose="02020603050405020304" pitchFamily="18" charset="0"/>
              </a:rPr>
              <a:t>d.f</a:t>
            </a:r>
            <a:r>
              <a:rPr lang="en-US" altLang="en-US" dirty="0">
                <a:solidFill>
                  <a:schemeClr val="accent2"/>
                </a:solidFill>
                <a:ea typeface="Times New Roman" panose="02020603050405020304" pitchFamily="18" charset="0"/>
              </a:rPr>
              <a:t> = smaller of </a:t>
            </a:r>
            <a:r>
              <a:rPr lang="en-US" altLang="en-US" i="1" dirty="0">
                <a:solidFill>
                  <a:schemeClr val="accent2"/>
                </a:solidFill>
                <a:ea typeface="Times New Roman" panose="02020603050405020304" pitchFamily="18" charset="0"/>
              </a:rPr>
              <a:t>n</a:t>
            </a:r>
            <a:r>
              <a:rPr lang="en-US" altLang="en-US" baseline="-25000" dirty="0">
                <a:solidFill>
                  <a:schemeClr val="accent2"/>
                </a:solidFill>
                <a:ea typeface="Times New Roman" panose="02020603050405020304" pitchFamily="18" charset="0"/>
              </a:rPr>
              <a:t>1</a:t>
            </a:r>
            <a:r>
              <a:rPr lang="en-US" altLang="en-US" dirty="0">
                <a:solidFill>
                  <a:schemeClr val="accent2"/>
                </a:solidFill>
                <a:ea typeface="Times New Roman" panose="02020603050405020304" pitchFamily="18" charset="0"/>
              </a:rPr>
              <a:t> – 1 or </a:t>
            </a:r>
            <a:r>
              <a:rPr lang="en-US" altLang="en-US" i="1" dirty="0">
                <a:solidFill>
                  <a:schemeClr val="accent2"/>
                </a:solidFill>
                <a:ea typeface="Times New Roman" panose="02020603050405020304" pitchFamily="18" charset="0"/>
              </a:rPr>
              <a:t>n</a:t>
            </a:r>
            <a:r>
              <a:rPr lang="en-US" altLang="en-US" baseline="-25000" dirty="0">
                <a:solidFill>
                  <a:schemeClr val="accent2"/>
                </a:solidFill>
                <a:ea typeface="Times New Roman" panose="02020603050405020304" pitchFamily="18" charset="0"/>
              </a:rPr>
              <a:t>2</a:t>
            </a:r>
            <a:r>
              <a:rPr lang="en-US" altLang="en-US" dirty="0">
                <a:solidFill>
                  <a:schemeClr val="accent2"/>
                </a:solidFill>
                <a:ea typeface="Times New Roman" panose="02020603050405020304" pitchFamily="18" charset="0"/>
              </a:rPr>
              <a:t> – 1</a:t>
            </a:r>
            <a:endParaRPr lang="en-US" altLang="en-US" dirty="0">
              <a:ea typeface="Times New Roman" panose="02020603050405020304" pitchFamily="18" charset="0"/>
            </a:endParaRPr>
          </a:p>
        </p:txBody>
      </p:sp>
      <p:sp>
        <p:nvSpPr>
          <p:cNvPr id="17410" name="Rectangle 2">
            <a:extLst>
              <a:ext uri="{FF2B5EF4-FFF2-40B4-BE49-F238E27FC236}">
                <a16:creationId xmlns="" xmlns:a16="http://schemas.microsoft.com/office/drawing/2014/main" id="{2838530D-52C0-4346-BC9C-54A952B5ED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/>
              <a:t>Two Sample </a:t>
            </a:r>
            <a:r>
              <a:rPr lang="en-US" altLang="en-US" i="1"/>
              <a:t>t</a:t>
            </a:r>
            <a:r>
              <a:rPr lang="en-US" altLang="en-US">
                <a:latin typeface="Times New Roman" panose="02020603050405020304" pitchFamily="18" charset="0"/>
              </a:rPr>
              <a:t>-</a:t>
            </a:r>
            <a:r>
              <a:rPr lang="en-US" altLang="en-US"/>
              <a:t>Test for the Difference Between Means</a:t>
            </a:r>
          </a:p>
        </p:txBody>
      </p:sp>
      <p:graphicFrame>
        <p:nvGraphicFramePr>
          <p:cNvPr id="1098764" name="Object 12">
            <a:extLst>
              <a:ext uri="{FF2B5EF4-FFF2-40B4-BE49-F238E27FC236}">
                <a16:creationId xmlns="" xmlns:a16="http://schemas.microsoft.com/office/drawing/2014/main" id="{428D2D3F-D87B-4649-9A7B-C3859467C7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0995212"/>
              </p:ext>
            </p:extLst>
          </p:nvPr>
        </p:nvGraphicFramePr>
        <p:xfrm>
          <a:off x="2909166" y="2666422"/>
          <a:ext cx="2333625" cy="115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Equation" r:id="rId3" imgW="1917700" imgH="952500" progId="Equation.DSMT4">
                  <p:embed/>
                </p:oleObj>
              </mc:Choice>
              <mc:Fallback>
                <p:oleObj name="Equation" r:id="rId3" imgW="1917700" imgH="952500" progId="Equation.DSMT4">
                  <p:embed/>
                  <p:pic>
                    <p:nvPicPr>
                      <p:cNvPr id="1098764" name="Object 12">
                        <a:extLst>
                          <a:ext uri="{FF2B5EF4-FFF2-40B4-BE49-F238E27FC236}">
                            <a16:creationId xmlns="" xmlns:a16="http://schemas.microsoft.com/office/drawing/2014/main" id="{428D2D3F-D87B-4649-9A7B-C3859467C76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9166" y="2666422"/>
                        <a:ext cx="2333625" cy="1158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2" name="Footer Placeholder 2">
            <a:extLst>
              <a:ext uri="{FF2B5EF4-FFF2-40B4-BE49-F238E27FC236}">
                <a16:creationId xmlns="" xmlns:a16="http://schemas.microsoft.com/office/drawing/2014/main" id="{5DE2FEDA-0978-47B0-8FB9-BC0A399081DA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972933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>
            <a:extLst>
              <a:ext uri="{FF2B5EF4-FFF2-40B4-BE49-F238E27FC236}">
                <a16:creationId xmlns="" xmlns:a16="http://schemas.microsoft.com/office/drawing/2014/main" id="{02DF2EAC-4D0B-467A-B2E5-796FFC0698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79387"/>
            <a:ext cx="8686800" cy="523875"/>
          </a:xfrm>
        </p:spPr>
        <p:txBody>
          <a:bodyPr/>
          <a:lstStyle/>
          <a:p>
            <a:pPr eaLnBrk="1" hangingPunct="1"/>
            <a:r>
              <a:rPr lang="en-US" altLang="en-US" dirty="0"/>
              <a:t>Two-Sample Tests for Independent Samples</a:t>
            </a:r>
          </a:p>
        </p:txBody>
      </p:sp>
      <p:sp>
        <p:nvSpPr>
          <p:cNvPr id="18434" name="Footer Placeholder 2">
            <a:extLst>
              <a:ext uri="{FF2B5EF4-FFF2-40B4-BE49-F238E27FC236}">
                <a16:creationId xmlns="" xmlns:a16="http://schemas.microsoft.com/office/drawing/2014/main" id="{CE2C8EE4-2F7C-433F-9A45-8365DC300FCC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3" name="Picture 2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444D2065-2049-4C31-9B6A-B449A8ABA9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547" y="797518"/>
            <a:ext cx="5813658" cy="5524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37916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lf4template">
  <a:themeElements>
    <a:clrScheme name="Custom 20">
      <a:dk1>
        <a:sysClr val="windowText" lastClr="000000"/>
      </a:dk1>
      <a:lt1>
        <a:srgbClr val="FFFFFF"/>
      </a:lt1>
      <a:dk2>
        <a:srgbClr val="3B539D"/>
      </a:dk2>
      <a:lt2>
        <a:srgbClr val="EEECE1"/>
      </a:lt2>
      <a:accent1>
        <a:srgbClr val="E9B50E"/>
      </a:accent1>
      <a:accent2>
        <a:srgbClr val="AE0337"/>
      </a:accent2>
      <a:accent3>
        <a:srgbClr val="83BB35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8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s6e_template2.ppt  -  Compatibility Mode" id="{821B7270-F280-4094-A2E1-21A64EFB52AA}" vid="{788F13F2-6F53-4F28-A47B-16A619397B8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1552</TotalTime>
  <Words>1123</Words>
  <Application>Microsoft Office PowerPoint</Application>
  <PresentationFormat>On-screen Show (4:3)</PresentationFormat>
  <Paragraphs>136</Paragraphs>
  <Slides>23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5" baseType="lpstr">
      <vt:lpstr>MS PGothic</vt:lpstr>
      <vt:lpstr>Arial</vt:lpstr>
      <vt:lpstr>Calibri</vt:lpstr>
      <vt:lpstr>Cambria Math</vt:lpstr>
      <vt:lpstr>PearsonMATHPRO02</vt:lpstr>
      <vt:lpstr>Symbol</vt:lpstr>
      <vt:lpstr>Times New Roman</vt:lpstr>
      <vt:lpstr>TimesTenLTStd-Italic</vt:lpstr>
      <vt:lpstr>TimesTenLTStd-Roman</vt:lpstr>
      <vt:lpstr>Wingdings</vt:lpstr>
      <vt:lpstr>lf4template</vt:lpstr>
      <vt:lpstr>Equation</vt:lpstr>
      <vt:lpstr>PowerPoint Presentation</vt:lpstr>
      <vt:lpstr>Chapter Outline</vt:lpstr>
      <vt:lpstr>Section 8.2</vt:lpstr>
      <vt:lpstr>Section 8.2 Objectives</vt:lpstr>
      <vt:lpstr>Two Sample t-Test for the Difference Between Means</vt:lpstr>
      <vt:lpstr>Two Sample t-Test for the Difference Between Means</vt:lpstr>
      <vt:lpstr>Two Sample t-Test for the Difference Between Means</vt:lpstr>
      <vt:lpstr>Two Sample t-Test for the Difference Between Means</vt:lpstr>
      <vt:lpstr>Two-Sample Tests for Independent Samples</vt:lpstr>
      <vt:lpstr>Two-Sample t-Test for the Difference Between Means (Independent Samples σ2 and σ2 Unknown )</vt:lpstr>
      <vt:lpstr>Two-Sample t-Test for the Difference Between Means (Independent Samples σ2 and σ2 Unknown )</vt:lpstr>
      <vt:lpstr>Two-Sample t-Test for the Difference Between Means (Independent Samples σ2 and σ2 Unknown )</vt:lpstr>
      <vt:lpstr>Example: Two-Sample t-Test for the Difference Between Means</vt:lpstr>
      <vt:lpstr>Solution: Two-Sample t-Test for the Difference Between Means</vt:lpstr>
      <vt:lpstr>Solution: Two-Sample t-Test for the Difference Between Means</vt:lpstr>
      <vt:lpstr>Solution: Two-Sample t-Test for the Difference Between Means</vt:lpstr>
      <vt:lpstr>Solution: Two-Sample t-Test for the Difference Between Means</vt:lpstr>
      <vt:lpstr>Example: Two-Sample t-Test for the Difference Between Means</vt:lpstr>
      <vt:lpstr>Solution: Two-Sample t-Test for the Difference Between Means</vt:lpstr>
      <vt:lpstr>Solution: Two-Sample t-Test for the Difference Between Means</vt:lpstr>
      <vt:lpstr>Solution: Two-Sample t-Test for the Difference Between Means</vt:lpstr>
      <vt:lpstr>Solution: Two-Sample t-Test for the Difference Between Means</vt:lpstr>
      <vt:lpstr>Solution: Two-Sample t-Test for the Difference Between Means</vt:lpstr>
    </vt:vector>
  </TitlesOfParts>
  <Company>© Copyright 2019, 2015, 2012, Pearson Education,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8</dc:title>
  <dc:subject>Elementary Statistics  7e</dc:subject>
  <dc:creator>Ron Larson, Betsy Farber</dc:creator>
  <cp:lastModifiedBy>Sandra Scholten</cp:lastModifiedBy>
  <cp:revision>86</cp:revision>
  <dcterms:created xsi:type="dcterms:W3CDTF">2007-07-18T23:54:35Z</dcterms:created>
  <dcterms:modified xsi:type="dcterms:W3CDTF">2019-02-12T18:46:09Z</dcterms:modified>
</cp:coreProperties>
</file>