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6"/>
  </p:notesMasterIdLst>
  <p:handoutMasterIdLst>
    <p:handoutMasterId r:id="rId17"/>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70" r:id="rId14"/>
    <p:sldId id="271" r:id="rId1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24"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9</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6813484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9</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60847854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159237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Correlation and Regression</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9</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text on a white background&#10;&#10;Description generated with very high confidence">
            <a:extLst>
              <a:ext uri="{FF2B5EF4-FFF2-40B4-BE49-F238E27FC236}">
                <a16:creationId xmlns:a16="http://schemas.microsoft.com/office/drawing/2014/main" xmlns="" id="{DCB2D22D-A576-4D77-81F3-1860802F7C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2125" y="1417638"/>
            <a:ext cx="4840929" cy="3822115"/>
          </a:xfrm>
          <a:prstGeom prst="rect">
            <a:avLst/>
          </a:prstGeom>
        </p:spPr>
      </p:pic>
      <p:sp>
        <p:nvSpPr>
          <p:cNvPr id="3" name="Title 2">
            <a:extLst>
              <a:ext uri="{FF2B5EF4-FFF2-40B4-BE49-F238E27FC236}">
                <a16:creationId xmlns:a16="http://schemas.microsoft.com/office/drawing/2014/main" xmlns="" id="{898F8B31-88D0-4A5B-A85F-3EC693B354F6}"/>
              </a:ext>
            </a:extLst>
          </p:cNvPr>
          <p:cNvSpPr>
            <a:spLocks noGrp="1"/>
          </p:cNvSpPr>
          <p:nvPr>
            <p:ph type="title"/>
          </p:nvPr>
        </p:nvSpPr>
        <p:spPr/>
        <p:txBody>
          <a:bodyPr/>
          <a:lstStyle/>
          <a:p>
            <a:pPr>
              <a:defRPr/>
            </a:pPr>
            <a:r>
              <a:rPr lang="en-US" sz="4400" dirty="0">
                <a:solidFill>
                  <a:schemeClr val="accent3"/>
                </a:solidFill>
                <a:ea typeface="+mj-ea"/>
              </a:rPr>
              <a:t>Solution: Finding a Multiple Regression Equation</a:t>
            </a:r>
            <a:endParaRPr lang="en-US" sz="4400" dirty="0">
              <a:ea typeface="+mj-ea"/>
            </a:endParaRPr>
          </a:p>
        </p:txBody>
      </p:sp>
      <p:sp>
        <p:nvSpPr>
          <p:cNvPr id="19459" name="TextBox 5">
            <a:extLst>
              <a:ext uri="{FF2B5EF4-FFF2-40B4-BE49-F238E27FC236}">
                <a16:creationId xmlns:a16="http://schemas.microsoft.com/office/drawing/2014/main" xmlns="" id="{E206ADDB-3664-44CC-BB2A-996CD8F00A5B}"/>
              </a:ext>
            </a:extLst>
          </p:cNvPr>
          <p:cNvSpPr txBox="1">
            <a:spLocks noChangeArrowheads="1"/>
          </p:cNvSpPr>
          <p:nvPr/>
        </p:nvSpPr>
        <p:spPr bwMode="auto">
          <a:xfrm>
            <a:off x="990600" y="5218113"/>
            <a:ext cx="7467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latin typeface="Times New Roman" panose="02020603050405020304" pitchFamily="18" charset="0"/>
              </a:rPr>
              <a:t>The regression equation is</a:t>
            </a:r>
            <a:br>
              <a:rPr lang="en-US" altLang="en-US" sz="2800" dirty="0">
                <a:latin typeface="Times New Roman" panose="02020603050405020304" pitchFamily="18" charset="0"/>
              </a:rPr>
            </a:br>
            <a:r>
              <a:rPr lang="en-US" altLang="en-US" sz="2800" dirty="0">
                <a:solidFill>
                  <a:srgbClr val="C00000"/>
                </a:solidFill>
                <a:latin typeface="Times New Roman" panose="02020603050405020304" pitchFamily="18" charset="0"/>
              </a:rPr>
              <a:t> </a:t>
            </a:r>
            <a:r>
              <a:rPr lang="en-US" altLang="en-US" sz="2800" i="1" dirty="0">
                <a:solidFill>
                  <a:srgbClr val="C00000"/>
                </a:solidFill>
                <a:latin typeface="Times New Roman" panose="02020603050405020304" pitchFamily="18" charset="0"/>
                <a:cs typeface="Times New Roman" panose="02020603050405020304" pitchFamily="18" charset="0"/>
              </a:rPr>
              <a:t>ŷ</a:t>
            </a:r>
            <a:r>
              <a:rPr lang="en-US" altLang="en-US" sz="2800" dirty="0">
                <a:solidFill>
                  <a:srgbClr val="C00000"/>
                </a:solidFill>
                <a:latin typeface="Times New Roman" panose="02020603050405020304" pitchFamily="18" charset="0"/>
                <a:cs typeface="Times New Roman" panose="02020603050405020304" pitchFamily="18" charset="0"/>
              </a:rPr>
              <a:t>  = 49,764 + 364</a:t>
            </a:r>
            <a:r>
              <a:rPr lang="en-US" altLang="en-US" sz="2800" i="1" dirty="0">
                <a:solidFill>
                  <a:srgbClr val="C00000"/>
                </a:solidFill>
                <a:latin typeface="Times New Roman" panose="02020603050405020304" pitchFamily="18" charset="0"/>
                <a:cs typeface="Times New Roman" panose="02020603050405020304" pitchFamily="18" charset="0"/>
              </a:rPr>
              <a:t>x</a:t>
            </a:r>
            <a:r>
              <a:rPr lang="en-US" altLang="en-US" sz="2800" baseline="-25000" dirty="0">
                <a:solidFill>
                  <a:srgbClr val="C00000"/>
                </a:solidFill>
                <a:latin typeface="Times New Roman" panose="02020603050405020304" pitchFamily="18" charset="0"/>
                <a:cs typeface="Times New Roman" panose="02020603050405020304" pitchFamily="18" charset="0"/>
              </a:rPr>
              <a:t>1</a:t>
            </a:r>
            <a:r>
              <a:rPr lang="en-US" altLang="en-US" sz="2800" dirty="0">
                <a:solidFill>
                  <a:srgbClr val="C00000"/>
                </a:solidFill>
                <a:latin typeface="Times New Roman" panose="02020603050405020304" pitchFamily="18" charset="0"/>
                <a:cs typeface="Times New Roman" panose="02020603050405020304" pitchFamily="18" charset="0"/>
              </a:rPr>
              <a:t> + 228</a:t>
            </a:r>
            <a:r>
              <a:rPr lang="en-US" altLang="en-US" sz="2800" i="1" dirty="0">
                <a:solidFill>
                  <a:srgbClr val="C00000"/>
                </a:solidFill>
                <a:latin typeface="Times New Roman" panose="02020603050405020304" pitchFamily="18" charset="0"/>
                <a:cs typeface="Times New Roman" panose="02020603050405020304" pitchFamily="18" charset="0"/>
              </a:rPr>
              <a:t>x</a:t>
            </a:r>
            <a:r>
              <a:rPr lang="en-US" altLang="en-US" sz="2800" baseline="-25000" dirty="0">
                <a:solidFill>
                  <a:srgbClr val="C00000"/>
                </a:solidFill>
                <a:latin typeface="Times New Roman" panose="02020603050405020304" pitchFamily="18" charset="0"/>
                <a:cs typeface="Times New Roman" panose="02020603050405020304" pitchFamily="18" charset="0"/>
              </a:rPr>
              <a:t>2</a:t>
            </a:r>
            <a:r>
              <a:rPr lang="en-US" altLang="en-US" sz="2800" dirty="0">
                <a:solidFill>
                  <a:srgbClr val="C00000"/>
                </a:solidFill>
                <a:latin typeface="Times New Roman" panose="02020603050405020304" pitchFamily="18" charset="0"/>
                <a:cs typeface="Times New Roman" panose="02020603050405020304" pitchFamily="18" charset="0"/>
              </a:rPr>
              <a:t> + 267</a:t>
            </a:r>
            <a:r>
              <a:rPr lang="en-US" altLang="en-US" sz="2800" i="1" dirty="0">
                <a:solidFill>
                  <a:srgbClr val="C00000"/>
                </a:solidFill>
                <a:latin typeface="Times New Roman" panose="02020603050405020304" pitchFamily="18" charset="0"/>
                <a:cs typeface="Times New Roman" panose="02020603050405020304" pitchFamily="18" charset="0"/>
              </a:rPr>
              <a:t>x</a:t>
            </a:r>
            <a:r>
              <a:rPr lang="en-US" altLang="en-US" sz="2800" baseline="-25000" dirty="0">
                <a:solidFill>
                  <a:srgbClr val="C00000"/>
                </a:solidFill>
                <a:latin typeface="Times New Roman" panose="02020603050405020304" pitchFamily="18" charset="0"/>
                <a:cs typeface="Times New Roman" panose="02020603050405020304" pitchFamily="18" charset="0"/>
              </a:rPr>
              <a:t>3</a:t>
            </a:r>
            <a:r>
              <a:rPr lang="en-US" altLang="en-US" sz="2800" dirty="0">
                <a:solidFill>
                  <a:srgbClr val="C00000"/>
                </a:solidFill>
                <a:latin typeface="Times New Roman" panose="02020603050405020304" pitchFamily="18" charset="0"/>
              </a:rPr>
              <a:t> </a:t>
            </a:r>
          </a:p>
        </p:txBody>
      </p:sp>
      <p:sp>
        <p:nvSpPr>
          <p:cNvPr id="19460" name="Footer Placeholder 2">
            <a:extLst>
              <a:ext uri="{FF2B5EF4-FFF2-40B4-BE49-F238E27FC236}">
                <a16:creationId xmlns:a16="http://schemas.microsoft.com/office/drawing/2014/main" xmlns="" id="{640132C4-5BFE-4790-8011-7A680377F02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265188483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xmlns="" id="{A3DFB283-8A23-4D6E-B729-170CA4495F65}"/>
              </a:ext>
            </a:extLst>
          </p:cNvPr>
          <p:cNvSpPr>
            <a:spLocks noGrp="1" noChangeArrowheads="1"/>
          </p:cNvSpPr>
          <p:nvPr>
            <p:ph type="title"/>
          </p:nvPr>
        </p:nvSpPr>
        <p:spPr>
          <a:noFill/>
        </p:spPr>
        <p:txBody>
          <a:bodyPr/>
          <a:lstStyle/>
          <a:p>
            <a:pPr eaLnBrk="1" hangingPunct="1"/>
            <a:r>
              <a:rPr lang="en-US" altLang="en-US"/>
              <a:t>Predicting </a:t>
            </a:r>
            <a:r>
              <a:rPr lang="en-US" altLang="en-US" i="1"/>
              <a:t>y</a:t>
            </a:r>
            <a:r>
              <a:rPr lang="en-US" altLang="en-US">
                <a:latin typeface="Times New Roman" panose="02020603050405020304" pitchFamily="18" charset="0"/>
              </a:rPr>
              <a:t>-</a:t>
            </a:r>
            <a:r>
              <a:rPr lang="en-US" altLang="en-US"/>
              <a:t>Values</a:t>
            </a:r>
          </a:p>
        </p:txBody>
      </p:sp>
      <p:sp>
        <p:nvSpPr>
          <p:cNvPr id="92163" name="Content Placeholder 5">
            <a:extLst>
              <a:ext uri="{FF2B5EF4-FFF2-40B4-BE49-F238E27FC236}">
                <a16:creationId xmlns:a16="http://schemas.microsoft.com/office/drawing/2014/main" xmlns="" id="{D79E4BF6-79F4-468A-917B-47A1CD711ACE}"/>
              </a:ext>
            </a:extLst>
          </p:cNvPr>
          <p:cNvSpPr>
            <a:spLocks noGrp="1"/>
          </p:cNvSpPr>
          <p:nvPr>
            <p:ph idx="1"/>
          </p:nvPr>
        </p:nvSpPr>
        <p:spPr/>
        <p:txBody>
          <a:bodyPr/>
          <a:lstStyle/>
          <a:p>
            <a:r>
              <a:rPr lang="en-US" altLang="en-US"/>
              <a:t>After finding the equation of the multiple regression line, you can use the equation to predict </a:t>
            </a:r>
            <a:r>
              <a:rPr lang="en-US" altLang="en-US" i="1"/>
              <a:t>y</a:t>
            </a:r>
            <a:r>
              <a:rPr lang="en-US" altLang="en-US"/>
              <a:t>-values over the range of the data.</a:t>
            </a:r>
          </a:p>
          <a:p>
            <a:r>
              <a:rPr lang="en-US" altLang="en-US"/>
              <a:t>To predict </a:t>
            </a:r>
            <a:r>
              <a:rPr lang="en-US" altLang="en-US" i="1"/>
              <a:t>y</a:t>
            </a:r>
            <a:r>
              <a:rPr lang="en-US" altLang="en-US"/>
              <a:t>-values, substitute the given value for each independent variable into the equation, then calculate </a:t>
            </a:r>
            <a:r>
              <a:rPr lang="en-US" altLang="en-US" i="1"/>
              <a:t>ŷ.</a:t>
            </a:r>
            <a:endParaRPr lang="en-US" altLang="en-US"/>
          </a:p>
        </p:txBody>
      </p:sp>
      <p:sp>
        <p:nvSpPr>
          <p:cNvPr id="20483" name="Footer Placeholder 2">
            <a:extLst>
              <a:ext uri="{FF2B5EF4-FFF2-40B4-BE49-F238E27FC236}">
                <a16:creationId xmlns:a16="http://schemas.microsoft.com/office/drawing/2014/main" xmlns="" id="{26F67C3F-57C3-4250-B6A9-77B149793FC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1201120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6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18DF9D-3475-4DBA-A84A-19F5D0D109C2}"/>
              </a:ext>
            </a:extLst>
          </p:cNvPr>
          <p:cNvSpPr>
            <a:spLocks noGrp="1"/>
          </p:cNvSpPr>
          <p:nvPr>
            <p:ph type="title"/>
          </p:nvPr>
        </p:nvSpPr>
        <p:spPr>
          <a:xfrm>
            <a:off x="141972" y="107498"/>
            <a:ext cx="8860055" cy="1143000"/>
          </a:xfrm>
        </p:spPr>
        <p:txBody>
          <a:bodyPr/>
          <a:lstStyle/>
          <a:p>
            <a:pPr>
              <a:defRPr/>
            </a:pPr>
            <a:r>
              <a:rPr lang="en-US" sz="4000" dirty="0">
                <a:solidFill>
                  <a:schemeClr val="accent3"/>
                </a:solidFill>
                <a:ea typeface="+mj-ea"/>
              </a:rPr>
              <a:t>Example: Predicting </a:t>
            </a:r>
            <a:r>
              <a:rPr lang="en-US" sz="4000" i="1" dirty="0">
                <a:solidFill>
                  <a:schemeClr val="accent3"/>
                </a:solidFill>
                <a:ea typeface="+mj-ea"/>
              </a:rPr>
              <a:t>y</a:t>
            </a:r>
            <a:r>
              <a:rPr lang="en-US" sz="4000" dirty="0">
                <a:solidFill>
                  <a:schemeClr val="accent3"/>
                </a:solidFill>
                <a:ea typeface="+mj-ea"/>
              </a:rPr>
              <a:t>-Values Using Multiple Regression Equations</a:t>
            </a:r>
          </a:p>
        </p:txBody>
      </p:sp>
      <p:sp>
        <p:nvSpPr>
          <p:cNvPr id="21506" name="Content Placeholder 2">
            <a:extLst>
              <a:ext uri="{FF2B5EF4-FFF2-40B4-BE49-F238E27FC236}">
                <a16:creationId xmlns:a16="http://schemas.microsoft.com/office/drawing/2014/main" xmlns="" id="{7EE18503-7976-4C65-860F-B3D6A95BB84A}"/>
              </a:ext>
            </a:extLst>
          </p:cNvPr>
          <p:cNvSpPr>
            <a:spLocks noGrp="1"/>
          </p:cNvSpPr>
          <p:nvPr>
            <p:ph idx="1"/>
          </p:nvPr>
        </p:nvSpPr>
        <p:spPr>
          <a:xfrm>
            <a:off x="389823" y="1485899"/>
            <a:ext cx="8229600" cy="2747963"/>
          </a:xfrm>
        </p:spPr>
        <p:txBody>
          <a:bodyPr/>
          <a:lstStyle/>
          <a:p>
            <a:pPr marL="0" indent="0">
              <a:buFont typeface="Arial" panose="020B0604020202020204" pitchFamily="34" charset="0"/>
              <a:buNone/>
            </a:pPr>
            <a:r>
              <a:rPr lang="en-US" altLang="en-US" dirty="0"/>
              <a:t>Use the regression equation</a:t>
            </a:r>
            <a:br>
              <a:rPr lang="en-US" altLang="en-US" dirty="0"/>
            </a:br>
            <a:r>
              <a:rPr lang="en-US" altLang="en-US" dirty="0"/>
              <a:t> 	</a:t>
            </a:r>
            <a:r>
              <a:rPr lang="en-US" altLang="en-US" i="1" dirty="0"/>
              <a:t>ŷ</a:t>
            </a:r>
            <a:r>
              <a:rPr lang="en-US" altLang="en-US" dirty="0"/>
              <a:t>  = 49,764 + 364</a:t>
            </a:r>
            <a:r>
              <a:rPr lang="en-US" altLang="en-US" i="1" dirty="0"/>
              <a:t>x</a:t>
            </a:r>
            <a:r>
              <a:rPr lang="en-US" altLang="en-US" baseline="-25000" dirty="0"/>
              <a:t>1</a:t>
            </a:r>
            <a:r>
              <a:rPr lang="en-US" altLang="en-US" dirty="0"/>
              <a:t> + 228</a:t>
            </a:r>
            <a:r>
              <a:rPr lang="en-US" altLang="en-US" i="1" dirty="0"/>
              <a:t>x</a:t>
            </a:r>
            <a:r>
              <a:rPr lang="en-US" altLang="en-US" baseline="-25000" dirty="0"/>
              <a:t>2</a:t>
            </a:r>
            <a:r>
              <a:rPr lang="en-US" altLang="en-US" dirty="0"/>
              <a:t> + 267</a:t>
            </a:r>
            <a:r>
              <a:rPr lang="en-US" altLang="en-US" i="1" dirty="0"/>
              <a:t>x</a:t>
            </a:r>
            <a:r>
              <a:rPr lang="en-US" altLang="en-US" baseline="-25000" dirty="0"/>
              <a:t>3</a:t>
            </a:r>
            <a:r>
              <a:rPr lang="en-US" altLang="en-US" dirty="0"/>
              <a:t/>
            </a:r>
            <a:br>
              <a:rPr lang="en-US" altLang="en-US" dirty="0"/>
            </a:br>
            <a:r>
              <a:rPr lang="en-US" altLang="en-US" dirty="0"/>
              <a:t>to predict an employee</a:t>
            </a:r>
            <a:r>
              <a:rPr lang="ja-JP" altLang="en-US" dirty="0"/>
              <a:t>’</a:t>
            </a:r>
            <a:r>
              <a:rPr lang="en-US" altLang="ja-JP" dirty="0"/>
              <a:t>s salary for each set of conditions.</a:t>
            </a:r>
          </a:p>
          <a:p>
            <a:pPr marL="514350" indent="-514350">
              <a:buFont typeface="+mj-lt"/>
              <a:buAutoNum type="arabicPeriod"/>
            </a:pPr>
            <a:r>
              <a:rPr lang="en-US" altLang="ja-JP" dirty="0"/>
              <a:t>12 years of current employment, 5 years of experience, and 16 years of education. </a:t>
            </a:r>
          </a:p>
          <a:p>
            <a:pPr marL="0" indent="0">
              <a:buFont typeface="Arial" panose="020B0604020202020204" pitchFamily="34" charset="0"/>
              <a:buNone/>
            </a:pPr>
            <a:r>
              <a:rPr lang="en-US" altLang="en-US" dirty="0"/>
              <a:t> </a:t>
            </a:r>
          </a:p>
        </p:txBody>
      </p:sp>
      <p:sp>
        <p:nvSpPr>
          <p:cNvPr id="4" name="TextBox 3">
            <a:extLst>
              <a:ext uri="{FF2B5EF4-FFF2-40B4-BE49-F238E27FC236}">
                <a16:creationId xmlns:a16="http://schemas.microsoft.com/office/drawing/2014/main" xmlns="" id="{96907473-7153-45C8-B461-22C3BA6D74A7}"/>
              </a:ext>
            </a:extLst>
          </p:cNvPr>
          <p:cNvSpPr txBox="1">
            <a:spLocks noChangeArrowheads="1"/>
          </p:cNvSpPr>
          <p:nvPr/>
        </p:nvSpPr>
        <p:spPr bwMode="auto">
          <a:xfrm>
            <a:off x="524577" y="4379118"/>
            <a:ext cx="78486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a:p>
            <a:pPr eaLnBrk="1" hangingPunct="1"/>
            <a:r>
              <a:rPr lang="en-US" altLang="en-US" sz="2800" i="1" dirty="0">
                <a:solidFill>
                  <a:schemeClr val="accent2"/>
                </a:solidFill>
                <a:latin typeface="Times New Roman" panose="02020603050405020304" pitchFamily="18" charset="0"/>
                <a:cs typeface="Times New Roman" panose="02020603050405020304" pitchFamily="18" charset="0"/>
              </a:rPr>
              <a:t>ŷ</a:t>
            </a:r>
            <a:r>
              <a:rPr lang="en-US" altLang="en-US" sz="2800" dirty="0">
                <a:solidFill>
                  <a:schemeClr val="accent2"/>
                </a:solidFill>
                <a:latin typeface="Times New Roman" panose="02020603050405020304" pitchFamily="18" charset="0"/>
                <a:cs typeface="Times New Roman" panose="02020603050405020304" pitchFamily="18" charset="0"/>
              </a:rPr>
              <a:t>  = 49,764 + 364(12) + 228(5) + 267(16)</a:t>
            </a:r>
          </a:p>
          <a:p>
            <a:pPr eaLnBrk="1" hangingPunct="1"/>
            <a:r>
              <a:rPr lang="en-US" altLang="en-US" sz="2800" dirty="0">
                <a:solidFill>
                  <a:schemeClr val="accent2"/>
                </a:solidFill>
                <a:latin typeface="Times New Roman" panose="02020603050405020304" pitchFamily="18" charset="0"/>
                <a:cs typeface="Times New Roman" panose="02020603050405020304" pitchFamily="18" charset="0"/>
              </a:rPr>
              <a:t>    = 59,544</a:t>
            </a:r>
            <a:endParaRPr lang="en-US" altLang="en-US" sz="2800" dirty="0">
              <a:latin typeface="Times New Roman" panose="02020603050405020304" pitchFamily="18" charset="0"/>
            </a:endParaRPr>
          </a:p>
        </p:txBody>
      </p:sp>
      <p:sp>
        <p:nvSpPr>
          <p:cNvPr id="5" name="TextBox 4">
            <a:extLst>
              <a:ext uri="{FF2B5EF4-FFF2-40B4-BE49-F238E27FC236}">
                <a16:creationId xmlns:a16="http://schemas.microsoft.com/office/drawing/2014/main" xmlns="" id="{D32767AD-8721-413C-B285-A7A40BF4958A}"/>
              </a:ext>
            </a:extLst>
          </p:cNvPr>
          <p:cNvSpPr txBox="1">
            <a:spLocks noChangeArrowheads="1"/>
          </p:cNvSpPr>
          <p:nvPr/>
        </p:nvSpPr>
        <p:spPr bwMode="auto">
          <a:xfrm>
            <a:off x="457200" y="5752306"/>
            <a:ext cx="822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latin typeface="Times New Roman" panose="02020603050405020304" pitchFamily="18" charset="0"/>
              </a:rPr>
              <a:t>The employee</a:t>
            </a:r>
            <a:r>
              <a:rPr lang="ja-JP" altLang="en-US" sz="2800" dirty="0">
                <a:latin typeface="Times New Roman" panose="02020603050405020304" pitchFamily="18" charset="0"/>
              </a:rPr>
              <a:t>’</a:t>
            </a:r>
            <a:r>
              <a:rPr lang="en-US" altLang="ja-JP" sz="2800" dirty="0">
                <a:latin typeface="Times New Roman" panose="02020603050405020304" pitchFamily="18" charset="0"/>
              </a:rPr>
              <a:t>s predicted salary is $59,544.</a:t>
            </a:r>
            <a:endParaRPr lang="en-US" altLang="en-US" sz="2800" dirty="0">
              <a:latin typeface="Times New Roman" panose="02020603050405020304" pitchFamily="18" charset="0"/>
            </a:endParaRPr>
          </a:p>
        </p:txBody>
      </p:sp>
      <p:sp>
        <p:nvSpPr>
          <p:cNvPr id="21509" name="Footer Placeholder 2">
            <a:extLst>
              <a:ext uri="{FF2B5EF4-FFF2-40B4-BE49-F238E27FC236}">
                <a16:creationId xmlns:a16="http://schemas.microsoft.com/office/drawing/2014/main" xmlns="" id="{46CD6038-84A0-4729-A6EC-8D1D9C3C6A7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400303306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xmlns="" id="{7EE18503-7976-4C65-860F-B3D6A95BB84A}"/>
              </a:ext>
            </a:extLst>
          </p:cNvPr>
          <p:cNvSpPr>
            <a:spLocks noGrp="1"/>
          </p:cNvSpPr>
          <p:nvPr>
            <p:ph idx="1"/>
          </p:nvPr>
        </p:nvSpPr>
        <p:spPr>
          <a:xfrm>
            <a:off x="457200" y="1480677"/>
            <a:ext cx="8229600" cy="2744329"/>
          </a:xfrm>
        </p:spPr>
        <p:txBody>
          <a:bodyPr/>
          <a:lstStyle/>
          <a:p>
            <a:pPr marL="0" indent="0">
              <a:buNone/>
            </a:pPr>
            <a:r>
              <a:rPr lang="en-US" altLang="en-US" dirty="0"/>
              <a:t>Use the regression equation</a:t>
            </a:r>
            <a:br>
              <a:rPr lang="en-US" altLang="en-US" dirty="0"/>
            </a:br>
            <a:r>
              <a:rPr lang="en-US" altLang="en-US" dirty="0"/>
              <a:t> 	</a:t>
            </a:r>
            <a:r>
              <a:rPr lang="en-US" altLang="en-US" i="1" dirty="0"/>
              <a:t>ŷ</a:t>
            </a:r>
            <a:r>
              <a:rPr lang="en-US" altLang="en-US" dirty="0"/>
              <a:t>  = 49,764 + 364</a:t>
            </a:r>
            <a:r>
              <a:rPr lang="en-US" altLang="en-US" i="1" dirty="0"/>
              <a:t>x</a:t>
            </a:r>
            <a:r>
              <a:rPr lang="en-US" altLang="en-US" baseline="-25000" dirty="0"/>
              <a:t>1</a:t>
            </a:r>
            <a:r>
              <a:rPr lang="en-US" altLang="en-US" dirty="0"/>
              <a:t> + 228</a:t>
            </a:r>
            <a:r>
              <a:rPr lang="en-US" altLang="en-US" i="1" dirty="0"/>
              <a:t>x</a:t>
            </a:r>
            <a:r>
              <a:rPr lang="en-US" altLang="en-US" baseline="-25000" dirty="0"/>
              <a:t>2</a:t>
            </a:r>
            <a:r>
              <a:rPr lang="en-US" altLang="en-US" dirty="0"/>
              <a:t> + 267</a:t>
            </a:r>
            <a:r>
              <a:rPr lang="en-US" altLang="en-US" i="1" dirty="0"/>
              <a:t>x</a:t>
            </a:r>
            <a:r>
              <a:rPr lang="en-US" altLang="en-US" baseline="-25000" dirty="0"/>
              <a:t>3</a:t>
            </a:r>
            <a:r>
              <a:rPr lang="en-US" altLang="en-US" dirty="0"/>
              <a:t/>
            </a:r>
            <a:br>
              <a:rPr lang="en-US" altLang="en-US" dirty="0"/>
            </a:br>
            <a:r>
              <a:rPr lang="en-US" altLang="en-US" dirty="0"/>
              <a:t>to predict an employee</a:t>
            </a:r>
            <a:r>
              <a:rPr lang="ja-JP" altLang="en-US" dirty="0"/>
              <a:t>’</a:t>
            </a:r>
            <a:r>
              <a:rPr lang="en-US" altLang="ja-JP" dirty="0"/>
              <a:t>s salary for each set of conditions. </a:t>
            </a:r>
          </a:p>
          <a:p>
            <a:pPr marL="514350" indent="-514350">
              <a:buFont typeface="+mj-lt"/>
              <a:buAutoNum type="arabicPeriod" startAt="2"/>
            </a:pPr>
            <a:r>
              <a:rPr lang="en-US" altLang="ja-JP" dirty="0"/>
              <a:t>4 years of current employment, 2 years of experience, and 12 years of education. </a:t>
            </a:r>
          </a:p>
          <a:p>
            <a:pPr marL="0" indent="0">
              <a:buFont typeface="Arial" panose="020B0604020202020204" pitchFamily="34" charset="0"/>
              <a:buNone/>
            </a:pPr>
            <a:r>
              <a:rPr lang="en-US" altLang="en-US" dirty="0"/>
              <a:t> </a:t>
            </a:r>
          </a:p>
        </p:txBody>
      </p:sp>
      <p:sp>
        <p:nvSpPr>
          <p:cNvPr id="4" name="TextBox 3">
            <a:extLst>
              <a:ext uri="{FF2B5EF4-FFF2-40B4-BE49-F238E27FC236}">
                <a16:creationId xmlns:a16="http://schemas.microsoft.com/office/drawing/2014/main" xmlns="" id="{96907473-7153-45C8-B461-22C3BA6D74A7}"/>
              </a:ext>
            </a:extLst>
          </p:cNvPr>
          <p:cNvSpPr txBox="1">
            <a:spLocks noChangeArrowheads="1"/>
          </p:cNvSpPr>
          <p:nvPr/>
        </p:nvSpPr>
        <p:spPr bwMode="auto">
          <a:xfrm>
            <a:off x="457200" y="4375484"/>
            <a:ext cx="78486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a:p>
            <a:pPr eaLnBrk="1" hangingPunct="1"/>
            <a:r>
              <a:rPr lang="en-US" altLang="en-US" sz="2800" i="1" dirty="0">
                <a:solidFill>
                  <a:schemeClr val="accent2"/>
                </a:solidFill>
                <a:latin typeface="Times New Roman" panose="02020603050405020304" pitchFamily="18" charset="0"/>
                <a:cs typeface="Times New Roman" panose="02020603050405020304" pitchFamily="18" charset="0"/>
              </a:rPr>
              <a:t>ŷ</a:t>
            </a:r>
            <a:r>
              <a:rPr lang="en-US" altLang="en-US" sz="2800" dirty="0">
                <a:solidFill>
                  <a:schemeClr val="accent2"/>
                </a:solidFill>
                <a:latin typeface="Times New Roman" panose="02020603050405020304" pitchFamily="18" charset="0"/>
                <a:cs typeface="Times New Roman" panose="02020603050405020304" pitchFamily="18" charset="0"/>
              </a:rPr>
              <a:t>  = 49,764 + 364(4) + 228(2) + 267(12)</a:t>
            </a:r>
          </a:p>
          <a:p>
            <a:pPr eaLnBrk="1" hangingPunct="1"/>
            <a:r>
              <a:rPr lang="en-US" altLang="en-US" sz="2800" dirty="0">
                <a:solidFill>
                  <a:schemeClr val="accent2"/>
                </a:solidFill>
                <a:latin typeface="Times New Roman" panose="02020603050405020304" pitchFamily="18" charset="0"/>
                <a:cs typeface="Times New Roman" panose="02020603050405020304" pitchFamily="18" charset="0"/>
              </a:rPr>
              <a:t>    = 54,880</a:t>
            </a:r>
            <a:endParaRPr lang="en-US" altLang="en-US" sz="2800" dirty="0">
              <a:latin typeface="Times New Roman" panose="02020603050405020304" pitchFamily="18" charset="0"/>
            </a:endParaRPr>
          </a:p>
        </p:txBody>
      </p:sp>
      <p:sp>
        <p:nvSpPr>
          <p:cNvPr id="5" name="TextBox 4">
            <a:extLst>
              <a:ext uri="{FF2B5EF4-FFF2-40B4-BE49-F238E27FC236}">
                <a16:creationId xmlns:a16="http://schemas.microsoft.com/office/drawing/2014/main" xmlns="" id="{D32767AD-8721-413C-B285-A7A40BF4958A}"/>
              </a:ext>
            </a:extLst>
          </p:cNvPr>
          <p:cNvSpPr txBox="1">
            <a:spLocks noChangeArrowheads="1"/>
          </p:cNvSpPr>
          <p:nvPr/>
        </p:nvSpPr>
        <p:spPr bwMode="auto">
          <a:xfrm>
            <a:off x="457200" y="5747084"/>
            <a:ext cx="822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latin typeface="Times New Roman" panose="02020603050405020304" pitchFamily="18" charset="0"/>
              </a:rPr>
              <a:t>The employee</a:t>
            </a:r>
            <a:r>
              <a:rPr lang="ja-JP" altLang="en-US" sz="2800" dirty="0">
                <a:latin typeface="Times New Roman" panose="02020603050405020304" pitchFamily="18" charset="0"/>
              </a:rPr>
              <a:t>’</a:t>
            </a:r>
            <a:r>
              <a:rPr lang="en-US" altLang="ja-JP" sz="2800" dirty="0">
                <a:latin typeface="Times New Roman" panose="02020603050405020304" pitchFamily="18" charset="0"/>
              </a:rPr>
              <a:t>s predicted salary is $54,880.</a:t>
            </a:r>
            <a:endParaRPr lang="en-US" altLang="en-US" sz="2800" dirty="0">
              <a:latin typeface="Times New Roman" panose="02020603050405020304" pitchFamily="18" charset="0"/>
            </a:endParaRPr>
          </a:p>
        </p:txBody>
      </p:sp>
      <p:sp>
        <p:nvSpPr>
          <p:cNvPr id="21509" name="Footer Placeholder 2">
            <a:extLst>
              <a:ext uri="{FF2B5EF4-FFF2-40B4-BE49-F238E27FC236}">
                <a16:creationId xmlns:a16="http://schemas.microsoft.com/office/drawing/2014/main" xmlns="" id="{46CD6038-84A0-4729-A6EC-8D1D9C3C6A7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
        <p:nvSpPr>
          <p:cNvPr id="9" name="Title 1">
            <a:extLst>
              <a:ext uri="{FF2B5EF4-FFF2-40B4-BE49-F238E27FC236}">
                <a16:creationId xmlns:a16="http://schemas.microsoft.com/office/drawing/2014/main" xmlns="" id="{01A17C76-CC6A-4367-85DF-26067F58DD17}"/>
              </a:ext>
            </a:extLst>
          </p:cNvPr>
          <p:cNvSpPr>
            <a:spLocks noGrp="1"/>
          </p:cNvSpPr>
          <p:nvPr>
            <p:ph type="title"/>
          </p:nvPr>
        </p:nvSpPr>
        <p:spPr>
          <a:xfrm>
            <a:off x="141972" y="107498"/>
            <a:ext cx="8860055" cy="1143000"/>
          </a:xfrm>
        </p:spPr>
        <p:txBody>
          <a:bodyPr/>
          <a:lstStyle/>
          <a:p>
            <a:pPr>
              <a:defRPr/>
            </a:pPr>
            <a:r>
              <a:rPr lang="en-US" sz="4000" dirty="0">
                <a:solidFill>
                  <a:schemeClr val="accent3"/>
                </a:solidFill>
                <a:ea typeface="+mj-ea"/>
              </a:rPr>
              <a:t>Example: Predicting </a:t>
            </a:r>
            <a:r>
              <a:rPr lang="en-US" sz="4000" i="1" dirty="0">
                <a:solidFill>
                  <a:schemeClr val="accent3"/>
                </a:solidFill>
                <a:ea typeface="+mj-ea"/>
              </a:rPr>
              <a:t>y</a:t>
            </a:r>
            <a:r>
              <a:rPr lang="en-US" sz="4000" dirty="0">
                <a:solidFill>
                  <a:schemeClr val="accent3"/>
                </a:solidFill>
                <a:ea typeface="+mj-ea"/>
              </a:rPr>
              <a:t>-Values Using Multiple Regression Equations</a:t>
            </a:r>
          </a:p>
        </p:txBody>
      </p:sp>
    </p:spTree>
    <p:extLst>
      <p:ext uri="{BB962C8B-B14F-4D97-AF65-F5344CB8AC3E}">
        <p14:creationId xmlns:p14="http://schemas.microsoft.com/office/powerpoint/2010/main" val="21182291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xmlns="" id="{7EE18503-7976-4C65-860F-B3D6A95BB84A}"/>
              </a:ext>
            </a:extLst>
          </p:cNvPr>
          <p:cNvSpPr>
            <a:spLocks noGrp="1"/>
          </p:cNvSpPr>
          <p:nvPr>
            <p:ph idx="1"/>
          </p:nvPr>
        </p:nvSpPr>
        <p:spPr>
          <a:xfrm>
            <a:off x="457199" y="1446213"/>
            <a:ext cx="8229600" cy="1739750"/>
          </a:xfrm>
        </p:spPr>
        <p:txBody>
          <a:bodyPr/>
          <a:lstStyle/>
          <a:p>
            <a:pPr marL="0" indent="0">
              <a:buNone/>
            </a:pPr>
            <a:r>
              <a:rPr lang="en-US" altLang="en-US" dirty="0"/>
              <a:t>Use the regression equation</a:t>
            </a:r>
            <a:br>
              <a:rPr lang="en-US" altLang="en-US" dirty="0"/>
            </a:br>
            <a:r>
              <a:rPr lang="en-US" altLang="en-US" dirty="0"/>
              <a:t> 	</a:t>
            </a:r>
            <a:r>
              <a:rPr lang="en-US" altLang="en-US" i="1" dirty="0"/>
              <a:t>ŷ</a:t>
            </a:r>
            <a:r>
              <a:rPr lang="en-US" altLang="en-US" dirty="0"/>
              <a:t>  = 49,764 + 364</a:t>
            </a:r>
            <a:r>
              <a:rPr lang="en-US" altLang="en-US" i="1" dirty="0"/>
              <a:t>x</a:t>
            </a:r>
            <a:r>
              <a:rPr lang="en-US" altLang="en-US" baseline="-25000" dirty="0"/>
              <a:t>1</a:t>
            </a:r>
            <a:r>
              <a:rPr lang="en-US" altLang="en-US" dirty="0"/>
              <a:t> + 228</a:t>
            </a:r>
            <a:r>
              <a:rPr lang="en-US" altLang="en-US" i="1" dirty="0"/>
              <a:t>x</a:t>
            </a:r>
            <a:r>
              <a:rPr lang="en-US" altLang="en-US" baseline="-25000" dirty="0"/>
              <a:t>2</a:t>
            </a:r>
            <a:r>
              <a:rPr lang="en-US" altLang="en-US" dirty="0"/>
              <a:t> + 267</a:t>
            </a:r>
            <a:r>
              <a:rPr lang="en-US" altLang="en-US" i="1" dirty="0"/>
              <a:t>x</a:t>
            </a:r>
            <a:r>
              <a:rPr lang="en-US" altLang="en-US" baseline="-25000" dirty="0"/>
              <a:t>3</a:t>
            </a:r>
            <a:r>
              <a:rPr lang="en-US" altLang="en-US" dirty="0"/>
              <a:t/>
            </a:r>
            <a:br>
              <a:rPr lang="en-US" altLang="en-US" dirty="0"/>
            </a:br>
            <a:r>
              <a:rPr lang="en-US" altLang="en-US" dirty="0"/>
              <a:t>to predict an employee</a:t>
            </a:r>
            <a:r>
              <a:rPr lang="ja-JP" altLang="en-US" dirty="0"/>
              <a:t>’</a:t>
            </a:r>
            <a:r>
              <a:rPr lang="en-US" altLang="ja-JP" dirty="0"/>
              <a:t>s salary for each set of conditions. </a:t>
            </a:r>
          </a:p>
          <a:p>
            <a:pPr marL="514350" indent="-514350">
              <a:buFont typeface="+mj-lt"/>
              <a:buAutoNum type="arabicPeriod" startAt="3"/>
            </a:pPr>
            <a:r>
              <a:rPr lang="en-US" altLang="ja-JP" dirty="0"/>
              <a:t>8 years of current employment, 7 years of experience, and 17 years of education. </a:t>
            </a:r>
          </a:p>
          <a:p>
            <a:pPr marL="0" indent="0">
              <a:buFont typeface="Arial" panose="020B0604020202020204" pitchFamily="34" charset="0"/>
              <a:buNone/>
            </a:pPr>
            <a:r>
              <a:rPr lang="en-US" altLang="en-US" dirty="0"/>
              <a:t> </a:t>
            </a:r>
          </a:p>
        </p:txBody>
      </p:sp>
      <p:sp>
        <p:nvSpPr>
          <p:cNvPr id="4" name="TextBox 3">
            <a:extLst>
              <a:ext uri="{FF2B5EF4-FFF2-40B4-BE49-F238E27FC236}">
                <a16:creationId xmlns:a16="http://schemas.microsoft.com/office/drawing/2014/main" xmlns="" id="{96907473-7153-45C8-B461-22C3BA6D74A7}"/>
              </a:ext>
            </a:extLst>
          </p:cNvPr>
          <p:cNvSpPr txBox="1">
            <a:spLocks noChangeArrowheads="1"/>
          </p:cNvSpPr>
          <p:nvPr/>
        </p:nvSpPr>
        <p:spPr bwMode="auto">
          <a:xfrm>
            <a:off x="457200" y="4259980"/>
            <a:ext cx="78486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a:p>
            <a:pPr eaLnBrk="1" hangingPunct="1"/>
            <a:r>
              <a:rPr lang="en-US" altLang="en-US" sz="2800" i="1" dirty="0">
                <a:solidFill>
                  <a:schemeClr val="accent2"/>
                </a:solidFill>
                <a:latin typeface="Times New Roman" panose="02020603050405020304" pitchFamily="18" charset="0"/>
                <a:cs typeface="Times New Roman" panose="02020603050405020304" pitchFamily="18" charset="0"/>
              </a:rPr>
              <a:t>ŷ</a:t>
            </a:r>
            <a:r>
              <a:rPr lang="en-US" altLang="en-US" sz="2800" dirty="0">
                <a:solidFill>
                  <a:schemeClr val="accent2"/>
                </a:solidFill>
                <a:latin typeface="Times New Roman" panose="02020603050405020304" pitchFamily="18" charset="0"/>
                <a:cs typeface="Times New Roman" panose="02020603050405020304" pitchFamily="18" charset="0"/>
              </a:rPr>
              <a:t>  = 49,764 + 364(8) + 228(7) + 267(17)</a:t>
            </a:r>
          </a:p>
          <a:p>
            <a:pPr eaLnBrk="1" hangingPunct="1"/>
            <a:r>
              <a:rPr lang="en-US" altLang="en-US" sz="2800" dirty="0">
                <a:solidFill>
                  <a:schemeClr val="accent2"/>
                </a:solidFill>
                <a:latin typeface="Times New Roman" panose="02020603050405020304" pitchFamily="18" charset="0"/>
                <a:cs typeface="Times New Roman" panose="02020603050405020304" pitchFamily="18" charset="0"/>
              </a:rPr>
              <a:t>    = 58,811</a:t>
            </a:r>
            <a:endParaRPr lang="en-US" altLang="en-US" sz="2800" dirty="0">
              <a:latin typeface="Times New Roman" panose="02020603050405020304" pitchFamily="18" charset="0"/>
            </a:endParaRPr>
          </a:p>
        </p:txBody>
      </p:sp>
      <p:sp>
        <p:nvSpPr>
          <p:cNvPr id="5" name="TextBox 4">
            <a:extLst>
              <a:ext uri="{FF2B5EF4-FFF2-40B4-BE49-F238E27FC236}">
                <a16:creationId xmlns:a16="http://schemas.microsoft.com/office/drawing/2014/main" xmlns="" id="{D32767AD-8721-413C-B285-A7A40BF4958A}"/>
              </a:ext>
            </a:extLst>
          </p:cNvPr>
          <p:cNvSpPr txBox="1">
            <a:spLocks noChangeArrowheads="1"/>
          </p:cNvSpPr>
          <p:nvPr/>
        </p:nvSpPr>
        <p:spPr bwMode="auto">
          <a:xfrm>
            <a:off x="457200" y="5631580"/>
            <a:ext cx="822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latin typeface="Times New Roman" panose="02020603050405020304" pitchFamily="18" charset="0"/>
              </a:rPr>
              <a:t>The employee</a:t>
            </a:r>
            <a:r>
              <a:rPr lang="ja-JP" altLang="en-US" sz="2800" dirty="0">
                <a:latin typeface="Times New Roman" panose="02020603050405020304" pitchFamily="18" charset="0"/>
              </a:rPr>
              <a:t>’</a:t>
            </a:r>
            <a:r>
              <a:rPr lang="en-US" altLang="ja-JP" sz="2800" dirty="0">
                <a:latin typeface="Times New Roman" panose="02020603050405020304" pitchFamily="18" charset="0"/>
              </a:rPr>
              <a:t>s predicted salary is </a:t>
            </a:r>
            <a:r>
              <a:rPr lang="en-US" altLang="ja-JP" sz="2800">
                <a:latin typeface="Times New Roman" panose="02020603050405020304" pitchFamily="18" charset="0"/>
              </a:rPr>
              <a:t>$58,811.</a:t>
            </a:r>
            <a:endParaRPr lang="en-US" altLang="en-US" sz="2800" dirty="0">
              <a:latin typeface="Times New Roman" panose="02020603050405020304" pitchFamily="18" charset="0"/>
            </a:endParaRPr>
          </a:p>
        </p:txBody>
      </p:sp>
      <p:sp>
        <p:nvSpPr>
          <p:cNvPr id="21509" name="Footer Placeholder 2">
            <a:extLst>
              <a:ext uri="{FF2B5EF4-FFF2-40B4-BE49-F238E27FC236}">
                <a16:creationId xmlns:a16="http://schemas.microsoft.com/office/drawing/2014/main" xmlns="" id="{46CD6038-84A0-4729-A6EC-8D1D9C3C6A7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
        <p:nvSpPr>
          <p:cNvPr id="9" name="Title 1">
            <a:extLst>
              <a:ext uri="{FF2B5EF4-FFF2-40B4-BE49-F238E27FC236}">
                <a16:creationId xmlns:a16="http://schemas.microsoft.com/office/drawing/2014/main" xmlns="" id="{5D8423E8-255E-4D75-8318-65CADF39CAC7}"/>
              </a:ext>
            </a:extLst>
          </p:cNvPr>
          <p:cNvSpPr>
            <a:spLocks noGrp="1"/>
          </p:cNvSpPr>
          <p:nvPr>
            <p:ph type="title"/>
          </p:nvPr>
        </p:nvSpPr>
        <p:spPr>
          <a:xfrm>
            <a:off x="141972" y="107498"/>
            <a:ext cx="8860055" cy="1143000"/>
          </a:xfrm>
        </p:spPr>
        <p:txBody>
          <a:bodyPr/>
          <a:lstStyle/>
          <a:p>
            <a:pPr>
              <a:defRPr/>
            </a:pPr>
            <a:r>
              <a:rPr lang="en-US" sz="4000" dirty="0">
                <a:solidFill>
                  <a:schemeClr val="accent3"/>
                </a:solidFill>
                <a:ea typeface="+mj-ea"/>
              </a:rPr>
              <a:t>Example: Predicting </a:t>
            </a:r>
            <a:r>
              <a:rPr lang="en-US" sz="4000" i="1" dirty="0">
                <a:solidFill>
                  <a:schemeClr val="accent3"/>
                </a:solidFill>
                <a:ea typeface="+mj-ea"/>
              </a:rPr>
              <a:t>y</a:t>
            </a:r>
            <a:r>
              <a:rPr lang="en-US" sz="4000" dirty="0">
                <a:solidFill>
                  <a:schemeClr val="accent3"/>
                </a:solidFill>
                <a:ea typeface="+mj-ea"/>
              </a:rPr>
              <a:t>-Values Using Multiple Regression Equations</a:t>
            </a:r>
          </a:p>
        </p:txBody>
      </p:sp>
    </p:spTree>
    <p:extLst>
      <p:ext uri="{BB962C8B-B14F-4D97-AF65-F5344CB8AC3E}">
        <p14:creationId xmlns:p14="http://schemas.microsoft.com/office/powerpoint/2010/main" val="15671732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3">
            <a:extLst>
              <a:ext uri="{FF2B5EF4-FFF2-40B4-BE49-F238E27FC236}">
                <a16:creationId xmlns:a16="http://schemas.microsoft.com/office/drawing/2014/main" xmlns="" id="{18455603-970F-409E-94F3-9C7136EFC965}"/>
              </a:ext>
            </a:extLst>
          </p:cNvPr>
          <p:cNvSpPr>
            <a:spLocks noGrp="1"/>
          </p:cNvSpPr>
          <p:nvPr>
            <p:ph type="title"/>
          </p:nvPr>
        </p:nvSpPr>
        <p:spPr/>
        <p:txBody>
          <a:bodyPr/>
          <a:lstStyle/>
          <a:p>
            <a:r>
              <a:rPr lang="en-US" altLang="en-US"/>
              <a:t>Chapter Outline</a:t>
            </a:r>
          </a:p>
        </p:txBody>
      </p:sp>
      <p:sp>
        <p:nvSpPr>
          <p:cNvPr id="11266" name="Content Placeholder 4">
            <a:extLst>
              <a:ext uri="{FF2B5EF4-FFF2-40B4-BE49-F238E27FC236}">
                <a16:creationId xmlns:a16="http://schemas.microsoft.com/office/drawing/2014/main" xmlns="" id="{226C743D-D538-4799-8098-5530F6222C19}"/>
              </a:ext>
            </a:extLst>
          </p:cNvPr>
          <p:cNvSpPr>
            <a:spLocks noGrp="1"/>
          </p:cNvSpPr>
          <p:nvPr>
            <p:ph idx="1"/>
          </p:nvPr>
        </p:nvSpPr>
        <p:spPr/>
        <p:txBody>
          <a:bodyPr/>
          <a:lstStyle/>
          <a:p>
            <a:r>
              <a:rPr lang="en-US" altLang="en-US"/>
              <a:t>9.1 Correlation</a:t>
            </a:r>
          </a:p>
          <a:p>
            <a:r>
              <a:rPr lang="en-US" altLang="en-US"/>
              <a:t>9.2 Linear Regression</a:t>
            </a:r>
          </a:p>
          <a:p>
            <a:r>
              <a:rPr lang="en-US" altLang="en-US"/>
              <a:t>9.3 Measures of Regression and Prediction Intervals</a:t>
            </a:r>
          </a:p>
          <a:p>
            <a:r>
              <a:rPr lang="en-US" altLang="en-US"/>
              <a:t>9.4 Multiple Regression</a:t>
            </a:r>
          </a:p>
        </p:txBody>
      </p:sp>
      <p:sp>
        <p:nvSpPr>
          <p:cNvPr id="11267" name="Footer Placeholder 2">
            <a:extLst>
              <a:ext uri="{FF2B5EF4-FFF2-40B4-BE49-F238E27FC236}">
                <a16:creationId xmlns:a16="http://schemas.microsoft.com/office/drawing/2014/main" xmlns="" id="{6275BDD1-2522-4664-B290-B85289868E4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365881342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a16="http://schemas.microsoft.com/office/drawing/2014/main" xmlns="" id="{550C2AE4-7B0C-498D-BAEF-0FD22D223F62}"/>
              </a:ext>
            </a:extLst>
          </p:cNvPr>
          <p:cNvSpPr>
            <a:spLocks noGrp="1"/>
          </p:cNvSpPr>
          <p:nvPr>
            <p:ph type="ctrTitle"/>
          </p:nvPr>
        </p:nvSpPr>
        <p:spPr/>
        <p:txBody>
          <a:bodyPr/>
          <a:lstStyle/>
          <a:p>
            <a:pPr eaLnBrk="1" hangingPunct="1"/>
            <a:r>
              <a:rPr lang="en-US" altLang="en-US"/>
              <a:t>Section 9.4</a:t>
            </a:r>
          </a:p>
        </p:txBody>
      </p:sp>
      <p:sp>
        <p:nvSpPr>
          <p:cNvPr id="3" name="Subtitle 2">
            <a:extLst>
              <a:ext uri="{FF2B5EF4-FFF2-40B4-BE49-F238E27FC236}">
                <a16:creationId xmlns:a16="http://schemas.microsoft.com/office/drawing/2014/main" xmlns="" id="{BE89B899-7943-4561-86EE-D667A2684EE9}"/>
              </a:ext>
            </a:extLst>
          </p:cNvPr>
          <p:cNvSpPr>
            <a:spLocks noGrp="1"/>
          </p:cNvSpPr>
          <p:nvPr>
            <p:ph type="subTitle" idx="1"/>
          </p:nvPr>
        </p:nvSpPr>
        <p:spPr/>
        <p:txBody>
          <a:bodyPr/>
          <a:lstStyle/>
          <a:p>
            <a:pPr eaLnBrk="1" hangingPunct="1">
              <a:buFont typeface="Arial" charset="0"/>
              <a:buNone/>
              <a:defRPr/>
            </a:pPr>
            <a:r>
              <a:rPr lang="en-US" dirty="0">
                <a:ea typeface="+mn-ea"/>
              </a:rPr>
              <a:t>Multiple Regression</a:t>
            </a:r>
          </a:p>
        </p:txBody>
      </p:sp>
      <p:sp>
        <p:nvSpPr>
          <p:cNvPr id="12291" name="Footer Placeholder 2">
            <a:extLst>
              <a:ext uri="{FF2B5EF4-FFF2-40B4-BE49-F238E27FC236}">
                <a16:creationId xmlns:a16="http://schemas.microsoft.com/office/drawing/2014/main" xmlns="" id="{E013D381-6B71-41B2-9673-06A795D580F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293307695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73102665-1005-4B01-B443-0E17C4985025}"/>
              </a:ext>
            </a:extLst>
          </p:cNvPr>
          <p:cNvSpPr>
            <a:spLocks noGrp="1"/>
          </p:cNvSpPr>
          <p:nvPr>
            <p:ph type="title"/>
          </p:nvPr>
        </p:nvSpPr>
        <p:spPr/>
        <p:txBody>
          <a:bodyPr/>
          <a:lstStyle/>
          <a:p>
            <a:r>
              <a:rPr lang="en-US" altLang="en-US"/>
              <a:t>Section 9.4 Objectives</a:t>
            </a:r>
          </a:p>
        </p:txBody>
      </p:sp>
      <p:sp>
        <p:nvSpPr>
          <p:cNvPr id="13314" name="Content Placeholder 2">
            <a:extLst>
              <a:ext uri="{FF2B5EF4-FFF2-40B4-BE49-F238E27FC236}">
                <a16:creationId xmlns:a16="http://schemas.microsoft.com/office/drawing/2014/main" xmlns="" id="{3E609FFC-8436-40ED-A0B6-8748B9A2C6DC}"/>
              </a:ext>
            </a:extLst>
          </p:cNvPr>
          <p:cNvSpPr>
            <a:spLocks noGrp="1"/>
          </p:cNvSpPr>
          <p:nvPr>
            <p:ph idx="1"/>
          </p:nvPr>
        </p:nvSpPr>
        <p:spPr/>
        <p:txBody>
          <a:bodyPr/>
          <a:lstStyle/>
          <a:p>
            <a:r>
              <a:rPr lang="en-US" altLang="en-US"/>
              <a:t>How to use technology to find and interpret a multiple regression equation, the standard error of estimate and the coefficient of determination</a:t>
            </a:r>
          </a:p>
          <a:p>
            <a:r>
              <a:rPr lang="en-US" altLang="en-US"/>
              <a:t>How to use a multiple regression equation to predict </a:t>
            </a:r>
            <a:r>
              <a:rPr lang="en-US" altLang="en-US" i="1"/>
              <a:t>y</a:t>
            </a:r>
            <a:r>
              <a:rPr lang="en-US" altLang="en-US"/>
              <a:t>-values</a:t>
            </a:r>
          </a:p>
        </p:txBody>
      </p:sp>
      <p:sp>
        <p:nvSpPr>
          <p:cNvPr id="13315" name="Footer Placeholder 2">
            <a:extLst>
              <a:ext uri="{FF2B5EF4-FFF2-40B4-BE49-F238E27FC236}">
                <a16:creationId xmlns:a16="http://schemas.microsoft.com/office/drawing/2014/main" xmlns="" id="{3B2EB61E-3B4B-477E-B569-7E726684E39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29093572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xmlns="" id="{8296A6EF-D47D-4F2D-A88F-1195C6D29A3B}"/>
              </a:ext>
            </a:extLst>
          </p:cNvPr>
          <p:cNvSpPr>
            <a:spLocks noGrp="1" noChangeArrowheads="1"/>
          </p:cNvSpPr>
          <p:nvPr>
            <p:ph type="title"/>
          </p:nvPr>
        </p:nvSpPr>
        <p:spPr>
          <a:noFill/>
        </p:spPr>
        <p:txBody>
          <a:bodyPr/>
          <a:lstStyle/>
          <a:p>
            <a:pPr eaLnBrk="1" hangingPunct="1"/>
            <a:r>
              <a:rPr lang="en-US" altLang="en-US"/>
              <a:t>Multiple Regression Equation</a:t>
            </a:r>
          </a:p>
        </p:txBody>
      </p:sp>
      <p:sp>
        <p:nvSpPr>
          <p:cNvPr id="86019" name="Content Placeholder 5">
            <a:extLst>
              <a:ext uri="{FF2B5EF4-FFF2-40B4-BE49-F238E27FC236}">
                <a16:creationId xmlns:a16="http://schemas.microsoft.com/office/drawing/2014/main" xmlns="" id="{D7E5CD59-199E-4F27-8C9D-927583493B76}"/>
              </a:ext>
            </a:extLst>
          </p:cNvPr>
          <p:cNvSpPr>
            <a:spLocks noGrp="1"/>
          </p:cNvSpPr>
          <p:nvPr>
            <p:ph idx="1"/>
          </p:nvPr>
        </p:nvSpPr>
        <p:spPr/>
        <p:txBody>
          <a:bodyPr/>
          <a:lstStyle/>
          <a:p>
            <a:r>
              <a:rPr lang="en-US" altLang="en-US" dirty="0"/>
              <a:t>In many instances, a better prediction can be found for a dependent (response) variable by using more than one independent (explanatory) variable.  </a:t>
            </a:r>
          </a:p>
          <a:p>
            <a:pPr lvl="1"/>
            <a:r>
              <a:rPr lang="en-US" altLang="en-US" dirty="0"/>
              <a:t>For instance, </a:t>
            </a:r>
            <a:r>
              <a:rPr lang="en-US" dirty="0"/>
              <a:t>a more accurate prediction for the carbon dioxide emissions discussed in previous sections might be made by considering the number of cars as well as the gross domestic product.</a:t>
            </a:r>
            <a:endParaRPr lang="en-US" altLang="en-US" dirty="0"/>
          </a:p>
        </p:txBody>
      </p:sp>
      <p:sp>
        <p:nvSpPr>
          <p:cNvPr id="14339" name="Footer Placeholder 2">
            <a:extLst>
              <a:ext uri="{FF2B5EF4-FFF2-40B4-BE49-F238E27FC236}">
                <a16:creationId xmlns:a16="http://schemas.microsoft.com/office/drawing/2014/main" xmlns="" id="{8673D3D3-9FF9-46CF-8AF0-656590A0B92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6104849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0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xmlns="" id="{BF7C73A6-4217-4AFB-A81E-446A81367DC0}"/>
              </a:ext>
            </a:extLst>
          </p:cNvPr>
          <p:cNvSpPr>
            <a:spLocks noGrp="1" noChangeArrowheads="1"/>
          </p:cNvSpPr>
          <p:nvPr>
            <p:ph type="title"/>
          </p:nvPr>
        </p:nvSpPr>
        <p:spPr>
          <a:noFill/>
        </p:spPr>
        <p:txBody>
          <a:bodyPr/>
          <a:lstStyle/>
          <a:p>
            <a:pPr eaLnBrk="1" hangingPunct="1"/>
            <a:r>
              <a:rPr lang="en-US" altLang="en-US"/>
              <a:t>Multiple Regression Equation</a:t>
            </a:r>
          </a:p>
        </p:txBody>
      </p:sp>
      <p:sp>
        <p:nvSpPr>
          <p:cNvPr id="15362" name="Content Placeholder 5">
            <a:extLst>
              <a:ext uri="{FF2B5EF4-FFF2-40B4-BE49-F238E27FC236}">
                <a16:creationId xmlns:a16="http://schemas.microsoft.com/office/drawing/2014/main" xmlns="" id="{D4F386BE-AFF7-47DB-BBBA-949184D9E0AA}"/>
              </a:ext>
            </a:extLst>
          </p:cNvPr>
          <p:cNvSpPr>
            <a:spLocks noGrp="1"/>
          </p:cNvSpPr>
          <p:nvPr>
            <p:ph idx="1"/>
          </p:nvPr>
        </p:nvSpPr>
        <p:spPr>
          <a:xfrm>
            <a:off x="228600" y="1494321"/>
            <a:ext cx="8571297" cy="4578927"/>
          </a:xfrm>
        </p:spPr>
        <p:txBody>
          <a:bodyPr/>
          <a:lstStyle/>
          <a:p>
            <a:pPr>
              <a:buFont typeface="Arial" panose="020B0604020202020204" pitchFamily="34" charset="0"/>
              <a:buNone/>
            </a:pPr>
            <a:r>
              <a:rPr lang="en-US" altLang="en-US" b="1" dirty="0">
                <a:solidFill>
                  <a:schemeClr val="accent2"/>
                </a:solidFill>
              </a:rPr>
              <a:t>Multiple regression equation</a:t>
            </a:r>
          </a:p>
          <a:p>
            <a:pPr marL="0" indent="0">
              <a:buNone/>
            </a:pPr>
            <a:r>
              <a:rPr lang="en-US" dirty="0"/>
              <a:t>A </a:t>
            </a:r>
            <a:r>
              <a:rPr lang="en-US" b="1" dirty="0"/>
              <a:t>multiple regression equation </a:t>
            </a:r>
            <a:r>
              <a:rPr lang="en-US" dirty="0"/>
              <a:t>for independent variables </a:t>
            </a:r>
            <a:r>
              <a:rPr lang="en-US" i="1" dirty="0"/>
              <a:t>x</a:t>
            </a:r>
            <a:r>
              <a:rPr lang="en-US" baseline="-25000" dirty="0"/>
              <a:t>1</a:t>
            </a:r>
            <a:r>
              <a:rPr lang="en-US" dirty="0"/>
              <a:t>, </a:t>
            </a:r>
            <a:r>
              <a:rPr lang="en-US" i="1" dirty="0"/>
              <a:t>x</a:t>
            </a:r>
            <a:r>
              <a:rPr lang="en-US" baseline="-25000" dirty="0"/>
              <a:t>2</a:t>
            </a:r>
            <a:r>
              <a:rPr lang="en-US" dirty="0"/>
              <a:t>, </a:t>
            </a:r>
            <a:r>
              <a:rPr lang="en-US" i="1" dirty="0"/>
              <a:t>x</a:t>
            </a:r>
            <a:r>
              <a:rPr lang="en-US" baseline="-25000" dirty="0"/>
              <a:t>3</a:t>
            </a:r>
            <a:r>
              <a:rPr lang="en-US" dirty="0"/>
              <a:t>, . . ., </a:t>
            </a:r>
            <a:r>
              <a:rPr lang="en-US" i="1" dirty="0" err="1"/>
              <a:t>x</a:t>
            </a:r>
            <a:r>
              <a:rPr lang="en-US" i="1" baseline="-25000" dirty="0" err="1"/>
              <a:t>k</a:t>
            </a:r>
            <a:r>
              <a:rPr lang="en-US" i="1" baseline="-25000" dirty="0"/>
              <a:t>  </a:t>
            </a:r>
            <a:r>
              <a:rPr lang="en-US" dirty="0"/>
              <a:t>and a dependent variable </a:t>
            </a:r>
            <a:r>
              <a:rPr lang="en-US" i="1" dirty="0"/>
              <a:t>y</a:t>
            </a:r>
            <a:r>
              <a:rPr lang="en-US" dirty="0"/>
              <a:t> has the form</a:t>
            </a:r>
            <a:endParaRPr lang="en-US" baseline="-25000" dirty="0"/>
          </a:p>
          <a:p>
            <a:pPr marL="0" indent="0" algn="ctr">
              <a:spcBef>
                <a:spcPct val="10000"/>
              </a:spcBef>
              <a:spcAft>
                <a:spcPct val="10000"/>
              </a:spcAft>
              <a:buNone/>
            </a:pPr>
            <a:r>
              <a:rPr lang="en-US" altLang="en-US" i="1" dirty="0"/>
              <a:t>ŷ</a:t>
            </a:r>
            <a:r>
              <a:rPr lang="en-US" altLang="en-US" dirty="0"/>
              <a:t>  = </a:t>
            </a:r>
            <a:r>
              <a:rPr lang="en-US" altLang="en-US" i="1" dirty="0"/>
              <a:t>b</a:t>
            </a:r>
            <a:r>
              <a:rPr lang="en-US" altLang="en-US" dirty="0"/>
              <a:t> + </a:t>
            </a:r>
            <a:r>
              <a:rPr lang="en-US" altLang="en-US" i="1" dirty="0"/>
              <a:t>m</a:t>
            </a:r>
            <a:r>
              <a:rPr lang="en-US" altLang="en-US" baseline="-25000" dirty="0"/>
              <a:t>1</a:t>
            </a:r>
            <a:r>
              <a:rPr lang="en-US" altLang="en-US" i="1" dirty="0"/>
              <a:t>x</a:t>
            </a:r>
            <a:r>
              <a:rPr lang="en-US" altLang="en-US" baseline="-25000" dirty="0"/>
              <a:t>1 </a:t>
            </a:r>
            <a:r>
              <a:rPr lang="en-US" altLang="en-US" dirty="0"/>
              <a:t>+ </a:t>
            </a:r>
            <a:r>
              <a:rPr lang="en-US" altLang="en-US" i="1" dirty="0"/>
              <a:t>m</a:t>
            </a:r>
            <a:r>
              <a:rPr lang="en-US" altLang="en-US" baseline="-25000" dirty="0"/>
              <a:t>2</a:t>
            </a:r>
            <a:r>
              <a:rPr lang="en-US" altLang="en-US" i="1" dirty="0"/>
              <a:t>x</a:t>
            </a:r>
            <a:r>
              <a:rPr lang="en-US" altLang="en-US" baseline="-25000" dirty="0"/>
              <a:t>2 </a:t>
            </a:r>
            <a:r>
              <a:rPr lang="en-US" altLang="en-US" dirty="0"/>
              <a:t>+ </a:t>
            </a:r>
            <a:r>
              <a:rPr lang="en-US" altLang="en-US" i="1" dirty="0"/>
              <a:t>m</a:t>
            </a:r>
            <a:r>
              <a:rPr lang="en-US" altLang="en-US" baseline="-25000" dirty="0"/>
              <a:t>3</a:t>
            </a:r>
            <a:r>
              <a:rPr lang="en-US" altLang="en-US" i="1" dirty="0"/>
              <a:t>x</a:t>
            </a:r>
            <a:r>
              <a:rPr lang="en-US" altLang="en-US" baseline="-25000" dirty="0"/>
              <a:t>3 </a:t>
            </a:r>
            <a:r>
              <a:rPr lang="en-US" altLang="en-US" dirty="0"/>
              <a:t>+ … + </a:t>
            </a:r>
            <a:r>
              <a:rPr lang="en-US" altLang="en-US" i="1" dirty="0" err="1"/>
              <a:t>m</a:t>
            </a:r>
            <a:r>
              <a:rPr lang="en-US" altLang="en-US" i="1" baseline="-25000" dirty="0" err="1"/>
              <a:t>k</a:t>
            </a:r>
            <a:r>
              <a:rPr lang="en-US" altLang="en-US" i="1" dirty="0" err="1"/>
              <a:t>x</a:t>
            </a:r>
            <a:r>
              <a:rPr lang="en-US" altLang="en-US" i="1" baseline="-25000" dirty="0" err="1"/>
              <a:t>k</a:t>
            </a:r>
            <a:endParaRPr lang="en-US" altLang="en-US" i="1" baseline="-25000" dirty="0"/>
          </a:p>
          <a:p>
            <a:pPr marL="0" indent="0">
              <a:buNone/>
            </a:pPr>
            <a:r>
              <a:rPr lang="en-US" dirty="0"/>
              <a:t>where </a:t>
            </a:r>
            <a:r>
              <a:rPr lang="en-US" altLang="en-US" i="1" dirty="0"/>
              <a:t>ŷ</a:t>
            </a:r>
            <a:r>
              <a:rPr lang="en-US" i="1" dirty="0"/>
              <a:t> </a:t>
            </a:r>
            <a:r>
              <a:rPr lang="en-US" dirty="0"/>
              <a:t>is the predicted </a:t>
            </a:r>
            <a:r>
              <a:rPr lang="en-US" i="1" dirty="0"/>
              <a:t>y</a:t>
            </a:r>
            <a:r>
              <a:rPr lang="en-US" dirty="0"/>
              <a:t>-value for given </a:t>
            </a:r>
            <a:r>
              <a:rPr lang="en-US" i="1" dirty="0"/>
              <a:t>x</a:t>
            </a:r>
            <a:r>
              <a:rPr lang="en-US" i="1" baseline="-25000" dirty="0"/>
              <a:t>i</a:t>
            </a:r>
            <a:r>
              <a:rPr lang="en-US" i="1" dirty="0"/>
              <a:t> </a:t>
            </a:r>
            <a:r>
              <a:rPr lang="en-US" dirty="0"/>
              <a:t>values and </a:t>
            </a:r>
            <a:r>
              <a:rPr lang="en-US" i="1" dirty="0"/>
              <a:t>b </a:t>
            </a:r>
            <a:r>
              <a:rPr lang="en-US" dirty="0"/>
              <a:t>is the </a:t>
            </a:r>
            <a:r>
              <a:rPr lang="en-US" i="1" dirty="0"/>
              <a:t>y</a:t>
            </a:r>
            <a:r>
              <a:rPr lang="en-US" dirty="0"/>
              <a:t>-intercept. The </a:t>
            </a:r>
            <a:r>
              <a:rPr lang="en-US" i="1" dirty="0"/>
              <a:t>y</a:t>
            </a:r>
            <a:r>
              <a:rPr lang="en-US" dirty="0"/>
              <a:t>-intercept </a:t>
            </a:r>
            <a:r>
              <a:rPr lang="en-US" i="1" dirty="0"/>
              <a:t>b </a:t>
            </a:r>
            <a:r>
              <a:rPr lang="en-US" dirty="0"/>
              <a:t>is the value of </a:t>
            </a:r>
            <a:r>
              <a:rPr lang="en-US" altLang="en-US" i="1" dirty="0"/>
              <a:t>ŷ</a:t>
            </a:r>
            <a:r>
              <a:rPr lang="en-US" i="1" dirty="0"/>
              <a:t> </a:t>
            </a:r>
            <a:r>
              <a:rPr lang="en-US" dirty="0"/>
              <a:t>when all </a:t>
            </a:r>
            <a:r>
              <a:rPr lang="en-US" i="1" dirty="0"/>
              <a:t>x</a:t>
            </a:r>
            <a:r>
              <a:rPr lang="en-US" i="1" baseline="-25000" dirty="0"/>
              <a:t>i</a:t>
            </a:r>
            <a:r>
              <a:rPr lang="en-US" i="1" dirty="0"/>
              <a:t> </a:t>
            </a:r>
            <a:r>
              <a:rPr lang="en-US" dirty="0"/>
              <a:t>are 0. Each coefficient </a:t>
            </a:r>
            <a:r>
              <a:rPr lang="en-US" i="1" dirty="0"/>
              <a:t>m</a:t>
            </a:r>
            <a:r>
              <a:rPr lang="en-US" i="1" baseline="-25000" dirty="0"/>
              <a:t>i</a:t>
            </a:r>
            <a:r>
              <a:rPr lang="en-US" i="1" dirty="0"/>
              <a:t> </a:t>
            </a:r>
            <a:r>
              <a:rPr lang="en-US" dirty="0"/>
              <a:t>is the amount of change in </a:t>
            </a:r>
            <a:r>
              <a:rPr lang="en-US" altLang="en-US" i="1" dirty="0"/>
              <a:t>ŷ</a:t>
            </a:r>
            <a:r>
              <a:rPr lang="en-US" i="1" dirty="0"/>
              <a:t> </a:t>
            </a:r>
            <a:r>
              <a:rPr lang="en-US" dirty="0"/>
              <a:t>when the independent variable </a:t>
            </a:r>
            <a:r>
              <a:rPr lang="en-US" i="1" dirty="0"/>
              <a:t>x</a:t>
            </a:r>
            <a:r>
              <a:rPr lang="en-US" i="1" baseline="-25000" dirty="0"/>
              <a:t>i</a:t>
            </a:r>
            <a:r>
              <a:rPr lang="en-US" i="1" dirty="0"/>
              <a:t> </a:t>
            </a:r>
            <a:r>
              <a:rPr lang="en-US" dirty="0"/>
              <a:t>is changed by one unit and all other independent variables are held constant.</a:t>
            </a:r>
            <a:endParaRPr lang="en-US" altLang="en-US" dirty="0"/>
          </a:p>
        </p:txBody>
      </p:sp>
      <p:sp>
        <p:nvSpPr>
          <p:cNvPr id="15364" name="Footer Placeholder 2">
            <a:extLst>
              <a:ext uri="{FF2B5EF4-FFF2-40B4-BE49-F238E27FC236}">
                <a16:creationId xmlns:a16="http://schemas.microsoft.com/office/drawing/2014/main" xmlns="" id="{3036BA4B-FC9F-4ACA-8674-90FFE30B8B9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44386575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53CFA0-C38B-4484-A42C-1F685309C06D}"/>
              </a:ext>
            </a:extLst>
          </p:cNvPr>
          <p:cNvSpPr>
            <a:spLocks noGrp="1"/>
          </p:cNvSpPr>
          <p:nvPr>
            <p:ph type="title"/>
          </p:nvPr>
        </p:nvSpPr>
        <p:spPr/>
        <p:txBody>
          <a:bodyPr/>
          <a:lstStyle/>
          <a:p>
            <a:pPr>
              <a:defRPr/>
            </a:pPr>
            <a:r>
              <a:rPr lang="en-US" dirty="0">
                <a:solidFill>
                  <a:schemeClr val="accent3"/>
                </a:solidFill>
                <a:ea typeface="+mj-ea"/>
              </a:rPr>
              <a:t>Example: Finding a Multiple Regression Equation</a:t>
            </a:r>
          </a:p>
        </p:txBody>
      </p:sp>
      <p:sp>
        <p:nvSpPr>
          <p:cNvPr id="16386" name="Content Placeholder 2">
            <a:extLst>
              <a:ext uri="{FF2B5EF4-FFF2-40B4-BE49-F238E27FC236}">
                <a16:creationId xmlns:a16="http://schemas.microsoft.com/office/drawing/2014/main" xmlns="" id="{61CFCACA-2261-4D81-ABF1-0F345E6C990E}"/>
              </a:ext>
            </a:extLst>
          </p:cNvPr>
          <p:cNvSpPr>
            <a:spLocks noGrp="1"/>
          </p:cNvSpPr>
          <p:nvPr>
            <p:ph idx="1"/>
          </p:nvPr>
        </p:nvSpPr>
        <p:spPr/>
        <p:txBody>
          <a:bodyPr/>
          <a:lstStyle/>
          <a:p>
            <a:pPr marL="0" indent="0">
              <a:buFont typeface="Arial" panose="020B0604020202020204" pitchFamily="34" charset="0"/>
              <a:buNone/>
            </a:pPr>
            <a:r>
              <a:rPr lang="en-US" altLang="en-US"/>
              <a:t>A researcher wants to determine how employee salaries at a certain company are related to the length of employment, previous experience, and education. The researcher selects eight employees from the company and obtains the data shown on the next slide. Use Minitab to find a multiple regression equation that models the data.</a:t>
            </a:r>
          </a:p>
          <a:p>
            <a:pPr marL="0" indent="0">
              <a:buFont typeface="Arial" panose="020B0604020202020204" pitchFamily="34" charset="0"/>
              <a:buNone/>
            </a:pPr>
            <a:endParaRPr lang="en-US" altLang="en-US"/>
          </a:p>
        </p:txBody>
      </p:sp>
      <p:sp>
        <p:nvSpPr>
          <p:cNvPr id="16387" name="Footer Placeholder 2">
            <a:extLst>
              <a:ext uri="{FF2B5EF4-FFF2-40B4-BE49-F238E27FC236}">
                <a16:creationId xmlns:a16="http://schemas.microsoft.com/office/drawing/2014/main" xmlns="" id="{0512D349-4FA1-4FBE-82F3-B8322C5C2ED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416787417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1526F6-9DC2-48CB-82B9-B06A2AB0921D}"/>
              </a:ext>
            </a:extLst>
          </p:cNvPr>
          <p:cNvSpPr>
            <a:spLocks noGrp="1"/>
          </p:cNvSpPr>
          <p:nvPr>
            <p:ph type="title"/>
          </p:nvPr>
        </p:nvSpPr>
        <p:spPr/>
        <p:txBody>
          <a:bodyPr/>
          <a:lstStyle/>
          <a:p>
            <a:pPr>
              <a:defRPr/>
            </a:pPr>
            <a:r>
              <a:rPr lang="en-US" sz="4400" dirty="0">
                <a:solidFill>
                  <a:schemeClr val="accent3"/>
                </a:solidFill>
                <a:ea typeface="+mj-ea"/>
              </a:rPr>
              <a:t>Example: Finding a Multiple Regression Equation</a:t>
            </a:r>
          </a:p>
        </p:txBody>
      </p:sp>
      <p:sp>
        <p:nvSpPr>
          <p:cNvPr id="17465" name="Footer Placeholder 2">
            <a:extLst>
              <a:ext uri="{FF2B5EF4-FFF2-40B4-BE49-F238E27FC236}">
                <a16:creationId xmlns:a16="http://schemas.microsoft.com/office/drawing/2014/main" xmlns="" id="{0A212122-D0A2-49E9-A41B-094687D483E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DA9693E6-3D56-4724-B633-0ACDB8F69C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204" y="1803410"/>
            <a:ext cx="8037592" cy="3790196"/>
          </a:xfrm>
          <a:prstGeom prst="rect">
            <a:avLst/>
          </a:prstGeom>
        </p:spPr>
      </p:pic>
    </p:spTree>
    <p:extLst>
      <p:ext uri="{BB962C8B-B14F-4D97-AF65-F5344CB8AC3E}">
        <p14:creationId xmlns:p14="http://schemas.microsoft.com/office/powerpoint/2010/main" val="286171187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979B5FE-908A-4DA0-97D0-870A8A3AC670}"/>
              </a:ext>
            </a:extLst>
          </p:cNvPr>
          <p:cNvSpPr>
            <a:spLocks noGrp="1"/>
          </p:cNvSpPr>
          <p:nvPr>
            <p:ph type="title"/>
          </p:nvPr>
        </p:nvSpPr>
        <p:spPr/>
        <p:txBody>
          <a:bodyPr/>
          <a:lstStyle/>
          <a:p>
            <a:pPr>
              <a:defRPr/>
            </a:pPr>
            <a:r>
              <a:rPr lang="en-US" dirty="0">
                <a:solidFill>
                  <a:schemeClr val="accent3"/>
                </a:solidFill>
                <a:ea typeface="+mj-ea"/>
              </a:rPr>
              <a:t>Solution: Finding a Multiple Regression Equation</a:t>
            </a:r>
            <a:endParaRPr lang="en-US" dirty="0">
              <a:ea typeface="+mj-ea"/>
            </a:endParaRPr>
          </a:p>
        </p:txBody>
      </p:sp>
      <mc:AlternateContent xmlns:mc="http://schemas.openxmlformats.org/markup-compatibility/2006" xmlns:a14="http://schemas.microsoft.com/office/drawing/2010/main">
        <mc:Choice Requires="a14">
          <p:sp>
            <p:nvSpPr>
              <p:cNvPr id="90115" name="Content Placeholder 3">
                <a:extLst>
                  <a:ext uri="{FF2B5EF4-FFF2-40B4-BE49-F238E27FC236}">
                    <a16:creationId xmlns:a16="http://schemas.microsoft.com/office/drawing/2014/main" xmlns="" id="{7E338D0E-F12F-482B-AC7D-21045C7C7158}"/>
                  </a:ext>
                </a:extLst>
              </p:cNvPr>
              <p:cNvSpPr>
                <a:spLocks noGrp="1"/>
              </p:cNvSpPr>
              <p:nvPr>
                <p:ph idx="1"/>
              </p:nvPr>
            </p:nvSpPr>
            <p:spPr/>
            <p:txBody>
              <a:bodyPr/>
              <a:lstStyle/>
              <a:p>
                <a:pPr marL="350838" indent="-350838"/>
                <a:r>
                  <a:rPr lang="en-US" altLang="en-US" dirty="0"/>
                  <a:t>Enter the </a:t>
                </a:r>
                <a:r>
                  <a:rPr lang="en-US" altLang="en-US" i="1" dirty="0"/>
                  <a:t>y</a:t>
                </a:r>
                <a:r>
                  <a:rPr lang="en-US" altLang="en-US" dirty="0"/>
                  <a:t>-values in C1 and the </a:t>
                </a:r>
                <a:r>
                  <a:rPr lang="en-US" altLang="en-US" i="1" dirty="0"/>
                  <a:t>x</a:t>
                </a:r>
                <a:r>
                  <a:rPr lang="en-US" altLang="en-US" baseline="-25000" dirty="0"/>
                  <a:t>1</a:t>
                </a:r>
                <a:r>
                  <a:rPr lang="en-US" altLang="en-US" dirty="0"/>
                  <a:t>-, </a:t>
                </a:r>
                <a:r>
                  <a:rPr lang="en-US" altLang="en-US" i="1" dirty="0"/>
                  <a:t>x</a:t>
                </a:r>
                <a:r>
                  <a:rPr lang="en-US" altLang="en-US" baseline="-25000" dirty="0"/>
                  <a:t>2</a:t>
                </a:r>
                <a:r>
                  <a:rPr lang="en-US" altLang="en-US" dirty="0"/>
                  <a:t>-, and </a:t>
                </a:r>
                <a:r>
                  <a:rPr lang="en-US" altLang="en-US" i="1" dirty="0"/>
                  <a:t>x</a:t>
                </a:r>
                <a:r>
                  <a:rPr lang="en-US" altLang="en-US" baseline="-25000" dirty="0"/>
                  <a:t>3</a:t>
                </a:r>
                <a:r>
                  <a:rPr lang="en-US" altLang="en-US" dirty="0"/>
                  <a:t>-values in C2, C3 and C4 respectively.</a:t>
                </a:r>
              </a:p>
              <a:p>
                <a:pPr marL="350838" indent="-350838"/>
                <a:r>
                  <a:rPr lang="en-US" altLang="en-US" dirty="0"/>
                  <a:t>Select “Regression </a:t>
                </a:r>
                <a14:m>
                  <m:oMath xmlns:m="http://schemas.openxmlformats.org/officeDocument/2006/math">
                    <m:r>
                      <a:rPr lang="en-US" altLang="en-US" i="1" smtClean="0">
                        <a:latin typeface="Cambria Math" panose="02040503050406030204" pitchFamily="18" charset="0"/>
                        <a:ea typeface="Cambria Math" panose="02040503050406030204" pitchFamily="18" charset="0"/>
                      </a:rPr>
                      <m:t>⊳</m:t>
                    </m:r>
                  </m:oMath>
                </a14:m>
                <a:r>
                  <a:rPr lang="en-US" altLang="en-US" dirty="0"/>
                  <a:t> Regression</a:t>
                </a:r>
                <a:r>
                  <a:rPr lang="en-US" altLang="en-US" dirty="0">
                    <a:ea typeface="Cambria Math" panose="02040503050406030204" pitchFamily="18" charset="0"/>
                  </a:rPr>
                  <a:t> </a:t>
                </a:r>
                <a14:m>
                  <m:oMath xmlns:m="http://schemas.openxmlformats.org/officeDocument/2006/math">
                    <m:r>
                      <a:rPr lang="en-US" altLang="en-US" i="1">
                        <a:latin typeface="Cambria Math" panose="02040503050406030204" pitchFamily="18" charset="0"/>
                        <a:ea typeface="Cambria Math" panose="02040503050406030204" pitchFamily="18" charset="0"/>
                      </a:rPr>
                      <m:t>⊳ </m:t>
                    </m:r>
                  </m:oMath>
                </a14:m>
                <a:r>
                  <a:rPr lang="en-US" altLang="en-US" dirty="0"/>
                  <a:t>Fit Regression Model” from the </a:t>
                </a:r>
                <a:r>
                  <a:rPr lang="en-US" altLang="en-US" i="1" dirty="0"/>
                  <a:t>Stat</a:t>
                </a:r>
                <a:r>
                  <a:rPr lang="en-US" altLang="en-US" dirty="0"/>
                  <a:t> menu.</a:t>
                </a:r>
              </a:p>
              <a:p>
                <a:pPr marL="350838" indent="-350838"/>
                <a:r>
                  <a:rPr lang="en-US" altLang="en-US" dirty="0"/>
                  <a:t>Use the salaries as the response variable and the remaining data as the predictors.</a:t>
                </a:r>
              </a:p>
            </p:txBody>
          </p:sp>
        </mc:Choice>
        <mc:Fallback xmlns="">
          <p:sp>
            <p:nvSpPr>
              <p:cNvPr id="90115" name="Content Placeholder 3">
                <a:extLst>
                  <a:ext uri="{FF2B5EF4-FFF2-40B4-BE49-F238E27FC236}">
                    <a16:creationId xmlns:a16="http://schemas.microsoft.com/office/drawing/2014/main" id="{7E338D0E-F12F-482B-AC7D-21045C7C7158}"/>
                  </a:ext>
                </a:extLst>
              </p:cNvPr>
              <p:cNvSpPr>
                <a:spLocks noGrp="1" noRot="1" noChangeAspect="1" noMove="1" noResize="1" noEditPoints="1" noAdjustHandles="1" noChangeArrowheads="1" noChangeShapeType="1" noTextEdit="1"/>
              </p:cNvSpPr>
              <p:nvPr>
                <p:ph idx="1"/>
              </p:nvPr>
            </p:nvSpPr>
            <p:spPr>
              <a:blipFill>
                <a:blip r:embed="rId2"/>
                <a:stretch>
                  <a:fillRect l="-1333" t="-1482"/>
                </a:stretch>
              </a:blipFill>
            </p:spPr>
            <p:txBody>
              <a:bodyPr/>
              <a:lstStyle/>
              <a:p>
                <a:r>
                  <a:rPr lang="en-US">
                    <a:noFill/>
                  </a:rPr>
                  <a:t> </a:t>
                </a:r>
              </a:p>
            </p:txBody>
          </p:sp>
        </mc:Fallback>
      </mc:AlternateContent>
      <p:sp>
        <p:nvSpPr>
          <p:cNvPr id="18435" name="Footer Placeholder 2">
            <a:extLst>
              <a:ext uri="{FF2B5EF4-FFF2-40B4-BE49-F238E27FC236}">
                <a16:creationId xmlns:a16="http://schemas.microsoft.com/office/drawing/2014/main" xmlns="" id="{8282FA16-E788-4674-AF29-AD983D6520D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8796966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1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01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471</TotalTime>
  <Words>552</Words>
  <Application>Microsoft Office PowerPoint</Application>
  <PresentationFormat>On-screen Show (4:3)</PresentationFormat>
  <Paragraphs>73</Paragraphs>
  <Slides>14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MS PGothic</vt:lpstr>
      <vt:lpstr>ＭＳ Ｐ明朝</vt:lpstr>
      <vt:lpstr>Arial</vt:lpstr>
      <vt:lpstr>Calibri</vt:lpstr>
      <vt:lpstr>Cambria Math</vt:lpstr>
      <vt:lpstr>Times New Roman</vt:lpstr>
      <vt:lpstr>Wingdings</vt:lpstr>
      <vt:lpstr>lf4template</vt:lpstr>
      <vt:lpstr>PowerPoint Presentation</vt:lpstr>
      <vt:lpstr>Chapter Outline</vt:lpstr>
      <vt:lpstr>Section 9.4</vt:lpstr>
      <vt:lpstr>Section 9.4 Objectives</vt:lpstr>
      <vt:lpstr>Multiple Regression Equation</vt:lpstr>
      <vt:lpstr>Multiple Regression Equation</vt:lpstr>
      <vt:lpstr>Example: Finding a Multiple Regression Equation</vt:lpstr>
      <vt:lpstr>Example: Finding a Multiple Regression Equation</vt:lpstr>
      <vt:lpstr>Solution: Finding a Multiple Regression Equation</vt:lpstr>
      <vt:lpstr>Solution: Finding a Multiple Regression Equation</vt:lpstr>
      <vt:lpstr>Predicting y-Values</vt:lpstr>
      <vt:lpstr>Example: Predicting y-Values Using Multiple Regression Equations</vt:lpstr>
      <vt:lpstr>Example: Predicting y-Values Using Multiple Regression Equations</vt:lpstr>
      <vt:lpstr>Example: Predicting y-Values Using Multiple Regression Equations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dc:title>
  <dc:subject>Elementary Statistics  7e</dc:subject>
  <dc:creator>Ron Larson, Betsy Farber</dc:creator>
  <cp:lastModifiedBy>Sandra Scholten</cp:lastModifiedBy>
  <cp:revision>74</cp:revision>
  <dcterms:created xsi:type="dcterms:W3CDTF">2007-07-18T23:54:35Z</dcterms:created>
  <dcterms:modified xsi:type="dcterms:W3CDTF">2019-02-12T18:53:39Z</dcterms:modified>
</cp:coreProperties>
</file>