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5"/>
  </p:notesMasterIdLst>
  <p:handoutMasterIdLst>
    <p:handoutMasterId r:id="rId26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9" r:id="rId22"/>
    <p:sldId id="277" r:id="rId23"/>
    <p:sldId id="280" r:id="rId24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e Glascoe" initials="LG" lastIdx="19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E03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581" autoAdjust="0"/>
    <p:restoredTop sz="86351" autoAdjust="0"/>
  </p:normalViewPr>
  <p:slideViewPr>
    <p:cSldViewPr snapToGrid="0">
      <p:cViewPr varScale="1">
        <p:scale>
          <a:sx n="87" d="100"/>
          <a:sy n="87" d="100"/>
        </p:scale>
        <p:origin x="360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2520" y="78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4" Type="http://schemas.openxmlformats.org/officeDocument/2006/relationships/image" Target="../media/image14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2BA72A0E-95BB-48F7-AF1B-D51E2878E19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dirty="0"/>
              <a:t>Chapter </a:t>
            </a:r>
            <a:r>
              <a:rPr lang="en-US" dirty="0" smtClean="0"/>
              <a:t>9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0B8FF084-D64F-4ABA-98C0-BF702B1CEAF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altLang="en-US" dirty="0"/>
              <a:t>Larson/Farber </a:t>
            </a:r>
            <a:r>
              <a:rPr lang="en-US" altLang="en-US" dirty="0" smtClean="0"/>
              <a:t>7th </a:t>
            </a:r>
            <a:r>
              <a:rPr lang="en-US" altLang="en-US" dirty="0" err="1"/>
              <a:t>ed</a:t>
            </a:r>
            <a:endParaRPr lang="en-US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7678EEEA-24E7-481C-AFE0-E8B4A0DB424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2FB8E8C-0D6F-41DF-A5E7-85834431E1C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6703102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423102E6-095D-4A90-8D1F-478AAC9AAA9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Chapter 9</a:t>
            </a:r>
            <a:endParaRPr lang="en-US" dirty="0"/>
          </a:p>
        </p:txBody>
      </p:sp>
      <p:sp>
        <p:nvSpPr>
          <p:cNvPr id="4" name="Slide Image Placeholder 3">
            <a:extLst>
              <a:ext uri="{FF2B5EF4-FFF2-40B4-BE49-F238E27FC236}">
                <a16:creationId xmlns="" xmlns:a16="http://schemas.microsoft.com/office/drawing/2014/main" id="{4E851504-9568-41E5-8749-91CCFA0A8B4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>
            <a:extLst>
              <a:ext uri="{FF2B5EF4-FFF2-40B4-BE49-F238E27FC236}">
                <a16:creationId xmlns="" xmlns:a16="http://schemas.microsoft.com/office/drawing/2014/main" id="{5CDCA077-DF61-47A4-81F3-0C203C0A98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D3A92A38-6A99-4B4E-9655-A861EED2A81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altLang="en-US" dirty="0" smtClean="0"/>
              <a:t>Larson/Farber 7th </a:t>
            </a:r>
            <a:r>
              <a:rPr lang="en-US" altLang="en-US" dirty="0" err="1" smtClean="0"/>
              <a:t>ed</a:t>
            </a:r>
            <a:endParaRPr lang="en-US" alt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7906537B-F884-47EE-884E-6A9274F188F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A5BD864-E641-43A5-B847-432F3B5DE1C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950816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>
            <a:extLst>
              <a:ext uri="{FF2B5EF4-FFF2-40B4-BE49-F238E27FC236}">
                <a16:creationId xmlns="" xmlns:a16="http://schemas.microsoft.com/office/drawing/2014/main" id="{BED3C48F-C7E4-4F1B-B747-19DF446CC1B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Notes Placeholder 2">
            <a:extLst>
              <a:ext uri="{FF2B5EF4-FFF2-40B4-BE49-F238E27FC236}">
                <a16:creationId xmlns="" xmlns:a16="http://schemas.microsoft.com/office/drawing/2014/main" id="{515691BE-F24A-475C-9AFD-B941AFE86AB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25604" name="Slide Number Placeholder 3">
            <a:extLst>
              <a:ext uri="{FF2B5EF4-FFF2-40B4-BE49-F238E27FC236}">
                <a16:creationId xmlns="" xmlns:a16="http://schemas.microsoft.com/office/drawing/2014/main" id="{3D8C1F16-5665-4C91-9114-22FA5EF7FC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07C95BD-FDD8-4629-B0D8-7E643830E325}" type="slidenum">
              <a:rPr lang="en-US" altLang="en-US">
                <a:latin typeface="Arial" panose="020B0604020202020204" pitchFamily="34" charset="0"/>
              </a:rPr>
              <a:pPr eaLnBrk="1" hangingPunct="1">
                <a:spcBef>
                  <a:spcPct val="0"/>
                </a:spcBef>
              </a:pPr>
              <a:t>1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5605" name="Footer Placeholder 4">
            <a:extLst>
              <a:ext uri="{FF2B5EF4-FFF2-40B4-BE49-F238E27FC236}">
                <a16:creationId xmlns="" xmlns:a16="http://schemas.microsoft.com/office/drawing/2014/main" id="{8CC2A149-A2C7-42D1-9CEA-10C1AF17E48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Larson/Farber 6th ed</a:t>
            </a:r>
          </a:p>
        </p:txBody>
      </p:sp>
      <p:sp>
        <p:nvSpPr>
          <p:cNvPr id="25606" name="Header Placeholder 5">
            <a:extLst>
              <a:ext uri="{FF2B5EF4-FFF2-40B4-BE49-F238E27FC236}">
                <a16:creationId xmlns="" xmlns:a16="http://schemas.microsoft.com/office/drawing/2014/main" id="{061CE2F9-8BD2-44B0-9BF9-E9B8D924ECB3}"/>
              </a:ext>
            </a:extLst>
          </p:cNvPr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Chapter 1</a:t>
            </a:r>
          </a:p>
        </p:txBody>
      </p:sp>
    </p:spTree>
    <p:extLst>
      <p:ext uri="{BB962C8B-B14F-4D97-AF65-F5344CB8AC3E}">
        <p14:creationId xmlns:p14="http://schemas.microsoft.com/office/powerpoint/2010/main" val="15781603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7">
            <a:extLst>
              <a:ext uri="{FF2B5EF4-FFF2-40B4-BE49-F238E27FC236}">
                <a16:creationId xmlns="" xmlns:a16="http://schemas.microsoft.com/office/drawing/2014/main" id="{48705C87-9F31-44C1-A181-F286AEC4DB7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1E49EA83-6E54-427A-BEEA-6D4147EC2C9D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12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22530" name="Rectangle 2">
            <a:extLst>
              <a:ext uri="{FF2B5EF4-FFF2-40B4-BE49-F238E27FC236}">
                <a16:creationId xmlns="" xmlns:a16="http://schemas.microsoft.com/office/drawing/2014/main" id="{D4A5309A-D7F0-4987-97CC-67DC2E8CD20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Rectangle 3">
            <a:extLst>
              <a:ext uri="{FF2B5EF4-FFF2-40B4-BE49-F238E27FC236}">
                <a16:creationId xmlns="" xmlns:a16="http://schemas.microsoft.com/office/drawing/2014/main" id="{5997EBE0-C596-468A-A785-F8DDAE4A64A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57250" y="4338638"/>
            <a:ext cx="5140325" cy="41814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394177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Slide Image Placeholder 1">
            <a:extLst>
              <a:ext uri="{FF2B5EF4-FFF2-40B4-BE49-F238E27FC236}">
                <a16:creationId xmlns="" xmlns:a16="http://schemas.microsoft.com/office/drawing/2014/main" id="{E5F613F8-60D0-4108-AADB-7ABB38F2546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4" name="Notes Placeholder 2">
            <a:extLst>
              <a:ext uri="{FF2B5EF4-FFF2-40B4-BE49-F238E27FC236}">
                <a16:creationId xmlns="" xmlns:a16="http://schemas.microsoft.com/office/drawing/2014/main" id="{18432C85-4B2B-45B1-9C87-E16E4740166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28675" name="Slide Number Placeholder 3">
            <a:extLst>
              <a:ext uri="{FF2B5EF4-FFF2-40B4-BE49-F238E27FC236}">
                <a16:creationId xmlns="" xmlns:a16="http://schemas.microsoft.com/office/drawing/2014/main" id="{EFC36FD7-A817-48E0-ADCC-CB7910F7990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73BC99BE-779D-4C2E-AA9B-5FC463D3A1B9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17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70807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7">
            <a:extLst>
              <a:ext uri="{FF2B5EF4-FFF2-40B4-BE49-F238E27FC236}">
                <a16:creationId xmlns="" xmlns:a16="http://schemas.microsoft.com/office/drawing/2014/main" id="{55E642C0-F0DD-4E16-8D3F-3BE5FE09CAC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7D67A023-93D1-4641-9F91-A09C7A2EECCC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18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30722" name="Rectangle 2">
            <a:extLst>
              <a:ext uri="{FF2B5EF4-FFF2-40B4-BE49-F238E27FC236}">
                <a16:creationId xmlns="" xmlns:a16="http://schemas.microsoft.com/office/drawing/2014/main" id="{CC5DA54C-3449-4AA3-B6D6-2A38BCBBBE6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Rectangle 3">
            <a:extLst>
              <a:ext uri="{FF2B5EF4-FFF2-40B4-BE49-F238E27FC236}">
                <a16:creationId xmlns="" xmlns:a16="http://schemas.microsoft.com/office/drawing/2014/main" id="{C3CE22B1-8ACD-410F-B142-00FF3D12B1C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57250" y="4338638"/>
            <a:ext cx="5140325" cy="41814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85106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7">
            <a:extLst>
              <a:ext uri="{FF2B5EF4-FFF2-40B4-BE49-F238E27FC236}">
                <a16:creationId xmlns="" xmlns:a16="http://schemas.microsoft.com/office/drawing/2014/main" id="{17CFE968-2A5F-4BBE-B235-C6CBB92EDA9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C60E0442-1E38-45E1-BFC1-63610B7EA8A1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19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32770" name="Rectangle 2">
            <a:extLst>
              <a:ext uri="{FF2B5EF4-FFF2-40B4-BE49-F238E27FC236}">
                <a16:creationId xmlns="" xmlns:a16="http://schemas.microsoft.com/office/drawing/2014/main" id="{09475139-AC71-4A04-9A1C-A1A333959F0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Rectangle 3">
            <a:extLst>
              <a:ext uri="{FF2B5EF4-FFF2-40B4-BE49-F238E27FC236}">
                <a16:creationId xmlns="" xmlns:a16="http://schemas.microsoft.com/office/drawing/2014/main" id="{F2BD9150-2886-48B7-B7A0-A07C090A89F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57250" y="4338638"/>
            <a:ext cx="5140325" cy="41814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61795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="" xmlns:a16="http://schemas.microsoft.com/office/drawing/2014/main" id="{BA768897-AE1F-4BBA-9735-E85BACB571E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BF425563-4D73-4E13-9485-63369118B5D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886044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4">
            <a:extLst>
              <a:ext uri="{FF2B5EF4-FFF2-40B4-BE49-F238E27FC236}">
                <a16:creationId xmlns="" xmlns:a16="http://schemas.microsoft.com/office/drawing/2014/main" id="{D34E719C-6E1A-4409-AAC3-F0FFEF7F8D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0597248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BD31C36-8DE7-47E3-8210-E92EC5D1462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239934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="" xmlns:a16="http://schemas.microsoft.com/office/drawing/2014/main" id="{4A0BEBAC-8316-4A0B-B812-B1F4EAE4D6F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7332DD2-ADD2-43F1-9DBD-FF46C02CC16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636883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="" xmlns:a16="http://schemas.microsoft.com/office/drawing/2014/main" id="{EE0BE9A5-7856-40D2-A899-07BF9508CC4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0DAEE260-4D40-41E5-89C4-AE323EC85D5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428258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609600" y="457200"/>
            <a:ext cx="8077200" cy="1066800"/>
          </a:xfrm>
        </p:spPr>
        <p:txBody>
          <a:bodyPr/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Footer Placeholder 4">
            <a:extLst>
              <a:ext uri="{FF2B5EF4-FFF2-40B4-BE49-F238E27FC236}">
                <a16:creationId xmlns="" xmlns:a16="http://schemas.microsoft.com/office/drawing/2014/main" id="{041D11B2-230C-48EC-82F1-6C9B16E9EC5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208A409F-8EBE-4C84-A476-F20B635B0BF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260157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="" xmlns:a16="http://schemas.microsoft.com/office/drawing/2014/main" id="{603E3298-7589-404A-A3CD-B7D3632FB08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="" xmlns:a16="http://schemas.microsoft.com/office/drawing/2014/main" id="{C607DD56-6AC8-4621-9BE9-58551A3302C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="" xmlns:a16="http://schemas.microsoft.com/office/drawing/2014/main" id="{19AF5378-F02F-4509-B60B-CC17F9AFC9B6}"/>
              </a:ext>
            </a:extLst>
          </p:cNvPr>
          <p:cNvSpPr>
            <a:spLocks noChangeArrowheads="1"/>
          </p:cNvSpPr>
          <p:nvPr userDrawn="1"/>
        </p:nvSpPr>
        <p:spPr bwMode="gray">
          <a:xfrm>
            <a:off x="0" y="6407150"/>
            <a:ext cx="9145588" cy="457200"/>
          </a:xfrm>
          <a:prstGeom prst="rect">
            <a:avLst/>
          </a:prstGeom>
          <a:solidFill>
            <a:srgbClr val="3643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 sz="2400" dirty="0">
              <a:solidFill>
                <a:srgbClr val="000000"/>
              </a:solidFill>
            </a:endParaRPr>
          </a:p>
        </p:txBody>
      </p:sp>
      <p:sp>
        <p:nvSpPr>
          <p:cNvPr id="12" name="Rectangle 10">
            <a:extLst>
              <a:ext uri="{FF2B5EF4-FFF2-40B4-BE49-F238E27FC236}">
                <a16:creationId xmlns="" xmlns:a16="http://schemas.microsoft.com/office/drawing/2014/main" id="{8D11D8C6-6BA5-4960-92F1-9DE927AC48A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145463" y="6333066"/>
            <a:ext cx="842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/>
            <a:fld id="{8283E607-DE1E-42B1-AE02-332DF676BF65}" type="slidenum">
              <a:rPr lang="en-US" altLang="en-US" sz="1400" b="1">
                <a:solidFill>
                  <a:srgbClr val="FBF5EA"/>
                </a:solidFill>
              </a:rPr>
              <a:pPr algn="r"/>
              <a:t>‹#›</a:t>
            </a:fld>
            <a:endParaRPr lang="en-US" altLang="en-US" sz="1400" b="1" dirty="0">
              <a:solidFill>
                <a:srgbClr val="FBF5EA"/>
              </a:solidFill>
            </a:endParaRPr>
          </a:p>
        </p:txBody>
      </p:sp>
      <p:pic>
        <p:nvPicPr>
          <p:cNvPr id="9" name="Picture 19" descr="Pearson_Bound_White">
            <a:extLst>
              <a:ext uri="{FF2B5EF4-FFF2-40B4-BE49-F238E27FC236}">
                <a16:creationId xmlns="" xmlns:a16="http://schemas.microsoft.com/office/drawing/2014/main" id="{280D9147-1857-4AA0-B13A-79966292090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50" y="6391275"/>
            <a:ext cx="1655763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ooter Placeholder 25">
            <a:extLst>
              <a:ext uri="{FF2B5EF4-FFF2-40B4-BE49-F238E27FC236}">
                <a16:creationId xmlns="" xmlns:a16="http://schemas.microsoft.com/office/drawing/2014/main" id="{3DB57D7B-DFB7-46B6-A92A-369F6BC2D0B0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966911" y="6475412"/>
            <a:ext cx="5872164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400" dirty="0">
                <a:solidFill>
                  <a:schemeClr val="bg2"/>
                </a:solidFill>
                <a:latin typeface="Arial" panose="020B0604020202020204" pitchFamily="34" charset="0"/>
              </a:rPr>
              <a:t>Copyright 2019, 2015, 2012, Pearson Education, Inc.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AFBF789B-AA02-4C2A-839B-CF5EBD90F1EC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69" y="6461122"/>
            <a:ext cx="294393" cy="31009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</p:sldLayoutIdLst>
  <p:transition>
    <p:wipe dir="r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0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2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7.bin"/><Relationship Id="rId11" Type="http://schemas.openxmlformats.org/officeDocument/2006/relationships/image" Target="../media/image14.wmf"/><Relationship Id="rId5" Type="http://schemas.openxmlformats.org/officeDocument/2006/relationships/image" Target="../media/image11.wmf"/><Relationship Id="rId10" Type="http://schemas.openxmlformats.org/officeDocument/2006/relationships/oleObject" Target="../embeddings/oleObject9.bin"/><Relationship Id="rId4" Type="http://schemas.openxmlformats.org/officeDocument/2006/relationships/oleObject" Target="../embeddings/oleObject6.bin"/><Relationship Id="rId9" Type="http://schemas.openxmlformats.org/officeDocument/2006/relationships/image" Target="../media/image13.w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8.png"/><Relationship Id="rId4" Type="http://schemas.openxmlformats.org/officeDocument/2006/relationships/image" Target="../media/image16.w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18.wmf"/><Relationship Id="rId4" Type="http://schemas.openxmlformats.org/officeDocument/2006/relationships/oleObject" Target="../embeddings/oleObject11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19.wmf"/><Relationship Id="rId4" Type="http://schemas.openxmlformats.org/officeDocument/2006/relationships/oleObject" Target="../embeddings/oleObject12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21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4.bin"/><Relationship Id="rId5" Type="http://schemas.openxmlformats.org/officeDocument/2006/relationships/image" Target="../media/image20.wmf"/><Relationship Id="rId4" Type="http://schemas.openxmlformats.org/officeDocument/2006/relationships/oleObject" Target="../embeddings/oleObject13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6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8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9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map&#10;&#10;Description generated with high confidence">
            <a:extLst>
              <a:ext uri="{FF2B5EF4-FFF2-40B4-BE49-F238E27FC236}">
                <a16:creationId xmlns="" xmlns:a16="http://schemas.microsoft.com/office/drawing/2014/main" id="{28A3BC3E-4DE3-4210-B2C7-89C0027E8C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783" y="423863"/>
            <a:ext cx="4194955" cy="5368491"/>
          </a:xfrm>
          <a:prstGeom prst="rect">
            <a:avLst/>
          </a:prstGeom>
        </p:spPr>
      </p:pic>
      <p:sp>
        <p:nvSpPr>
          <p:cNvPr id="8194" name="Rectangle 2">
            <a:extLst>
              <a:ext uri="{FF2B5EF4-FFF2-40B4-BE49-F238E27FC236}">
                <a16:creationId xmlns="" xmlns:a16="http://schemas.microsoft.com/office/drawing/2014/main" id="{D6C12B1B-6B9C-42A1-82EF-224ED97D0E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533400"/>
            <a:ext cx="41910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4800">
                <a:latin typeface="Arial" panose="020B0604020202020204" pitchFamily="34" charset="0"/>
                <a:cs typeface="Arial" panose="020B0604020202020204" pitchFamily="34" charset="0"/>
              </a:rPr>
              <a:t>Chapter</a:t>
            </a:r>
          </a:p>
        </p:txBody>
      </p:sp>
      <p:sp>
        <p:nvSpPr>
          <p:cNvPr id="8195" name="Rectangle 3">
            <a:extLst>
              <a:ext uri="{FF2B5EF4-FFF2-40B4-BE49-F238E27FC236}">
                <a16:creationId xmlns="" xmlns:a16="http://schemas.microsoft.com/office/drawing/2014/main" id="{DE794FBC-1286-49A6-9729-EC9BCBD28A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1905000"/>
            <a:ext cx="419100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en-US" sz="3200" dirty="0">
                <a:latin typeface="Arial" panose="020B0604020202020204" pitchFamily="34" charset="0"/>
              </a:rPr>
              <a:t>Correlation and Regression</a:t>
            </a:r>
          </a:p>
        </p:txBody>
      </p:sp>
      <p:pic>
        <p:nvPicPr>
          <p:cNvPr id="8196" name="Picture 4" descr="chapter_blue">
            <a:extLst>
              <a:ext uri="{FF2B5EF4-FFF2-40B4-BE49-F238E27FC236}">
                <a16:creationId xmlns="" xmlns:a16="http://schemas.microsoft.com/office/drawing/2014/main" id="{0CFF2BB2-76D0-43EF-9011-D65D334631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685800"/>
            <a:ext cx="1020763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Text Box 5">
            <a:extLst>
              <a:ext uri="{FF2B5EF4-FFF2-40B4-BE49-F238E27FC236}">
                <a16:creationId xmlns="" xmlns:a16="http://schemas.microsoft.com/office/drawing/2014/main" id="{3FECF86A-24DC-45AB-A1BF-674378B825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5438" y="685800"/>
            <a:ext cx="685800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6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Rectangle 2">
            <a:extLst>
              <a:ext uri="{FF2B5EF4-FFF2-40B4-BE49-F238E27FC236}">
                <a16:creationId xmlns="" xmlns:a16="http://schemas.microsoft.com/office/drawing/2014/main" id="{E8A152CE-DDA7-4CF5-9A97-93867E21970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solidFill>
                  <a:schemeClr val="accent3"/>
                </a:solidFill>
                <a:ea typeface="+mj-ea"/>
              </a:rPr>
              <a:t>Example: Coefficient of Determination</a:t>
            </a:r>
          </a:p>
        </p:txBody>
      </p:sp>
      <p:sp>
        <p:nvSpPr>
          <p:cNvPr id="1123370" name="Rectangle 42">
            <a:extLst>
              <a:ext uri="{FF2B5EF4-FFF2-40B4-BE49-F238E27FC236}">
                <a16:creationId xmlns="" xmlns:a16="http://schemas.microsoft.com/office/drawing/2014/main" id="{FFD1E2DD-9EB0-4249-A193-337D523778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4800600"/>
            <a:ext cx="8305800" cy="128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About </a:t>
            </a:r>
            <a:r>
              <a:rPr lang="en-US" altLang="en-US" sz="2600" b="1" dirty="0">
                <a:solidFill>
                  <a:srgbClr val="AE03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76.4%</a:t>
            </a:r>
            <a:r>
              <a:rPr lang="en-US" altLang="en-US" sz="26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the variation in the carbon emissions can be explained by the variation in the gross domestic products.  About </a:t>
            </a:r>
            <a:r>
              <a:rPr lang="en-US" altLang="en-US" sz="26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23.6%</a:t>
            </a:r>
            <a:r>
              <a:rPr lang="en-US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the variation is unexplained.</a:t>
            </a:r>
          </a:p>
        </p:txBody>
      </p:sp>
      <p:sp>
        <p:nvSpPr>
          <p:cNvPr id="19460" name="Content Placeholder 8">
            <a:extLst>
              <a:ext uri="{FF2B5EF4-FFF2-40B4-BE49-F238E27FC236}">
                <a16:creationId xmlns="" xmlns:a16="http://schemas.microsoft.com/office/drawing/2014/main" id="{4EA57B91-5EC1-4254-82A7-5534DCA725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71600"/>
            <a:ext cx="8305800" cy="2362200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altLang="en-US" dirty="0"/>
              <a:t>The correlation coefficient for the gross domestic products and carbon dioxide emissions data is r ≈ 0.874. Find the coefficient of determination. What does this tell you about the explained variation of the data about the regression line? About the unexplained variation?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="" xmlns:a16="http://schemas.microsoft.com/office/drawing/2014/main" id="{312ABA3F-960E-464C-BDB5-D93692214D5F}"/>
                  </a:ext>
                </a:extLst>
              </p:cNvPr>
              <p:cNvSpPr txBox="1"/>
              <p:nvPr/>
            </p:nvSpPr>
            <p:spPr>
              <a:xfrm>
                <a:off x="533399" y="3702050"/>
                <a:ext cx="4518891" cy="95410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en-US" sz="2800" b="1" dirty="0">
                    <a:solidFill>
                      <a:schemeClr val="accent3"/>
                    </a:solidFill>
                    <a:latin typeface="+mn-lt"/>
                    <a:ea typeface="+mn-ea"/>
                  </a:rPr>
                  <a:t>Solution:</a:t>
                </a:r>
              </a:p>
              <a:p>
                <a:pPr>
                  <a:defRPr/>
                </a:pPr>
                <a:r>
                  <a:rPr lang="en-US" sz="2800" i="1" dirty="0">
                    <a:solidFill>
                      <a:srgbClr val="AE0337"/>
                    </a:solidFill>
                    <a:latin typeface="+mn-lt"/>
                  </a:rPr>
                  <a:t>r</a:t>
                </a:r>
                <a:r>
                  <a:rPr lang="en-US" sz="2800" baseline="30000" dirty="0">
                    <a:solidFill>
                      <a:srgbClr val="AE0337"/>
                    </a:solidFill>
                    <a:latin typeface="+mn-lt"/>
                  </a:rPr>
                  <a:t>2</a:t>
                </a:r>
                <a:r>
                  <a:rPr lang="en-US" sz="2800" dirty="0">
                    <a:solidFill>
                      <a:srgbClr val="AE0337"/>
                    </a:solidFill>
                    <a:latin typeface="+mn-lt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 dirty="0" smtClean="0">
                        <a:solidFill>
                          <a:srgbClr val="AE0337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</m:oMath>
                </a14:m>
                <a:r>
                  <a:rPr lang="en-US" sz="2800" dirty="0">
                    <a:solidFill>
                      <a:srgbClr val="AE0337"/>
                    </a:solidFill>
                    <a:latin typeface="+mn-lt"/>
                  </a:rPr>
                  <a:t> (0.874)</a:t>
                </a:r>
                <a:r>
                  <a:rPr lang="en-US" sz="2800" baseline="30000" dirty="0">
                    <a:solidFill>
                      <a:srgbClr val="AE0337"/>
                    </a:solidFill>
                    <a:latin typeface="+mn-lt"/>
                  </a:rPr>
                  <a:t>2</a:t>
                </a:r>
                <a:r>
                  <a:rPr lang="en-US" sz="2800" dirty="0">
                    <a:solidFill>
                      <a:srgbClr val="AE0337"/>
                    </a:solidFill>
                    <a:latin typeface="+mn-lt"/>
                  </a:rPr>
                  <a:t> </a:t>
                </a:r>
                <a:r>
                  <a:rPr lang="en-US" sz="2800" dirty="0">
                    <a:solidFill>
                      <a:srgbClr val="AE0337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≈</a:t>
                </a:r>
                <a:r>
                  <a:rPr lang="en-US" sz="2800" dirty="0">
                    <a:solidFill>
                      <a:srgbClr val="AE0337"/>
                    </a:solidFill>
                    <a:latin typeface="+mn-lt"/>
                  </a:rPr>
                  <a:t> 0.764</a:t>
                </a: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312ABA3F-960E-464C-BDB5-D93692214D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399" y="3702050"/>
                <a:ext cx="4518891" cy="954107"/>
              </a:xfrm>
              <a:prstGeom prst="rect">
                <a:avLst/>
              </a:prstGeom>
              <a:blipFill>
                <a:blip r:embed="rId2"/>
                <a:stretch>
                  <a:fillRect l="-2695" t="-6369" b="-165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462" name="Footer Placeholder 2">
            <a:extLst>
              <a:ext uri="{FF2B5EF4-FFF2-40B4-BE49-F238E27FC236}">
                <a16:creationId xmlns="" xmlns:a16="http://schemas.microsoft.com/office/drawing/2014/main" id="{E1AF708D-588F-444B-B5F4-A602516019C1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63543503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3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3370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>
            <a:extLst>
              <a:ext uri="{FF2B5EF4-FFF2-40B4-BE49-F238E27FC236}">
                <a16:creationId xmlns="" xmlns:a16="http://schemas.microsoft.com/office/drawing/2014/main" id="{8D26EDAC-6AAD-4CD8-8473-15816B113CB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en-US"/>
              <a:t>The Standard Error of Estimate</a:t>
            </a:r>
          </a:p>
        </p:txBody>
      </p:sp>
      <p:sp>
        <p:nvSpPr>
          <p:cNvPr id="17412" name="Content Placeholder 7">
            <a:extLst>
              <a:ext uri="{FF2B5EF4-FFF2-40B4-BE49-F238E27FC236}">
                <a16:creationId xmlns="" xmlns:a16="http://schemas.microsoft.com/office/drawing/2014/main" id="{A6B6A936-CA75-4D72-8163-6ACFB93272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en-US" b="1" dirty="0">
                <a:solidFill>
                  <a:schemeClr val="accent2"/>
                </a:solidFill>
              </a:rPr>
              <a:t>Standard error of estimate</a:t>
            </a:r>
          </a:p>
          <a:p>
            <a:r>
              <a:rPr lang="en-US" altLang="en-US" dirty="0"/>
              <a:t>The standard deviation of the observed </a:t>
            </a:r>
            <a:r>
              <a:rPr lang="en-US" altLang="en-US" i="1" dirty="0" err="1"/>
              <a:t>y</a:t>
            </a:r>
            <a:r>
              <a:rPr lang="en-US" altLang="en-US" i="1" baseline="-25000" dirty="0" err="1"/>
              <a:t>i</a:t>
            </a:r>
            <a:r>
              <a:rPr lang="en-US" altLang="en-US" i="1" baseline="-25000" dirty="0"/>
              <a:t> </a:t>
            </a:r>
            <a:r>
              <a:rPr lang="en-US" altLang="en-US" dirty="0"/>
              <a:t>-values about the predicted </a:t>
            </a:r>
            <a:r>
              <a:rPr lang="en-US" altLang="en-US" i="1" dirty="0"/>
              <a:t>ŷ</a:t>
            </a:r>
            <a:r>
              <a:rPr lang="en-US" altLang="en-US" dirty="0"/>
              <a:t>-value for a given </a:t>
            </a:r>
            <a:r>
              <a:rPr lang="en-US" altLang="en-US" i="1" dirty="0"/>
              <a:t>x</a:t>
            </a:r>
            <a:r>
              <a:rPr lang="en-US" altLang="en-US" i="1" baseline="-25000" dirty="0"/>
              <a:t>i </a:t>
            </a:r>
            <a:r>
              <a:rPr lang="en-US" altLang="en-US" dirty="0"/>
              <a:t>-value. It is given by</a:t>
            </a:r>
            <a:endParaRPr lang="en-US" altLang="en-US" b="1" dirty="0">
              <a:solidFill>
                <a:srgbClr val="000099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en-US" dirty="0"/>
              <a:t> </a:t>
            </a:r>
          </a:p>
          <a:p>
            <a:endParaRPr lang="en-US" altLang="en-US" dirty="0"/>
          </a:p>
          <a:p>
            <a:r>
              <a:rPr lang="en-US" altLang="en-US" dirty="0"/>
              <a:t>The closer the observed </a:t>
            </a:r>
            <a:r>
              <a:rPr lang="en-US" altLang="en-US" i="1" dirty="0"/>
              <a:t>y</a:t>
            </a:r>
            <a:r>
              <a:rPr lang="en-US" altLang="en-US" dirty="0"/>
              <a:t>-values are to the predicted </a:t>
            </a:r>
            <a:r>
              <a:rPr lang="en-US" altLang="en-US" i="1" dirty="0"/>
              <a:t>y</a:t>
            </a:r>
            <a:r>
              <a:rPr lang="en-US" altLang="en-US" dirty="0"/>
              <a:t>-values, the smaller the standard error of estimate will be.</a:t>
            </a:r>
          </a:p>
        </p:txBody>
      </p:sp>
      <p:graphicFrame>
        <p:nvGraphicFramePr>
          <p:cNvPr id="2" name="Object 4">
            <a:extLst>
              <a:ext uri="{FF2B5EF4-FFF2-40B4-BE49-F238E27FC236}">
                <a16:creationId xmlns="" xmlns:a16="http://schemas.microsoft.com/office/drawing/2014/main" id="{92DF219F-2D82-4D55-BDA3-681E66D9061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9010970"/>
              </p:ext>
            </p:extLst>
          </p:nvPr>
        </p:nvGraphicFramePr>
        <p:xfrm>
          <a:off x="1743776" y="3459957"/>
          <a:ext cx="2441575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5" name="Equation" r:id="rId3" imgW="2070100" imgH="774700" progId="Equation.DSMT4">
                  <p:embed/>
                </p:oleObj>
              </mc:Choice>
              <mc:Fallback>
                <p:oleObj name="Equation" r:id="rId3" imgW="2070100" imgH="774700" progId="Equation.DSMT4">
                  <p:embed/>
                  <p:pic>
                    <p:nvPicPr>
                      <p:cNvPr id="2" name="Object 4">
                        <a:extLst>
                          <a:ext uri="{FF2B5EF4-FFF2-40B4-BE49-F238E27FC236}">
                            <a16:creationId xmlns="" xmlns:a16="http://schemas.microsoft.com/office/drawing/2014/main" id="{92DF219F-2D82-4D55-BDA3-681E66D9061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43776" y="3459957"/>
                        <a:ext cx="2441575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13A08905-48B9-4C96-B5DD-6348ACAA8D46}"/>
              </a:ext>
            </a:extLst>
          </p:cNvPr>
          <p:cNvSpPr txBox="1"/>
          <p:nvPr/>
        </p:nvSpPr>
        <p:spPr>
          <a:xfrm>
            <a:off x="4354978" y="3505994"/>
            <a:ext cx="4191000" cy="822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400" i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n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is the number of ordered pairs in the data set</a:t>
            </a:r>
            <a:endParaRPr lang="en-US" sz="2400" dirty="0">
              <a:latin typeface="+mn-lt"/>
              <a:ea typeface="+mn-ea"/>
            </a:endParaRPr>
          </a:p>
        </p:txBody>
      </p:sp>
      <p:sp>
        <p:nvSpPr>
          <p:cNvPr id="20485" name="Footer Placeholder 2">
            <a:extLst>
              <a:ext uri="{FF2B5EF4-FFF2-40B4-BE49-F238E27FC236}">
                <a16:creationId xmlns="" xmlns:a16="http://schemas.microsoft.com/office/drawing/2014/main" id="{54F08446-B828-497F-BC19-02D0BB8D532B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04323811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build="p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3">
            <a:extLst>
              <a:ext uri="{FF2B5EF4-FFF2-40B4-BE49-F238E27FC236}">
                <a16:creationId xmlns="" xmlns:a16="http://schemas.microsoft.com/office/drawing/2014/main" id="{FE76ADEE-FB7E-4EF9-AEE5-55586BD787B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en-US"/>
              <a:t>The Standard Error of Estimate</a:t>
            </a:r>
            <a:endParaRPr lang="el-GR" altLang="en-US"/>
          </a:p>
        </p:txBody>
      </p:sp>
      <p:graphicFrame>
        <p:nvGraphicFramePr>
          <p:cNvPr id="21506" name="Object 8">
            <a:extLst>
              <a:ext uri="{FF2B5EF4-FFF2-40B4-BE49-F238E27FC236}">
                <a16:creationId xmlns="" xmlns:a16="http://schemas.microsoft.com/office/drawing/2014/main" id="{A94488AC-0A0D-43E8-87D4-53ABDCEA2466}"/>
              </a:ext>
            </a:extLst>
          </p:cNvPr>
          <p:cNvGraphicFramePr>
            <a:graphicFrameLocks noGrp="1" noChangeAspect="1"/>
          </p:cNvGraphicFramePr>
          <p:nvPr>
            <p:ph sz="half" idx="1"/>
          </p:nvPr>
        </p:nvGraphicFramePr>
        <p:xfrm>
          <a:off x="5791200" y="1981200"/>
          <a:ext cx="2501900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4" name="Equation" r:id="rId4" imgW="2451100" imgH="762000" progId="Equation.DSMT4">
                  <p:embed/>
                </p:oleObj>
              </mc:Choice>
              <mc:Fallback>
                <p:oleObj name="Equation" r:id="rId4" imgW="2451100" imgH="762000" progId="Equation.DSMT4">
                  <p:embed/>
                  <p:pic>
                    <p:nvPicPr>
                      <p:cNvPr id="21506" name="Object 8">
                        <a:extLst>
                          <a:ext uri="{FF2B5EF4-FFF2-40B4-BE49-F238E27FC236}">
                            <a16:creationId xmlns="" xmlns:a16="http://schemas.microsoft.com/office/drawing/2014/main" id="{A94488AC-0A0D-43E8-87D4-53ABDCEA246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1200" y="1981200"/>
                        <a:ext cx="2501900" cy="777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hlink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5380" name="Text Box 4">
            <a:extLst>
              <a:ext uri="{FF2B5EF4-FFF2-40B4-BE49-F238E27FC236}">
                <a16:creationId xmlns="" xmlns:a16="http://schemas.microsoft.com/office/drawing/2014/main" id="{FEA4F080-B8DD-4052-82D8-426FE860BE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1905000"/>
            <a:ext cx="5029200" cy="447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35000"/>
              </a:spcBef>
              <a:buClr>
                <a:schemeClr val="accent1"/>
              </a:buClr>
              <a:buFontTx/>
              <a:buAutoNum type="arabicPeriod"/>
            </a:pPr>
            <a:r>
              <a:rPr lang="en-US" altLang="en-US" sz="260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Make a table that includes the column heading shown.</a:t>
            </a:r>
          </a:p>
          <a:p>
            <a:pPr eaLnBrk="1" hangingPunct="1">
              <a:spcBef>
                <a:spcPct val="35000"/>
              </a:spcBef>
              <a:buClr>
                <a:schemeClr val="accent1"/>
              </a:buClr>
              <a:buFontTx/>
              <a:buAutoNum type="arabicPeriod"/>
            </a:pPr>
            <a:r>
              <a:rPr lang="en-US" altLang="en-US" sz="260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Use the regression equation to calculate the predicted </a:t>
            </a:r>
            <a:r>
              <a:rPr lang="en-US" altLang="en-US" sz="2600" i="1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y</a:t>
            </a:r>
            <a:r>
              <a:rPr lang="en-US" altLang="en-US" sz="260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-values.</a:t>
            </a:r>
          </a:p>
          <a:p>
            <a:pPr eaLnBrk="1" hangingPunct="1">
              <a:spcBef>
                <a:spcPct val="35000"/>
              </a:spcBef>
              <a:buClr>
                <a:schemeClr val="accent1"/>
              </a:buClr>
              <a:buFontTx/>
              <a:buAutoNum type="arabicPeriod"/>
            </a:pPr>
            <a:r>
              <a:rPr lang="en-US" altLang="en-US" sz="260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Calculate the sum of the squares of the differences between each observed </a:t>
            </a:r>
            <a:r>
              <a:rPr lang="en-US" altLang="en-US" sz="2600" i="1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y</a:t>
            </a:r>
            <a:r>
              <a:rPr lang="en-US" altLang="en-US" sz="260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-value and the corresponding predicted </a:t>
            </a:r>
            <a:r>
              <a:rPr lang="en-US" altLang="en-US" sz="2600" i="1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y</a:t>
            </a:r>
            <a:r>
              <a:rPr lang="en-US" altLang="en-US" sz="260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-value.</a:t>
            </a:r>
          </a:p>
          <a:p>
            <a:pPr eaLnBrk="1" hangingPunct="1">
              <a:spcBef>
                <a:spcPct val="35000"/>
              </a:spcBef>
              <a:buClr>
                <a:schemeClr val="accent1"/>
              </a:buClr>
              <a:buFontTx/>
              <a:buAutoNum type="arabicPeriod"/>
            </a:pPr>
            <a:r>
              <a:rPr lang="en-US" altLang="en-US" sz="260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Find the standard error of estimate.</a:t>
            </a:r>
          </a:p>
        </p:txBody>
      </p:sp>
      <p:graphicFrame>
        <p:nvGraphicFramePr>
          <p:cNvPr id="1125385" name="Object 9">
            <a:extLst>
              <a:ext uri="{FF2B5EF4-FFF2-40B4-BE49-F238E27FC236}">
                <a16:creationId xmlns="" xmlns:a16="http://schemas.microsoft.com/office/drawing/2014/main" id="{1968F594-8BAA-451B-B692-BC7FEC02E24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323013" y="3124200"/>
          <a:ext cx="1449387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5" name="Equation" r:id="rId6" imgW="1358310" imgH="380835" progId="Equation.DSMT4">
                  <p:embed/>
                </p:oleObj>
              </mc:Choice>
              <mc:Fallback>
                <p:oleObj name="Equation" r:id="rId6" imgW="1358310" imgH="380835" progId="Equation.DSMT4">
                  <p:embed/>
                  <p:pic>
                    <p:nvPicPr>
                      <p:cNvPr id="1125385" name="Object 9">
                        <a:extLst>
                          <a:ext uri="{FF2B5EF4-FFF2-40B4-BE49-F238E27FC236}">
                            <a16:creationId xmlns="" xmlns:a16="http://schemas.microsoft.com/office/drawing/2014/main" id="{1968F594-8BAA-451B-B692-BC7FEC02E24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23013" y="3124200"/>
                        <a:ext cx="1449387" cy="403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hlink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5386" name="Object 10">
            <a:extLst>
              <a:ext uri="{FF2B5EF4-FFF2-40B4-BE49-F238E27FC236}">
                <a16:creationId xmlns="" xmlns:a16="http://schemas.microsoft.com/office/drawing/2014/main" id="{4243DB93-F825-480D-8CA2-3DF19202451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513513" y="4191000"/>
          <a:ext cx="1335087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6" name="Equation" r:id="rId8" imgW="1409088" imgH="444307" progId="Equation.DSMT4">
                  <p:embed/>
                </p:oleObj>
              </mc:Choice>
              <mc:Fallback>
                <p:oleObj name="Equation" r:id="rId8" imgW="1409088" imgH="444307" progId="Equation.DSMT4">
                  <p:embed/>
                  <p:pic>
                    <p:nvPicPr>
                      <p:cNvPr id="1125386" name="Object 10">
                        <a:extLst>
                          <a:ext uri="{FF2B5EF4-FFF2-40B4-BE49-F238E27FC236}">
                            <a16:creationId xmlns="" xmlns:a16="http://schemas.microsoft.com/office/drawing/2014/main" id="{4243DB93-F825-480D-8CA2-3DF19202451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13513" y="4191000"/>
                        <a:ext cx="1335087" cy="420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hlink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5387" name="Object 11">
            <a:extLst>
              <a:ext uri="{FF2B5EF4-FFF2-40B4-BE49-F238E27FC236}">
                <a16:creationId xmlns="" xmlns:a16="http://schemas.microsoft.com/office/drawing/2014/main" id="{24AB183E-C062-4E8E-BB55-6F35F843EE11}"/>
              </a:ext>
            </a:extLst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6210300" y="5445125"/>
          <a:ext cx="1943100" cy="72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7" name="Equation" r:id="rId10" imgW="2070100" imgH="774700" progId="Equation.DSMT4">
                  <p:embed/>
                </p:oleObj>
              </mc:Choice>
              <mc:Fallback>
                <p:oleObj name="Equation" r:id="rId10" imgW="2070100" imgH="774700" progId="Equation.DSMT4">
                  <p:embed/>
                  <p:pic>
                    <p:nvPicPr>
                      <p:cNvPr id="1125387" name="Object 11">
                        <a:extLst>
                          <a:ext uri="{FF2B5EF4-FFF2-40B4-BE49-F238E27FC236}">
                            <a16:creationId xmlns="" xmlns:a16="http://schemas.microsoft.com/office/drawing/2014/main" id="{24AB183E-C062-4E8E-BB55-6F35F843EE1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10300" y="5445125"/>
                        <a:ext cx="1943100" cy="727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1" name="Text Box 26">
            <a:extLst>
              <a:ext uri="{FF2B5EF4-FFF2-40B4-BE49-F238E27FC236}">
                <a16:creationId xmlns="" xmlns:a16="http://schemas.microsoft.com/office/drawing/2014/main" id="{8E6F9826-6952-43CC-A7A4-B2C14FF637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088" y="1371600"/>
            <a:ext cx="8240712" cy="533400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800" b="1" i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In Words					In Symbols</a:t>
            </a:r>
            <a:endParaRPr lang="el-GR" altLang="en-US" sz="2800" b="1" i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21512" name="Footer Placeholder 2">
            <a:extLst>
              <a:ext uri="{FF2B5EF4-FFF2-40B4-BE49-F238E27FC236}">
                <a16:creationId xmlns="" xmlns:a16="http://schemas.microsoft.com/office/drawing/2014/main" id="{7501AB2C-1885-40B4-AA73-4379F4EE655D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0057123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53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53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53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5380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="" xmlns:a16="http://schemas.microsoft.com/office/drawing/2014/main" id="{875DDDCC-944F-472B-8E16-9F8698EED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chemeClr val="accent3"/>
                </a:solidFill>
                <a:ea typeface="+mj-ea"/>
              </a:rPr>
              <a:t>Example: Standard Error of Estimate</a:t>
            </a:r>
          </a:p>
        </p:txBody>
      </p:sp>
      <p:sp>
        <p:nvSpPr>
          <p:cNvPr id="23554" name="Content Placeholder 5">
            <a:extLst>
              <a:ext uri="{FF2B5EF4-FFF2-40B4-BE49-F238E27FC236}">
                <a16:creationId xmlns="" xmlns:a16="http://schemas.microsoft.com/office/drawing/2014/main" id="{959BEC19-CE98-4D3E-A936-513CF8F13B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905000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altLang="en-US" dirty="0"/>
              <a:t>The regression equation for the gross domestic products and carbon dioxide emissions data is</a:t>
            </a:r>
            <a:br>
              <a:rPr lang="en-US" altLang="en-US" dirty="0"/>
            </a:br>
            <a:r>
              <a:rPr lang="en-US" altLang="en-US" dirty="0"/>
              <a:t>		</a:t>
            </a:r>
            <a:r>
              <a:rPr lang="en-US" altLang="en-US" i="1" dirty="0"/>
              <a:t>ŷ</a:t>
            </a:r>
            <a:r>
              <a:rPr lang="en-US" altLang="en-US" dirty="0"/>
              <a:t> = 199.535</a:t>
            </a:r>
            <a:r>
              <a:rPr lang="en-US" altLang="en-US" i="1" dirty="0"/>
              <a:t>x </a:t>
            </a:r>
            <a:r>
              <a:rPr lang="en-US" altLang="en-US" dirty="0"/>
              <a:t>+ 56.036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n-US" dirty="0"/>
              <a:t>Find the standard error of estimate.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CE4E6217-51A9-4A42-B985-89AC602CCA40}"/>
              </a:ext>
            </a:extLst>
          </p:cNvPr>
          <p:cNvSpPr txBox="1"/>
          <p:nvPr/>
        </p:nvSpPr>
        <p:spPr>
          <a:xfrm>
            <a:off x="457200" y="3822700"/>
            <a:ext cx="8001000" cy="1800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chemeClr val="accent3"/>
                </a:solidFill>
                <a:latin typeface="+mn-lt"/>
                <a:ea typeface="+mn-ea"/>
              </a:rPr>
              <a:t>Solution:</a:t>
            </a:r>
          </a:p>
          <a:p>
            <a:pPr>
              <a:defRPr/>
            </a:pPr>
            <a:r>
              <a:rPr lang="en-US" sz="2800" dirty="0">
                <a:latin typeface="+mn-lt"/>
                <a:ea typeface="+mn-ea"/>
              </a:rPr>
              <a:t>Use a table to calculate the sum of the squared differences of each observed </a:t>
            </a:r>
            <a:r>
              <a:rPr lang="en-US" sz="2800" i="1" dirty="0">
                <a:latin typeface="+mn-lt"/>
                <a:ea typeface="+mn-ea"/>
              </a:rPr>
              <a:t>y</a:t>
            </a:r>
            <a:r>
              <a:rPr lang="en-US" sz="2800" dirty="0">
                <a:latin typeface="+mn-lt"/>
                <a:ea typeface="+mn-ea"/>
              </a:rPr>
              <a:t>-value and the corresponding predicted </a:t>
            </a:r>
            <a:r>
              <a:rPr lang="en-US" sz="2800" i="1" dirty="0">
                <a:latin typeface="+mn-lt"/>
                <a:ea typeface="+mn-ea"/>
              </a:rPr>
              <a:t>y</a:t>
            </a:r>
            <a:r>
              <a:rPr lang="en-US" sz="2800" dirty="0">
                <a:latin typeface="+mn-lt"/>
                <a:ea typeface="+mn-ea"/>
              </a:rPr>
              <a:t>-value.</a:t>
            </a:r>
          </a:p>
        </p:txBody>
      </p:sp>
      <p:sp>
        <p:nvSpPr>
          <p:cNvPr id="23556" name="Footer Placeholder 2">
            <a:extLst>
              <a:ext uri="{FF2B5EF4-FFF2-40B4-BE49-F238E27FC236}">
                <a16:creationId xmlns="" xmlns:a16="http://schemas.microsoft.com/office/drawing/2014/main" id="{C6871428-183B-49E6-8F50-B001E3A45C1D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09139766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D2E21040-CB00-4E40-82E7-4C275774C6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6055"/>
            <a:ext cx="8229600" cy="1143001"/>
          </a:xfrm>
        </p:spPr>
        <p:txBody>
          <a:bodyPr/>
          <a:lstStyle/>
          <a:p>
            <a:pPr>
              <a:defRPr/>
            </a:pPr>
            <a:r>
              <a:rPr lang="en-US" sz="4400" dirty="0">
                <a:solidFill>
                  <a:schemeClr val="accent3"/>
                </a:solidFill>
                <a:ea typeface="+mj-ea"/>
              </a:rPr>
              <a:t>Solution: Standard Error of Estimate</a:t>
            </a:r>
            <a:endParaRPr lang="en-US" sz="4400" dirty="0">
              <a:ea typeface="+mj-ea"/>
            </a:endParaRPr>
          </a:p>
        </p:txBody>
      </p:sp>
      <p:sp>
        <p:nvSpPr>
          <p:cNvPr id="24643" name="Footer Placeholder 2">
            <a:extLst>
              <a:ext uri="{FF2B5EF4-FFF2-40B4-BE49-F238E27FC236}">
                <a16:creationId xmlns="" xmlns:a16="http://schemas.microsoft.com/office/drawing/2014/main" id="{95360583-4719-4187-B5B9-492FE476B9AC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59594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>
                <a:cs typeface="Arial" panose="020B0604020202020204" pitchFamily="34" charset="0"/>
              </a:rPr>
              <a:t>.</a:t>
            </a:r>
          </a:p>
        </p:txBody>
      </p:sp>
      <p:pic>
        <p:nvPicPr>
          <p:cNvPr id="5" name="Picture 4" descr="A screenshot of a cell phone&#10;&#10;Description generated with very high confidence">
            <a:extLst>
              <a:ext uri="{FF2B5EF4-FFF2-40B4-BE49-F238E27FC236}">
                <a16:creationId xmlns="" xmlns:a16="http://schemas.microsoft.com/office/drawing/2014/main" id="{EDEA69C4-3679-4153-8B83-D46AE3AB8E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579" y="1414262"/>
            <a:ext cx="6624841" cy="4910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935054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CB2A713A-C30D-40F8-9A45-137389CC82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chemeClr val="accent3"/>
                </a:solidFill>
                <a:ea typeface="+mj-ea"/>
              </a:rPr>
              <a:t>Solution: Standard Error of Estimate</a:t>
            </a:r>
            <a:endParaRPr lang="en-US" dirty="0">
              <a:ea typeface="+mj-ea"/>
            </a:endParaRPr>
          </a:p>
        </p:txBody>
      </p:sp>
      <p:sp>
        <p:nvSpPr>
          <p:cNvPr id="25602" name="TextBox 5">
            <a:extLst>
              <a:ext uri="{FF2B5EF4-FFF2-40B4-BE49-F238E27FC236}">
                <a16:creationId xmlns="" xmlns:a16="http://schemas.microsoft.com/office/drawing/2014/main" id="{E5856B33-EECB-4E86-B12A-151223882C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600200"/>
            <a:ext cx="6400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50838" indent="-3508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alt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10,  </a:t>
            </a:r>
            <a:r>
              <a:rPr lang="el-GR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Σ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en-US" sz="2800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ŷ</a:t>
            </a:r>
            <a:r>
              <a:rPr lang="en-US" altLang="en-US" sz="2800" dirty="0">
                <a:cs typeface="Times New Roman" panose="02020603050405020304" pitchFamily="18" charset="0"/>
              </a:rPr>
              <a:t> </a:t>
            </a:r>
            <a:r>
              <a:rPr lang="en-US" altLang="en-US" sz="2800" baseline="-25000" dirty="0">
                <a:cs typeface="Times New Roman" panose="02020603050405020304" pitchFamily="18" charset="0"/>
              </a:rPr>
              <a:t>i</a:t>
            </a:r>
            <a:r>
              <a:rPr lang="en-US" altLang="en-US" sz="2800" dirty="0">
                <a:cs typeface="Times New Roman" panose="02020603050405020304" pitchFamily="18" charset="0"/>
              </a:rPr>
              <a:t>)</a:t>
            </a:r>
            <a:r>
              <a:rPr lang="en-US" altLang="en-US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161,165.0546  </a:t>
            </a:r>
          </a:p>
        </p:txBody>
      </p:sp>
      <p:graphicFrame>
        <p:nvGraphicFramePr>
          <p:cNvPr id="25603" name="Object 72">
            <a:extLst>
              <a:ext uri="{FF2B5EF4-FFF2-40B4-BE49-F238E27FC236}">
                <a16:creationId xmlns="" xmlns:a16="http://schemas.microsoft.com/office/drawing/2014/main" id="{67BBD7C4-EF0E-4021-95AF-A226ED5A618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62000" y="2598738"/>
          <a:ext cx="2470150" cy="830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6" name="Equation" r:id="rId3" imgW="2311400" imgH="774700" progId="Equation.DSMT4">
                  <p:embed/>
                </p:oleObj>
              </mc:Choice>
              <mc:Fallback>
                <p:oleObj name="Equation" r:id="rId3" imgW="2311400" imgH="774700" progId="Equation.DSMT4">
                  <p:embed/>
                  <p:pic>
                    <p:nvPicPr>
                      <p:cNvPr id="25603" name="Object 72">
                        <a:extLst>
                          <a:ext uri="{FF2B5EF4-FFF2-40B4-BE49-F238E27FC236}">
                            <a16:creationId xmlns="" xmlns:a16="http://schemas.microsoft.com/office/drawing/2014/main" id="{67BBD7C4-EF0E-4021-95AF-A226ED5A618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2598738"/>
                        <a:ext cx="2470150" cy="830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5">
            <a:extLst>
              <a:ext uri="{FF2B5EF4-FFF2-40B4-BE49-F238E27FC236}">
                <a16:creationId xmlns="" xmlns:a16="http://schemas.microsoft.com/office/drawing/2014/main" id="{6026A848-B643-4551-A442-E45994956D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3962400"/>
            <a:ext cx="7905750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The standard error of estimate of the carbon dioxide emissions for a specific gross domestic product is about 141.935 million metric tons.</a:t>
            </a:r>
          </a:p>
        </p:txBody>
      </p:sp>
      <p:sp>
        <p:nvSpPr>
          <p:cNvPr id="25606" name="Footer Placeholder 2">
            <a:extLst>
              <a:ext uri="{FF2B5EF4-FFF2-40B4-BE49-F238E27FC236}">
                <a16:creationId xmlns="" xmlns:a16="http://schemas.microsoft.com/office/drawing/2014/main" id="{57F82E00-2DA3-4761-BA92-333C44DC5DEC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>
                <a:cs typeface="Arial" panose="020B0604020202020204" pitchFamily="34" charset="0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="" xmlns:a16="http://schemas.microsoft.com/office/drawing/2014/main" id="{11ADE331-38B7-459F-A4F0-84206737E5F3}"/>
                  </a:ext>
                </a:extLst>
              </p:cNvPr>
              <p:cNvSpPr txBox="1"/>
              <p:nvPr/>
            </p:nvSpPr>
            <p:spPr>
              <a:xfrm>
                <a:off x="3232150" y="2431717"/>
                <a:ext cx="3855414" cy="8768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800" i="1" smtClean="0">
                            <a:solidFill>
                              <a:srgbClr val="AE0337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sz="2800" i="1" smtClean="0">
                                <a:solidFill>
                                  <a:srgbClr val="AE0337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en-US" sz="2800" dirty="0">
                                <a:solidFill>
                                  <a:srgbClr val="AE0337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161,165.0546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en-US" sz="2800" dirty="0">
                                <a:solidFill>
                                  <a:srgbClr val="AE0337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10</m:t>
                            </m:r>
                            <m:r>
                              <a:rPr lang="en-US" altLang="en-US" sz="2800" b="0" i="1" dirty="0" smtClean="0">
                                <a:solidFill>
                                  <a:srgbClr val="AE0337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a:rPr lang="en-US" sz="2800" i="1">
                                <a:solidFill>
                                  <a:srgbClr val="AE0337"/>
                                </a:solidFill>
                                <a:latin typeface="Cambria Math"/>
                              </a:rPr>
                              <m:t>−</m:t>
                            </m:r>
                            <m:r>
                              <a:rPr lang="en-US" sz="2800" b="0" i="1" smtClean="0">
                                <a:solidFill>
                                  <a:srgbClr val="AE0337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altLang="en-US" sz="2800" dirty="0">
                                <a:solidFill>
                                  <a:srgbClr val="AE0337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sz="2800" dirty="0">
                    <a:solidFill>
                      <a:srgbClr val="AE0337"/>
                    </a:solidFill>
                    <a:latin typeface="+mn-lt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 dirty="0" smtClean="0">
                        <a:solidFill>
                          <a:srgbClr val="AE0337"/>
                        </a:solidFill>
                        <a:latin typeface="Cambria Math"/>
                        <a:ea typeface="Cambria Math" panose="02040503050406030204" pitchFamily="18" charset="0"/>
                      </a:rPr>
                      <m:t>≈</m:t>
                    </m:r>
                  </m:oMath>
                </a14:m>
                <a:r>
                  <a:rPr lang="en-US" sz="2800" dirty="0">
                    <a:solidFill>
                      <a:srgbClr val="AE0337"/>
                    </a:solidFill>
                    <a:latin typeface="+mn-lt"/>
                  </a:rPr>
                  <a:t> 141.935</a:t>
                </a:r>
                <a:endParaRPr lang="en-US" sz="2800" dirty="0" err="1">
                  <a:solidFill>
                    <a:srgbClr val="AE0337"/>
                  </a:solidFill>
                  <a:latin typeface="+mn-lt"/>
                </a:endParaRP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11ADE331-38B7-459F-A4F0-84206737E5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2150" y="2431717"/>
                <a:ext cx="3855414" cy="876843"/>
              </a:xfrm>
              <a:prstGeom prst="rect">
                <a:avLst/>
              </a:prstGeom>
              <a:blipFill>
                <a:blip r:embed="rId5"/>
                <a:stretch>
                  <a:fillRect r="-4581" b="-55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6328578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le 2">
            <a:extLst>
              <a:ext uri="{FF2B5EF4-FFF2-40B4-BE49-F238E27FC236}">
                <a16:creationId xmlns="" xmlns:a16="http://schemas.microsoft.com/office/drawing/2014/main" id="{45AAE283-D9F2-4742-B5A7-4801A7CF30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Prediction Intervals</a:t>
            </a:r>
          </a:p>
        </p:txBody>
      </p:sp>
      <p:sp>
        <p:nvSpPr>
          <p:cNvPr id="26626" name="Content Placeholder 3">
            <a:extLst>
              <a:ext uri="{FF2B5EF4-FFF2-40B4-BE49-F238E27FC236}">
                <a16:creationId xmlns="" xmlns:a16="http://schemas.microsoft.com/office/drawing/2014/main" id="{C8291A4A-D62A-4C03-9E4A-5A97BA1492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Two variables have a </a:t>
            </a:r>
            <a:r>
              <a:rPr lang="en-US" altLang="en-US" b="1">
                <a:solidFill>
                  <a:schemeClr val="accent2"/>
                </a:solidFill>
              </a:rPr>
              <a:t>bivariate normal distribution </a:t>
            </a:r>
            <a:r>
              <a:rPr lang="en-US" altLang="en-US"/>
              <a:t>if for any fixed value of </a:t>
            </a:r>
            <a:r>
              <a:rPr lang="en-US" altLang="en-US" i="1"/>
              <a:t>x</a:t>
            </a:r>
            <a:r>
              <a:rPr lang="en-US" altLang="en-US"/>
              <a:t>, the corresponding values of </a:t>
            </a:r>
            <a:r>
              <a:rPr lang="en-US" altLang="en-US" i="1"/>
              <a:t>y</a:t>
            </a:r>
            <a:r>
              <a:rPr lang="en-US" altLang="en-US"/>
              <a:t> are normally distributed and for any fixed values of </a:t>
            </a:r>
            <a:r>
              <a:rPr lang="en-US" altLang="en-US" i="1"/>
              <a:t>y</a:t>
            </a:r>
            <a:r>
              <a:rPr lang="en-US" altLang="en-US"/>
              <a:t>, the corresponding </a:t>
            </a:r>
            <a:r>
              <a:rPr lang="en-US" altLang="en-US" i="1"/>
              <a:t>x</a:t>
            </a:r>
            <a:r>
              <a:rPr lang="en-US" altLang="en-US"/>
              <a:t>-values are normally distributed.</a:t>
            </a:r>
          </a:p>
        </p:txBody>
      </p:sp>
      <p:sp>
        <p:nvSpPr>
          <p:cNvPr id="26628" name="Footer Placeholder 2">
            <a:extLst>
              <a:ext uri="{FF2B5EF4-FFF2-40B4-BE49-F238E27FC236}">
                <a16:creationId xmlns="" xmlns:a16="http://schemas.microsoft.com/office/drawing/2014/main" id="{2F0B8542-96E4-407D-9786-7D86AEC23712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>
                <a:cs typeface="Arial" panose="020B0604020202020204" pitchFamily="34" charset="0"/>
              </a:rPr>
              <a:t>.</a:t>
            </a:r>
          </a:p>
        </p:txBody>
      </p:sp>
      <p:pic>
        <p:nvPicPr>
          <p:cNvPr id="4" name="Picture 3" descr="A close up of text on a black background&#10;&#10;Description generated with very high confidence">
            <a:extLst>
              <a:ext uri="{FF2B5EF4-FFF2-40B4-BE49-F238E27FC236}">
                <a16:creationId xmlns="" xmlns:a16="http://schemas.microsoft.com/office/drawing/2014/main" id="{B3E476A4-A544-47E5-9641-1B3A57CEB1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0650" y="3589902"/>
            <a:ext cx="3415889" cy="27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563540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>
            <a:extLst>
              <a:ext uri="{FF2B5EF4-FFF2-40B4-BE49-F238E27FC236}">
                <a16:creationId xmlns="" xmlns:a16="http://schemas.microsoft.com/office/drawing/2014/main" id="{78173902-361B-4D2F-9F70-5C2102A1BB1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en-US"/>
              <a:t>Prediction Intervals</a:t>
            </a:r>
          </a:p>
        </p:txBody>
      </p:sp>
      <p:sp>
        <p:nvSpPr>
          <p:cNvPr id="20484" name="Content Placeholder 5">
            <a:extLst>
              <a:ext uri="{FF2B5EF4-FFF2-40B4-BE49-F238E27FC236}">
                <a16:creationId xmlns="" xmlns:a16="http://schemas.microsoft.com/office/drawing/2014/main" id="{60226D5C-4D81-425D-91D9-3108AB7D95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44608"/>
            <a:ext cx="8229600" cy="4525963"/>
          </a:xfrm>
        </p:spPr>
        <p:txBody>
          <a:bodyPr/>
          <a:lstStyle/>
          <a:p>
            <a:r>
              <a:rPr lang="en-US" altLang="en-US" dirty="0"/>
              <a:t>A prediction interval can be constructed for the true value of </a:t>
            </a:r>
            <a:r>
              <a:rPr lang="en-US" altLang="en-US" i="1" dirty="0"/>
              <a:t>y</a:t>
            </a:r>
            <a:r>
              <a:rPr lang="en-US" altLang="en-US" dirty="0"/>
              <a:t>.</a:t>
            </a:r>
          </a:p>
          <a:p>
            <a:r>
              <a:rPr lang="en-US" altLang="en-US" dirty="0"/>
              <a:t>Given a linear regression equation </a:t>
            </a:r>
            <a:r>
              <a:rPr lang="en-US" altLang="en-US" i="1" dirty="0"/>
              <a:t>ŷ</a:t>
            </a:r>
            <a:r>
              <a:rPr lang="en-US" altLang="en-US" dirty="0"/>
              <a:t> = </a:t>
            </a:r>
            <a:r>
              <a:rPr lang="en-US" altLang="en-US" i="1" dirty="0"/>
              <a:t>mx</a:t>
            </a:r>
            <a:r>
              <a:rPr lang="en-US" altLang="en-US" dirty="0"/>
              <a:t> + </a:t>
            </a:r>
            <a:r>
              <a:rPr lang="en-US" altLang="en-US" i="1" dirty="0"/>
              <a:t>b</a:t>
            </a:r>
            <a:r>
              <a:rPr lang="en-US" altLang="en-US" dirty="0"/>
              <a:t> and </a:t>
            </a:r>
            <a:r>
              <a:rPr lang="en-US" altLang="en-US" i="1" dirty="0"/>
              <a:t>x</a:t>
            </a:r>
            <a:r>
              <a:rPr lang="en-US" altLang="en-US" baseline="-25000" dirty="0"/>
              <a:t>0</a:t>
            </a:r>
            <a:r>
              <a:rPr lang="en-US" altLang="en-US" dirty="0"/>
              <a:t>, a specific value of </a:t>
            </a:r>
            <a:r>
              <a:rPr lang="en-US" altLang="en-US" i="1" dirty="0"/>
              <a:t>x</a:t>
            </a:r>
            <a:r>
              <a:rPr lang="en-US" altLang="en-US" dirty="0"/>
              <a:t>, a </a:t>
            </a:r>
            <a:r>
              <a:rPr lang="en-US" altLang="en-US" b="1" i="1" dirty="0">
                <a:solidFill>
                  <a:schemeClr val="accent2"/>
                </a:solidFill>
              </a:rPr>
              <a:t>c</a:t>
            </a:r>
            <a:r>
              <a:rPr lang="en-US" altLang="en-US" b="1" dirty="0">
                <a:solidFill>
                  <a:schemeClr val="accent2"/>
                </a:solidFill>
              </a:rPr>
              <a:t>-prediction interval</a:t>
            </a:r>
            <a:r>
              <a:rPr lang="en-US" altLang="en-US" dirty="0">
                <a:solidFill>
                  <a:schemeClr val="accent2"/>
                </a:solidFill>
              </a:rPr>
              <a:t> </a:t>
            </a:r>
            <a:r>
              <a:rPr lang="en-US" altLang="en-US" dirty="0"/>
              <a:t>for </a:t>
            </a:r>
            <a:r>
              <a:rPr lang="en-US" altLang="en-US" i="1" dirty="0"/>
              <a:t>y</a:t>
            </a:r>
            <a:r>
              <a:rPr lang="en-US" altLang="en-US" dirty="0"/>
              <a:t> is</a:t>
            </a:r>
          </a:p>
          <a:p>
            <a:pPr>
              <a:spcBef>
                <a:spcPct val="10000"/>
              </a:spcBef>
              <a:spcAft>
                <a:spcPct val="10000"/>
              </a:spcAft>
              <a:buFont typeface="Arial" panose="020B0604020202020204" pitchFamily="34" charset="0"/>
              <a:buNone/>
            </a:pPr>
            <a:r>
              <a:rPr lang="en-US" altLang="en-US" i="1" dirty="0"/>
              <a:t>		</a:t>
            </a:r>
            <a:r>
              <a:rPr lang="en-US" altLang="en-US" b="1" i="1" dirty="0">
                <a:solidFill>
                  <a:schemeClr val="accent2"/>
                </a:solidFill>
              </a:rPr>
              <a:t>ŷ</a:t>
            </a:r>
            <a:r>
              <a:rPr lang="en-US" altLang="en-US" b="1" dirty="0">
                <a:solidFill>
                  <a:schemeClr val="accent2"/>
                </a:solidFill>
              </a:rPr>
              <a:t> – </a:t>
            </a:r>
            <a:r>
              <a:rPr lang="en-US" altLang="en-US" b="1" i="1" dirty="0">
                <a:solidFill>
                  <a:schemeClr val="accent2"/>
                </a:solidFill>
              </a:rPr>
              <a:t>E </a:t>
            </a:r>
            <a:r>
              <a:rPr lang="en-US" altLang="en-US" b="1" dirty="0">
                <a:solidFill>
                  <a:schemeClr val="accent2"/>
                </a:solidFill>
              </a:rPr>
              <a:t>&lt;</a:t>
            </a:r>
            <a:r>
              <a:rPr lang="en-US" altLang="en-US" b="1" i="1" dirty="0">
                <a:solidFill>
                  <a:schemeClr val="accent2"/>
                </a:solidFill>
              </a:rPr>
              <a:t> y </a:t>
            </a:r>
            <a:r>
              <a:rPr lang="en-US" altLang="en-US" b="1" dirty="0">
                <a:solidFill>
                  <a:schemeClr val="accent2"/>
                </a:solidFill>
              </a:rPr>
              <a:t>&lt; </a:t>
            </a:r>
            <a:r>
              <a:rPr lang="en-US" altLang="en-US" b="1" i="1" dirty="0">
                <a:solidFill>
                  <a:schemeClr val="accent2"/>
                </a:solidFill>
              </a:rPr>
              <a:t>ŷ</a:t>
            </a:r>
            <a:r>
              <a:rPr lang="en-US" altLang="en-US" b="1" dirty="0">
                <a:solidFill>
                  <a:schemeClr val="accent2"/>
                </a:solidFill>
              </a:rPr>
              <a:t>  + </a:t>
            </a:r>
            <a:r>
              <a:rPr lang="en-US" altLang="en-US" b="1" i="1" dirty="0">
                <a:solidFill>
                  <a:schemeClr val="accent2"/>
                </a:solidFill>
              </a:rPr>
              <a:t>E         </a:t>
            </a:r>
            <a:r>
              <a:rPr lang="en-US" altLang="en-US" dirty="0"/>
              <a:t>where</a:t>
            </a:r>
          </a:p>
          <a:p>
            <a:endParaRPr lang="en-US" altLang="en-US" dirty="0"/>
          </a:p>
          <a:p>
            <a:endParaRPr lang="en-US" altLang="en-US" dirty="0"/>
          </a:p>
          <a:p>
            <a:r>
              <a:rPr lang="en-US" altLang="en-US" dirty="0"/>
              <a:t>The point estimate is </a:t>
            </a:r>
            <a:r>
              <a:rPr lang="en-US" altLang="en-US" i="1" dirty="0"/>
              <a:t>ŷ</a:t>
            </a:r>
            <a:r>
              <a:rPr lang="en-US" altLang="en-US" dirty="0"/>
              <a:t> and the margin of error is </a:t>
            </a:r>
            <a:r>
              <a:rPr lang="en-US" altLang="en-US" i="1" dirty="0"/>
              <a:t>E</a:t>
            </a:r>
            <a:r>
              <a:rPr lang="en-US" altLang="en-US" dirty="0"/>
              <a:t>.  The probability that the prediction interval contains </a:t>
            </a:r>
            <a:r>
              <a:rPr lang="en-US" altLang="en-US" i="1" dirty="0"/>
              <a:t>y</a:t>
            </a:r>
            <a:r>
              <a:rPr lang="en-US" altLang="en-US" dirty="0"/>
              <a:t> is </a:t>
            </a:r>
            <a:r>
              <a:rPr lang="en-US" altLang="en-US" i="1" dirty="0"/>
              <a:t>c</a:t>
            </a:r>
            <a:r>
              <a:rPr lang="en-US" altLang="en-US" dirty="0"/>
              <a:t>, </a:t>
            </a:r>
            <a:r>
              <a:rPr lang="en-US" dirty="0"/>
              <a:t>assuming that the estimation process is repeated a large number of times.</a:t>
            </a:r>
            <a:endParaRPr lang="en-US" altLang="en-US" dirty="0"/>
          </a:p>
        </p:txBody>
      </p:sp>
      <p:sp>
        <p:nvSpPr>
          <p:cNvPr id="27651" name="Rectangle 3">
            <a:extLst>
              <a:ext uri="{FF2B5EF4-FFF2-40B4-BE49-F238E27FC236}">
                <a16:creationId xmlns="" xmlns:a16="http://schemas.microsoft.com/office/drawing/2014/main" id="{01B5F270-5A45-4920-934E-7A0B4AF692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8125" y="923933"/>
            <a:ext cx="8382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tx1"/>
              </a:buClr>
              <a:buSzPct val="75000"/>
            </a:pPr>
            <a:endParaRPr lang="en-US" altLang="en-US" sz="1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31531" name="Object 11">
            <a:extLst>
              <a:ext uri="{FF2B5EF4-FFF2-40B4-BE49-F238E27FC236}">
                <a16:creationId xmlns="" xmlns:a16="http://schemas.microsoft.com/office/drawing/2014/main" id="{73A56C01-D030-4A15-9149-208581123D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9316663"/>
              </p:ext>
            </p:extLst>
          </p:nvPr>
        </p:nvGraphicFramePr>
        <p:xfrm>
          <a:off x="2165985" y="3673483"/>
          <a:ext cx="4035425" cy="93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8" name="Equation" r:id="rId4" imgW="4279680" imgH="990360" progId="Equation.DSMT4">
                  <p:embed/>
                </p:oleObj>
              </mc:Choice>
              <mc:Fallback>
                <p:oleObj name="Equation" r:id="rId4" imgW="4279680" imgH="990360" progId="Equation.DSMT4">
                  <p:embed/>
                  <p:pic>
                    <p:nvPicPr>
                      <p:cNvPr id="1131531" name="Object 11">
                        <a:extLst>
                          <a:ext uri="{FF2B5EF4-FFF2-40B4-BE49-F238E27FC236}">
                            <a16:creationId xmlns="" xmlns:a16="http://schemas.microsoft.com/office/drawing/2014/main" id="{73A56C01-D030-4A15-9149-208581123D8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65985" y="3673483"/>
                        <a:ext cx="4035425" cy="933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53" name="Footer Placeholder 2">
            <a:extLst>
              <a:ext uri="{FF2B5EF4-FFF2-40B4-BE49-F238E27FC236}">
                <a16:creationId xmlns="" xmlns:a16="http://schemas.microsoft.com/office/drawing/2014/main" id="{BAD79D66-807F-4C63-AD8B-1B85A8503230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213483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14224398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3">
            <a:extLst>
              <a:ext uri="{FF2B5EF4-FFF2-40B4-BE49-F238E27FC236}">
                <a16:creationId xmlns="" xmlns:a16="http://schemas.microsoft.com/office/drawing/2014/main" id="{CE860D9E-862C-4E12-87F3-EB20F0EA56A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en-US"/>
              <a:t>Constructing a Prediction Interval for </a:t>
            </a:r>
            <a:r>
              <a:rPr lang="en-US" altLang="en-US" i="1"/>
              <a:t>y</a:t>
            </a:r>
            <a:r>
              <a:rPr lang="en-US" altLang="en-US"/>
              <a:t> for a Specific Value of </a:t>
            </a:r>
            <a:r>
              <a:rPr lang="en-US" altLang="en-US" i="1"/>
              <a:t>x</a:t>
            </a:r>
            <a:endParaRPr lang="el-GR" altLang="en-US" i="1"/>
          </a:p>
        </p:txBody>
      </p:sp>
      <p:sp>
        <p:nvSpPr>
          <p:cNvPr id="1132549" name="Text Box 5">
            <a:extLst>
              <a:ext uri="{FF2B5EF4-FFF2-40B4-BE49-F238E27FC236}">
                <a16:creationId xmlns="" xmlns:a16="http://schemas.microsoft.com/office/drawing/2014/main" id="{9431771E-1DD5-409C-8226-41D6CDD82A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2133600"/>
            <a:ext cx="5029200" cy="394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35000"/>
              </a:spcBef>
              <a:buClr>
                <a:schemeClr val="accent1"/>
              </a:buClr>
              <a:buFontTx/>
              <a:buAutoNum type="arabicPeriod"/>
            </a:pPr>
            <a:r>
              <a:rPr lang="en-US" altLang="en-US" sz="260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Identify the number of ordered pairs in the data set </a:t>
            </a:r>
            <a:r>
              <a:rPr lang="en-US" altLang="en-US" sz="2600" i="1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n</a:t>
            </a:r>
            <a:r>
              <a:rPr lang="en-US" altLang="en-US" sz="260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and the degrees of freedom.</a:t>
            </a:r>
          </a:p>
          <a:p>
            <a:pPr eaLnBrk="1" hangingPunct="1">
              <a:spcBef>
                <a:spcPct val="35000"/>
              </a:spcBef>
              <a:buClr>
                <a:schemeClr val="accent1"/>
              </a:buClr>
              <a:buFontTx/>
              <a:buAutoNum type="arabicPeriod"/>
            </a:pPr>
            <a:r>
              <a:rPr lang="en-US" altLang="en-US" sz="260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Use the regression equation and the given </a:t>
            </a:r>
            <a:r>
              <a:rPr lang="en-US" altLang="en-US" sz="2600" i="1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x</a:t>
            </a:r>
            <a:r>
              <a:rPr lang="en-US" altLang="en-US" sz="260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-value to find the point estimate </a:t>
            </a:r>
            <a:r>
              <a:rPr lang="en-US" altLang="en-US" sz="2600" i="1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ŷ</a:t>
            </a:r>
            <a:r>
              <a:rPr lang="en-US" altLang="en-US" sz="260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.</a:t>
            </a:r>
          </a:p>
          <a:p>
            <a:pPr eaLnBrk="1" hangingPunct="1">
              <a:spcBef>
                <a:spcPct val="35000"/>
              </a:spcBef>
              <a:buClr>
                <a:schemeClr val="accent1"/>
              </a:buClr>
              <a:buFontTx/>
              <a:buAutoNum type="arabicPeriod"/>
            </a:pPr>
            <a:r>
              <a:rPr lang="en-US" altLang="en-US" sz="260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Find the critical value </a:t>
            </a:r>
            <a:r>
              <a:rPr lang="en-US" altLang="en-US" sz="2600" i="1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t</a:t>
            </a:r>
            <a:r>
              <a:rPr lang="en-US" altLang="en-US" sz="2600" i="1" baseline="-2500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c</a:t>
            </a:r>
            <a:r>
              <a:rPr lang="en-US" altLang="en-US" sz="260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that corresponds to the given level of confidence </a:t>
            </a:r>
            <a:r>
              <a:rPr lang="en-US" altLang="en-US" sz="2600" i="1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c</a:t>
            </a:r>
            <a:r>
              <a:rPr lang="en-US" altLang="en-US" sz="260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.</a:t>
            </a:r>
          </a:p>
        </p:txBody>
      </p:sp>
      <p:graphicFrame>
        <p:nvGraphicFramePr>
          <p:cNvPr id="1132552" name="Object 8">
            <a:extLst>
              <a:ext uri="{FF2B5EF4-FFF2-40B4-BE49-F238E27FC236}">
                <a16:creationId xmlns="" xmlns:a16="http://schemas.microsoft.com/office/drawing/2014/main" id="{21DB626A-3171-4540-BB18-B5BA2880950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138863" y="3505200"/>
          <a:ext cx="1514475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1" name="Equation" r:id="rId4" imgW="1422400" imgH="381000" progId="Equation.DSMT4">
                  <p:embed/>
                </p:oleObj>
              </mc:Choice>
              <mc:Fallback>
                <p:oleObj name="Equation" r:id="rId4" imgW="1422400" imgH="381000" progId="Equation.DSMT4">
                  <p:embed/>
                  <p:pic>
                    <p:nvPicPr>
                      <p:cNvPr id="1132552" name="Object 8">
                        <a:extLst>
                          <a:ext uri="{FF2B5EF4-FFF2-40B4-BE49-F238E27FC236}">
                            <a16:creationId xmlns="" xmlns:a16="http://schemas.microsoft.com/office/drawing/2014/main" id="{21DB626A-3171-4540-BB18-B5BA2880950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38863" y="3505200"/>
                        <a:ext cx="1514475" cy="403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hlink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32555" name="Text Box 11">
            <a:extLst>
              <a:ext uri="{FF2B5EF4-FFF2-40B4-BE49-F238E27FC236}">
                <a16:creationId xmlns="" xmlns:a16="http://schemas.microsoft.com/office/drawing/2014/main" id="{8DA7C408-B580-46F0-96DF-929F92F814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9800" y="4800600"/>
            <a:ext cx="2667000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Use Table 5 in  Appendix B.</a:t>
            </a:r>
          </a:p>
        </p:txBody>
      </p:sp>
      <p:sp>
        <p:nvSpPr>
          <p:cNvPr id="29701" name="Text Box 26">
            <a:extLst>
              <a:ext uri="{FF2B5EF4-FFF2-40B4-BE49-F238E27FC236}">
                <a16:creationId xmlns="" xmlns:a16="http://schemas.microsoft.com/office/drawing/2014/main" id="{F2DF2EC7-E16E-4CD4-9779-A61D0595B3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1600200"/>
            <a:ext cx="8240713" cy="533400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800" b="1" i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In Words					In Symbols</a:t>
            </a:r>
            <a:endParaRPr lang="el-GR" altLang="en-US" sz="2800" b="1" i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29702" name="TextBox 8">
            <a:extLst>
              <a:ext uri="{FF2B5EF4-FFF2-40B4-BE49-F238E27FC236}">
                <a16:creationId xmlns="" xmlns:a16="http://schemas.microsoft.com/office/drawing/2014/main" id="{9E975225-C1A8-4FB4-9441-0F2CF22BDB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3600" y="2209800"/>
            <a:ext cx="17526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600">
                <a:latin typeface="Times New Roman" panose="02020603050405020304" pitchFamily="18" charset="0"/>
              </a:rPr>
              <a:t>d.f. = </a:t>
            </a:r>
            <a:r>
              <a:rPr lang="en-US" altLang="en-US" sz="2600" i="1">
                <a:latin typeface="Times New Roman" panose="02020603050405020304" pitchFamily="18" charset="0"/>
              </a:rPr>
              <a:t>n</a:t>
            </a:r>
            <a:r>
              <a:rPr lang="en-US" altLang="en-US" sz="2600">
                <a:latin typeface="Times New Roman" panose="02020603050405020304" pitchFamily="18" charset="0"/>
              </a:rPr>
              <a:t> – 2</a:t>
            </a:r>
          </a:p>
        </p:txBody>
      </p:sp>
      <p:sp>
        <p:nvSpPr>
          <p:cNvPr id="29703" name="Footer Placeholder 2">
            <a:extLst>
              <a:ext uri="{FF2B5EF4-FFF2-40B4-BE49-F238E27FC236}">
                <a16:creationId xmlns="" xmlns:a16="http://schemas.microsoft.com/office/drawing/2014/main" id="{FB61877B-8140-461A-83F5-E843F2744B73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8290931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5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5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2549" grpId="0" build="p"/>
      <p:bldP spid="113255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3">
            <a:extLst>
              <a:ext uri="{FF2B5EF4-FFF2-40B4-BE49-F238E27FC236}">
                <a16:creationId xmlns="" xmlns:a16="http://schemas.microsoft.com/office/drawing/2014/main" id="{0611A22F-6508-44B3-87BD-E0DBC44BB45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en-US"/>
              <a:t>Constructing a Prediction Interval for </a:t>
            </a:r>
            <a:r>
              <a:rPr lang="en-US" altLang="en-US" i="1"/>
              <a:t>y</a:t>
            </a:r>
            <a:r>
              <a:rPr lang="en-US" altLang="en-US"/>
              <a:t> for a Specific Value of </a:t>
            </a:r>
            <a:r>
              <a:rPr lang="en-US" altLang="en-US" i="1"/>
              <a:t>x</a:t>
            </a:r>
            <a:endParaRPr lang="el-GR" altLang="en-US" i="1"/>
          </a:p>
        </p:txBody>
      </p:sp>
      <p:sp>
        <p:nvSpPr>
          <p:cNvPr id="1132549" name="Text Box 5">
            <a:extLst>
              <a:ext uri="{FF2B5EF4-FFF2-40B4-BE49-F238E27FC236}">
                <a16:creationId xmlns="" xmlns:a16="http://schemas.microsoft.com/office/drawing/2014/main" id="{B91A978B-7327-4700-B5AB-14B42F5DB0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2133600"/>
            <a:ext cx="4419600" cy="364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65000"/>
              </a:spcBef>
              <a:buClr>
                <a:schemeClr val="accent1"/>
              </a:buClr>
              <a:buFontTx/>
              <a:buAutoNum type="arabicPeriod" startAt="4"/>
            </a:pPr>
            <a:r>
              <a:rPr lang="en-US" altLang="en-US" sz="260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Find the standard error of estimate </a:t>
            </a:r>
            <a:r>
              <a:rPr lang="en-US" altLang="en-US" sz="2600" i="1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s</a:t>
            </a:r>
            <a:r>
              <a:rPr lang="en-US" altLang="en-US" sz="2600" i="1" baseline="-2500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e</a:t>
            </a:r>
            <a:r>
              <a:rPr lang="en-US" altLang="en-US" sz="260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.</a:t>
            </a:r>
          </a:p>
          <a:p>
            <a:pPr eaLnBrk="1" hangingPunct="1">
              <a:spcBef>
                <a:spcPct val="65000"/>
              </a:spcBef>
              <a:buClr>
                <a:schemeClr val="accent1"/>
              </a:buClr>
              <a:buFontTx/>
              <a:buAutoNum type="arabicPeriod" startAt="4"/>
            </a:pPr>
            <a:r>
              <a:rPr lang="en-US" altLang="en-US" sz="260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Find the margin of error </a:t>
            </a:r>
            <a:r>
              <a:rPr lang="en-US" altLang="en-US" sz="2600" i="1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E</a:t>
            </a:r>
            <a:r>
              <a:rPr lang="en-US" altLang="en-US" sz="260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.</a:t>
            </a:r>
          </a:p>
          <a:p>
            <a:pPr eaLnBrk="1" hangingPunct="1">
              <a:spcBef>
                <a:spcPct val="65000"/>
              </a:spcBef>
              <a:buClr>
                <a:schemeClr val="accent1"/>
              </a:buClr>
              <a:buFontTx/>
              <a:buAutoNum type="arabicPeriod" startAt="4"/>
            </a:pPr>
            <a:endParaRPr lang="en-US" altLang="en-US" sz="2600">
              <a:latin typeface="Times New Roman" panose="02020603050405020304" pitchFamily="18" charset="0"/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pPr eaLnBrk="1" hangingPunct="1">
              <a:spcBef>
                <a:spcPct val="65000"/>
              </a:spcBef>
              <a:buClr>
                <a:schemeClr val="accent1"/>
              </a:buClr>
              <a:buFontTx/>
              <a:buAutoNum type="arabicPeriod" startAt="4"/>
            </a:pPr>
            <a:r>
              <a:rPr lang="en-US" altLang="en-US" sz="260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Find the left and right endpoints and form the prediction interval.</a:t>
            </a:r>
          </a:p>
        </p:txBody>
      </p:sp>
      <p:sp>
        <p:nvSpPr>
          <p:cNvPr id="31747" name="Text Box 26">
            <a:extLst>
              <a:ext uri="{FF2B5EF4-FFF2-40B4-BE49-F238E27FC236}">
                <a16:creationId xmlns="" xmlns:a16="http://schemas.microsoft.com/office/drawing/2014/main" id="{E6FDE4EB-F6C5-436A-AB28-4BDCF62D97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1600200"/>
            <a:ext cx="8240713" cy="533400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800" b="1" i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In Words					In Symbols</a:t>
            </a:r>
            <a:endParaRPr lang="el-GR" altLang="en-US" sz="2800" b="1" i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Symbol" panose="05050102010706020507" pitchFamily="18" charset="2"/>
            </a:endParaRPr>
          </a:p>
        </p:txBody>
      </p:sp>
      <p:graphicFrame>
        <p:nvGraphicFramePr>
          <p:cNvPr id="31748" name="Object 10">
            <a:extLst>
              <a:ext uri="{FF2B5EF4-FFF2-40B4-BE49-F238E27FC236}">
                <a16:creationId xmlns="" xmlns:a16="http://schemas.microsoft.com/office/drawing/2014/main" id="{CCA76A3B-5EF7-4F97-ABD4-D132216FB541}"/>
              </a:ext>
            </a:extLst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5715000" y="2209800"/>
          <a:ext cx="1943100" cy="72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0" name="Equation" r:id="rId4" imgW="2070100" imgH="774700" progId="Equation.DSMT4">
                  <p:embed/>
                </p:oleObj>
              </mc:Choice>
              <mc:Fallback>
                <p:oleObj name="Equation" r:id="rId4" imgW="2070100" imgH="774700" progId="Equation.DSMT4">
                  <p:embed/>
                  <p:pic>
                    <p:nvPicPr>
                      <p:cNvPr id="31748" name="Object 10">
                        <a:extLst>
                          <a:ext uri="{FF2B5EF4-FFF2-40B4-BE49-F238E27FC236}">
                            <a16:creationId xmlns="" xmlns:a16="http://schemas.microsoft.com/office/drawing/2014/main" id="{CCA76A3B-5EF7-4F97-ABD4-D132216FB54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000" y="2209800"/>
                        <a:ext cx="1943100" cy="727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12">
            <a:extLst>
              <a:ext uri="{FF2B5EF4-FFF2-40B4-BE49-F238E27FC236}">
                <a16:creationId xmlns="" xmlns:a16="http://schemas.microsoft.com/office/drawing/2014/main" id="{6A090707-C361-4622-8C31-95D00656EC1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029200" y="3048000"/>
          <a:ext cx="3392488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1" name="Equation" r:id="rId6" imgW="3733800" imgH="901700" progId="Equation.DSMT4">
                  <p:embed/>
                </p:oleObj>
              </mc:Choice>
              <mc:Fallback>
                <p:oleObj name="Equation" r:id="rId6" imgW="3733800" imgH="901700" progId="Equation.DSMT4">
                  <p:embed/>
                  <p:pic>
                    <p:nvPicPr>
                      <p:cNvPr id="10" name="Object 12">
                        <a:extLst>
                          <a:ext uri="{FF2B5EF4-FFF2-40B4-BE49-F238E27FC236}">
                            <a16:creationId xmlns="" xmlns:a16="http://schemas.microsoft.com/office/drawing/2014/main" id="{6A090707-C361-4622-8C31-95D00656EC1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00" y="3048000"/>
                        <a:ext cx="3392488" cy="819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Box 13">
            <a:extLst>
              <a:ext uri="{FF2B5EF4-FFF2-40B4-BE49-F238E27FC236}">
                <a16:creationId xmlns="" xmlns:a16="http://schemas.microsoft.com/office/drawing/2014/main" id="{ADE378AD-B822-4D67-A743-7DA7347BAB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4495800"/>
            <a:ext cx="3810000" cy="128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Left endpoint: </a:t>
            </a:r>
            <a:r>
              <a:rPr lang="en-US" altLang="en-US" sz="2600" i="1">
                <a:latin typeface="Times New Roman" panose="02020603050405020304" pitchFamily="18" charset="0"/>
                <a:cs typeface="Times New Roman" panose="02020603050405020304" pitchFamily="18" charset="0"/>
              </a:rPr>
              <a:t>ŷ – E     </a:t>
            </a:r>
            <a:r>
              <a:rPr lang="en-US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Right endpoint: </a:t>
            </a:r>
            <a:r>
              <a:rPr lang="en-US" altLang="en-US" sz="2600" i="1">
                <a:latin typeface="Times New Roman" panose="02020603050405020304" pitchFamily="18" charset="0"/>
                <a:cs typeface="Times New Roman" panose="02020603050405020304" pitchFamily="18" charset="0"/>
              </a:rPr>
              <a:t>ŷ </a:t>
            </a:r>
            <a:r>
              <a:rPr lang="en-US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altLang="en-US" sz="2600" i="1">
                <a:latin typeface="Times New Roman" panose="02020603050405020304" pitchFamily="18" charset="0"/>
                <a:cs typeface="Times New Roman" panose="02020603050405020304" pitchFamily="18" charset="0"/>
              </a:rPr>
              <a:t>E </a:t>
            </a:r>
          </a:p>
          <a:p>
            <a:pPr eaLnBrk="1" hangingPunct="1"/>
            <a:r>
              <a:rPr lang="en-US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Interval: </a:t>
            </a:r>
            <a:r>
              <a:rPr lang="en-US" altLang="en-US" sz="2600" i="1">
                <a:latin typeface="Times New Roman" panose="02020603050405020304" pitchFamily="18" charset="0"/>
                <a:cs typeface="Times New Roman" panose="02020603050405020304" pitchFamily="18" charset="0"/>
              </a:rPr>
              <a:t>ŷ – E</a:t>
            </a:r>
            <a:r>
              <a:rPr lang="en-US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 &lt; </a:t>
            </a:r>
            <a:r>
              <a:rPr lang="en-US" altLang="en-US" sz="2600" i="1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 &lt; </a:t>
            </a:r>
            <a:r>
              <a:rPr lang="en-US" altLang="en-US" sz="2600" i="1">
                <a:latin typeface="Times New Roman" panose="02020603050405020304" pitchFamily="18" charset="0"/>
                <a:cs typeface="Times New Roman" panose="02020603050405020304" pitchFamily="18" charset="0"/>
              </a:rPr>
              <a:t> ŷ </a:t>
            </a:r>
            <a:r>
              <a:rPr lang="en-US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altLang="en-US" sz="2600" i="1">
                <a:latin typeface="Times New Roman" panose="02020603050405020304" pitchFamily="18" charset="0"/>
                <a:cs typeface="Times New Roman" panose="02020603050405020304" pitchFamily="18" charset="0"/>
              </a:rPr>
              <a:t>E </a:t>
            </a:r>
          </a:p>
        </p:txBody>
      </p:sp>
      <p:sp>
        <p:nvSpPr>
          <p:cNvPr id="31751" name="Footer Placeholder 2">
            <a:extLst>
              <a:ext uri="{FF2B5EF4-FFF2-40B4-BE49-F238E27FC236}">
                <a16:creationId xmlns="" xmlns:a16="http://schemas.microsoft.com/office/drawing/2014/main" id="{3535BDA7-0DB6-4B52-AA39-E50D0DFED041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81148483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5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5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2549" grpId="0" build="p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3">
            <a:extLst>
              <a:ext uri="{FF2B5EF4-FFF2-40B4-BE49-F238E27FC236}">
                <a16:creationId xmlns="" xmlns:a16="http://schemas.microsoft.com/office/drawing/2014/main" id="{FBE94CDE-A344-4079-B9C2-9C9B9D1E42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Chapter Outline</a:t>
            </a:r>
          </a:p>
        </p:txBody>
      </p:sp>
      <p:sp>
        <p:nvSpPr>
          <p:cNvPr id="11266" name="Content Placeholder 4">
            <a:extLst>
              <a:ext uri="{FF2B5EF4-FFF2-40B4-BE49-F238E27FC236}">
                <a16:creationId xmlns="" xmlns:a16="http://schemas.microsoft.com/office/drawing/2014/main" id="{EE5C2C84-D5F8-4A2F-AF3E-96F326A362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9.1 Correlation</a:t>
            </a:r>
          </a:p>
          <a:p>
            <a:r>
              <a:rPr lang="en-US" altLang="en-US"/>
              <a:t>9.2 Linear Regression</a:t>
            </a:r>
          </a:p>
          <a:p>
            <a:r>
              <a:rPr lang="en-US" altLang="en-US"/>
              <a:t>9.3 Measures of Regression and Prediction Intervals</a:t>
            </a:r>
          </a:p>
          <a:p>
            <a:r>
              <a:rPr lang="en-US" altLang="en-US"/>
              <a:t>9.4 Multiple Regression</a:t>
            </a:r>
          </a:p>
        </p:txBody>
      </p:sp>
      <p:sp>
        <p:nvSpPr>
          <p:cNvPr id="11267" name="Footer Placeholder 2">
            <a:extLst>
              <a:ext uri="{FF2B5EF4-FFF2-40B4-BE49-F238E27FC236}">
                <a16:creationId xmlns="" xmlns:a16="http://schemas.microsoft.com/office/drawing/2014/main" id="{46F9D558-C0F4-4324-85FD-F3F1BB82BA38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8105368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D9DEF13-8320-4179-B885-7482A43E8C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chemeClr val="accent3"/>
                </a:solidFill>
                <a:ea typeface="+mj-ea"/>
              </a:rPr>
              <a:t>Example: Constructing a Prediction Interval</a:t>
            </a:r>
          </a:p>
        </p:txBody>
      </p:sp>
      <p:sp>
        <p:nvSpPr>
          <p:cNvPr id="33794" name="Content Placeholder 2">
            <a:extLst>
              <a:ext uri="{FF2B5EF4-FFF2-40B4-BE49-F238E27FC236}">
                <a16:creationId xmlns="" xmlns:a16="http://schemas.microsoft.com/office/drawing/2014/main" id="{EEEEDE7F-6EE9-4FA0-8FBF-AB662D9466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981200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altLang="en-US" dirty="0"/>
              <a:t>Construct a 90% prediction interval for the carbon dioxide emission when the gross domestic product is $2.8 trillion. What can you conclude?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5518F677-19A5-4B1A-993C-49991ADD65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3140869"/>
            <a:ext cx="73152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800" b="1" dirty="0">
                <a:solidFill>
                  <a:srgbClr val="83BB3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Solution:</a:t>
            </a:r>
          </a:p>
          <a:p>
            <a:pPr eaLnBrk="1" hangingPunct="1"/>
            <a:r>
              <a:rPr lang="en-US" sz="2800" dirty="0">
                <a:latin typeface="+mn-lt"/>
              </a:rPr>
              <a:t>Because </a:t>
            </a:r>
            <a:r>
              <a:rPr lang="en-US" sz="2800" i="1" dirty="0">
                <a:latin typeface="+mn-lt"/>
              </a:rPr>
              <a:t>n </a:t>
            </a:r>
            <a:r>
              <a:rPr lang="en-US" sz="2800" dirty="0">
                <a:latin typeface="+mn-lt"/>
              </a:rPr>
              <a:t>= 10, there are </a:t>
            </a:r>
            <a:r>
              <a:rPr lang="en-US" sz="2800" dirty="0" err="1">
                <a:latin typeface="+mn-lt"/>
              </a:rPr>
              <a:t>d.f.</a:t>
            </a:r>
            <a:r>
              <a:rPr lang="en-US" sz="2800" dirty="0">
                <a:latin typeface="+mn-lt"/>
              </a:rPr>
              <a:t> = 10 – 2 = 8 degrees of freedom.</a:t>
            </a:r>
            <a:endParaRPr lang="en-US" altLang="en-US" sz="3200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33798" name="Footer Placeholder 2">
            <a:extLst>
              <a:ext uri="{FF2B5EF4-FFF2-40B4-BE49-F238E27FC236}">
                <a16:creationId xmlns="" xmlns:a16="http://schemas.microsoft.com/office/drawing/2014/main" id="{32BE281A-05B9-4749-B5B6-18EF9C0F0E1B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5189194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D9DEF13-8320-4179-B885-7482A43E8C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chemeClr val="accent3"/>
                </a:solidFill>
                <a:ea typeface="+mj-ea"/>
              </a:rPr>
              <a:t>Solution: Constructing a Prediction Interval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794" name="Content Placeholder 2">
                <a:extLst>
                  <a:ext uri="{FF2B5EF4-FFF2-40B4-BE49-F238E27FC236}">
                    <a16:creationId xmlns="" xmlns:a16="http://schemas.microsoft.com/office/drawing/2014/main" id="{EEEEDE7F-6EE9-4FA0-8FBF-AB662D9466A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8229600" cy="1981200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Using the regression equation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i="1" dirty="0"/>
                          <m:t>y</m:t>
                        </m:r>
                      </m:e>
                    </m:acc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= 199.535</a:t>
                </a:r>
                <a:r>
                  <a:rPr lang="en-US" i="1" dirty="0"/>
                  <a:t>x </a:t>
                </a:r>
                <a:r>
                  <a:rPr lang="en-US" dirty="0"/>
                  <a:t>+ 56.036</a:t>
                </a:r>
              </a:p>
              <a:p>
                <a:pPr marL="0" indent="0">
                  <a:buNone/>
                </a:pPr>
                <a:r>
                  <a:rPr lang="en-US" dirty="0"/>
                  <a:t>and</a:t>
                </a:r>
              </a:p>
              <a:p>
                <a:pPr marL="0" indent="0" algn="ctr">
                  <a:buNone/>
                </a:pPr>
                <a:r>
                  <a:rPr lang="en-US" i="1" dirty="0"/>
                  <a:t>x </a:t>
                </a:r>
                <a:r>
                  <a:rPr lang="en-US" dirty="0"/>
                  <a:t>= 2.8</a:t>
                </a:r>
              </a:p>
              <a:p>
                <a:pPr marL="0" indent="0">
                  <a:buNone/>
                </a:pPr>
                <a:r>
                  <a:rPr lang="en-US" dirty="0"/>
                  <a:t>the point estimate is</a:t>
                </a:r>
              </a:p>
              <a:p>
                <a:pPr marL="1714500" lvl="4" indent="0">
                  <a:buNone/>
                </a:pP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solidFill>
                              <a:srgbClr val="AE0337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i="1" dirty="0">
                            <a:solidFill>
                              <a:srgbClr val="AE0337"/>
                            </a:solidFill>
                          </a:rPr>
                          <m:t>y</m:t>
                        </m:r>
                      </m:e>
                    </m:acc>
                  </m:oMath>
                </a14:m>
                <a:r>
                  <a:rPr lang="en-US" dirty="0">
                    <a:solidFill>
                      <a:srgbClr val="AE0337"/>
                    </a:solidFill>
                  </a:rPr>
                  <a:t> = 199.535</a:t>
                </a:r>
                <a:r>
                  <a:rPr lang="en-US" i="1" dirty="0">
                    <a:solidFill>
                      <a:srgbClr val="AE0337"/>
                    </a:solidFill>
                  </a:rPr>
                  <a:t>x </a:t>
                </a:r>
                <a:r>
                  <a:rPr lang="en-US" dirty="0">
                    <a:solidFill>
                      <a:srgbClr val="AE0337"/>
                    </a:solidFill>
                  </a:rPr>
                  <a:t>+ 56.036</a:t>
                </a:r>
              </a:p>
              <a:p>
                <a:pPr marL="1714500" lvl="4" indent="0">
                  <a:buNone/>
                </a:pPr>
                <a:r>
                  <a:rPr lang="en-US" dirty="0">
                    <a:solidFill>
                      <a:srgbClr val="AE0337"/>
                    </a:solidFill>
                  </a:rPr>
                  <a:t>   = 199.535(2.8) + 56.036</a:t>
                </a:r>
              </a:p>
              <a:p>
                <a:pPr marL="1714500" lvl="4" indent="0">
                  <a:buNone/>
                </a:pPr>
                <a:r>
                  <a:rPr lang="en-US" dirty="0">
                    <a:solidFill>
                      <a:srgbClr val="AE0337"/>
                    </a:solidFill>
                  </a:rPr>
                  <a:t>   = 614.734.</a:t>
                </a:r>
                <a:endParaRPr lang="en-US" altLang="en-US" dirty="0">
                  <a:solidFill>
                    <a:srgbClr val="AE0337"/>
                  </a:solidFill>
                </a:endParaRPr>
              </a:p>
            </p:txBody>
          </p:sp>
        </mc:Choice>
        <mc:Fallback xmlns="">
          <p:sp>
            <p:nvSpPr>
              <p:cNvPr id="33794" name="Content Placeholder 2">
                <a:extLst>
                  <a:ext uri="{FF2B5EF4-FFF2-40B4-BE49-F238E27FC236}">
                    <a16:creationId xmlns:a16="http://schemas.microsoft.com/office/drawing/2014/main" id="{EEEEDE7F-6EE9-4FA0-8FBF-AB662D9466A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8229600" cy="1981200"/>
              </a:xfrm>
              <a:blipFill>
                <a:blip r:embed="rId2"/>
                <a:stretch>
                  <a:fillRect l="-1481" t="-3385" b="-1153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798" name="Footer Placeholder 2">
            <a:extLst>
              <a:ext uri="{FF2B5EF4-FFF2-40B4-BE49-F238E27FC236}">
                <a16:creationId xmlns="" xmlns:a16="http://schemas.microsoft.com/office/drawing/2014/main" id="{32BE281A-05B9-4749-B5B6-18EF9C0F0E1B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43714988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E6D7343-D3B4-43AE-B72D-A47E5F96F2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4400" dirty="0">
                <a:solidFill>
                  <a:schemeClr val="accent3"/>
                </a:solidFill>
                <a:ea typeface="+mj-ea"/>
              </a:rPr>
              <a:t>Solution: Constructing a Prediction Interval</a:t>
            </a:r>
          </a:p>
        </p:txBody>
      </p:sp>
      <p:sp>
        <p:nvSpPr>
          <p:cNvPr id="34825" name="Footer Placeholder 2">
            <a:extLst>
              <a:ext uri="{FF2B5EF4-FFF2-40B4-BE49-F238E27FC236}">
                <a16:creationId xmlns="" xmlns:a16="http://schemas.microsoft.com/office/drawing/2014/main" id="{DDAB9103-95B2-41BB-A029-2CBE74297E27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>
                <a:cs typeface="Arial" panose="020B0604020202020204" pitchFamily="34" charset="0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>
                <a:extLst>
                  <a:ext uri="{FF2B5EF4-FFF2-40B4-BE49-F238E27FC236}">
                    <a16:creationId xmlns="" xmlns:a16="http://schemas.microsoft.com/office/drawing/2014/main" id="{8FE2C2B2-CBC8-4E98-BC83-9527841A191A}"/>
                  </a:ext>
                </a:extLst>
              </p:cNvPr>
              <p:cNvSpPr/>
              <p:nvPr/>
            </p:nvSpPr>
            <p:spPr>
              <a:xfrm>
                <a:off x="457199" y="1613257"/>
                <a:ext cx="8095673" cy="40004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800" dirty="0">
                    <a:latin typeface="+mn-lt"/>
                  </a:rPr>
                  <a:t>From Table 5, the critical value is </a:t>
                </a:r>
                <a:r>
                  <a:rPr lang="en-US" sz="2800" i="1" dirty="0" err="1">
                    <a:latin typeface="+mn-lt"/>
                  </a:rPr>
                  <a:t>t</a:t>
                </a:r>
                <a:r>
                  <a:rPr lang="en-US" sz="2800" i="1" baseline="-25000" dirty="0" err="1">
                    <a:latin typeface="+mn-lt"/>
                  </a:rPr>
                  <a:t>c</a:t>
                </a:r>
                <a:r>
                  <a:rPr lang="en-US" sz="2800" i="1" dirty="0">
                    <a:latin typeface="+mn-lt"/>
                  </a:rPr>
                  <a:t> </a:t>
                </a:r>
                <a:r>
                  <a:rPr lang="en-US" sz="2800" dirty="0">
                    <a:latin typeface="+mn-lt"/>
                  </a:rPr>
                  <a:t>= 1.860 and from Example 2, </a:t>
                </a:r>
                <a:r>
                  <a:rPr lang="en-US" sz="2800" i="1" dirty="0">
                    <a:latin typeface="+mn-lt"/>
                  </a:rPr>
                  <a:t>s</a:t>
                </a:r>
                <a:r>
                  <a:rPr lang="en-US" sz="2800" i="1" baseline="-25000" dirty="0">
                    <a:latin typeface="+mn-lt"/>
                  </a:rPr>
                  <a:t>e</a:t>
                </a:r>
                <a:r>
                  <a:rPr lang="en-US" sz="2800" i="1" dirty="0">
                    <a:latin typeface="+mn-lt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</m:oMath>
                </a14:m>
                <a:r>
                  <a:rPr lang="en-US" sz="2800" dirty="0">
                    <a:latin typeface="+mn-lt"/>
                  </a:rPr>
                  <a:t> 141.935. Recall that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subHide m:val="on"/>
                        <m:supHide m:val="on"/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r>
                          <m:rPr>
                            <m:nor/>
                          </m:rPr>
                          <a:rPr lang="en-US" sz="2800" i="1" dirty="0">
                            <a:latin typeface="+mn-lt"/>
                          </a:rPr>
                          <m:t>x</m:t>
                        </m:r>
                      </m:e>
                    </m:nary>
                  </m:oMath>
                </a14:m>
                <a:r>
                  <a:rPr lang="en-US" sz="2800" i="1" dirty="0">
                    <a:latin typeface="+mn-lt"/>
                  </a:rPr>
                  <a:t> </a:t>
                </a:r>
                <a:r>
                  <a:rPr lang="en-US" sz="2800" dirty="0">
                    <a:latin typeface="+mn-lt"/>
                  </a:rPr>
                  <a:t>= 22.9 and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subHide m:val="on"/>
                        <m:supHide m:val="on"/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r>
                          <m:rPr>
                            <m:nor/>
                          </m:rPr>
                          <a:rPr lang="en-US" sz="2800" i="1" dirty="0">
                            <a:latin typeface="+mn-lt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sz="2800" baseline="30000" dirty="0">
                            <a:latin typeface="+mn-lt"/>
                          </a:rPr>
                          <m:t>2</m:t>
                        </m:r>
                      </m:e>
                    </m:nary>
                  </m:oMath>
                </a14:m>
                <a:r>
                  <a:rPr lang="en-US" sz="2800" dirty="0">
                    <a:latin typeface="+mn-lt"/>
                  </a:rPr>
                  <a:t> = 65.49. Also,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sz="2800" i="1" dirty="0">
                            <a:latin typeface="+mn-lt"/>
                          </a:rPr>
                          <m:t>x</m:t>
                        </m:r>
                      </m:e>
                    </m:acc>
                  </m:oMath>
                </a14:m>
                <a:r>
                  <a:rPr lang="en-US" sz="2800" i="1" dirty="0">
                    <a:latin typeface="+mn-lt"/>
                  </a:rPr>
                  <a:t> </a:t>
                </a:r>
                <a:r>
                  <a:rPr lang="en-US" sz="2800" dirty="0">
                    <a:latin typeface="+mn-lt"/>
                  </a:rPr>
                  <a:t>= 2.29. Using these values, the margin of error is</a:t>
                </a:r>
              </a:p>
              <a:p>
                <a:r>
                  <a:rPr lang="en-US" sz="2800" i="1" dirty="0">
                    <a:solidFill>
                      <a:srgbClr val="AE0337"/>
                    </a:solidFill>
                    <a:latin typeface="+mn-lt"/>
                  </a:rPr>
                  <a:t>E </a:t>
                </a:r>
                <a:r>
                  <a:rPr lang="en-US" sz="2800" dirty="0">
                    <a:solidFill>
                      <a:srgbClr val="AE0337"/>
                    </a:solidFill>
                    <a:latin typeface="+mn-lt"/>
                  </a:rPr>
                  <a:t>= </a:t>
                </a:r>
                <a:r>
                  <a:rPr lang="en-US" sz="2800" i="1" dirty="0" err="1">
                    <a:solidFill>
                      <a:srgbClr val="AE0337"/>
                    </a:solidFill>
                    <a:latin typeface="+mn-lt"/>
                  </a:rPr>
                  <a:t>t</a:t>
                </a:r>
                <a:r>
                  <a:rPr lang="en-US" sz="2800" i="1" baseline="-25000" dirty="0" err="1">
                    <a:solidFill>
                      <a:srgbClr val="AE0337"/>
                    </a:solidFill>
                    <a:latin typeface="+mn-lt"/>
                  </a:rPr>
                  <a:t>c</a:t>
                </a:r>
                <a:r>
                  <a:rPr lang="en-US" sz="2800" i="1" dirty="0">
                    <a:solidFill>
                      <a:srgbClr val="AE0337"/>
                    </a:solidFill>
                    <a:latin typeface="+mn-lt"/>
                  </a:rPr>
                  <a:t> s</a:t>
                </a:r>
                <a:r>
                  <a:rPr lang="en-US" sz="2800" i="1" baseline="-25000" dirty="0">
                    <a:solidFill>
                      <a:srgbClr val="AE0337"/>
                    </a:solidFill>
                    <a:latin typeface="+mn-lt"/>
                  </a:rPr>
                  <a:t>e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800" i="1" dirty="0" smtClean="0">
                            <a:solidFill>
                              <a:srgbClr val="AE0337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sz="2800" dirty="0">
                            <a:solidFill>
                              <a:srgbClr val="AE0337"/>
                            </a:solidFill>
                            <a:latin typeface="+mn-lt"/>
                          </a:rPr>
                          <m:t>1 + </m:t>
                        </m:r>
                        <m:f>
                          <m:fPr>
                            <m:ctrlPr>
                              <a:rPr lang="en-US" sz="2800" i="1">
                                <a:solidFill>
                                  <a:srgbClr val="AE0337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sz="2800" dirty="0">
                                <a:solidFill>
                                  <a:srgbClr val="AE0337"/>
                                </a:solidFill>
                                <a:latin typeface="+mn-lt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sz="2800" i="1" dirty="0">
                                <a:solidFill>
                                  <a:srgbClr val="AE0337"/>
                                </a:solidFill>
                                <a:latin typeface="+mn-lt"/>
                              </a:rPr>
                              <m:t>n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n-US" sz="2800" i="1" dirty="0">
                            <a:solidFill>
                              <a:srgbClr val="AE0337"/>
                            </a:solidFill>
                            <a:latin typeface="+mn-lt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sz="2800" dirty="0">
                            <a:solidFill>
                              <a:srgbClr val="AE0337"/>
                            </a:solidFill>
                            <a:latin typeface="+mn-lt"/>
                          </a:rPr>
                          <m:t>+ </m:t>
                        </m:r>
                        <m:f>
                          <m:fPr>
                            <m:ctrlPr>
                              <a:rPr lang="en-US" sz="2800" i="1">
                                <a:solidFill>
                                  <a:srgbClr val="AE0337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sz="2800" i="1" dirty="0">
                                <a:solidFill>
                                  <a:srgbClr val="AE0337"/>
                                </a:solidFill>
                                <a:latin typeface="+mn-lt"/>
                              </a:rPr>
                              <m:t>n</m:t>
                            </m:r>
                            <m:r>
                              <m:rPr>
                                <m:nor/>
                              </m:rPr>
                              <a:rPr lang="en-US" sz="2800" dirty="0">
                                <a:solidFill>
                                  <a:srgbClr val="AE0337"/>
                                </a:solidFill>
                                <a:latin typeface="+mn-lt"/>
                              </a:rPr>
                              <m:t>(</m:t>
                            </m:r>
                            <m:r>
                              <m:rPr>
                                <m:nor/>
                              </m:rPr>
                              <a:rPr lang="en-US" sz="2800" i="1" dirty="0">
                                <a:solidFill>
                                  <a:srgbClr val="AE0337"/>
                                </a:solidFill>
                                <a:latin typeface="+mn-lt"/>
                              </a:rPr>
                              <m:t>x</m:t>
                            </m:r>
                            <m:r>
                              <m:rPr>
                                <m:nor/>
                              </m:rPr>
                              <a:rPr lang="en-US" sz="2800" baseline="-25000" dirty="0">
                                <a:solidFill>
                                  <a:srgbClr val="AE0337"/>
                                </a:solidFill>
                                <a:latin typeface="+mn-lt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lang="en-US" sz="2800" dirty="0">
                                <a:solidFill>
                                  <a:srgbClr val="AE0337"/>
                                </a:solidFill>
                                <a:latin typeface="+mn-lt"/>
                              </a:rPr>
                              <m:t> </m:t>
                            </m:r>
                            <m:r>
                              <a:rPr lang="en-US" sz="2800" i="1" dirty="0">
                                <a:solidFill>
                                  <a:srgbClr val="AE0337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m:rPr>
                                <m:nor/>
                              </m:rPr>
                              <a:rPr lang="en-US" sz="2800" dirty="0" smtClean="0">
                                <a:solidFill>
                                  <a:srgbClr val="AE0337"/>
                                </a:solidFill>
                                <a:latin typeface="+mn-lt"/>
                              </a:rPr>
                              <m:t> </m:t>
                            </m:r>
                            <m:acc>
                              <m:accPr>
                                <m:chr m:val="̅"/>
                                <m:ctrlPr>
                                  <a:rPr lang="en-US" sz="2800" i="1">
                                    <a:solidFill>
                                      <a:srgbClr val="AE0337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m:rPr>
                                    <m:nor/>
                                  </m:rPr>
                                  <a:rPr lang="en-US" sz="2800" i="1" dirty="0">
                                    <a:solidFill>
                                      <a:srgbClr val="AE0337"/>
                                    </a:solidFill>
                                    <a:latin typeface="+mn-lt"/>
                                  </a:rPr>
                                  <m:t>x</m:t>
                                </m:r>
                              </m:e>
                            </m:acc>
                            <m:r>
                              <a:rPr lang="en-US" sz="2800" i="1" dirty="0">
                                <a:solidFill>
                                  <a:srgbClr val="AE0337"/>
                                </a:solidFill>
                                <a:latin typeface="Cambria Math" panose="02040503050406030204" pitchFamily="1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lang="en-US" sz="2800" baseline="30000" dirty="0">
                                <a:solidFill>
                                  <a:srgbClr val="AE0337"/>
                                </a:solidFill>
                                <a:latin typeface="+mn-lt"/>
                              </a:rPr>
                              <m:t>2 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sz="2800" i="1" dirty="0">
                                <a:solidFill>
                                  <a:srgbClr val="AE0337"/>
                                </a:solidFill>
                                <a:latin typeface="+mn-lt"/>
                              </a:rPr>
                              <m:t>n</m:t>
                            </m:r>
                            <m:nary>
                              <m:naryPr>
                                <m:chr m:val="∑"/>
                                <m:subHide m:val="on"/>
                                <m:supHide m:val="on"/>
                                <m:ctrlPr>
                                  <a:rPr lang="en-US" sz="2800" i="1">
                                    <a:solidFill>
                                      <a:srgbClr val="AE0337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/>
                              <m:sup/>
                              <m:e>
                                <m:r>
                                  <m:rPr>
                                    <m:nor/>
                                  </m:rPr>
                                  <a:rPr lang="en-US" sz="2800" i="1" dirty="0">
                                    <a:solidFill>
                                      <a:srgbClr val="AE0337"/>
                                    </a:solidFill>
                                    <a:latin typeface="+mn-lt"/>
                                  </a:rPr>
                                  <m:t>x</m:t>
                                </m:r>
                                <m:r>
                                  <m:rPr>
                                    <m:nor/>
                                  </m:rPr>
                                  <a:rPr lang="en-US" sz="2800" baseline="30000" dirty="0">
                                    <a:solidFill>
                                      <a:srgbClr val="AE0337"/>
                                    </a:solidFill>
                                    <a:latin typeface="+mn-lt"/>
                                  </a:rPr>
                                  <m:t>2</m:t>
                                </m:r>
                              </m:e>
                            </m:nary>
                            <m:r>
                              <m:rPr>
                                <m:nor/>
                              </m:rPr>
                              <a:rPr lang="en-US" sz="2800" dirty="0">
                                <a:solidFill>
                                  <a:srgbClr val="AE0337"/>
                                </a:solidFill>
                                <a:latin typeface="+mn-lt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sz="2800" dirty="0">
                                <a:solidFill>
                                  <a:srgbClr val="AE0337"/>
                                </a:solidFill>
                                <a:latin typeface="+mn-lt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m:rPr>
                                <m:nor/>
                              </m:rPr>
                              <a:rPr lang="en-US" sz="2800" dirty="0">
                                <a:solidFill>
                                  <a:srgbClr val="AE0337"/>
                                </a:solidFill>
                                <a:latin typeface="+mn-lt"/>
                              </a:rPr>
                              <m:t> </m:t>
                            </m:r>
                            <m:r>
                              <a:rPr lang="en-US" sz="2800">
                                <a:solidFill>
                                  <a:srgbClr val="AE0337"/>
                                </a:solidFill>
                                <a:latin typeface="Cambria Math" panose="02040503050406030204" pitchFamily="18" charset="0"/>
                              </a:rPr>
                              <m:t>(</m:t>
                            </m:r>
                            <m:nary>
                              <m:naryPr>
                                <m:chr m:val="∑"/>
                                <m:subHide m:val="on"/>
                                <m:supHide m:val="on"/>
                                <m:ctrlPr>
                                  <a:rPr lang="en-US" sz="2800" i="1">
                                    <a:solidFill>
                                      <a:srgbClr val="AE0337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/>
                              <m:sup/>
                              <m:e>
                                <m:r>
                                  <m:rPr>
                                    <m:nor/>
                                  </m:rPr>
                                  <a:rPr lang="en-US" sz="2800" i="1" dirty="0">
                                    <a:solidFill>
                                      <a:srgbClr val="AE0337"/>
                                    </a:solidFill>
                                    <a:latin typeface="+mn-lt"/>
                                  </a:rPr>
                                  <m:t>x</m:t>
                                </m:r>
                              </m:e>
                            </m:nary>
                            <m:r>
                              <m:rPr>
                                <m:nor/>
                              </m:rPr>
                              <a:rPr lang="en-US" sz="2800" dirty="0">
                                <a:solidFill>
                                  <a:srgbClr val="AE0337"/>
                                </a:solidFill>
                                <a:latin typeface="+mn-lt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lang="en-US" sz="2800" baseline="30000" dirty="0">
                                <a:solidFill>
                                  <a:srgbClr val="AE0337"/>
                                </a:solidFill>
                                <a:latin typeface="+mn-lt"/>
                              </a:rPr>
                              <m:t>2 </m:t>
                            </m:r>
                          </m:den>
                        </m:f>
                      </m:e>
                    </m:rad>
                  </m:oMath>
                </a14:m>
                <a:endParaRPr lang="en-US" sz="2800" dirty="0">
                  <a:solidFill>
                    <a:srgbClr val="AE0337"/>
                  </a:solidFill>
                  <a:latin typeface="+mn-lt"/>
                </a:endParaRPr>
              </a:p>
              <a:p>
                <a14:m>
                  <m:oMath xmlns:m="http://schemas.openxmlformats.org/officeDocument/2006/math">
                    <m:r>
                      <a:rPr lang="en-US" sz="2800" b="0" i="1" smtClean="0">
                        <a:solidFill>
                          <a:srgbClr val="AE0337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 </m:t>
                    </m:r>
                    <m:r>
                      <a:rPr lang="en-US" sz="2800" i="1" smtClean="0">
                        <a:solidFill>
                          <a:srgbClr val="AE0337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  <m:r>
                      <a:rPr lang="en-US" sz="2800" b="0" i="1" smtClean="0">
                        <a:solidFill>
                          <a:srgbClr val="AE0337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 dirty="0">
                    <a:solidFill>
                      <a:srgbClr val="AE0337"/>
                    </a:solidFill>
                    <a:latin typeface="+mn-lt"/>
                  </a:rPr>
                  <a:t>(1.860)(141.935)</a:t>
                </a:r>
                <a:r>
                  <a:rPr lang="en-US" sz="2800" dirty="0">
                    <a:solidFill>
                      <a:srgbClr val="AE0337"/>
                    </a:solidFill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800" i="1" dirty="0">
                            <a:solidFill>
                              <a:srgbClr val="AE0337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sz="2800" dirty="0">
                            <a:solidFill>
                              <a:srgbClr val="AE0337"/>
                            </a:solidFill>
                            <a:latin typeface="+mn-lt"/>
                          </a:rPr>
                          <m:t>1 + </m:t>
                        </m:r>
                        <m:f>
                          <m:fPr>
                            <m:ctrlPr>
                              <a:rPr lang="en-US" sz="2800" i="1">
                                <a:solidFill>
                                  <a:srgbClr val="AE0337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sz="2800" dirty="0">
                                <a:solidFill>
                                  <a:srgbClr val="AE0337"/>
                                </a:solidFill>
                                <a:latin typeface="+mn-lt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sz="2800" b="0" dirty="0" smtClean="0">
                                <a:solidFill>
                                  <a:srgbClr val="AE0337"/>
                                </a:solidFill>
                                <a:latin typeface="+mn-lt"/>
                              </a:rPr>
                              <m:t>10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n-US" sz="2800" i="1" dirty="0">
                            <a:solidFill>
                              <a:srgbClr val="AE0337"/>
                            </a:solidFill>
                            <a:latin typeface="+mn-lt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sz="2800" dirty="0">
                            <a:solidFill>
                              <a:srgbClr val="AE0337"/>
                            </a:solidFill>
                            <a:latin typeface="+mn-lt"/>
                          </a:rPr>
                          <m:t>+ </m:t>
                        </m:r>
                        <m:f>
                          <m:fPr>
                            <m:ctrlPr>
                              <a:rPr lang="en-US" sz="2800" i="1">
                                <a:solidFill>
                                  <a:srgbClr val="AE0337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sz="2800" dirty="0">
                                <a:solidFill>
                                  <a:srgbClr val="AE0337"/>
                                </a:solidFill>
                                <a:latin typeface="+mn-lt"/>
                              </a:rPr>
                              <m:t>10(2.8 </m:t>
                            </m:r>
                            <m:r>
                              <a:rPr lang="en-US" sz="2800" i="1" dirty="0">
                                <a:solidFill>
                                  <a:srgbClr val="AE0337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m:rPr>
                                <m:nor/>
                              </m:rPr>
                              <a:rPr lang="en-US" sz="2800" dirty="0">
                                <a:solidFill>
                                  <a:srgbClr val="AE0337"/>
                                </a:solidFill>
                                <a:latin typeface="+mn-lt"/>
                              </a:rPr>
                              <m:t> 2.29</m:t>
                            </m:r>
                            <m:r>
                              <a:rPr lang="en-US" sz="2800" i="1" dirty="0">
                                <a:solidFill>
                                  <a:srgbClr val="AE0337"/>
                                </a:solidFill>
                                <a:latin typeface="Cambria Math" panose="02040503050406030204" pitchFamily="1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lang="en-US" sz="2800" baseline="30000" dirty="0">
                                <a:solidFill>
                                  <a:srgbClr val="AE0337"/>
                                </a:solidFill>
                                <a:latin typeface="+mn-lt"/>
                              </a:rPr>
                              <m:t>2 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sz="2800" dirty="0">
                                <a:solidFill>
                                  <a:srgbClr val="AE0337"/>
                                </a:solidFill>
                                <a:latin typeface="+mn-lt"/>
                              </a:rPr>
                              <m:t>10(65.49) – (22.9)</m:t>
                            </m:r>
                            <m:r>
                              <m:rPr>
                                <m:nor/>
                              </m:rPr>
                              <a:rPr lang="en-US" sz="2800" baseline="30000" dirty="0">
                                <a:solidFill>
                                  <a:srgbClr val="AE0337"/>
                                </a:solidFill>
                                <a:latin typeface="+mn-lt"/>
                              </a:rPr>
                              <m:t>2 </m:t>
                            </m:r>
                          </m:den>
                        </m:f>
                      </m:e>
                    </m:rad>
                    <m:r>
                      <a:rPr lang="en-US" sz="2800" i="1" baseline="30000" dirty="0">
                        <a:solidFill>
                          <a:srgbClr val="AE0337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n-US" sz="2800" dirty="0">
                  <a:solidFill>
                    <a:srgbClr val="AE0337"/>
                  </a:solidFill>
                  <a:latin typeface="+mn-lt"/>
                </a:endParaRPr>
              </a:p>
              <a:p>
                <a14:m>
                  <m:oMath xmlns:m="http://schemas.openxmlformats.org/officeDocument/2006/math">
                    <m:r>
                      <a:rPr lang="en-US" sz="2800" b="0" i="1" smtClean="0">
                        <a:solidFill>
                          <a:srgbClr val="AE0337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 </m:t>
                    </m:r>
                    <m:r>
                      <a:rPr lang="en-US" sz="2800" i="1" smtClean="0">
                        <a:solidFill>
                          <a:srgbClr val="AE0337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  <m:r>
                      <a:rPr lang="en-US" sz="2800" b="0" i="1" smtClean="0">
                        <a:solidFill>
                          <a:srgbClr val="AE0337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 dirty="0">
                    <a:solidFill>
                      <a:srgbClr val="AE0337"/>
                    </a:solidFill>
                    <a:latin typeface="+mn-lt"/>
                  </a:rPr>
                  <a:t>279.382.</a:t>
                </a:r>
              </a:p>
            </p:txBody>
          </p:sp>
        </mc:Choice>
        <mc:Fallback xmlns="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8FE2C2B2-CBC8-4E98-BC83-9527841A191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199" y="1613257"/>
                <a:ext cx="8095673" cy="4000454"/>
              </a:xfrm>
              <a:prstGeom prst="rect">
                <a:avLst/>
              </a:prstGeom>
              <a:blipFill>
                <a:blip r:embed="rId2"/>
                <a:stretch>
                  <a:fillRect l="-1506" t="-1677" b="-33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429603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E6D7343-D3B4-43AE-B72D-A47E5F96F2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4400" dirty="0">
                <a:solidFill>
                  <a:schemeClr val="accent3"/>
                </a:solidFill>
                <a:ea typeface="+mj-ea"/>
              </a:rPr>
              <a:t>Solution: Constructing a Prediction Interval</a:t>
            </a:r>
          </a:p>
        </p:txBody>
      </p:sp>
      <p:sp>
        <p:nvSpPr>
          <p:cNvPr id="34825" name="Footer Placeholder 2">
            <a:extLst>
              <a:ext uri="{FF2B5EF4-FFF2-40B4-BE49-F238E27FC236}">
                <a16:creationId xmlns="" xmlns:a16="http://schemas.microsoft.com/office/drawing/2014/main" id="{DDAB9103-95B2-41BB-A029-2CBE74297E27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>
                <a:cs typeface="Arial" panose="020B0604020202020204" pitchFamily="34" charset="0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>
                <a:extLst>
                  <a:ext uri="{FF2B5EF4-FFF2-40B4-BE49-F238E27FC236}">
                    <a16:creationId xmlns="" xmlns:a16="http://schemas.microsoft.com/office/drawing/2014/main" id="{8FE2C2B2-CBC8-4E98-BC83-9527841A191A}"/>
                  </a:ext>
                </a:extLst>
              </p:cNvPr>
              <p:cNvSpPr/>
              <p:nvPr/>
            </p:nvSpPr>
            <p:spPr>
              <a:xfrm>
                <a:off x="457199" y="1613257"/>
                <a:ext cx="8369167" cy="44012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800" dirty="0">
                    <a:latin typeface="+mn-lt"/>
                  </a:rPr>
                  <a:t>Using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sz="2800" i="1" dirty="0">
                            <a:latin typeface="+mn-lt"/>
                          </a:rPr>
                          <m:t>y</m:t>
                        </m:r>
                      </m:e>
                    </m:acc>
                    <m:r>
                      <a:rPr lang="en-US" sz="2800" i="1" dirty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 dirty="0">
                    <a:latin typeface="+mn-lt"/>
                  </a:rPr>
                  <a:t>= 614.734 and </a:t>
                </a:r>
                <a:r>
                  <a:rPr lang="en-US" sz="2800" i="1" dirty="0">
                    <a:latin typeface="+mn-lt"/>
                  </a:rPr>
                  <a:t>E </a:t>
                </a:r>
                <a14:m>
                  <m:oMath xmlns:m="http://schemas.openxmlformats.org/officeDocument/2006/math">
                    <m:r>
                      <a:rPr lang="en-US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</m:oMath>
                </a14:m>
                <a:r>
                  <a:rPr lang="en-US" sz="2800" dirty="0">
                    <a:latin typeface="+mn-lt"/>
                  </a:rPr>
                  <a:t> 279.382, the prediction interval is constructed as shown.</a:t>
                </a:r>
              </a:p>
              <a:p>
                <a:r>
                  <a:rPr lang="en-US" sz="2800" dirty="0">
                    <a:latin typeface="+mn-lt"/>
                  </a:rPr>
                  <a:t>	Left Endpoint 		  Right Endpoint</a:t>
                </a:r>
              </a:p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800" i="1" smtClean="0">
                            <a:solidFill>
                              <a:srgbClr val="AE0337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sz="2800" i="1" dirty="0">
                            <a:solidFill>
                              <a:srgbClr val="AE0337"/>
                            </a:solidFill>
                            <a:latin typeface="+mn-lt"/>
                          </a:rPr>
                          <m:t>y</m:t>
                        </m:r>
                      </m:e>
                    </m:acc>
                    <m:r>
                      <a:rPr lang="en-US" sz="2800" i="1" dirty="0">
                        <a:solidFill>
                          <a:srgbClr val="AE0337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 dirty="0">
                    <a:solidFill>
                      <a:srgbClr val="AE0337"/>
                    </a:solidFill>
                    <a:latin typeface="+mn-lt"/>
                  </a:rPr>
                  <a:t>– </a:t>
                </a:r>
                <a:r>
                  <a:rPr lang="en-US" sz="2800" i="1" dirty="0">
                    <a:solidFill>
                      <a:srgbClr val="AE0337"/>
                    </a:solidFill>
                    <a:latin typeface="+mn-lt"/>
                  </a:rPr>
                  <a:t>E </a:t>
                </a:r>
                <a14:m>
                  <m:oMath xmlns:m="http://schemas.openxmlformats.org/officeDocument/2006/math">
                    <m:r>
                      <a:rPr lang="en-US" sz="2800" i="1">
                        <a:solidFill>
                          <a:srgbClr val="AE0337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</m:oMath>
                </a14:m>
                <a:r>
                  <a:rPr lang="en-US" sz="2800" dirty="0">
                    <a:solidFill>
                      <a:srgbClr val="AE0337"/>
                    </a:solidFill>
                    <a:latin typeface="+mn-lt"/>
                  </a:rPr>
                  <a:t> 614.734 – 279.382   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solidFill>
                          <a:srgbClr val="AE0337"/>
                        </a:solidFill>
                        <a:latin typeface="Cambria Math" panose="02040503050406030204" pitchFamily="18" charset="0"/>
                      </a:rPr>
                      <m:t>  </m:t>
                    </m:r>
                    <m:acc>
                      <m:accPr>
                        <m:chr m:val="̂"/>
                        <m:ctrlPr>
                          <a:rPr lang="en-US" sz="2800" i="1">
                            <a:solidFill>
                              <a:srgbClr val="AE0337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sz="2800" i="1" dirty="0">
                            <a:solidFill>
                              <a:srgbClr val="AE0337"/>
                            </a:solidFill>
                            <a:latin typeface="+mn-lt"/>
                          </a:rPr>
                          <m:t>y</m:t>
                        </m:r>
                      </m:e>
                    </m:acc>
                    <m:r>
                      <a:rPr lang="en-US" sz="2800" i="1" dirty="0">
                        <a:solidFill>
                          <a:srgbClr val="AE0337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 dirty="0">
                    <a:solidFill>
                      <a:srgbClr val="AE0337"/>
                    </a:solidFill>
                    <a:latin typeface="+mn-lt"/>
                  </a:rPr>
                  <a:t>+ </a:t>
                </a:r>
                <a:r>
                  <a:rPr lang="en-US" sz="2800" i="1" dirty="0">
                    <a:solidFill>
                      <a:srgbClr val="AE0337"/>
                    </a:solidFill>
                    <a:latin typeface="+mn-lt"/>
                  </a:rPr>
                  <a:t>E </a:t>
                </a:r>
                <a14:m>
                  <m:oMath xmlns:m="http://schemas.openxmlformats.org/officeDocument/2006/math">
                    <m:r>
                      <a:rPr lang="en-US" sz="2800" i="1">
                        <a:solidFill>
                          <a:srgbClr val="AE0337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</m:oMath>
                </a14:m>
                <a:r>
                  <a:rPr lang="en-US" sz="2800" dirty="0">
                    <a:solidFill>
                      <a:srgbClr val="AE0337"/>
                    </a:solidFill>
                    <a:latin typeface="+mn-lt"/>
                  </a:rPr>
                  <a:t> 614.734 + 279.382</a:t>
                </a:r>
              </a:p>
              <a:p>
                <a:r>
                  <a:rPr lang="en-US" sz="2800" dirty="0">
                    <a:solidFill>
                      <a:srgbClr val="AE0337"/>
                    </a:solidFill>
                    <a:latin typeface="+mn-lt"/>
                  </a:rPr>
                  <a:t>         = 335.352                                = 894.116</a:t>
                </a:r>
              </a:p>
              <a:p>
                <a:pPr algn="ctr"/>
                <a:r>
                  <a:rPr lang="es-ES" sz="2800" dirty="0">
                    <a:solidFill>
                      <a:srgbClr val="AE0337"/>
                    </a:solidFill>
                    <a:latin typeface="+mn-lt"/>
                  </a:rPr>
                  <a:t>335.352 &lt; </a:t>
                </a:r>
                <a:r>
                  <a:rPr lang="es-ES" sz="2800" i="1" dirty="0">
                    <a:solidFill>
                      <a:srgbClr val="AE0337"/>
                    </a:solidFill>
                    <a:latin typeface="+mn-lt"/>
                  </a:rPr>
                  <a:t>y </a:t>
                </a:r>
                <a:r>
                  <a:rPr lang="es-ES" sz="2800" dirty="0">
                    <a:solidFill>
                      <a:srgbClr val="AE0337"/>
                    </a:solidFill>
                    <a:latin typeface="+mn-lt"/>
                  </a:rPr>
                  <a:t>&lt; 894.116</a:t>
                </a:r>
              </a:p>
              <a:p>
                <a:pPr algn="ctr"/>
                <a:endParaRPr lang="es-ES" sz="2800" dirty="0">
                  <a:solidFill>
                    <a:srgbClr val="C00000"/>
                  </a:solidFill>
                  <a:latin typeface="+mn-lt"/>
                </a:endParaRPr>
              </a:p>
              <a:p>
                <a:r>
                  <a:rPr lang="en-US" sz="2800" dirty="0">
                    <a:latin typeface="+mn-lt"/>
                  </a:rPr>
                  <a:t>You can be 90% confident that when the gross domestic product is $2.8 trillion, the carbon dioxide emissions will be between 335.352 and 894.116 million metric tons.</a:t>
                </a:r>
                <a:endParaRPr lang="en-US" sz="2800" dirty="0">
                  <a:solidFill>
                    <a:srgbClr val="C00000"/>
                  </a:solidFill>
                  <a:latin typeface="+mn-lt"/>
                </a:endParaRPr>
              </a:p>
            </p:txBody>
          </p:sp>
        </mc:Choice>
        <mc:Fallback xmlns="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8FE2C2B2-CBC8-4E98-BC83-9527841A191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199" y="1613257"/>
                <a:ext cx="8369167" cy="4401205"/>
              </a:xfrm>
              <a:prstGeom prst="rect">
                <a:avLst/>
              </a:prstGeom>
              <a:blipFill>
                <a:blip r:embed="rId2"/>
                <a:stretch>
                  <a:fillRect l="-1457" t="-1524" r="-1821" b="-29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18583471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itle 3">
            <a:extLst>
              <a:ext uri="{FF2B5EF4-FFF2-40B4-BE49-F238E27FC236}">
                <a16:creationId xmlns="" xmlns:a16="http://schemas.microsoft.com/office/drawing/2014/main" id="{091B3D44-9E28-46EF-A547-1520F5FDF4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Section 9.3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="" xmlns:a16="http://schemas.microsoft.com/office/drawing/2014/main" id="{3EEA764C-500E-4821-AB66-C42CE4E3163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  <a:defRPr/>
            </a:pPr>
            <a:r>
              <a:rPr lang="en-US" dirty="0">
                <a:ea typeface="+mn-ea"/>
              </a:rPr>
              <a:t>Measures of Regression and Prediction Intervals</a:t>
            </a:r>
          </a:p>
        </p:txBody>
      </p:sp>
      <p:sp>
        <p:nvSpPr>
          <p:cNvPr id="12291" name="Footer Placeholder 2">
            <a:extLst>
              <a:ext uri="{FF2B5EF4-FFF2-40B4-BE49-F238E27FC236}">
                <a16:creationId xmlns="" xmlns:a16="http://schemas.microsoft.com/office/drawing/2014/main" id="{710CCD5F-2322-4ED5-9A0A-C06280676C82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78500015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>
            <a:extLst>
              <a:ext uri="{FF2B5EF4-FFF2-40B4-BE49-F238E27FC236}">
                <a16:creationId xmlns="" xmlns:a16="http://schemas.microsoft.com/office/drawing/2014/main" id="{AA95223E-B24F-4440-B864-37F6C5ACBF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Section 9.3 Objectives</a:t>
            </a:r>
          </a:p>
        </p:txBody>
      </p:sp>
      <p:sp>
        <p:nvSpPr>
          <p:cNvPr id="13314" name="Content Placeholder 2">
            <a:extLst>
              <a:ext uri="{FF2B5EF4-FFF2-40B4-BE49-F238E27FC236}">
                <a16:creationId xmlns="" xmlns:a16="http://schemas.microsoft.com/office/drawing/2014/main" id="{B5433F90-1EBE-414A-A8D2-F0ECF1118D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How to interpret the three types of variation about a regression line</a:t>
            </a:r>
          </a:p>
          <a:p>
            <a:r>
              <a:rPr lang="en-US" altLang="en-US"/>
              <a:t>How to find and interpret the coefficient of determination</a:t>
            </a:r>
          </a:p>
          <a:p>
            <a:r>
              <a:rPr lang="en-US" altLang="en-US"/>
              <a:t>How to find and interpret the standard error of the estimate for a regression line</a:t>
            </a:r>
          </a:p>
          <a:p>
            <a:r>
              <a:rPr lang="en-US" altLang="en-US"/>
              <a:t>How to construct and interpret a prediction interval for </a:t>
            </a:r>
            <a:r>
              <a:rPr lang="en-US" altLang="en-US" i="1"/>
              <a:t>y</a:t>
            </a:r>
          </a:p>
        </p:txBody>
      </p:sp>
      <p:sp>
        <p:nvSpPr>
          <p:cNvPr id="13315" name="Footer Placeholder 2">
            <a:extLst>
              <a:ext uri="{FF2B5EF4-FFF2-40B4-BE49-F238E27FC236}">
                <a16:creationId xmlns="" xmlns:a16="http://schemas.microsoft.com/office/drawing/2014/main" id="{6C684F89-3F7D-4EF8-BF7F-DF06BC55AA96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5107092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>
            <a:extLst>
              <a:ext uri="{FF2B5EF4-FFF2-40B4-BE49-F238E27FC236}">
                <a16:creationId xmlns="" xmlns:a16="http://schemas.microsoft.com/office/drawing/2014/main" id="{E391DFE8-F632-4454-B205-08D4A6E562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Variation About a Regression Line</a:t>
            </a:r>
          </a:p>
        </p:txBody>
      </p:sp>
      <p:sp>
        <p:nvSpPr>
          <p:cNvPr id="78851" name="Content Placeholder 2">
            <a:extLst>
              <a:ext uri="{FF2B5EF4-FFF2-40B4-BE49-F238E27FC236}">
                <a16:creationId xmlns="" xmlns:a16="http://schemas.microsoft.com/office/drawing/2014/main" id="{9DB1B949-F12C-4768-AA47-7C8508A6B9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42848"/>
          </a:xfrm>
        </p:spPr>
        <p:txBody>
          <a:bodyPr/>
          <a:lstStyle/>
          <a:p>
            <a:r>
              <a:rPr lang="en-US" altLang="en-US" dirty="0"/>
              <a:t>Three types of variation about a regression line</a:t>
            </a:r>
          </a:p>
          <a:p>
            <a:pPr lvl="1">
              <a:buSzPct val="75000"/>
            </a:pPr>
            <a:r>
              <a:rPr lang="en-US" altLang="en-US" dirty="0">
                <a:ea typeface="Times New Roman" panose="02020603050405020304" pitchFamily="18" charset="0"/>
              </a:rPr>
              <a:t>Total variation</a:t>
            </a:r>
          </a:p>
          <a:p>
            <a:pPr lvl="1">
              <a:buSzPct val="75000"/>
            </a:pPr>
            <a:r>
              <a:rPr lang="en-US" altLang="en-US" dirty="0">
                <a:ea typeface="Times New Roman" panose="02020603050405020304" pitchFamily="18" charset="0"/>
              </a:rPr>
              <a:t>Explained variation</a:t>
            </a:r>
          </a:p>
          <a:p>
            <a:pPr lvl="1">
              <a:buSzPct val="75000"/>
            </a:pPr>
            <a:r>
              <a:rPr lang="en-US" altLang="en-US" dirty="0">
                <a:ea typeface="Times New Roman" panose="02020603050405020304" pitchFamily="18" charset="0"/>
              </a:rPr>
              <a:t>Unexplained variation</a:t>
            </a:r>
          </a:p>
          <a:p>
            <a:r>
              <a:rPr lang="en-US" altLang="en-US" dirty="0"/>
              <a:t>To find these variations, you must first calculate</a:t>
            </a:r>
          </a:p>
          <a:p>
            <a:pPr lvl="1">
              <a:buSzPct val="75000"/>
            </a:pPr>
            <a:r>
              <a:rPr lang="en-US" altLang="en-US" dirty="0">
                <a:ea typeface="Times New Roman" panose="02020603050405020304" pitchFamily="18" charset="0"/>
              </a:rPr>
              <a:t>The </a:t>
            </a:r>
            <a:r>
              <a:rPr lang="en-US" altLang="en-US" b="1" dirty="0">
                <a:solidFill>
                  <a:schemeClr val="accent2"/>
                </a:solidFill>
                <a:ea typeface="Times New Roman" panose="02020603050405020304" pitchFamily="18" charset="0"/>
              </a:rPr>
              <a:t>total deviation</a:t>
            </a:r>
            <a:endParaRPr lang="en-US" altLang="en-US" b="1" dirty="0">
              <a:solidFill>
                <a:srgbClr val="000099"/>
              </a:solidFill>
              <a:ea typeface="Times New Roman" panose="02020603050405020304" pitchFamily="18" charset="0"/>
            </a:endParaRPr>
          </a:p>
          <a:p>
            <a:pPr lvl="1">
              <a:buSzPct val="75000"/>
            </a:pPr>
            <a:r>
              <a:rPr lang="en-US" altLang="en-US" dirty="0">
                <a:ea typeface="Times New Roman" panose="02020603050405020304" pitchFamily="18" charset="0"/>
              </a:rPr>
              <a:t>The </a:t>
            </a:r>
            <a:r>
              <a:rPr lang="en-US" altLang="en-US" b="1" dirty="0">
                <a:solidFill>
                  <a:schemeClr val="accent2"/>
                </a:solidFill>
                <a:ea typeface="Times New Roman" panose="02020603050405020304" pitchFamily="18" charset="0"/>
              </a:rPr>
              <a:t>explained deviation</a:t>
            </a:r>
            <a:endParaRPr lang="en-US" altLang="en-US" dirty="0">
              <a:solidFill>
                <a:schemeClr val="accent2"/>
              </a:solidFill>
              <a:ea typeface="Times New Roman" panose="02020603050405020304" pitchFamily="18" charset="0"/>
            </a:endParaRPr>
          </a:p>
          <a:p>
            <a:pPr lvl="1">
              <a:buSzPct val="75000"/>
            </a:pPr>
            <a:r>
              <a:rPr lang="en-US" altLang="en-US" dirty="0">
                <a:ea typeface="Times New Roman" panose="02020603050405020304" pitchFamily="18" charset="0"/>
              </a:rPr>
              <a:t>The</a:t>
            </a:r>
            <a:r>
              <a:rPr lang="en-US" altLang="en-US" b="1" dirty="0">
                <a:solidFill>
                  <a:srgbClr val="000099"/>
                </a:solidFill>
                <a:ea typeface="Times New Roman" panose="02020603050405020304" pitchFamily="18" charset="0"/>
              </a:rPr>
              <a:t> </a:t>
            </a:r>
            <a:r>
              <a:rPr lang="en-US" altLang="en-US" b="1" dirty="0">
                <a:solidFill>
                  <a:schemeClr val="accent2"/>
                </a:solidFill>
                <a:ea typeface="Times New Roman" panose="02020603050405020304" pitchFamily="18" charset="0"/>
              </a:rPr>
              <a:t>unexplained deviation</a:t>
            </a:r>
            <a:r>
              <a:rPr lang="en-US" altLang="en-US" dirty="0">
                <a:solidFill>
                  <a:schemeClr val="accent2"/>
                </a:solidFill>
                <a:ea typeface="Times New Roman" panose="02020603050405020304" pitchFamily="18" charset="0"/>
              </a:rPr>
              <a:t> </a:t>
            </a:r>
          </a:p>
          <a:p>
            <a:pPr marL="0" indent="0">
              <a:buSzPct val="75000"/>
              <a:buNone/>
            </a:pPr>
            <a:r>
              <a:rPr lang="en-US" altLang="en-US" dirty="0">
                <a:ea typeface="Times New Roman" panose="02020603050405020304" pitchFamily="18" charset="0"/>
              </a:rPr>
              <a:t>    For each ordered pair (</a:t>
            </a:r>
            <a:r>
              <a:rPr lang="en-US" altLang="en-US" i="1" dirty="0">
                <a:ea typeface="Times New Roman" panose="02020603050405020304" pitchFamily="18" charset="0"/>
              </a:rPr>
              <a:t>x</a:t>
            </a:r>
            <a:r>
              <a:rPr lang="en-US" altLang="en-US" i="1" baseline="-25000" dirty="0">
                <a:ea typeface="Times New Roman" panose="02020603050405020304" pitchFamily="18" charset="0"/>
              </a:rPr>
              <a:t>i</a:t>
            </a:r>
            <a:r>
              <a:rPr lang="en-US" altLang="en-US" dirty="0">
                <a:ea typeface="Times New Roman" panose="02020603050405020304" pitchFamily="18" charset="0"/>
              </a:rPr>
              <a:t>, </a:t>
            </a:r>
            <a:r>
              <a:rPr lang="en-US" altLang="en-US" i="1" dirty="0" err="1">
                <a:ea typeface="Times New Roman" panose="02020603050405020304" pitchFamily="18" charset="0"/>
              </a:rPr>
              <a:t>y</a:t>
            </a:r>
            <a:r>
              <a:rPr lang="en-US" altLang="en-US" i="1" baseline="-25000" dirty="0" err="1">
                <a:ea typeface="Times New Roman" panose="02020603050405020304" pitchFamily="18" charset="0"/>
              </a:rPr>
              <a:t>i</a:t>
            </a:r>
            <a:r>
              <a:rPr lang="en-US" altLang="en-US" dirty="0">
                <a:ea typeface="Times New Roman" panose="02020603050405020304" pitchFamily="18" charset="0"/>
              </a:rPr>
              <a:t>) in a data set.</a:t>
            </a:r>
          </a:p>
        </p:txBody>
      </p:sp>
      <p:sp>
        <p:nvSpPr>
          <p:cNvPr id="14339" name="Footer Placeholder 2">
            <a:extLst>
              <a:ext uri="{FF2B5EF4-FFF2-40B4-BE49-F238E27FC236}">
                <a16:creationId xmlns="" xmlns:a16="http://schemas.microsoft.com/office/drawing/2014/main" id="{436010E8-CAA3-45B2-9E1F-BC3C483587B8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5265975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1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>
            <a:extLst>
              <a:ext uri="{FF2B5EF4-FFF2-40B4-BE49-F238E27FC236}">
                <a16:creationId xmlns="" xmlns:a16="http://schemas.microsoft.com/office/drawing/2014/main" id="{49F952E2-BA16-4AF5-AC19-9DBC0D20A06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en-US"/>
              <a:t>Variation About a Regression Line</a:t>
            </a:r>
          </a:p>
        </p:txBody>
      </p:sp>
      <p:sp>
        <p:nvSpPr>
          <p:cNvPr id="15391" name="Footer Placeholder 2">
            <a:extLst>
              <a:ext uri="{FF2B5EF4-FFF2-40B4-BE49-F238E27FC236}">
                <a16:creationId xmlns="" xmlns:a16="http://schemas.microsoft.com/office/drawing/2014/main" id="{67A0F255-ED52-4989-B42E-49EDD9EE3C63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>
                <a:cs typeface="Arial" panose="020B0604020202020204" pitchFamily="34" charset="0"/>
              </a:rPr>
              <a:t>.</a:t>
            </a:r>
          </a:p>
        </p:txBody>
      </p:sp>
      <p:pic>
        <p:nvPicPr>
          <p:cNvPr id="5" name="Picture 4" descr="A picture containing object&#10;&#10;Description generated with high confidence">
            <a:extLst>
              <a:ext uri="{FF2B5EF4-FFF2-40B4-BE49-F238E27FC236}">
                <a16:creationId xmlns="" xmlns:a16="http://schemas.microsoft.com/office/drawing/2014/main" id="{6EFC014A-FE4C-4C12-8D74-FA70094D24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352" y="2121405"/>
            <a:ext cx="8243332" cy="2615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838811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C4C79CA8-A2FC-4215-82B3-C6EDDBAF79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en-US" b="1">
                <a:solidFill>
                  <a:schemeClr val="accent2"/>
                </a:solidFill>
              </a:rPr>
              <a:t>Total variation</a:t>
            </a:r>
            <a:r>
              <a:rPr lang="en-US" altLang="en-US">
                <a:solidFill>
                  <a:schemeClr val="accent2"/>
                </a:solidFill>
              </a:rPr>
              <a:t> </a:t>
            </a:r>
          </a:p>
          <a:p>
            <a:r>
              <a:rPr lang="en-US" altLang="en-US"/>
              <a:t>The sum of the squares of the differences between the </a:t>
            </a:r>
            <a:r>
              <a:rPr lang="en-US" altLang="en-US" i="1"/>
              <a:t>y</a:t>
            </a:r>
            <a:r>
              <a:rPr lang="en-US" altLang="en-US"/>
              <a:t>-value of each ordered pair and the mean of </a:t>
            </a:r>
            <a:r>
              <a:rPr lang="en-US" altLang="en-US" i="1"/>
              <a:t>y</a:t>
            </a:r>
            <a:r>
              <a:rPr lang="en-US" altLang="en-US"/>
              <a:t>.   </a:t>
            </a:r>
          </a:p>
          <a:p>
            <a:endParaRPr lang="en-US" altLang="en-US"/>
          </a:p>
          <a:p>
            <a:pPr>
              <a:buFont typeface="Arial" panose="020B0604020202020204" pitchFamily="34" charset="0"/>
              <a:buNone/>
            </a:pPr>
            <a:r>
              <a:rPr lang="en-US" altLang="en-US" b="1">
                <a:solidFill>
                  <a:schemeClr val="accent2"/>
                </a:solidFill>
              </a:rPr>
              <a:t/>
            </a:r>
            <a:br>
              <a:rPr lang="en-US" altLang="en-US" b="1">
                <a:solidFill>
                  <a:schemeClr val="accent2"/>
                </a:solidFill>
              </a:rPr>
            </a:br>
            <a:r>
              <a:rPr lang="en-US" altLang="en-US" b="1">
                <a:solidFill>
                  <a:schemeClr val="accent2"/>
                </a:solidFill>
              </a:rPr>
              <a:t>Explained variation</a:t>
            </a:r>
            <a:r>
              <a:rPr lang="en-US" altLang="en-US">
                <a:solidFill>
                  <a:schemeClr val="accent2"/>
                </a:solidFill>
              </a:rPr>
              <a:t> </a:t>
            </a:r>
          </a:p>
          <a:p>
            <a:r>
              <a:rPr lang="en-US" altLang="en-US"/>
              <a:t>The sum of the squares of the differences between each predicted </a:t>
            </a:r>
            <a:r>
              <a:rPr lang="en-US" altLang="en-US" i="1"/>
              <a:t>y</a:t>
            </a:r>
            <a:r>
              <a:rPr lang="en-US" altLang="en-US"/>
              <a:t>-value and the mean of </a:t>
            </a:r>
            <a:r>
              <a:rPr lang="en-US" altLang="en-US" i="1"/>
              <a:t>y</a:t>
            </a:r>
            <a:r>
              <a:rPr lang="en-US" altLang="en-US"/>
              <a:t>.</a:t>
            </a:r>
          </a:p>
        </p:txBody>
      </p:sp>
      <p:sp>
        <p:nvSpPr>
          <p:cNvPr id="16386" name="Title 1">
            <a:extLst>
              <a:ext uri="{FF2B5EF4-FFF2-40B4-BE49-F238E27FC236}">
                <a16:creationId xmlns="" xmlns:a16="http://schemas.microsoft.com/office/drawing/2014/main" id="{E61FDF20-B6C8-4281-9B73-5B7A8242A0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Variation About a Regression Line</a:t>
            </a:r>
          </a:p>
        </p:txBody>
      </p:sp>
      <p:graphicFrame>
        <p:nvGraphicFramePr>
          <p:cNvPr id="16387" name="Object 7">
            <a:extLst>
              <a:ext uri="{FF2B5EF4-FFF2-40B4-BE49-F238E27FC236}">
                <a16:creationId xmlns="" xmlns:a16="http://schemas.microsoft.com/office/drawing/2014/main" id="{2491A1E3-ECA1-49DD-B67F-5D2BAD91A7B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89363" y="3048000"/>
          <a:ext cx="1620837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4" name="Equation" r:id="rId3" imgW="1282700" imgH="482600" progId="Equation.DSMT4">
                  <p:embed/>
                </p:oleObj>
              </mc:Choice>
              <mc:Fallback>
                <p:oleObj name="Equation" r:id="rId3" imgW="1282700" imgH="482600" progId="Equation.DSMT4">
                  <p:embed/>
                  <p:pic>
                    <p:nvPicPr>
                      <p:cNvPr id="16387" name="Object 7">
                        <a:extLst>
                          <a:ext uri="{FF2B5EF4-FFF2-40B4-BE49-F238E27FC236}">
                            <a16:creationId xmlns="" xmlns:a16="http://schemas.microsoft.com/office/drawing/2014/main" id="{2491A1E3-ECA1-49DD-B67F-5D2BAD91A7B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89363" y="3048000"/>
                        <a:ext cx="1620837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7689514C-E97D-47FD-930C-721E49AAA393}"/>
              </a:ext>
            </a:extLst>
          </p:cNvPr>
          <p:cNvSpPr txBox="1"/>
          <p:nvPr/>
        </p:nvSpPr>
        <p:spPr>
          <a:xfrm>
            <a:off x="1295400" y="3124200"/>
            <a:ext cx="2590800" cy="519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800" dirty="0">
                <a:latin typeface="+mn-lt"/>
                <a:ea typeface="+mn-ea"/>
              </a:rPr>
              <a:t>Total variation =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E1359F36-F3B1-48CA-98EE-819A731DA4F3}"/>
              </a:ext>
            </a:extLst>
          </p:cNvPr>
          <p:cNvSpPr txBox="1"/>
          <p:nvPr/>
        </p:nvSpPr>
        <p:spPr>
          <a:xfrm>
            <a:off x="1295400" y="5532438"/>
            <a:ext cx="3581400" cy="519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800" dirty="0">
                <a:latin typeface="+mn-lt"/>
                <a:ea typeface="+mn-ea"/>
              </a:rPr>
              <a:t>Explained variation =</a:t>
            </a:r>
          </a:p>
        </p:txBody>
      </p:sp>
      <p:graphicFrame>
        <p:nvGraphicFramePr>
          <p:cNvPr id="1121288" name="Object 8">
            <a:extLst>
              <a:ext uri="{FF2B5EF4-FFF2-40B4-BE49-F238E27FC236}">
                <a16:creationId xmlns="" xmlns:a16="http://schemas.microsoft.com/office/drawing/2014/main" id="{310D0205-C0EA-4660-9706-50DEAEB440C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548188" y="5486400"/>
          <a:ext cx="1624012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5" name="Equation" r:id="rId5" imgW="1282700" imgH="482600" progId="Equation.DSMT4">
                  <p:embed/>
                </p:oleObj>
              </mc:Choice>
              <mc:Fallback>
                <p:oleObj name="Equation" r:id="rId5" imgW="1282700" imgH="482600" progId="Equation.DSMT4">
                  <p:embed/>
                  <p:pic>
                    <p:nvPicPr>
                      <p:cNvPr id="1121288" name="Object 8">
                        <a:extLst>
                          <a:ext uri="{FF2B5EF4-FFF2-40B4-BE49-F238E27FC236}">
                            <a16:creationId xmlns="" xmlns:a16="http://schemas.microsoft.com/office/drawing/2014/main" id="{310D0205-C0EA-4660-9706-50DEAEB440C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48188" y="5486400"/>
                        <a:ext cx="1624012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91" name="Footer Placeholder 2">
            <a:extLst>
              <a:ext uri="{FF2B5EF4-FFF2-40B4-BE49-F238E27FC236}">
                <a16:creationId xmlns="" xmlns:a16="http://schemas.microsoft.com/office/drawing/2014/main" id="{55484751-EBD0-4653-8F84-A5A8EB987652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45886281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Content Placeholder 7">
            <a:extLst>
              <a:ext uri="{FF2B5EF4-FFF2-40B4-BE49-F238E27FC236}">
                <a16:creationId xmlns="" xmlns:a16="http://schemas.microsoft.com/office/drawing/2014/main" id="{CBFD47A3-5C9C-4ADA-BCA2-3DEF1F6B72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905000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en-US" b="1">
                <a:solidFill>
                  <a:schemeClr val="accent2"/>
                </a:solidFill>
              </a:rPr>
              <a:t>Unexplained variation</a:t>
            </a:r>
            <a:r>
              <a:rPr lang="en-US" altLang="en-US">
                <a:solidFill>
                  <a:schemeClr val="accent2"/>
                </a:solidFill>
              </a:rPr>
              <a:t> </a:t>
            </a:r>
          </a:p>
          <a:p>
            <a:r>
              <a:rPr lang="en-US" altLang="en-US"/>
              <a:t>The sum of the squares of the differences between the </a:t>
            </a:r>
            <a:r>
              <a:rPr lang="en-US" altLang="en-US" i="1"/>
              <a:t>y</a:t>
            </a:r>
            <a:r>
              <a:rPr lang="en-US" altLang="en-US"/>
              <a:t>-value of each ordered pair and each corresponding predicted </a:t>
            </a:r>
            <a:r>
              <a:rPr lang="en-US" altLang="en-US" i="1"/>
              <a:t>y</a:t>
            </a:r>
            <a:r>
              <a:rPr lang="en-US" altLang="en-US"/>
              <a:t>-value.</a:t>
            </a:r>
          </a:p>
        </p:txBody>
      </p:sp>
      <p:sp>
        <p:nvSpPr>
          <p:cNvPr id="17410" name="Rectangle 2">
            <a:extLst>
              <a:ext uri="{FF2B5EF4-FFF2-40B4-BE49-F238E27FC236}">
                <a16:creationId xmlns="" xmlns:a16="http://schemas.microsoft.com/office/drawing/2014/main" id="{E5714779-93A2-46F4-8011-B34DD471482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en-US"/>
              <a:t>Variation About a Regression Line</a:t>
            </a:r>
          </a:p>
        </p:txBody>
      </p:sp>
      <p:graphicFrame>
        <p:nvGraphicFramePr>
          <p:cNvPr id="17411" name="Object 9">
            <a:extLst>
              <a:ext uri="{FF2B5EF4-FFF2-40B4-BE49-F238E27FC236}">
                <a16:creationId xmlns="" xmlns:a16="http://schemas.microsoft.com/office/drawing/2014/main" id="{E350B758-A770-4285-8879-AD03C4692E3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75213" y="3429000"/>
          <a:ext cx="1754187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3" name="Equation" r:id="rId3" imgW="1320227" imgH="482391" progId="Equation.DSMT4">
                  <p:embed/>
                </p:oleObj>
              </mc:Choice>
              <mc:Fallback>
                <p:oleObj name="Equation" r:id="rId3" imgW="1320227" imgH="482391" progId="Equation.DSMT4">
                  <p:embed/>
                  <p:pic>
                    <p:nvPicPr>
                      <p:cNvPr id="17411" name="Object 9">
                        <a:extLst>
                          <a:ext uri="{FF2B5EF4-FFF2-40B4-BE49-F238E27FC236}">
                            <a16:creationId xmlns="" xmlns:a16="http://schemas.microsoft.com/office/drawing/2014/main" id="{E350B758-A770-4285-8879-AD03C4692E3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5213" y="3429000"/>
                        <a:ext cx="1754187" cy="638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A511E1C3-77FE-435C-9532-FE7427050CDA}"/>
              </a:ext>
            </a:extLst>
          </p:cNvPr>
          <p:cNvSpPr txBox="1"/>
          <p:nvPr/>
        </p:nvSpPr>
        <p:spPr>
          <a:xfrm>
            <a:off x="1298575" y="3505200"/>
            <a:ext cx="4648200" cy="519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800" dirty="0">
                <a:latin typeface="+mn-lt"/>
                <a:ea typeface="+mn-ea"/>
              </a:rPr>
              <a:t>Unexplained variation =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9D0BC0B3-D0AB-45ED-A765-5A9E27E49B40}"/>
              </a:ext>
            </a:extLst>
          </p:cNvPr>
          <p:cNvSpPr txBox="1"/>
          <p:nvPr/>
        </p:nvSpPr>
        <p:spPr>
          <a:xfrm>
            <a:off x="457200" y="4648200"/>
            <a:ext cx="8153400" cy="946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800" dirty="0">
                <a:latin typeface="+mn-lt"/>
                <a:ea typeface="+mn-ea"/>
              </a:rPr>
              <a:t>The sum of the explained and unexplained variation is equal to the total variation.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52EDA8D3-2117-4CE7-9D8A-B908D802061C}"/>
              </a:ext>
            </a:extLst>
          </p:cNvPr>
          <p:cNvSpPr txBox="1"/>
          <p:nvPr/>
        </p:nvSpPr>
        <p:spPr>
          <a:xfrm>
            <a:off x="457200" y="5715000"/>
            <a:ext cx="8610600" cy="4889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600" dirty="0">
                <a:solidFill>
                  <a:schemeClr val="accent2"/>
                </a:solidFill>
                <a:latin typeface="Times New Roman"/>
                <a:ea typeface="+mn-ea"/>
              </a:rPr>
              <a:t>Total variation = Explained variation + Unexplained variation</a:t>
            </a:r>
            <a:endParaRPr lang="en-US" sz="2600" dirty="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17415" name="Footer Placeholder 2">
            <a:extLst>
              <a:ext uri="{FF2B5EF4-FFF2-40B4-BE49-F238E27FC236}">
                <a16:creationId xmlns="" xmlns:a16="http://schemas.microsoft.com/office/drawing/2014/main" id="{4894F01B-2687-494D-91D6-A63404B249A5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06238115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>
            <a:extLst>
              <a:ext uri="{FF2B5EF4-FFF2-40B4-BE49-F238E27FC236}">
                <a16:creationId xmlns="" xmlns:a16="http://schemas.microsoft.com/office/drawing/2014/main" id="{2878A524-D6D7-46FC-AD63-DDF1B06747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Coefficient of Determination</a:t>
            </a:r>
          </a:p>
        </p:txBody>
      </p:sp>
      <p:sp>
        <p:nvSpPr>
          <p:cNvPr id="15364" name="Content Placeholder 2">
            <a:extLst>
              <a:ext uri="{FF2B5EF4-FFF2-40B4-BE49-F238E27FC236}">
                <a16:creationId xmlns="" xmlns:a16="http://schemas.microsoft.com/office/drawing/2014/main" id="{6D7AABCA-6A44-4DA2-AF9F-619E6123CB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en-US" b="1">
                <a:solidFill>
                  <a:schemeClr val="accent2"/>
                </a:solidFill>
              </a:rPr>
              <a:t>Coefficient of determination</a:t>
            </a:r>
          </a:p>
          <a:p>
            <a:r>
              <a:rPr lang="en-US" altLang="en-US"/>
              <a:t>The ratio of the explained variation to the total variation.</a:t>
            </a:r>
          </a:p>
          <a:p>
            <a:r>
              <a:rPr lang="en-US" altLang="en-US" b="1">
                <a:solidFill>
                  <a:srgbClr val="000099"/>
                </a:solidFill>
              </a:rPr>
              <a:t> </a:t>
            </a:r>
            <a:r>
              <a:rPr lang="en-US" altLang="en-US"/>
              <a:t>Denoted by </a:t>
            </a:r>
            <a:r>
              <a:rPr lang="en-US" altLang="en-US" b="1" i="1">
                <a:solidFill>
                  <a:schemeClr val="accent2"/>
                </a:solidFill>
              </a:rPr>
              <a:t>r</a:t>
            </a:r>
            <a:r>
              <a:rPr lang="en-US" altLang="en-US" b="1" baseline="30000">
                <a:solidFill>
                  <a:schemeClr val="accent2"/>
                </a:solidFill>
              </a:rPr>
              <a:t>2</a:t>
            </a:r>
            <a:r>
              <a:rPr lang="en-US" altLang="en-US" b="1">
                <a:solidFill>
                  <a:srgbClr val="000099"/>
                </a:solidFill>
              </a:rPr>
              <a:t> </a:t>
            </a:r>
            <a:r>
              <a:rPr lang="en-US" altLang="en-US"/>
              <a:t> </a:t>
            </a:r>
          </a:p>
          <a:p>
            <a:endParaRPr lang="en-US" altLang="en-US"/>
          </a:p>
        </p:txBody>
      </p:sp>
      <p:graphicFrame>
        <p:nvGraphicFramePr>
          <p:cNvPr id="1123332" name="Object 4">
            <a:extLst>
              <a:ext uri="{FF2B5EF4-FFF2-40B4-BE49-F238E27FC236}">
                <a16:creationId xmlns="" xmlns:a16="http://schemas.microsoft.com/office/drawing/2014/main" id="{362487B7-1956-4717-9081-1D58C08C915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146300" y="3746500"/>
          <a:ext cx="3640138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7" name="Equation" r:id="rId3" imgW="3022600" imgH="622300" progId="Equation.DSMT4">
                  <p:embed/>
                </p:oleObj>
              </mc:Choice>
              <mc:Fallback>
                <p:oleObj name="Equation" r:id="rId3" imgW="3022600" imgH="622300" progId="Equation.DSMT4">
                  <p:embed/>
                  <p:pic>
                    <p:nvPicPr>
                      <p:cNvPr id="1123332" name="Object 4">
                        <a:extLst>
                          <a:ext uri="{FF2B5EF4-FFF2-40B4-BE49-F238E27FC236}">
                            <a16:creationId xmlns="" xmlns:a16="http://schemas.microsoft.com/office/drawing/2014/main" id="{362487B7-1956-4717-9081-1D58C08C915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6300" y="3746500"/>
                        <a:ext cx="3640138" cy="749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36" name="Footer Placeholder 2">
            <a:extLst>
              <a:ext uri="{FF2B5EF4-FFF2-40B4-BE49-F238E27FC236}">
                <a16:creationId xmlns="" xmlns:a16="http://schemas.microsoft.com/office/drawing/2014/main" id="{9D4B3C0D-4DBA-4FDF-9063-DAC23B41B08A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57576213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lf4template">
  <a:themeElements>
    <a:clrScheme name="Custom 20">
      <a:dk1>
        <a:sysClr val="windowText" lastClr="000000"/>
      </a:dk1>
      <a:lt1>
        <a:srgbClr val="FFFFFF"/>
      </a:lt1>
      <a:dk2>
        <a:srgbClr val="3B539D"/>
      </a:dk2>
      <a:lt2>
        <a:srgbClr val="EEECE1"/>
      </a:lt2>
      <a:accent1>
        <a:srgbClr val="E9B50E"/>
      </a:accent1>
      <a:accent2>
        <a:srgbClr val="AE0337"/>
      </a:accent2>
      <a:accent3>
        <a:srgbClr val="83BB35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800"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es6e_template2.ppt  -  Compatibility Mode" id="{821B7270-F280-4094-A2E1-21A64EFB52AA}" vid="{788F13F2-6F53-4F28-A47B-16A619397B8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709</TotalTime>
  <Words>894</Words>
  <Application>Microsoft Office PowerPoint</Application>
  <PresentationFormat>On-screen Show (4:3)</PresentationFormat>
  <Paragraphs>151</Paragraphs>
  <Slides>23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2" baseType="lpstr">
      <vt:lpstr>MS PGothic</vt:lpstr>
      <vt:lpstr>Arial</vt:lpstr>
      <vt:lpstr>Calibri</vt:lpstr>
      <vt:lpstr>Cambria Math</vt:lpstr>
      <vt:lpstr>Symbol</vt:lpstr>
      <vt:lpstr>Times New Roman</vt:lpstr>
      <vt:lpstr>Wingdings</vt:lpstr>
      <vt:lpstr>lf4template</vt:lpstr>
      <vt:lpstr>Equation</vt:lpstr>
      <vt:lpstr>PowerPoint Presentation</vt:lpstr>
      <vt:lpstr>Chapter Outline</vt:lpstr>
      <vt:lpstr>Section 9.3</vt:lpstr>
      <vt:lpstr>Section 9.3 Objectives</vt:lpstr>
      <vt:lpstr>Variation About a Regression Line</vt:lpstr>
      <vt:lpstr>Variation About a Regression Line</vt:lpstr>
      <vt:lpstr>Variation About a Regression Line</vt:lpstr>
      <vt:lpstr>Variation About a Regression Line</vt:lpstr>
      <vt:lpstr>Coefficient of Determination</vt:lpstr>
      <vt:lpstr>Example: Coefficient of Determination</vt:lpstr>
      <vt:lpstr>The Standard Error of Estimate</vt:lpstr>
      <vt:lpstr>The Standard Error of Estimate</vt:lpstr>
      <vt:lpstr>Example: Standard Error of Estimate</vt:lpstr>
      <vt:lpstr>Solution: Standard Error of Estimate</vt:lpstr>
      <vt:lpstr>Solution: Standard Error of Estimate</vt:lpstr>
      <vt:lpstr>Prediction Intervals</vt:lpstr>
      <vt:lpstr>Prediction Intervals</vt:lpstr>
      <vt:lpstr>Constructing a Prediction Interval for y for a Specific Value of x</vt:lpstr>
      <vt:lpstr>Constructing a Prediction Interval for y for a Specific Value of x</vt:lpstr>
      <vt:lpstr>Example: Constructing a Prediction Interval</vt:lpstr>
      <vt:lpstr>Solution: Constructing a Prediction Interval</vt:lpstr>
      <vt:lpstr>Solution: Constructing a Prediction Interval</vt:lpstr>
      <vt:lpstr>Solution: Constructing a Prediction Interval</vt:lpstr>
    </vt:vector>
  </TitlesOfParts>
  <Company>© Copyright 2019, 2015, 2012, Pearson Education,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9</dc:title>
  <dc:subject>Elementary Statistics  7e</dc:subject>
  <dc:creator>Ron Larson, Betsy Farber</dc:creator>
  <cp:lastModifiedBy>Sandra Scholten</cp:lastModifiedBy>
  <cp:revision>79</cp:revision>
  <dcterms:created xsi:type="dcterms:W3CDTF">2007-07-18T23:54:35Z</dcterms:created>
  <dcterms:modified xsi:type="dcterms:W3CDTF">2019-02-12T18:52:30Z</dcterms:modified>
</cp:coreProperties>
</file>