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3"/>
  </p:notesMasterIdLst>
  <p:handoutMasterIdLst>
    <p:handoutMasterId r:id="rId34"/>
  </p:handoutMasterIdLst>
  <p:sldIdLst>
    <p:sldId id="257" r:id="rId2"/>
    <p:sldId id="258" r:id="rId3"/>
    <p:sldId id="259" r:id="rId4"/>
    <p:sldId id="260" r:id="rId5"/>
    <p:sldId id="261" r:id="rId6"/>
    <p:sldId id="286" r:id="rId7"/>
    <p:sldId id="287" r:id="rId8"/>
    <p:sldId id="288" r:id="rId9"/>
    <p:sldId id="289" r:id="rId10"/>
    <p:sldId id="266" r:id="rId11"/>
    <p:sldId id="267" r:id="rId12"/>
    <p:sldId id="268" r:id="rId13"/>
    <p:sldId id="269" r:id="rId14"/>
    <p:sldId id="270" r:id="rId15"/>
    <p:sldId id="271" r:id="rId16"/>
    <p:sldId id="272" r:id="rId17"/>
    <p:sldId id="273" r:id="rId18"/>
    <p:sldId id="274" r:id="rId19"/>
    <p:sldId id="275" r:id="rId20"/>
    <p:sldId id="276" r:id="rId21"/>
    <p:sldId id="290" r:id="rId22"/>
    <p:sldId id="277" r:id="rId23"/>
    <p:sldId id="291" r:id="rId24"/>
    <p:sldId id="292" r:id="rId25"/>
    <p:sldId id="293" r:id="rId26"/>
    <p:sldId id="278" r:id="rId27"/>
    <p:sldId id="280" r:id="rId28"/>
    <p:sldId id="281" r:id="rId29"/>
    <p:sldId id="294" r:id="rId30"/>
    <p:sldId id="295" r:id="rId31"/>
    <p:sldId id="282" r:id="rId3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17"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329" autoAdjust="0"/>
    <p:restoredTop sz="86351" autoAdjust="0"/>
  </p:normalViewPr>
  <p:slideViewPr>
    <p:cSldViewPr snapToGrid="0">
      <p:cViewPr varScale="1">
        <p:scale>
          <a:sx n="87" d="100"/>
          <a:sy n="87" d="100"/>
        </p:scale>
        <p:origin x="408"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10</a:t>
            </a:r>
            <a:endParaRPr lang="en-US" dirty="0"/>
          </a:p>
        </p:txBody>
      </p:sp>
      <p:sp>
        <p:nvSpPr>
          <p:cNvPr id="4" name="Footer Placeholder 3">
            <a:extLst>
              <a:ext uri="{FF2B5EF4-FFF2-40B4-BE49-F238E27FC236}">
                <a16:creationId xmlns="" xmlns:a16="http://schemas.microsoft.com/office/drawing/2014/main"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 xmlns:a16="http://schemas.microsoft.com/office/drawing/2014/main"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46427866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10</a:t>
            </a:r>
            <a:endParaRPr lang="en-US" dirty="0"/>
          </a:p>
        </p:txBody>
      </p:sp>
      <p:sp>
        <p:nvSpPr>
          <p:cNvPr id="4" name="Slide Image Placeholder 3">
            <a:extLst>
              <a:ext uri="{FF2B5EF4-FFF2-40B4-BE49-F238E27FC236}">
                <a16:creationId xmlns="" xmlns:a16="http://schemas.microsoft.com/office/drawing/2014/main"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 xmlns:a16="http://schemas.microsoft.com/office/drawing/2014/main"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 xmlns:a16="http://schemas.microsoft.com/office/drawing/2014/main"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2991681243"/>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 xmlns:a16="http://schemas.microsoft.com/office/drawing/2014/main"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 xmlns:a16="http://schemas.microsoft.com/office/drawing/2014/main"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 xmlns:a16="http://schemas.microsoft.com/office/drawing/2014/main"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 xmlns:a16="http://schemas.microsoft.com/office/drawing/2014/main"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 xmlns:a16="http://schemas.microsoft.com/office/drawing/2014/main"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3408996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a:extLst>
              <a:ext uri="{FF2B5EF4-FFF2-40B4-BE49-F238E27FC236}">
                <a16:creationId xmlns="" xmlns:a16="http://schemas.microsoft.com/office/drawing/2014/main" id="{DC88535C-555E-4CC4-BFA1-F6D75769C80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Rectangle 3">
            <a:extLst>
              <a:ext uri="{FF2B5EF4-FFF2-40B4-BE49-F238E27FC236}">
                <a16:creationId xmlns="" xmlns:a16="http://schemas.microsoft.com/office/drawing/2014/main" id="{D0DB3B6F-519B-4035-9B8B-A0514E63869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4272051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a:extLst>
              <a:ext uri="{FF2B5EF4-FFF2-40B4-BE49-F238E27FC236}">
                <a16:creationId xmlns="" xmlns:a16="http://schemas.microsoft.com/office/drawing/2014/main" id="{617D1D13-B5E6-4ED9-A2AE-A1D0245E8A5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Rectangle 3">
            <a:extLst>
              <a:ext uri="{FF2B5EF4-FFF2-40B4-BE49-F238E27FC236}">
                <a16:creationId xmlns="" xmlns:a16="http://schemas.microsoft.com/office/drawing/2014/main" id="{CF6CF88B-3315-4786-947D-4C6EA11ACB0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635350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a:extLst>
              <a:ext uri="{FF2B5EF4-FFF2-40B4-BE49-F238E27FC236}">
                <a16:creationId xmlns="" xmlns:a16="http://schemas.microsoft.com/office/drawing/2014/main" id="{3403DE3D-BA21-4EF7-B0D6-8635F3FD9F1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Rectangle 3">
            <a:extLst>
              <a:ext uri="{FF2B5EF4-FFF2-40B4-BE49-F238E27FC236}">
                <a16:creationId xmlns="" xmlns:a16="http://schemas.microsoft.com/office/drawing/2014/main" id="{79BF3DB8-691C-4648-AD50-CD998762441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606915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a:extLst>
              <a:ext uri="{FF2B5EF4-FFF2-40B4-BE49-F238E27FC236}">
                <a16:creationId xmlns="" xmlns:a16="http://schemas.microsoft.com/office/drawing/2014/main" id="{7C3E7D80-95AF-40EF-98BF-CC8DB02DC5B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Rectangle 3">
            <a:extLst>
              <a:ext uri="{FF2B5EF4-FFF2-40B4-BE49-F238E27FC236}">
                <a16:creationId xmlns="" xmlns:a16="http://schemas.microsoft.com/office/drawing/2014/main" id="{64A1B87E-A96C-465E-9BD2-330F5AE4213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033887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a:extLst>
              <a:ext uri="{FF2B5EF4-FFF2-40B4-BE49-F238E27FC236}">
                <a16:creationId xmlns="" xmlns:a16="http://schemas.microsoft.com/office/drawing/2014/main" id="{84193D70-8790-4F0B-8AB2-3E0D694E4AD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Rectangle 3">
            <a:extLst>
              <a:ext uri="{FF2B5EF4-FFF2-40B4-BE49-F238E27FC236}">
                <a16:creationId xmlns="" xmlns:a16="http://schemas.microsoft.com/office/drawing/2014/main" id="{3332030F-1A00-444F-B5D8-0F4D7BD5E2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355869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a:extLst>
              <a:ext uri="{FF2B5EF4-FFF2-40B4-BE49-F238E27FC236}">
                <a16:creationId xmlns="" xmlns:a16="http://schemas.microsoft.com/office/drawing/2014/main" id="{731F86B6-5951-43ED-B684-2040628680C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Rectangle 3">
            <a:extLst>
              <a:ext uri="{FF2B5EF4-FFF2-40B4-BE49-F238E27FC236}">
                <a16:creationId xmlns="" xmlns:a16="http://schemas.microsoft.com/office/drawing/2014/main" id="{4FEFE9A5-D805-4345-B900-BFE8A6FACF1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264508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 xmlns:a16="http://schemas.microsoft.com/office/drawing/2014/main" id="{FCA282C0-B273-4E40-BA11-0967EBBF732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a:extLst>
              <a:ext uri="{FF2B5EF4-FFF2-40B4-BE49-F238E27FC236}">
                <a16:creationId xmlns="" xmlns:a16="http://schemas.microsoft.com/office/drawing/2014/main" id="{41E07B6B-11B0-4E3A-A19D-2B4B0F2D61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987" name="Slide Number Placeholder 3">
            <a:extLst>
              <a:ext uri="{FF2B5EF4-FFF2-40B4-BE49-F238E27FC236}">
                <a16:creationId xmlns="" xmlns:a16="http://schemas.microsoft.com/office/drawing/2014/main" id="{D3D37479-717D-4AE5-9020-2641F04B2F9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12056D4-C86A-49FF-A63E-8E740868E256}" type="slidenum">
              <a:rPr lang="en-US" altLang="en-US" sz="1200">
                <a:latin typeface="Calibri" panose="020F0502020204030204" pitchFamily="34" charset="0"/>
              </a:rPr>
              <a:pPr eaLnBrk="1" hangingPunct="1"/>
              <a:t>16</a:t>
            </a:fld>
            <a:endParaRPr lang="en-US" altLang="en-US" sz="1200">
              <a:latin typeface="Calibri" panose="020F0502020204030204" pitchFamily="34" charset="0"/>
            </a:endParaRPr>
          </a:p>
        </p:txBody>
      </p:sp>
      <p:sp>
        <p:nvSpPr>
          <p:cNvPr id="5" name="Footer Placeholder 4">
            <a:extLst>
              <a:ext uri="{FF2B5EF4-FFF2-40B4-BE49-F238E27FC236}">
                <a16:creationId xmlns="" xmlns:a16="http://schemas.microsoft.com/office/drawing/2014/main" id="{AA009470-451E-4DF8-B6FA-E0B980381AFC}"/>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 xmlns:a16="http://schemas.microsoft.com/office/drawing/2014/main" id="{F30B3FD8-C062-4CF2-8AA9-3D8825DC9790}"/>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3165187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a:extLst>
              <a:ext uri="{FF2B5EF4-FFF2-40B4-BE49-F238E27FC236}">
                <a16:creationId xmlns="" xmlns:a16="http://schemas.microsoft.com/office/drawing/2014/main" id="{FA846272-19F8-44BA-8910-16AC0B54093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371168B-66EF-4A50-93C4-3AE7C5353E2D}" type="slidenum">
              <a:rPr lang="en-US" altLang="en-US" sz="1200">
                <a:latin typeface="Calibri" panose="020F0502020204030204" pitchFamily="34" charset="0"/>
              </a:rPr>
              <a:pPr eaLnBrk="1" hangingPunct="1"/>
              <a:t>17</a:t>
            </a:fld>
            <a:endParaRPr lang="en-US" altLang="en-US" sz="1200">
              <a:latin typeface="Calibri" panose="020F0502020204030204" pitchFamily="34" charset="0"/>
            </a:endParaRPr>
          </a:p>
        </p:txBody>
      </p:sp>
      <p:sp>
        <p:nvSpPr>
          <p:cNvPr id="44034" name="Rectangle 2">
            <a:extLst>
              <a:ext uri="{FF2B5EF4-FFF2-40B4-BE49-F238E27FC236}">
                <a16:creationId xmlns="" xmlns:a16="http://schemas.microsoft.com/office/drawing/2014/main" id="{7F851EB5-5C84-4B98-8757-B7CAB062F73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Rectangle 3">
            <a:extLst>
              <a:ext uri="{FF2B5EF4-FFF2-40B4-BE49-F238E27FC236}">
                <a16:creationId xmlns="" xmlns:a16="http://schemas.microsoft.com/office/drawing/2014/main" id="{064495D5-E486-4A9A-82B5-682D4089122A}"/>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 xmlns:a16="http://schemas.microsoft.com/office/drawing/2014/main" id="{9388257D-9561-4519-B8AF-9EE806DF8828}"/>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 xmlns:a16="http://schemas.microsoft.com/office/drawing/2014/main" id="{BD4D7B1A-CAD1-4614-9892-594947F4079C}"/>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37668599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 xmlns:a16="http://schemas.microsoft.com/office/drawing/2014/main" id="{6791D6C9-35BF-4419-9805-BF696EC8B01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4523394-6383-40ED-A9F4-15AAC428F45E}" type="slidenum">
              <a:rPr lang="en-US" altLang="en-US" sz="1200">
                <a:latin typeface="Calibri" panose="020F0502020204030204" pitchFamily="34" charset="0"/>
              </a:rPr>
              <a:pPr eaLnBrk="1" hangingPunct="1"/>
              <a:t>18</a:t>
            </a:fld>
            <a:endParaRPr lang="en-US" altLang="en-US" sz="1200">
              <a:latin typeface="Calibri" panose="020F0502020204030204" pitchFamily="34" charset="0"/>
            </a:endParaRPr>
          </a:p>
        </p:txBody>
      </p:sp>
      <p:sp>
        <p:nvSpPr>
          <p:cNvPr id="46082" name="Rectangle 2">
            <a:extLst>
              <a:ext uri="{FF2B5EF4-FFF2-40B4-BE49-F238E27FC236}">
                <a16:creationId xmlns="" xmlns:a16="http://schemas.microsoft.com/office/drawing/2014/main" id="{57BE32FA-4D6D-430B-B776-93AC612EA4D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 xmlns:a16="http://schemas.microsoft.com/office/drawing/2014/main" id="{3642FD63-A338-4516-A946-9A6CBBE1D592}"/>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 xmlns:a16="http://schemas.microsoft.com/office/drawing/2014/main" id="{3536841C-8E31-4B25-ABF7-B8EF44A7F8B8}"/>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 xmlns:a16="http://schemas.microsoft.com/office/drawing/2014/main" id="{779BB53C-BFA1-4832-9B83-DD59C2DC1900}"/>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15280805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a:extLst>
              <a:ext uri="{FF2B5EF4-FFF2-40B4-BE49-F238E27FC236}">
                <a16:creationId xmlns="" xmlns:a16="http://schemas.microsoft.com/office/drawing/2014/main" id="{F1EF23A7-78D4-4516-938F-4DC6CB3493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E26E9B7-D89F-4D24-BB4B-4CC1437A138B}" type="slidenum">
              <a:rPr lang="en-US" altLang="en-US" sz="1200">
                <a:latin typeface="Calibri" panose="020F0502020204030204" pitchFamily="34" charset="0"/>
              </a:rPr>
              <a:pPr eaLnBrk="1" hangingPunct="1"/>
              <a:t>19</a:t>
            </a:fld>
            <a:endParaRPr lang="en-US" altLang="en-US" sz="1200">
              <a:latin typeface="Calibri" panose="020F0502020204030204" pitchFamily="34" charset="0"/>
            </a:endParaRPr>
          </a:p>
        </p:txBody>
      </p:sp>
      <p:sp>
        <p:nvSpPr>
          <p:cNvPr id="48130" name="Rectangle 2">
            <a:extLst>
              <a:ext uri="{FF2B5EF4-FFF2-40B4-BE49-F238E27FC236}">
                <a16:creationId xmlns="" xmlns:a16="http://schemas.microsoft.com/office/drawing/2014/main" id="{1CD025CB-77C6-46C3-9A97-662071BDDB6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Rectangle 3">
            <a:extLst>
              <a:ext uri="{FF2B5EF4-FFF2-40B4-BE49-F238E27FC236}">
                <a16:creationId xmlns="" xmlns:a16="http://schemas.microsoft.com/office/drawing/2014/main" id="{BD9DDF35-8D94-4411-A42F-38239F3259BA}"/>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 name="Footer Placeholder 4">
            <a:extLst>
              <a:ext uri="{FF2B5EF4-FFF2-40B4-BE49-F238E27FC236}">
                <a16:creationId xmlns="" xmlns:a16="http://schemas.microsoft.com/office/drawing/2014/main" id="{6B13FBD6-EAE2-40E4-BD8D-EF4D5EFC8151}"/>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 xmlns:a16="http://schemas.microsoft.com/office/drawing/2014/main" id="{32772548-9CA2-49F7-88FD-F81752712904}"/>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3303074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 xmlns:a16="http://schemas.microsoft.com/office/drawing/2014/main" id="{F5380372-B6C7-4875-8A7E-366BA01F7D7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Rectangle 3">
            <a:extLst>
              <a:ext uri="{FF2B5EF4-FFF2-40B4-BE49-F238E27FC236}">
                <a16:creationId xmlns="" xmlns:a16="http://schemas.microsoft.com/office/drawing/2014/main" id="{3760B3E0-9ABE-41B3-ACEB-95D7E184AC5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971698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a:extLst>
              <a:ext uri="{FF2B5EF4-FFF2-40B4-BE49-F238E27FC236}">
                <a16:creationId xmlns="" xmlns:a16="http://schemas.microsoft.com/office/drawing/2014/main" id="{1A52A581-4D4E-415D-B8CB-697FE1AA076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Rectangle 3">
            <a:extLst>
              <a:ext uri="{FF2B5EF4-FFF2-40B4-BE49-F238E27FC236}">
                <a16:creationId xmlns="" xmlns:a16="http://schemas.microsoft.com/office/drawing/2014/main" id="{4A605466-3BDB-4E78-8710-C0D84D91368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42424914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a:extLst>
              <a:ext uri="{FF2B5EF4-FFF2-40B4-BE49-F238E27FC236}">
                <a16:creationId xmlns="" xmlns:a16="http://schemas.microsoft.com/office/drawing/2014/main" id="{1A52A581-4D4E-415D-B8CB-697FE1AA076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Rectangle 3">
            <a:extLst>
              <a:ext uri="{FF2B5EF4-FFF2-40B4-BE49-F238E27FC236}">
                <a16:creationId xmlns="" xmlns:a16="http://schemas.microsoft.com/office/drawing/2014/main" id="{4A605466-3BDB-4E78-8710-C0D84D91368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793694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a:extLst>
              <a:ext uri="{FF2B5EF4-FFF2-40B4-BE49-F238E27FC236}">
                <a16:creationId xmlns="" xmlns:a16="http://schemas.microsoft.com/office/drawing/2014/main" id="{DC85A2C6-E610-4260-95BF-BBD0CE09230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Rectangle 3">
            <a:extLst>
              <a:ext uri="{FF2B5EF4-FFF2-40B4-BE49-F238E27FC236}">
                <a16:creationId xmlns="" xmlns:a16="http://schemas.microsoft.com/office/drawing/2014/main" id="{6E66BADE-21DA-474F-874F-562599748C6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6485065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a:extLst>
              <a:ext uri="{FF2B5EF4-FFF2-40B4-BE49-F238E27FC236}">
                <a16:creationId xmlns="" xmlns:a16="http://schemas.microsoft.com/office/drawing/2014/main" id="{DC85A2C6-E610-4260-95BF-BBD0CE09230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Rectangle 3">
            <a:extLst>
              <a:ext uri="{FF2B5EF4-FFF2-40B4-BE49-F238E27FC236}">
                <a16:creationId xmlns="" xmlns:a16="http://schemas.microsoft.com/office/drawing/2014/main" id="{6E66BADE-21DA-474F-874F-562599748C6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758901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a:extLst>
              <a:ext uri="{FF2B5EF4-FFF2-40B4-BE49-F238E27FC236}">
                <a16:creationId xmlns="" xmlns:a16="http://schemas.microsoft.com/office/drawing/2014/main" id="{DC85A2C6-E610-4260-95BF-BBD0CE09230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Rectangle 3">
            <a:extLst>
              <a:ext uri="{FF2B5EF4-FFF2-40B4-BE49-F238E27FC236}">
                <a16:creationId xmlns="" xmlns:a16="http://schemas.microsoft.com/office/drawing/2014/main" id="{6E66BADE-21DA-474F-874F-562599748C6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6142009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a:extLst>
              <a:ext uri="{FF2B5EF4-FFF2-40B4-BE49-F238E27FC236}">
                <a16:creationId xmlns="" xmlns:a16="http://schemas.microsoft.com/office/drawing/2014/main" id="{DC85A2C6-E610-4260-95BF-BBD0CE09230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Rectangle 3">
            <a:extLst>
              <a:ext uri="{FF2B5EF4-FFF2-40B4-BE49-F238E27FC236}">
                <a16:creationId xmlns="" xmlns:a16="http://schemas.microsoft.com/office/drawing/2014/main" id="{6E66BADE-21DA-474F-874F-562599748C6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1907377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 xmlns:a16="http://schemas.microsoft.com/office/drawing/2014/main" id="{1143B148-3F84-4BEA-8C20-1860875CFE8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a:extLst>
              <a:ext uri="{FF2B5EF4-FFF2-40B4-BE49-F238E27FC236}">
                <a16:creationId xmlns="" xmlns:a16="http://schemas.microsoft.com/office/drawing/2014/main" id="{DD285B0A-4E5D-4E86-9EC2-47C7D963ADC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4275" name="Slide Number Placeholder 3">
            <a:extLst>
              <a:ext uri="{FF2B5EF4-FFF2-40B4-BE49-F238E27FC236}">
                <a16:creationId xmlns="" xmlns:a16="http://schemas.microsoft.com/office/drawing/2014/main" id="{858259BC-53D7-4E4E-952C-653EB52FE5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D4855BB-9474-4533-A18C-E10A84F673CB}" type="slidenum">
              <a:rPr lang="en-US" altLang="en-US" sz="1200">
                <a:latin typeface="Calibri" panose="020F0502020204030204" pitchFamily="34" charset="0"/>
              </a:rPr>
              <a:pPr eaLnBrk="1" hangingPunct="1"/>
              <a:t>26</a:t>
            </a:fld>
            <a:endParaRPr lang="en-US" altLang="en-US" sz="1200">
              <a:latin typeface="Calibri" panose="020F0502020204030204" pitchFamily="34" charset="0"/>
            </a:endParaRPr>
          </a:p>
        </p:txBody>
      </p:sp>
      <p:sp>
        <p:nvSpPr>
          <p:cNvPr id="5" name="Footer Placeholder 4">
            <a:extLst>
              <a:ext uri="{FF2B5EF4-FFF2-40B4-BE49-F238E27FC236}">
                <a16:creationId xmlns="" xmlns:a16="http://schemas.microsoft.com/office/drawing/2014/main" id="{9046F14F-4ACC-4F4F-B953-A5670BBD8583}"/>
              </a:ext>
            </a:extLst>
          </p:cNvPr>
          <p:cNvSpPr>
            <a:spLocks noGrp="1"/>
          </p:cNvSpPr>
          <p:nvPr>
            <p:ph type="ftr" sz="quarter" idx="4"/>
          </p:nvPr>
        </p:nvSpPr>
        <p:spPr/>
        <p:txBody>
          <a:bodyPr rtlCol="0"/>
          <a:lstStyle/>
          <a:p>
            <a:pPr fontAlgn="auto">
              <a:spcBef>
                <a:spcPts val="0"/>
              </a:spcBef>
              <a:spcAft>
                <a:spcPts val="0"/>
              </a:spcAft>
              <a:defRPr/>
            </a:pPr>
            <a:r>
              <a:rPr lang="en-US">
                <a:latin typeface="+mn-lt"/>
                <a:ea typeface="+mn-ea"/>
                <a:cs typeface="+mn-cs"/>
              </a:rPr>
              <a:t>Larson/Farber 4th ed</a:t>
            </a:r>
          </a:p>
        </p:txBody>
      </p:sp>
      <p:sp>
        <p:nvSpPr>
          <p:cNvPr id="6" name="Header Placeholder 5">
            <a:extLst>
              <a:ext uri="{FF2B5EF4-FFF2-40B4-BE49-F238E27FC236}">
                <a16:creationId xmlns="" xmlns:a16="http://schemas.microsoft.com/office/drawing/2014/main" id="{1380DAF8-7A49-4229-BA9A-438AD58092E9}"/>
              </a:ext>
            </a:extLst>
          </p:cNvPr>
          <p:cNvSpPr>
            <a:spLocks noGrp="1"/>
          </p:cNvSpPr>
          <p:nvPr>
            <p:ph type="hdr" sz="quarter"/>
          </p:nvPr>
        </p:nvSpPr>
        <p:spPr/>
        <p:txBody>
          <a:bodyPr/>
          <a:lstStyle/>
          <a:p>
            <a:pPr>
              <a:defRPr/>
            </a:pPr>
            <a:r>
              <a:rPr lang="en-US"/>
              <a:t>Chapter 10</a:t>
            </a:r>
          </a:p>
        </p:txBody>
      </p:sp>
    </p:spTree>
    <p:extLst>
      <p:ext uri="{BB962C8B-B14F-4D97-AF65-F5344CB8AC3E}">
        <p14:creationId xmlns:p14="http://schemas.microsoft.com/office/powerpoint/2010/main" val="21874735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a:extLst>
              <a:ext uri="{FF2B5EF4-FFF2-40B4-BE49-F238E27FC236}">
                <a16:creationId xmlns="" xmlns:a16="http://schemas.microsoft.com/office/drawing/2014/main" id="{7EB5319B-60EF-489F-A316-D35F932B9AA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0" name="Rectangle 3">
            <a:extLst>
              <a:ext uri="{FF2B5EF4-FFF2-40B4-BE49-F238E27FC236}">
                <a16:creationId xmlns="" xmlns:a16="http://schemas.microsoft.com/office/drawing/2014/main" id="{FE1CA572-FA77-4F25-85EB-9810ED04567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0475052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a:extLst>
              <a:ext uri="{FF2B5EF4-FFF2-40B4-BE49-F238E27FC236}">
                <a16:creationId xmlns="" xmlns:a16="http://schemas.microsoft.com/office/drawing/2014/main" id="{7965C5E4-2A5B-4810-9821-ACCEDB5D5BA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Rectangle 3">
            <a:extLst>
              <a:ext uri="{FF2B5EF4-FFF2-40B4-BE49-F238E27FC236}">
                <a16:creationId xmlns="" xmlns:a16="http://schemas.microsoft.com/office/drawing/2014/main" id="{D09FBAF1-07A9-43EA-B366-C8B255B397D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314844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a:extLst>
              <a:ext uri="{FF2B5EF4-FFF2-40B4-BE49-F238E27FC236}">
                <a16:creationId xmlns="" xmlns:a16="http://schemas.microsoft.com/office/drawing/2014/main" id="{7965C5E4-2A5B-4810-9821-ACCEDB5D5BA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Rectangle 3">
            <a:extLst>
              <a:ext uri="{FF2B5EF4-FFF2-40B4-BE49-F238E27FC236}">
                <a16:creationId xmlns="" xmlns:a16="http://schemas.microsoft.com/office/drawing/2014/main" id="{D09FBAF1-07A9-43EA-B366-C8B255B397D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624011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 xmlns:a16="http://schemas.microsoft.com/office/drawing/2014/main" id="{8F5AE384-64C5-48B9-A767-686B51627C3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Rectangle 3">
            <a:extLst>
              <a:ext uri="{FF2B5EF4-FFF2-40B4-BE49-F238E27FC236}">
                <a16:creationId xmlns="" xmlns:a16="http://schemas.microsoft.com/office/drawing/2014/main" id="{21126C6C-BBC7-4BF2-ABA6-8DAC3B6305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7040204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a:extLst>
              <a:ext uri="{FF2B5EF4-FFF2-40B4-BE49-F238E27FC236}">
                <a16:creationId xmlns="" xmlns:a16="http://schemas.microsoft.com/office/drawing/2014/main" id="{7965C5E4-2A5B-4810-9821-ACCEDB5D5BA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Rectangle 3">
            <a:extLst>
              <a:ext uri="{FF2B5EF4-FFF2-40B4-BE49-F238E27FC236}">
                <a16:creationId xmlns="" xmlns:a16="http://schemas.microsoft.com/office/drawing/2014/main" id="{D09FBAF1-07A9-43EA-B366-C8B255B397D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149118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a:extLst>
              <a:ext uri="{FF2B5EF4-FFF2-40B4-BE49-F238E27FC236}">
                <a16:creationId xmlns="" xmlns:a16="http://schemas.microsoft.com/office/drawing/2014/main" id="{9927B136-FC0D-439F-82A6-724B8806E27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6" name="Rectangle 3">
            <a:extLst>
              <a:ext uri="{FF2B5EF4-FFF2-40B4-BE49-F238E27FC236}">
                <a16:creationId xmlns="" xmlns:a16="http://schemas.microsoft.com/office/drawing/2014/main" id="{57070A2C-5101-4145-A942-2ACBCB96227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86563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a:extLst>
              <a:ext uri="{FF2B5EF4-FFF2-40B4-BE49-F238E27FC236}">
                <a16:creationId xmlns="" xmlns:a16="http://schemas.microsoft.com/office/drawing/2014/main" id="{CC8F509F-CAC9-4F08-8778-12AA85811F0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Rectangle 3">
            <a:extLst>
              <a:ext uri="{FF2B5EF4-FFF2-40B4-BE49-F238E27FC236}">
                <a16:creationId xmlns="" xmlns:a16="http://schemas.microsoft.com/office/drawing/2014/main" id="{23ADFE27-8A0C-4437-8230-135CB07BD0A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474913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 xmlns:a16="http://schemas.microsoft.com/office/drawing/2014/main" id="{37B37023-6D5B-4AEC-9C3C-0F85F754FA8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Rectangle 3">
            <a:extLst>
              <a:ext uri="{FF2B5EF4-FFF2-40B4-BE49-F238E27FC236}">
                <a16:creationId xmlns="" xmlns:a16="http://schemas.microsoft.com/office/drawing/2014/main" id="{D1A16B38-1C09-428B-85A9-BD78FCCD129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696430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 xmlns:a16="http://schemas.microsoft.com/office/drawing/2014/main" id="{07E41015-64CF-41E1-97ED-6026560826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Rectangle 3">
            <a:extLst>
              <a:ext uri="{FF2B5EF4-FFF2-40B4-BE49-F238E27FC236}">
                <a16:creationId xmlns="" xmlns:a16="http://schemas.microsoft.com/office/drawing/2014/main" id="{7EB053C9-1BF8-4887-AF48-B9031588C79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414062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 xmlns:a16="http://schemas.microsoft.com/office/drawing/2014/main" id="{88AE9235-ABAE-4867-99BE-D1EECC2327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Rectangle 3">
            <a:extLst>
              <a:ext uri="{FF2B5EF4-FFF2-40B4-BE49-F238E27FC236}">
                <a16:creationId xmlns="" xmlns:a16="http://schemas.microsoft.com/office/drawing/2014/main" id="{43101EC9-DA20-496D-8D19-730A6ED10F9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735248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a:extLst>
              <a:ext uri="{FF2B5EF4-FFF2-40B4-BE49-F238E27FC236}">
                <a16:creationId xmlns="" xmlns:a16="http://schemas.microsoft.com/office/drawing/2014/main" id="{373B91C1-42D1-481E-9FB7-64B56B8C9F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Rectangle 3">
            <a:extLst>
              <a:ext uri="{FF2B5EF4-FFF2-40B4-BE49-F238E27FC236}">
                <a16:creationId xmlns="" xmlns:a16="http://schemas.microsoft.com/office/drawing/2014/main" id="{DDB552D7-9DF8-4FBA-9CBF-CB296A44841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963769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 xmlns:a16="http://schemas.microsoft.com/office/drawing/2014/main" id="{3EC7D2D7-D2F6-49AE-91D1-419E9B3523A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Rectangle 3">
            <a:extLst>
              <a:ext uri="{FF2B5EF4-FFF2-40B4-BE49-F238E27FC236}">
                <a16:creationId xmlns="" xmlns:a16="http://schemas.microsoft.com/office/drawing/2014/main" id="{0AD4C06E-2760-4E65-8FC8-7082F5957AF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585756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 xmlns:a16="http://schemas.microsoft.com/office/drawing/2014/main"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 xmlns:a16="http://schemas.microsoft.com/office/drawing/2014/main"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 xmlns:a16="http://schemas.microsoft.com/office/drawing/2014/main"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 xmlns:a16="http://schemas.microsoft.com/office/drawing/2014/main"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 xmlns:a16="http://schemas.microsoft.com/office/drawing/2014/main"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 xmlns:a16="http://schemas.microsoft.com/office/drawing/2014/main"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 xmlns:a16="http://schemas.microsoft.com/office/drawing/2014/main"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 xmlns:a16="http://schemas.microsoft.com/office/drawing/2014/main"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 xmlns:a16="http://schemas.microsoft.com/office/drawing/2014/main"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 xmlns:a16="http://schemas.microsoft.com/office/drawing/2014/main"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 xmlns:a16="http://schemas.microsoft.com/office/drawing/2014/main"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 xmlns:a16="http://schemas.microsoft.com/office/drawing/2014/main"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 xmlns:a16="http://schemas.microsoft.com/office/drawing/2014/main"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w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wmf"/><Relationship Id="rId4"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 xmlns:a16="http://schemas.microsoft.com/office/drawing/2014/main"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 xmlns:a16="http://schemas.microsoft.com/office/drawing/2014/main"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 xmlns:a16="http://schemas.microsoft.com/office/drawing/2014/main"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Chi-Square Tests and the </a:t>
            </a:r>
            <a:r>
              <a:rPr lang="en-US" altLang="en-US" sz="3200" i="1" dirty="0">
                <a:latin typeface="Arial" panose="020B0604020202020204" pitchFamily="34" charset="0"/>
              </a:rPr>
              <a:t>F</a:t>
            </a:r>
            <a:r>
              <a:rPr lang="en-US" altLang="en-US" sz="3200" dirty="0">
                <a:latin typeface="Arial" panose="020B0604020202020204" pitchFamily="34" charset="0"/>
              </a:rPr>
              <a:t>-Distribution</a:t>
            </a:r>
          </a:p>
        </p:txBody>
      </p:sp>
      <p:pic>
        <p:nvPicPr>
          <p:cNvPr id="8196" name="Picture 4" descr="chapter_blue">
            <a:extLst>
              <a:ext uri="{FF2B5EF4-FFF2-40B4-BE49-F238E27FC236}">
                <a16:creationId xmlns="" xmlns:a16="http://schemas.microsoft.com/office/drawing/2014/main"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 xmlns:a16="http://schemas.microsoft.com/office/drawing/2014/main" id="{3FECF86A-24DC-45AB-A1BF-674378B82502}"/>
              </a:ext>
            </a:extLst>
          </p:cNvPr>
          <p:cNvSpPr txBox="1">
            <a:spLocks noChangeArrowheads="1"/>
          </p:cNvSpPr>
          <p:nvPr/>
        </p:nvSpPr>
        <p:spPr bwMode="auto">
          <a:xfrm>
            <a:off x="2599127" y="665202"/>
            <a:ext cx="11565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10</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3" name="Rectangle 2">
            <a:extLst>
              <a:ext uri="{FF2B5EF4-FFF2-40B4-BE49-F238E27FC236}">
                <a16:creationId xmlns="" xmlns:a16="http://schemas.microsoft.com/office/drawing/2014/main" id="{726F2FF0-A281-41BE-A6CC-44323CE477EA}"/>
              </a:ext>
            </a:extLst>
          </p:cNvPr>
          <p:cNvSpPr>
            <a:spLocks noGrp="1" noChangeArrowheads="1"/>
          </p:cNvSpPr>
          <p:nvPr>
            <p:ph type="title"/>
          </p:nvPr>
        </p:nvSpPr>
        <p:spPr>
          <a:noFill/>
        </p:spPr>
        <p:txBody>
          <a:bodyPr/>
          <a:lstStyle/>
          <a:p>
            <a:pPr eaLnBrk="1" hangingPunct="1"/>
            <a:r>
              <a:rPr lang="en-US" altLang="en-US"/>
              <a:t>Chi-Square Goodness-of-Fit Test</a:t>
            </a:r>
          </a:p>
        </p:txBody>
      </p:sp>
      <p:sp>
        <p:nvSpPr>
          <p:cNvPr id="28674" name="Content Placeholder 5">
            <a:extLst>
              <a:ext uri="{FF2B5EF4-FFF2-40B4-BE49-F238E27FC236}">
                <a16:creationId xmlns="" xmlns:a16="http://schemas.microsoft.com/office/drawing/2014/main" id="{EE83EA60-909D-4AC3-BA8E-88A766CEE0AD}"/>
              </a:ext>
            </a:extLst>
          </p:cNvPr>
          <p:cNvSpPr>
            <a:spLocks noGrp="1"/>
          </p:cNvSpPr>
          <p:nvPr>
            <p:ph idx="1"/>
          </p:nvPr>
        </p:nvSpPr>
        <p:spPr/>
        <p:txBody>
          <a:bodyPr/>
          <a:lstStyle/>
          <a:p>
            <a:pPr marL="0" indent="0" eaLnBrk="1" hangingPunct="1">
              <a:buNone/>
            </a:pPr>
            <a:r>
              <a:rPr lang="en-US" altLang="en-US" b="1" dirty="0">
                <a:solidFill>
                  <a:srgbClr val="C00000"/>
                </a:solidFill>
              </a:rPr>
              <a:t>Observed Frequency </a:t>
            </a:r>
            <a:r>
              <a:rPr lang="en-US" altLang="en-US" b="1" i="1" dirty="0">
                <a:solidFill>
                  <a:srgbClr val="C00000"/>
                </a:solidFill>
              </a:rPr>
              <a:t>O</a:t>
            </a:r>
          </a:p>
          <a:p>
            <a:pPr eaLnBrk="1" hangingPunct="1"/>
            <a:r>
              <a:rPr lang="en-US" altLang="en-US" dirty="0"/>
              <a:t>The </a:t>
            </a:r>
            <a:r>
              <a:rPr lang="en-US" altLang="en-US" b="1" dirty="0"/>
              <a:t>observed frequency </a:t>
            </a:r>
            <a:r>
              <a:rPr lang="en-US" altLang="en-US" b="1" i="1" dirty="0"/>
              <a:t>O</a:t>
            </a:r>
            <a:r>
              <a:rPr lang="en-US" altLang="en-US" b="1" dirty="0"/>
              <a:t> </a:t>
            </a:r>
            <a:r>
              <a:rPr lang="en-US" altLang="en-US" dirty="0"/>
              <a:t>of a category is the frequency for the category observed in the sample data.</a:t>
            </a:r>
          </a:p>
          <a:p>
            <a:pPr eaLnBrk="1" hangingPunct="1"/>
            <a:endParaRPr lang="en-US" altLang="en-US" dirty="0"/>
          </a:p>
          <a:p>
            <a:pPr eaLnBrk="1" hangingPunct="1"/>
            <a:endParaRPr lang="en-US" altLang="en-US" dirty="0"/>
          </a:p>
        </p:txBody>
      </p:sp>
      <p:sp>
        <p:nvSpPr>
          <p:cNvPr id="28675" name="Footer Placeholder 2">
            <a:extLst>
              <a:ext uri="{FF2B5EF4-FFF2-40B4-BE49-F238E27FC236}">
                <a16:creationId xmlns="" xmlns:a16="http://schemas.microsoft.com/office/drawing/2014/main" id="{4A26B70E-876A-4CFA-90EB-4491AE1C389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63715568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1" name="Rectangle 2">
            <a:extLst>
              <a:ext uri="{FF2B5EF4-FFF2-40B4-BE49-F238E27FC236}">
                <a16:creationId xmlns="" xmlns:a16="http://schemas.microsoft.com/office/drawing/2014/main" id="{B73C846B-4CB6-425A-BFEC-3649843C31BD}"/>
              </a:ext>
            </a:extLst>
          </p:cNvPr>
          <p:cNvSpPr>
            <a:spLocks noGrp="1" noChangeArrowheads="1"/>
          </p:cNvSpPr>
          <p:nvPr>
            <p:ph type="title"/>
          </p:nvPr>
        </p:nvSpPr>
        <p:spPr>
          <a:noFill/>
        </p:spPr>
        <p:txBody>
          <a:bodyPr/>
          <a:lstStyle/>
          <a:p>
            <a:pPr eaLnBrk="1" hangingPunct="1"/>
            <a:r>
              <a:rPr lang="en-US" altLang="en-US"/>
              <a:t>Chi-Square Goodness-of-Fit Test</a:t>
            </a:r>
          </a:p>
        </p:txBody>
      </p:sp>
      <p:sp>
        <p:nvSpPr>
          <p:cNvPr id="30722" name="Content Placeholder 5">
            <a:extLst>
              <a:ext uri="{FF2B5EF4-FFF2-40B4-BE49-F238E27FC236}">
                <a16:creationId xmlns="" xmlns:a16="http://schemas.microsoft.com/office/drawing/2014/main" id="{2FB25C7B-D5D0-4DB9-B558-271BA60A58E8}"/>
              </a:ext>
            </a:extLst>
          </p:cNvPr>
          <p:cNvSpPr>
            <a:spLocks noGrp="1"/>
          </p:cNvSpPr>
          <p:nvPr>
            <p:ph idx="1"/>
          </p:nvPr>
        </p:nvSpPr>
        <p:spPr/>
        <p:txBody>
          <a:bodyPr/>
          <a:lstStyle/>
          <a:p>
            <a:pPr marL="0" indent="0" eaLnBrk="1" hangingPunct="1">
              <a:buNone/>
            </a:pPr>
            <a:r>
              <a:rPr lang="en-US" altLang="en-US" b="1" dirty="0">
                <a:solidFill>
                  <a:srgbClr val="C00000"/>
                </a:solidFill>
              </a:rPr>
              <a:t>Expected Frequency </a:t>
            </a:r>
            <a:r>
              <a:rPr lang="en-US" altLang="en-US" b="1" i="1" dirty="0">
                <a:solidFill>
                  <a:srgbClr val="C00000"/>
                </a:solidFill>
              </a:rPr>
              <a:t>E</a:t>
            </a:r>
          </a:p>
          <a:p>
            <a:pPr eaLnBrk="1" hangingPunct="1"/>
            <a:r>
              <a:rPr lang="en-US" altLang="en-US" dirty="0"/>
              <a:t>The </a:t>
            </a:r>
            <a:r>
              <a:rPr lang="en-US" altLang="en-US" b="1" dirty="0"/>
              <a:t>expected frequency </a:t>
            </a:r>
            <a:r>
              <a:rPr lang="en-US" altLang="en-US" b="1" i="1" dirty="0"/>
              <a:t>E</a:t>
            </a:r>
            <a:r>
              <a:rPr lang="en-US" altLang="en-US" dirty="0"/>
              <a:t> of a category is the </a:t>
            </a:r>
            <a:r>
              <a:rPr lang="en-US" altLang="en-US" i="1" dirty="0"/>
              <a:t>calculated </a:t>
            </a:r>
            <a:r>
              <a:rPr lang="en-US" altLang="en-US" dirty="0"/>
              <a:t>frequency for the category.  </a:t>
            </a:r>
          </a:p>
          <a:p>
            <a:pPr lvl="1" eaLnBrk="1" hangingPunct="1"/>
            <a:r>
              <a:rPr lang="en-US" altLang="en-US" dirty="0">
                <a:ea typeface="Times New Roman" panose="02020603050405020304" pitchFamily="18" charset="0"/>
              </a:rPr>
              <a:t>Expected frequencies are obtained assuming the specified (or hypothesized) distribution.  The expected frequency for the </a:t>
            </a:r>
            <a:r>
              <a:rPr lang="en-US" altLang="en-US" i="1" dirty="0" err="1">
                <a:ea typeface="Times New Roman" panose="02020603050405020304" pitchFamily="18" charset="0"/>
              </a:rPr>
              <a:t>i</a:t>
            </a:r>
            <a:r>
              <a:rPr lang="en-US" altLang="en-US" baseline="30000" dirty="0" err="1">
                <a:ea typeface="Times New Roman" panose="02020603050405020304" pitchFamily="18" charset="0"/>
              </a:rPr>
              <a:t>th</a:t>
            </a:r>
            <a:r>
              <a:rPr lang="en-US" altLang="en-US" dirty="0">
                <a:ea typeface="Times New Roman" panose="02020603050405020304" pitchFamily="18" charset="0"/>
              </a:rPr>
              <a:t> category is</a:t>
            </a:r>
            <a:br>
              <a:rPr lang="en-US" altLang="en-US" dirty="0">
                <a:ea typeface="Times New Roman" panose="02020603050405020304" pitchFamily="18" charset="0"/>
              </a:rPr>
            </a:br>
            <a:r>
              <a:rPr lang="en-US" altLang="en-US" dirty="0">
                <a:ea typeface="Times New Roman" panose="02020603050405020304" pitchFamily="18" charset="0"/>
              </a:rPr>
              <a:t>		</a:t>
            </a:r>
            <a:r>
              <a:rPr lang="en-US" altLang="en-US" i="1" dirty="0" err="1">
                <a:ea typeface="Times New Roman" panose="02020603050405020304" pitchFamily="18" charset="0"/>
              </a:rPr>
              <a:t>E</a:t>
            </a:r>
            <a:r>
              <a:rPr lang="en-US" altLang="en-US" i="1" baseline="-25000" dirty="0" err="1">
                <a:ea typeface="Times New Roman" panose="02020603050405020304" pitchFamily="18" charset="0"/>
              </a:rPr>
              <a:t>i</a:t>
            </a:r>
            <a:r>
              <a:rPr lang="en-US" altLang="en-US" dirty="0">
                <a:ea typeface="Times New Roman" panose="02020603050405020304" pitchFamily="18" charset="0"/>
              </a:rPr>
              <a:t> = </a:t>
            </a:r>
            <a:r>
              <a:rPr lang="en-US" altLang="en-US" i="1" dirty="0" err="1">
                <a:ea typeface="Times New Roman" panose="02020603050405020304" pitchFamily="18" charset="0"/>
              </a:rPr>
              <a:t>np</a:t>
            </a:r>
            <a:r>
              <a:rPr lang="en-US" altLang="en-US" i="1" baseline="-25000" dirty="0" err="1">
                <a:ea typeface="Times New Roman" panose="02020603050405020304" pitchFamily="18" charset="0"/>
              </a:rPr>
              <a:t>i</a:t>
            </a:r>
            <a:endParaRPr lang="en-US" altLang="en-US" i="1" dirty="0">
              <a:ea typeface="Times New Roman" panose="02020603050405020304" pitchFamily="18" charset="0"/>
            </a:endParaRPr>
          </a:p>
          <a:p>
            <a:pPr lvl="1" eaLnBrk="1" hangingPunct="1">
              <a:buFont typeface="Wingdings" panose="05000000000000000000" pitchFamily="2" charset="2"/>
              <a:buNone/>
            </a:pPr>
            <a:r>
              <a:rPr lang="en-US" altLang="en-US" dirty="0">
                <a:ea typeface="Times New Roman" panose="02020603050405020304" pitchFamily="18" charset="0"/>
              </a:rPr>
              <a:t>	where </a:t>
            </a:r>
            <a:r>
              <a:rPr lang="en-US" altLang="en-US" i="1" dirty="0">
                <a:ea typeface="Times New Roman" panose="02020603050405020304" pitchFamily="18" charset="0"/>
              </a:rPr>
              <a:t>n</a:t>
            </a:r>
            <a:r>
              <a:rPr lang="en-US" altLang="en-US" dirty="0">
                <a:ea typeface="Times New Roman" panose="02020603050405020304" pitchFamily="18" charset="0"/>
              </a:rPr>
              <a:t> is the number of trials (the sample size) and </a:t>
            </a:r>
            <a:r>
              <a:rPr lang="en-US" altLang="en-US" i="1" dirty="0">
                <a:ea typeface="Times New Roman" panose="02020603050405020304" pitchFamily="18" charset="0"/>
              </a:rPr>
              <a:t>p</a:t>
            </a:r>
            <a:r>
              <a:rPr lang="en-US" altLang="en-US" i="1" baseline="-25000" dirty="0">
                <a:ea typeface="Times New Roman" panose="02020603050405020304" pitchFamily="18" charset="0"/>
              </a:rPr>
              <a:t>i</a:t>
            </a:r>
            <a:r>
              <a:rPr lang="en-US" altLang="en-US" i="1" dirty="0">
                <a:ea typeface="Times New Roman" panose="02020603050405020304" pitchFamily="18" charset="0"/>
              </a:rPr>
              <a:t> </a:t>
            </a:r>
            <a:r>
              <a:rPr lang="en-US" altLang="en-US" dirty="0">
                <a:ea typeface="Times New Roman" panose="02020603050405020304" pitchFamily="18" charset="0"/>
              </a:rPr>
              <a:t>is the assumed probability of the </a:t>
            </a:r>
            <a:r>
              <a:rPr lang="en-US" altLang="en-US" i="1" dirty="0" err="1">
                <a:ea typeface="Times New Roman" panose="02020603050405020304" pitchFamily="18" charset="0"/>
              </a:rPr>
              <a:t>i</a:t>
            </a:r>
            <a:r>
              <a:rPr lang="en-US" altLang="en-US" baseline="30000" dirty="0" err="1">
                <a:ea typeface="Times New Roman" panose="02020603050405020304" pitchFamily="18" charset="0"/>
              </a:rPr>
              <a:t>th</a:t>
            </a:r>
            <a:r>
              <a:rPr lang="en-US" altLang="en-US" dirty="0">
                <a:ea typeface="Times New Roman" panose="02020603050405020304" pitchFamily="18" charset="0"/>
              </a:rPr>
              <a:t> category.</a:t>
            </a:r>
          </a:p>
        </p:txBody>
      </p:sp>
      <p:sp>
        <p:nvSpPr>
          <p:cNvPr id="30723" name="Footer Placeholder 2">
            <a:extLst>
              <a:ext uri="{FF2B5EF4-FFF2-40B4-BE49-F238E27FC236}">
                <a16:creationId xmlns="" xmlns:a16="http://schemas.microsoft.com/office/drawing/2014/main" id="{868ABDF0-09FC-4501-B391-0047C3D152F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89028482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 xmlns:a16="http://schemas.microsoft.com/office/drawing/2014/main" id="{1A6F0B70-F133-478E-BA0F-58C9B0883CE9}"/>
              </a:ext>
            </a:extLst>
          </p:cNvPr>
          <p:cNvSpPr>
            <a:spLocks noGrp="1"/>
          </p:cNvSpPr>
          <p:nvPr>
            <p:ph type="title"/>
          </p:nvPr>
        </p:nvSpPr>
        <p:spPr/>
        <p:txBody>
          <a:bodyPr/>
          <a:lstStyle/>
          <a:p>
            <a:pPr eaLnBrk="1" hangingPunct="1">
              <a:defRPr/>
            </a:pPr>
            <a:r>
              <a:rPr lang="en-US" dirty="0">
                <a:solidFill>
                  <a:schemeClr val="accent3"/>
                </a:solidFill>
                <a:ea typeface="+mj-ea"/>
                <a:cs typeface="+mj-cs"/>
              </a:rPr>
              <a:t>Example: Finding Observed and Expected Frequencies</a:t>
            </a:r>
          </a:p>
        </p:txBody>
      </p:sp>
      <p:sp>
        <p:nvSpPr>
          <p:cNvPr id="32770" name="Content Placeholder 2">
            <a:extLst>
              <a:ext uri="{FF2B5EF4-FFF2-40B4-BE49-F238E27FC236}">
                <a16:creationId xmlns="" xmlns:a16="http://schemas.microsoft.com/office/drawing/2014/main" id="{FDE1D42F-7732-478E-85FD-59ACB01824AA}"/>
              </a:ext>
            </a:extLst>
          </p:cNvPr>
          <p:cNvSpPr>
            <a:spLocks noGrp="1"/>
          </p:cNvSpPr>
          <p:nvPr>
            <p:ph idx="1"/>
          </p:nvPr>
        </p:nvSpPr>
        <p:spPr>
          <a:xfrm>
            <a:off x="228600" y="1646238"/>
            <a:ext cx="4699535" cy="4389437"/>
          </a:xfrm>
        </p:spPr>
        <p:txBody>
          <a:bodyPr/>
          <a:lstStyle/>
          <a:p>
            <a:pPr marL="0" indent="0" eaLnBrk="1" hangingPunct="1">
              <a:buFont typeface="Arial" panose="020B0604020202020204" pitchFamily="34" charset="0"/>
              <a:buNone/>
            </a:pPr>
            <a:r>
              <a:rPr lang="en-US" altLang="en-US" dirty="0"/>
              <a:t>A tax preparation company randomly selects 300 adults and asks them how they prepare their taxes. The results are shown. Find the observed frequency and the expected frequency for each tax preparation method. </a:t>
            </a:r>
            <a:r>
              <a:rPr lang="en-US" altLang="en-US" sz="2400" i="1" dirty="0">
                <a:solidFill>
                  <a:schemeClr val="tx2">
                    <a:lumMod val="75000"/>
                  </a:schemeClr>
                </a:solidFill>
              </a:rPr>
              <a:t>(Adapted from National Retail Federation)</a:t>
            </a:r>
          </a:p>
          <a:p>
            <a:pPr marL="0" indent="0" eaLnBrk="1" hangingPunct="1">
              <a:buFont typeface="Arial" panose="020B0604020202020204" pitchFamily="34" charset="0"/>
              <a:buNone/>
            </a:pPr>
            <a:endParaRPr lang="en-US" altLang="en-US" sz="2400" i="1" dirty="0">
              <a:solidFill>
                <a:srgbClr val="0070C0"/>
              </a:solidFill>
            </a:endParaRPr>
          </a:p>
        </p:txBody>
      </p:sp>
      <p:sp>
        <p:nvSpPr>
          <p:cNvPr id="32794" name="Footer Placeholder 2">
            <a:extLst>
              <a:ext uri="{FF2B5EF4-FFF2-40B4-BE49-F238E27FC236}">
                <a16:creationId xmlns="" xmlns:a16="http://schemas.microsoft.com/office/drawing/2014/main" id="{F46FE336-29D5-4B2E-B717-E9DBB0F133D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 xmlns:a16="http://schemas.microsoft.com/office/drawing/2014/main" id="{258210D3-0BC7-404D-A96C-AE63C575C0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4131" y="2127181"/>
            <a:ext cx="4031848" cy="2820205"/>
          </a:xfrm>
          <a:prstGeom prst="rect">
            <a:avLst/>
          </a:prstGeom>
        </p:spPr>
      </p:pic>
    </p:spTree>
    <p:extLst>
      <p:ext uri="{BB962C8B-B14F-4D97-AF65-F5344CB8AC3E}">
        <p14:creationId xmlns:p14="http://schemas.microsoft.com/office/powerpoint/2010/main" val="117683770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ell phone&#10;&#10;Description generated with very high confidence">
            <a:extLst>
              <a:ext uri="{FF2B5EF4-FFF2-40B4-BE49-F238E27FC236}">
                <a16:creationId xmlns="" xmlns:a16="http://schemas.microsoft.com/office/drawing/2014/main" id="{4EDB1E4F-1621-4EB3-B29E-8114CE11C4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769099"/>
            <a:ext cx="4585040" cy="3207153"/>
          </a:xfrm>
          <a:prstGeom prst="rect">
            <a:avLst/>
          </a:prstGeom>
        </p:spPr>
      </p:pic>
      <p:sp>
        <p:nvSpPr>
          <p:cNvPr id="34818" name="Title 1">
            <a:extLst>
              <a:ext uri="{FF2B5EF4-FFF2-40B4-BE49-F238E27FC236}">
                <a16:creationId xmlns="" xmlns:a16="http://schemas.microsoft.com/office/drawing/2014/main" id="{813C3359-5F68-4EA7-8148-8F51A59842ED}"/>
              </a:ext>
            </a:extLst>
          </p:cNvPr>
          <p:cNvSpPr>
            <a:spLocks noGrp="1"/>
          </p:cNvSpPr>
          <p:nvPr>
            <p:ph type="title"/>
          </p:nvPr>
        </p:nvSpPr>
        <p:spPr/>
        <p:txBody>
          <a:bodyPr/>
          <a:lstStyle/>
          <a:p>
            <a:pPr eaLnBrk="1" hangingPunct="1">
              <a:defRPr/>
            </a:pPr>
            <a:r>
              <a:rPr lang="en-US" dirty="0">
                <a:solidFill>
                  <a:schemeClr val="accent3"/>
                </a:solidFill>
                <a:ea typeface="+mj-ea"/>
                <a:cs typeface="+mj-cs"/>
              </a:rPr>
              <a:t>Solution: Finding Observed and Expected Frequencies</a:t>
            </a:r>
          </a:p>
        </p:txBody>
      </p:sp>
      <p:sp>
        <p:nvSpPr>
          <p:cNvPr id="2" name="Content Placeholder 2">
            <a:extLst>
              <a:ext uri="{FF2B5EF4-FFF2-40B4-BE49-F238E27FC236}">
                <a16:creationId xmlns="" xmlns:a16="http://schemas.microsoft.com/office/drawing/2014/main" id="{1EA72FA4-EADF-485D-BDDF-2F9FDB73BAFD}"/>
              </a:ext>
            </a:extLst>
          </p:cNvPr>
          <p:cNvSpPr>
            <a:spLocks noGrp="1"/>
          </p:cNvSpPr>
          <p:nvPr>
            <p:ph idx="1"/>
          </p:nvPr>
        </p:nvSpPr>
        <p:spPr>
          <a:xfrm>
            <a:off x="457200" y="1600200"/>
            <a:ext cx="8107363" cy="1965325"/>
          </a:xfrm>
        </p:spPr>
        <p:txBody>
          <a:bodyPr/>
          <a:lstStyle/>
          <a:p>
            <a:pPr marL="0" indent="0" eaLnBrk="1" hangingPunct="1">
              <a:buFont typeface="Arial" panose="020B0604020202020204" pitchFamily="34" charset="0"/>
              <a:buNone/>
            </a:pPr>
            <a:r>
              <a:rPr lang="en-US" altLang="en-US" b="1"/>
              <a:t>Observed frequency: </a:t>
            </a:r>
            <a:r>
              <a:rPr lang="en-US" altLang="en-US"/>
              <a:t>The number of adults in the survey naming a particular tax preparation method</a:t>
            </a:r>
          </a:p>
        </p:txBody>
      </p:sp>
      <p:sp>
        <p:nvSpPr>
          <p:cNvPr id="5" name="Rounded Rectangle 4">
            <a:extLst>
              <a:ext uri="{FF2B5EF4-FFF2-40B4-BE49-F238E27FC236}">
                <a16:creationId xmlns="" xmlns:a16="http://schemas.microsoft.com/office/drawing/2014/main" id="{7E75DF10-20C8-435C-9566-262F9AF661B5}"/>
              </a:ext>
            </a:extLst>
          </p:cNvPr>
          <p:cNvSpPr/>
          <p:nvPr/>
        </p:nvSpPr>
        <p:spPr>
          <a:xfrm>
            <a:off x="3879850" y="3421063"/>
            <a:ext cx="685800" cy="2468562"/>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159" name="TextBox 5">
            <a:extLst>
              <a:ext uri="{FF2B5EF4-FFF2-40B4-BE49-F238E27FC236}">
                <a16:creationId xmlns="" xmlns:a16="http://schemas.microsoft.com/office/drawing/2014/main" id="{ACB3E6C9-3245-4D0C-BF66-E6D994A51E0B}"/>
              </a:ext>
            </a:extLst>
          </p:cNvPr>
          <p:cNvSpPr txBox="1">
            <a:spLocks noChangeArrowheads="1"/>
          </p:cNvSpPr>
          <p:nvPr/>
        </p:nvSpPr>
        <p:spPr bwMode="auto">
          <a:xfrm>
            <a:off x="4632325" y="2911475"/>
            <a:ext cx="3048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chemeClr val="accent2"/>
                </a:solidFill>
                <a:latin typeface="Times New Roman" panose="02020603050405020304" pitchFamily="18" charset="0"/>
              </a:rPr>
              <a:t>observed frequency</a:t>
            </a:r>
          </a:p>
        </p:txBody>
      </p:sp>
      <p:cxnSp>
        <p:nvCxnSpPr>
          <p:cNvPr id="13" name="Straight Arrow Connector 12">
            <a:extLst>
              <a:ext uri="{FF2B5EF4-FFF2-40B4-BE49-F238E27FC236}">
                <a16:creationId xmlns="" xmlns:a16="http://schemas.microsoft.com/office/drawing/2014/main" id="{C005460D-1B9A-447A-BEE6-F81E688B0E4C}"/>
              </a:ext>
            </a:extLst>
          </p:cNvPr>
          <p:cNvCxnSpPr/>
          <p:nvPr/>
        </p:nvCxnSpPr>
        <p:spPr>
          <a:xfrm rot="10800000" flipV="1">
            <a:off x="4619625" y="3351213"/>
            <a:ext cx="609600" cy="395287"/>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34845" name="Footer Placeholder 2">
            <a:extLst>
              <a:ext uri="{FF2B5EF4-FFF2-40B4-BE49-F238E27FC236}">
                <a16:creationId xmlns="" xmlns:a16="http://schemas.microsoft.com/office/drawing/2014/main" id="{223D2942-027A-4DF0-A350-5E69F6AB0D1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07085223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159"/>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1"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childTnLst>
                          </p:cTn>
                        </p:par>
                        <p:par>
                          <p:cTn id="11" fill="hold" nodeType="afterGroup">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81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 xmlns:a16="http://schemas.microsoft.com/office/drawing/2014/main" id="{195CA6B3-C7B6-4087-8ACB-ADAC1886EB51}"/>
              </a:ext>
            </a:extLst>
          </p:cNvPr>
          <p:cNvSpPr>
            <a:spLocks noGrp="1"/>
          </p:cNvSpPr>
          <p:nvPr>
            <p:ph type="title"/>
          </p:nvPr>
        </p:nvSpPr>
        <p:spPr/>
        <p:txBody>
          <a:bodyPr/>
          <a:lstStyle/>
          <a:p>
            <a:pPr eaLnBrk="1" hangingPunct="1">
              <a:defRPr/>
            </a:pPr>
            <a:r>
              <a:rPr lang="en-US" dirty="0">
                <a:solidFill>
                  <a:schemeClr val="accent3"/>
                </a:solidFill>
                <a:ea typeface="+mj-ea"/>
                <a:cs typeface="+mj-cs"/>
              </a:rPr>
              <a:t>Solution: Finding Observed and Expected Frequencies</a:t>
            </a:r>
          </a:p>
        </p:txBody>
      </p:sp>
      <p:sp>
        <p:nvSpPr>
          <p:cNvPr id="36866" name="Content Placeholder 2">
            <a:extLst>
              <a:ext uri="{FF2B5EF4-FFF2-40B4-BE49-F238E27FC236}">
                <a16:creationId xmlns="" xmlns:a16="http://schemas.microsoft.com/office/drawing/2014/main" id="{94C432AF-D9FA-414D-8DDE-B70B69130C5A}"/>
              </a:ext>
            </a:extLst>
          </p:cNvPr>
          <p:cNvSpPr>
            <a:spLocks noGrp="1"/>
          </p:cNvSpPr>
          <p:nvPr>
            <p:ph idx="1"/>
          </p:nvPr>
        </p:nvSpPr>
        <p:spPr>
          <a:xfrm>
            <a:off x="342900" y="1692445"/>
            <a:ext cx="8229600" cy="514350"/>
          </a:xfrm>
        </p:spPr>
        <p:txBody>
          <a:bodyPr/>
          <a:lstStyle/>
          <a:p>
            <a:pPr marL="0" indent="0" eaLnBrk="1" hangingPunct="1">
              <a:buFont typeface="Arial" panose="020B0604020202020204" pitchFamily="34" charset="0"/>
              <a:buNone/>
            </a:pPr>
            <a:r>
              <a:rPr lang="en-US" altLang="en-US" b="1" dirty="0"/>
              <a:t>Expected Frequency:</a:t>
            </a:r>
            <a:r>
              <a:rPr lang="en-US" altLang="en-US" dirty="0"/>
              <a:t> </a:t>
            </a:r>
            <a:r>
              <a:rPr lang="en-US" altLang="en-US" i="1" dirty="0" err="1"/>
              <a:t>E</a:t>
            </a:r>
            <a:r>
              <a:rPr lang="en-US" altLang="en-US" i="1" baseline="-25000" dirty="0" err="1"/>
              <a:t>i</a:t>
            </a:r>
            <a:r>
              <a:rPr lang="en-US" altLang="en-US" dirty="0"/>
              <a:t> = </a:t>
            </a:r>
            <a:r>
              <a:rPr lang="en-US" altLang="en-US" i="1" dirty="0" err="1"/>
              <a:t>np</a:t>
            </a:r>
            <a:r>
              <a:rPr lang="en-US" altLang="en-US" i="1" baseline="-25000" dirty="0" err="1"/>
              <a:t>i</a:t>
            </a:r>
            <a:endParaRPr lang="en-US" altLang="en-US" dirty="0"/>
          </a:p>
          <a:p>
            <a:pPr marL="0" indent="0" eaLnBrk="1" hangingPunct="1">
              <a:buFont typeface="Arial" panose="020B0604020202020204" pitchFamily="34" charset="0"/>
              <a:buNone/>
            </a:pPr>
            <a:endParaRPr lang="en-US" altLang="en-US" dirty="0"/>
          </a:p>
        </p:txBody>
      </p:sp>
      <p:sp>
        <p:nvSpPr>
          <p:cNvPr id="36906" name="TextBox 4">
            <a:extLst>
              <a:ext uri="{FF2B5EF4-FFF2-40B4-BE49-F238E27FC236}">
                <a16:creationId xmlns="" xmlns:a16="http://schemas.microsoft.com/office/drawing/2014/main" id="{F9DC3861-913D-4D49-B413-49D918BA84A2}"/>
              </a:ext>
            </a:extLst>
          </p:cNvPr>
          <p:cNvSpPr txBox="1">
            <a:spLocks noChangeArrowheads="1"/>
          </p:cNvSpPr>
          <p:nvPr/>
        </p:nvSpPr>
        <p:spPr bwMode="auto">
          <a:xfrm>
            <a:off x="3714999" y="5818445"/>
            <a:ext cx="17224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dirty="0">
                <a:latin typeface="Times New Roman" panose="02020603050405020304" pitchFamily="18" charset="0"/>
              </a:rPr>
              <a:t>n </a:t>
            </a:r>
            <a:r>
              <a:rPr lang="en-US" altLang="en-US" dirty="0">
                <a:latin typeface="Times New Roman" panose="02020603050405020304" pitchFamily="18" charset="0"/>
              </a:rPr>
              <a:t>= 300</a:t>
            </a:r>
          </a:p>
        </p:txBody>
      </p:sp>
      <p:sp>
        <p:nvSpPr>
          <p:cNvPr id="12" name="Rectangle 11">
            <a:extLst>
              <a:ext uri="{FF2B5EF4-FFF2-40B4-BE49-F238E27FC236}">
                <a16:creationId xmlns="" xmlns:a16="http://schemas.microsoft.com/office/drawing/2014/main" id="{6D54C7F3-A07A-424C-BE5C-A45161A88E88}"/>
              </a:ext>
            </a:extLst>
          </p:cNvPr>
          <p:cNvSpPr>
            <a:spLocks noChangeArrowheads="1"/>
          </p:cNvSpPr>
          <p:nvPr/>
        </p:nvSpPr>
        <p:spPr bwMode="auto">
          <a:xfrm>
            <a:off x="5811838" y="524668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Clr>
                <a:srgbClr val="004988"/>
              </a:buClr>
              <a:buSzPct val="75000"/>
            </a:pPr>
            <a:endParaRPr lang="en-US" altLang="en-US">
              <a:solidFill>
                <a:srgbClr val="AE0337"/>
              </a:solidFill>
              <a:latin typeface="Times New Roman" panose="02020603050405020304" pitchFamily="18" charset="0"/>
              <a:cs typeface="Times New Roman" panose="02020603050405020304" pitchFamily="18" charset="0"/>
            </a:endParaRPr>
          </a:p>
        </p:txBody>
      </p:sp>
      <p:sp>
        <p:nvSpPr>
          <p:cNvPr id="36908" name="Footer Placeholder 2">
            <a:extLst>
              <a:ext uri="{FF2B5EF4-FFF2-40B4-BE49-F238E27FC236}">
                <a16:creationId xmlns="" xmlns:a16="http://schemas.microsoft.com/office/drawing/2014/main" id="{05181791-F64F-4080-9389-CEEE1EF5FF5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 xmlns:a16="http://schemas.microsoft.com/office/drawing/2014/main" id="{8F7A632C-A735-4A20-A191-37C993E538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091" y="2497197"/>
            <a:ext cx="8623399" cy="3206691"/>
          </a:xfrm>
          <a:prstGeom prst="rect">
            <a:avLst/>
          </a:prstGeom>
        </p:spPr>
      </p:pic>
    </p:spTree>
    <p:extLst>
      <p:ext uri="{BB962C8B-B14F-4D97-AF65-F5344CB8AC3E}">
        <p14:creationId xmlns:p14="http://schemas.microsoft.com/office/powerpoint/2010/main" val="30877957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nodePh="1">
                                  <p:stCondLst>
                                    <p:cond delay="5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3" name="Rectangle 2">
            <a:extLst>
              <a:ext uri="{FF2B5EF4-FFF2-40B4-BE49-F238E27FC236}">
                <a16:creationId xmlns="" xmlns:a16="http://schemas.microsoft.com/office/drawing/2014/main" id="{2C7B5EFA-E412-49C1-9157-3261E199B20F}"/>
              </a:ext>
            </a:extLst>
          </p:cNvPr>
          <p:cNvSpPr>
            <a:spLocks noGrp="1" noChangeArrowheads="1"/>
          </p:cNvSpPr>
          <p:nvPr>
            <p:ph type="title"/>
          </p:nvPr>
        </p:nvSpPr>
        <p:spPr>
          <a:noFill/>
        </p:spPr>
        <p:txBody>
          <a:bodyPr/>
          <a:lstStyle/>
          <a:p>
            <a:pPr eaLnBrk="1" hangingPunct="1"/>
            <a:r>
              <a:rPr lang="en-US" altLang="en-US"/>
              <a:t>Chi-Square Goodness-of-Fit Test</a:t>
            </a:r>
          </a:p>
        </p:txBody>
      </p:sp>
      <p:sp>
        <p:nvSpPr>
          <p:cNvPr id="8" name="Content Placeholder 7">
            <a:extLst>
              <a:ext uri="{FF2B5EF4-FFF2-40B4-BE49-F238E27FC236}">
                <a16:creationId xmlns="" xmlns:a16="http://schemas.microsoft.com/office/drawing/2014/main" id="{FEB7EFCB-233E-4541-89A0-36BCCC9EFBFE}"/>
              </a:ext>
            </a:extLst>
          </p:cNvPr>
          <p:cNvSpPr>
            <a:spLocks noGrp="1"/>
          </p:cNvSpPr>
          <p:nvPr>
            <p:ph idx="1"/>
          </p:nvPr>
        </p:nvSpPr>
        <p:spPr/>
        <p:txBody>
          <a:bodyPr/>
          <a:lstStyle/>
          <a:p>
            <a:pPr marL="0" indent="0" eaLnBrk="1" hangingPunct="1">
              <a:buClr>
                <a:schemeClr val="tx1"/>
              </a:buClr>
              <a:buSzPct val="75000"/>
              <a:buFont typeface="Arial" panose="020B0604020202020204" pitchFamily="34" charset="0"/>
              <a:buNone/>
            </a:pPr>
            <a:r>
              <a:rPr lang="en-US" altLang="en-US" dirty="0"/>
              <a:t>To perform a chi-square goodness-of-fit test, these conditions must be met.</a:t>
            </a:r>
          </a:p>
          <a:p>
            <a:pPr marL="0" indent="0" eaLnBrk="1" hangingPunct="1">
              <a:buFontTx/>
              <a:buAutoNum type="arabicPeriod"/>
            </a:pPr>
            <a:r>
              <a:rPr lang="en-US" altLang="en-US" dirty="0"/>
              <a:t> The observed frequencies must be obtained using a </a:t>
            </a:r>
            <a:br>
              <a:rPr lang="en-US" altLang="en-US" dirty="0"/>
            </a:br>
            <a:r>
              <a:rPr lang="en-US" altLang="en-US" dirty="0"/>
              <a:t>    random sample.</a:t>
            </a:r>
          </a:p>
          <a:p>
            <a:pPr marL="0" indent="0" eaLnBrk="1" hangingPunct="1">
              <a:buFontTx/>
              <a:buAutoNum type="arabicPeriod"/>
            </a:pPr>
            <a:r>
              <a:rPr lang="en-US" altLang="en-US" dirty="0"/>
              <a:t> Each expected frequency must be greater than or </a:t>
            </a:r>
            <a:br>
              <a:rPr lang="en-US" altLang="en-US" dirty="0"/>
            </a:br>
            <a:r>
              <a:rPr lang="en-US" altLang="en-US" dirty="0"/>
              <a:t>    equal to 5.</a:t>
            </a:r>
          </a:p>
          <a:p>
            <a:pPr marL="0" indent="0" eaLnBrk="1" hangingPunct="1">
              <a:buClr>
                <a:schemeClr val="tx1"/>
              </a:buClr>
              <a:buSzPct val="75000"/>
            </a:pPr>
            <a:endParaRPr lang="en-US" altLang="en-US" dirty="0"/>
          </a:p>
          <a:p>
            <a:pPr marL="0" indent="0" eaLnBrk="1" hangingPunct="1"/>
            <a:endParaRPr lang="en-US" altLang="en-US" dirty="0"/>
          </a:p>
        </p:txBody>
      </p:sp>
      <p:sp>
        <p:nvSpPr>
          <p:cNvPr id="38915" name="Footer Placeholder 2">
            <a:extLst>
              <a:ext uri="{FF2B5EF4-FFF2-40B4-BE49-F238E27FC236}">
                <a16:creationId xmlns="" xmlns:a16="http://schemas.microsoft.com/office/drawing/2014/main" id="{093D13EE-CBD1-4EA3-A9F2-3D365F0C77D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1898576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a:extLst>
              <a:ext uri="{FF2B5EF4-FFF2-40B4-BE49-F238E27FC236}">
                <a16:creationId xmlns="" xmlns:a16="http://schemas.microsoft.com/office/drawing/2014/main" id="{637480C3-663E-438F-B84C-5132C530E713}"/>
              </a:ext>
            </a:extLst>
          </p:cNvPr>
          <p:cNvSpPr>
            <a:spLocks noGrp="1" noChangeArrowheads="1"/>
          </p:cNvSpPr>
          <p:nvPr>
            <p:ph type="title"/>
          </p:nvPr>
        </p:nvSpPr>
        <p:spPr>
          <a:noFill/>
        </p:spPr>
        <p:txBody>
          <a:bodyPr/>
          <a:lstStyle/>
          <a:p>
            <a:pPr eaLnBrk="1" hangingPunct="1"/>
            <a:r>
              <a:rPr lang="en-US" altLang="en-US"/>
              <a:t>Chi-Square Goodness-of-Fit Test</a:t>
            </a:r>
          </a:p>
        </p:txBody>
      </p:sp>
      <p:sp>
        <p:nvSpPr>
          <p:cNvPr id="1028" name="Content Placeholder 7">
            <a:extLst>
              <a:ext uri="{FF2B5EF4-FFF2-40B4-BE49-F238E27FC236}">
                <a16:creationId xmlns="" xmlns:a16="http://schemas.microsoft.com/office/drawing/2014/main" id="{B606D4A7-7370-44B4-8B8E-C3DD3E47ABE5}"/>
              </a:ext>
            </a:extLst>
          </p:cNvPr>
          <p:cNvSpPr>
            <a:spLocks noGrp="1"/>
          </p:cNvSpPr>
          <p:nvPr>
            <p:ph idx="1"/>
          </p:nvPr>
        </p:nvSpPr>
        <p:spPr/>
        <p:txBody>
          <a:bodyPr/>
          <a:lstStyle/>
          <a:p>
            <a:pPr eaLnBrk="1" hangingPunct="1"/>
            <a:r>
              <a:rPr lang="en-US" altLang="en-US" sz="2600" dirty="0"/>
              <a:t>If these conditions are satisfied, then the sampling distribution for the goodness-of-fit test is approximated by a chi-square distribution with </a:t>
            </a:r>
            <a:r>
              <a:rPr lang="en-US" altLang="en-US" sz="2600" i="1" dirty="0"/>
              <a:t>k</a:t>
            </a:r>
            <a:r>
              <a:rPr lang="en-US" altLang="en-US" sz="2600" dirty="0"/>
              <a:t> – 1 degrees of freedom, where </a:t>
            </a:r>
            <a:r>
              <a:rPr lang="en-US" altLang="en-US" sz="2600" i="1" dirty="0"/>
              <a:t>k</a:t>
            </a:r>
            <a:r>
              <a:rPr lang="en-US" altLang="en-US" sz="2600" dirty="0"/>
              <a:t> is the number of categories.  </a:t>
            </a:r>
          </a:p>
          <a:p>
            <a:pPr eaLnBrk="1" hangingPunct="1"/>
            <a:r>
              <a:rPr lang="en-US" altLang="en-US" sz="2600" dirty="0"/>
              <a:t>The </a:t>
            </a:r>
            <a:r>
              <a:rPr lang="en-US" altLang="en-US" sz="2600" b="1" dirty="0"/>
              <a:t>test statistic </a:t>
            </a:r>
            <a:r>
              <a:rPr lang="en-US" altLang="en-US" sz="2600" dirty="0"/>
              <a:t>for the chi-square goodness-of-fit test is</a:t>
            </a:r>
          </a:p>
          <a:p>
            <a:pPr eaLnBrk="1" hangingPunct="1"/>
            <a:endParaRPr lang="en-US" altLang="en-US" sz="2600" dirty="0"/>
          </a:p>
          <a:p>
            <a:pPr eaLnBrk="1" hangingPunct="1"/>
            <a:endParaRPr lang="en-US" altLang="en-US" sz="2600" dirty="0"/>
          </a:p>
          <a:p>
            <a:pPr eaLnBrk="1" hangingPunct="1">
              <a:buFont typeface="Arial" panose="020B0604020202020204" pitchFamily="34" charset="0"/>
              <a:buNone/>
            </a:pPr>
            <a:r>
              <a:rPr lang="en-US" altLang="en-US" sz="2600" dirty="0"/>
              <a:t>	where </a:t>
            </a:r>
            <a:r>
              <a:rPr lang="en-US" altLang="en-US" sz="2600" i="1" dirty="0"/>
              <a:t>O</a:t>
            </a:r>
            <a:r>
              <a:rPr lang="en-US" altLang="en-US" sz="2600" dirty="0"/>
              <a:t> represents the observed frequency of each category and </a:t>
            </a:r>
            <a:r>
              <a:rPr lang="en-US" altLang="en-US" sz="2600" i="1" dirty="0"/>
              <a:t>E</a:t>
            </a:r>
            <a:r>
              <a:rPr lang="en-US" altLang="en-US" sz="2600" dirty="0"/>
              <a:t> represents the expected frequency of each category.</a:t>
            </a:r>
            <a:endParaRPr lang="en-US" altLang="en-US" sz="2600" i="1" dirty="0"/>
          </a:p>
          <a:p>
            <a:pPr eaLnBrk="1" hangingPunct="1"/>
            <a:endParaRPr lang="en-US" altLang="en-US" sz="2600" dirty="0"/>
          </a:p>
        </p:txBody>
      </p:sp>
      <p:graphicFrame>
        <p:nvGraphicFramePr>
          <p:cNvPr id="1084423" name="Object 7">
            <a:extLst>
              <a:ext uri="{FF2B5EF4-FFF2-40B4-BE49-F238E27FC236}">
                <a16:creationId xmlns="" xmlns:a16="http://schemas.microsoft.com/office/drawing/2014/main" id="{8D357BE0-9B16-4B42-A860-2593BE9B1BC7}"/>
              </a:ext>
            </a:extLst>
          </p:cNvPr>
          <p:cNvGraphicFramePr>
            <a:graphicFrameLocks noChangeAspect="1"/>
          </p:cNvGraphicFramePr>
          <p:nvPr/>
        </p:nvGraphicFramePr>
        <p:xfrm>
          <a:off x="1560513" y="3746500"/>
          <a:ext cx="2492375" cy="868363"/>
        </p:xfrm>
        <a:graphic>
          <a:graphicData uri="http://schemas.openxmlformats.org/presentationml/2006/ole">
            <mc:AlternateContent xmlns:mc="http://schemas.openxmlformats.org/markup-compatibility/2006">
              <mc:Choice xmlns:v="urn:schemas-microsoft-com:vml" Requires="v">
                <p:oleObj spid="_x0000_s1055" name="Equation" r:id="rId4" imgW="1968500" imgH="685800" progId="Equation.DSMT4">
                  <p:embed/>
                </p:oleObj>
              </mc:Choice>
              <mc:Fallback>
                <p:oleObj name="Equation" r:id="rId4" imgW="1968500" imgH="685800" progId="Equation.DSMT4">
                  <p:embed/>
                  <p:pic>
                    <p:nvPicPr>
                      <p:cNvPr id="1084423" name="Object 7">
                        <a:extLst>
                          <a:ext uri="{FF2B5EF4-FFF2-40B4-BE49-F238E27FC236}">
                            <a16:creationId xmlns="" xmlns:a16="http://schemas.microsoft.com/office/drawing/2014/main" id="{8D357BE0-9B16-4B42-A860-2593BE9B1B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0513" y="3746500"/>
                        <a:ext cx="2492375" cy="868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084424" name="Text Box 8">
            <a:extLst>
              <a:ext uri="{FF2B5EF4-FFF2-40B4-BE49-F238E27FC236}">
                <a16:creationId xmlns="" xmlns:a16="http://schemas.microsoft.com/office/drawing/2014/main" id="{23507B6C-1847-42DC-B972-D732F3F7D094}"/>
              </a:ext>
            </a:extLst>
          </p:cNvPr>
          <p:cNvSpPr txBox="1">
            <a:spLocks noChangeArrowheads="1"/>
          </p:cNvSpPr>
          <p:nvPr/>
        </p:nvSpPr>
        <p:spPr bwMode="auto">
          <a:xfrm>
            <a:off x="4227513" y="3822700"/>
            <a:ext cx="2432050" cy="830263"/>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Times New Roman" panose="02020603050405020304" pitchFamily="18" charset="0"/>
              </a:rPr>
              <a:t>The test is always a right-tailed test.</a:t>
            </a:r>
          </a:p>
        </p:txBody>
      </p:sp>
      <p:sp>
        <p:nvSpPr>
          <p:cNvPr id="40965" name="Footer Placeholder 2">
            <a:extLst>
              <a:ext uri="{FF2B5EF4-FFF2-40B4-BE49-F238E27FC236}">
                <a16:creationId xmlns="" xmlns:a16="http://schemas.microsoft.com/office/drawing/2014/main" id="{32D1C873-B94B-4D71-B12B-A2C97F141FB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39225351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8">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084423"/>
                                        </p:tgtEl>
                                        <p:attrNameLst>
                                          <p:attrName>style.visibility</p:attrName>
                                        </p:attrNameLst>
                                      </p:cBhvr>
                                      <p:to>
                                        <p:strVal val="visible"/>
                                      </p:to>
                                    </p:set>
                                  </p:childTnLst>
                                </p:cTn>
                              </p:par>
                            </p:childTnLst>
                          </p:cTn>
                        </p:par>
                        <p:par>
                          <p:cTn id="10" fill="hold" nodeType="afterGroup">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028">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844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uild="p"/>
      <p:bldP spid="10844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a:extLst>
              <a:ext uri="{FF2B5EF4-FFF2-40B4-BE49-F238E27FC236}">
                <a16:creationId xmlns="" xmlns:a16="http://schemas.microsoft.com/office/drawing/2014/main" id="{344E3733-7447-403C-B170-AA9C7E49821C}"/>
              </a:ext>
            </a:extLst>
          </p:cNvPr>
          <p:cNvSpPr>
            <a:spLocks noGrp="1" noChangeArrowheads="1"/>
          </p:cNvSpPr>
          <p:nvPr>
            <p:ph type="title"/>
          </p:nvPr>
        </p:nvSpPr>
        <p:spPr/>
        <p:txBody>
          <a:bodyPr/>
          <a:lstStyle/>
          <a:p>
            <a:pPr eaLnBrk="1" hangingPunct="1"/>
            <a:r>
              <a:rPr lang="en-US" altLang="en-US" dirty="0"/>
              <a:t>Performing a Chi</a:t>
            </a:r>
            <a:r>
              <a:rPr lang="en-US" altLang="en-US" dirty="0">
                <a:latin typeface="Times New Roman" panose="02020603050405020304" pitchFamily="18" charset="0"/>
              </a:rPr>
              <a:t>-</a:t>
            </a:r>
            <a:r>
              <a:rPr lang="en-US" altLang="en-US" dirty="0"/>
              <a:t>Square Goodness</a:t>
            </a:r>
            <a:r>
              <a:rPr lang="en-US" altLang="en-US" dirty="0">
                <a:latin typeface="Times New Roman" panose="02020603050405020304" pitchFamily="18" charset="0"/>
              </a:rPr>
              <a:t>-</a:t>
            </a:r>
            <a:r>
              <a:rPr lang="en-US" altLang="en-US" dirty="0"/>
              <a:t>of</a:t>
            </a:r>
            <a:r>
              <a:rPr lang="en-US" altLang="en-US" dirty="0">
                <a:latin typeface="Times New Roman" panose="02020603050405020304" pitchFamily="18" charset="0"/>
              </a:rPr>
              <a:t>-</a:t>
            </a:r>
            <a:r>
              <a:rPr lang="en-US" altLang="en-US" dirty="0"/>
              <a:t>Fit Test</a:t>
            </a:r>
            <a:endParaRPr lang="el-GR" altLang="en-US" dirty="0"/>
          </a:p>
        </p:txBody>
      </p:sp>
      <p:sp>
        <p:nvSpPr>
          <p:cNvPr id="1085444" name="Text Box 4">
            <a:extLst>
              <a:ext uri="{FF2B5EF4-FFF2-40B4-BE49-F238E27FC236}">
                <a16:creationId xmlns="" xmlns:a16="http://schemas.microsoft.com/office/drawing/2014/main" id="{3E2AE77E-94B5-4FA8-A8F6-81EB1C03CC16}"/>
              </a:ext>
            </a:extLst>
          </p:cNvPr>
          <p:cNvSpPr txBox="1">
            <a:spLocks noChangeArrowheads="1"/>
          </p:cNvSpPr>
          <p:nvPr/>
        </p:nvSpPr>
        <p:spPr bwMode="auto">
          <a:xfrm>
            <a:off x="318587" y="2082806"/>
            <a:ext cx="4917556" cy="475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a:pPr>
            <a:r>
              <a:rPr lang="en-US" altLang="en-US" sz="2600" dirty="0">
                <a:latin typeface="Times New Roman" panose="02020603050405020304" pitchFamily="18" charset="0"/>
                <a:sym typeface="Symbol" panose="05050102010706020507" pitchFamily="18" charset="2"/>
              </a:rPr>
              <a:t>Verify that the observed frequencies were from a random sample and each expected frequency is at </a:t>
            </a:r>
            <a:br>
              <a:rPr lang="en-US" altLang="en-US" sz="2600" dirty="0">
                <a:latin typeface="Times New Roman" panose="02020603050405020304" pitchFamily="18" charset="0"/>
                <a:sym typeface="Symbol" panose="05050102010706020507" pitchFamily="18" charset="2"/>
              </a:rPr>
            </a:br>
            <a:r>
              <a:rPr lang="en-US" altLang="en-US" sz="2600" dirty="0">
                <a:latin typeface="Times New Roman" panose="02020603050405020304" pitchFamily="18" charset="0"/>
                <a:sym typeface="Symbol" panose="05050102010706020507" pitchFamily="18" charset="2"/>
              </a:rPr>
              <a:t>least 5.</a:t>
            </a:r>
          </a:p>
          <a:p>
            <a:pPr eaLnBrk="1" hangingPunct="1">
              <a:spcBef>
                <a:spcPct val="55000"/>
              </a:spcBef>
              <a:buClr>
                <a:schemeClr val="accent1"/>
              </a:buClr>
              <a:buFont typeface="Arial" panose="020B0604020202020204" pitchFamily="34" charset="0"/>
              <a:buAutoNum type="arabicPeriod"/>
            </a:pPr>
            <a:r>
              <a:rPr lang="en-US" altLang="en-US" sz="2600" dirty="0">
                <a:latin typeface="Times New Roman" panose="02020603050405020304" pitchFamily="18" charset="0"/>
                <a:sym typeface="Symbol" panose="05050102010706020507" pitchFamily="18" charset="2"/>
              </a:rPr>
              <a:t>Identify the claim. State the null and alternative hypotheses.</a:t>
            </a:r>
          </a:p>
          <a:p>
            <a:pPr eaLnBrk="1" hangingPunct="1">
              <a:spcBef>
                <a:spcPct val="55000"/>
              </a:spcBef>
              <a:buClr>
                <a:schemeClr val="accent1"/>
              </a:buClr>
              <a:buFont typeface="Arial" panose="020B0604020202020204" pitchFamily="34" charset="0"/>
              <a:buAutoNum type="arabicPeriod"/>
            </a:pPr>
            <a:r>
              <a:rPr lang="en-US" altLang="en-US" sz="2600" dirty="0">
                <a:latin typeface="Times New Roman" panose="02020603050405020304" pitchFamily="18" charset="0"/>
                <a:sym typeface="Symbol" panose="05050102010706020507" pitchFamily="18" charset="2"/>
              </a:rPr>
              <a:t>Specify the level of significance.</a:t>
            </a:r>
          </a:p>
          <a:p>
            <a:pPr eaLnBrk="1" hangingPunct="1">
              <a:spcBef>
                <a:spcPct val="55000"/>
              </a:spcBef>
              <a:buClr>
                <a:schemeClr val="accent1"/>
              </a:buClr>
              <a:buFont typeface="Arial" panose="020B0604020202020204" pitchFamily="34" charset="0"/>
              <a:buAutoNum type="arabicPeriod"/>
            </a:pPr>
            <a:endParaRPr lang="en-US" altLang="en-US" sz="2600" dirty="0">
              <a:latin typeface="Times New Roman" panose="02020603050405020304" pitchFamily="18" charset="0"/>
              <a:sym typeface="Symbol" panose="05050102010706020507" pitchFamily="18" charset="2"/>
            </a:endParaRPr>
          </a:p>
        </p:txBody>
      </p:sp>
      <p:sp>
        <p:nvSpPr>
          <p:cNvPr id="25604" name="Text Box 8">
            <a:extLst>
              <a:ext uri="{FF2B5EF4-FFF2-40B4-BE49-F238E27FC236}">
                <a16:creationId xmlns="" xmlns:a16="http://schemas.microsoft.com/office/drawing/2014/main" id="{19DB8B76-9A20-40F1-8213-759BF3156A93}"/>
              </a:ext>
            </a:extLst>
          </p:cNvPr>
          <p:cNvSpPr txBox="1">
            <a:spLocks noChangeArrowheads="1"/>
          </p:cNvSpPr>
          <p:nvPr/>
        </p:nvSpPr>
        <p:spPr bwMode="auto">
          <a:xfrm>
            <a:off x="5836652" y="4408199"/>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State </a:t>
            </a:r>
            <a:r>
              <a:rPr lang="en-US" altLang="en-US" sz="2600" i="1" dirty="0">
                <a:latin typeface="Times New Roman" panose="02020603050405020304" pitchFamily="18" charset="0"/>
              </a:rPr>
              <a:t>H</a:t>
            </a:r>
            <a:r>
              <a:rPr lang="en-US" altLang="en-US" sz="2600" baseline="-25000" dirty="0">
                <a:latin typeface="Times New Roman" panose="02020603050405020304" pitchFamily="18" charset="0"/>
              </a:rPr>
              <a:t>0</a:t>
            </a:r>
            <a:r>
              <a:rPr lang="en-US" altLang="en-US" sz="2600" dirty="0">
                <a:latin typeface="Times New Roman" panose="02020603050405020304" pitchFamily="18" charset="0"/>
              </a:rPr>
              <a:t> and </a:t>
            </a:r>
            <a:r>
              <a:rPr lang="en-US" altLang="en-US" sz="2600" i="1" dirty="0">
                <a:latin typeface="Times New Roman" panose="02020603050405020304" pitchFamily="18" charset="0"/>
              </a:rPr>
              <a:t>H</a:t>
            </a:r>
            <a:r>
              <a:rPr lang="en-US" altLang="en-US" sz="2600" i="1" baseline="-25000" dirty="0">
                <a:latin typeface="Times New Roman" panose="02020603050405020304" pitchFamily="18" charset="0"/>
              </a:rPr>
              <a:t>a</a:t>
            </a:r>
            <a:r>
              <a:rPr lang="en-US" altLang="en-US" sz="2600" dirty="0">
                <a:latin typeface="Times New Roman" panose="02020603050405020304" pitchFamily="18" charset="0"/>
              </a:rPr>
              <a:t>. </a:t>
            </a:r>
          </a:p>
        </p:txBody>
      </p:sp>
      <p:sp>
        <p:nvSpPr>
          <p:cNvPr id="1085449" name="Text Box 9">
            <a:extLst>
              <a:ext uri="{FF2B5EF4-FFF2-40B4-BE49-F238E27FC236}">
                <a16:creationId xmlns="" xmlns:a16="http://schemas.microsoft.com/office/drawing/2014/main" id="{3740E951-B424-48D4-8AFD-D26AF65D8A0A}"/>
              </a:ext>
            </a:extLst>
          </p:cNvPr>
          <p:cNvSpPr txBox="1">
            <a:spLocks noChangeArrowheads="1"/>
          </p:cNvSpPr>
          <p:nvPr/>
        </p:nvSpPr>
        <p:spPr bwMode="auto">
          <a:xfrm>
            <a:off x="5906655" y="5445553"/>
            <a:ext cx="163036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Identify </a:t>
            </a:r>
            <a:r>
              <a:rPr lang="el-GR" altLang="en-US" sz="2600" i="1" dirty="0">
                <a:latin typeface="Times New Roman" panose="02020603050405020304" pitchFamily="18" charset="0"/>
                <a:sym typeface="Symbol" panose="05050102010706020507" pitchFamily="18" charset="2"/>
              </a:rPr>
              <a:t>α</a:t>
            </a:r>
            <a:r>
              <a:rPr lang="en-US" altLang="en-US" sz="2600" dirty="0">
                <a:latin typeface="Times New Roman" panose="02020603050405020304" pitchFamily="18" charset="0"/>
                <a:sym typeface="Symbol" panose="05050102010706020507" pitchFamily="18" charset="2"/>
              </a:rPr>
              <a:t>.</a:t>
            </a:r>
          </a:p>
        </p:txBody>
      </p:sp>
      <p:sp>
        <p:nvSpPr>
          <p:cNvPr id="43013" name="Text Box 26">
            <a:extLst>
              <a:ext uri="{FF2B5EF4-FFF2-40B4-BE49-F238E27FC236}">
                <a16:creationId xmlns="" xmlns:a16="http://schemas.microsoft.com/office/drawing/2014/main" id="{D288D7C8-A580-4B57-919D-3CC0472E2D53}"/>
              </a:ext>
            </a:extLst>
          </p:cNvPr>
          <p:cNvSpPr txBox="1">
            <a:spLocks noChangeArrowheads="1"/>
          </p:cNvSpPr>
          <p:nvPr/>
        </p:nvSpPr>
        <p:spPr bwMode="auto">
          <a:xfrm>
            <a:off x="407988" y="1485607"/>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dirty="0">
                <a:solidFill>
                  <a:schemeClr val="bg1"/>
                </a:solidFill>
                <a:latin typeface="Times New Roman" panose="02020603050405020304" pitchFamily="18" charset="0"/>
              </a:rPr>
              <a:t>    In Words					In Symbols</a:t>
            </a:r>
            <a:endParaRPr lang="el-GR" altLang="en-US" sz="2800" b="1" i="1" dirty="0">
              <a:solidFill>
                <a:schemeClr val="bg1"/>
              </a:solidFill>
              <a:latin typeface="Times New Roman" panose="02020603050405020304" pitchFamily="18" charset="0"/>
              <a:sym typeface="Symbol" panose="05050102010706020507" pitchFamily="18" charset="2"/>
            </a:endParaRPr>
          </a:p>
        </p:txBody>
      </p:sp>
      <p:sp>
        <p:nvSpPr>
          <p:cNvPr id="7" name="Text Box 8">
            <a:extLst>
              <a:ext uri="{FF2B5EF4-FFF2-40B4-BE49-F238E27FC236}">
                <a16:creationId xmlns="" xmlns:a16="http://schemas.microsoft.com/office/drawing/2014/main" id="{DE81DA3A-4389-4F55-BAE8-A841C096DE7D}"/>
              </a:ext>
            </a:extLst>
          </p:cNvPr>
          <p:cNvSpPr txBox="1">
            <a:spLocks noChangeArrowheads="1"/>
          </p:cNvSpPr>
          <p:nvPr/>
        </p:nvSpPr>
        <p:spPr bwMode="auto">
          <a:xfrm>
            <a:off x="5906655" y="2209642"/>
            <a:ext cx="26670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i="1" dirty="0" err="1">
                <a:latin typeface="Times New Roman" panose="02020603050405020304" pitchFamily="18" charset="0"/>
              </a:rPr>
              <a:t>E</a:t>
            </a:r>
            <a:r>
              <a:rPr lang="en-US" altLang="en-US" sz="2600" i="1" baseline="-25000" dirty="0" err="1">
                <a:latin typeface="Times New Roman" panose="02020603050405020304" pitchFamily="18" charset="0"/>
              </a:rPr>
              <a:t>i</a:t>
            </a:r>
            <a:r>
              <a:rPr lang="en-US" altLang="en-US" sz="2600" dirty="0">
                <a:latin typeface="Times New Roman" panose="02020603050405020304" pitchFamily="18" charset="0"/>
              </a:rPr>
              <a:t> = </a:t>
            </a:r>
            <a:r>
              <a:rPr lang="en-US" altLang="en-US" sz="2600" i="1" dirty="0" err="1">
                <a:latin typeface="Times New Roman" panose="02020603050405020304" pitchFamily="18" charset="0"/>
              </a:rPr>
              <a:t>np</a:t>
            </a:r>
            <a:r>
              <a:rPr lang="en-US" altLang="en-US" sz="2600" i="1" baseline="-25000" dirty="0" err="1">
                <a:latin typeface="Times New Roman" panose="02020603050405020304" pitchFamily="18" charset="0"/>
              </a:rPr>
              <a:t>i</a:t>
            </a:r>
            <a:r>
              <a:rPr lang="en-US" altLang="en-US" sz="2600" dirty="0">
                <a:latin typeface="Times New Roman" panose="02020603050405020304" pitchFamily="18" charset="0"/>
              </a:rPr>
              <a:t> </a:t>
            </a:r>
            <a:r>
              <a:rPr lang="en-US" altLang="en-US" sz="2600" dirty="0">
                <a:latin typeface="Times New Roman" panose="02020603050405020304" pitchFamily="18" charset="0"/>
                <a:sym typeface="Symbol" panose="05050102010706020507" pitchFamily="18" charset="2"/>
              </a:rPr>
              <a:t> 5</a:t>
            </a:r>
            <a:endParaRPr lang="en-US" altLang="en-US" sz="2600" dirty="0">
              <a:latin typeface="Times New Roman" panose="02020603050405020304" pitchFamily="18" charset="0"/>
            </a:endParaRPr>
          </a:p>
        </p:txBody>
      </p:sp>
    </p:spTree>
    <p:extLst>
      <p:ext uri="{BB962C8B-B14F-4D97-AF65-F5344CB8AC3E}">
        <p14:creationId xmlns:p14="http://schemas.microsoft.com/office/powerpoint/2010/main" val="261137687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8544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60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8544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854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10854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a:extLst>
              <a:ext uri="{FF2B5EF4-FFF2-40B4-BE49-F238E27FC236}">
                <a16:creationId xmlns="" xmlns:a16="http://schemas.microsoft.com/office/drawing/2014/main" id="{95D14D78-8D52-458A-9408-865708306D5F}"/>
              </a:ext>
            </a:extLst>
          </p:cNvPr>
          <p:cNvSpPr>
            <a:spLocks noGrp="1" noChangeArrowheads="1"/>
          </p:cNvSpPr>
          <p:nvPr>
            <p:ph type="title"/>
          </p:nvPr>
        </p:nvSpPr>
        <p:spPr/>
        <p:txBody>
          <a:bodyPr/>
          <a:lstStyle/>
          <a:p>
            <a:pPr eaLnBrk="1" hangingPunct="1"/>
            <a:r>
              <a:rPr lang="en-US" altLang="en-US" dirty="0"/>
              <a:t>Performing a Chi</a:t>
            </a:r>
            <a:r>
              <a:rPr lang="en-US" altLang="en-US" dirty="0">
                <a:latin typeface="Times New Roman" panose="02020603050405020304" pitchFamily="18" charset="0"/>
              </a:rPr>
              <a:t>-</a:t>
            </a:r>
            <a:r>
              <a:rPr lang="en-US" altLang="en-US" dirty="0"/>
              <a:t>Square Goodness</a:t>
            </a:r>
            <a:r>
              <a:rPr lang="en-US" altLang="en-US" dirty="0">
                <a:latin typeface="Times New Roman" panose="02020603050405020304" pitchFamily="18" charset="0"/>
              </a:rPr>
              <a:t>-</a:t>
            </a:r>
            <a:r>
              <a:rPr lang="en-US" altLang="en-US" dirty="0"/>
              <a:t>of</a:t>
            </a:r>
            <a:r>
              <a:rPr lang="en-US" altLang="en-US" dirty="0">
                <a:latin typeface="Times New Roman" panose="02020603050405020304" pitchFamily="18" charset="0"/>
              </a:rPr>
              <a:t>-</a:t>
            </a:r>
            <a:r>
              <a:rPr lang="en-US" altLang="en-US" dirty="0"/>
              <a:t>Fit Test</a:t>
            </a:r>
            <a:endParaRPr lang="el-GR" altLang="en-US" dirty="0"/>
          </a:p>
        </p:txBody>
      </p:sp>
      <p:sp>
        <p:nvSpPr>
          <p:cNvPr id="1085444" name="Text Box 4">
            <a:extLst>
              <a:ext uri="{FF2B5EF4-FFF2-40B4-BE49-F238E27FC236}">
                <a16:creationId xmlns="" xmlns:a16="http://schemas.microsoft.com/office/drawing/2014/main" id="{9D6DA5B3-5F0B-4DBE-9527-A613D65B23FA}"/>
              </a:ext>
            </a:extLst>
          </p:cNvPr>
          <p:cNvSpPr txBox="1">
            <a:spLocks noChangeArrowheads="1"/>
          </p:cNvSpPr>
          <p:nvPr/>
        </p:nvSpPr>
        <p:spPr bwMode="auto">
          <a:xfrm>
            <a:off x="366713" y="2039787"/>
            <a:ext cx="4408487" cy="559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4"/>
            </a:pPr>
            <a:r>
              <a:rPr lang="en-US" altLang="en-US" sz="2600" dirty="0">
                <a:latin typeface="Times New Roman" panose="02020603050405020304" pitchFamily="18" charset="0"/>
                <a:sym typeface="Symbol" panose="05050102010706020507" pitchFamily="18" charset="2"/>
              </a:rPr>
              <a:t>Identify the degrees of freedom.</a:t>
            </a:r>
          </a:p>
          <a:p>
            <a:pPr eaLnBrk="1" hangingPunct="1">
              <a:spcBef>
                <a:spcPct val="55000"/>
              </a:spcBef>
              <a:buClr>
                <a:schemeClr val="accent1"/>
              </a:buClr>
              <a:buFont typeface="Arial" panose="020B0604020202020204" pitchFamily="34" charset="0"/>
              <a:buAutoNum type="arabicPeriod" startAt="4"/>
            </a:pPr>
            <a:r>
              <a:rPr lang="en-US" altLang="en-US" sz="2600" dirty="0">
                <a:latin typeface="Times New Roman" panose="02020603050405020304" pitchFamily="18" charset="0"/>
                <a:sym typeface="Symbol" panose="05050102010706020507" pitchFamily="18" charset="2"/>
              </a:rPr>
              <a:t>Determine the critical value.</a:t>
            </a:r>
          </a:p>
          <a:p>
            <a:pPr eaLnBrk="1" hangingPunct="1">
              <a:spcBef>
                <a:spcPct val="55000"/>
              </a:spcBef>
              <a:buClr>
                <a:schemeClr val="accent1"/>
              </a:buClr>
              <a:buFont typeface="Arial" panose="020B0604020202020204" pitchFamily="34" charset="0"/>
              <a:buAutoNum type="arabicPeriod" startAt="4"/>
            </a:pPr>
            <a:r>
              <a:rPr lang="en-US" altLang="en-US" sz="2600" dirty="0">
                <a:latin typeface="Times New Roman" panose="02020603050405020304" pitchFamily="18" charset="0"/>
                <a:sym typeface="Symbol" panose="05050102010706020507" pitchFamily="18" charset="2"/>
              </a:rPr>
              <a:t>Determine the rejection region.</a:t>
            </a:r>
          </a:p>
          <a:p>
            <a:pPr eaLnBrk="1" hangingPunct="1">
              <a:spcBef>
                <a:spcPct val="55000"/>
              </a:spcBef>
              <a:buClr>
                <a:schemeClr val="accent1"/>
              </a:buClr>
              <a:buFont typeface="Arial" panose="020B0604020202020204" pitchFamily="34" charset="0"/>
              <a:buAutoNum type="arabicPeriod" startAt="4"/>
            </a:pPr>
            <a:r>
              <a:rPr lang="en-US" altLang="en-US" sz="2600" dirty="0">
                <a:latin typeface="Times New Roman" panose="02020603050405020304" pitchFamily="18" charset="0"/>
                <a:sym typeface="Symbol" panose="05050102010706020507" pitchFamily="18" charset="2"/>
              </a:rPr>
              <a:t>Find the test statistic and sketch the sampling distribution.</a:t>
            </a:r>
          </a:p>
          <a:p>
            <a:pPr eaLnBrk="1" hangingPunct="1">
              <a:spcBef>
                <a:spcPct val="55000"/>
              </a:spcBef>
              <a:buClr>
                <a:schemeClr val="accent1"/>
              </a:buClr>
              <a:buFont typeface="Arial" panose="020B0604020202020204" pitchFamily="34" charset="0"/>
              <a:buAutoNum type="arabicPeriod" startAt="4"/>
            </a:pPr>
            <a:endParaRPr lang="en-US" altLang="en-US" sz="2600" dirty="0">
              <a:latin typeface="Times New Roman" panose="02020603050405020304" pitchFamily="18" charset="0"/>
              <a:sym typeface="Symbol" panose="05050102010706020507" pitchFamily="18" charset="2"/>
            </a:endParaRPr>
          </a:p>
          <a:p>
            <a:pPr eaLnBrk="1" hangingPunct="1">
              <a:spcBef>
                <a:spcPct val="55000"/>
              </a:spcBef>
              <a:buClr>
                <a:schemeClr val="accent1"/>
              </a:buClr>
              <a:buFont typeface="Arial" panose="020B0604020202020204" pitchFamily="34" charset="0"/>
              <a:buAutoNum type="arabicPeriod" startAt="4"/>
            </a:pPr>
            <a:endParaRPr lang="en-US" altLang="en-US" sz="2600" dirty="0">
              <a:latin typeface="Times New Roman" panose="02020603050405020304" pitchFamily="18" charset="0"/>
              <a:sym typeface="Symbol" panose="05050102010706020507" pitchFamily="18" charset="2"/>
            </a:endParaRPr>
          </a:p>
        </p:txBody>
      </p:sp>
      <p:sp>
        <p:nvSpPr>
          <p:cNvPr id="1085452" name="Text Box 12">
            <a:extLst>
              <a:ext uri="{FF2B5EF4-FFF2-40B4-BE49-F238E27FC236}">
                <a16:creationId xmlns="" xmlns:a16="http://schemas.microsoft.com/office/drawing/2014/main" id="{56317189-5308-4B70-87EF-DD7CAB3AB4B9}"/>
              </a:ext>
            </a:extLst>
          </p:cNvPr>
          <p:cNvSpPr txBox="1">
            <a:spLocks noChangeArrowheads="1"/>
          </p:cNvSpPr>
          <p:nvPr/>
        </p:nvSpPr>
        <p:spPr bwMode="auto">
          <a:xfrm>
            <a:off x="6084888" y="2065187"/>
            <a:ext cx="16732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d.f. = </a:t>
            </a:r>
            <a:r>
              <a:rPr lang="en-US" altLang="en-US" sz="2600" i="1">
                <a:latin typeface="Times New Roman" panose="02020603050405020304" pitchFamily="18" charset="0"/>
              </a:rPr>
              <a:t>k</a:t>
            </a:r>
            <a:r>
              <a:rPr lang="en-US" altLang="en-US" sz="2600">
                <a:latin typeface="Times New Roman" panose="02020603050405020304" pitchFamily="18" charset="0"/>
              </a:rPr>
              <a:t> – 1 </a:t>
            </a:r>
            <a:endParaRPr lang="en-US" altLang="en-US" sz="2600">
              <a:latin typeface="Times New Roman" panose="02020603050405020304" pitchFamily="18" charset="0"/>
              <a:sym typeface="Symbol" panose="05050102010706020507" pitchFamily="18" charset="2"/>
            </a:endParaRPr>
          </a:p>
        </p:txBody>
      </p:sp>
      <p:sp>
        <p:nvSpPr>
          <p:cNvPr id="45060" name="Text Box 26">
            <a:extLst>
              <a:ext uri="{FF2B5EF4-FFF2-40B4-BE49-F238E27FC236}">
                <a16:creationId xmlns="" xmlns:a16="http://schemas.microsoft.com/office/drawing/2014/main" id="{7A04016F-FB1C-49AA-99DC-AB67DF049426}"/>
              </a:ext>
            </a:extLst>
          </p:cNvPr>
          <p:cNvSpPr txBox="1">
            <a:spLocks noChangeArrowheads="1"/>
          </p:cNvSpPr>
          <p:nvPr/>
        </p:nvSpPr>
        <p:spPr bwMode="auto">
          <a:xfrm>
            <a:off x="407988" y="1531787"/>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45061" name="Footer Placeholder 2">
            <a:extLst>
              <a:ext uri="{FF2B5EF4-FFF2-40B4-BE49-F238E27FC236}">
                <a16:creationId xmlns="" xmlns:a16="http://schemas.microsoft.com/office/drawing/2014/main" id="{BE6BDB38-479E-44F1-877A-4F35C6F36FC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11" name="Text Box 12">
            <a:extLst>
              <a:ext uri="{FF2B5EF4-FFF2-40B4-BE49-F238E27FC236}">
                <a16:creationId xmlns="" xmlns:a16="http://schemas.microsoft.com/office/drawing/2014/main" id="{ECE282C1-8750-4359-9643-8E1CE71C9AB2}"/>
              </a:ext>
            </a:extLst>
          </p:cNvPr>
          <p:cNvSpPr txBox="1">
            <a:spLocks noChangeArrowheads="1"/>
          </p:cNvSpPr>
          <p:nvPr/>
        </p:nvSpPr>
        <p:spPr bwMode="auto">
          <a:xfrm>
            <a:off x="5919788" y="3058962"/>
            <a:ext cx="2728912"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Use Table 6 in Appendix B.</a:t>
            </a:r>
            <a:endParaRPr lang="en-US" altLang="en-US" sz="2600">
              <a:latin typeface="Times New Roman" panose="02020603050405020304" pitchFamily="18" charset="0"/>
              <a:sym typeface="Symbol" panose="05050102010706020507" pitchFamily="18" charset="2"/>
            </a:endParaRPr>
          </a:p>
        </p:txBody>
      </p:sp>
      <p:graphicFrame>
        <p:nvGraphicFramePr>
          <p:cNvPr id="2" name="Object 1">
            <a:extLst>
              <a:ext uri="{FF2B5EF4-FFF2-40B4-BE49-F238E27FC236}">
                <a16:creationId xmlns="" xmlns:a16="http://schemas.microsoft.com/office/drawing/2014/main" id="{2837FA8D-1FA4-4ECA-94DB-413C5E11C877}"/>
              </a:ext>
            </a:extLst>
          </p:cNvPr>
          <p:cNvGraphicFramePr>
            <a:graphicFrameLocks noChangeAspect="1"/>
          </p:cNvGraphicFramePr>
          <p:nvPr>
            <p:extLst>
              <p:ext uri="{D42A27DB-BD31-4B8C-83A1-F6EECF244321}">
                <p14:modId xmlns:p14="http://schemas.microsoft.com/office/powerpoint/2010/main" val="2256703013"/>
              </p:ext>
            </p:extLst>
          </p:nvPr>
        </p:nvGraphicFramePr>
        <p:xfrm>
          <a:off x="5954713" y="5178275"/>
          <a:ext cx="1931987" cy="673100"/>
        </p:xfrm>
        <a:graphic>
          <a:graphicData uri="http://schemas.openxmlformats.org/presentationml/2006/ole">
            <mc:AlternateContent xmlns:mc="http://schemas.openxmlformats.org/markup-compatibility/2006">
              <mc:Choice xmlns:v="urn:schemas-microsoft-com:vml" Requires="v">
                <p:oleObj spid="_x0000_s2080" name="Equation" r:id="rId4" imgW="1968500" imgH="685800" progId="Equation.DSMT4">
                  <p:embed/>
                </p:oleObj>
              </mc:Choice>
              <mc:Fallback>
                <p:oleObj name="Equation" r:id="rId4" imgW="1968500" imgH="685800" progId="Equation.DSMT4">
                  <p:embed/>
                  <p:pic>
                    <p:nvPicPr>
                      <p:cNvPr id="2" name="Object 1">
                        <a:extLst>
                          <a:ext uri="{FF2B5EF4-FFF2-40B4-BE49-F238E27FC236}">
                            <a16:creationId xmlns="" xmlns:a16="http://schemas.microsoft.com/office/drawing/2014/main" id="{2837FA8D-1FA4-4ECA-94DB-413C5E11C8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4713" y="5178275"/>
                        <a:ext cx="1931987" cy="673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42284533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8544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85444">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08544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a:extLst>
              <a:ext uri="{FF2B5EF4-FFF2-40B4-BE49-F238E27FC236}">
                <a16:creationId xmlns="" xmlns:a16="http://schemas.microsoft.com/office/drawing/2014/main" id="{963E1600-BE31-4240-8EEB-EAFFF72F5637}"/>
              </a:ext>
            </a:extLst>
          </p:cNvPr>
          <p:cNvSpPr>
            <a:spLocks noGrp="1" noChangeArrowheads="1"/>
          </p:cNvSpPr>
          <p:nvPr>
            <p:ph type="title"/>
          </p:nvPr>
        </p:nvSpPr>
        <p:spPr/>
        <p:txBody>
          <a:bodyPr/>
          <a:lstStyle/>
          <a:p>
            <a:pPr eaLnBrk="1" hangingPunct="1"/>
            <a:r>
              <a:rPr lang="en-US" altLang="en-US" dirty="0"/>
              <a:t>Performing a Chi</a:t>
            </a:r>
            <a:r>
              <a:rPr lang="en-US" altLang="en-US" dirty="0">
                <a:latin typeface="Times New Roman" panose="02020603050405020304" pitchFamily="18" charset="0"/>
              </a:rPr>
              <a:t>-</a:t>
            </a:r>
            <a:r>
              <a:rPr lang="en-US" altLang="en-US" dirty="0"/>
              <a:t>Square Goodness</a:t>
            </a:r>
            <a:r>
              <a:rPr lang="en-US" altLang="en-US" dirty="0">
                <a:latin typeface="Times New Roman" panose="02020603050405020304" pitchFamily="18" charset="0"/>
              </a:rPr>
              <a:t>-</a:t>
            </a:r>
            <a:r>
              <a:rPr lang="en-US" altLang="en-US" dirty="0"/>
              <a:t>of</a:t>
            </a:r>
            <a:r>
              <a:rPr lang="en-US" altLang="en-US" dirty="0">
                <a:latin typeface="Times New Roman" panose="02020603050405020304" pitchFamily="18" charset="0"/>
              </a:rPr>
              <a:t>-</a:t>
            </a:r>
            <a:r>
              <a:rPr lang="en-US" altLang="en-US" dirty="0"/>
              <a:t>Fit Test</a:t>
            </a:r>
            <a:endParaRPr lang="el-GR" altLang="en-US" dirty="0"/>
          </a:p>
        </p:txBody>
      </p:sp>
      <p:sp>
        <p:nvSpPr>
          <p:cNvPr id="1087495" name="Text Box 7">
            <a:extLst>
              <a:ext uri="{FF2B5EF4-FFF2-40B4-BE49-F238E27FC236}">
                <a16:creationId xmlns="" xmlns:a16="http://schemas.microsoft.com/office/drawing/2014/main" id="{E9F84F11-765D-4370-9469-302340F8C319}"/>
              </a:ext>
            </a:extLst>
          </p:cNvPr>
          <p:cNvSpPr txBox="1">
            <a:spLocks noChangeArrowheads="1"/>
          </p:cNvSpPr>
          <p:nvPr/>
        </p:nvSpPr>
        <p:spPr bwMode="auto">
          <a:xfrm>
            <a:off x="5924550" y="1991299"/>
            <a:ext cx="2595563"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If </a:t>
            </a:r>
            <a:r>
              <a:rPr lang="el-GR" altLang="en-US" sz="2600" i="1">
                <a:latin typeface="Times New Roman" panose="02020603050405020304" pitchFamily="18" charset="0"/>
              </a:rPr>
              <a:t>χ</a:t>
            </a:r>
            <a:r>
              <a:rPr lang="en-US" altLang="en-US" sz="2600" baseline="30000">
                <a:latin typeface="Times New Roman" panose="02020603050405020304" pitchFamily="18" charset="0"/>
              </a:rPr>
              <a:t>2</a:t>
            </a:r>
            <a:r>
              <a:rPr lang="en-US" altLang="en-US" sz="2600">
                <a:latin typeface="Times New Roman" panose="02020603050405020304" pitchFamily="18" charset="0"/>
              </a:rPr>
              <a:t> is in the rejection region,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Otherwise, fail to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p>
        </p:txBody>
      </p:sp>
      <p:sp>
        <p:nvSpPr>
          <p:cNvPr id="1087496" name="Text Box 8">
            <a:extLst>
              <a:ext uri="{FF2B5EF4-FFF2-40B4-BE49-F238E27FC236}">
                <a16:creationId xmlns="" xmlns:a16="http://schemas.microsoft.com/office/drawing/2014/main" id="{42F37F26-37E2-4751-9623-63F561227125}"/>
              </a:ext>
            </a:extLst>
          </p:cNvPr>
          <p:cNvSpPr txBox="1">
            <a:spLocks noChangeArrowheads="1"/>
          </p:cNvSpPr>
          <p:nvPr/>
        </p:nvSpPr>
        <p:spPr bwMode="auto">
          <a:xfrm>
            <a:off x="365125" y="1967487"/>
            <a:ext cx="5119688"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8"/>
            </a:pPr>
            <a:r>
              <a:rPr lang="en-US" altLang="en-US" sz="2600" dirty="0">
                <a:latin typeface="Times New Roman" panose="02020603050405020304" pitchFamily="18" charset="0"/>
                <a:sym typeface="Symbol" panose="05050102010706020507" pitchFamily="18" charset="2"/>
              </a:rPr>
              <a:t>Make a decision to reject or fail to reject the null hypothesis. </a:t>
            </a:r>
            <a:br>
              <a:rPr lang="en-US" altLang="en-US" sz="2600" dirty="0">
                <a:latin typeface="Times New Roman" panose="02020603050405020304" pitchFamily="18" charset="0"/>
                <a:sym typeface="Symbol" panose="05050102010706020507" pitchFamily="18" charset="2"/>
              </a:rPr>
            </a:br>
            <a:endParaRPr lang="en-US" altLang="en-US" sz="2600" dirty="0">
              <a:latin typeface="Times New Roman" panose="02020603050405020304" pitchFamily="18" charset="0"/>
              <a:sym typeface="Symbol" panose="05050102010706020507" pitchFamily="18" charset="2"/>
            </a:endParaRPr>
          </a:p>
          <a:p>
            <a:pPr eaLnBrk="1" hangingPunct="1">
              <a:spcBef>
                <a:spcPct val="55000"/>
              </a:spcBef>
              <a:buClr>
                <a:schemeClr val="accent1"/>
              </a:buClr>
              <a:buFont typeface="Arial" panose="020B0604020202020204" pitchFamily="34" charset="0"/>
              <a:buAutoNum type="arabicPeriod" startAt="8"/>
            </a:pPr>
            <a:endParaRPr lang="en-US" altLang="en-US" sz="2600" dirty="0">
              <a:latin typeface="Times New Roman" panose="02020603050405020304" pitchFamily="18" charset="0"/>
              <a:sym typeface="Symbol" panose="05050102010706020507" pitchFamily="18" charset="2"/>
            </a:endParaRPr>
          </a:p>
          <a:p>
            <a:pPr eaLnBrk="1" hangingPunct="1">
              <a:spcBef>
                <a:spcPct val="55000"/>
              </a:spcBef>
              <a:buClr>
                <a:schemeClr val="accent1"/>
              </a:buClr>
              <a:buFont typeface="Arial" panose="020B0604020202020204" pitchFamily="34" charset="0"/>
              <a:buAutoNum type="arabicPeriod" startAt="8"/>
            </a:pPr>
            <a:r>
              <a:rPr lang="en-US" altLang="en-US" sz="2600" dirty="0">
                <a:latin typeface="Times New Roman" panose="02020603050405020304" pitchFamily="18" charset="0"/>
                <a:sym typeface="Symbol" panose="05050102010706020507" pitchFamily="18" charset="2"/>
              </a:rPr>
              <a:t>Interpret the decision in the context of the original claim.</a:t>
            </a:r>
            <a:endParaRPr lang="en-US" altLang="en-US" sz="1800" dirty="0">
              <a:latin typeface="Times New Roman" panose="02020603050405020304" pitchFamily="18" charset="0"/>
              <a:sym typeface="Symbol" panose="05050102010706020507" pitchFamily="18" charset="2"/>
            </a:endParaRPr>
          </a:p>
        </p:txBody>
      </p:sp>
      <p:sp>
        <p:nvSpPr>
          <p:cNvPr id="47108" name="Text Box 26">
            <a:extLst>
              <a:ext uri="{FF2B5EF4-FFF2-40B4-BE49-F238E27FC236}">
                <a16:creationId xmlns="" xmlns:a16="http://schemas.microsoft.com/office/drawing/2014/main" id="{F9A31909-4B42-4D50-9D25-D71A8A51E641}"/>
              </a:ext>
            </a:extLst>
          </p:cNvPr>
          <p:cNvSpPr txBox="1">
            <a:spLocks noChangeArrowheads="1"/>
          </p:cNvSpPr>
          <p:nvPr/>
        </p:nvSpPr>
        <p:spPr bwMode="auto">
          <a:xfrm>
            <a:off x="407988" y="1457899"/>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47109" name="Footer Placeholder 2">
            <a:extLst>
              <a:ext uri="{FF2B5EF4-FFF2-40B4-BE49-F238E27FC236}">
                <a16:creationId xmlns="" xmlns:a16="http://schemas.microsoft.com/office/drawing/2014/main" id="{05DAA60C-D544-4737-B574-11ABC2E6AEE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3462565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749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 xmlns:a16="http://schemas.microsoft.com/office/drawing/2014/main" id="{44A19AAB-FF03-4C32-BA4E-25CD9DA58FC0}"/>
              </a:ext>
            </a:extLst>
          </p:cNvPr>
          <p:cNvSpPr>
            <a:spLocks noGrp="1"/>
          </p:cNvSpPr>
          <p:nvPr>
            <p:ph type="title"/>
          </p:nvPr>
        </p:nvSpPr>
        <p:spPr/>
        <p:txBody>
          <a:bodyPr/>
          <a:lstStyle/>
          <a:p>
            <a:pPr eaLnBrk="1" hangingPunct="1"/>
            <a:r>
              <a:rPr lang="en-US" altLang="en-US"/>
              <a:t>Chapter Outline</a:t>
            </a:r>
          </a:p>
        </p:txBody>
      </p:sp>
      <p:sp>
        <p:nvSpPr>
          <p:cNvPr id="12290" name="Content Placeholder 2">
            <a:extLst>
              <a:ext uri="{FF2B5EF4-FFF2-40B4-BE49-F238E27FC236}">
                <a16:creationId xmlns="" xmlns:a16="http://schemas.microsoft.com/office/drawing/2014/main" id="{94A2C104-7458-4C42-83C2-DD567CEFA4C6}"/>
              </a:ext>
            </a:extLst>
          </p:cNvPr>
          <p:cNvSpPr>
            <a:spLocks noGrp="1"/>
          </p:cNvSpPr>
          <p:nvPr>
            <p:ph idx="1"/>
          </p:nvPr>
        </p:nvSpPr>
        <p:spPr/>
        <p:txBody>
          <a:bodyPr/>
          <a:lstStyle/>
          <a:p>
            <a:pPr eaLnBrk="1" hangingPunct="1"/>
            <a:r>
              <a:rPr lang="en-US" altLang="en-US" dirty="0"/>
              <a:t>10.1 Goodness-of-Fit Test</a:t>
            </a:r>
          </a:p>
          <a:p>
            <a:pPr eaLnBrk="1" hangingPunct="1"/>
            <a:r>
              <a:rPr lang="en-US" altLang="en-US" dirty="0"/>
              <a:t>10.2 Independence</a:t>
            </a:r>
          </a:p>
          <a:p>
            <a:pPr eaLnBrk="1" hangingPunct="1"/>
            <a:r>
              <a:rPr lang="en-US" altLang="en-US" dirty="0"/>
              <a:t>10.3 Comparing Two Variances</a:t>
            </a:r>
          </a:p>
          <a:p>
            <a:pPr eaLnBrk="1" hangingPunct="1"/>
            <a:r>
              <a:rPr lang="en-US" altLang="en-US" dirty="0"/>
              <a:t>10.4 Analysis of Variance</a:t>
            </a:r>
          </a:p>
        </p:txBody>
      </p:sp>
      <p:sp>
        <p:nvSpPr>
          <p:cNvPr id="12291" name="Footer Placeholder 2">
            <a:extLst>
              <a:ext uri="{FF2B5EF4-FFF2-40B4-BE49-F238E27FC236}">
                <a16:creationId xmlns="" xmlns:a16="http://schemas.microsoft.com/office/drawing/2014/main" id="{8DC424DE-9F05-4E18-B769-52461793A0D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82973015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 xmlns:a16="http://schemas.microsoft.com/office/drawing/2014/main" id="{AC0D66CF-1F3B-4C9C-8704-701F27EA3E79}"/>
              </a:ext>
            </a:extLst>
          </p:cNvPr>
          <p:cNvSpPr>
            <a:spLocks noGrp="1"/>
          </p:cNvSpPr>
          <p:nvPr>
            <p:ph type="title"/>
          </p:nvPr>
        </p:nvSpPr>
        <p:spPr>
          <a:xfrm>
            <a:off x="0" y="89700"/>
            <a:ext cx="8880475" cy="1143000"/>
          </a:xfrm>
        </p:spPr>
        <p:txBody>
          <a:bodyPr/>
          <a:lstStyle/>
          <a:p>
            <a:pPr eaLnBrk="1" hangingPunct="1">
              <a:defRPr/>
            </a:pPr>
            <a:r>
              <a:rPr lang="en-US" dirty="0">
                <a:solidFill>
                  <a:schemeClr val="accent3"/>
                </a:solidFill>
                <a:ea typeface="+mj-ea"/>
                <a:cs typeface="+mj-cs"/>
              </a:rPr>
              <a:t>Example: Performing a Chi-Square Goodness-of-Fit Test</a:t>
            </a:r>
          </a:p>
        </p:txBody>
      </p:sp>
      <p:sp>
        <p:nvSpPr>
          <p:cNvPr id="49154" name="Content Placeholder 2">
            <a:extLst>
              <a:ext uri="{FF2B5EF4-FFF2-40B4-BE49-F238E27FC236}">
                <a16:creationId xmlns="" xmlns:a16="http://schemas.microsoft.com/office/drawing/2014/main" id="{311EC9EE-D8FD-486E-A2A6-DE7FF9155E39}"/>
              </a:ext>
            </a:extLst>
          </p:cNvPr>
          <p:cNvSpPr>
            <a:spLocks noGrp="1"/>
          </p:cNvSpPr>
          <p:nvPr>
            <p:ph idx="1"/>
          </p:nvPr>
        </p:nvSpPr>
        <p:spPr>
          <a:xfrm>
            <a:off x="510381" y="1243879"/>
            <a:ext cx="8123238" cy="1374775"/>
          </a:xfrm>
        </p:spPr>
        <p:txBody>
          <a:bodyPr/>
          <a:lstStyle/>
          <a:p>
            <a:pPr marL="0" indent="0">
              <a:buNone/>
            </a:pPr>
            <a:r>
              <a:rPr lang="en-US" dirty="0"/>
              <a:t>A retail trade association claims that the tax preparation methods of adults are distributed as shown in the table at the left below. A tax preparation company randomly selects 300 adults and asks them how they prepare their taxes. The results are shown in the table at the right below. At </a:t>
            </a:r>
            <a:r>
              <a:rPr lang="en-US" i="1" dirty="0">
                <a:latin typeface="Symbol" panose="05050102010706020507" pitchFamily="18" charset="2"/>
              </a:rPr>
              <a:t>a</a:t>
            </a:r>
            <a:r>
              <a:rPr lang="en-US" dirty="0"/>
              <a:t> = 0.01, test the association’s claim. </a:t>
            </a:r>
            <a:r>
              <a:rPr lang="en-US" i="1" dirty="0">
                <a:solidFill>
                  <a:schemeClr val="tx2">
                    <a:lumMod val="75000"/>
                  </a:schemeClr>
                </a:solidFill>
              </a:rPr>
              <a:t>(Adapted from National Retail Federation)</a:t>
            </a:r>
            <a:endParaRPr lang="en-US" altLang="en-US" dirty="0">
              <a:solidFill>
                <a:schemeClr val="tx2">
                  <a:lumMod val="75000"/>
                </a:schemeClr>
              </a:solidFill>
            </a:endParaRPr>
          </a:p>
        </p:txBody>
      </p:sp>
      <p:sp>
        <p:nvSpPr>
          <p:cNvPr id="49201" name="Footer Placeholder 2">
            <a:extLst>
              <a:ext uri="{FF2B5EF4-FFF2-40B4-BE49-F238E27FC236}">
                <a16:creationId xmlns="" xmlns:a16="http://schemas.microsoft.com/office/drawing/2014/main" id="{CF096681-7642-41EA-BEEB-60D4EAB76C9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08170626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 xmlns:a16="http://schemas.microsoft.com/office/drawing/2014/main" id="{AC0D66CF-1F3B-4C9C-8704-701F27EA3E79}"/>
              </a:ext>
            </a:extLst>
          </p:cNvPr>
          <p:cNvSpPr>
            <a:spLocks noGrp="1"/>
          </p:cNvSpPr>
          <p:nvPr>
            <p:ph type="title"/>
          </p:nvPr>
        </p:nvSpPr>
        <p:spPr>
          <a:xfrm>
            <a:off x="0" y="80075"/>
            <a:ext cx="8880475" cy="1143000"/>
          </a:xfrm>
        </p:spPr>
        <p:txBody>
          <a:bodyPr/>
          <a:lstStyle/>
          <a:p>
            <a:pPr eaLnBrk="1" hangingPunct="1">
              <a:defRPr/>
            </a:pPr>
            <a:r>
              <a:rPr lang="en-US" dirty="0">
                <a:solidFill>
                  <a:schemeClr val="accent3"/>
                </a:solidFill>
              </a:rPr>
              <a:t>Example: Performing a Chi-Square Goodness-of-Fit Test</a:t>
            </a:r>
            <a:endParaRPr lang="en-US" dirty="0">
              <a:solidFill>
                <a:schemeClr val="accent3"/>
              </a:solidFill>
              <a:ea typeface="+mj-ea"/>
              <a:cs typeface="+mj-cs"/>
            </a:endParaRPr>
          </a:p>
        </p:txBody>
      </p:sp>
      <p:sp>
        <p:nvSpPr>
          <p:cNvPr id="49201" name="Footer Placeholder 2">
            <a:extLst>
              <a:ext uri="{FF2B5EF4-FFF2-40B4-BE49-F238E27FC236}">
                <a16:creationId xmlns="" xmlns:a16="http://schemas.microsoft.com/office/drawing/2014/main" id="{CF096681-7642-41EA-BEEB-60D4EAB76C9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 xmlns:a16="http://schemas.microsoft.com/office/drawing/2014/main" id="{2119848B-EAC0-4417-ADF8-397DC34C84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208" y="1753237"/>
            <a:ext cx="8821584" cy="2655133"/>
          </a:xfrm>
          <a:prstGeom prst="rect">
            <a:avLst/>
          </a:prstGeom>
        </p:spPr>
      </p:pic>
    </p:spTree>
    <p:extLst>
      <p:ext uri="{BB962C8B-B14F-4D97-AF65-F5344CB8AC3E}">
        <p14:creationId xmlns:p14="http://schemas.microsoft.com/office/powerpoint/2010/main" val="110181487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7A1D60E-F2B4-4089-B5E1-01D8A54ECD7C}"/>
              </a:ext>
            </a:extLst>
          </p:cNvPr>
          <p:cNvSpPr>
            <a:spLocks noGrp="1"/>
          </p:cNvSpPr>
          <p:nvPr>
            <p:ph idx="1"/>
          </p:nvPr>
        </p:nvSpPr>
        <p:spPr>
          <a:xfrm>
            <a:off x="457200" y="1600200"/>
            <a:ext cx="4493491" cy="4525963"/>
          </a:xfrm>
        </p:spPr>
        <p:txBody>
          <a:bodyPr/>
          <a:lstStyle/>
          <a:p>
            <a:pPr marL="0" indent="0">
              <a:buNone/>
            </a:pPr>
            <a:r>
              <a:rPr lang="en-US" b="1" dirty="0">
                <a:solidFill>
                  <a:schemeClr val="accent3"/>
                </a:solidFill>
              </a:rPr>
              <a:t>Solution: </a:t>
            </a:r>
          </a:p>
          <a:p>
            <a:pPr marL="0" indent="0">
              <a:buNone/>
            </a:pPr>
            <a:r>
              <a:rPr lang="en-US" dirty="0"/>
              <a:t>The observed and expected frequencies are shown in the table. Because the observed frequencies were obtained using a random sample and each expected frequency is at least 5, you can use the chi-square goodness-of-fit test to test the proposed distribution.</a:t>
            </a:r>
          </a:p>
        </p:txBody>
      </p:sp>
      <p:sp>
        <p:nvSpPr>
          <p:cNvPr id="51201" name="Title 3">
            <a:extLst>
              <a:ext uri="{FF2B5EF4-FFF2-40B4-BE49-F238E27FC236}">
                <a16:creationId xmlns="" xmlns:a16="http://schemas.microsoft.com/office/drawing/2014/main" id="{684E38C1-F77F-4012-BE74-076818420870}"/>
              </a:ext>
            </a:extLst>
          </p:cNvPr>
          <p:cNvSpPr>
            <a:spLocks noGrp="1"/>
          </p:cNvSpPr>
          <p:nvPr>
            <p:ph type="title"/>
          </p:nvPr>
        </p:nvSpPr>
        <p:spPr/>
        <p:txBody>
          <a:bodyPr/>
          <a:lstStyle/>
          <a:p>
            <a:pPr eaLnBrk="1" hangingPunct="1"/>
            <a:r>
              <a:rPr lang="en-US" dirty="0">
                <a:solidFill>
                  <a:schemeClr val="accent3"/>
                </a:solidFill>
              </a:rPr>
              <a:t>Solution: Performing a Chi-Square Goodness-of-Fit Test</a:t>
            </a:r>
            <a:endParaRPr lang="en-US" altLang="en-US" dirty="0"/>
          </a:p>
        </p:txBody>
      </p:sp>
      <p:sp>
        <p:nvSpPr>
          <p:cNvPr id="51208" name="Footer Placeholder 2">
            <a:extLst>
              <a:ext uri="{FF2B5EF4-FFF2-40B4-BE49-F238E27FC236}">
                <a16:creationId xmlns="" xmlns:a16="http://schemas.microsoft.com/office/drawing/2014/main" id="{EAD85538-4AF3-4E56-8D09-F44BDD0F193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screenshot of a cell phone&#10;&#10;Description generated with very high confidence">
            <a:extLst>
              <a:ext uri="{FF2B5EF4-FFF2-40B4-BE49-F238E27FC236}">
                <a16:creationId xmlns="" xmlns:a16="http://schemas.microsoft.com/office/drawing/2014/main" id="{04C03075-8EAB-4D9F-8CC3-6B8CA29937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1050" y="1878767"/>
            <a:ext cx="4160528" cy="4247396"/>
          </a:xfrm>
          <a:prstGeom prst="rect">
            <a:avLst/>
          </a:prstGeom>
        </p:spPr>
      </p:pic>
    </p:spTree>
    <p:extLst>
      <p:ext uri="{BB962C8B-B14F-4D97-AF65-F5344CB8AC3E}">
        <p14:creationId xmlns:p14="http://schemas.microsoft.com/office/powerpoint/2010/main" val="167486069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7A1D60E-F2B4-4089-B5E1-01D8A54ECD7C}"/>
              </a:ext>
            </a:extLst>
          </p:cNvPr>
          <p:cNvSpPr>
            <a:spLocks noGrp="1"/>
          </p:cNvSpPr>
          <p:nvPr>
            <p:ph idx="1"/>
          </p:nvPr>
        </p:nvSpPr>
        <p:spPr>
          <a:xfrm>
            <a:off x="457200" y="1600200"/>
            <a:ext cx="8151091" cy="4525963"/>
          </a:xfrm>
        </p:spPr>
        <p:txBody>
          <a:bodyPr/>
          <a:lstStyle/>
          <a:p>
            <a:pPr marL="0" indent="0">
              <a:buNone/>
            </a:pPr>
            <a:r>
              <a:rPr lang="en-US" dirty="0"/>
              <a:t>Here are the null and alternative hypotheses.</a:t>
            </a:r>
          </a:p>
          <a:p>
            <a:r>
              <a:rPr lang="en-US" i="1" dirty="0"/>
              <a:t>H</a:t>
            </a:r>
            <a:r>
              <a:rPr lang="en-US" baseline="-25000" dirty="0"/>
              <a:t>0</a:t>
            </a:r>
            <a:r>
              <a:rPr lang="en-US" dirty="0"/>
              <a:t>: The expected distribution of tax preparation methods is 24% by accountant, 20% by hand, 35% by computer software, 6% by friend or family, and 15% by tax preparation service. </a:t>
            </a:r>
            <a:r>
              <a:rPr lang="en-US" dirty="0">
                <a:solidFill>
                  <a:srgbClr val="C00000"/>
                </a:solidFill>
              </a:rPr>
              <a:t>(Claim)</a:t>
            </a:r>
          </a:p>
          <a:p>
            <a:r>
              <a:rPr lang="en-US" i="1" dirty="0"/>
              <a:t>H</a:t>
            </a:r>
            <a:r>
              <a:rPr lang="en-US" i="1" baseline="-25000" dirty="0"/>
              <a:t>a</a:t>
            </a:r>
            <a:r>
              <a:rPr lang="en-US" dirty="0"/>
              <a:t>: The distribution of tax preparation methods differs from the expected distribution.</a:t>
            </a:r>
          </a:p>
        </p:txBody>
      </p:sp>
      <p:sp>
        <p:nvSpPr>
          <p:cNvPr id="51201" name="Title 3">
            <a:extLst>
              <a:ext uri="{FF2B5EF4-FFF2-40B4-BE49-F238E27FC236}">
                <a16:creationId xmlns="" xmlns:a16="http://schemas.microsoft.com/office/drawing/2014/main" id="{684E38C1-F77F-4012-BE74-076818420870}"/>
              </a:ext>
            </a:extLst>
          </p:cNvPr>
          <p:cNvSpPr>
            <a:spLocks noGrp="1"/>
          </p:cNvSpPr>
          <p:nvPr>
            <p:ph type="title"/>
          </p:nvPr>
        </p:nvSpPr>
        <p:spPr/>
        <p:txBody>
          <a:bodyPr/>
          <a:lstStyle/>
          <a:p>
            <a:pPr eaLnBrk="1" hangingPunct="1"/>
            <a:r>
              <a:rPr lang="en-US" dirty="0">
                <a:solidFill>
                  <a:schemeClr val="accent3"/>
                </a:solidFill>
              </a:rPr>
              <a:t>Solution: Performing a Chi-Square Goodness-of-Fit Test</a:t>
            </a:r>
            <a:endParaRPr lang="en-US" altLang="en-US" dirty="0"/>
          </a:p>
        </p:txBody>
      </p:sp>
      <p:sp>
        <p:nvSpPr>
          <p:cNvPr id="51208" name="Footer Placeholder 2">
            <a:extLst>
              <a:ext uri="{FF2B5EF4-FFF2-40B4-BE49-F238E27FC236}">
                <a16:creationId xmlns="" xmlns:a16="http://schemas.microsoft.com/office/drawing/2014/main" id="{EAD85538-4AF3-4E56-8D09-F44BDD0F193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9093756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7A1D60E-F2B4-4089-B5E1-01D8A54ECD7C}"/>
              </a:ext>
            </a:extLst>
          </p:cNvPr>
          <p:cNvSpPr>
            <a:spLocks noGrp="1"/>
          </p:cNvSpPr>
          <p:nvPr>
            <p:ph idx="1"/>
          </p:nvPr>
        </p:nvSpPr>
        <p:spPr>
          <a:xfrm>
            <a:off x="457200" y="1600200"/>
            <a:ext cx="8151091" cy="4525963"/>
          </a:xfrm>
        </p:spPr>
        <p:txBody>
          <a:bodyPr/>
          <a:lstStyle/>
          <a:p>
            <a:pPr marL="0" indent="0">
              <a:buNone/>
            </a:pPr>
            <a:r>
              <a:rPr lang="en-US" dirty="0"/>
              <a:t>Because there are 5 categories, the chi-square distribution has</a:t>
            </a:r>
          </a:p>
          <a:p>
            <a:pPr marL="0" indent="0" algn="ctr">
              <a:buNone/>
            </a:pPr>
            <a:r>
              <a:rPr lang="en-US" dirty="0" err="1">
                <a:solidFill>
                  <a:srgbClr val="C00000"/>
                </a:solidFill>
              </a:rPr>
              <a:t>d.f.</a:t>
            </a:r>
            <a:r>
              <a:rPr lang="en-US" dirty="0">
                <a:solidFill>
                  <a:srgbClr val="C00000"/>
                </a:solidFill>
              </a:rPr>
              <a:t> = </a:t>
            </a:r>
            <a:r>
              <a:rPr lang="en-US" i="1" dirty="0">
                <a:solidFill>
                  <a:srgbClr val="C00000"/>
                </a:solidFill>
              </a:rPr>
              <a:t>k –</a:t>
            </a:r>
            <a:r>
              <a:rPr lang="en-US" dirty="0">
                <a:solidFill>
                  <a:srgbClr val="C00000"/>
                </a:solidFill>
              </a:rPr>
              <a:t> 1 = 5 </a:t>
            </a:r>
            <a:r>
              <a:rPr lang="en-US" i="1" dirty="0">
                <a:solidFill>
                  <a:srgbClr val="C00000"/>
                </a:solidFill>
              </a:rPr>
              <a:t>–</a:t>
            </a:r>
            <a:r>
              <a:rPr lang="en-US" dirty="0">
                <a:solidFill>
                  <a:srgbClr val="C00000"/>
                </a:solidFill>
              </a:rPr>
              <a:t> 1 = 4</a:t>
            </a:r>
          </a:p>
          <a:p>
            <a:pPr marL="0" indent="0">
              <a:buNone/>
            </a:pPr>
            <a:r>
              <a:rPr lang="en-US" dirty="0"/>
              <a:t>degrees of freedom. With </a:t>
            </a:r>
            <a:r>
              <a:rPr lang="en-US" dirty="0" err="1"/>
              <a:t>d.f.</a:t>
            </a:r>
            <a:r>
              <a:rPr lang="en-US" dirty="0"/>
              <a:t> = 4 and </a:t>
            </a:r>
            <a:r>
              <a:rPr lang="en-US" i="1" dirty="0">
                <a:latin typeface="Symbol" panose="05050102010706020507" pitchFamily="18" charset="2"/>
              </a:rPr>
              <a:t>a</a:t>
            </a:r>
            <a:r>
              <a:rPr lang="en-US" dirty="0"/>
              <a:t> = 0.01, the critical value is </a:t>
            </a:r>
            <a:r>
              <a:rPr lang="en-US" i="1" dirty="0">
                <a:sym typeface="Symbol" panose="05050102010706020507" pitchFamily="18" charset="2"/>
              </a:rPr>
              <a:t></a:t>
            </a:r>
            <a:r>
              <a:rPr lang="en-US" baseline="-25000" dirty="0">
                <a:sym typeface="Symbol" panose="05050102010706020507" pitchFamily="18" charset="2"/>
              </a:rPr>
              <a:t>o</a:t>
            </a:r>
            <a:r>
              <a:rPr lang="en-US" baseline="30000" dirty="0"/>
              <a:t>2</a:t>
            </a:r>
            <a:r>
              <a:rPr lang="en-US" dirty="0"/>
              <a:t> = 13.277. </a:t>
            </a:r>
          </a:p>
          <a:p>
            <a:pPr marL="0" indent="0">
              <a:buNone/>
            </a:pPr>
            <a:r>
              <a:rPr lang="en-US" dirty="0"/>
              <a:t>The rejection region is</a:t>
            </a:r>
          </a:p>
          <a:p>
            <a:pPr marL="0" indent="0" algn="ctr">
              <a:buNone/>
            </a:pPr>
            <a:r>
              <a:rPr lang="en-US" i="1" dirty="0">
                <a:sym typeface="Symbol" panose="05050102010706020507" pitchFamily="18" charset="2"/>
              </a:rPr>
              <a:t></a:t>
            </a:r>
            <a:r>
              <a:rPr lang="en-US" baseline="30000" dirty="0"/>
              <a:t>2</a:t>
            </a:r>
            <a:r>
              <a:rPr lang="en-US" dirty="0"/>
              <a:t> &gt; 13.277. 	</a:t>
            </a:r>
            <a:r>
              <a:rPr lang="en-US" dirty="0">
                <a:solidFill>
                  <a:srgbClr val="C00000"/>
                </a:solidFill>
              </a:rPr>
              <a:t>Rejection region</a:t>
            </a:r>
          </a:p>
        </p:txBody>
      </p:sp>
      <p:sp>
        <p:nvSpPr>
          <p:cNvPr id="51201" name="Title 3">
            <a:extLst>
              <a:ext uri="{FF2B5EF4-FFF2-40B4-BE49-F238E27FC236}">
                <a16:creationId xmlns="" xmlns:a16="http://schemas.microsoft.com/office/drawing/2014/main" id="{684E38C1-F77F-4012-BE74-076818420870}"/>
              </a:ext>
            </a:extLst>
          </p:cNvPr>
          <p:cNvSpPr>
            <a:spLocks noGrp="1"/>
          </p:cNvSpPr>
          <p:nvPr>
            <p:ph type="title"/>
          </p:nvPr>
        </p:nvSpPr>
        <p:spPr/>
        <p:txBody>
          <a:bodyPr/>
          <a:lstStyle/>
          <a:p>
            <a:pPr eaLnBrk="1" hangingPunct="1"/>
            <a:r>
              <a:rPr lang="en-US" dirty="0">
                <a:solidFill>
                  <a:schemeClr val="accent3"/>
                </a:solidFill>
              </a:rPr>
              <a:t>Solution: Performing a Chi-Square Goodness-of-Fit Test</a:t>
            </a:r>
            <a:endParaRPr lang="en-US" altLang="en-US" dirty="0"/>
          </a:p>
        </p:txBody>
      </p:sp>
      <p:sp>
        <p:nvSpPr>
          <p:cNvPr id="51208" name="Footer Placeholder 2">
            <a:extLst>
              <a:ext uri="{FF2B5EF4-FFF2-40B4-BE49-F238E27FC236}">
                <a16:creationId xmlns="" xmlns:a16="http://schemas.microsoft.com/office/drawing/2014/main" id="{EAD85538-4AF3-4E56-8D09-F44BDD0F193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8343036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 xmlns:a16="http://schemas.microsoft.com/office/drawing/2014/main" id="{C7A1D60E-F2B4-4089-B5E1-01D8A54ECD7C}"/>
                  </a:ext>
                </a:extLst>
              </p:cNvPr>
              <p:cNvSpPr>
                <a:spLocks noGrp="1"/>
              </p:cNvSpPr>
              <p:nvPr>
                <p:ph idx="1"/>
              </p:nvPr>
            </p:nvSpPr>
            <p:spPr>
              <a:xfrm>
                <a:off x="457200" y="1600200"/>
                <a:ext cx="8151091" cy="4525963"/>
              </a:xfrm>
            </p:spPr>
            <p:txBody>
              <a:bodyPr/>
              <a:lstStyle/>
              <a:p>
                <a:pPr marL="0" indent="0">
                  <a:buNone/>
                </a:pPr>
                <a:r>
                  <a:rPr lang="en-US" dirty="0"/>
                  <a:t>With the observed and expected frequencies, the chi-square test statistic is</a:t>
                </a:r>
              </a:p>
              <a:p>
                <a:pPr marL="0" indent="0">
                  <a:buNone/>
                </a:pPr>
                <a:r>
                  <a:rPr lang="en-US" i="1" dirty="0">
                    <a:solidFill>
                      <a:srgbClr val="C00000"/>
                    </a:solidFill>
                    <a:sym typeface="Symbol" panose="05050102010706020507" pitchFamily="18" charset="2"/>
                  </a:rPr>
                  <a:t></a:t>
                </a:r>
                <a:r>
                  <a:rPr lang="en-US" baseline="30000" dirty="0">
                    <a:solidFill>
                      <a:srgbClr val="C00000"/>
                    </a:solidFill>
                  </a:rPr>
                  <a:t>2</a:t>
                </a:r>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m:t>
                        </m:r>
                        <m:r>
                          <m:rPr>
                            <m:nor/>
                          </m:rPr>
                          <a:rPr lang="en-US" i="1" dirty="0">
                            <a:solidFill>
                              <a:srgbClr val="C00000"/>
                            </a:solidFill>
                          </a:rPr>
                          <m:t>O</m:t>
                        </m:r>
                        <m:r>
                          <m:rPr>
                            <m:nor/>
                          </m:rPr>
                          <a:rPr lang="en-US" i="1" dirty="0">
                            <a:solidFill>
                              <a:srgbClr val="C00000"/>
                            </a:solidFill>
                          </a:rPr>
                          <m:t> </m:t>
                        </m:r>
                        <m:r>
                          <m:rPr>
                            <m:nor/>
                          </m:rPr>
                          <a:rPr lang="en-US" dirty="0">
                            <a:solidFill>
                              <a:srgbClr val="C00000"/>
                            </a:solidFill>
                          </a:rPr>
                          <m:t>– </m:t>
                        </m:r>
                        <m:r>
                          <m:rPr>
                            <m:nor/>
                          </m:rPr>
                          <a:rPr lang="en-US" i="1" dirty="0">
                            <a:solidFill>
                              <a:srgbClr val="C00000"/>
                            </a:solidFill>
                          </a:rPr>
                          <m:t>E</m:t>
                        </m:r>
                        <m:r>
                          <m:rPr>
                            <m:nor/>
                          </m:rPr>
                          <a:rPr lang="en-US" dirty="0">
                            <a:solidFill>
                              <a:srgbClr val="C00000"/>
                            </a:solidFill>
                          </a:rPr>
                          <m:t>)</m:t>
                        </m:r>
                        <m:r>
                          <m:rPr>
                            <m:nor/>
                          </m:rPr>
                          <a:rPr lang="en-US" baseline="30000" dirty="0">
                            <a:solidFill>
                              <a:srgbClr val="C00000"/>
                            </a:solidFill>
                          </a:rPr>
                          <m:t>2 </m:t>
                        </m:r>
                      </m:num>
                      <m:den>
                        <m:r>
                          <m:rPr>
                            <m:nor/>
                          </m:rPr>
                          <a:rPr lang="en-US" i="1" dirty="0">
                            <a:solidFill>
                              <a:srgbClr val="C00000"/>
                            </a:solidFill>
                          </a:rPr>
                          <m:t>E</m:t>
                        </m:r>
                      </m:den>
                    </m:f>
                  </m:oMath>
                </a14:m>
                <a:r>
                  <a:rPr lang="en-US" dirty="0">
                    <a:solidFill>
                      <a:srgbClr val="C00000"/>
                    </a:solidFill>
                  </a:rPr>
                  <a:t> </a:t>
                </a:r>
              </a:p>
              <a:p>
                <a:pPr marL="0" indent="0">
                  <a:buNone/>
                </a:pPr>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(63–72)</m:t>
                        </m:r>
                        <m:r>
                          <m:rPr>
                            <m:nor/>
                          </m:rPr>
                          <a:rPr lang="en-US" baseline="30000" dirty="0">
                            <a:solidFill>
                              <a:srgbClr val="C00000"/>
                            </a:solidFill>
                          </a:rPr>
                          <m:t>2 </m:t>
                        </m:r>
                      </m:num>
                      <m:den>
                        <m:r>
                          <m:rPr>
                            <m:nor/>
                          </m:rPr>
                          <a:rPr lang="en-US" dirty="0">
                            <a:solidFill>
                              <a:srgbClr val="C00000"/>
                            </a:solidFill>
                          </a:rPr>
                          <m:t>72</m:t>
                        </m:r>
                      </m:den>
                    </m:f>
                  </m:oMath>
                </a14:m>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(40–60)</m:t>
                        </m:r>
                        <m:r>
                          <m:rPr>
                            <m:nor/>
                          </m:rPr>
                          <a:rPr lang="en-US" baseline="30000" dirty="0">
                            <a:solidFill>
                              <a:srgbClr val="C00000"/>
                            </a:solidFill>
                          </a:rPr>
                          <m:t>2 </m:t>
                        </m:r>
                      </m:num>
                      <m:den>
                        <m:r>
                          <m:rPr>
                            <m:nor/>
                          </m:rPr>
                          <a:rPr lang="en-US" dirty="0">
                            <a:solidFill>
                              <a:srgbClr val="C00000"/>
                            </a:solidFill>
                          </a:rPr>
                          <m:t>60</m:t>
                        </m:r>
                      </m:den>
                    </m:f>
                  </m:oMath>
                </a14:m>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(115–105)</m:t>
                        </m:r>
                        <m:r>
                          <m:rPr>
                            <m:nor/>
                          </m:rPr>
                          <a:rPr lang="en-US" baseline="30000" dirty="0">
                            <a:solidFill>
                              <a:srgbClr val="C00000"/>
                            </a:solidFill>
                          </a:rPr>
                          <m:t>2 </m:t>
                        </m:r>
                      </m:num>
                      <m:den>
                        <m:r>
                          <m:rPr>
                            <m:nor/>
                          </m:rPr>
                          <a:rPr lang="en-US" dirty="0">
                            <a:solidFill>
                              <a:srgbClr val="C00000"/>
                            </a:solidFill>
                          </a:rPr>
                          <m:t>105</m:t>
                        </m:r>
                      </m:den>
                    </m:f>
                  </m:oMath>
                </a14:m>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(29–18)</m:t>
                        </m:r>
                        <m:r>
                          <m:rPr>
                            <m:nor/>
                          </m:rPr>
                          <a:rPr lang="en-US" baseline="30000" dirty="0">
                            <a:solidFill>
                              <a:srgbClr val="C00000"/>
                            </a:solidFill>
                          </a:rPr>
                          <m:t>2 </m:t>
                        </m:r>
                      </m:num>
                      <m:den>
                        <m:r>
                          <m:rPr>
                            <m:nor/>
                          </m:rPr>
                          <a:rPr lang="en-US" dirty="0">
                            <a:solidFill>
                              <a:srgbClr val="C00000"/>
                            </a:solidFill>
                          </a:rPr>
                          <m:t>18</m:t>
                        </m:r>
                      </m:den>
                    </m:f>
                  </m:oMath>
                </a14:m>
                <a:r>
                  <a:rPr lang="en-US" dirty="0">
                    <a:solidFill>
                      <a:srgbClr val="C00000"/>
                    </a:solidFill>
                  </a:rPr>
                  <a:t>                  </a:t>
                </a:r>
              </a:p>
              <a:p>
                <a:pPr marL="0" indent="0">
                  <a:buNone/>
                </a:pPr>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(53–45)</m:t>
                        </m:r>
                        <m:r>
                          <m:rPr>
                            <m:nor/>
                          </m:rPr>
                          <a:rPr lang="en-US" baseline="30000" dirty="0">
                            <a:solidFill>
                              <a:srgbClr val="C00000"/>
                            </a:solidFill>
                          </a:rPr>
                          <m:t>2 </m:t>
                        </m:r>
                      </m:num>
                      <m:den>
                        <m:r>
                          <m:rPr>
                            <m:nor/>
                          </m:rPr>
                          <a:rPr lang="en-US" dirty="0">
                            <a:solidFill>
                              <a:srgbClr val="C00000"/>
                            </a:solidFill>
                          </a:rPr>
                          <m:t>45</m:t>
                        </m:r>
                      </m:den>
                    </m:f>
                  </m:oMath>
                </a14:m>
                <a:r>
                  <a:rPr lang="en-US" dirty="0">
                    <a:solidFill>
                      <a:srgbClr val="C00000"/>
                    </a:solidFill>
                  </a:rPr>
                  <a:t> </a:t>
                </a:r>
              </a:p>
              <a:p>
                <a:pPr marL="0" indent="0">
                  <a:buNone/>
                </a:pPr>
                <a:r>
                  <a:rPr lang="en-US" dirty="0">
                    <a:solidFill>
                      <a:srgbClr val="C00000"/>
                    </a:solidFill>
                    <a:ea typeface="Cambria Math" panose="02040503050406030204" pitchFamily="18" charset="0"/>
                  </a:rPr>
                  <a:t>   </a:t>
                </a:r>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16.888.</a:t>
                </a:r>
              </a:p>
            </p:txBody>
          </p:sp>
        </mc:Choice>
        <mc:Fallback xmlns="">
          <p:sp>
            <p:nvSpPr>
              <p:cNvPr id="3" name="Content Placeholder 2">
                <a:extLst>
                  <a:ext uri="{FF2B5EF4-FFF2-40B4-BE49-F238E27FC236}">
                    <a16:creationId xmlns:a16="http://schemas.microsoft.com/office/drawing/2014/main" id="{C7A1D60E-F2B4-4089-B5E1-01D8A54ECD7C}"/>
                  </a:ext>
                </a:extLst>
              </p:cNvPr>
              <p:cNvSpPr>
                <a:spLocks noGrp="1" noRot="1" noChangeAspect="1" noMove="1" noResize="1" noEditPoints="1" noAdjustHandles="1" noChangeArrowheads="1" noChangeShapeType="1" noTextEdit="1"/>
              </p:cNvSpPr>
              <p:nvPr>
                <p:ph idx="1"/>
              </p:nvPr>
            </p:nvSpPr>
            <p:spPr>
              <a:xfrm>
                <a:off x="457200" y="1600200"/>
                <a:ext cx="8151091" cy="4525963"/>
              </a:xfrm>
              <a:blipFill>
                <a:blip r:embed="rId3"/>
                <a:stretch>
                  <a:fillRect l="-1496" t="-1482"/>
                </a:stretch>
              </a:blipFill>
            </p:spPr>
            <p:txBody>
              <a:bodyPr/>
              <a:lstStyle/>
              <a:p>
                <a:r>
                  <a:rPr lang="en-US">
                    <a:noFill/>
                  </a:rPr>
                  <a:t> </a:t>
                </a:r>
              </a:p>
            </p:txBody>
          </p:sp>
        </mc:Fallback>
      </mc:AlternateContent>
      <p:sp>
        <p:nvSpPr>
          <p:cNvPr id="51201" name="Title 3">
            <a:extLst>
              <a:ext uri="{FF2B5EF4-FFF2-40B4-BE49-F238E27FC236}">
                <a16:creationId xmlns="" xmlns:a16="http://schemas.microsoft.com/office/drawing/2014/main" id="{684E38C1-F77F-4012-BE74-076818420870}"/>
              </a:ext>
            </a:extLst>
          </p:cNvPr>
          <p:cNvSpPr>
            <a:spLocks noGrp="1"/>
          </p:cNvSpPr>
          <p:nvPr>
            <p:ph type="title"/>
          </p:nvPr>
        </p:nvSpPr>
        <p:spPr/>
        <p:txBody>
          <a:bodyPr/>
          <a:lstStyle/>
          <a:p>
            <a:pPr eaLnBrk="1" hangingPunct="1"/>
            <a:r>
              <a:rPr lang="en-US" dirty="0">
                <a:solidFill>
                  <a:schemeClr val="accent3"/>
                </a:solidFill>
              </a:rPr>
              <a:t>Solution: Performing a Chi-Square Goodness-of-Fit Test</a:t>
            </a:r>
            <a:endParaRPr lang="en-US" altLang="en-US" dirty="0"/>
          </a:p>
        </p:txBody>
      </p:sp>
      <p:sp>
        <p:nvSpPr>
          <p:cNvPr id="51208" name="Footer Placeholder 2">
            <a:extLst>
              <a:ext uri="{FF2B5EF4-FFF2-40B4-BE49-F238E27FC236}">
                <a16:creationId xmlns="" xmlns:a16="http://schemas.microsoft.com/office/drawing/2014/main" id="{EAD85538-4AF3-4E56-8D09-F44BDD0F193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69265270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72DF5512-6CFB-4B88-ACD4-5365A7518E94}"/>
              </a:ext>
            </a:extLst>
          </p:cNvPr>
          <p:cNvSpPr>
            <a:spLocks noGrp="1"/>
          </p:cNvSpPr>
          <p:nvPr>
            <p:ph idx="1"/>
          </p:nvPr>
        </p:nvSpPr>
        <p:spPr>
          <a:xfrm>
            <a:off x="457200" y="1600200"/>
            <a:ext cx="8436543" cy="4816475"/>
          </a:xfrm>
        </p:spPr>
        <p:txBody>
          <a:bodyPr/>
          <a:lstStyle/>
          <a:p>
            <a:r>
              <a:rPr lang="en-US" dirty="0"/>
              <a:t>The figure shows the location of</a:t>
            </a:r>
            <a:br>
              <a:rPr lang="en-US" dirty="0"/>
            </a:br>
            <a:r>
              <a:rPr lang="en-US" dirty="0"/>
              <a:t>the rejection region and the chi-</a:t>
            </a:r>
            <a:br>
              <a:rPr lang="en-US" dirty="0"/>
            </a:br>
            <a:r>
              <a:rPr lang="en-US" dirty="0"/>
              <a:t>square test statistic. Because </a:t>
            </a:r>
            <a:r>
              <a:rPr lang="en-US" i="1" dirty="0">
                <a:sym typeface="Symbol" panose="05050102010706020507" pitchFamily="18" charset="2"/>
              </a:rPr>
              <a:t></a:t>
            </a:r>
            <a:r>
              <a:rPr lang="en-US" baseline="30000" dirty="0"/>
              <a:t>2</a:t>
            </a:r>
            <a:r>
              <a:rPr lang="en-US" dirty="0"/>
              <a:t> </a:t>
            </a:r>
            <a:br>
              <a:rPr lang="en-US" dirty="0"/>
            </a:br>
            <a:r>
              <a:rPr lang="en-US" dirty="0"/>
              <a:t>is in the rejection region, you </a:t>
            </a:r>
            <a:br>
              <a:rPr lang="en-US" dirty="0"/>
            </a:br>
            <a:r>
              <a:rPr lang="en-US" dirty="0"/>
              <a:t>reject the null hypothesis.</a:t>
            </a:r>
          </a:p>
          <a:p>
            <a:r>
              <a:rPr lang="en-US" dirty="0"/>
              <a:t>There is enough evidence at the </a:t>
            </a:r>
            <a:br>
              <a:rPr lang="en-US" dirty="0"/>
            </a:br>
            <a:r>
              <a:rPr lang="en-US" dirty="0"/>
              <a:t>1% level of significance to </a:t>
            </a:r>
            <a:br>
              <a:rPr lang="en-US" dirty="0"/>
            </a:br>
            <a:r>
              <a:rPr lang="en-US" dirty="0">
                <a:solidFill>
                  <a:srgbClr val="C00000"/>
                </a:solidFill>
              </a:rPr>
              <a:t>reject the claim </a:t>
            </a:r>
            <a:r>
              <a:rPr lang="en-US" dirty="0"/>
              <a:t>that the </a:t>
            </a:r>
            <a:br>
              <a:rPr lang="en-US" dirty="0"/>
            </a:br>
            <a:r>
              <a:rPr lang="en-US" dirty="0"/>
              <a:t>distribution of tax preparation </a:t>
            </a:r>
            <a:br>
              <a:rPr lang="en-US" dirty="0"/>
            </a:br>
            <a:r>
              <a:rPr lang="en-US" dirty="0"/>
              <a:t>methods and the association’s </a:t>
            </a:r>
            <a:br>
              <a:rPr lang="en-US" dirty="0"/>
            </a:br>
            <a:r>
              <a:rPr lang="en-US" dirty="0"/>
              <a:t>expected distribution are the same.</a:t>
            </a:r>
          </a:p>
        </p:txBody>
      </p:sp>
      <p:sp>
        <p:nvSpPr>
          <p:cNvPr id="53249" name="Title 1">
            <a:extLst>
              <a:ext uri="{FF2B5EF4-FFF2-40B4-BE49-F238E27FC236}">
                <a16:creationId xmlns="" xmlns:a16="http://schemas.microsoft.com/office/drawing/2014/main" id="{5176FA9C-97D3-47E3-9959-5D6661AD18ED}"/>
              </a:ext>
            </a:extLst>
          </p:cNvPr>
          <p:cNvSpPr>
            <a:spLocks noGrp="1"/>
          </p:cNvSpPr>
          <p:nvPr>
            <p:ph type="title"/>
          </p:nvPr>
        </p:nvSpPr>
        <p:spPr/>
        <p:txBody>
          <a:bodyPr/>
          <a:lstStyle/>
          <a:p>
            <a:pPr eaLnBrk="1" hangingPunct="1"/>
            <a:r>
              <a:rPr lang="en-US" dirty="0">
                <a:solidFill>
                  <a:schemeClr val="accent3"/>
                </a:solidFill>
              </a:rPr>
              <a:t>Solution: Performing a Chi-Square Goodness-of-Fit Test</a:t>
            </a:r>
            <a:endParaRPr lang="en-US" altLang="en-US" dirty="0"/>
          </a:p>
        </p:txBody>
      </p:sp>
      <p:sp>
        <p:nvSpPr>
          <p:cNvPr id="53284" name="Footer Placeholder 2">
            <a:extLst>
              <a:ext uri="{FF2B5EF4-FFF2-40B4-BE49-F238E27FC236}">
                <a16:creationId xmlns="" xmlns:a16="http://schemas.microsoft.com/office/drawing/2014/main" id="{A6884EB0-7295-40E2-9001-80912EB0DDC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7" name="Picture 6" descr="A close up of a logo&#10;&#10;Description generated with high confidence">
            <a:extLst>
              <a:ext uri="{FF2B5EF4-FFF2-40B4-BE49-F238E27FC236}">
                <a16:creationId xmlns="" xmlns:a16="http://schemas.microsoft.com/office/drawing/2014/main" id="{8854A153-E853-481D-9186-9F14E888BF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6526" y="1787216"/>
            <a:ext cx="3577474" cy="3918836"/>
          </a:xfrm>
          <a:prstGeom prst="rect">
            <a:avLst/>
          </a:prstGeom>
        </p:spPr>
      </p:pic>
    </p:spTree>
    <p:extLst>
      <p:ext uri="{BB962C8B-B14F-4D97-AF65-F5344CB8AC3E}">
        <p14:creationId xmlns:p14="http://schemas.microsoft.com/office/powerpoint/2010/main" val="31405944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 xmlns:a16="http://schemas.microsoft.com/office/drawing/2014/main" id="{5977DF0C-6B8B-4503-B305-4E12A9E38EB5}"/>
              </a:ext>
            </a:extLst>
          </p:cNvPr>
          <p:cNvSpPr>
            <a:spLocks noGrp="1"/>
          </p:cNvSpPr>
          <p:nvPr>
            <p:ph type="title"/>
          </p:nvPr>
        </p:nvSpPr>
        <p:spPr>
          <a:xfrm>
            <a:off x="280988" y="76200"/>
            <a:ext cx="8863012" cy="1143000"/>
          </a:xfrm>
        </p:spPr>
        <p:txBody>
          <a:bodyPr/>
          <a:lstStyle/>
          <a:p>
            <a:pPr eaLnBrk="1" hangingPunct="1">
              <a:defRPr/>
            </a:pPr>
            <a:r>
              <a:rPr lang="en-US" dirty="0">
                <a:solidFill>
                  <a:schemeClr val="accent3"/>
                </a:solidFill>
                <a:ea typeface="+mj-ea"/>
                <a:cs typeface="+mj-cs"/>
              </a:rPr>
              <a:t>Example: Performing a Chi-Square Goodness of Fit Test</a:t>
            </a:r>
          </a:p>
        </p:txBody>
      </p:sp>
      <p:sp>
        <p:nvSpPr>
          <p:cNvPr id="57346" name="Content Placeholder 2">
            <a:extLst>
              <a:ext uri="{FF2B5EF4-FFF2-40B4-BE49-F238E27FC236}">
                <a16:creationId xmlns="" xmlns:a16="http://schemas.microsoft.com/office/drawing/2014/main" id="{125EEE39-9A0C-47DC-B280-1FB515EDADE9}"/>
              </a:ext>
            </a:extLst>
          </p:cNvPr>
          <p:cNvSpPr>
            <a:spLocks noGrp="1"/>
          </p:cNvSpPr>
          <p:nvPr>
            <p:ph idx="1"/>
          </p:nvPr>
        </p:nvSpPr>
        <p:spPr/>
        <p:txBody>
          <a:bodyPr/>
          <a:lstStyle/>
          <a:p>
            <a:pPr marL="0" indent="0" eaLnBrk="1" hangingPunct="1">
              <a:buFont typeface="Arial" panose="020B0604020202020204" pitchFamily="34" charset="0"/>
              <a:buNone/>
            </a:pPr>
            <a:r>
              <a:rPr lang="en-US" altLang="en-US" dirty="0"/>
              <a:t>A researcher claims that the number of different-colored candies in bags of dark chocolate M&amp;M’s is uniformly distributed. To test this claim, you randomly select a bag that contains 500 dark chocolate M&amp;M’s. The results are shown in the table. Using </a:t>
            </a:r>
            <a:r>
              <a:rPr lang="el-GR" altLang="en-US" i="1" dirty="0"/>
              <a:t>α</a:t>
            </a:r>
            <a:r>
              <a:rPr lang="en-US" altLang="en-US" dirty="0"/>
              <a:t> = 0.10, </a:t>
            </a:r>
            <a:br>
              <a:rPr lang="en-US" altLang="en-US" dirty="0"/>
            </a:br>
            <a:r>
              <a:rPr lang="en-US" altLang="en-US" dirty="0"/>
              <a:t>perform a chi-square goodness-of-fit </a:t>
            </a:r>
            <a:br>
              <a:rPr lang="en-US" altLang="en-US" dirty="0"/>
            </a:br>
            <a:r>
              <a:rPr lang="en-US" altLang="en-US" dirty="0"/>
              <a:t>test to test the claimed or expected </a:t>
            </a:r>
            <a:br>
              <a:rPr lang="en-US" altLang="en-US" dirty="0"/>
            </a:br>
            <a:r>
              <a:rPr lang="en-US" altLang="en-US" dirty="0"/>
              <a:t>distribution. What can you conclude? </a:t>
            </a:r>
            <a:br>
              <a:rPr lang="en-US" altLang="en-US" dirty="0"/>
            </a:br>
            <a:r>
              <a:rPr lang="en-US" altLang="en-US" i="1" dirty="0">
                <a:solidFill>
                  <a:schemeClr val="tx2">
                    <a:lumMod val="75000"/>
                  </a:schemeClr>
                </a:solidFill>
              </a:rPr>
              <a:t>(Adapted from Mars Incorporated)</a:t>
            </a:r>
            <a:endParaRPr lang="en-US" altLang="en-US" dirty="0">
              <a:solidFill>
                <a:schemeClr val="tx2">
                  <a:lumMod val="75000"/>
                </a:schemeClr>
              </a:solidFill>
            </a:endParaRPr>
          </a:p>
        </p:txBody>
      </p:sp>
      <p:sp>
        <p:nvSpPr>
          <p:cNvPr id="57347" name="Footer Placeholder 2">
            <a:extLst>
              <a:ext uri="{FF2B5EF4-FFF2-40B4-BE49-F238E27FC236}">
                <a16:creationId xmlns="" xmlns:a16="http://schemas.microsoft.com/office/drawing/2014/main" id="{B5E66EE7-64FC-4CA2-8132-46BC42CAFA2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screenshot of a cell phone&#10;&#10;Description generated with very high confidence">
            <a:extLst>
              <a:ext uri="{FF2B5EF4-FFF2-40B4-BE49-F238E27FC236}">
                <a16:creationId xmlns="" xmlns:a16="http://schemas.microsoft.com/office/drawing/2014/main" id="{C52BF221-D6C4-49DE-AD5F-011592A728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1125" y="3429000"/>
            <a:ext cx="2916942" cy="2811786"/>
          </a:xfrm>
          <a:prstGeom prst="rect">
            <a:avLst/>
          </a:prstGeom>
        </p:spPr>
      </p:pic>
    </p:spTree>
    <p:extLst>
      <p:ext uri="{BB962C8B-B14F-4D97-AF65-F5344CB8AC3E}">
        <p14:creationId xmlns:p14="http://schemas.microsoft.com/office/powerpoint/2010/main" val="2600082140"/>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3">
            <a:extLst>
              <a:ext uri="{FF2B5EF4-FFF2-40B4-BE49-F238E27FC236}">
                <a16:creationId xmlns="" xmlns:a16="http://schemas.microsoft.com/office/drawing/2014/main" id="{3A9514D2-236D-497E-8160-2771B8354F65}"/>
              </a:ext>
            </a:extLst>
          </p:cNvPr>
          <p:cNvSpPr>
            <a:spLocks noGrp="1"/>
          </p:cNvSpPr>
          <p:nvPr>
            <p:ph type="title"/>
          </p:nvPr>
        </p:nvSpPr>
        <p:spPr>
          <a:xfrm>
            <a:off x="228600" y="76969"/>
            <a:ext cx="8843962" cy="1143000"/>
          </a:xfrm>
        </p:spPr>
        <p:txBody>
          <a:bodyPr/>
          <a:lstStyle/>
          <a:p>
            <a:pPr eaLnBrk="1" hangingPunct="1"/>
            <a:r>
              <a:rPr lang="en-US" sz="4400" dirty="0">
                <a:solidFill>
                  <a:schemeClr val="accent3"/>
                </a:solidFill>
              </a:rPr>
              <a:t>Solution: Performing a Chi-Square Goodness of Fit Test</a:t>
            </a:r>
            <a:endParaRPr lang="en-US" altLang="en-US" sz="4400" dirty="0"/>
          </a:p>
        </p:txBody>
      </p:sp>
      <mc:AlternateContent xmlns:mc="http://schemas.openxmlformats.org/markup-compatibility/2006" xmlns:a14="http://schemas.microsoft.com/office/drawing/2010/main">
        <mc:Choice Requires="a14">
          <p:sp>
            <p:nvSpPr>
              <p:cNvPr id="7" name="TextBox 6">
                <a:extLst>
                  <a:ext uri="{FF2B5EF4-FFF2-40B4-BE49-F238E27FC236}">
                    <a16:creationId xmlns="" xmlns:a16="http://schemas.microsoft.com/office/drawing/2014/main" id="{BC73294D-9937-41C2-8957-C1EB1280B132}"/>
                  </a:ext>
                </a:extLst>
              </p:cNvPr>
              <p:cNvSpPr txBox="1">
                <a:spLocks noChangeArrowheads="1"/>
              </p:cNvSpPr>
              <p:nvPr/>
            </p:nvSpPr>
            <p:spPr bwMode="auto">
              <a:xfrm>
                <a:off x="339797" y="1146175"/>
                <a:ext cx="5273602" cy="526297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dirty="0">
                    <a:solidFill>
                      <a:srgbClr val="83BB35"/>
                    </a:solidFill>
                    <a:latin typeface="+mn-lt"/>
                  </a:rPr>
                  <a:t>Solution:</a:t>
                </a:r>
              </a:p>
              <a:p>
                <a:r>
                  <a:rPr lang="en-US" sz="2800" dirty="0">
                    <a:latin typeface="+mn-lt"/>
                  </a:rPr>
                  <a:t>The claim is that the distribution is uniform, so the expected frequencies of the colors are equal. Divide the sample size by the number of colors. So, for each color, </a:t>
                </a:r>
                <a:r>
                  <a:rPr lang="en-US" sz="2800" i="1" dirty="0">
                    <a:solidFill>
                      <a:srgbClr val="C00000"/>
                    </a:solidFill>
                    <a:latin typeface="+mn-lt"/>
                  </a:rPr>
                  <a:t>E </a:t>
                </a:r>
                <a:r>
                  <a:rPr lang="en-US" sz="2800" dirty="0">
                    <a:solidFill>
                      <a:srgbClr val="C00000"/>
                    </a:solidFill>
                    <a:latin typeface="+mn-lt"/>
                  </a:rPr>
                  <a:t>= 500/6 </a:t>
                </a:r>
                <a14:m>
                  <m:oMath xmlns:m="http://schemas.openxmlformats.org/officeDocument/2006/math">
                    <m:r>
                      <a:rPr lang="en-US" sz="2800" i="1" smtClean="0">
                        <a:solidFill>
                          <a:srgbClr val="C00000"/>
                        </a:solidFill>
                        <a:latin typeface="Cambria Math" panose="02040503050406030204" pitchFamily="18" charset="0"/>
                        <a:ea typeface="Cambria Math" panose="02040503050406030204" pitchFamily="18" charset="0"/>
                      </a:rPr>
                      <m:t>≈</m:t>
                    </m:r>
                  </m:oMath>
                </a14:m>
                <a:r>
                  <a:rPr lang="en-US" sz="2800" dirty="0">
                    <a:solidFill>
                      <a:srgbClr val="C00000"/>
                    </a:solidFill>
                    <a:latin typeface="+mn-lt"/>
                  </a:rPr>
                  <a:t> 83.333</a:t>
                </a:r>
                <a:r>
                  <a:rPr lang="en-US" sz="2800" dirty="0">
                    <a:latin typeface="+mn-lt"/>
                  </a:rPr>
                  <a:t>. Because each expected frequency is at least 5 and the M&amp;M’s</a:t>
                </a:r>
                <a:r>
                  <a:rPr lang="en-US" sz="2800" baseline="30000" dirty="0">
                    <a:latin typeface="+mn-lt"/>
                  </a:rPr>
                  <a:t>®</a:t>
                </a:r>
                <a:r>
                  <a:rPr lang="en-US" sz="2800" dirty="0">
                    <a:latin typeface="+mn-lt"/>
                  </a:rPr>
                  <a:t> were randomly selected, you can use the chi-square goodness-of-fit test to test the expected distribution.</a:t>
                </a:r>
                <a:endParaRPr lang="en-US" altLang="en-US" sz="2800" b="1" dirty="0">
                  <a:solidFill>
                    <a:schemeClr val="accent2"/>
                  </a:solidFill>
                  <a:latin typeface="+mn-lt"/>
                </a:endParaRPr>
              </a:p>
            </p:txBody>
          </p:sp>
        </mc:Choice>
        <mc:Fallback xmlns="">
          <p:sp>
            <p:nvSpPr>
              <p:cNvPr id="7" name="TextBox 6">
                <a:extLst>
                  <a:ext uri="{FF2B5EF4-FFF2-40B4-BE49-F238E27FC236}">
                    <a16:creationId xmlns:a16="http://schemas.microsoft.com/office/drawing/2014/main" id="{BC73294D-9937-41C2-8957-C1EB1280B132}"/>
                  </a:ext>
                </a:extLst>
              </p:cNvPr>
              <p:cNvSpPr txBox="1">
                <a:spLocks noRot="1" noChangeAspect="1" noMove="1" noResize="1" noEditPoints="1" noAdjustHandles="1" noChangeArrowheads="1" noChangeShapeType="1" noTextEdit="1"/>
              </p:cNvSpPr>
              <p:nvPr/>
            </p:nvSpPr>
            <p:spPr bwMode="auto">
              <a:xfrm>
                <a:off x="339797" y="1146175"/>
                <a:ext cx="5273602" cy="5262979"/>
              </a:xfrm>
              <a:prstGeom prst="rect">
                <a:avLst/>
              </a:prstGeom>
              <a:blipFill>
                <a:blip r:embed="rId3"/>
                <a:stretch>
                  <a:fillRect l="-2428" t="-1159" r="-3931" b="-231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9" name="TextBox 8">
            <a:extLst>
              <a:ext uri="{FF2B5EF4-FFF2-40B4-BE49-F238E27FC236}">
                <a16:creationId xmlns="" xmlns:a16="http://schemas.microsoft.com/office/drawing/2014/main" id="{2669A0C1-E830-47D4-B8D9-1B69F6EF8BF4}"/>
              </a:ext>
            </a:extLst>
          </p:cNvPr>
          <p:cNvSpPr txBox="1"/>
          <p:nvPr/>
        </p:nvSpPr>
        <p:spPr>
          <a:xfrm>
            <a:off x="7070206" y="4440258"/>
            <a:ext cx="1465262" cy="519112"/>
          </a:xfrm>
          <a:prstGeom prst="rect">
            <a:avLst/>
          </a:prstGeom>
          <a:noFill/>
        </p:spPr>
        <p:txBody>
          <a:bodyPr>
            <a:spAutoFit/>
          </a:bodyPr>
          <a:lstStyle/>
          <a:p>
            <a:pPr>
              <a:defRPr/>
            </a:pPr>
            <a:r>
              <a:rPr lang="en-US" sz="2800" i="1" dirty="0">
                <a:latin typeface="+mn-lt"/>
                <a:ea typeface="+mn-ea"/>
                <a:cs typeface="Arial" charset="0"/>
              </a:rPr>
              <a:t>n</a:t>
            </a:r>
            <a:r>
              <a:rPr lang="en-US" sz="2800" dirty="0">
                <a:latin typeface="+mn-lt"/>
                <a:ea typeface="+mn-ea"/>
                <a:cs typeface="Arial" charset="0"/>
              </a:rPr>
              <a:t> = 500</a:t>
            </a:r>
          </a:p>
        </p:txBody>
      </p:sp>
      <p:sp>
        <p:nvSpPr>
          <p:cNvPr id="59423" name="Footer Placeholder 2">
            <a:extLst>
              <a:ext uri="{FF2B5EF4-FFF2-40B4-BE49-F238E27FC236}">
                <a16:creationId xmlns="" xmlns:a16="http://schemas.microsoft.com/office/drawing/2014/main" id="{5B3558E3-07C0-4FD9-88C6-12F9B58703D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 xmlns:a16="http://schemas.microsoft.com/office/drawing/2014/main" id="{84F31C71-77EA-472C-A004-8B97000C7E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3866" y="1628472"/>
            <a:ext cx="2916942" cy="2811786"/>
          </a:xfrm>
          <a:prstGeom prst="rect">
            <a:avLst/>
          </a:prstGeom>
        </p:spPr>
      </p:pic>
    </p:spTree>
    <p:extLst>
      <p:ext uri="{BB962C8B-B14F-4D97-AF65-F5344CB8AC3E}">
        <p14:creationId xmlns:p14="http://schemas.microsoft.com/office/powerpoint/2010/main" val="3204389855"/>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3">
            <a:extLst>
              <a:ext uri="{FF2B5EF4-FFF2-40B4-BE49-F238E27FC236}">
                <a16:creationId xmlns="" xmlns:a16="http://schemas.microsoft.com/office/drawing/2014/main" id="{3A9514D2-236D-497E-8160-2771B8354F65}"/>
              </a:ext>
            </a:extLst>
          </p:cNvPr>
          <p:cNvSpPr>
            <a:spLocks noGrp="1"/>
          </p:cNvSpPr>
          <p:nvPr>
            <p:ph type="title"/>
          </p:nvPr>
        </p:nvSpPr>
        <p:spPr>
          <a:xfrm>
            <a:off x="290513" y="99425"/>
            <a:ext cx="8843962" cy="1143000"/>
          </a:xfrm>
        </p:spPr>
        <p:txBody>
          <a:bodyPr/>
          <a:lstStyle/>
          <a:p>
            <a:pPr eaLnBrk="1" hangingPunct="1"/>
            <a:r>
              <a:rPr lang="en-US" sz="4400" dirty="0">
                <a:solidFill>
                  <a:schemeClr val="accent3"/>
                </a:solidFill>
              </a:rPr>
              <a:t>Solution: Performing a Chi-Square Goodness of Fit Test</a:t>
            </a:r>
            <a:endParaRPr lang="en-US" altLang="en-US" sz="4400" dirty="0"/>
          </a:p>
        </p:txBody>
      </p:sp>
      <p:sp>
        <p:nvSpPr>
          <p:cNvPr id="7" name="TextBox 6">
            <a:extLst>
              <a:ext uri="{FF2B5EF4-FFF2-40B4-BE49-F238E27FC236}">
                <a16:creationId xmlns="" xmlns:a16="http://schemas.microsoft.com/office/drawing/2014/main" id="{BC73294D-9937-41C2-8957-C1EB1280B132}"/>
              </a:ext>
            </a:extLst>
          </p:cNvPr>
          <p:cNvSpPr txBox="1">
            <a:spLocks noChangeArrowheads="1"/>
          </p:cNvSpPr>
          <p:nvPr/>
        </p:nvSpPr>
        <p:spPr bwMode="auto">
          <a:xfrm>
            <a:off x="432160" y="1443841"/>
            <a:ext cx="814842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buClr>
                <a:schemeClr val="accent1"/>
              </a:buClr>
            </a:pPr>
            <a:r>
              <a:rPr lang="en-US" sz="2800" dirty="0">
                <a:latin typeface="+mn-lt"/>
              </a:rPr>
              <a:t>Here are the null and alternative hypotheses.</a:t>
            </a:r>
          </a:p>
          <a:p>
            <a:pPr marL="457200" indent="-457200">
              <a:buClr>
                <a:schemeClr val="accent1"/>
              </a:buClr>
              <a:buFont typeface="Arial" panose="020B0604020202020204" pitchFamily="34" charset="0"/>
              <a:buChar char="•"/>
            </a:pPr>
            <a:r>
              <a:rPr lang="en-US" sz="2800" i="1" dirty="0">
                <a:latin typeface="+mn-lt"/>
              </a:rPr>
              <a:t>H</a:t>
            </a:r>
            <a:r>
              <a:rPr lang="en-US" sz="2800" baseline="-25000" dirty="0">
                <a:latin typeface="+mn-lt"/>
              </a:rPr>
              <a:t>0</a:t>
            </a:r>
            <a:r>
              <a:rPr lang="en-US" sz="2800" dirty="0">
                <a:latin typeface="+mn-lt"/>
              </a:rPr>
              <a:t>: The expected distribution of the different-colored candies in bags of dark chocolate M&amp;M’s® is uniform. </a:t>
            </a:r>
            <a:r>
              <a:rPr lang="en-US" sz="2800" dirty="0">
                <a:solidFill>
                  <a:srgbClr val="C00000"/>
                </a:solidFill>
                <a:latin typeface="+mn-lt"/>
              </a:rPr>
              <a:t>(Claim)</a:t>
            </a:r>
          </a:p>
          <a:p>
            <a:pPr marL="457200" indent="-457200">
              <a:buClr>
                <a:schemeClr val="accent1"/>
              </a:buClr>
              <a:buFont typeface="Arial" panose="020B0604020202020204" pitchFamily="34" charset="0"/>
              <a:buChar char="•"/>
            </a:pPr>
            <a:r>
              <a:rPr lang="en-US" sz="2800" i="1" dirty="0">
                <a:latin typeface="+mn-lt"/>
              </a:rPr>
              <a:t>H</a:t>
            </a:r>
            <a:r>
              <a:rPr lang="en-US" sz="2800" i="1" baseline="-25000" dirty="0">
                <a:latin typeface="+mn-lt"/>
              </a:rPr>
              <a:t>a</a:t>
            </a:r>
            <a:r>
              <a:rPr lang="en-US" sz="2800" dirty="0">
                <a:latin typeface="+mn-lt"/>
              </a:rPr>
              <a:t>: The distribution of the different-colored candies in bags of dark chocolate M&amp;M’s</a:t>
            </a:r>
            <a:r>
              <a:rPr lang="en-US" sz="2800" baseline="30000" dirty="0">
                <a:latin typeface="+mn-lt"/>
              </a:rPr>
              <a:t>®</a:t>
            </a:r>
            <a:r>
              <a:rPr lang="en-US" sz="2800" dirty="0">
                <a:latin typeface="+mn-lt"/>
              </a:rPr>
              <a:t> is not uniform.</a:t>
            </a:r>
          </a:p>
          <a:p>
            <a:pPr>
              <a:buClr>
                <a:schemeClr val="accent1"/>
              </a:buClr>
            </a:pPr>
            <a:r>
              <a:rPr lang="en-US" sz="2800" dirty="0">
                <a:latin typeface="+mn-lt"/>
              </a:rPr>
              <a:t>Because there are 6 categories, the chi-square distribution has </a:t>
            </a:r>
            <a:r>
              <a:rPr lang="en-US" sz="2800" dirty="0" err="1">
                <a:solidFill>
                  <a:srgbClr val="C00000"/>
                </a:solidFill>
                <a:latin typeface="+mn-lt"/>
              </a:rPr>
              <a:t>d.f.</a:t>
            </a:r>
            <a:r>
              <a:rPr lang="en-US" sz="2800" dirty="0">
                <a:solidFill>
                  <a:srgbClr val="C00000"/>
                </a:solidFill>
                <a:latin typeface="+mn-lt"/>
              </a:rPr>
              <a:t> = </a:t>
            </a:r>
            <a:r>
              <a:rPr lang="en-US" sz="2800" i="1" dirty="0">
                <a:solidFill>
                  <a:srgbClr val="C00000"/>
                </a:solidFill>
                <a:latin typeface="+mn-lt"/>
              </a:rPr>
              <a:t>k </a:t>
            </a:r>
            <a:r>
              <a:rPr lang="en-US" sz="2800" dirty="0">
                <a:solidFill>
                  <a:srgbClr val="C00000"/>
                </a:solidFill>
                <a:latin typeface="+mn-lt"/>
              </a:rPr>
              <a:t>– 1 = 6 – 1 = 5 </a:t>
            </a:r>
            <a:r>
              <a:rPr lang="en-US" sz="2800" dirty="0">
                <a:latin typeface="+mn-lt"/>
              </a:rPr>
              <a:t>degrees of freedom.</a:t>
            </a:r>
            <a:endParaRPr lang="en-US" altLang="en-US" sz="2800" b="1" dirty="0">
              <a:solidFill>
                <a:schemeClr val="accent2"/>
              </a:solidFill>
              <a:latin typeface="+mn-lt"/>
            </a:endParaRPr>
          </a:p>
        </p:txBody>
      </p:sp>
      <p:sp>
        <p:nvSpPr>
          <p:cNvPr id="59423" name="Footer Placeholder 2">
            <a:extLst>
              <a:ext uri="{FF2B5EF4-FFF2-40B4-BE49-F238E27FC236}">
                <a16:creationId xmlns="" xmlns:a16="http://schemas.microsoft.com/office/drawing/2014/main" id="{5B3558E3-07C0-4FD9-88C6-12F9B58703D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95993125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3">
            <a:extLst>
              <a:ext uri="{FF2B5EF4-FFF2-40B4-BE49-F238E27FC236}">
                <a16:creationId xmlns="" xmlns:a16="http://schemas.microsoft.com/office/drawing/2014/main" id="{B1963DAD-DADE-46A5-9D85-2B8E0EF04DC2}"/>
              </a:ext>
            </a:extLst>
          </p:cNvPr>
          <p:cNvSpPr>
            <a:spLocks noGrp="1"/>
          </p:cNvSpPr>
          <p:nvPr>
            <p:ph type="ctrTitle"/>
          </p:nvPr>
        </p:nvSpPr>
        <p:spPr/>
        <p:txBody>
          <a:bodyPr/>
          <a:lstStyle/>
          <a:p>
            <a:pPr eaLnBrk="1" hangingPunct="1"/>
            <a:r>
              <a:rPr lang="en-US" altLang="en-US"/>
              <a:t>Section 10.1</a:t>
            </a:r>
          </a:p>
        </p:txBody>
      </p:sp>
      <p:sp>
        <p:nvSpPr>
          <p:cNvPr id="5" name="Subtitle 4">
            <a:extLst>
              <a:ext uri="{FF2B5EF4-FFF2-40B4-BE49-F238E27FC236}">
                <a16:creationId xmlns="" xmlns:a16="http://schemas.microsoft.com/office/drawing/2014/main" id="{445D787F-9F60-4666-9745-C1D87D7E8F68}"/>
              </a:ext>
            </a:extLst>
          </p:cNvPr>
          <p:cNvSpPr>
            <a:spLocks noGrp="1"/>
          </p:cNvSpPr>
          <p:nvPr>
            <p:ph type="subTitle" idx="1"/>
          </p:nvPr>
        </p:nvSpPr>
        <p:spPr/>
        <p:txBody>
          <a:bodyPr/>
          <a:lstStyle/>
          <a:p>
            <a:pPr eaLnBrk="1" hangingPunct="1">
              <a:defRPr/>
            </a:pPr>
            <a:r>
              <a:rPr lang="en-US" altLang="en-US" dirty="0">
                <a:ea typeface="Times New Roman" charset="0"/>
              </a:rPr>
              <a:t>Goodness-of-Fit Test</a:t>
            </a:r>
          </a:p>
        </p:txBody>
      </p:sp>
      <p:sp>
        <p:nvSpPr>
          <p:cNvPr id="14339" name="Footer Placeholder 2">
            <a:extLst>
              <a:ext uri="{FF2B5EF4-FFF2-40B4-BE49-F238E27FC236}">
                <a16:creationId xmlns="" xmlns:a16="http://schemas.microsoft.com/office/drawing/2014/main" id="{08D4E86C-DD2D-42B3-B060-BA756F961EA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195532688"/>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3">
            <a:extLst>
              <a:ext uri="{FF2B5EF4-FFF2-40B4-BE49-F238E27FC236}">
                <a16:creationId xmlns="" xmlns:a16="http://schemas.microsoft.com/office/drawing/2014/main" id="{3A9514D2-236D-497E-8160-2771B8354F65}"/>
              </a:ext>
            </a:extLst>
          </p:cNvPr>
          <p:cNvSpPr>
            <a:spLocks noGrp="1"/>
          </p:cNvSpPr>
          <p:nvPr>
            <p:ph type="title"/>
          </p:nvPr>
        </p:nvSpPr>
        <p:spPr>
          <a:xfrm>
            <a:off x="228600" y="168734"/>
            <a:ext cx="8843962" cy="1143000"/>
          </a:xfrm>
        </p:spPr>
        <p:txBody>
          <a:bodyPr/>
          <a:lstStyle/>
          <a:p>
            <a:pPr eaLnBrk="1" hangingPunct="1"/>
            <a:r>
              <a:rPr lang="en-US" sz="4400" dirty="0">
                <a:solidFill>
                  <a:schemeClr val="accent3"/>
                </a:solidFill>
              </a:rPr>
              <a:t>Solution: Performing a Chi-Square Goodness of Fit Test</a:t>
            </a:r>
            <a:endParaRPr lang="en-US" altLang="en-US" sz="4400" dirty="0"/>
          </a:p>
        </p:txBody>
      </p:sp>
      <p:sp>
        <p:nvSpPr>
          <p:cNvPr id="7" name="TextBox 6">
            <a:extLst>
              <a:ext uri="{FF2B5EF4-FFF2-40B4-BE49-F238E27FC236}">
                <a16:creationId xmlns="" xmlns:a16="http://schemas.microsoft.com/office/drawing/2014/main" id="{BC73294D-9937-41C2-8957-C1EB1280B132}"/>
              </a:ext>
            </a:extLst>
          </p:cNvPr>
          <p:cNvSpPr txBox="1">
            <a:spLocks noChangeArrowheads="1"/>
          </p:cNvSpPr>
          <p:nvPr/>
        </p:nvSpPr>
        <p:spPr bwMode="auto">
          <a:xfrm>
            <a:off x="432160" y="1443841"/>
            <a:ext cx="814842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sz="2800" dirty="0">
                <a:latin typeface="+mn-lt"/>
              </a:rPr>
              <a:t>Using </a:t>
            </a:r>
            <a:r>
              <a:rPr lang="en-US" sz="2800" dirty="0" err="1">
                <a:latin typeface="+mn-lt"/>
              </a:rPr>
              <a:t>d.f.</a:t>
            </a:r>
            <a:r>
              <a:rPr lang="en-US" sz="2800" dirty="0">
                <a:latin typeface="+mn-lt"/>
              </a:rPr>
              <a:t> = 5 and </a:t>
            </a:r>
            <a:r>
              <a:rPr lang="en-US" sz="2800" i="1" dirty="0">
                <a:latin typeface="Symbol" panose="05050102010706020507" pitchFamily="18" charset="2"/>
              </a:rPr>
              <a:t>a</a:t>
            </a:r>
            <a:r>
              <a:rPr lang="en-US" sz="2800" dirty="0">
                <a:latin typeface="+mn-lt"/>
              </a:rPr>
              <a:t> = 0.10, the critical value is </a:t>
            </a:r>
            <a:br>
              <a:rPr lang="en-US" sz="2800" dirty="0">
                <a:latin typeface="+mn-lt"/>
              </a:rPr>
            </a:br>
            <a:r>
              <a:rPr lang="en-US" sz="2800" i="1" dirty="0">
                <a:latin typeface="+mn-lt"/>
                <a:sym typeface="Symbol" panose="05050102010706020507" pitchFamily="18" charset="2"/>
              </a:rPr>
              <a:t></a:t>
            </a:r>
            <a:r>
              <a:rPr lang="en-US" sz="2800" baseline="-25000" dirty="0">
                <a:latin typeface="+mn-lt"/>
                <a:sym typeface="Symbol" panose="05050102010706020507" pitchFamily="18" charset="2"/>
              </a:rPr>
              <a:t>o</a:t>
            </a:r>
            <a:r>
              <a:rPr lang="en-US" sz="2800" baseline="30000" dirty="0">
                <a:latin typeface="+mn-lt"/>
              </a:rPr>
              <a:t>2</a:t>
            </a:r>
            <a:r>
              <a:rPr lang="en-US" sz="2800" dirty="0">
                <a:latin typeface="+mn-lt"/>
              </a:rPr>
              <a:t> = 9.236. The rejection region is </a:t>
            </a:r>
            <a:r>
              <a:rPr lang="en-US" sz="2800" i="1" dirty="0">
                <a:sym typeface="Symbol" panose="05050102010706020507" pitchFamily="18" charset="2"/>
              </a:rPr>
              <a:t></a:t>
            </a:r>
            <a:r>
              <a:rPr lang="en-US" sz="2800" baseline="30000" dirty="0"/>
              <a:t>2</a:t>
            </a:r>
            <a:r>
              <a:rPr lang="en-US" sz="2800" dirty="0">
                <a:latin typeface="+mn-lt"/>
              </a:rPr>
              <a:t> &gt; 9.236. To find the chi-square test statistic using a table, use the observed and expected frequencies shown.</a:t>
            </a:r>
            <a:endParaRPr lang="en-US" altLang="en-US" sz="3200" b="1" dirty="0">
              <a:solidFill>
                <a:schemeClr val="accent2"/>
              </a:solidFill>
              <a:latin typeface="+mn-lt"/>
            </a:endParaRPr>
          </a:p>
        </p:txBody>
      </p:sp>
      <p:sp>
        <p:nvSpPr>
          <p:cNvPr id="59423" name="Footer Placeholder 2">
            <a:extLst>
              <a:ext uri="{FF2B5EF4-FFF2-40B4-BE49-F238E27FC236}">
                <a16:creationId xmlns="" xmlns:a16="http://schemas.microsoft.com/office/drawing/2014/main" id="{5B3558E3-07C0-4FD9-88C6-12F9B58703D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screenshot of a cell phone&#10;&#10;Description generated with very high confidence">
            <a:extLst>
              <a:ext uri="{FF2B5EF4-FFF2-40B4-BE49-F238E27FC236}">
                <a16:creationId xmlns="" xmlns:a16="http://schemas.microsoft.com/office/drawing/2014/main" id="{FCD47DAD-832C-44A3-95EB-1F9A35225D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6539" y="3259723"/>
            <a:ext cx="5621402" cy="3135429"/>
          </a:xfrm>
          <a:prstGeom prst="rect">
            <a:avLst/>
          </a:prstGeom>
        </p:spPr>
      </p:pic>
    </p:spTree>
    <p:extLst>
      <p:ext uri="{BB962C8B-B14F-4D97-AF65-F5344CB8AC3E}">
        <p14:creationId xmlns:p14="http://schemas.microsoft.com/office/powerpoint/2010/main" val="547180154"/>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 xmlns:a16="http://schemas.microsoft.com/office/drawing/2014/main" id="{48A63B2E-FB53-446D-B565-A3713E5514E5}"/>
              </a:ext>
            </a:extLst>
          </p:cNvPr>
          <p:cNvSpPr>
            <a:spLocks noGrp="1"/>
          </p:cNvSpPr>
          <p:nvPr>
            <p:ph idx="1"/>
          </p:nvPr>
        </p:nvSpPr>
        <p:spPr>
          <a:xfrm>
            <a:off x="457200" y="1600200"/>
            <a:ext cx="5334000" cy="4525963"/>
          </a:xfrm>
        </p:spPr>
        <p:txBody>
          <a:bodyPr/>
          <a:lstStyle/>
          <a:p>
            <a:r>
              <a:rPr lang="en-US" dirty="0"/>
              <a:t>The figure shows the location of the rejection region and the chi-square test statistic. Because </a:t>
            </a:r>
            <a:r>
              <a:rPr lang="en-US" i="1" dirty="0">
                <a:sym typeface="Symbol" panose="05050102010706020507" pitchFamily="18" charset="2"/>
              </a:rPr>
              <a:t></a:t>
            </a:r>
            <a:r>
              <a:rPr lang="en-US" baseline="30000" dirty="0"/>
              <a:t>2</a:t>
            </a:r>
            <a:r>
              <a:rPr lang="en-US" dirty="0"/>
              <a:t> </a:t>
            </a:r>
            <a:br>
              <a:rPr lang="en-US" dirty="0"/>
            </a:br>
            <a:r>
              <a:rPr lang="en-US" dirty="0"/>
              <a:t>is not in the rejection region, you </a:t>
            </a:r>
            <a:r>
              <a:rPr lang="en-US" dirty="0">
                <a:solidFill>
                  <a:srgbClr val="C00000"/>
                </a:solidFill>
              </a:rPr>
              <a:t>fail to reject the null hypothesis.</a:t>
            </a:r>
          </a:p>
          <a:p>
            <a:r>
              <a:rPr lang="en-US" dirty="0"/>
              <a:t>There is not enough evidence at the 10% level of significance to reject the claim that the distribution of the different-colored candies in bags of dark chocolate M&amp;M’s® is uniform.</a:t>
            </a:r>
          </a:p>
        </p:txBody>
      </p:sp>
      <p:sp>
        <p:nvSpPr>
          <p:cNvPr id="61441" name="Title 3">
            <a:extLst>
              <a:ext uri="{FF2B5EF4-FFF2-40B4-BE49-F238E27FC236}">
                <a16:creationId xmlns="" xmlns:a16="http://schemas.microsoft.com/office/drawing/2014/main" id="{8B994333-ADD9-4EE2-921E-22DB5997D31B}"/>
              </a:ext>
            </a:extLst>
          </p:cNvPr>
          <p:cNvSpPr>
            <a:spLocks noGrp="1"/>
          </p:cNvSpPr>
          <p:nvPr>
            <p:ph type="title"/>
          </p:nvPr>
        </p:nvSpPr>
        <p:spPr/>
        <p:txBody>
          <a:bodyPr/>
          <a:lstStyle/>
          <a:p>
            <a:pPr eaLnBrk="1" hangingPunct="1"/>
            <a:r>
              <a:rPr lang="en-US" dirty="0">
                <a:solidFill>
                  <a:schemeClr val="accent3"/>
                </a:solidFill>
              </a:rPr>
              <a:t>Solution: Performing a Chi-Square Goodness of Fit Test</a:t>
            </a:r>
            <a:endParaRPr lang="en-US" altLang="en-US" dirty="0"/>
          </a:p>
        </p:txBody>
      </p:sp>
      <p:sp>
        <p:nvSpPr>
          <p:cNvPr id="61444" name="Rectangle 6">
            <a:extLst>
              <a:ext uri="{FF2B5EF4-FFF2-40B4-BE49-F238E27FC236}">
                <a16:creationId xmlns="" xmlns:a16="http://schemas.microsoft.com/office/drawing/2014/main" id="{C7AB0AA2-6937-4B1D-8B50-777FF4C2F409}"/>
              </a:ext>
            </a:extLst>
          </p:cNvPr>
          <p:cNvSpPr>
            <a:spLocks noChangeArrowheads="1"/>
          </p:cNvSpPr>
          <p:nvPr/>
        </p:nvSpPr>
        <p:spPr bwMode="auto">
          <a:xfrm>
            <a:off x="1485900" y="1682750"/>
            <a:ext cx="1841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2600" b="1">
              <a:solidFill>
                <a:schemeClr val="accent2"/>
              </a:solidFill>
              <a:latin typeface="Times New Roman" panose="02020603050405020304" pitchFamily="18" charset="0"/>
            </a:endParaRPr>
          </a:p>
        </p:txBody>
      </p:sp>
      <p:sp>
        <p:nvSpPr>
          <p:cNvPr id="61449" name="Footer Placeholder 2">
            <a:extLst>
              <a:ext uri="{FF2B5EF4-FFF2-40B4-BE49-F238E27FC236}">
                <a16:creationId xmlns="" xmlns:a16="http://schemas.microsoft.com/office/drawing/2014/main" id="{7A6788C4-48E7-40FC-A01F-6AA04B2CE21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close up of a piece of paper&#10;&#10;Description generated with high confidence">
            <a:extLst>
              <a:ext uri="{FF2B5EF4-FFF2-40B4-BE49-F238E27FC236}">
                <a16:creationId xmlns="" xmlns:a16="http://schemas.microsoft.com/office/drawing/2014/main" id="{27A469D0-13E3-48DF-94D4-8F5997FA2F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0159" y="1682750"/>
            <a:ext cx="3319379" cy="3362951"/>
          </a:xfrm>
          <a:prstGeom prst="rect">
            <a:avLst/>
          </a:prstGeom>
        </p:spPr>
      </p:pic>
    </p:spTree>
    <p:extLst>
      <p:ext uri="{BB962C8B-B14F-4D97-AF65-F5344CB8AC3E}">
        <p14:creationId xmlns:p14="http://schemas.microsoft.com/office/powerpoint/2010/main" val="293116594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a:extLst>
              <a:ext uri="{FF2B5EF4-FFF2-40B4-BE49-F238E27FC236}">
                <a16:creationId xmlns="" xmlns:a16="http://schemas.microsoft.com/office/drawing/2014/main" id="{DAFD5CE6-B00A-46BD-84FF-70F8774DA133}"/>
              </a:ext>
            </a:extLst>
          </p:cNvPr>
          <p:cNvSpPr>
            <a:spLocks noGrp="1"/>
          </p:cNvSpPr>
          <p:nvPr>
            <p:ph type="title"/>
          </p:nvPr>
        </p:nvSpPr>
        <p:spPr/>
        <p:txBody>
          <a:bodyPr/>
          <a:lstStyle/>
          <a:p>
            <a:pPr eaLnBrk="1" hangingPunct="1"/>
            <a:r>
              <a:rPr lang="en-US" altLang="en-US"/>
              <a:t>Section 10.1 Objectives</a:t>
            </a:r>
          </a:p>
        </p:txBody>
      </p:sp>
      <p:sp>
        <p:nvSpPr>
          <p:cNvPr id="16386" name="Content Placeholder 2">
            <a:extLst>
              <a:ext uri="{FF2B5EF4-FFF2-40B4-BE49-F238E27FC236}">
                <a16:creationId xmlns="" xmlns:a16="http://schemas.microsoft.com/office/drawing/2014/main" id="{D5F67A03-AEAB-4E3C-93D4-5881AA344276}"/>
              </a:ext>
            </a:extLst>
          </p:cNvPr>
          <p:cNvSpPr>
            <a:spLocks noGrp="1"/>
          </p:cNvSpPr>
          <p:nvPr>
            <p:ph idx="1"/>
          </p:nvPr>
        </p:nvSpPr>
        <p:spPr/>
        <p:txBody>
          <a:bodyPr/>
          <a:lstStyle/>
          <a:p>
            <a:pPr eaLnBrk="1" hangingPunct="1"/>
            <a:r>
              <a:rPr lang="en-US" altLang="en-US" dirty="0"/>
              <a:t>How to use the chi-square distribution to test whether a frequency distribution fits an expected distribution</a:t>
            </a:r>
          </a:p>
        </p:txBody>
      </p:sp>
      <p:sp>
        <p:nvSpPr>
          <p:cNvPr id="16387" name="Footer Placeholder 2">
            <a:extLst>
              <a:ext uri="{FF2B5EF4-FFF2-40B4-BE49-F238E27FC236}">
                <a16:creationId xmlns="" xmlns:a16="http://schemas.microsoft.com/office/drawing/2014/main" id="{8450EF4C-0DD2-4137-9932-1557924436F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18378052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a:extLst>
              <a:ext uri="{FF2B5EF4-FFF2-40B4-BE49-F238E27FC236}">
                <a16:creationId xmlns="" xmlns:a16="http://schemas.microsoft.com/office/drawing/2014/main" id="{8D72A829-9684-4FF8-845F-1B7448D7C0D9}"/>
              </a:ext>
            </a:extLst>
          </p:cNvPr>
          <p:cNvSpPr>
            <a:spLocks noGrp="1"/>
          </p:cNvSpPr>
          <p:nvPr>
            <p:ph type="title"/>
          </p:nvPr>
        </p:nvSpPr>
        <p:spPr/>
        <p:txBody>
          <a:bodyPr/>
          <a:lstStyle/>
          <a:p>
            <a:pPr eaLnBrk="1" hangingPunct="1"/>
            <a:r>
              <a:rPr lang="en-US" altLang="en-US"/>
              <a:t>Multinomial Experiments</a:t>
            </a:r>
          </a:p>
        </p:txBody>
      </p:sp>
      <p:sp>
        <p:nvSpPr>
          <p:cNvPr id="40963" name="Content Placeholder 2">
            <a:extLst>
              <a:ext uri="{FF2B5EF4-FFF2-40B4-BE49-F238E27FC236}">
                <a16:creationId xmlns="" xmlns:a16="http://schemas.microsoft.com/office/drawing/2014/main" id="{A9B44AC5-B0E8-4DA9-81B3-8D513A32A41E}"/>
              </a:ext>
            </a:extLst>
          </p:cNvPr>
          <p:cNvSpPr>
            <a:spLocks noGrp="1"/>
          </p:cNvSpPr>
          <p:nvPr>
            <p:ph idx="1"/>
          </p:nvPr>
        </p:nvSpPr>
        <p:spPr/>
        <p:txBody>
          <a:bodyPr/>
          <a:lstStyle/>
          <a:p>
            <a:pPr eaLnBrk="1" hangingPunct="1">
              <a:buClr>
                <a:schemeClr val="tx1"/>
              </a:buClr>
              <a:buSzPct val="75000"/>
              <a:buFont typeface="Arial" panose="020B0604020202020204" pitchFamily="34" charset="0"/>
              <a:buNone/>
            </a:pPr>
            <a:r>
              <a:rPr lang="en-US" altLang="en-US" b="1" dirty="0">
                <a:solidFill>
                  <a:schemeClr val="accent2"/>
                </a:solidFill>
              </a:rPr>
              <a:t>Multinomial experiment</a:t>
            </a:r>
          </a:p>
          <a:p>
            <a:pPr eaLnBrk="1" hangingPunct="1"/>
            <a:r>
              <a:rPr lang="en-US" altLang="en-US" dirty="0"/>
              <a:t>A probability experiment consisting of a fixed number of independent trials in which there are more than two possible outcomes for each trial. </a:t>
            </a:r>
          </a:p>
          <a:p>
            <a:pPr eaLnBrk="1" hangingPunct="1"/>
            <a:r>
              <a:rPr lang="en-US" altLang="en-US" dirty="0"/>
              <a:t>The probability for each outcome is fixed and each outcome is classified into </a:t>
            </a:r>
            <a:r>
              <a:rPr lang="en-US" altLang="en-US" b="1" dirty="0"/>
              <a:t>categories</a:t>
            </a:r>
            <a:r>
              <a:rPr lang="en-US" altLang="en-US" dirty="0"/>
              <a:t>. </a:t>
            </a:r>
          </a:p>
          <a:p>
            <a:pPr eaLnBrk="1" hangingPunct="1"/>
            <a:r>
              <a:rPr lang="en-US" altLang="en-US" dirty="0"/>
              <a:t>Recall that a binomial experiment has only two possible outcomes.</a:t>
            </a:r>
          </a:p>
          <a:p>
            <a:pPr eaLnBrk="1" hangingPunct="1"/>
            <a:endParaRPr lang="en-US" altLang="en-US" dirty="0"/>
          </a:p>
        </p:txBody>
      </p:sp>
      <p:sp>
        <p:nvSpPr>
          <p:cNvPr id="18435" name="Footer Placeholder 2">
            <a:extLst>
              <a:ext uri="{FF2B5EF4-FFF2-40B4-BE49-F238E27FC236}">
                <a16:creationId xmlns="" xmlns:a16="http://schemas.microsoft.com/office/drawing/2014/main" id="{E1BA96D6-BB87-4F98-8589-F84CC914D8C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2283596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 xmlns:a16="http://schemas.microsoft.com/office/drawing/2014/main" id="{37302D28-A088-42E0-AD92-836B06EDF9D8}"/>
              </a:ext>
            </a:extLst>
          </p:cNvPr>
          <p:cNvSpPr>
            <a:spLocks noGrp="1"/>
          </p:cNvSpPr>
          <p:nvPr>
            <p:ph type="title"/>
          </p:nvPr>
        </p:nvSpPr>
        <p:spPr/>
        <p:txBody>
          <a:bodyPr/>
          <a:lstStyle/>
          <a:p>
            <a:pPr eaLnBrk="1" hangingPunct="1"/>
            <a:r>
              <a:rPr lang="en-US" altLang="en-US"/>
              <a:t>Multinomial Experiments</a:t>
            </a:r>
          </a:p>
        </p:txBody>
      </p:sp>
      <p:sp>
        <p:nvSpPr>
          <p:cNvPr id="40963" name="Content Placeholder 2">
            <a:extLst>
              <a:ext uri="{FF2B5EF4-FFF2-40B4-BE49-F238E27FC236}">
                <a16:creationId xmlns="" xmlns:a16="http://schemas.microsoft.com/office/drawing/2014/main" id="{A86C8EE5-8C29-47A3-9034-88E8D9926D5A}"/>
              </a:ext>
            </a:extLst>
          </p:cNvPr>
          <p:cNvSpPr>
            <a:spLocks noGrp="1"/>
          </p:cNvSpPr>
          <p:nvPr>
            <p:ph idx="1"/>
          </p:nvPr>
        </p:nvSpPr>
        <p:spPr>
          <a:xfrm>
            <a:off x="457200" y="1231900"/>
            <a:ext cx="8229600" cy="4981575"/>
          </a:xfrm>
        </p:spPr>
        <p:txBody>
          <a:bodyPr/>
          <a:lstStyle/>
          <a:p>
            <a:pPr eaLnBrk="1" hangingPunct="1"/>
            <a:r>
              <a:rPr lang="en-US" altLang="en-US" dirty="0"/>
              <a:t>A tax preparation company wants to determine the proportions of people who used different methods to prepare their taxes.</a:t>
            </a:r>
          </a:p>
          <a:p>
            <a:pPr eaLnBrk="1" hangingPunct="1"/>
            <a:r>
              <a:rPr lang="en-US" altLang="en-US" dirty="0"/>
              <a:t>It wants to test a previous retail  trade association’s claim concerning the distribution of proportions of people who use different methods to prepare their taxes.</a:t>
            </a:r>
          </a:p>
          <a:p>
            <a:pPr eaLnBrk="1" hangingPunct="1"/>
            <a:r>
              <a:rPr lang="en-US" altLang="en-US" dirty="0"/>
              <a:t>It can compare the distribution of proportions obtained in the multinomial experiment with the previous survey’s specified distribution.</a:t>
            </a:r>
          </a:p>
          <a:p>
            <a:pPr eaLnBrk="1" hangingPunct="1"/>
            <a:r>
              <a:rPr lang="en-US" altLang="en-US" dirty="0"/>
              <a:t>It can perform a chi-square goodness-of-fit test.</a:t>
            </a:r>
          </a:p>
          <a:p>
            <a:pPr eaLnBrk="1" hangingPunct="1"/>
            <a:endParaRPr lang="en-US" altLang="en-US" dirty="0"/>
          </a:p>
        </p:txBody>
      </p:sp>
      <p:sp>
        <p:nvSpPr>
          <p:cNvPr id="20483" name="Footer Placeholder 2">
            <a:extLst>
              <a:ext uri="{FF2B5EF4-FFF2-40B4-BE49-F238E27FC236}">
                <a16:creationId xmlns="" xmlns:a16="http://schemas.microsoft.com/office/drawing/2014/main" id="{3DF14E4B-6617-450A-8E3B-24C7FEEB0BF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88150532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9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29" name="Rectangle 2">
            <a:extLst>
              <a:ext uri="{FF2B5EF4-FFF2-40B4-BE49-F238E27FC236}">
                <a16:creationId xmlns="" xmlns:a16="http://schemas.microsoft.com/office/drawing/2014/main" id="{D230DEA3-6BE8-488A-B0CA-10983A859B75}"/>
              </a:ext>
            </a:extLst>
          </p:cNvPr>
          <p:cNvSpPr>
            <a:spLocks noGrp="1" noChangeArrowheads="1"/>
          </p:cNvSpPr>
          <p:nvPr>
            <p:ph type="title"/>
          </p:nvPr>
        </p:nvSpPr>
        <p:spPr>
          <a:noFill/>
        </p:spPr>
        <p:txBody>
          <a:bodyPr/>
          <a:lstStyle/>
          <a:p>
            <a:pPr eaLnBrk="1" hangingPunct="1"/>
            <a:r>
              <a:rPr lang="en-US" altLang="en-US"/>
              <a:t>Chi-Square Goodness-of-Fit Test</a:t>
            </a:r>
          </a:p>
        </p:txBody>
      </p:sp>
      <p:sp>
        <p:nvSpPr>
          <p:cNvPr id="22530" name="Content Placeholder 5">
            <a:extLst>
              <a:ext uri="{FF2B5EF4-FFF2-40B4-BE49-F238E27FC236}">
                <a16:creationId xmlns="" xmlns:a16="http://schemas.microsoft.com/office/drawing/2014/main" id="{AC8344B2-1A69-4FED-99A0-FB7F953D9273}"/>
              </a:ext>
            </a:extLst>
          </p:cNvPr>
          <p:cNvSpPr>
            <a:spLocks noGrp="1"/>
          </p:cNvSpPr>
          <p:nvPr>
            <p:ph idx="1"/>
          </p:nvPr>
        </p:nvSpPr>
        <p:spPr/>
        <p:txBody>
          <a:bodyPr/>
          <a:lstStyle/>
          <a:p>
            <a:pPr eaLnBrk="1" hangingPunct="1">
              <a:buClr>
                <a:schemeClr val="tx1"/>
              </a:buClr>
              <a:buSzPct val="75000"/>
              <a:buFont typeface="Arial" panose="020B0604020202020204" pitchFamily="34" charset="0"/>
              <a:buNone/>
            </a:pPr>
            <a:r>
              <a:rPr lang="en-US" altLang="en-US" b="1" dirty="0">
                <a:solidFill>
                  <a:schemeClr val="accent2"/>
                </a:solidFill>
              </a:rPr>
              <a:t>Chi-Square Goodness-of-Fit</a:t>
            </a:r>
            <a:r>
              <a:rPr lang="en-US" altLang="en-US" dirty="0">
                <a:solidFill>
                  <a:schemeClr val="accent2"/>
                </a:solidFill>
              </a:rPr>
              <a:t> </a:t>
            </a:r>
            <a:r>
              <a:rPr lang="en-US" altLang="en-US" b="1" dirty="0">
                <a:solidFill>
                  <a:schemeClr val="accent2"/>
                </a:solidFill>
              </a:rPr>
              <a:t>Test</a:t>
            </a:r>
            <a:r>
              <a:rPr lang="en-US" altLang="en-US" dirty="0">
                <a:solidFill>
                  <a:schemeClr val="accent2"/>
                </a:solidFill>
              </a:rPr>
              <a:t> </a:t>
            </a:r>
          </a:p>
          <a:p>
            <a:pPr eaLnBrk="1" hangingPunct="1"/>
            <a:r>
              <a:rPr lang="en-US" altLang="en-US" dirty="0"/>
              <a:t>Used to test whether a frequency distribution fits an expected distribution.</a:t>
            </a:r>
          </a:p>
          <a:p>
            <a:pPr eaLnBrk="1" hangingPunct="1"/>
            <a:r>
              <a:rPr lang="en-US" altLang="en-US" dirty="0"/>
              <a:t>The null hypothesis states that the frequency distribution fits an expected distribution.</a:t>
            </a:r>
          </a:p>
          <a:p>
            <a:pPr eaLnBrk="1" hangingPunct="1"/>
            <a:r>
              <a:rPr lang="en-US" altLang="en-US" dirty="0"/>
              <a:t>The alternative hypothesis states that the frequency distribution does not fit the expected distribution.</a:t>
            </a:r>
          </a:p>
          <a:p>
            <a:pPr eaLnBrk="1" hangingPunct="1"/>
            <a:endParaRPr lang="en-US" altLang="en-US" dirty="0"/>
          </a:p>
        </p:txBody>
      </p:sp>
      <p:sp>
        <p:nvSpPr>
          <p:cNvPr id="22532" name="Footer Placeholder 2">
            <a:extLst>
              <a:ext uri="{FF2B5EF4-FFF2-40B4-BE49-F238E27FC236}">
                <a16:creationId xmlns="" xmlns:a16="http://schemas.microsoft.com/office/drawing/2014/main" id="{355A464B-A349-4EE7-969F-34090433646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65178861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a:extLst>
              <a:ext uri="{FF2B5EF4-FFF2-40B4-BE49-F238E27FC236}">
                <a16:creationId xmlns="" xmlns:a16="http://schemas.microsoft.com/office/drawing/2014/main" id="{3DA2B622-8F9F-4EFF-B2A1-6FD89F517D2A}"/>
              </a:ext>
            </a:extLst>
          </p:cNvPr>
          <p:cNvSpPr>
            <a:spLocks noGrp="1"/>
          </p:cNvSpPr>
          <p:nvPr>
            <p:ph type="title"/>
          </p:nvPr>
        </p:nvSpPr>
        <p:spPr/>
        <p:txBody>
          <a:bodyPr/>
          <a:lstStyle/>
          <a:p>
            <a:pPr eaLnBrk="1" hangingPunct="1"/>
            <a:r>
              <a:rPr lang="en-US" altLang="en-US"/>
              <a:t>Multinomial Experiments</a:t>
            </a:r>
          </a:p>
        </p:txBody>
      </p:sp>
      <p:sp>
        <p:nvSpPr>
          <p:cNvPr id="24578" name="Content Placeholder 2">
            <a:extLst>
              <a:ext uri="{FF2B5EF4-FFF2-40B4-BE49-F238E27FC236}">
                <a16:creationId xmlns="" xmlns:a16="http://schemas.microsoft.com/office/drawing/2014/main" id="{21E099D2-E007-471F-996A-D74CC62E291D}"/>
              </a:ext>
            </a:extLst>
          </p:cNvPr>
          <p:cNvSpPr>
            <a:spLocks noGrp="1"/>
          </p:cNvSpPr>
          <p:nvPr>
            <p:ph idx="1"/>
          </p:nvPr>
        </p:nvSpPr>
        <p:spPr>
          <a:xfrm>
            <a:off x="457200" y="1550988"/>
            <a:ext cx="8229600" cy="1557337"/>
          </a:xfrm>
        </p:spPr>
        <p:txBody>
          <a:bodyPr/>
          <a:lstStyle/>
          <a:p>
            <a:pPr eaLnBrk="1" hangingPunct="1">
              <a:lnSpc>
                <a:spcPct val="90000"/>
              </a:lnSpc>
            </a:pPr>
            <a:r>
              <a:rPr lang="en-US" altLang="en-US"/>
              <a:t>Results of a survey of tax preparation methods.</a:t>
            </a:r>
          </a:p>
          <a:p>
            <a:pPr eaLnBrk="1" hangingPunct="1">
              <a:buFont typeface="Arial" panose="020B0604020202020204" pitchFamily="34" charset="0"/>
              <a:buNone/>
            </a:pPr>
            <a:endParaRPr lang="en-US" altLang="en-US"/>
          </a:p>
        </p:txBody>
      </p:sp>
      <p:sp>
        <p:nvSpPr>
          <p:cNvPr id="5" name="Rectangle 116">
            <a:extLst>
              <a:ext uri="{FF2B5EF4-FFF2-40B4-BE49-F238E27FC236}">
                <a16:creationId xmlns="" xmlns:a16="http://schemas.microsoft.com/office/drawing/2014/main" id="{9A00F653-B63C-45E6-88A9-E648ABF287A1}"/>
              </a:ext>
            </a:extLst>
          </p:cNvPr>
          <p:cNvSpPr>
            <a:spLocks noChangeArrowheads="1"/>
          </p:cNvSpPr>
          <p:nvPr/>
        </p:nvSpPr>
        <p:spPr bwMode="auto">
          <a:xfrm>
            <a:off x="1530165" y="2377327"/>
            <a:ext cx="6314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Clr>
                <a:schemeClr val="tx1"/>
              </a:buClr>
              <a:buSzPct val="75000"/>
            </a:pPr>
            <a:r>
              <a:rPr lang="en-US" altLang="en-US" dirty="0">
                <a:latin typeface="Times New Roman" panose="02020603050405020304" pitchFamily="18" charset="0"/>
              </a:rPr>
              <a:t>Each outcome is classified into </a:t>
            </a:r>
            <a:r>
              <a:rPr lang="en-US" altLang="en-US" b="1" dirty="0">
                <a:latin typeface="Times New Roman" panose="02020603050405020304" pitchFamily="18" charset="0"/>
              </a:rPr>
              <a:t>categories</a:t>
            </a:r>
            <a:r>
              <a:rPr lang="en-US" altLang="en-US" dirty="0">
                <a:latin typeface="Times New Roman" panose="02020603050405020304" pitchFamily="18" charset="0"/>
              </a:rPr>
              <a:t>.</a:t>
            </a:r>
          </a:p>
        </p:txBody>
      </p:sp>
      <p:sp>
        <p:nvSpPr>
          <p:cNvPr id="6" name="Rectangle 117">
            <a:extLst>
              <a:ext uri="{FF2B5EF4-FFF2-40B4-BE49-F238E27FC236}">
                <a16:creationId xmlns="" xmlns:a16="http://schemas.microsoft.com/office/drawing/2014/main" id="{2F2E6D9B-87D0-4484-B23E-B301ADEA98E6}"/>
              </a:ext>
            </a:extLst>
          </p:cNvPr>
          <p:cNvSpPr>
            <a:spLocks noChangeArrowheads="1"/>
          </p:cNvSpPr>
          <p:nvPr/>
        </p:nvSpPr>
        <p:spPr bwMode="auto">
          <a:xfrm>
            <a:off x="1122194" y="5430872"/>
            <a:ext cx="7130365" cy="426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Clr>
                <a:schemeClr val="tx1"/>
              </a:buClr>
              <a:buSzPct val="75000"/>
            </a:pPr>
            <a:r>
              <a:rPr lang="en-US" altLang="en-US" dirty="0">
                <a:latin typeface="Times New Roman" panose="02020603050405020304" pitchFamily="18" charset="0"/>
              </a:rPr>
              <a:t>The probability for each possible outcome is fixed.</a:t>
            </a:r>
          </a:p>
        </p:txBody>
      </p:sp>
      <p:sp>
        <p:nvSpPr>
          <p:cNvPr id="24604" name="Footer Placeholder 2">
            <a:extLst>
              <a:ext uri="{FF2B5EF4-FFF2-40B4-BE49-F238E27FC236}">
                <a16:creationId xmlns="" xmlns:a16="http://schemas.microsoft.com/office/drawing/2014/main" id="{74E87C0D-61B1-47BD-8F97-A6BF2A30A87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 xmlns:a16="http://schemas.microsoft.com/office/drawing/2014/main" id="{21E4EE0C-7B57-4347-976E-ED18E14835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1564" y="2838992"/>
            <a:ext cx="4498857" cy="2459741"/>
          </a:xfrm>
          <a:prstGeom prst="rect">
            <a:avLst/>
          </a:prstGeom>
        </p:spPr>
      </p:pic>
    </p:spTree>
    <p:extLst>
      <p:ext uri="{BB962C8B-B14F-4D97-AF65-F5344CB8AC3E}">
        <p14:creationId xmlns:p14="http://schemas.microsoft.com/office/powerpoint/2010/main" val="187506312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6"/>
                                        </p:tgtEl>
                                        <p:attrNameLst>
                                          <p:attrName>style.visibility</p:attrName>
                                        </p:attrNameLst>
                                      </p:cBhvr>
                                      <p:to>
                                        <p:strVal val="visible"/>
                                      </p:to>
                                    </p:set>
                                  </p:childTnLst>
                                </p:cTn>
                              </p:par>
                              <p:par>
                                <p:cTn id="10" presetID="1" presetClass="entr" presetSubtype="0"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Rectangle 2">
            <a:extLst>
              <a:ext uri="{FF2B5EF4-FFF2-40B4-BE49-F238E27FC236}">
                <a16:creationId xmlns="" xmlns:a16="http://schemas.microsoft.com/office/drawing/2014/main" id="{934D3247-40FD-46C8-8429-AE4A9101F938}"/>
              </a:ext>
            </a:extLst>
          </p:cNvPr>
          <p:cNvSpPr>
            <a:spLocks noGrp="1" noChangeArrowheads="1"/>
          </p:cNvSpPr>
          <p:nvPr>
            <p:ph type="title"/>
          </p:nvPr>
        </p:nvSpPr>
        <p:spPr>
          <a:noFill/>
        </p:spPr>
        <p:txBody>
          <a:bodyPr/>
          <a:lstStyle/>
          <a:p>
            <a:pPr eaLnBrk="1" hangingPunct="1"/>
            <a:r>
              <a:rPr lang="en-US" altLang="en-US"/>
              <a:t>Chi-Square Goodness-of-Fit Test</a:t>
            </a:r>
          </a:p>
        </p:txBody>
      </p:sp>
      <p:sp>
        <p:nvSpPr>
          <p:cNvPr id="26626" name="Content Placeholder 5">
            <a:extLst>
              <a:ext uri="{FF2B5EF4-FFF2-40B4-BE49-F238E27FC236}">
                <a16:creationId xmlns="" xmlns:a16="http://schemas.microsoft.com/office/drawing/2014/main" id="{0ED6A2B1-5916-445A-A67E-58353B4B65FB}"/>
              </a:ext>
            </a:extLst>
          </p:cNvPr>
          <p:cNvSpPr>
            <a:spLocks noGrp="1"/>
          </p:cNvSpPr>
          <p:nvPr>
            <p:ph idx="1"/>
          </p:nvPr>
        </p:nvSpPr>
        <p:spPr>
          <a:xfrm>
            <a:off x="457200" y="1401763"/>
            <a:ext cx="8229600" cy="4525962"/>
          </a:xfrm>
        </p:spPr>
        <p:txBody>
          <a:bodyPr/>
          <a:lstStyle/>
          <a:p>
            <a:pPr eaLnBrk="1" hangingPunct="1"/>
            <a:r>
              <a:rPr lang="en-US" altLang="en-US"/>
              <a:t>To test the previous survey’s claim, a company can perform a chi-square goodness-of-fit test using the following hypotheses.</a:t>
            </a:r>
          </a:p>
        </p:txBody>
      </p:sp>
      <p:sp>
        <p:nvSpPr>
          <p:cNvPr id="26627" name="TextBox 5">
            <a:extLst>
              <a:ext uri="{FF2B5EF4-FFF2-40B4-BE49-F238E27FC236}">
                <a16:creationId xmlns="" xmlns:a16="http://schemas.microsoft.com/office/drawing/2014/main" id="{6B77C3E8-8625-46EF-B04C-E66043BBC243}"/>
              </a:ext>
            </a:extLst>
          </p:cNvPr>
          <p:cNvSpPr txBox="1">
            <a:spLocks noChangeArrowheads="1"/>
          </p:cNvSpPr>
          <p:nvPr/>
        </p:nvSpPr>
        <p:spPr bwMode="auto">
          <a:xfrm>
            <a:off x="457200" y="3249612"/>
            <a:ext cx="80772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9438" indent="-579438"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dirty="0">
                <a:latin typeface="Times New Roman" panose="02020603050405020304" pitchFamily="18" charset="0"/>
              </a:rPr>
              <a:t>H</a:t>
            </a:r>
            <a:r>
              <a:rPr lang="en-US" altLang="en-US" sz="2800" baseline="-25000" dirty="0">
                <a:latin typeface="Times New Roman" panose="02020603050405020304" pitchFamily="18" charset="0"/>
              </a:rPr>
              <a:t>0</a:t>
            </a:r>
            <a:r>
              <a:rPr lang="en-US" altLang="en-US" sz="2800" dirty="0">
                <a:latin typeface="Times New Roman" panose="02020603050405020304" pitchFamily="18" charset="0"/>
              </a:rPr>
              <a:t>: The distribution of tax preparation methods is 24% by accountant, 20% by hand, 35% by computer software, 5% by friend or family, and 15 % by tax preparation service.    </a:t>
            </a:r>
            <a:r>
              <a:rPr lang="en-US" altLang="en-US" sz="2800" dirty="0">
                <a:solidFill>
                  <a:schemeClr val="accent2"/>
                </a:solidFill>
                <a:latin typeface="Times New Roman" panose="02020603050405020304" pitchFamily="18" charset="0"/>
              </a:rPr>
              <a:t>(claim)</a:t>
            </a:r>
          </a:p>
          <a:p>
            <a:pPr eaLnBrk="1" hangingPunct="1"/>
            <a:r>
              <a:rPr lang="en-US" altLang="en-US" sz="2800" i="1" dirty="0">
                <a:latin typeface="Times New Roman" panose="02020603050405020304" pitchFamily="18" charset="0"/>
              </a:rPr>
              <a:t>H</a:t>
            </a:r>
            <a:r>
              <a:rPr lang="en-US" altLang="en-US" sz="2800" i="1" baseline="-25000" dirty="0">
                <a:latin typeface="Times New Roman" panose="02020603050405020304" pitchFamily="18" charset="0"/>
              </a:rPr>
              <a:t>a</a:t>
            </a:r>
            <a:r>
              <a:rPr lang="en-US" altLang="en-US" sz="2800" dirty="0">
                <a:latin typeface="Times New Roman" panose="02020603050405020304" pitchFamily="18" charset="0"/>
              </a:rPr>
              <a:t>: The distribution of tax preparation methods differs from the claimed or expected distribution.</a:t>
            </a:r>
          </a:p>
        </p:txBody>
      </p:sp>
      <p:sp>
        <p:nvSpPr>
          <p:cNvPr id="26628" name="Footer Placeholder 2">
            <a:extLst>
              <a:ext uri="{FF2B5EF4-FFF2-40B4-BE49-F238E27FC236}">
                <a16:creationId xmlns="" xmlns:a16="http://schemas.microsoft.com/office/drawing/2014/main" id="{EB4BE943-0A38-4E7E-AAF1-ADF8E892237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113412726"/>
      </p:ext>
    </p:extLst>
  </p:cSld>
  <p:clrMapOvr>
    <a:masterClrMapping/>
  </p:clrMapOvr>
  <p:transition>
    <p:wipe dir="r"/>
  </p:transition>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521</TotalTime>
  <Words>1338</Words>
  <Application>Microsoft Office PowerPoint</Application>
  <PresentationFormat>On-screen Show (4:3)</PresentationFormat>
  <Paragraphs>172</Paragraphs>
  <Slides>31</Slides>
  <Notes>31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40" baseType="lpstr">
      <vt:lpstr>MS PGothic</vt:lpstr>
      <vt:lpstr>Arial</vt:lpstr>
      <vt:lpstr>Calibri</vt:lpstr>
      <vt:lpstr>Cambria Math</vt:lpstr>
      <vt:lpstr>Symbol</vt:lpstr>
      <vt:lpstr>Times New Roman</vt:lpstr>
      <vt:lpstr>Wingdings</vt:lpstr>
      <vt:lpstr>lf4template</vt:lpstr>
      <vt:lpstr>Equation</vt:lpstr>
      <vt:lpstr>PowerPoint Presentation</vt:lpstr>
      <vt:lpstr>Chapter Outline</vt:lpstr>
      <vt:lpstr>Section 10.1</vt:lpstr>
      <vt:lpstr>Section 10.1 Objectives</vt:lpstr>
      <vt:lpstr>Multinomial Experiments</vt:lpstr>
      <vt:lpstr>Multinomial Experiments</vt:lpstr>
      <vt:lpstr>Chi-Square Goodness-of-Fit Test</vt:lpstr>
      <vt:lpstr>Multinomial Experiments</vt:lpstr>
      <vt:lpstr>Chi-Square Goodness-of-Fit Test</vt:lpstr>
      <vt:lpstr>Chi-Square Goodness-of-Fit Test</vt:lpstr>
      <vt:lpstr>Chi-Square Goodness-of-Fit Test</vt:lpstr>
      <vt:lpstr>Example: Finding Observed and Expected Frequencies</vt:lpstr>
      <vt:lpstr>Solution: Finding Observed and Expected Frequencies</vt:lpstr>
      <vt:lpstr>Solution: Finding Observed and Expected Frequencies</vt:lpstr>
      <vt:lpstr>Chi-Square Goodness-of-Fit Test</vt:lpstr>
      <vt:lpstr>Chi-Square Goodness-of-Fit Test</vt:lpstr>
      <vt:lpstr>Performing a Chi-Square Goodness-of-Fit Test</vt:lpstr>
      <vt:lpstr>Performing a Chi-Square Goodness-of-Fit Test</vt:lpstr>
      <vt:lpstr>Performing a Chi-Square Goodness-of-Fit Test</vt:lpstr>
      <vt:lpstr>Example: Performing a Chi-Square Goodness-of-Fit Test</vt:lpstr>
      <vt:lpstr>Example: Performing a Chi-Square Goodness-of-Fit Test</vt:lpstr>
      <vt:lpstr>Solution: Performing a Chi-Square Goodness-of-Fit Test</vt:lpstr>
      <vt:lpstr>Solution: Performing a Chi-Square Goodness-of-Fit Test</vt:lpstr>
      <vt:lpstr>Solution: Performing a Chi-Square Goodness-of-Fit Test</vt:lpstr>
      <vt:lpstr>Solution: Performing a Chi-Square Goodness-of-Fit Test</vt:lpstr>
      <vt:lpstr>Solution: Performing a Chi-Square Goodness-of-Fit Test</vt:lpstr>
      <vt:lpstr>Example: Performing a Chi-Square Goodness of Fit Test</vt:lpstr>
      <vt:lpstr>Solution: Performing a Chi-Square Goodness of Fit Test</vt:lpstr>
      <vt:lpstr>Solution: Performing a Chi-Square Goodness of Fit Test</vt:lpstr>
      <vt:lpstr>Solution: Performing a Chi-Square Goodness of Fit Test</vt:lpstr>
      <vt:lpstr>Solution: Performing a Chi-Square Goodness of Fit Test</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dc:title>
  <dc:subject>Elementary Statistics  7e</dc:subject>
  <dc:creator>Ron Larson, Betsy Farber</dc:creator>
  <cp:lastModifiedBy>Sandra Scholten</cp:lastModifiedBy>
  <cp:revision>88</cp:revision>
  <dcterms:created xsi:type="dcterms:W3CDTF">2007-07-18T23:54:35Z</dcterms:created>
  <dcterms:modified xsi:type="dcterms:W3CDTF">2019-02-12T18:54:46Z</dcterms:modified>
</cp:coreProperties>
</file>