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3" r:id="rId10"/>
    <p:sldId id="265" r:id="rId11"/>
    <p:sldId id="266" r:id="rId12"/>
    <p:sldId id="267" r:id="rId13"/>
    <p:sldId id="268" r:id="rId14"/>
    <p:sldId id="282" r:id="rId15"/>
    <p:sldId id="284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3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560061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5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09905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2742863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>
            <a:extLst>
              <a:ext uri="{FF2B5EF4-FFF2-40B4-BE49-F238E27FC236}">
                <a16:creationId xmlns="" xmlns:a16="http://schemas.microsoft.com/office/drawing/2014/main" id="{227B3483-BF0A-4E5C-B1F7-EC1D2026DC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Notes Placeholder 2">
            <a:extLst>
              <a:ext uri="{FF2B5EF4-FFF2-40B4-BE49-F238E27FC236}">
                <a16:creationId xmlns="" xmlns:a16="http://schemas.microsoft.com/office/drawing/2014/main" id="{5EDBE598-0AB3-4857-BF9E-30C982F0B9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4339" name="Slide Number Placeholder 3">
            <a:extLst>
              <a:ext uri="{FF2B5EF4-FFF2-40B4-BE49-F238E27FC236}">
                <a16:creationId xmlns="" xmlns:a16="http://schemas.microsoft.com/office/drawing/2014/main" id="{41EE2044-46D3-4633-ADFE-A959EFDE0C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1527FD6-3C1B-4401-BA17-496549293B4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925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Normal Probability Distributions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4">
            <a:extLst>
              <a:ext uri="{FF2B5EF4-FFF2-40B4-BE49-F238E27FC236}">
                <a16:creationId xmlns="" xmlns:a16="http://schemas.microsoft.com/office/drawing/2014/main" id="{9046C02F-A428-41C3-851E-4FEBA3FD4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Means and Standard Deviations</a:t>
            </a:r>
          </a:p>
        </p:txBody>
      </p:sp>
      <p:sp>
        <p:nvSpPr>
          <p:cNvPr id="6" name="Content Placeholder 66">
            <a:extLst>
              <a:ext uri="{FF2B5EF4-FFF2-40B4-BE49-F238E27FC236}">
                <a16:creationId xmlns="" xmlns:a16="http://schemas.microsoft.com/office/drawing/2014/main" id="{F5C58376-568E-4913-B335-0782D6D54605}"/>
              </a:ext>
            </a:extLst>
          </p:cNvPr>
          <p:cNvSpPr txBox="1">
            <a:spLocks/>
          </p:cNvSpPr>
          <p:nvPr/>
        </p:nvSpPr>
        <p:spPr bwMode="auto">
          <a:xfrm>
            <a:off x="457200" y="1371600"/>
            <a:ext cx="8477794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normal distribution can have any mean and any positive standard deviation.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mean gives the location of the line of symmetry.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standard deviation describes the spread of the data.</a:t>
            </a:r>
          </a:p>
        </p:txBody>
      </p:sp>
      <p:pic>
        <p:nvPicPr>
          <p:cNvPr id="3" name="Picture 2" descr="A close up of a map&#10;&#10;Description generated with very high confidence">
            <a:extLst>
              <a:ext uri="{FF2B5EF4-FFF2-40B4-BE49-F238E27FC236}">
                <a16:creationId xmlns="" xmlns:a16="http://schemas.microsoft.com/office/drawing/2014/main" id="{ABB601CB-35D4-45DD-9302-A0A02860BC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68" y="3429000"/>
            <a:ext cx="7466746" cy="274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795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70CDD03D-0B97-4543-A778-52700594F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Understanding Mean and Standard Deviation</a:t>
            </a:r>
          </a:p>
        </p:txBody>
      </p:sp>
      <p:sp>
        <p:nvSpPr>
          <p:cNvPr id="20482" name="Footer Placeholder 2">
            <a:extLst>
              <a:ext uri="{FF2B5EF4-FFF2-40B4-BE49-F238E27FC236}">
                <a16:creationId xmlns="" xmlns:a16="http://schemas.microsoft.com/office/drawing/2014/main" id="{1437D828-47FF-4EC6-AB3E-44BA7A7A4E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20483" name="Picture 34">
            <a:extLst>
              <a:ext uri="{FF2B5EF4-FFF2-40B4-BE49-F238E27FC236}">
                <a16:creationId xmlns="" xmlns:a16="http://schemas.microsoft.com/office/drawing/2014/main" id="{4AE32A2C-2B7F-4625-BF6D-98094D75D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014538"/>
            <a:ext cx="53530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Content Placeholder 30">
            <a:extLst>
              <a:ext uri="{FF2B5EF4-FFF2-40B4-BE49-F238E27FC236}">
                <a16:creationId xmlns="" xmlns:a16="http://schemas.microsoft.com/office/drawing/2014/main" id="{FEF54349-8F45-4849-9680-292AF56FD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66800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</a:pPr>
            <a:r>
              <a:rPr lang="en-US" altLang="en-US"/>
              <a:t>Which curve has the greater mean?</a:t>
            </a:r>
          </a:p>
        </p:txBody>
      </p:sp>
      <p:sp>
        <p:nvSpPr>
          <p:cNvPr id="33" name="Rectangle 4">
            <a:extLst>
              <a:ext uri="{FF2B5EF4-FFF2-40B4-BE49-F238E27FC236}">
                <a16:creationId xmlns="" xmlns:a16="http://schemas.microsoft.com/office/drawing/2014/main" id="{3BF7736A-5324-48BC-A4E8-752CF68E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356100"/>
            <a:ext cx="80772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Curve </a:t>
            </a:r>
            <a:r>
              <a:rPr lang="en-US" sz="2800" b="1" i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A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has the greater mean  </a:t>
            </a:r>
            <a:r>
              <a:rPr lang="en-US" sz="2800" dirty="0">
                <a:latin typeface="Times New Roman" pitchFamily="18" charset="0"/>
                <a:ea typeface="+mn-ea"/>
              </a:rPr>
              <a:t>(The line of symmetry of curve </a:t>
            </a:r>
            <a:r>
              <a:rPr lang="en-US" sz="2800" i="1" dirty="0">
                <a:latin typeface="Times New Roman" pitchFamily="18" charset="0"/>
                <a:ea typeface="+mn-ea"/>
              </a:rPr>
              <a:t>A</a:t>
            </a:r>
            <a:r>
              <a:rPr lang="en-US" sz="2800" dirty="0">
                <a:latin typeface="Times New Roman" pitchFamily="18" charset="0"/>
                <a:ea typeface="+mn-ea"/>
              </a:rPr>
              <a:t> occurs at </a:t>
            </a:r>
            <a:r>
              <a:rPr lang="en-US" sz="2800" i="1" dirty="0">
                <a:latin typeface="Times New Roman" pitchFamily="18" charset="0"/>
                <a:ea typeface="+mn-ea"/>
              </a:rPr>
              <a:t>x</a:t>
            </a:r>
            <a:r>
              <a:rPr lang="en-US" sz="2800" dirty="0">
                <a:latin typeface="Times New Roman" pitchFamily="18" charset="0"/>
                <a:ea typeface="+mn-ea"/>
              </a:rPr>
              <a:t> = 15.  The line of symmetry of curve </a:t>
            </a:r>
            <a:r>
              <a:rPr lang="en-US" sz="2800" i="1" dirty="0">
                <a:latin typeface="Times New Roman" pitchFamily="18" charset="0"/>
                <a:ea typeface="+mn-ea"/>
              </a:rPr>
              <a:t>B</a:t>
            </a:r>
            <a:r>
              <a:rPr lang="en-US" sz="2800" dirty="0">
                <a:latin typeface="Times New Roman" pitchFamily="18" charset="0"/>
                <a:ea typeface="+mn-ea"/>
              </a:rPr>
              <a:t> occurs at </a:t>
            </a:r>
            <a:r>
              <a:rPr lang="en-US" sz="2800" i="1" dirty="0">
                <a:latin typeface="Times New Roman" pitchFamily="18" charset="0"/>
                <a:ea typeface="+mn-ea"/>
              </a:rPr>
              <a:t>x</a:t>
            </a:r>
            <a:r>
              <a:rPr lang="en-US" sz="2800" dirty="0">
                <a:latin typeface="Times New Roman" pitchFamily="18" charset="0"/>
                <a:ea typeface="+mn-ea"/>
              </a:rPr>
              <a:t> = 12.)</a:t>
            </a:r>
          </a:p>
        </p:txBody>
      </p:sp>
    </p:spTree>
    <p:extLst>
      <p:ext uri="{BB962C8B-B14F-4D97-AF65-F5344CB8AC3E}">
        <p14:creationId xmlns:p14="http://schemas.microsoft.com/office/powerpoint/2010/main" val="121108815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34">
            <a:extLst>
              <a:ext uri="{FF2B5EF4-FFF2-40B4-BE49-F238E27FC236}">
                <a16:creationId xmlns="" xmlns:a16="http://schemas.microsoft.com/office/drawing/2014/main" id="{FF3F68CA-CB77-439F-9864-FF8B390F8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014538"/>
            <a:ext cx="53530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703231A4-5600-41F3-8F80-924F01018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Understanding Mean and Standard Deviation</a:t>
            </a:r>
            <a:endParaRPr lang="en-US" altLang="en-US" dirty="0">
              <a:ea typeface="+mj-ea"/>
            </a:endParaRPr>
          </a:p>
        </p:txBody>
      </p:sp>
      <p:sp>
        <p:nvSpPr>
          <p:cNvPr id="21506" name="Footer Placeholder 2">
            <a:extLst>
              <a:ext uri="{FF2B5EF4-FFF2-40B4-BE49-F238E27FC236}">
                <a16:creationId xmlns="" xmlns:a16="http://schemas.microsoft.com/office/drawing/2014/main" id="{5266554E-EEF3-4AC2-A712-2AC710267A6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1507" name="Content Placeholder 30">
            <a:extLst>
              <a:ext uri="{FF2B5EF4-FFF2-40B4-BE49-F238E27FC236}">
                <a16:creationId xmlns="" xmlns:a16="http://schemas.microsoft.com/office/drawing/2014/main" id="{4044B8ED-726E-413E-9C56-105191EED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85800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AutoNum type="arabicPeriod" startAt="2"/>
            </a:pPr>
            <a:r>
              <a:rPr lang="en-US" altLang="en-US"/>
              <a:t>Which curve has the greater standard deviation?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D5D4092F-B067-4E9A-88BB-CAB2B4660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352925"/>
            <a:ext cx="8001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Curve </a:t>
            </a:r>
            <a:r>
              <a:rPr lang="en-US" sz="2800" b="1" i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B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</a:rPr>
              <a:t> has the greater standard deviation </a:t>
            </a:r>
            <a:r>
              <a:rPr lang="en-US" sz="2800" dirty="0">
                <a:latin typeface="Times New Roman" pitchFamily="18" charset="0"/>
                <a:ea typeface="+mn-ea"/>
              </a:rPr>
              <a:t>(Curve </a:t>
            </a:r>
            <a:r>
              <a:rPr lang="en-US" sz="2800" i="1" dirty="0">
                <a:latin typeface="Times New Roman" pitchFamily="18" charset="0"/>
                <a:ea typeface="+mn-ea"/>
              </a:rPr>
              <a:t>B</a:t>
            </a:r>
            <a:r>
              <a:rPr lang="en-US" sz="2800" dirty="0">
                <a:latin typeface="Times New Roman" pitchFamily="18" charset="0"/>
                <a:ea typeface="+mn-ea"/>
              </a:rPr>
              <a:t> is more spread out than curve </a:t>
            </a:r>
            <a:r>
              <a:rPr lang="en-US" sz="2800" i="1" dirty="0">
                <a:latin typeface="Times New Roman" pitchFamily="18" charset="0"/>
                <a:ea typeface="+mn-ea"/>
              </a:rPr>
              <a:t>A.</a:t>
            </a:r>
            <a:r>
              <a:rPr lang="en-US" sz="2800" dirty="0">
                <a:latin typeface="Times New Roman" pitchFamily="18" charset="0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476831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="" xmlns:a16="http://schemas.microsoft.com/office/drawing/2014/main" id="{8923FC41-28B4-45D5-9AB9-17E0EF4D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Interpreting Graphs of Normal Distributions</a:t>
            </a:r>
          </a:p>
        </p:txBody>
      </p:sp>
      <p:sp>
        <p:nvSpPr>
          <p:cNvPr id="22530" name="Footer Placeholder 2">
            <a:extLst>
              <a:ext uri="{FF2B5EF4-FFF2-40B4-BE49-F238E27FC236}">
                <a16:creationId xmlns="" xmlns:a16="http://schemas.microsoft.com/office/drawing/2014/main" id="{3BA1C7ED-4A25-49F5-8C53-A755CA9EB3B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2531" name="Content Placeholder 34">
            <a:extLst>
              <a:ext uri="{FF2B5EF4-FFF2-40B4-BE49-F238E27FC236}">
                <a16:creationId xmlns="" xmlns:a16="http://schemas.microsoft.com/office/drawing/2014/main" id="{990E1BA0-CC85-4C36-9327-AC1A952B0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828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The scaled test scores for New York State Grade 4 Common Core Mathematics Test are normally distributed. The normal curve shown below represents this distribution. </a:t>
            </a:r>
            <a:r>
              <a:rPr lang="en-US" dirty="0"/>
              <a:t>What is the mean test score? Estimate the standard deviation of this normal distribution.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</a:rPr>
              <a:t>(Adapted from New York State Education Department)</a:t>
            </a:r>
            <a:endParaRPr lang="en-US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D17E144-3E2C-48C3-941F-C1EF176E9E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718" y="3964760"/>
            <a:ext cx="5480311" cy="24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8068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43383A5-74A7-4EE0-8384-7D0FFC78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47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r>
              <a:rPr lang="en-US" dirty="0"/>
              <a:t>The scaled test scores for the New York State Grade 4 Common Core Mathematics Test are normally distributed with a mean of about 305 and a standard deviation of about 40.</a:t>
            </a:r>
            <a:endParaRPr lang="en-US" b="1" dirty="0">
              <a:solidFill>
                <a:schemeClr val="accent3"/>
              </a:solidFill>
            </a:endParaRPr>
          </a:p>
          <a:p>
            <a:endParaRPr lang="en-US" dirty="0"/>
          </a:p>
        </p:txBody>
      </p:sp>
      <p:sp>
        <p:nvSpPr>
          <p:cNvPr id="22529" name="Title 1">
            <a:extLst>
              <a:ext uri="{FF2B5EF4-FFF2-40B4-BE49-F238E27FC236}">
                <a16:creationId xmlns="" xmlns:a16="http://schemas.microsoft.com/office/drawing/2014/main" id="{8923FC41-28B4-45D5-9AB9-17E0EF4D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Interpreting Graphs of Normal Distributions</a:t>
            </a:r>
          </a:p>
        </p:txBody>
      </p:sp>
      <p:sp>
        <p:nvSpPr>
          <p:cNvPr id="22530" name="Footer Placeholder 2">
            <a:extLst>
              <a:ext uri="{FF2B5EF4-FFF2-40B4-BE49-F238E27FC236}">
                <a16:creationId xmlns="" xmlns:a16="http://schemas.microsoft.com/office/drawing/2014/main" id="{3BA1C7ED-4A25-49F5-8C53-A755CA9EB3B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close up of a map&#10;&#10;Description generated with very high confidence">
            <a:extLst>
              <a:ext uri="{FF2B5EF4-FFF2-40B4-BE49-F238E27FC236}">
                <a16:creationId xmlns="" xmlns:a16="http://schemas.microsoft.com/office/drawing/2014/main" id="{ADDCA6BB-F8B4-4837-B6D4-7754E8EC0B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9" y="2008520"/>
            <a:ext cx="6635613" cy="2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0536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43383A5-74A7-4EE0-8384-7D0FFC78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47018"/>
            <a:ext cx="8229600" cy="486965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r>
              <a:rPr lang="en-US" dirty="0"/>
              <a:t>Using the Empirical, you know that about 68% of the scores are between 265 and 345, about 95% of the scores are between 225 and 385, and about 99.7% of the scores are between 185 and 425.</a:t>
            </a:r>
          </a:p>
        </p:txBody>
      </p:sp>
      <p:sp>
        <p:nvSpPr>
          <p:cNvPr id="22529" name="Title 1">
            <a:extLst>
              <a:ext uri="{FF2B5EF4-FFF2-40B4-BE49-F238E27FC236}">
                <a16:creationId xmlns="" xmlns:a16="http://schemas.microsoft.com/office/drawing/2014/main" id="{8923FC41-28B4-45D5-9AB9-17E0EF4D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Solution: Interpreting Graphs of Normal Distributions</a:t>
            </a:r>
          </a:p>
        </p:txBody>
      </p:sp>
      <p:sp>
        <p:nvSpPr>
          <p:cNvPr id="22530" name="Footer Placeholder 2">
            <a:extLst>
              <a:ext uri="{FF2B5EF4-FFF2-40B4-BE49-F238E27FC236}">
                <a16:creationId xmlns="" xmlns:a16="http://schemas.microsoft.com/office/drawing/2014/main" id="{3BA1C7ED-4A25-49F5-8C53-A755CA9EB3B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a map&#10;&#10;Description generated with very high confidence">
            <a:extLst>
              <a:ext uri="{FF2B5EF4-FFF2-40B4-BE49-F238E27FC236}">
                <a16:creationId xmlns="" xmlns:a16="http://schemas.microsoft.com/office/drawing/2014/main" id="{AAD220FB-64A7-4307-98D6-87EF1E7014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9" y="2008520"/>
            <a:ext cx="6635613" cy="2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117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="" xmlns:a16="http://schemas.microsoft.com/office/drawing/2014/main" id="{A1678930-8148-4DEC-A8CB-344904BAB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Standard Normal Distribution</a:t>
            </a:r>
          </a:p>
        </p:txBody>
      </p:sp>
      <p:sp>
        <p:nvSpPr>
          <p:cNvPr id="23554" name="Footer Placeholder 2">
            <a:extLst>
              <a:ext uri="{FF2B5EF4-FFF2-40B4-BE49-F238E27FC236}">
                <a16:creationId xmlns="" xmlns:a16="http://schemas.microsoft.com/office/drawing/2014/main" id="{A00FDAC5-1167-41B4-96F8-368C8F02E99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3555" name="Content Placeholder 25">
            <a:extLst>
              <a:ext uri="{FF2B5EF4-FFF2-40B4-BE49-F238E27FC236}">
                <a16:creationId xmlns="" xmlns:a16="http://schemas.microsoft.com/office/drawing/2014/main" id="{7372EC76-8852-451D-95FD-509B6A23E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15240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Standard normal distribution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  <a:endParaRPr lang="en-US" altLang="en-US" dirty="0"/>
          </a:p>
          <a:p>
            <a:pPr eaLnBrk="1" hangingPunct="1"/>
            <a:r>
              <a:rPr lang="en-US" altLang="en-US" dirty="0"/>
              <a:t>A normal distribution with a mean of 0 and a standard deviation of 1.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dirty="0"/>
          </a:p>
          <a:p>
            <a:pPr eaLnBrk="1" hangingPunct="1"/>
            <a:endParaRPr lang="en-US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59E198B-6C4D-445C-B40B-9D3B1A9B6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648200"/>
            <a:ext cx="8229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-value can be transformed into a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-score by using the formula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="" xmlns:a16="http://schemas.microsoft.com/office/drawing/2014/main" id="{AD9AE83C-6A9A-42B3-8F14-F123F8A52E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160767"/>
              </p:ext>
            </p:extLst>
          </p:nvPr>
        </p:nvGraphicFramePr>
        <p:xfrm>
          <a:off x="2209800" y="5557838"/>
          <a:ext cx="40894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Equation" r:id="rId3" imgW="1930320" imgH="355320" progId="Equation.DSMT4">
                  <p:embed/>
                </p:oleObj>
              </mc:Choice>
              <mc:Fallback>
                <p:oleObj name="Equation" r:id="rId3" imgW="19303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="" xmlns:a16="http://schemas.microsoft.com/office/drawing/2014/main" id="{AD9AE83C-6A9A-42B3-8F14-F123F8A52E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557838"/>
                        <a:ext cx="4089400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58" name="Group 24">
            <a:extLst>
              <a:ext uri="{FF2B5EF4-FFF2-40B4-BE49-F238E27FC236}">
                <a16:creationId xmlns="" xmlns:a16="http://schemas.microsoft.com/office/drawing/2014/main" id="{0C0B36DA-A242-4E42-907F-AB23AE5A2E9D}"/>
              </a:ext>
            </a:extLst>
          </p:cNvPr>
          <p:cNvGrpSpPr>
            <a:grpSpLocks/>
          </p:cNvGrpSpPr>
          <p:nvPr/>
        </p:nvGrpSpPr>
        <p:grpSpPr bwMode="auto">
          <a:xfrm>
            <a:off x="849313" y="2667000"/>
            <a:ext cx="7227887" cy="2012950"/>
            <a:chOff x="317500" y="2895601"/>
            <a:chExt cx="8042275" cy="2238375"/>
          </a:xfrm>
        </p:grpSpPr>
        <p:sp>
          <p:nvSpPr>
            <p:cNvPr id="23559" name="Freeform 2">
              <a:extLst>
                <a:ext uri="{FF2B5EF4-FFF2-40B4-BE49-F238E27FC236}">
                  <a16:creationId xmlns="" xmlns:a16="http://schemas.microsoft.com/office/drawing/2014/main" id="{81FE7774-5A69-437D-9A80-55F75AB82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322" y="2895601"/>
              <a:ext cx="7115228" cy="1751885"/>
            </a:xfrm>
            <a:custGeom>
              <a:avLst/>
              <a:gdLst>
                <a:gd name="T0" fmla="*/ 0 w 4502"/>
                <a:gd name="T1" fmla="*/ 2147483647 h 1559"/>
                <a:gd name="T2" fmla="*/ 2147483647 w 4502"/>
                <a:gd name="T3" fmla="*/ 2147483647 h 1559"/>
                <a:gd name="T4" fmla="*/ 2147483647 w 4502"/>
                <a:gd name="T5" fmla="*/ 2147483647 h 1559"/>
                <a:gd name="T6" fmla="*/ 2147483647 w 4502"/>
                <a:gd name="T7" fmla="*/ 2147483647 h 1559"/>
                <a:gd name="T8" fmla="*/ 2147483647 w 4502"/>
                <a:gd name="T9" fmla="*/ 2147483647 h 1559"/>
                <a:gd name="T10" fmla="*/ 2147483647 w 4502"/>
                <a:gd name="T11" fmla="*/ 2147483647 h 1559"/>
                <a:gd name="T12" fmla="*/ 2147483647 w 4502"/>
                <a:gd name="T13" fmla="*/ 2147483647 h 1559"/>
                <a:gd name="T14" fmla="*/ 2147483647 w 4502"/>
                <a:gd name="T15" fmla="*/ 2147483647 h 1559"/>
                <a:gd name="T16" fmla="*/ 2147483647 w 4502"/>
                <a:gd name="T17" fmla="*/ 2147483647 h 1559"/>
                <a:gd name="T18" fmla="*/ 2147483647 w 4502"/>
                <a:gd name="T19" fmla="*/ 2147483647 h 1559"/>
                <a:gd name="T20" fmla="*/ 2147483647 w 4502"/>
                <a:gd name="T21" fmla="*/ 2147483647 h 1559"/>
                <a:gd name="T22" fmla="*/ 2147483647 w 4502"/>
                <a:gd name="T23" fmla="*/ 2147483647 h 1559"/>
                <a:gd name="T24" fmla="*/ 2147483647 w 4502"/>
                <a:gd name="T25" fmla="*/ 2147483647 h 1559"/>
                <a:gd name="T26" fmla="*/ 2147483647 w 4502"/>
                <a:gd name="T27" fmla="*/ 2147483647 h 1559"/>
                <a:gd name="T28" fmla="*/ 2147483647 w 4502"/>
                <a:gd name="T29" fmla="*/ 2147483647 h 1559"/>
                <a:gd name="T30" fmla="*/ 2147483647 w 4502"/>
                <a:gd name="T31" fmla="*/ 2147483647 h 1559"/>
                <a:gd name="T32" fmla="*/ 2147483647 w 4502"/>
                <a:gd name="T33" fmla="*/ 2147483647 h 1559"/>
                <a:gd name="T34" fmla="*/ 2147483647 w 4502"/>
                <a:gd name="T35" fmla="*/ 2147483647 h 1559"/>
                <a:gd name="T36" fmla="*/ 2147483647 w 4502"/>
                <a:gd name="T37" fmla="*/ 2147483647 h 1559"/>
                <a:gd name="T38" fmla="*/ 2147483647 w 4502"/>
                <a:gd name="T39" fmla="*/ 2147483647 h 1559"/>
                <a:gd name="T40" fmla="*/ 2147483647 w 4502"/>
                <a:gd name="T41" fmla="*/ 2147483647 h 1559"/>
                <a:gd name="T42" fmla="*/ 2147483647 w 4502"/>
                <a:gd name="T43" fmla="*/ 2147483647 h 1559"/>
                <a:gd name="T44" fmla="*/ 2147483647 w 4502"/>
                <a:gd name="T45" fmla="*/ 2147483647 h 1559"/>
                <a:gd name="T46" fmla="*/ 2147483647 w 4502"/>
                <a:gd name="T47" fmla="*/ 2147483647 h 1559"/>
                <a:gd name="T48" fmla="*/ 2147483647 w 4502"/>
                <a:gd name="T49" fmla="*/ 2147483647 h 1559"/>
                <a:gd name="T50" fmla="*/ 2147483647 w 4502"/>
                <a:gd name="T51" fmla="*/ 2147483647 h 1559"/>
                <a:gd name="T52" fmla="*/ 2147483647 w 4502"/>
                <a:gd name="T53" fmla="*/ 2147483647 h 1559"/>
                <a:gd name="T54" fmla="*/ 2147483647 w 4502"/>
                <a:gd name="T55" fmla="*/ 2147483647 h 1559"/>
                <a:gd name="T56" fmla="*/ 2147483647 w 4502"/>
                <a:gd name="T57" fmla="*/ 2147483647 h 1559"/>
                <a:gd name="T58" fmla="*/ 2147483647 w 4502"/>
                <a:gd name="T59" fmla="*/ 2147483647 h 1559"/>
                <a:gd name="T60" fmla="*/ 2147483647 w 4502"/>
                <a:gd name="T61" fmla="*/ 2147483647 h 1559"/>
                <a:gd name="T62" fmla="*/ 2147483647 w 4502"/>
                <a:gd name="T63" fmla="*/ 2147483647 h 1559"/>
                <a:gd name="T64" fmla="*/ 2147483647 w 4502"/>
                <a:gd name="T65" fmla="*/ 2147483647 h 1559"/>
                <a:gd name="T66" fmla="*/ 0 w 4502"/>
                <a:gd name="T67" fmla="*/ 2147483647 h 15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02"/>
                <a:gd name="T103" fmla="*/ 0 h 1559"/>
                <a:gd name="T104" fmla="*/ 4502 w 4502"/>
                <a:gd name="T105" fmla="*/ 1559 h 15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02" h="1559">
                  <a:moveTo>
                    <a:pt x="0" y="1559"/>
                  </a:moveTo>
                  <a:lnTo>
                    <a:pt x="93" y="1548"/>
                  </a:lnTo>
                  <a:lnTo>
                    <a:pt x="175" y="1542"/>
                  </a:lnTo>
                  <a:cubicBezTo>
                    <a:pt x="249" y="1535"/>
                    <a:pt x="432" y="1526"/>
                    <a:pt x="536" y="1508"/>
                  </a:cubicBezTo>
                  <a:cubicBezTo>
                    <a:pt x="640" y="1490"/>
                    <a:pt x="706" y="1469"/>
                    <a:pt x="798" y="1435"/>
                  </a:cubicBezTo>
                  <a:cubicBezTo>
                    <a:pt x="890" y="1401"/>
                    <a:pt x="1012" y="1342"/>
                    <a:pt x="1089" y="1301"/>
                  </a:cubicBezTo>
                  <a:cubicBezTo>
                    <a:pt x="1166" y="1260"/>
                    <a:pt x="1212" y="1224"/>
                    <a:pt x="1261" y="1186"/>
                  </a:cubicBezTo>
                  <a:cubicBezTo>
                    <a:pt x="1310" y="1148"/>
                    <a:pt x="1351" y="1106"/>
                    <a:pt x="1383" y="1073"/>
                  </a:cubicBezTo>
                  <a:cubicBezTo>
                    <a:pt x="1415" y="1040"/>
                    <a:pt x="1424" y="1028"/>
                    <a:pt x="1456" y="986"/>
                  </a:cubicBezTo>
                  <a:lnTo>
                    <a:pt x="1575" y="818"/>
                  </a:lnTo>
                  <a:lnTo>
                    <a:pt x="1648" y="694"/>
                  </a:lnTo>
                  <a:lnTo>
                    <a:pt x="1718" y="559"/>
                  </a:lnTo>
                  <a:lnTo>
                    <a:pt x="1788" y="425"/>
                  </a:lnTo>
                  <a:lnTo>
                    <a:pt x="1875" y="273"/>
                  </a:lnTo>
                  <a:cubicBezTo>
                    <a:pt x="1909" y="222"/>
                    <a:pt x="1951" y="158"/>
                    <a:pt x="1993" y="117"/>
                  </a:cubicBezTo>
                  <a:cubicBezTo>
                    <a:pt x="2035" y="76"/>
                    <a:pt x="2083" y="46"/>
                    <a:pt x="2125" y="27"/>
                  </a:cubicBezTo>
                  <a:cubicBezTo>
                    <a:pt x="2167" y="8"/>
                    <a:pt x="2204" y="5"/>
                    <a:pt x="2245" y="3"/>
                  </a:cubicBezTo>
                  <a:cubicBezTo>
                    <a:pt x="2286" y="1"/>
                    <a:pt x="2326" y="0"/>
                    <a:pt x="2371" y="15"/>
                  </a:cubicBezTo>
                  <a:cubicBezTo>
                    <a:pt x="2416" y="30"/>
                    <a:pt x="2470" y="49"/>
                    <a:pt x="2515" y="93"/>
                  </a:cubicBezTo>
                  <a:cubicBezTo>
                    <a:pt x="2560" y="137"/>
                    <a:pt x="2599" y="204"/>
                    <a:pt x="2644" y="279"/>
                  </a:cubicBezTo>
                  <a:cubicBezTo>
                    <a:pt x="2689" y="354"/>
                    <a:pt x="2749" y="475"/>
                    <a:pt x="2784" y="543"/>
                  </a:cubicBezTo>
                  <a:cubicBezTo>
                    <a:pt x="2819" y="611"/>
                    <a:pt x="2822" y="630"/>
                    <a:pt x="2854" y="689"/>
                  </a:cubicBezTo>
                  <a:cubicBezTo>
                    <a:pt x="2886" y="748"/>
                    <a:pt x="2938" y="838"/>
                    <a:pt x="2976" y="896"/>
                  </a:cubicBezTo>
                  <a:lnTo>
                    <a:pt x="3081" y="1037"/>
                  </a:lnTo>
                  <a:cubicBezTo>
                    <a:pt x="3111" y="1074"/>
                    <a:pt x="3130" y="1092"/>
                    <a:pt x="3157" y="1118"/>
                  </a:cubicBezTo>
                  <a:cubicBezTo>
                    <a:pt x="3184" y="1144"/>
                    <a:pt x="3204" y="1164"/>
                    <a:pt x="3244" y="1194"/>
                  </a:cubicBezTo>
                  <a:cubicBezTo>
                    <a:pt x="3284" y="1224"/>
                    <a:pt x="3349" y="1272"/>
                    <a:pt x="3398" y="1301"/>
                  </a:cubicBezTo>
                  <a:lnTo>
                    <a:pt x="3535" y="1368"/>
                  </a:lnTo>
                  <a:lnTo>
                    <a:pt x="3675" y="1424"/>
                  </a:lnTo>
                  <a:lnTo>
                    <a:pt x="3815" y="1464"/>
                  </a:lnTo>
                  <a:cubicBezTo>
                    <a:pt x="3878" y="1480"/>
                    <a:pt x="3970" y="1508"/>
                    <a:pt x="4051" y="1521"/>
                  </a:cubicBezTo>
                  <a:cubicBezTo>
                    <a:pt x="4132" y="1534"/>
                    <a:pt x="4229" y="1537"/>
                    <a:pt x="4304" y="1542"/>
                  </a:cubicBezTo>
                  <a:lnTo>
                    <a:pt x="4502" y="1553"/>
                  </a:lnTo>
                  <a:lnTo>
                    <a:pt x="0" y="1559"/>
                  </a:lnTo>
                  <a:close/>
                </a:path>
              </a:pathLst>
            </a:custGeom>
            <a:solidFill>
              <a:srgbClr val="71ADDF">
                <a:alpha val="59999"/>
              </a:srgbClr>
            </a:solidFill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23560" name="Group 3">
              <a:extLst>
                <a:ext uri="{FF2B5EF4-FFF2-40B4-BE49-F238E27FC236}">
                  <a16:creationId xmlns="" xmlns:a16="http://schemas.microsoft.com/office/drawing/2014/main" id="{9E6FEE49-1960-4694-8CBD-70657C4454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7500" y="3487738"/>
              <a:ext cx="8042275" cy="1646238"/>
              <a:chOff x="200" y="2197"/>
              <a:chExt cx="5066" cy="1037"/>
            </a:xfrm>
          </p:grpSpPr>
          <p:sp>
            <p:nvSpPr>
              <p:cNvPr id="23562" name="Line 4">
                <a:extLst>
                  <a:ext uri="{FF2B5EF4-FFF2-40B4-BE49-F238E27FC236}">
                    <a16:creationId xmlns="" xmlns:a16="http://schemas.microsoft.com/office/drawing/2014/main" id="{7A54F75A-98A9-40A8-98B0-231CA3635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" y="2922"/>
                <a:ext cx="4803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63" name="Rectangle 5">
                <a:extLst>
                  <a:ext uri="{FF2B5EF4-FFF2-40B4-BE49-F238E27FC236}">
                    <a16:creationId xmlns="" xmlns:a16="http://schemas.microsoft.com/office/drawing/2014/main" id="{82C1E513-6190-47B4-B0D3-DED3833FB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" y="2977"/>
                <a:ext cx="297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  <a:sym typeface="Symbol" panose="05050102010706020507" pitchFamily="18" charset="2"/>
                  </a:rPr>
                  <a:t>3</a:t>
                </a:r>
                <a:endParaRPr lang="en-US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64" name="Rectangle 6">
                <a:extLst>
                  <a:ext uri="{FF2B5EF4-FFF2-40B4-BE49-F238E27FC236}">
                    <a16:creationId xmlns="" xmlns:a16="http://schemas.microsoft.com/office/drawing/2014/main" id="{CFB1C39F-9209-4561-9D26-EA972DD4B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6" y="2975"/>
                <a:ext cx="210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23565" name="Line 7">
                <a:extLst>
                  <a:ext uri="{FF2B5EF4-FFF2-40B4-BE49-F238E27FC236}">
                    <a16:creationId xmlns="" xmlns:a16="http://schemas.microsoft.com/office/drawing/2014/main" id="{D6324855-D9D9-492D-8174-742BE3F162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6" y="288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66" name="Line 8">
                <a:extLst>
                  <a:ext uri="{FF2B5EF4-FFF2-40B4-BE49-F238E27FC236}">
                    <a16:creationId xmlns="" xmlns:a16="http://schemas.microsoft.com/office/drawing/2014/main" id="{9BF8EEDC-7379-47F6-88D3-73BEB3B87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68" y="288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67" name="Line 9">
                <a:extLst>
                  <a:ext uri="{FF2B5EF4-FFF2-40B4-BE49-F238E27FC236}">
                    <a16:creationId xmlns="" xmlns:a16="http://schemas.microsoft.com/office/drawing/2014/main" id="{91E8F573-E22D-4B07-8D41-FCD10A9FF2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3" y="288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68" name="Line 10">
                <a:extLst>
                  <a:ext uri="{FF2B5EF4-FFF2-40B4-BE49-F238E27FC236}">
                    <a16:creationId xmlns="" xmlns:a16="http://schemas.microsoft.com/office/drawing/2014/main" id="{0A62B150-8D2D-4423-B902-487416DD4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1" y="288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69" name="Line 11">
                <a:extLst>
                  <a:ext uri="{FF2B5EF4-FFF2-40B4-BE49-F238E27FC236}">
                    <a16:creationId xmlns="" xmlns:a16="http://schemas.microsoft.com/office/drawing/2014/main" id="{36A3C12C-0A76-4FAD-AD29-8BB25AC50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" y="290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70" name="Line 12">
                <a:extLst>
                  <a:ext uri="{FF2B5EF4-FFF2-40B4-BE49-F238E27FC236}">
                    <a16:creationId xmlns="" xmlns:a16="http://schemas.microsoft.com/office/drawing/2014/main" id="{06E0858E-9052-476D-8419-5FA1D582E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5" y="288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71" name="Line 13">
                <a:extLst>
                  <a:ext uri="{FF2B5EF4-FFF2-40B4-BE49-F238E27FC236}">
                    <a16:creationId xmlns="" xmlns:a16="http://schemas.microsoft.com/office/drawing/2014/main" id="{34CEC006-6864-474B-A5C2-3AF3A3D0F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290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3572" name="Rectangle 14">
                <a:extLst>
                  <a:ext uri="{FF2B5EF4-FFF2-40B4-BE49-F238E27FC236}">
                    <a16:creationId xmlns="" xmlns:a16="http://schemas.microsoft.com/office/drawing/2014/main" id="{D3EA9D7B-2A63-4373-A539-CCDE1F4F7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977"/>
                <a:ext cx="297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  <a:sym typeface="Symbol" panose="05050102010706020507" pitchFamily="18" charset="2"/>
                  </a:rPr>
                  <a:t>2</a:t>
                </a:r>
                <a:endParaRPr lang="en-US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3" name="Rectangle 15">
                <a:extLst>
                  <a:ext uri="{FF2B5EF4-FFF2-40B4-BE49-F238E27FC236}">
                    <a16:creationId xmlns="" xmlns:a16="http://schemas.microsoft.com/office/drawing/2014/main" id="{91196C74-0F3D-4EEE-8C2D-78B0735B1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" y="2977"/>
                <a:ext cx="297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en-US" altLang="en-US" sz="180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23574" name="Rectangle 16">
                <a:extLst>
                  <a:ext uri="{FF2B5EF4-FFF2-40B4-BE49-F238E27FC236}">
                    <a16:creationId xmlns="" xmlns:a16="http://schemas.microsoft.com/office/drawing/2014/main" id="{DE7D92BC-83AA-4620-9701-63483396F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2975"/>
                <a:ext cx="210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23575" name="Rectangle 17">
                <a:extLst>
                  <a:ext uri="{FF2B5EF4-FFF2-40B4-BE49-F238E27FC236}">
                    <a16:creationId xmlns="" xmlns:a16="http://schemas.microsoft.com/office/drawing/2014/main" id="{BA37C7BC-C036-4CBD-B789-024A71E84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6" y="2975"/>
                <a:ext cx="209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6" name="Rectangle 18">
                <a:extLst>
                  <a:ext uri="{FF2B5EF4-FFF2-40B4-BE49-F238E27FC236}">
                    <a16:creationId xmlns="" xmlns:a16="http://schemas.microsoft.com/office/drawing/2014/main" id="{38E2C018-7BA7-4177-86F9-D087E7D0B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2975"/>
                <a:ext cx="209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>
                    <a:latin typeface="Times New Roman" panose="02020603050405020304" pitchFamily="18" charset="0"/>
                    <a:sym typeface="Symbol" panose="05050102010706020507" pitchFamily="18" charset="2"/>
                  </a:rPr>
                  <a:t>3</a:t>
                </a:r>
                <a:endParaRPr lang="en-US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7" name="Rectangle 19">
                <a:extLst>
                  <a:ext uri="{FF2B5EF4-FFF2-40B4-BE49-F238E27FC236}">
                    <a16:creationId xmlns="" xmlns:a16="http://schemas.microsoft.com/office/drawing/2014/main" id="{F883FE0B-5FBD-46D6-90AD-FE8A277201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1" y="2197"/>
                <a:ext cx="169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latin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23578" name="Text Box 20">
                <a:extLst>
                  <a:ext uri="{FF2B5EF4-FFF2-40B4-BE49-F238E27FC236}">
                    <a16:creationId xmlns="" xmlns:a16="http://schemas.microsoft.com/office/drawing/2014/main" id="{43817926-10DA-4E87-A079-15031090D5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8" y="2763"/>
                <a:ext cx="288" cy="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i="1">
                    <a:latin typeface="Times New Roman" panose="02020603050405020304" pitchFamily="18" charset="0"/>
                  </a:rPr>
                  <a:t>z</a:t>
                </a:r>
              </a:p>
            </p:txBody>
          </p:sp>
        </p:grpSp>
        <p:sp>
          <p:nvSpPr>
            <p:cNvPr id="23561" name="Text Box 24">
              <a:extLst>
                <a:ext uri="{FF2B5EF4-FFF2-40B4-BE49-F238E27FC236}">
                  <a16:creationId xmlns="" xmlns:a16="http://schemas.microsoft.com/office/drawing/2014/main" id="{9BC02AE3-7860-46DD-A995-2B3CC6EF0C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963" y="3488982"/>
              <a:ext cx="1640956" cy="50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>
                  <a:latin typeface="Times New Roman" panose="02020603050405020304" pitchFamily="18" charset="0"/>
                </a:rPr>
                <a:t>Area =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38489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="" xmlns:a16="http://schemas.microsoft.com/office/drawing/2014/main" id="{7610C240-E8D1-4E1B-BF67-2401397A4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Standard Normal Distribution</a:t>
            </a:r>
          </a:p>
        </p:txBody>
      </p:sp>
      <p:sp>
        <p:nvSpPr>
          <p:cNvPr id="24578" name="Footer Placeholder 2">
            <a:extLst>
              <a:ext uri="{FF2B5EF4-FFF2-40B4-BE49-F238E27FC236}">
                <a16:creationId xmlns="" xmlns:a16="http://schemas.microsoft.com/office/drawing/2014/main" id="{50F1155F-E263-4D06-AA16-1A29CA67DD6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4579" name="Content Placeholder 23">
            <a:extLst>
              <a:ext uri="{FF2B5EF4-FFF2-40B4-BE49-F238E27FC236}">
                <a16:creationId xmlns="" xmlns:a16="http://schemas.microsoft.com/office/drawing/2014/main" id="{8E101AE7-7C5B-4DB9-B5A3-279B0C600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8691"/>
            <a:ext cx="8229600" cy="1295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b="1" dirty="0"/>
              <a:t>standard normal distribution </a:t>
            </a:r>
            <a:r>
              <a:rPr lang="en-US" dirty="0"/>
              <a:t>is a normal distribution with a mean of 0 and a standard deviation of 1. The total area under its normal curve is 1.</a:t>
            </a:r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B3D6E0-80E3-4357-9DDD-7757C3CD7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83" y="3169334"/>
            <a:ext cx="6131064" cy="302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8796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D5B4F2-A7AA-4BB2-B811-035AD3E5C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ea typeface="+mj-ea"/>
              </a:rPr>
              <a:t>Properties of the Standard Normal Distribution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5602" name="Footer Placeholder 2">
            <a:extLst>
              <a:ext uri="{FF2B5EF4-FFF2-40B4-BE49-F238E27FC236}">
                <a16:creationId xmlns="" xmlns:a16="http://schemas.microsoft.com/office/drawing/2014/main" id="{5D7F1663-DAD3-4EF5-8EAA-22170DFF053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="" xmlns:a16="http://schemas.microsoft.com/office/drawing/2014/main" id="{3E626E01-BAF1-4F98-911A-5FBF011BB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38" y="1669530"/>
            <a:ext cx="8229600" cy="2057400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en-US" dirty="0">
                <a:ea typeface="+mn-ea"/>
              </a:rPr>
              <a:t>The cumulative area is close to 0 for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-scores close to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 = </a:t>
            </a:r>
            <a:r>
              <a:rPr lang="en-US" dirty="0">
                <a:ea typeface="+mn-ea"/>
                <a:sym typeface="Symbol" pitchFamily="18" charset="2"/>
              </a:rPr>
              <a:t>3.49.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dirty="0">
                <a:ea typeface="+mn-ea"/>
              </a:rPr>
              <a:t>The cumulative area increases as the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-scores increase.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grpSp>
        <p:nvGrpSpPr>
          <p:cNvPr id="25604" name="Group 43">
            <a:extLst>
              <a:ext uri="{FF2B5EF4-FFF2-40B4-BE49-F238E27FC236}">
                <a16:creationId xmlns="" xmlns:a16="http://schemas.microsoft.com/office/drawing/2014/main" id="{300D0577-2B5E-4AAF-AA42-EA493F86DEB1}"/>
              </a:ext>
            </a:extLst>
          </p:cNvPr>
          <p:cNvGrpSpPr>
            <a:grpSpLocks/>
          </p:cNvGrpSpPr>
          <p:nvPr/>
        </p:nvGrpSpPr>
        <p:grpSpPr bwMode="auto">
          <a:xfrm>
            <a:off x="1987550" y="4019550"/>
            <a:ext cx="5556250" cy="1905000"/>
            <a:chOff x="1987550" y="4019550"/>
            <a:chExt cx="5556250" cy="1905000"/>
          </a:xfrm>
        </p:grpSpPr>
        <p:grpSp>
          <p:nvGrpSpPr>
            <p:cNvPr id="25610" name="Group 4">
              <a:extLst>
                <a:ext uri="{FF2B5EF4-FFF2-40B4-BE49-F238E27FC236}">
                  <a16:creationId xmlns="" xmlns:a16="http://schemas.microsoft.com/office/drawing/2014/main" id="{9CA93648-F816-40C9-848C-CC1E4B383E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0100" y="4019550"/>
              <a:ext cx="4953000" cy="1905000"/>
              <a:chOff x="1200" y="2640"/>
              <a:chExt cx="3120" cy="1200"/>
            </a:xfrm>
          </p:grpSpPr>
          <p:sp>
            <p:nvSpPr>
              <p:cNvPr id="25631" name="Freeform 5">
                <a:extLst>
                  <a:ext uri="{FF2B5EF4-FFF2-40B4-BE49-F238E27FC236}">
                    <a16:creationId xmlns="" xmlns:a16="http://schemas.microsoft.com/office/drawing/2014/main" id="{BCC3B9C3-DEFF-49E8-BD72-77FF834EC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" y="2640"/>
                <a:ext cx="3071" cy="944"/>
              </a:xfrm>
              <a:custGeom>
                <a:avLst/>
                <a:gdLst>
                  <a:gd name="T0" fmla="*/ 0 w 3092"/>
                  <a:gd name="T1" fmla="*/ 45 h 1092"/>
                  <a:gd name="T2" fmla="*/ 64 w 3092"/>
                  <a:gd name="T3" fmla="*/ 44 h 1092"/>
                  <a:gd name="T4" fmla="*/ 98 w 3092"/>
                  <a:gd name="T5" fmla="*/ 44 h 1092"/>
                  <a:gd name="T6" fmla="*/ 324 w 3092"/>
                  <a:gd name="T7" fmla="*/ 42 h 1092"/>
                  <a:gd name="T8" fmla="*/ 473 w 3092"/>
                  <a:gd name="T9" fmla="*/ 41 h 1092"/>
                  <a:gd name="T10" fmla="*/ 642 w 3092"/>
                  <a:gd name="T11" fmla="*/ 36 h 1092"/>
                  <a:gd name="T12" fmla="*/ 746 w 3092"/>
                  <a:gd name="T13" fmla="*/ 34 h 1092"/>
                  <a:gd name="T14" fmla="*/ 818 w 3092"/>
                  <a:gd name="T15" fmla="*/ 30 h 1092"/>
                  <a:gd name="T16" fmla="*/ 861 w 3092"/>
                  <a:gd name="T17" fmla="*/ 27 h 1092"/>
                  <a:gd name="T18" fmla="*/ 921 w 3092"/>
                  <a:gd name="T19" fmla="*/ 23 h 1092"/>
                  <a:gd name="T20" fmla="*/ 932 w 3092"/>
                  <a:gd name="T21" fmla="*/ 22 h 1092"/>
                  <a:gd name="T22" fmla="*/ 974 w 3092"/>
                  <a:gd name="T23" fmla="*/ 19 h 1092"/>
                  <a:gd name="T24" fmla="*/ 1016 w 3092"/>
                  <a:gd name="T25" fmla="*/ 15 h 1092"/>
                  <a:gd name="T26" fmla="*/ 1058 w 3092"/>
                  <a:gd name="T27" fmla="*/ 11 h 1092"/>
                  <a:gd name="T28" fmla="*/ 1107 w 3092"/>
                  <a:gd name="T29" fmla="*/ 7 h 1092"/>
                  <a:gd name="T30" fmla="*/ 1150 w 3092"/>
                  <a:gd name="T31" fmla="*/ 4 h 1092"/>
                  <a:gd name="T32" fmla="*/ 1189 w 3092"/>
                  <a:gd name="T33" fmla="*/ 3 h 1092"/>
                  <a:gd name="T34" fmla="*/ 1232 w 3092"/>
                  <a:gd name="T35" fmla="*/ 3 h 1092"/>
                  <a:gd name="T36" fmla="*/ 1306 w 3092"/>
                  <a:gd name="T37" fmla="*/ 0 h 1092"/>
                  <a:gd name="T38" fmla="*/ 1357 w 3092"/>
                  <a:gd name="T39" fmla="*/ 0 h 1092"/>
                  <a:gd name="T40" fmla="*/ 1426 w 3092"/>
                  <a:gd name="T41" fmla="*/ 3 h 1092"/>
                  <a:gd name="T42" fmla="*/ 1501 w 3092"/>
                  <a:gd name="T43" fmla="*/ 3 h 1092"/>
                  <a:gd name="T44" fmla="*/ 1563 w 3092"/>
                  <a:gd name="T45" fmla="*/ 7 h 1092"/>
                  <a:gd name="T46" fmla="*/ 1646 w 3092"/>
                  <a:gd name="T47" fmla="*/ 14 h 1092"/>
                  <a:gd name="T48" fmla="*/ 1686 w 3092"/>
                  <a:gd name="T49" fmla="*/ 19 h 1092"/>
                  <a:gd name="T50" fmla="*/ 1725 w 3092"/>
                  <a:gd name="T51" fmla="*/ 22 h 1092"/>
                  <a:gd name="T52" fmla="*/ 1759 w 3092"/>
                  <a:gd name="T53" fmla="*/ 25 h 1092"/>
                  <a:gd name="T54" fmla="*/ 1821 w 3092"/>
                  <a:gd name="T55" fmla="*/ 30 h 1092"/>
                  <a:gd name="T56" fmla="*/ 1866 w 3092"/>
                  <a:gd name="T57" fmla="*/ 31 h 1092"/>
                  <a:gd name="T58" fmla="*/ 1918 w 3092"/>
                  <a:gd name="T59" fmla="*/ 35 h 1092"/>
                  <a:gd name="T60" fmla="*/ 2008 w 3092"/>
                  <a:gd name="T61" fmla="*/ 36 h 1092"/>
                  <a:gd name="T62" fmla="*/ 2091 w 3092"/>
                  <a:gd name="T63" fmla="*/ 39 h 1092"/>
                  <a:gd name="T64" fmla="*/ 2173 w 3092"/>
                  <a:gd name="T65" fmla="*/ 41 h 1092"/>
                  <a:gd name="T66" fmla="*/ 2254 w 3092"/>
                  <a:gd name="T67" fmla="*/ 41 h 1092"/>
                  <a:gd name="T68" fmla="*/ 2365 w 3092"/>
                  <a:gd name="T69" fmla="*/ 43 h 1092"/>
                  <a:gd name="T70" fmla="*/ 2544 w 3092"/>
                  <a:gd name="T71" fmla="*/ 44 h 1092"/>
                  <a:gd name="T72" fmla="*/ 2662 w 3092"/>
                  <a:gd name="T73" fmla="*/ 45 h 1092"/>
                  <a:gd name="T74" fmla="*/ 0 w 3092"/>
                  <a:gd name="T75" fmla="*/ 45 h 109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092"/>
                  <a:gd name="T115" fmla="*/ 0 h 1092"/>
                  <a:gd name="T116" fmla="*/ 3092 w 3092"/>
                  <a:gd name="T117" fmla="*/ 1092 h 109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092" h="1092">
                    <a:moveTo>
                      <a:pt x="0" y="1092"/>
                    </a:moveTo>
                    <a:lnTo>
                      <a:pt x="64" y="1084"/>
                    </a:lnTo>
                    <a:lnTo>
                      <a:pt x="120" y="1080"/>
                    </a:lnTo>
                    <a:lnTo>
                      <a:pt x="368" y="1056"/>
                    </a:lnTo>
                    <a:lnTo>
                      <a:pt x="548" y="1004"/>
                    </a:lnTo>
                    <a:lnTo>
                      <a:pt x="748" y="908"/>
                    </a:lnTo>
                    <a:lnTo>
                      <a:pt x="866" y="826"/>
                    </a:lnTo>
                    <a:lnTo>
                      <a:pt x="950" y="746"/>
                    </a:lnTo>
                    <a:lnTo>
                      <a:pt x="1000" y="684"/>
                    </a:lnTo>
                    <a:lnTo>
                      <a:pt x="1070" y="588"/>
                    </a:lnTo>
                    <a:lnTo>
                      <a:pt x="1082" y="564"/>
                    </a:lnTo>
                    <a:lnTo>
                      <a:pt x="1132" y="476"/>
                    </a:lnTo>
                    <a:lnTo>
                      <a:pt x="1180" y="380"/>
                    </a:lnTo>
                    <a:lnTo>
                      <a:pt x="1228" y="284"/>
                    </a:lnTo>
                    <a:lnTo>
                      <a:pt x="1288" y="176"/>
                    </a:lnTo>
                    <a:lnTo>
                      <a:pt x="1336" y="104"/>
                    </a:lnTo>
                    <a:lnTo>
                      <a:pt x="1380" y="56"/>
                    </a:lnTo>
                    <a:lnTo>
                      <a:pt x="1432" y="28"/>
                    </a:lnTo>
                    <a:lnTo>
                      <a:pt x="1516" y="0"/>
                    </a:lnTo>
                    <a:lnTo>
                      <a:pt x="1576" y="0"/>
                    </a:lnTo>
                    <a:lnTo>
                      <a:pt x="1656" y="28"/>
                    </a:lnTo>
                    <a:lnTo>
                      <a:pt x="1744" y="92"/>
                    </a:lnTo>
                    <a:lnTo>
                      <a:pt x="1816" y="180"/>
                    </a:lnTo>
                    <a:lnTo>
                      <a:pt x="1912" y="368"/>
                    </a:lnTo>
                    <a:lnTo>
                      <a:pt x="1960" y="472"/>
                    </a:lnTo>
                    <a:lnTo>
                      <a:pt x="2004" y="564"/>
                    </a:lnTo>
                    <a:lnTo>
                      <a:pt x="2044" y="620"/>
                    </a:lnTo>
                    <a:lnTo>
                      <a:pt x="2116" y="720"/>
                    </a:lnTo>
                    <a:lnTo>
                      <a:pt x="2168" y="778"/>
                    </a:lnTo>
                    <a:lnTo>
                      <a:pt x="2228" y="832"/>
                    </a:lnTo>
                    <a:lnTo>
                      <a:pt x="2334" y="908"/>
                    </a:lnTo>
                    <a:lnTo>
                      <a:pt x="2428" y="956"/>
                    </a:lnTo>
                    <a:lnTo>
                      <a:pt x="2524" y="996"/>
                    </a:lnTo>
                    <a:lnTo>
                      <a:pt x="2620" y="1024"/>
                    </a:lnTo>
                    <a:lnTo>
                      <a:pt x="2748" y="1060"/>
                    </a:lnTo>
                    <a:lnTo>
                      <a:pt x="2956" y="1080"/>
                    </a:lnTo>
                    <a:lnTo>
                      <a:pt x="3092" y="1088"/>
                    </a:lnTo>
                    <a:lnTo>
                      <a:pt x="0" y="1092"/>
                    </a:lnTo>
                    <a:close/>
                  </a:path>
                </a:pathLst>
              </a:custGeom>
              <a:solidFill>
                <a:srgbClr val="71ADDF">
                  <a:alpha val="59999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5632" name="Line 6">
                <a:extLst>
                  <a:ext uri="{FF2B5EF4-FFF2-40B4-BE49-F238E27FC236}">
                    <a16:creationId xmlns="" xmlns:a16="http://schemas.microsoft.com/office/drawing/2014/main" id="{C5CC5308-6987-4B59-923C-EFDE3D4C3E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3840"/>
                <a:ext cx="3120" cy="0"/>
              </a:xfrm>
              <a:prstGeom prst="line">
                <a:avLst/>
              </a:prstGeom>
              <a:noFill/>
              <a:ln w="38100" cmpd="dbl">
                <a:solidFill>
                  <a:srgbClr val="4A97D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grpSp>
          <p:nvGrpSpPr>
            <p:cNvPr id="25611" name="Group 23">
              <a:extLst>
                <a:ext uri="{FF2B5EF4-FFF2-40B4-BE49-F238E27FC236}">
                  <a16:creationId xmlns="" xmlns:a16="http://schemas.microsoft.com/office/drawing/2014/main" id="{7AF5C265-F11E-4F81-86E5-E5432FB6ED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7550" y="4032250"/>
              <a:ext cx="5556250" cy="1843088"/>
              <a:chOff x="1156" y="2456"/>
              <a:chExt cx="3500" cy="1161"/>
            </a:xfrm>
          </p:grpSpPr>
          <p:sp>
            <p:nvSpPr>
              <p:cNvPr id="25612" name="Text Box 24">
                <a:extLst>
                  <a:ext uri="{FF2B5EF4-FFF2-40B4-BE49-F238E27FC236}">
                    <a16:creationId xmlns="" xmlns:a16="http://schemas.microsoft.com/office/drawing/2014/main" id="{5BCF20F8-7E8A-4E4D-B148-34B7F6AE00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86" y="3276"/>
                <a:ext cx="27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200" i="1">
                    <a:latin typeface="Times New Roman" panose="02020603050405020304" pitchFamily="18" charset="0"/>
                  </a:rPr>
                  <a:t>z</a:t>
                </a:r>
              </a:p>
            </p:txBody>
          </p:sp>
          <p:grpSp>
            <p:nvGrpSpPr>
              <p:cNvPr id="25613" name="Group 25">
                <a:extLst>
                  <a:ext uri="{FF2B5EF4-FFF2-40B4-BE49-F238E27FC236}">
                    <a16:creationId xmlns="" xmlns:a16="http://schemas.microsoft.com/office/drawing/2014/main" id="{9F7C050E-3DFD-416E-B651-B4EBF048D3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6" y="2456"/>
                <a:ext cx="3241" cy="1161"/>
                <a:chOff x="1152" y="2465"/>
                <a:chExt cx="3241" cy="1144"/>
              </a:xfrm>
            </p:grpSpPr>
            <p:grpSp>
              <p:nvGrpSpPr>
                <p:cNvPr id="25614" name="Group 26">
                  <a:extLst>
                    <a:ext uri="{FF2B5EF4-FFF2-40B4-BE49-F238E27FC236}">
                      <a16:creationId xmlns="" xmlns:a16="http://schemas.microsoft.com/office/drawing/2014/main" id="{06F382A4-B92A-46B7-835E-75FF2E002E5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52" y="3367"/>
                  <a:ext cx="3241" cy="242"/>
                  <a:chOff x="1152" y="3367"/>
                  <a:chExt cx="3241" cy="242"/>
                </a:xfrm>
              </p:grpSpPr>
              <p:sp>
                <p:nvSpPr>
                  <p:cNvPr id="25616" name="Line 27">
                    <a:extLst>
                      <a:ext uri="{FF2B5EF4-FFF2-40B4-BE49-F238E27FC236}">
                        <a16:creationId xmlns="" xmlns:a16="http://schemas.microsoft.com/office/drawing/2014/main" id="{031C3040-5D43-4844-A5E3-5725716DF44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152" y="3397"/>
                    <a:ext cx="3241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triangle" w="med" len="med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17" name="Rectangle 28">
                    <a:extLst>
                      <a:ext uri="{FF2B5EF4-FFF2-40B4-BE49-F238E27FC236}">
                        <a16:creationId xmlns="" xmlns:a16="http://schemas.microsoft.com/office/drawing/2014/main" id="{64884CD4-D725-4BC5-9E03-9DA9C408C0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35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3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618" name="Rectangle 29">
                    <a:extLst>
                      <a:ext uri="{FF2B5EF4-FFF2-40B4-BE49-F238E27FC236}">
                        <a16:creationId xmlns="" xmlns:a16="http://schemas.microsoft.com/office/drawing/2014/main" id="{1A5E862B-3B63-4121-AA61-64AD0B93A2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</a:rPr>
                      <a:t>1</a:t>
                    </a:r>
                  </a:p>
                </p:txBody>
              </p:sp>
              <p:sp>
                <p:nvSpPr>
                  <p:cNvPr id="25619" name="Rectangle 30">
                    <a:extLst>
                      <a:ext uri="{FF2B5EF4-FFF2-40B4-BE49-F238E27FC236}">
                        <a16:creationId xmlns="" xmlns:a16="http://schemas.microsoft.com/office/drawing/2014/main" id="{32DC173E-8655-4ACA-B102-830F9CC66C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21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2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620" name="Rectangle 31">
                    <a:extLst>
                      <a:ext uri="{FF2B5EF4-FFF2-40B4-BE49-F238E27FC236}">
                        <a16:creationId xmlns="" xmlns:a16="http://schemas.microsoft.com/office/drawing/2014/main" id="{0C1D66F9-1281-452A-A14F-D1ACCFF917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94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</a:t>
                    </a:r>
                    <a:r>
                      <a:rPr lang="en-US" altLang="en-US" sz="1200">
                        <a:latin typeface="Times New Roman" panose="02020603050405020304" pitchFamily="18" charset="0"/>
                      </a:rPr>
                      <a:t>1</a:t>
                    </a:r>
                  </a:p>
                </p:txBody>
              </p:sp>
              <p:sp>
                <p:nvSpPr>
                  <p:cNvPr id="25621" name="Rectangle 32">
                    <a:extLst>
                      <a:ext uri="{FF2B5EF4-FFF2-40B4-BE49-F238E27FC236}">
                        <a16:creationId xmlns="" xmlns:a16="http://schemas.microsoft.com/office/drawing/2014/main" id="{DB55A5DD-F9BF-450B-B907-5B10BFBC3D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21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</a:rPr>
                      <a:t>0</a:t>
                    </a:r>
                  </a:p>
                </p:txBody>
              </p:sp>
              <p:sp>
                <p:nvSpPr>
                  <p:cNvPr id="25622" name="Rectangle 33">
                    <a:extLst>
                      <a:ext uri="{FF2B5EF4-FFF2-40B4-BE49-F238E27FC236}">
                        <a16:creationId xmlns="" xmlns:a16="http://schemas.microsoft.com/office/drawing/2014/main" id="{A0A61632-84CB-48E6-AA14-D399DB40E7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92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2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623" name="Rectangle 34">
                    <a:extLst>
                      <a:ext uri="{FF2B5EF4-FFF2-40B4-BE49-F238E27FC236}">
                        <a16:creationId xmlns="" xmlns:a16="http://schemas.microsoft.com/office/drawing/2014/main" id="{2B90CEE2-F1A1-4E84-88C2-1D163DDDDD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74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3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624" name="Line 35">
                    <a:extLst>
                      <a:ext uri="{FF2B5EF4-FFF2-40B4-BE49-F238E27FC236}">
                        <a16:creationId xmlns="" xmlns:a16="http://schemas.microsoft.com/office/drawing/2014/main" id="{5891E8A5-4BAB-41DA-ACE8-48B3C0E9D9B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14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25" name="Line 36">
                    <a:extLst>
                      <a:ext uri="{FF2B5EF4-FFF2-40B4-BE49-F238E27FC236}">
                        <a16:creationId xmlns="" xmlns:a16="http://schemas.microsoft.com/office/drawing/2014/main" id="{4F8F3D66-A57A-4B5F-991D-5BB78A878D8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31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26" name="Line 37">
                    <a:extLst>
                      <a:ext uri="{FF2B5EF4-FFF2-40B4-BE49-F238E27FC236}">
                        <a16:creationId xmlns="" xmlns:a16="http://schemas.microsoft.com/office/drawing/2014/main" id="{D85CFA60-EE55-4542-88EB-333CC809A23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81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27" name="Line 38">
                    <a:extLst>
                      <a:ext uri="{FF2B5EF4-FFF2-40B4-BE49-F238E27FC236}">
                        <a16:creationId xmlns="" xmlns:a16="http://schemas.microsoft.com/office/drawing/2014/main" id="{6A5188BA-1249-4CC9-8B46-8AD6B524623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64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28" name="Line 39">
                    <a:extLst>
                      <a:ext uri="{FF2B5EF4-FFF2-40B4-BE49-F238E27FC236}">
                        <a16:creationId xmlns="" xmlns:a16="http://schemas.microsoft.com/office/drawing/2014/main" id="{DE123D83-F1BF-4399-B00C-A56A322C668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348" y="3380"/>
                    <a:ext cx="0" cy="5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29" name="Line 40">
                    <a:extLst>
                      <a:ext uri="{FF2B5EF4-FFF2-40B4-BE49-F238E27FC236}">
                        <a16:creationId xmlns="" xmlns:a16="http://schemas.microsoft.com/office/drawing/2014/main" id="{9914F394-3FBC-4441-B3B6-50F68036060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98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5630" name="Line 41">
                    <a:extLst>
                      <a:ext uri="{FF2B5EF4-FFF2-40B4-BE49-F238E27FC236}">
                        <a16:creationId xmlns="" xmlns:a16="http://schemas.microsoft.com/office/drawing/2014/main" id="{F76B2447-433B-4B4E-AD65-1C656CE5E6E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248" y="3380"/>
                    <a:ext cx="0" cy="5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15" name="Freeform 42">
                  <a:extLst>
                    <a:ext uri="{FF2B5EF4-FFF2-40B4-BE49-F238E27FC236}">
                      <a16:creationId xmlns="" xmlns:a16="http://schemas.microsoft.com/office/drawing/2014/main" id="{C8C959EF-8052-4F14-AA93-5A18942E5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0" y="2465"/>
                  <a:ext cx="3168" cy="935"/>
                </a:xfrm>
                <a:custGeom>
                  <a:avLst/>
                  <a:gdLst>
                    <a:gd name="T0" fmla="*/ 0 w 3350"/>
                    <a:gd name="T1" fmla="*/ 1 h 1271"/>
                    <a:gd name="T2" fmla="*/ 20 w 3350"/>
                    <a:gd name="T3" fmla="*/ 1 h 1271"/>
                    <a:gd name="T4" fmla="*/ 36 w 3350"/>
                    <a:gd name="T5" fmla="*/ 1 h 1271"/>
                    <a:gd name="T6" fmla="*/ 111 w 3350"/>
                    <a:gd name="T7" fmla="*/ 1 h 1271"/>
                    <a:gd name="T8" fmla="*/ 164 w 3350"/>
                    <a:gd name="T9" fmla="*/ 1 h 1271"/>
                    <a:gd name="T10" fmla="*/ 225 w 3350"/>
                    <a:gd name="T11" fmla="*/ 1 h 1271"/>
                    <a:gd name="T12" fmla="*/ 257 w 3350"/>
                    <a:gd name="T13" fmla="*/ 1 h 1271"/>
                    <a:gd name="T14" fmla="*/ 285 w 3350"/>
                    <a:gd name="T15" fmla="*/ 1 h 1271"/>
                    <a:gd name="T16" fmla="*/ 300 w 3350"/>
                    <a:gd name="T17" fmla="*/ 1 h 1271"/>
                    <a:gd name="T18" fmla="*/ 323 w 3350"/>
                    <a:gd name="T19" fmla="*/ 1 h 1271"/>
                    <a:gd name="T20" fmla="*/ 339 w 3350"/>
                    <a:gd name="T21" fmla="*/ 1 h 1271"/>
                    <a:gd name="T22" fmla="*/ 354 w 3350"/>
                    <a:gd name="T23" fmla="*/ 1 h 1271"/>
                    <a:gd name="T24" fmla="*/ 368 w 3350"/>
                    <a:gd name="T25" fmla="*/ 1 h 1271"/>
                    <a:gd name="T26" fmla="*/ 386 w 3350"/>
                    <a:gd name="T27" fmla="*/ 1 h 1271"/>
                    <a:gd name="T28" fmla="*/ 410 w 3350"/>
                    <a:gd name="T29" fmla="*/ 1 h 1271"/>
                    <a:gd name="T30" fmla="*/ 438 w 3350"/>
                    <a:gd name="T31" fmla="*/ 1 h 1271"/>
                    <a:gd name="T32" fmla="*/ 462 w 3350"/>
                    <a:gd name="T33" fmla="*/ 1 h 1271"/>
                    <a:gd name="T34" fmla="*/ 488 w 3350"/>
                    <a:gd name="T35" fmla="*/ 1 h 1271"/>
                    <a:gd name="T36" fmla="*/ 518 w 3350"/>
                    <a:gd name="T37" fmla="*/ 1 h 1271"/>
                    <a:gd name="T38" fmla="*/ 542 w 3350"/>
                    <a:gd name="T39" fmla="*/ 1 h 1271"/>
                    <a:gd name="T40" fmla="*/ 572 w 3350"/>
                    <a:gd name="T41" fmla="*/ 1 h 1271"/>
                    <a:gd name="T42" fmla="*/ 587 w 3350"/>
                    <a:gd name="T43" fmla="*/ 1 h 1271"/>
                    <a:gd name="T44" fmla="*/ 613 w 3350"/>
                    <a:gd name="T45" fmla="*/ 1 h 1271"/>
                    <a:gd name="T46" fmla="*/ 635 w 3350"/>
                    <a:gd name="T47" fmla="*/ 1 h 1271"/>
                    <a:gd name="T48" fmla="*/ 651 w 3350"/>
                    <a:gd name="T49" fmla="*/ 1 h 1271"/>
                    <a:gd name="T50" fmla="*/ 668 w 3350"/>
                    <a:gd name="T51" fmla="*/ 1 h 1271"/>
                    <a:gd name="T52" fmla="*/ 700 w 3350"/>
                    <a:gd name="T53" fmla="*/ 1 h 1271"/>
                    <a:gd name="T54" fmla="*/ 729 w 3350"/>
                    <a:gd name="T55" fmla="*/ 1 h 1271"/>
                    <a:gd name="T56" fmla="*/ 757 w 3350"/>
                    <a:gd name="T57" fmla="*/ 1 h 1271"/>
                    <a:gd name="T58" fmla="*/ 786 w 3350"/>
                    <a:gd name="T59" fmla="*/ 1 h 1271"/>
                    <a:gd name="T60" fmla="*/ 832 w 3350"/>
                    <a:gd name="T61" fmla="*/ 1 h 1271"/>
                    <a:gd name="T62" fmla="*/ 886 w 3350"/>
                    <a:gd name="T63" fmla="*/ 1 h 1271"/>
                    <a:gd name="T64" fmla="*/ 928 w 3350"/>
                    <a:gd name="T65" fmla="*/ 1 h 1271"/>
                    <a:gd name="T66" fmla="*/ 0 w 3350"/>
                    <a:gd name="T67" fmla="*/ 1 h 12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350"/>
                    <a:gd name="T103" fmla="*/ 0 h 1271"/>
                    <a:gd name="T104" fmla="*/ 3350 w 3350"/>
                    <a:gd name="T105" fmla="*/ 1271 h 12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350" h="1271">
                      <a:moveTo>
                        <a:pt x="0" y="1271"/>
                      </a:moveTo>
                      <a:lnTo>
                        <a:pt x="69" y="1262"/>
                      </a:lnTo>
                      <a:lnTo>
                        <a:pt x="130" y="1257"/>
                      </a:lnTo>
                      <a:cubicBezTo>
                        <a:pt x="185" y="1251"/>
                        <a:pt x="321" y="1244"/>
                        <a:pt x="399" y="1229"/>
                      </a:cubicBezTo>
                      <a:cubicBezTo>
                        <a:pt x="476" y="1215"/>
                        <a:pt x="525" y="1198"/>
                        <a:pt x="594" y="1170"/>
                      </a:cubicBezTo>
                      <a:cubicBezTo>
                        <a:pt x="662" y="1142"/>
                        <a:pt x="753" y="1094"/>
                        <a:pt x="810" y="1061"/>
                      </a:cubicBezTo>
                      <a:cubicBezTo>
                        <a:pt x="868" y="1027"/>
                        <a:pt x="902" y="998"/>
                        <a:pt x="938" y="967"/>
                      </a:cubicBezTo>
                      <a:cubicBezTo>
                        <a:pt x="975" y="936"/>
                        <a:pt x="1005" y="902"/>
                        <a:pt x="1029" y="875"/>
                      </a:cubicBezTo>
                      <a:cubicBezTo>
                        <a:pt x="1053" y="848"/>
                        <a:pt x="1060" y="838"/>
                        <a:pt x="1083" y="804"/>
                      </a:cubicBezTo>
                      <a:lnTo>
                        <a:pt x="1172" y="667"/>
                      </a:lnTo>
                      <a:lnTo>
                        <a:pt x="1226" y="566"/>
                      </a:lnTo>
                      <a:lnTo>
                        <a:pt x="1278" y="456"/>
                      </a:lnTo>
                      <a:lnTo>
                        <a:pt x="1330" y="346"/>
                      </a:lnTo>
                      <a:lnTo>
                        <a:pt x="1395" y="223"/>
                      </a:lnTo>
                      <a:cubicBezTo>
                        <a:pt x="1421" y="181"/>
                        <a:pt x="1452" y="129"/>
                        <a:pt x="1483" y="95"/>
                      </a:cubicBezTo>
                      <a:cubicBezTo>
                        <a:pt x="1514" y="62"/>
                        <a:pt x="1550" y="38"/>
                        <a:pt x="1581" y="22"/>
                      </a:cubicBezTo>
                      <a:cubicBezTo>
                        <a:pt x="1612" y="7"/>
                        <a:pt x="1640" y="4"/>
                        <a:pt x="1671" y="2"/>
                      </a:cubicBezTo>
                      <a:cubicBezTo>
                        <a:pt x="1701" y="1"/>
                        <a:pt x="1731" y="0"/>
                        <a:pt x="1764" y="12"/>
                      </a:cubicBezTo>
                      <a:cubicBezTo>
                        <a:pt x="1798" y="24"/>
                        <a:pt x="1838" y="42"/>
                        <a:pt x="1871" y="76"/>
                      </a:cubicBezTo>
                      <a:cubicBezTo>
                        <a:pt x="1904" y="110"/>
                        <a:pt x="1926" y="155"/>
                        <a:pt x="1960" y="216"/>
                      </a:cubicBezTo>
                      <a:cubicBezTo>
                        <a:pt x="1994" y="277"/>
                        <a:pt x="2045" y="385"/>
                        <a:pt x="2072" y="443"/>
                      </a:cubicBezTo>
                      <a:cubicBezTo>
                        <a:pt x="2099" y="501"/>
                        <a:pt x="2100" y="514"/>
                        <a:pt x="2124" y="562"/>
                      </a:cubicBezTo>
                      <a:cubicBezTo>
                        <a:pt x="2148" y="610"/>
                        <a:pt x="2186" y="683"/>
                        <a:pt x="2214" y="730"/>
                      </a:cubicBezTo>
                      <a:lnTo>
                        <a:pt x="2293" y="845"/>
                      </a:lnTo>
                      <a:cubicBezTo>
                        <a:pt x="2315" y="876"/>
                        <a:pt x="2329" y="890"/>
                        <a:pt x="2349" y="911"/>
                      </a:cubicBezTo>
                      <a:cubicBezTo>
                        <a:pt x="2369" y="933"/>
                        <a:pt x="2384" y="949"/>
                        <a:pt x="2414" y="973"/>
                      </a:cubicBezTo>
                      <a:cubicBezTo>
                        <a:pt x="2444" y="998"/>
                        <a:pt x="2492" y="1037"/>
                        <a:pt x="2528" y="1061"/>
                      </a:cubicBezTo>
                      <a:lnTo>
                        <a:pt x="2630" y="1115"/>
                      </a:lnTo>
                      <a:lnTo>
                        <a:pt x="2735" y="1161"/>
                      </a:lnTo>
                      <a:lnTo>
                        <a:pt x="2839" y="1194"/>
                      </a:lnTo>
                      <a:cubicBezTo>
                        <a:pt x="2886" y="1207"/>
                        <a:pt x="2954" y="1229"/>
                        <a:pt x="3014" y="1240"/>
                      </a:cubicBezTo>
                      <a:cubicBezTo>
                        <a:pt x="3075" y="1251"/>
                        <a:pt x="3147" y="1253"/>
                        <a:pt x="3203" y="1257"/>
                      </a:cubicBezTo>
                      <a:lnTo>
                        <a:pt x="3350" y="1266"/>
                      </a:lnTo>
                      <a:lnTo>
                        <a:pt x="0" y="1271"/>
                      </a:lnTo>
                      <a:close/>
                    </a:path>
                  </a:pathLst>
                </a:cu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8" name="Group 43">
            <a:extLst>
              <a:ext uri="{FF2B5EF4-FFF2-40B4-BE49-F238E27FC236}">
                <a16:creationId xmlns="" xmlns:a16="http://schemas.microsoft.com/office/drawing/2014/main" id="{BD517BE8-12D3-4471-8BAF-EA3A74FA7AB9}"/>
              </a:ext>
            </a:extLst>
          </p:cNvPr>
          <p:cNvGrpSpPr>
            <a:grpSpLocks/>
          </p:cNvGrpSpPr>
          <p:nvPr/>
        </p:nvGrpSpPr>
        <p:grpSpPr bwMode="auto">
          <a:xfrm>
            <a:off x="790575" y="4705350"/>
            <a:ext cx="1647825" cy="1465263"/>
            <a:chOff x="637457" y="4572000"/>
            <a:chExt cx="1648543" cy="1465402"/>
          </a:xfrm>
        </p:grpSpPr>
        <p:grpSp>
          <p:nvGrpSpPr>
            <p:cNvPr id="25606" name="Group 8">
              <a:extLst>
                <a:ext uri="{FF2B5EF4-FFF2-40B4-BE49-F238E27FC236}">
                  <a16:creationId xmlns="" xmlns:a16="http://schemas.microsoft.com/office/drawing/2014/main" id="{7AEEE09F-B624-4E7F-A99A-928E819F6D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7457" y="5486400"/>
              <a:ext cx="1325836" cy="551002"/>
              <a:chOff x="311" y="3634"/>
              <a:chExt cx="993" cy="250"/>
            </a:xfrm>
          </p:grpSpPr>
          <p:sp>
            <p:nvSpPr>
              <p:cNvPr id="71" name="Rectangle 9">
                <a:extLst>
                  <a:ext uri="{FF2B5EF4-FFF2-40B4-BE49-F238E27FC236}">
                    <a16:creationId xmlns="" xmlns:a16="http://schemas.microsoft.com/office/drawing/2014/main" id="{05577583-4C61-492C-B0C7-676634390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" y="3676"/>
                <a:ext cx="993" cy="2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i="1" dirty="0">
                    <a:solidFill>
                      <a:schemeClr val="accent2"/>
                    </a:solidFill>
                    <a:latin typeface="+mn-lt"/>
                    <a:ea typeface="+mn-ea"/>
                  </a:rPr>
                  <a:t>z</a:t>
                </a:r>
                <a:r>
                  <a:rPr lang="en-US" sz="2400" dirty="0">
                    <a:solidFill>
                      <a:schemeClr val="accent2"/>
                    </a:solidFill>
                    <a:latin typeface="+mn-lt"/>
                    <a:ea typeface="+mn-ea"/>
                  </a:rPr>
                  <a:t> = </a:t>
                </a:r>
                <a:r>
                  <a:rPr lang="en-US" sz="2400" dirty="0">
                    <a:solidFill>
                      <a:schemeClr val="accent2"/>
                    </a:solidFill>
                    <a:latin typeface="+mn-lt"/>
                    <a:ea typeface="+mn-ea"/>
                    <a:sym typeface="Symbol" pitchFamily="18" charset="2"/>
                  </a:rPr>
                  <a:t>3.49</a:t>
                </a:r>
              </a:p>
            </p:txBody>
          </p:sp>
          <p:sp>
            <p:nvSpPr>
              <p:cNvPr id="72" name="Line 10">
                <a:extLst>
                  <a:ext uri="{FF2B5EF4-FFF2-40B4-BE49-F238E27FC236}">
                    <a16:creationId xmlns="" xmlns:a16="http://schemas.microsoft.com/office/drawing/2014/main" id="{922D9779-08BE-4848-A35D-19C75D32D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19" y="3634"/>
                <a:ext cx="189" cy="9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en-US" sz="2400">
                  <a:latin typeface="+mn-lt"/>
                  <a:ea typeface="+mn-ea"/>
                </a:endParaRPr>
              </a:p>
            </p:txBody>
          </p:sp>
        </p:grpSp>
        <p:sp>
          <p:nvSpPr>
            <p:cNvPr id="70" name="Rectangle 11">
              <a:extLst>
                <a:ext uri="{FF2B5EF4-FFF2-40B4-BE49-F238E27FC236}">
                  <a16:creationId xmlns="" xmlns:a16="http://schemas.microsoft.com/office/drawing/2014/main" id="{C0FCC735-D049-4E69-968A-71CA5FC9D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103" y="4572000"/>
              <a:ext cx="1600897" cy="822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400" dirty="0">
                  <a:solidFill>
                    <a:schemeClr val="accent2"/>
                  </a:solidFill>
                  <a:latin typeface="+mn-lt"/>
                  <a:ea typeface="+mn-ea"/>
                </a:rPr>
                <a:t>Area is close to 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03889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9DDA29-4090-471F-9254-73C36965A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ea typeface="+mj-ea"/>
              </a:rPr>
              <a:t>Properties of the Standard Normal Distribution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6626" name="Footer Placeholder 2">
            <a:extLst>
              <a:ext uri="{FF2B5EF4-FFF2-40B4-BE49-F238E27FC236}">
                <a16:creationId xmlns="" xmlns:a16="http://schemas.microsoft.com/office/drawing/2014/main" id="{31DF2189-894C-4A41-AC78-8E423397204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2" name="Content Placeholder 42">
            <a:extLst>
              <a:ext uri="{FF2B5EF4-FFF2-40B4-BE49-F238E27FC236}">
                <a16:creationId xmlns="" xmlns:a16="http://schemas.microsoft.com/office/drawing/2014/main" id="{8322781E-5845-4BE9-958F-88E1437E4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5775"/>
            <a:ext cx="8229600" cy="152400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 startAt="3"/>
              <a:defRPr/>
            </a:pPr>
            <a:r>
              <a:rPr lang="en-US" dirty="0">
                <a:ea typeface="+mn-ea"/>
              </a:rPr>
              <a:t>The cumulative area for </a:t>
            </a:r>
            <a:r>
              <a:rPr lang="en-US" i="1" dirty="0">
                <a:ea typeface="+mn-ea"/>
              </a:rPr>
              <a:t>z </a:t>
            </a:r>
            <a:r>
              <a:rPr lang="en-US" dirty="0">
                <a:ea typeface="+mn-ea"/>
              </a:rPr>
              <a:t>= 0 is 0.5000.</a:t>
            </a:r>
          </a:p>
          <a:p>
            <a:pPr marL="457200" indent="-457200" eaLnBrk="1" hangingPunct="1">
              <a:buFontTx/>
              <a:buAutoNum type="arabicPeriod" startAt="3"/>
              <a:defRPr/>
            </a:pPr>
            <a:r>
              <a:rPr lang="en-US" dirty="0">
                <a:ea typeface="+mn-ea"/>
              </a:rPr>
              <a:t>The cumulative area is close to 1 for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-scores close to </a:t>
            </a:r>
            <a:r>
              <a:rPr lang="en-US" i="1" dirty="0">
                <a:ea typeface="+mn-ea"/>
              </a:rPr>
              <a:t>z </a:t>
            </a:r>
            <a:r>
              <a:rPr lang="en-US" dirty="0">
                <a:ea typeface="+mn-ea"/>
              </a:rPr>
              <a:t>= </a:t>
            </a:r>
            <a:r>
              <a:rPr lang="en-US" dirty="0">
                <a:ea typeface="+mn-ea"/>
                <a:sym typeface="Symbol" pitchFamily="18" charset="2"/>
              </a:rPr>
              <a:t>3.49.</a:t>
            </a:r>
            <a:endParaRPr lang="el-GR" dirty="0">
              <a:ea typeface="+mn-ea"/>
              <a:sym typeface="Symbol" pitchFamily="18" charset="2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grpSp>
        <p:nvGrpSpPr>
          <p:cNvPr id="26628" name="Group 12">
            <a:extLst>
              <a:ext uri="{FF2B5EF4-FFF2-40B4-BE49-F238E27FC236}">
                <a16:creationId xmlns="" xmlns:a16="http://schemas.microsoft.com/office/drawing/2014/main" id="{D83A296C-499D-4899-A051-39DB15225F60}"/>
              </a:ext>
            </a:extLst>
          </p:cNvPr>
          <p:cNvGrpSpPr>
            <a:grpSpLocks/>
          </p:cNvGrpSpPr>
          <p:nvPr/>
        </p:nvGrpSpPr>
        <p:grpSpPr bwMode="auto">
          <a:xfrm>
            <a:off x="1343025" y="3651250"/>
            <a:ext cx="7245350" cy="2528888"/>
            <a:chOff x="1343025" y="3714750"/>
            <a:chExt cx="7245350" cy="2528888"/>
          </a:xfrm>
        </p:grpSpPr>
        <p:grpSp>
          <p:nvGrpSpPr>
            <p:cNvPr id="26629" name="Group 17">
              <a:extLst>
                <a:ext uri="{FF2B5EF4-FFF2-40B4-BE49-F238E27FC236}">
                  <a16:creationId xmlns="" xmlns:a16="http://schemas.microsoft.com/office/drawing/2014/main" id="{28F5423A-71BD-410C-9FB0-CBECAB16B3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9075" y="3714750"/>
              <a:ext cx="7099300" cy="2041525"/>
              <a:chOff x="1248" y="2448"/>
              <a:chExt cx="4472" cy="1286"/>
            </a:xfrm>
          </p:grpSpPr>
          <p:sp>
            <p:nvSpPr>
              <p:cNvPr id="26655" name="Freeform 18">
                <a:extLst>
                  <a:ext uri="{FF2B5EF4-FFF2-40B4-BE49-F238E27FC236}">
                    <a16:creationId xmlns="" xmlns:a16="http://schemas.microsoft.com/office/drawing/2014/main" id="{EEB9A6D3-0D1F-4DD0-8108-FD656CEC8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" y="2448"/>
                <a:ext cx="3071" cy="944"/>
              </a:xfrm>
              <a:custGeom>
                <a:avLst/>
                <a:gdLst>
                  <a:gd name="T0" fmla="*/ 0 w 3092"/>
                  <a:gd name="T1" fmla="*/ 45 h 1092"/>
                  <a:gd name="T2" fmla="*/ 64 w 3092"/>
                  <a:gd name="T3" fmla="*/ 44 h 1092"/>
                  <a:gd name="T4" fmla="*/ 98 w 3092"/>
                  <a:gd name="T5" fmla="*/ 44 h 1092"/>
                  <a:gd name="T6" fmla="*/ 324 w 3092"/>
                  <a:gd name="T7" fmla="*/ 42 h 1092"/>
                  <a:gd name="T8" fmla="*/ 473 w 3092"/>
                  <a:gd name="T9" fmla="*/ 41 h 1092"/>
                  <a:gd name="T10" fmla="*/ 642 w 3092"/>
                  <a:gd name="T11" fmla="*/ 36 h 1092"/>
                  <a:gd name="T12" fmla="*/ 746 w 3092"/>
                  <a:gd name="T13" fmla="*/ 34 h 1092"/>
                  <a:gd name="T14" fmla="*/ 818 w 3092"/>
                  <a:gd name="T15" fmla="*/ 30 h 1092"/>
                  <a:gd name="T16" fmla="*/ 861 w 3092"/>
                  <a:gd name="T17" fmla="*/ 27 h 1092"/>
                  <a:gd name="T18" fmla="*/ 921 w 3092"/>
                  <a:gd name="T19" fmla="*/ 23 h 1092"/>
                  <a:gd name="T20" fmla="*/ 932 w 3092"/>
                  <a:gd name="T21" fmla="*/ 22 h 1092"/>
                  <a:gd name="T22" fmla="*/ 974 w 3092"/>
                  <a:gd name="T23" fmla="*/ 19 h 1092"/>
                  <a:gd name="T24" fmla="*/ 1016 w 3092"/>
                  <a:gd name="T25" fmla="*/ 15 h 1092"/>
                  <a:gd name="T26" fmla="*/ 1058 w 3092"/>
                  <a:gd name="T27" fmla="*/ 11 h 1092"/>
                  <a:gd name="T28" fmla="*/ 1107 w 3092"/>
                  <a:gd name="T29" fmla="*/ 7 h 1092"/>
                  <a:gd name="T30" fmla="*/ 1150 w 3092"/>
                  <a:gd name="T31" fmla="*/ 4 h 1092"/>
                  <a:gd name="T32" fmla="*/ 1189 w 3092"/>
                  <a:gd name="T33" fmla="*/ 3 h 1092"/>
                  <a:gd name="T34" fmla="*/ 1232 w 3092"/>
                  <a:gd name="T35" fmla="*/ 3 h 1092"/>
                  <a:gd name="T36" fmla="*/ 1306 w 3092"/>
                  <a:gd name="T37" fmla="*/ 0 h 1092"/>
                  <a:gd name="T38" fmla="*/ 1357 w 3092"/>
                  <a:gd name="T39" fmla="*/ 0 h 1092"/>
                  <a:gd name="T40" fmla="*/ 1426 w 3092"/>
                  <a:gd name="T41" fmla="*/ 3 h 1092"/>
                  <a:gd name="T42" fmla="*/ 1501 w 3092"/>
                  <a:gd name="T43" fmla="*/ 3 h 1092"/>
                  <a:gd name="T44" fmla="*/ 1563 w 3092"/>
                  <a:gd name="T45" fmla="*/ 7 h 1092"/>
                  <a:gd name="T46" fmla="*/ 1646 w 3092"/>
                  <a:gd name="T47" fmla="*/ 14 h 1092"/>
                  <a:gd name="T48" fmla="*/ 1686 w 3092"/>
                  <a:gd name="T49" fmla="*/ 19 h 1092"/>
                  <a:gd name="T50" fmla="*/ 1725 w 3092"/>
                  <a:gd name="T51" fmla="*/ 22 h 1092"/>
                  <a:gd name="T52" fmla="*/ 1759 w 3092"/>
                  <a:gd name="T53" fmla="*/ 25 h 1092"/>
                  <a:gd name="T54" fmla="*/ 1821 w 3092"/>
                  <a:gd name="T55" fmla="*/ 30 h 1092"/>
                  <a:gd name="T56" fmla="*/ 1866 w 3092"/>
                  <a:gd name="T57" fmla="*/ 31 h 1092"/>
                  <a:gd name="T58" fmla="*/ 1918 w 3092"/>
                  <a:gd name="T59" fmla="*/ 35 h 1092"/>
                  <a:gd name="T60" fmla="*/ 2008 w 3092"/>
                  <a:gd name="T61" fmla="*/ 36 h 1092"/>
                  <a:gd name="T62" fmla="*/ 2091 w 3092"/>
                  <a:gd name="T63" fmla="*/ 39 h 1092"/>
                  <a:gd name="T64" fmla="*/ 2173 w 3092"/>
                  <a:gd name="T65" fmla="*/ 41 h 1092"/>
                  <a:gd name="T66" fmla="*/ 2254 w 3092"/>
                  <a:gd name="T67" fmla="*/ 41 h 1092"/>
                  <a:gd name="T68" fmla="*/ 2365 w 3092"/>
                  <a:gd name="T69" fmla="*/ 43 h 1092"/>
                  <a:gd name="T70" fmla="*/ 2544 w 3092"/>
                  <a:gd name="T71" fmla="*/ 44 h 1092"/>
                  <a:gd name="T72" fmla="*/ 2662 w 3092"/>
                  <a:gd name="T73" fmla="*/ 45 h 1092"/>
                  <a:gd name="T74" fmla="*/ 0 w 3092"/>
                  <a:gd name="T75" fmla="*/ 45 h 109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092"/>
                  <a:gd name="T115" fmla="*/ 0 h 1092"/>
                  <a:gd name="T116" fmla="*/ 3092 w 3092"/>
                  <a:gd name="T117" fmla="*/ 1092 h 109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092" h="1092">
                    <a:moveTo>
                      <a:pt x="0" y="1092"/>
                    </a:moveTo>
                    <a:lnTo>
                      <a:pt x="64" y="1084"/>
                    </a:lnTo>
                    <a:lnTo>
                      <a:pt x="120" y="1080"/>
                    </a:lnTo>
                    <a:lnTo>
                      <a:pt x="368" y="1056"/>
                    </a:lnTo>
                    <a:lnTo>
                      <a:pt x="548" y="1004"/>
                    </a:lnTo>
                    <a:lnTo>
                      <a:pt x="748" y="908"/>
                    </a:lnTo>
                    <a:lnTo>
                      <a:pt x="866" y="826"/>
                    </a:lnTo>
                    <a:lnTo>
                      <a:pt x="950" y="746"/>
                    </a:lnTo>
                    <a:lnTo>
                      <a:pt x="1000" y="684"/>
                    </a:lnTo>
                    <a:lnTo>
                      <a:pt x="1070" y="588"/>
                    </a:lnTo>
                    <a:lnTo>
                      <a:pt x="1082" y="564"/>
                    </a:lnTo>
                    <a:lnTo>
                      <a:pt x="1132" y="476"/>
                    </a:lnTo>
                    <a:lnTo>
                      <a:pt x="1180" y="380"/>
                    </a:lnTo>
                    <a:lnTo>
                      <a:pt x="1228" y="284"/>
                    </a:lnTo>
                    <a:lnTo>
                      <a:pt x="1288" y="176"/>
                    </a:lnTo>
                    <a:lnTo>
                      <a:pt x="1336" y="104"/>
                    </a:lnTo>
                    <a:lnTo>
                      <a:pt x="1380" y="56"/>
                    </a:lnTo>
                    <a:lnTo>
                      <a:pt x="1432" y="28"/>
                    </a:lnTo>
                    <a:lnTo>
                      <a:pt x="1516" y="0"/>
                    </a:lnTo>
                    <a:lnTo>
                      <a:pt x="1576" y="0"/>
                    </a:lnTo>
                    <a:lnTo>
                      <a:pt x="1656" y="28"/>
                    </a:lnTo>
                    <a:lnTo>
                      <a:pt x="1744" y="92"/>
                    </a:lnTo>
                    <a:lnTo>
                      <a:pt x="1816" y="180"/>
                    </a:lnTo>
                    <a:lnTo>
                      <a:pt x="1912" y="368"/>
                    </a:lnTo>
                    <a:lnTo>
                      <a:pt x="1960" y="472"/>
                    </a:lnTo>
                    <a:lnTo>
                      <a:pt x="2004" y="564"/>
                    </a:lnTo>
                    <a:lnTo>
                      <a:pt x="2044" y="620"/>
                    </a:lnTo>
                    <a:lnTo>
                      <a:pt x="2116" y="720"/>
                    </a:lnTo>
                    <a:lnTo>
                      <a:pt x="2168" y="778"/>
                    </a:lnTo>
                    <a:lnTo>
                      <a:pt x="2228" y="832"/>
                    </a:lnTo>
                    <a:lnTo>
                      <a:pt x="2334" y="908"/>
                    </a:lnTo>
                    <a:lnTo>
                      <a:pt x="2428" y="956"/>
                    </a:lnTo>
                    <a:lnTo>
                      <a:pt x="2524" y="996"/>
                    </a:lnTo>
                    <a:lnTo>
                      <a:pt x="2620" y="1024"/>
                    </a:lnTo>
                    <a:lnTo>
                      <a:pt x="2748" y="1060"/>
                    </a:lnTo>
                    <a:lnTo>
                      <a:pt x="2956" y="1080"/>
                    </a:lnTo>
                    <a:lnTo>
                      <a:pt x="3092" y="1088"/>
                    </a:lnTo>
                    <a:lnTo>
                      <a:pt x="0" y="1092"/>
                    </a:lnTo>
                    <a:close/>
                  </a:path>
                </a:pathLst>
              </a:custGeom>
              <a:solidFill>
                <a:srgbClr val="71ADDF">
                  <a:alpha val="59999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/>
              </a:p>
            </p:txBody>
          </p:sp>
          <p:grpSp>
            <p:nvGrpSpPr>
              <p:cNvPr id="26656" name="Group 19">
                <a:extLst>
                  <a:ext uri="{FF2B5EF4-FFF2-40B4-BE49-F238E27FC236}">
                    <a16:creationId xmlns="" xmlns:a16="http://schemas.microsoft.com/office/drawing/2014/main" id="{90267E60-0A92-45B2-945C-3696FD96DA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72" y="3093"/>
                <a:ext cx="1448" cy="641"/>
                <a:chOff x="4272" y="3093"/>
                <a:chExt cx="1448" cy="641"/>
              </a:xfrm>
            </p:grpSpPr>
            <p:sp>
              <p:nvSpPr>
                <p:cNvPr id="26657" name="Rectangle 20">
                  <a:extLst>
                    <a:ext uri="{FF2B5EF4-FFF2-40B4-BE49-F238E27FC236}">
                      <a16:creationId xmlns="" xmlns:a16="http://schemas.microsoft.com/office/drawing/2014/main" id="{F40623F6-8EA7-49DD-98DE-346F66760F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19" y="3446"/>
                  <a:ext cx="761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 i="1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z</a:t>
                  </a:r>
                  <a:r>
                    <a:rPr lang="en-US" altLang="en-US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 = </a:t>
                  </a:r>
                  <a:r>
                    <a:rPr lang="en-US" altLang="en-US">
                      <a:solidFill>
                        <a:schemeClr val="accent2"/>
                      </a:solidFill>
                      <a:latin typeface="Times New Roman" panose="02020603050405020304" pitchFamily="18" charset="0"/>
                      <a:sym typeface="Symbol" panose="05050102010706020507" pitchFamily="18" charset="2"/>
                    </a:rPr>
                    <a:t>3.49</a:t>
                  </a:r>
                </a:p>
              </p:txBody>
            </p:sp>
            <p:sp>
              <p:nvSpPr>
                <p:cNvPr id="26658" name="Line 21">
                  <a:extLst>
                    <a:ext uri="{FF2B5EF4-FFF2-40B4-BE49-F238E27FC236}">
                      <a16:creationId xmlns="" xmlns:a16="http://schemas.microsoft.com/office/drawing/2014/main" id="{5818E24E-19D9-4D9E-BFB4-F837AE53A3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4376" y="3440"/>
                  <a:ext cx="144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26659" name="Rectangle 22">
                  <a:extLst>
                    <a:ext uri="{FF2B5EF4-FFF2-40B4-BE49-F238E27FC236}">
                      <a16:creationId xmlns="" xmlns:a16="http://schemas.microsoft.com/office/drawing/2014/main" id="{218918AA-5A2A-4F74-AE46-AD03803208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2" y="3093"/>
                  <a:ext cx="144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Area is close to 1</a:t>
                  </a:r>
                </a:p>
              </p:txBody>
            </p:sp>
          </p:grpSp>
        </p:grpSp>
        <p:grpSp>
          <p:nvGrpSpPr>
            <p:cNvPr id="26630" name="Group 12">
              <a:extLst>
                <a:ext uri="{FF2B5EF4-FFF2-40B4-BE49-F238E27FC236}">
                  <a16:creationId xmlns="" xmlns:a16="http://schemas.microsoft.com/office/drawing/2014/main" id="{9F05B86C-A73F-4329-B773-2D39A53ED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9075" y="3719513"/>
              <a:ext cx="3409950" cy="2524125"/>
              <a:chOff x="1248" y="2448"/>
              <a:chExt cx="2148" cy="1590"/>
            </a:xfrm>
          </p:grpSpPr>
          <p:sp>
            <p:nvSpPr>
              <p:cNvPr id="26651" name="Freeform 13">
                <a:extLst>
                  <a:ext uri="{FF2B5EF4-FFF2-40B4-BE49-F238E27FC236}">
                    <a16:creationId xmlns="" xmlns:a16="http://schemas.microsoft.com/office/drawing/2014/main" id="{027EF4DA-01C2-4367-8843-A6C34FD90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" y="2448"/>
                <a:ext cx="1565" cy="944"/>
              </a:xfrm>
              <a:custGeom>
                <a:avLst/>
                <a:gdLst>
                  <a:gd name="T0" fmla="*/ 0 w 1565"/>
                  <a:gd name="T1" fmla="*/ 944 h 944"/>
                  <a:gd name="T2" fmla="*/ 64 w 1565"/>
                  <a:gd name="T3" fmla="*/ 937 h 944"/>
                  <a:gd name="T4" fmla="*/ 119 w 1565"/>
                  <a:gd name="T5" fmla="*/ 934 h 944"/>
                  <a:gd name="T6" fmla="*/ 366 w 1565"/>
                  <a:gd name="T7" fmla="*/ 913 h 944"/>
                  <a:gd name="T8" fmla="*/ 544 w 1565"/>
                  <a:gd name="T9" fmla="*/ 868 h 944"/>
                  <a:gd name="T10" fmla="*/ 743 w 1565"/>
                  <a:gd name="T11" fmla="*/ 785 h 944"/>
                  <a:gd name="T12" fmla="*/ 860 w 1565"/>
                  <a:gd name="T13" fmla="*/ 714 h 944"/>
                  <a:gd name="T14" fmla="*/ 944 w 1565"/>
                  <a:gd name="T15" fmla="*/ 645 h 944"/>
                  <a:gd name="T16" fmla="*/ 993 w 1565"/>
                  <a:gd name="T17" fmla="*/ 591 h 944"/>
                  <a:gd name="T18" fmla="*/ 1063 w 1565"/>
                  <a:gd name="T19" fmla="*/ 508 h 944"/>
                  <a:gd name="T20" fmla="*/ 1075 w 1565"/>
                  <a:gd name="T21" fmla="*/ 488 h 944"/>
                  <a:gd name="T22" fmla="*/ 1124 w 1565"/>
                  <a:gd name="T23" fmla="*/ 411 h 944"/>
                  <a:gd name="T24" fmla="*/ 1172 w 1565"/>
                  <a:gd name="T25" fmla="*/ 328 h 944"/>
                  <a:gd name="T26" fmla="*/ 1220 w 1565"/>
                  <a:gd name="T27" fmla="*/ 246 h 944"/>
                  <a:gd name="T28" fmla="*/ 1279 w 1565"/>
                  <a:gd name="T29" fmla="*/ 152 h 944"/>
                  <a:gd name="T30" fmla="*/ 1327 w 1565"/>
                  <a:gd name="T31" fmla="*/ 90 h 944"/>
                  <a:gd name="T32" fmla="*/ 1371 w 1565"/>
                  <a:gd name="T33" fmla="*/ 48 h 944"/>
                  <a:gd name="T34" fmla="*/ 1422 w 1565"/>
                  <a:gd name="T35" fmla="*/ 24 h 944"/>
                  <a:gd name="T36" fmla="*/ 1506 w 1565"/>
                  <a:gd name="T37" fmla="*/ 0 h 944"/>
                  <a:gd name="T38" fmla="*/ 1565 w 1565"/>
                  <a:gd name="T39" fmla="*/ 0 h 944"/>
                  <a:gd name="T40" fmla="*/ 1548 w 1565"/>
                  <a:gd name="T41" fmla="*/ 944 h 944"/>
                  <a:gd name="T42" fmla="*/ 0 w 1565"/>
                  <a:gd name="T43" fmla="*/ 944 h 94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65"/>
                  <a:gd name="T67" fmla="*/ 0 h 944"/>
                  <a:gd name="T68" fmla="*/ 1565 w 1565"/>
                  <a:gd name="T69" fmla="*/ 944 h 94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65" h="944">
                    <a:moveTo>
                      <a:pt x="0" y="944"/>
                    </a:moveTo>
                    <a:lnTo>
                      <a:pt x="64" y="937"/>
                    </a:lnTo>
                    <a:lnTo>
                      <a:pt x="119" y="934"/>
                    </a:lnTo>
                    <a:lnTo>
                      <a:pt x="366" y="913"/>
                    </a:lnTo>
                    <a:lnTo>
                      <a:pt x="544" y="868"/>
                    </a:lnTo>
                    <a:lnTo>
                      <a:pt x="743" y="785"/>
                    </a:lnTo>
                    <a:lnTo>
                      <a:pt x="860" y="714"/>
                    </a:lnTo>
                    <a:lnTo>
                      <a:pt x="944" y="645"/>
                    </a:lnTo>
                    <a:lnTo>
                      <a:pt x="993" y="591"/>
                    </a:lnTo>
                    <a:lnTo>
                      <a:pt x="1063" y="508"/>
                    </a:lnTo>
                    <a:lnTo>
                      <a:pt x="1075" y="488"/>
                    </a:lnTo>
                    <a:lnTo>
                      <a:pt x="1124" y="411"/>
                    </a:lnTo>
                    <a:lnTo>
                      <a:pt x="1172" y="328"/>
                    </a:lnTo>
                    <a:lnTo>
                      <a:pt x="1220" y="246"/>
                    </a:lnTo>
                    <a:lnTo>
                      <a:pt x="1279" y="152"/>
                    </a:lnTo>
                    <a:lnTo>
                      <a:pt x="1327" y="90"/>
                    </a:lnTo>
                    <a:lnTo>
                      <a:pt x="1371" y="48"/>
                    </a:lnTo>
                    <a:lnTo>
                      <a:pt x="1422" y="24"/>
                    </a:lnTo>
                    <a:lnTo>
                      <a:pt x="1506" y="0"/>
                    </a:lnTo>
                    <a:lnTo>
                      <a:pt x="1565" y="0"/>
                    </a:lnTo>
                    <a:lnTo>
                      <a:pt x="1548" y="944"/>
                    </a:lnTo>
                    <a:lnTo>
                      <a:pt x="0" y="944"/>
                    </a:lnTo>
                    <a:close/>
                  </a:path>
                </a:pathLst>
              </a:custGeom>
              <a:solidFill>
                <a:srgbClr val="71ADDF">
                  <a:alpha val="59999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/>
              </a:p>
            </p:txBody>
          </p:sp>
          <p:grpSp>
            <p:nvGrpSpPr>
              <p:cNvPr id="26652" name="Group 14">
                <a:extLst>
                  <a:ext uri="{FF2B5EF4-FFF2-40B4-BE49-F238E27FC236}">
                    <a16:creationId xmlns="" xmlns:a16="http://schemas.microsoft.com/office/drawing/2014/main" id="{9B1FC008-015D-4D8F-81E8-B8828E8E40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55" y="3493"/>
                <a:ext cx="1241" cy="545"/>
                <a:chOff x="2155" y="3652"/>
                <a:chExt cx="1241" cy="545"/>
              </a:xfrm>
            </p:grpSpPr>
            <p:sp>
              <p:nvSpPr>
                <p:cNvPr id="26653" name="Rectangle 16">
                  <a:extLst>
                    <a:ext uri="{FF2B5EF4-FFF2-40B4-BE49-F238E27FC236}">
                      <a16:creationId xmlns="" xmlns:a16="http://schemas.microsoft.com/office/drawing/2014/main" id="{69F559EC-B047-46DD-9819-FB30260583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55" y="3909"/>
                  <a:ext cx="1241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 dirty="0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Area is 0.5000</a:t>
                  </a:r>
                </a:p>
              </p:txBody>
            </p:sp>
            <p:sp>
              <p:nvSpPr>
                <p:cNvPr id="26654" name="Rectangle 15">
                  <a:extLst>
                    <a:ext uri="{FF2B5EF4-FFF2-40B4-BE49-F238E27FC236}">
                      <a16:creationId xmlns="" xmlns:a16="http://schemas.microsoft.com/office/drawing/2014/main" id="{B253854F-E466-4C9C-9105-04A174F3C2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1" y="3652"/>
                  <a:ext cx="491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 i="1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z</a:t>
                  </a:r>
                  <a:r>
                    <a:rPr lang="en-US" altLang="en-US">
                      <a:solidFill>
                        <a:schemeClr val="accent2"/>
                      </a:solidFill>
                      <a:latin typeface="Times New Roman" panose="02020603050405020304" pitchFamily="18" charset="0"/>
                    </a:rPr>
                    <a:t> = </a:t>
                  </a:r>
                  <a:r>
                    <a:rPr lang="en-US" altLang="en-US">
                      <a:solidFill>
                        <a:schemeClr val="accent2"/>
                      </a:solidFill>
                      <a:latin typeface="Times New Roman" panose="02020603050405020304" pitchFamily="18" charset="0"/>
                      <a:sym typeface="Symbol" panose="05050102010706020507" pitchFamily="18" charset="2"/>
                    </a:rPr>
                    <a:t>0</a:t>
                  </a:r>
                </a:p>
              </p:txBody>
            </p:sp>
          </p:grpSp>
        </p:grpSp>
        <p:grpSp>
          <p:nvGrpSpPr>
            <p:cNvPr id="26631" name="Group 23">
              <a:extLst>
                <a:ext uri="{FF2B5EF4-FFF2-40B4-BE49-F238E27FC236}">
                  <a16:creationId xmlns="" xmlns:a16="http://schemas.microsoft.com/office/drawing/2014/main" id="{B820CEEF-7420-423E-A788-A3B15F3D81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3025" y="3719513"/>
              <a:ext cx="5556250" cy="1843087"/>
              <a:chOff x="1156" y="2456"/>
              <a:chExt cx="3500" cy="1161"/>
            </a:xfrm>
          </p:grpSpPr>
          <p:sp>
            <p:nvSpPr>
              <p:cNvPr id="26632" name="Text Box 24">
                <a:extLst>
                  <a:ext uri="{FF2B5EF4-FFF2-40B4-BE49-F238E27FC236}">
                    <a16:creationId xmlns="" xmlns:a16="http://schemas.microsoft.com/office/drawing/2014/main" id="{9185936D-7C95-404C-A391-FD5B8CF70E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86" y="3276"/>
                <a:ext cx="27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200" i="1">
                    <a:latin typeface="Times New Roman" panose="02020603050405020304" pitchFamily="18" charset="0"/>
                  </a:rPr>
                  <a:t>z</a:t>
                </a:r>
              </a:p>
            </p:txBody>
          </p:sp>
          <p:grpSp>
            <p:nvGrpSpPr>
              <p:cNvPr id="26633" name="Group 25">
                <a:extLst>
                  <a:ext uri="{FF2B5EF4-FFF2-40B4-BE49-F238E27FC236}">
                    <a16:creationId xmlns="" xmlns:a16="http://schemas.microsoft.com/office/drawing/2014/main" id="{1886C961-5B3D-4E10-8065-9175B38345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6" y="2456"/>
                <a:ext cx="3241" cy="1161"/>
                <a:chOff x="1152" y="2465"/>
                <a:chExt cx="3241" cy="1144"/>
              </a:xfrm>
            </p:grpSpPr>
            <p:grpSp>
              <p:nvGrpSpPr>
                <p:cNvPr id="26634" name="Group 26">
                  <a:extLst>
                    <a:ext uri="{FF2B5EF4-FFF2-40B4-BE49-F238E27FC236}">
                      <a16:creationId xmlns="" xmlns:a16="http://schemas.microsoft.com/office/drawing/2014/main" id="{BA6EF51F-96E2-46C9-84C9-DC63A5A4C2F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52" y="3367"/>
                  <a:ext cx="3241" cy="242"/>
                  <a:chOff x="1152" y="3367"/>
                  <a:chExt cx="3241" cy="242"/>
                </a:xfrm>
              </p:grpSpPr>
              <p:sp>
                <p:nvSpPr>
                  <p:cNvPr id="26636" name="Line 27">
                    <a:extLst>
                      <a:ext uri="{FF2B5EF4-FFF2-40B4-BE49-F238E27FC236}">
                        <a16:creationId xmlns="" xmlns:a16="http://schemas.microsoft.com/office/drawing/2014/main" id="{84EC6839-32C2-4E8D-818E-E34C4FA8516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152" y="3397"/>
                    <a:ext cx="3241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triangle" w="med" len="med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37" name="Rectangle 28">
                    <a:extLst>
                      <a:ext uri="{FF2B5EF4-FFF2-40B4-BE49-F238E27FC236}">
                        <a16:creationId xmlns="" xmlns:a16="http://schemas.microsoft.com/office/drawing/2014/main" id="{B449B1EB-E54A-4521-8CC4-2A467F8242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35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3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638" name="Rectangle 29">
                    <a:extLst>
                      <a:ext uri="{FF2B5EF4-FFF2-40B4-BE49-F238E27FC236}">
                        <a16:creationId xmlns="" xmlns:a16="http://schemas.microsoft.com/office/drawing/2014/main" id="{C4627732-1EF4-4A0D-A04D-8C03CF81BEF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</a:rPr>
                      <a:t>1</a:t>
                    </a:r>
                  </a:p>
                </p:txBody>
              </p:sp>
              <p:sp>
                <p:nvSpPr>
                  <p:cNvPr id="26639" name="Rectangle 30">
                    <a:extLst>
                      <a:ext uri="{FF2B5EF4-FFF2-40B4-BE49-F238E27FC236}">
                        <a16:creationId xmlns="" xmlns:a16="http://schemas.microsoft.com/office/drawing/2014/main" id="{8B1C50B2-0953-4502-B577-497139BBDEB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21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2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640" name="Rectangle 31">
                    <a:extLst>
                      <a:ext uri="{FF2B5EF4-FFF2-40B4-BE49-F238E27FC236}">
                        <a16:creationId xmlns="" xmlns:a16="http://schemas.microsoft.com/office/drawing/2014/main" id="{1B6E1345-0B4F-4E9E-A040-4E18DA9D12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94" y="3439"/>
                    <a:ext cx="217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</a:t>
                    </a:r>
                    <a:r>
                      <a:rPr lang="en-US" altLang="en-US" sz="1200">
                        <a:latin typeface="Times New Roman" panose="02020603050405020304" pitchFamily="18" charset="0"/>
                      </a:rPr>
                      <a:t>1</a:t>
                    </a:r>
                  </a:p>
                </p:txBody>
              </p:sp>
              <p:sp>
                <p:nvSpPr>
                  <p:cNvPr id="26641" name="Rectangle 32">
                    <a:extLst>
                      <a:ext uri="{FF2B5EF4-FFF2-40B4-BE49-F238E27FC236}">
                        <a16:creationId xmlns="" xmlns:a16="http://schemas.microsoft.com/office/drawing/2014/main" id="{6E757B58-B233-483F-9D5C-722F984E65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21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</a:rPr>
                      <a:t>0</a:t>
                    </a:r>
                  </a:p>
                </p:txBody>
              </p:sp>
              <p:sp>
                <p:nvSpPr>
                  <p:cNvPr id="26642" name="Rectangle 33">
                    <a:extLst>
                      <a:ext uri="{FF2B5EF4-FFF2-40B4-BE49-F238E27FC236}">
                        <a16:creationId xmlns="" xmlns:a16="http://schemas.microsoft.com/office/drawing/2014/main" id="{A73DBFA6-B189-4CC5-921F-2B60CC2494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92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2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643" name="Rectangle 34">
                    <a:extLst>
                      <a:ext uri="{FF2B5EF4-FFF2-40B4-BE49-F238E27FC236}">
                        <a16:creationId xmlns="" xmlns:a16="http://schemas.microsoft.com/office/drawing/2014/main" id="{23D39CBF-4892-45FB-911F-1B9425A8B4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74" y="3437"/>
                    <a:ext cx="164" cy="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en-US" altLang="en-US" sz="1200">
                        <a:latin typeface="Times New Roman" panose="02020603050405020304" pitchFamily="18" charset="0"/>
                        <a:sym typeface="Symbol" panose="05050102010706020507" pitchFamily="18" charset="2"/>
                      </a:rPr>
                      <a:t>3</a:t>
                    </a:r>
                    <a:endParaRPr lang="en-US" altLang="en-US" sz="12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644" name="Line 35">
                    <a:extLst>
                      <a:ext uri="{FF2B5EF4-FFF2-40B4-BE49-F238E27FC236}">
                        <a16:creationId xmlns="" xmlns:a16="http://schemas.microsoft.com/office/drawing/2014/main" id="{43813397-9246-4CA0-92BD-3631028FA7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14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45" name="Line 36">
                    <a:extLst>
                      <a:ext uri="{FF2B5EF4-FFF2-40B4-BE49-F238E27FC236}">
                        <a16:creationId xmlns="" xmlns:a16="http://schemas.microsoft.com/office/drawing/2014/main" id="{CA2CF3F6-E968-4A12-AB6D-6D535F49CF7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31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46" name="Line 37">
                    <a:extLst>
                      <a:ext uri="{FF2B5EF4-FFF2-40B4-BE49-F238E27FC236}">
                        <a16:creationId xmlns="" xmlns:a16="http://schemas.microsoft.com/office/drawing/2014/main" id="{F0BADAEA-6F80-42F2-9642-6CC4CDADC53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81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47" name="Line 38">
                    <a:extLst>
                      <a:ext uri="{FF2B5EF4-FFF2-40B4-BE49-F238E27FC236}">
                        <a16:creationId xmlns="" xmlns:a16="http://schemas.microsoft.com/office/drawing/2014/main" id="{AA0D7AB4-1A46-40CF-8319-39C8AB6CDDB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64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48" name="Line 39">
                    <a:extLst>
                      <a:ext uri="{FF2B5EF4-FFF2-40B4-BE49-F238E27FC236}">
                        <a16:creationId xmlns="" xmlns:a16="http://schemas.microsoft.com/office/drawing/2014/main" id="{7A71B698-4B29-47DE-915A-F8AA5D17B37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348" y="3380"/>
                    <a:ext cx="0" cy="5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49" name="Line 40">
                    <a:extLst>
                      <a:ext uri="{FF2B5EF4-FFF2-40B4-BE49-F238E27FC236}">
                        <a16:creationId xmlns="" xmlns:a16="http://schemas.microsoft.com/office/drawing/2014/main" id="{F4FBE902-7E15-4C56-91AF-F2F2498CDF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98" y="3367"/>
                    <a:ext cx="0" cy="8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26650" name="Line 41">
                    <a:extLst>
                      <a:ext uri="{FF2B5EF4-FFF2-40B4-BE49-F238E27FC236}">
                        <a16:creationId xmlns="" xmlns:a16="http://schemas.microsoft.com/office/drawing/2014/main" id="{6F9A4B11-A847-48F9-83D7-B2A56E78416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248" y="3380"/>
                    <a:ext cx="0" cy="5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635" name="Freeform 42">
                  <a:extLst>
                    <a:ext uri="{FF2B5EF4-FFF2-40B4-BE49-F238E27FC236}">
                      <a16:creationId xmlns="" xmlns:a16="http://schemas.microsoft.com/office/drawing/2014/main" id="{4A0B8A08-9CA2-4EFB-9F40-C0B719A3F5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0" y="2465"/>
                  <a:ext cx="3168" cy="935"/>
                </a:xfrm>
                <a:custGeom>
                  <a:avLst/>
                  <a:gdLst>
                    <a:gd name="T0" fmla="*/ 0 w 3350"/>
                    <a:gd name="T1" fmla="*/ 1 h 1271"/>
                    <a:gd name="T2" fmla="*/ 20 w 3350"/>
                    <a:gd name="T3" fmla="*/ 1 h 1271"/>
                    <a:gd name="T4" fmla="*/ 36 w 3350"/>
                    <a:gd name="T5" fmla="*/ 1 h 1271"/>
                    <a:gd name="T6" fmla="*/ 111 w 3350"/>
                    <a:gd name="T7" fmla="*/ 1 h 1271"/>
                    <a:gd name="T8" fmla="*/ 164 w 3350"/>
                    <a:gd name="T9" fmla="*/ 1 h 1271"/>
                    <a:gd name="T10" fmla="*/ 225 w 3350"/>
                    <a:gd name="T11" fmla="*/ 1 h 1271"/>
                    <a:gd name="T12" fmla="*/ 257 w 3350"/>
                    <a:gd name="T13" fmla="*/ 1 h 1271"/>
                    <a:gd name="T14" fmla="*/ 285 w 3350"/>
                    <a:gd name="T15" fmla="*/ 1 h 1271"/>
                    <a:gd name="T16" fmla="*/ 300 w 3350"/>
                    <a:gd name="T17" fmla="*/ 1 h 1271"/>
                    <a:gd name="T18" fmla="*/ 323 w 3350"/>
                    <a:gd name="T19" fmla="*/ 1 h 1271"/>
                    <a:gd name="T20" fmla="*/ 339 w 3350"/>
                    <a:gd name="T21" fmla="*/ 1 h 1271"/>
                    <a:gd name="T22" fmla="*/ 354 w 3350"/>
                    <a:gd name="T23" fmla="*/ 1 h 1271"/>
                    <a:gd name="T24" fmla="*/ 368 w 3350"/>
                    <a:gd name="T25" fmla="*/ 1 h 1271"/>
                    <a:gd name="T26" fmla="*/ 386 w 3350"/>
                    <a:gd name="T27" fmla="*/ 1 h 1271"/>
                    <a:gd name="T28" fmla="*/ 410 w 3350"/>
                    <a:gd name="T29" fmla="*/ 1 h 1271"/>
                    <a:gd name="T30" fmla="*/ 438 w 3350"/>
                    <a:gd name="T31" fmla="*/ 1 h 1271"/>
                    <a:gd name="T32" fmla="*/ 462 w 3350"/>
                    <a:gd name="T33" fmla="*/ 1 h 1271"/>
                    <a:gd name="T34" fmla="*/ 488 w 3350"/>
                    <a:gd name="T35" fmla="*/ 1 h 1271"/>
                    <a:gd name="T36" fmla="*/ 518 w 3350"/>
                    <a:gd name="T37" fmla="*/ 1 h 1271"/>
                    <a:gd name="T38" fmla="*/ 542 w 3350"/>
                    <a:gd name="T39" fmla="*/ 1 h 1271"/>
                    <a:gd name="T40" fmla="*/ 572 w 3350"/>
                    <a:gd name="T41" fmla="*/ 1 h 1271"/>
                    <a:gd name="T42" fmla="*/ 587 w 3350"/>
                    <a:gd name="T43" fmla="*/ 1 h 1271"/>
                    <a:gd name="T44" fmla="*/ 613 w 3350"/>
                    <a:gd name="T45" fmla="*/ 1 h 1271"/>
                    <a:gd name="T46" fmla="*/ 635 w 3350"/>
                    <a:gd name="T47" fmla="*/ 1 h 1271"/>
                    <a:gd name="T48" fmla="*/ 651 w 3350"/>
                    <a:gd name="T49" fmla="*/ 1 h 1271"/>
                    <a:gd name="T50" fmla="*/ 668 w 3350"/>
                    <a:gd name="T51" fmla="*/ 1 h 1271"/>
                    <a:gd name="T52" fmla="*/ 700 w 3350"/>
                    <a:gd name="T53" fmla="*/ 1 h 1271"/>
                    <a:gd name="T54" fmla="*/ 729 w 3350"/>
                    <a:gd name="T55" fmla="*/ 1 h 1271"/>
                    <a:gd name="T56" fmla="*/ 757 w 3350"/>
                    <a:gd name="T57" fmla="*/ 1 h 1271"/>
                    <a:gd name="T58" fmla="*/ 786 w 3350"/>
                    <a:gd name="T59" fmla="*/ 1 h 1271"/>
                    <a:gd name="T60" fmla="*/ 832 w 3350"/>
                    <a:gd name="T61" fmla="*/ 1 h 1271"/>
                    <a:gd name="T62" fmla="*/ 886 w 3350"/>
                    <a:gd name="T63" fmla="*/ 1 h 1271"/>
                    <a:gd name="T64" fmla="*/ 928 w 3350"/>
                    <a:gd name="T65" fmla="*/ 1 h 1271"/>
                    <a:gd name="T66" fmla="*/ 0 w 3350"/>
                    <a:gd name="T67" fmla="*/ 1 h 12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350"/>
                    <a:gd name="T103" fmla="*/ 0 h 1271"/>
                    <a:gd name="T104" fmla="*/ 3350 w 3350"/>
                    <a:gd name="T105" fmla="*/ 1271 h 12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350" h="1271">
                      <a:moveTo>
                        <a:pt x="0" y="1271"/>
                      </a:moveTo>
                      <a:lnTo>
                        <a:pt x="69" y="1262"/>
                      </a:lnTo>
                      <a:lnTo>
                        <a:pt x="130" y="1257"/>
                      </a:lnTo>
                      <a:cubicBezTo>
                        <a:pt x="185" y="1251"/>
                        <a:pt x="321" y="1244"/>
                        <a:pt x="399" y="1229"/>
                      </a:cubicBezTo>
                      <a:cubicBezTo>
                        <a:pt x="476" y="1215"/>
                        <a:pt x="525" y="1198"/>
                        <a:pt x="594" y="1170"/>
                      </a:cubicBezTo>
                      <a:cubicBezTo>
                        <a:pt x="662" y="1142"/>
                        <a:pt x="753" y="1094"/>
                        <a:pt x="810" y="1061"/>
                      </a:cubicBezTo>
                      <a:cubicBezTo>
                        <a:pt x="868" y="1027"/>
                        <a:pt x="902" y="998"/>
                        <a:pt x="938" y="967"/>
                      </a:cubicBezTo>
                      <a:cubicBezTo>
                        <a:pt x="975" y="936"/>
                        <a:pt x="1005" y="902"/>
                        <a:pt x="1029" y="875"/>
                      </a:cubicBezTo>
                      <a:cubicBezTo>
                        <a:pt x="1053" y="848"/>
                        <a:pt x="1060" y="838"/>
                        <a:pt x="1083" y="804"/>
                      </a:cubicBezTo>
                      <a:lnTo>
                        <a:pt x="1172" y="667"/>
                      </a:lnTo>
                      <a:lnTo>
                        <a:pt x="1226" y="566"/>
                      </a:lnTo>
                      <a:lnTo>
                        <a:pt x="1278" y="456"/>
                      </a:lnTo>
                      <a:lnTo>
                        <a:pt x="1330" y="346"/>
                      </a:lnTo>
                      <a:lnTo>
                        <a:pt x="1395" y="223"/>
                      </a:lnTo>
                      <a:cubicBezTo>
                        <a:pt x="1421" y="181"/>
                        <a:pt x="1452" y="129"/>
                        <a:pt x="1483" y="95"/>
                      </a:cubicBezTo>
                      <a:cubicBezTo>
                        <a:pt x="1514" y="62"/>
                        <a:pt x="1550" y="38"/>
                        <a:pt x="1581" y="22"/>
                      </a:cubicBezTo>
                      <a:cubicBezTo>
                        <a:pt x="1612" y="7"/>
                        <a:pt x="1640" y="4"/>
                        <a:pt x="1671" y="2"/>
                      </a:cubicBezTo>
                      <a:cubicBezTo>
                        <a:pt x="1701" y="1"/>
                        <a:pt x="1731" y="0"/>
                        <a:pt x="1764" y="12"/>
                      </a:cubicBezTo>
                      <a:cubicBezTo>
                        <a:pt x="1798" y="24"/>
                        <a:pt x="1838" y="42"/>
                        <a:pt x="1871" y="76"/>
                      </a:cubicBezTo>
                      <a:cubicBezTo>
                        <a:pt x="1904" y="110"/>
                        <a:pt x="1926" y="155"/>
                        <a:pt x="1960" y="216"/>
                      </a:cubicBezTo>
                      <a:cubicBezTo>
                        <a:pt x="1994" y="277"/>
                        <a:pt x="2045" y="385"/>
                        <a:pt x="2072" y="443"/>
                      </a:cubicBezTo>
                      <a:cubicBezTo>
                        <a:pt x="2099" y="501"/>
                        <a:pt x="2100" y="514"/>
                        <a:pt x="2124" y="562"/>
                      </a:cubicBezTo>
                      <a:cubicBezTo>
                        <a:pt x="2148" y="610"/>
                        <a:pt x="2186" y="683"/>
                        <a:pt x="2214" y="730"/>
                      </a:cubicBezTo>
                      <a:lnTo>
                        <a:pt x="2293" y="845"/>
                      </a:lnTo>
                      <a:cubicBezTo>
                        <a:pt x="2315" y="876"/>
                        <a:pt x="2329" y="890"/>
                        <a:pt x="2349" y="911"/>
                      </a:cubicBezTo>
                      <a:cubicBezTo>
                        <a:pt x="2369" y="933"/>
                        <a:pt x="2384" y="949"/>
                        <a:pt x="2414" y="973"/>
                      </a:cubicBezTo>
                      <a:cubicBezTo>
                        <a:pt x="2444" y="998"/>
                        <a:pt x="2492" y="1037"/>
                        <a:pt x="2528" y="1061"/>
                      </a:cubicBezTo>
                      <a:lnTo>
                        <a:pt x="2630" y="1115"/>
                      </a:lnTo>
                      <a:lnTo>
                        <a:pt x="2735" y="1161"/>
                      </a:lnTo>
                      <a:lnTo>
                        <a:pt x="2839" y="1194"/>
                      </a:lnTo>
                      <a:cubicBezTo>
                        <a:pt x="2886" y="1207"/>
                        <a:pt x="2954" y="1229"/>
                        <a:pt x="3014" y="1240"/>
                      </a:cubicBezTo>
                      <a:cubicBezTo>
                        <a:pt x="3075" y="1251"/>
                        <a:pt x="3147" y="1253"/>
                        <a:pt x="3203" y="1257"/>
                      </a:cubicBezTo>
                      <a:lnTo>
                        <a:pt x="3350" y="1266"/>
                      </a:lnTo>
                      <a:lnTo>
                        <a:pt x="0" y="1271"/>
                      </a:lnTo>
                      <a:close/>
                    </a:path>
                  </a:pathLst>
                </a:cu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907597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="" xmlns:a16="http://schemas.microsoft.com/office/drawing/2014/main" id="{5720B2A4-9C06-41EF-AF52-9E6A6A35E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pic>
        <p:nvPicPr>
          <p:cNvPr id="9219" name="Picture 4">
            <a:extLst>
              <a:ext uri="{FF2B5EF4-FFF2-40B4-BE49-F238E27FC236}">
                <a16:creationId xmlns="" xmlns:a16="http://schemas.microsoft.com/office/drawing/2014/main" id="{BD10BB43-AF7D-4EED-952A-CFCB00DD4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392238"/>
            <a:ext cx="7694613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554579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="" xmlns:a16="http://schemas.microsoft.com/office/drawing/2014/main" id="{BA64DAF4-E6E4-4FF1-B89F-53BA693B8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Using The Standard Normal Table</a:t>
            </a:r>
            <a:endParaRPr lang="en-US" altLang="en-US" dirty="0">
              <a:ea typeface="+mj-ea"/>
            </a:endParaRPr>
          </a:p>
        </p:txBody>
      </p:sp>
      <p:sp>
        <p:nvSpPr>
          <p:cNvPr id="27650" name="Footer Placeholder 2">
            <a:extLst>
              <a:ext uri="{FF2B5EF4-FFF2-40B4-BE49-F238E27FC236}">
                <a16:creationId xmlns="" xmlns:a16="http://schemas.microsoft.com/office/drawing/2014/main" id="{309D725F-D608-4B79-BA59-63FCA25D1E4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="" xmlns:a16="http://schemas.microsoft.com/office/drawing/2014/main" id="{A007BC56-51FC-46DB-8C3F-FB00E973D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6858"/>
            <a:ext cx="8229600" cy="868362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Find the cumulative area that corresponds to a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 of 1.15.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27653" name="Text Box 120">
            <a:extLst>
              <a:ext uri="{FF2B5EF4-FFF2-40B4-BE49-F238E27FC236}">
                <a16:creationId xmlns="" xmlns:a16="http://schemas.microsoft.com/office/drawing/2014/main" id="{67EAF3A8-7A73-4D21-A520-948D2391B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723732"/>
            <a:ext cx="7924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The area to the left of </a:t>
            </a:r>
            <a:r>
              <a:rPr lang="en-US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1.15 is 0.8749.</a:t>
            </a:r>
          </a:p>
        </p:txBody>
      </p:sp>
      <p:sp>
        <p:nvSpPr>
          <p:cNvPr id="27658" name="Rectangle 24">
            <a:extLst>
              <a:ext uri="{FF2B5EF4-FFF2-40B4-BE49-F238E27FC236}">
                <a16:creationId xmlns="" xmlns:a16="http://schemas.microsoft.com/office/drawing/2014/main" id="{D29068B8-DA28-42E3-B35D-06F8D7296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288737"/>
            <a:ext cx="807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Move across the row to the column under 0.05</a:t>
            </a:r>
            <a:endParaRPr lang="en-US" altLang="en-US" sz="2000" dirty="0"/>
          </a:p>
        </p:txBody>
      </p:sp>
      <p:sp>
        <p:nvSpPr>
          <p:cNvPr id="26" name="Text Box 119">
            <a:extLst>
              <a:ext uri="{FF2B5EF4-FFF2-40B4-BE49-F238E27FC236}">
                <a16:creationId xmlns="" xmlns:a16="http://schemas.microsoft.com/office/drawing/2014/main" id="{BE709E8A-E919-4D2F-815D-8BDF660A7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21689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Times New Roman" pitchFamily="18" charset="0"/>
                <a:ea typeface="+mn-ea"/>
                <a:cs typeface="Arial" charset="0"/>
              </a:rPr>
              <a:t>Find 1.1 in the left hand column.</a:t>
            </a:r>
          </a:p>
        </p:txBody>
      </p:sp>
      <p:pic>
        <p:nvPicPr>
          <p:cNvPr id="4" name="Picture 3" descr="A close up of a building&#10;&#10;Description generated with high confidence">
            <a:extLst>
              <a:ext uri="{FF2B5EF4-FFF2-40B4-BE49-F238E27FC236}">
                <a16:creationId xmlns="" xmlns:a16="http://schemas.microsoft.com/office/drawing/2014/main" id="{E19F3202-63F5-402F-9D81-446C7AF34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211" y="2375602"/>
            <a:ext cx="5749500" cy="2440921"/>
          </a:xfrm>
          <a:prstGeom prst="rect">
            <a:avLst/>
          </a:prstGeom>
        </p:spPr>
      </p:pic>
      <p:pic>
        <p:nvPicPr>
          <p:cNvPr id="6" name="Picture 5" descr="A drawing of a face&#10;&#10;Description generated with high confidence">
            <a:extLst>
              <a:ext uri="{FF2B5EF4-FFF2-40B4-BE49-F238E27FC236}">
                <a16:creationId xmlns="" xmlns:a16="http://schemas.microsoft.com/office/drawing/2014/main" id="{71689A78-2FF2-4D4F-B599-1382AB13B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61" y="2869926"/>
            <a:ext cx="2131639" cy="1268297"/>
          </a:xfrm>
          <a:prstGeom prst="rect">
            <a:avLst/>
          </a:prstGeom>
        </p:spPr>
      </p:pic>
      <p:pic>
        <p:nvPicPr>
          <p:cNvPr id="8" name="Picture 7" descr="A screenshot of a cell phone&#10;&#10;Description generated with high confidence">
            <a:extLst>
              <a:ext uri="{FF2B5EF4-FFF2-40B4-BE49-F238E27FC236}">
                <a16:creationId xmlns="" xmlns:a16="http://schemas.microsoft.com/office/drawing/2014/main" id="{EBB5A8E1-2C28-4537-BE0E-74B00D9281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506" y="4821416"/>
            <a:ext cx="1765493" cy="159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82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8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>
            <a:extLst>
              <a:ext uri="{FF2B5EF4-FFF2-40B4-BE49-F238E27FC236}">
                <a16:creationId xmlns="" xmlns:a16="http://schemas.microsoft.com/office/drawing/2014/main" id="{6E6322A3-5E46-492D-9B37-1D0F10901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9232"/>
            <a:ext cx="859155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</a:rPr>
              <a:t>Example: Using The Standard Normal Table</a:t>
            </a:r>
          </a:p>
        </p:txBody>
      </p:sp>
      <p:sp>
        <p:nvSpPr>
          <p:cNvPr id="28674" name="Footer Placeholder 2">
            <a:extLst>
              <a:ext uri="{FF2B5EF4-FFF2-40B4-BE49-F238E27FC236}">
                <a16:creationId xmlns="" xmlns:a16="http://schemas.microsoft.com/office/drawing/2014/main" id="{DF929989-0EA4-4702-9F81-6692C90AFB4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7" name="Content Placeholder 18">
            <a:extLst>
              <a:ext uri="{FF2B5EF4-FFF2-40B4-BE49-F238E27FC236}">
                <a16:creationId xmlns="" xmlns:a16="http://schemas.microsoft.com/office/drawing/2014/main" id="{CE96E864-D245-4E83-BE38-B693F26DB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89038"/>
            <a:ext cx="8229600" cy="868362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 startAt="2"/>
              <a:defRPr/>
            </a:pPr>
            <a:r>
              <a:rPr lang="en-US" dirty="0">
                <a:ea typeface="+mn-ea"/>
              </a:rPr>
              <a:t>Find the cumulative area that corresponds to a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 of </a:t>
            </a:r>
            <a:r>
              <a:rPr lang="en-US" dirty="0">
                <a:ea typeface="+mn-ea"/>
                <a:sym typeface="Symbol"/>
              </a:rPr>
              <a:t></a:t>
            </a:r>
            <a:r>
              <a:rPr lang="en-US" dirty="0">
                <a:ea typeface="+mn-ea"/>
              </a:rPr>
              <a:t>0.24.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14" name="Text Box 119">
            <a:extLst>
              <a:ext uri="{FF2B5EF4-FFF2-40B4-BE49-F238E27FC236}">
                <a16:creationId xmlns="" xmlns:a16="http://schemas.microsoft.com/office/drawing/2014/main" id="{246F88E1-DC57-41B2-9FA1-6B5DBCC82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625826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Times New Roman" pitchFamily="18" charset="0"/>
                <a:ea typeface="+mn-ea"/>
                <a:cs typeface="Arial" charset="0"/>
              </a:rPr>
              <a:t>Find </a:t>
            </a:r>
            <a:r>
              <a:rPr lang="en-US" sz="2800" dirty="0">
                <a:latin typeface="Arial" charset="0"/>
                <a:ea typeface="+mn-ea"/>
                <a:cs typeface="Arial" charset="0"/>
                <a:sym typeface="Symbol"/>
              </a:rPr>
              <a:t></a:t>
            </a:r>
            <a:r>
              <a:rPr lang="en-US" sz="2800" dirty="0">
                <a:latin typeface="Times New Roman" pitchFamily="18" charset="0"/>
                <a:ea typeface="+mn-ea"/>
                <a:cs typeface="Arial" charset="0"/>
              </a:rPr>
              <a:t>0.2 in the left hand column.</a:t>
            </a:r>
          </a:p>
        </p:txBody>
      </p:sp>
      <p:sp>
        <p:nvSpPr>
          <p:cNvPr id="28682" name="Rectangle 14">
            <a:extLst>
              <a:ext uri="{FF2B5EF4-FFF2-40B4-BE49-F238E27FC236}">
                <a16:creationId xmlns="" xmlns:a16="http://schemas.microsoft.com/office/drawing/2014/main" id="{0453BE56-017A-4F4D-9005-F23F92C71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82" y="5447537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Move across the row to the column under 0.04.</a:t>
            </a:r>
            <a:endParaRPr lang="en-US" altLang="en-US" sz="2800" dirty="0"/>
          </a:p>
        </p:txBody>
      </p:sp>
      <p:sp>
        <p:nvSpPr>
          <p:cNvPr id="28683" name="Text Box 120">
            <a:extLst>
              <a:ext uri="{FF2B5EF4-FFF2-40B4-BE49-F238E27FC236}">
                <a16:creationId xmlns="" xmlns:a16="http://schemas.microsoft.com/office/drawing/2014/main" id="{DA239763-0180-492B-82DA-DD9EFAFF9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838360"/>
            <a:ext cx="7696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The area to the left of </a:t>
            </a:r>
            <a:r>
              <a:rPr lang="en-US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0.24 is 0.4052.</a:t>
            </a:r>
          </a:p>
        </p:txBody>
      </p:sp>
      <p:pic>
        <p:nvPicPr>
          <p:cNvPr id="4" name="Picture 3" descr="A close up of a building&#10;&#10;Description generated with high confidence">
            <a:extLst>
              <a:ext uri="{FF2B5EF4-FFF2-40B4-BE49-F238E27FC236}">
                <a16:creationId xmlns="" xmlns:a16="http://schemas.microsoft.com/office/drawing/2014/main" id="{FF932AC5-596B-45A4-AB59-D953DF6DB5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75" y="2064699"/>
            <a:ext cx="6124661" cy="26263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2B7D7BF-7B6F-494B-815D-F52F5D65F6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756971"/>
            <a:ext cx="2068470" cy="1226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9C03181-CD27-4BAD-889F-EDDDE270C1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981" y="4855146"/>
            <a:ext cx="1611237" cy="144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1963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8682" grpId="0"/>
      <p:bldP spid="286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994CA79-10F5-4036-9AB9-D8E7EF93A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89" y="4329397"/>
            <a:ext cx="3062027" cy="15139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7D75FF-E9FB-4E23-BD1F-71057880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400" dirty="0">
                <a:ea typeface="+mj-ea"/>
              </a:rPr>
              <a:t>Finding Areas Under the Standard Normal Curve</a:t>
            </a:r>
            <a:endParaRPr lang="en-US" sz="4400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9698" name="Footer Placeholder 2">
            <a:extLst>
              <a:ext uri="{FF2B5EF4-FFF2-40B4-BE49-F238E27FC236}">
                <a16:creationId xmlns="" xmlns:a16="http://schemas.microsoft.com/office/drawing/2014/main" id="{75CB004F-9D92-429A-8086-66D7677D963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7" name="Content Placeholder 19">
            <a:extLst>
              <a:ext uri="{FF2B5EF4-FFF2-40B4-BE49-F238E27FC236}">
                <a16:creationId xmlns="" xmlns:a16="http://schemas.microsoft.com/office/drawing/2014/main" id="{F9057FEB-E416-431A-A245-A6031FDAC44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9144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1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Sketch the standard normal curve and shade the appropriate area under the curve.</a:t>
            </a:r>
          </a:p>
          <a:p>
            <a:pPr eaLnBrk="1" hangingPunct="1">
              <a:lnSpc>
                <a:spcPct val="95000"/>
              </a:lnSpc>
              <a:spcBef>
                <a:spcPct val="1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the area by following the directions for each case shown.</a:t>
            </a:r>
          </a:p>
          <a:p>
            <a:pPr lvl="1" eaLnBrk="1" hangingPunct="1">
              <a:lnSpc>
                <a:spcPct val="95000"/>
              </a:lnSpc>
              <a:spcBef>
                <a:spcPct val="15000"/>
              </a:spcBef>
              <a:buClr>
                <a:schemeClr val="accent1"/>
              </a:buClr>
              <a:buFontTx/>
              <a:buAutoNum type="alphaLcPeriod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find the area to the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find the area that corresponds to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Standard Normal Table.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CD52E39-C06A-417E-8744-01E4E1A4F368}"/>
              </a:ext>
            </a:extLst>
          </p:cNvPr>
          <p:cNvSpPr txBox="1"/>
          <p:nvPr/>
        </p:nvSpPr>
        <p:spPr bwMode="auto">
          <a:xfrm>
            <a:off x="1295400" y="4181475"/>
            <a:ext cx="27432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sz="2000" dirty="0">
                <a:solidFill>
                  <a:schemeClr val="accent2"/>
                </a:solidFill>
                <a:latin typeface="+mn-lt"/>
                <a:ea typeface="+mn-ea"/>
              </a:rPr>
              <a:t>The area to the left of </a:t>
            </a:r>
            <a:r>
              <a:rPr lang="en-US" sz="2000" i="1" dirty="0">
                <a:solidFill>
                  <a:schemeClr val="accent2"/>
                </a:solidFill>
                <a:latin typeface="+mn-lt"/>
                <a:ea typeface="+mn-ea"/>
              </a:rPr>
              <a:t>z</a:t>
            </a:r>
            <a:r>
              <a:rPr lang="en-US" sz="2000" dirty="0">
                <a:solidFill>
                  <a:schemeClr val="accent2"/>
                </a:solidFill>
                <a:latin typeface="+mn-lt"/>
                <a:ea typeface="+mn-ea"/>
              </a:rPr>
              <a:t> = 1.23 is 0.8907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8792DCAF-609F-4151-9F0B-A40F4DE306E7}"/>
              </a:ext>
            </a:extLst>
          </p:cNvPr>
          <p:cNvCxnSpPr/>
          <p:nvPr/>
        </p:nvCxnSpPr>
        <p:spPr bwMode="auto">
          <a:xfrm>
            <a:off x="3581400" y="4791075"/>
            <a:ext cx="6096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F726A8A-584F-4966-9231-EDE376F47AA7}"/>
              </a:ext>
            </a:extLst>
          </p:cNvPr>
          <p:cNvSpPr txBox="1"/>
          <p:nvPr/>
        </p:nvSpPr>
        <p:spPr bwMode="auto">
          <a:xfrm>
            <a:off x="1676400" y="5759450"/>
            <a:ext cx="28956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6225" indent="-276225">
              <a:buFont typeface="+mj-lt"/>
              <a:buAutoNum type="arabicPeriod"/>
              <a:defRPr/>
            </a:pPr>
            <a:r>
              <a:rPr lang="en-US" sz="2000" dirty="0">
                <a:solidFill>
                  <a:schemeClr val="accent2"/>
                </a:solidFill>
                <a:latin typeface="+mn-lt"/>
                <a:ea typeface="+mn-ea"/>
              </a:rPr>
              <a:t>Use the table to find the area for the </a:t>
            </a:r>
            <a:r>
              <a:rPr lang="en-US" sz="2000" i="1" dirty="0">
                <a:solidFill>
                  <a:schemeClr val="accent2"/>
                </a:solidFill>
                <a:latin typeface="+mn-lt"/>
                <a:ea typeface="+mn-ea"/>
              </a:rPr>
              <a:t>z</a:t>
            </a:r>
            <a:r>
              <a:rPr lang="en-US" sz="2000" dirty="0">
                <a:solidFill>
                  <a:schemeClr val="accent2"/>
                </a:solidFill>
                <a:latin typeface="+mn-lt"/>
                <a:ea typeface="+mn-ea"/>
              </a:rPr>
              <a:t>-score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8B7F2D58-2157-4D80-A43C-6837421B231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95800" y="5808663"/>
            <a:ext cx="228600" cy="20161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645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B0BE778-2C3D-44E7-9A8F-A16CE2CCC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577" y="3384187"/>
            <a:ext cx="3759439" cy="2010953"/>
          </a:xfrm>
          <a:prstGeom prst="rect">
            <a:avLst/>
          </a:prstGeom>
        </p:spPr>
      </p:pic>
      <p:sp>
        <p:nvSpPr>
          <p:cNvPr id="30721" name="Title 1">
            <a:extLst>
              <a:ext uri="{FF2B5EF4-FFF2-40B4-BE49-F238E27FC236}">
                <a16:creationId xmlns="" xmlns:a16="http://schemas.microsoft.com/office/drawing/2014/main" id="{664F0AA0-9D65-4764-B06C-EE2010D2B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Finding Areas Under the Standard Normal Curve</a:t>
            </a:r>
          </a:p>
        </p:txBody>
      </p:sp>
      <p:sp>
        <p:nvSpPr>
          <p:cNvPr id="30722" name="Footer Placeholder 2">
            <a:extLst>
              <a:ext uri="{FF2B5EF4-FFF2-40B4-BE49-F238E27FC236}">
                <a16:creationId xmlns="" xmlns:a16="http://schemas.microsoft.com/office/drawing/2014/main" id="{20E04E35-5606-4795-A311-99B63D38DAB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30723" name="Content Placeholder 25">
            <a:extLst>
              <a:ext uri="{FF2B5EF4-FFF2-40B4-BE49-F238E27FC236}">
                <a16:creationId xmlns="" xmlns:a16="http://schemas.microsoft.com/office/drawing/2014/main" id="{45D0CE32-AAED-4BAF-AB4C-9DB019655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47800"/>
          </a:xfrm>
        </p:spPr>
        <p:txBody>
          <a:bodyPr/>
          <a:lstStyle/>
          <a:p>
            <a:pPr marL="914400" lvl="1" indent="-457200" eaLnBrk="1" hangingPunct="1">
              <a:spcBef>
                <a:spcPct val="25000"/>
              </a:spcBef>
              <a:buFontTx/>
              <a:buAutoNum type="alphaLcPeriod" startAt="2"/>
            </a:pPr>
            <a:r>
              <a:rPr lang="en-US" altLang="en-US" dirty="0">
                <a:ea typeface="Times New Roman" panose="02020603050405020304" pitchFamily="18" charset="0"/>
              </a:rPr>
              <a:t>To find the area to the </a:t>
            </a:r>
            <a:r>
              <a:rPr lang="en-US" altLang="en-US" i="1" dirty="0">
                <a:ea typeface="Times New Roman" panose="02020603050405020304" pitchFamily="18" charset="0"/>
              </a:rPr>
              <a:t>right</a:t>
            </a:r>
            <a:r>
              <a:rPr lang="en-US" altLang="en-US" dirty="0">
                <a:ea typeface="Times New Roman" panose="02020603050405020304" pitchFamily="18" charset="0"/>
              </a:rPr>
              <a:t> of </a:t>
            </a:r>
            <a:r>
              <a:rPr lang="en-US" altLang="en-US" i="1" dirty="0">
                <a:ea typeface="Times New Roman" panose="02020603050405020304" pitchFamily="18" charset="0"/>
              </a:rPr>
              <a:t>z</a:t>
            </a:r>
            <a:r>
              <a:rPr lang="en-US" altLang="en-US" dirty="0">
                <a:ea typeface="Times New Roman" panose="02020603050405020304" pitchFamily="18" charset="0"/>
              </a:rPr>
              <a:t>, use the Standard Normal Table to find the area that corresponds to </a:t>
            </a:r>
            <a:r>
              <a:rPr lang="en-US" altLang="en-US" i="1" dirty="0">
                <a:ea typeface="Times New Roman" panose="02020603050405020304" pitchFamily="18" charset="0"/>
              </a:rPr>
              <a:t>z</a:t>
            </a:r>
            <a:r>
              <a:rPr lang="en-US" altLang="en-US" dirty="0">
                <a:ea typeface="Times New Roman" panose="02020603050405020304" pitchFamily="18" charset="0"/>
              </a:rPr>
              <a:t>.  Then subtract the area from 1.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15" name="Text Box 6">
            <a:extLst>
              <a:ext uri="{FF2B5EF4-FFF2-40B4-BE49-F238E27FC236}">
                <a16:creationId xmlns="" xmlns:a16="http://schemas.microsoft.com/office/drawing/2014/main" id="{AAE7ACA1-60E8-4AA0-A38B-6487E4C08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381375"/>
            <a:ext cx="3124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6225" indent="-276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3"/>
            </a:pP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Subtract to find the area to the right of </a:t>
            </a:r>
            <a:r>
              <a:rPr lang="en-US" altLang="en-US" sz="2000" i="1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 = 1.23:              1 </a:t>
            </a: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 0.8907  = 0.1093.</a:t>
            </a:r>
          </a:p>
        </p:txBody>
      </p:sp>
      <p:sp>
        <p:nvSpPr>
          <p:cNvPr id="30726" name="Line 7">
            <a:extLst>
              <a:ext uri="{FF2B5EF4-FFF2-40B4-BE49-F238E27FC236}">
                <a16:creationId xmlns="" xmlns:a16="http://schemas.microsoft.com/office/drawing/2014/main" id="{ED5BE033-AD86-45D5-8AC8-BA0B49131E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9200" y="4321175"/>
            <a:ext cx="508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" name="Text Box 13">
            <a:extLst>
              <a:ext uri="{FF2B5EF4-FFF2-40B4-BE49-F238E27FC236}">
                <a16:creationId xmlns="" xmlns:a16="http://schemas.microsoft.com/office/drawing/2014/main" id="{A86F21C9-76F0-4A9A-935E-6AEBDC541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429000"/>
            <a:ext cx="205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6225" indent="-276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 startAt="2"/>
            </a:pP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The area to the left of </a:t>
            </a:r>
            <a:r>
              <a:rPr lang="en-US" altLang="en-US" sz="2000" i="1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 = 1.23 is 0.8907.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3297F93C-BF77-43B4-9802-B92BD46F5F51}"/>
              </a:ext>
            </a:extLst>
          </p:cNvPr>
          <p:cNvCxnSpPr/>
          <p:nvPr/>
        </p:nvCxnSpPr>
        <p:spPr bwMode="auto">
          <a:xfrm rot="10800000">
            <a:off x="3200400" y="4267200"/>
            <a:ext cx="990600" cy="45720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10">
            <a:extLst>
              <a:ext uri="{FF2B5EF4-FFF2-40B4-BE49-F238E27FC236}">
                <a16:creationId xmlns="" xmlns:a16="http://schemas.microsoft.com/office/drawing/2014/main" id="{C68F0C66-580B-484A-BD5E-567181583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5616575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3363" indent="-2333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US" altLang="en-U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Use the table to find the area for the </a:t>
            </a:r>
            <a:r>
              <a:rPr lang="en-US" altLang="en-US" sz="20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-score.</a:t>
            </a:r>
          </a:p>
        </p:txBody>
      </p:sp>
      <p:sp>
        <p:nvSpPr>
          <p:cNvPr id="30730" name="Line 11">
            <a:extLst>
              <a:ext uri="{FF2B5EF4-FFF2-40B4-BE49-F238E27FC236}">
                <a16:creationId xmlns="" xmlns:a16="http://schemas.microsoft.com/office/drawing/2014/main" id="{9BBF55BD-9FAB-4740-A935-5E8DE0455D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5387975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8416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726" grpId="0" animBg="1"/>
      <p:bldP spid="13" grpId="0"/>
      <p:bldP spid="18" grpId="0"/>
      <p:bldP spid="307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0BEA554-B17A-427E-ACCA-5D9E901FA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700" y="3476891"/>
            <a:ext cx="4064801" cy="2179372"/>
          </a:xfrm>
          <a:prstGeom prst="rect">
            <a:avLst/>
          </a:prstGeom>
        </p:spPr>
      </p:pic>
      <p:sp>
        <p:nvSpPr>
          <p:cNvPr id="31745" name="Title 1">
            <a:extLst>
              <a:ext uri="{FF2B5EF4-FFF2-40B4-BE49-F238E27FC236}">
                <a16:creationId xmlns="" xmlns:a16="http://schemas.microsoft.com/office/drawing/2014/main" id="{479B9756-8881-4317-9E1C-1DF78B25F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Finding Areas Under the Standard Normal Curve</a:t>
            </a:r>
          </a:p>
        </p:txBody>
      </p:sp>
      <p:sp>
        <p:nvSpPr>
          <p:cNvPr id="31746" name="Footer Placeholder 2">
            <a:extLst>
              <a:ext uri="{FF2B5EF4-FFF2-40B4-BE49-F238E27FC236}">
                <a16:creationId xmlns="" xmlns:a16="http://schemas.microsoft.com/office/drawing/2014/main" id="{C72292A6-0BC7-4DFC-A34A-EB247429B51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31747" name="Content Placeholder 35">
            <a:extLst>
              <a:ext uri="{FF2B5EF4-FFF2-40B4-BE49-F238E27FC236}">
                <a16:creationId xmlns="" xmlns:a16="http://schemas.microsoft.com/office/drawing/2014/main" id="{6D56A835-48A0-40B7-9D70-0EBCC193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</p:spPr>
        <p:txBody>
          <a:bodyPr/>
          <a:lstStyle/>
          <a:p>
            <a:pPr marL="914400" lvl="1" indent="-457200" eaLnBrk="1" hangingPunct="1">
              <a:spcBef>
                <a:spcPct val="25000"/>
              </a:spcBef>
              <a:buFontTx/>
              <a:buAutoNum type="alphaLcPeriod" startAt="3"/>
            </a:pPr>
            <a:r>
              <a:rPr lang="en-US" altLang="en-US">
                <a:ea typeface="Times New Roman" panose="02020603050405020304" pitchFamily="18" charset="0"/>
              </a:rPr>
              <a:t>To find the area </a:t>
            </a:r>
            <a:r>
              <a:rPr lang="en-US" altLang="en-US" i="1">
                <a:ea typeface="Times New Roman" panose="02020603050405020304" pitchFamily="18" charset="0"/>
              </a:rPr>
              <a:t>between</a:t>
            </a:r>
            <a:r>
              <a:rPr lang="en-US" altLang="en-US">
                <a:ea typeface="Times New Roman" panose="02020603050405020304" pitchFamily="18" charset="0"/>
              </a:rPr>
              <a:t> two </a:t>
            </a:r>
            <a:r>
              <a:rPr lang="en-US" altLang="en-US" i="1">
                <a:ea typeface="Times New Roman" panose="02020603050405020304" pitchFamily="18" charset="0"/>
              </a:rPr>
              <a:t>z</a:t>
            </a:r>
            <a:r>
              <a:rPr lang="en-US" altLang="en-US">
                <a:ea typeface="Times New Roman" panose="02020603050405020304" pitchFamily="18" charset="0"/>
              </a:rPr>
              <a:t>-scores, find the area corresponding to each </a:t>
            </a:r>
            <a:r>
              <a:rPr lang="en-US" altLang="en-US" i="1">
                <a:ea typeface="Times New Roman" panose="02020603050405020304" pitchFamily="18" charset="0"/>
              </a:rPr>
              <a:t>z</a:t>
            </a:r>
            <a:r>
              <a:rPr lang="en-US" altLang="en-US">
                <a:ea typeface="Times New Roman" panose="02020603050405020304" pitchFamily="18" charset="0"/>
              </a:rPr>
              <a:t>-score in the Standard Normal Table.  Then subtract the smaller area from the larger area.</a:t>
            </a:r>
          </a:p>
          <a:p>
            <a:pPr eaLnBrk="1" hangingPunct="1"/>
            <a:endParaRPr lang="en-US" altLang="en-US"/>
          </a:p>
        </p:txBody>
      </p:sp>
      <p:graphicFrame>
        <p:nvGraphicFramePr>
          <p:cNvPr id="31749" name="Object 3">
            <a:extLst>
              <a:ext uri="{FF2B5EF4-FFF2-40B4-BE49-F238E27FC236}">
                <a16:creationId xmlns="" xmlns:a16="http://schemas.microsoft.com/office/drawing/2014/main" id="{7C223532-AEEB-41C2-83FC-2C0118655D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43325" y="4441825"/>
          <a:ext cx="555625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4" imgW="435285" imgH="677109" progId="Equation.DSMT4">
                  <p:embed/>
                </p:oleObj>
              </mc:Choice>
              <mc:Fallback>
                <p:oleObj name="Equation" r:id="rId4" imgW="435285" imgH="677109" progId="Equation.DSMT4">
                  <p:embed/>
                  <p:pic>
                    <p:nvPicPr>
                      <p:cNvPr id="31749" name="Object 3">
                        <a:extLst>
                          <a:ext uri="{FF2B5EF4-FFF2-40B4-BE49-F238E27FC236}">
                            <a16:creationId xmlns="" xmlns:a16="http://schemas.microsoft.com/office/drawing/2014/main" id="{7C223532-AEEB-41C2-83FC-2C0118655D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325" y="4441825"/>
                        <a:ext cx="555625" cy="122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5">
            <a:extLst>
              <a:ext uri="{FF2B5EF4-FFF2-40B4-BE49-F238E27FC236}">
                <a16:creationId xmlns="" xmlns:a16="http://schemas.microsoft.com/office/drawing/2014/main" id="{60BDB7E6-E918-48E7-977B-5BE0A8708223}"/>
              </a:ext>
            </a:extLst>
          </p:cNvPr>
          <p:cNvGrpSpPr>
            <a:grpSpLocks/>
          </p:cNvGrpSpPr>
          <p:nvPr/>
        </p:nvGrpSpPr>
        <p:grpSpPr bwMode="auto">
          <a:xfrm>
            <a:off x="4495800" y="3468688"/>
            <a:ext cx="4191000" cy="1311275"/>
            <a:chOff x="3300" y="2064"/>
            <a:chExt cx="1980" cy="826"/>
          </a:xfrm>
        </p:grpSpPr>
        <p:sp>
          <p:nvSpPr>
            <p:cNvPr id="31764" name="Text Box 6">
              <a:extLst>
                <a:ext uri="{FF2B5EF4-FFF2-40B4-BE49-F238E27FC236}">
                  <a16:creationId xmlns="" xmlns:a16="http://schemas.microsoft.com/office/drawing/2014/main" id="{938A90FB-DA57-4336-96B2-71851C497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2064"/>
              <a:ext cx="1584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76225" indent="-2762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Font typeface="Arial" panose="020B0604020202020204" pitchFamily="34" charset="0"/>
                <a:buAutoNum type="arabicPeriod" startAt="4"/>
              </a:pP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Subtract to find the area of the region between the two </a:t>
              </a:r>
              <a:r>
                <a:rPr lang="en-US" altLang="en-US" sz="20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-scores:                         0.8907 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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0.2266 = 0.6641.</a:t>
              </a:r>
            </a:p>
          </p:txBody>
        </p:sp>
        <p:sp>
          <p:nvSpPr>
            <p:cNvPr id="31765" name="Line 7">
              <a:extLst>
                <a:ext uri="{FF2B5EF4-FFF2-40B4-BE49-F238E27FC236}">
                  <a16:creationId xmlns="" xmlns:a16="http://schemas.microsoft.com/office/drawing/2014/main" id="{286C32B9-743C-4A36-BAEC-EB65655B6F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" y="2400"/>
              <a:ext cx="396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2" name="Group 13">
            <a:extLst>
              <a:ext uri="{FF2B5EF4-FFF2-40B4-BE49-F238E27FC236}">
                <a16:creationId xmlns="" xmlns:a16="http://schemas.microsoft.com/office/drawing/2014/main" id="{7B46ADD6-9B37-473C-AC99-280857EFD1B4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4433888"/>
            <a:ext cx="2514600" cy="1006475"/>
            <a:chOff x="480" y="2672"/>
            <a:chExt cx="1584" cy="634"/>
          </a:xfrm>
        </p:grpSpPr>
        <p:sp>
          <p:nvSpPr>
            <p:cNvPr id="31762" name="Text Box 14">
              <a:extLst>
                <a:ext uri="{FF2B5EF4-FFF2-40B4-BE49-F238E27FC236}">
                  <a16:creationId xmlns="" xmlns:a16="http://schemas.microsoft.com/office/drawing/2014/main" id="{4B5A75A2-1B79-48D0-98DB-DAD3639ACD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672"/>
              <a:ext cx="1388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76225" indent="-2762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Font typeface="Arial" panose="020B0604020202020204" pitchFamily="34" charset="0"/>
                <a:buAutoNum type="arabicPeriod" startAt="3"/>
              </a:pP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The area to the left of </a:t>
              </a:r>
              <a:r>
                <a:rPr lang="en-US" altLang="en-US" sz="20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= 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0.75</a:t>
              </a:r>
              <a:r>
                <a:rPr lang="en-US" altLang="en-US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is 0.2266.</a:t>
              </a:r>
            </a:p>
          </p:txBody>
        </p:sp>
        <p:sp>
          <p:nvSpPr>
            <p:cNvPr id="31763" name="Line 15">
              <a:extLst>
                <a:ext uri="{FF2B5EF4-FFF2-40B4-BE49-F238E27FC236}">
                  <a16:creationId xmlns="" xmlns:a16="http://schemas.microsoft.com/office/drawing/2014/main" id="{4453A9D1-1F7F-42D6-8093-B3826FD5F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3072"/>
              <a:ext cx="5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="" xmlns:a16="http://schemas.microsoft.com/office/drawing/2014/main" id="{8FA0030E-97EC-4ABD-9110-9AB54CE5E631}"/>
              </a:ext>
            </a:extLst>
          </p:cNvPr>
          <p:cNvGrpSpPr>
            <a:grpSpLocks/>
          </p:cNvGrpSpPr>
          <p:nvPr/>
        </p:nvGrpSpPr>
        <p:grpSpPr bwMode="auto">
          <a:xfrm>
            <a:off x="1735138" y="3392488"/>
            <a:ext cx="2227262" cy="1295400"/>
            <a:chOff x="1411" y="1824"/>
            <a:chExt cx="1199" cy="816"/>
          </a:xfrm>
        </p:grpSpPr>
        <p:grpSp>
          <p:nvGrpSpPr>
            <p:cNvPr id="31758" name="Group 17">
              <a:extLst>
                <a:ext uri="{FF2B5EF4-FFF2-40B4-BE49-F238E27FC236}">
                  <a16:creationId xmlns="" xmlns:a16="http://schemas.microsoft.com/office/drawing/2014/main" id="{642AB054-DF9F-45D9-95BA-6D387AE04B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1" y="1824"/>
              <a:ext cx="1199" cy="816"/>
              <a:chOff x="1171" y="2496"/>
              <a:chExt cx="1199" cy="816"/>
            </a:xfrm>
          </p:grpSpPr>
          <p:sp>
            <p:nvSpPr>
              <p:cNvPr id="31760" name="Text Box 18">
                <a:extLst>
                  <a:ext uri="{FF2B5EF4-FFF2-40B4-BE49-F238E27FC236}">
                    <a16:creationId xmlns="" xmlns:a16="http://schemas.microsoft.com/office/drawing/2014/main" id="{C43ACA4E-5B54-474E-92C3-BF6AF0819F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71" y="2496"/>
                <a:ext cx="1199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76225" indent="-276225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AutoNum type="arabicPeriod" startAt="2"/>
                </a:pPr>
                <a:r>
                  <a:rPr lang="en-US" altLang="en-US" sz="2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The area to the left of </a:t>
                </a:r>
                <a:r>
                  <a:rPr lang="en-US" altLang="en-US" sz="20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en-US" sz="2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 = 1.23  is 0.8907.</a:t>
                </a:r>
              </a:p>
            </p:txBody>
          </p:sp>
          <p:sp>
            <p:nvSpPr>
              <p:cNvPr id="31761" name="Line 19">
                <a:extLst>
                  <a:ext uri="{FF2B5EF4-FFF2-40B4-BE49-F238E27FC236}">
                    <a16:creationId xmlns="" xmlns:a16="http://schemas.microsoft.com/office/drawing/2014/main" id="{314CB3B7-CB7F-4052-83B5-6CF4BD2AE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2928"/>
                <a:ext cx="197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sp>
          <p:nvSpPr>
            <p:cNvPr id="31759" name="Line 20">
              <a:extLst>
                <a:ext uri="{FF2B5EF4-FFF2-40B4-BE49-F238E27FC236}">
                  <a16:creationId xmlns="" xmlns:a16="http://schemas.microsoft.com/office/drawing/2014/main" id="{4644DD69-92E3-41AD-933E-12BC349379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56"/>
              <a:ext cx="30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4" name="Group 38">
            <a:extLst>
              <a:ext uri="{FF2B5EF4-FFF2-40B4-BE49-F238E27FC236}">
                <a16:creationId xmlns="" xmlns:a16="http://schemas.microsoft.com/office/drawing/2014/main" id="{9D18A919-9287-48EB-AFBB-5FEF4556D538}"/>
              </a:ext>
            </a:extLst>
          </p:cNvPr>
          <p:cNvGrpSpPr>
            <a:grpSpLocks/>
          </p:cNvGrpSpPr>
          <p:nvPr/>
        </p:nvGrpSpPr>
        <p:grpSpPr bwMode="auto">
          <a:xfrm>
            <a:off x="1981200" y="5656263"/>
            <a:ext cx="3276600" cy="815975"/>
            <a:chOff x="1981200" y="5616575"/>
            <a:chExt cx="3276600" cy="815975"/>
          </a:xfrm>
        </p:grpSpPr>
        <p:grpSp>
          <p:nvGrpSpPr>
            <p:cNvPr id="31754" name="Group 10">
              <a:extLst>
                <a:ext uri="{FF2B5EF4-FFF2-40B4-BE49-F238E27FC236}">
                  <a16:creationId xmlns="" xmlns:a16="http://schemas.microsoft.com/office/drawing/2014/main" id="{56390DB4-563F-431F-9DBF-8BDAAFB633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1200" y="5616575"/>
              <a:ext cx="3276600" cy="815975"/>
              <a:chOff x="1488" y="3240"/>
              <a:chExt cx="2428" cy="514"/>
            </a:xfrm>
          </p:grpSpPr>
          <p:sp>
            <p:nvSpPr>
              <p:cNvPr id="31756" name="Text Box 11">
                <a:extLst>
                  <a:ext uri="{FF2B5EF4-FFF2-40B4-BE49-F238E27FC236}">
                    <a16:creationId xmlns="" xmlns:a16="http://schemas.microsoft.com/office/drawing/2014/main" id="{6FB069CC-BE05-48C0-BDF3-14626ABD27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8" y="3312"/>
                <a:ext cx="242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76225" indent="-276225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AutoNum type="arabicPeriod"/>
                </a:pPr>
                <a:r>
                  <a:rPr lang="en-US" altLang="en-US" sz="2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Use the table to find the area for the </a:t>
                </a:r>
                <a:r>
                  <a:rPr lang="en-US" altLang="en-US" sz="20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z</a:t>
                </a:r>
                <a:r>
                  <a:rPr lang="en-US" altLang="en-US" sz="2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-scores.</a:t>
                </a:r>
              </a:p>
            </p:txBody>
          </p:sp>
          <p:sp>
            <p:nvSpPr>
              <p:cNvPr id="31757" name="Line 12">
                <a:extLst>
                  <a:ext uri="{FF2B5EF4-FFF2-40B4-BE49-F238E27FC236}">
                    <a16:creationId xmlns="" xmlns:a16="http://schemas.microsoft.com/office/drawing/2014/main" id="{8FC7599D-6682-4D1B-BFA5-50298D2FD5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8" y="3240"/>
                <a:ext cx="148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F056CD6-1A98-40C3-BDFB-732CCCB9763E}"/>
                </a:ext>
              </a:extLst>
            </p:cNvPr>
            <p:cNvCxnSpPr/>
            <p:nvPr/>
          </p:nvCxnSpPr>
          <p:spPr>
            <a:xfrm rot="16200000" flipV="1">
              <a:off x="3771900" y="5676900"/>
              <a:ext cx="1524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07454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31A1BB4D-8400-45E0-B59B-C3823A71E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8" y="2705282"/>
            <a:ext cx="7607823" cy="20665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F79FA2-57F1-41A9-BEAC-594FAC6C4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Area Under the Standard Normal Curve</a:t>
            </a:r>
          </a:p>
        </p:txBody>
      </p:sp>
      <p:sp>
        <p:nvSpPr>
          <p:cNvPr id="32770" name="Footer Placeholder 2">
            <a:extLst>
              <a:ext uri="{FF2B5EF4-FFF2-40B4-BE49-F238E27FC236}">
                <a16:creationId xmlns="" xmlns:a16="http://schemas.microsoft.com/office/drawing/2014/main" id="{1718F22A-0C1B-4883-8F98-73A3313FF2E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8" name="Content Placeholder 14">
            <a:extLst>
              <a:ext uri="{FF2B5EF4-FFF2-40B4-BE49-F238E27FC236}">
                <a16:creationId xmlns="" xmlns:a16="http://schemas.microsoft.com/office/drawing/2014/main" id="{4E0B6E30-6536-4EA3-87C3-02C601174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Find the area under the standard normal curve to the left of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 = </a:t>
            </a:r>
            <a:r>
              <a:rPr lang="en-US" dirty="0">
                <a:sym typeface="Symbol" pitchFamily="18" charset="2"/>
              </a:rPr>
              <a:t>–</a:t>
            </a:r>
            <a:r>
              <a:rPr lang="en-US" dirty="0">
                <a:ea typeface="+mn-ea"/>
                <a:sym typeface="Symbol" pitchFamily="18" charset="2"/>
              </a:rPr>
              <a:t>0.99.</a:t>
            </a: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3B8CACDF-0806-439F-A172-9A2F9B61D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243513"/>
            <a:ext cx="501178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From the Standard Normal Table, the area is equal to 0.1611.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238BA709-727F-4A69-8D1C-A7D5AC41D981}"/>
              </a:ext>
            </a:extLst>
          </p:cNvPr>
          <p:cNvSpPr txBox="1"/>
          <p:nvPr/>
        </p:nvSpPr>
        <p:spPr>
          <a:xfrm>
            <a:off x="685800" y="2667000"/>
            <a:ext cx="26670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F024EF6B-CF03-4BBE-BADA-2FCCCEB88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154" y="4886312"/>
            <a:ext cx="3292259" cy="138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238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E2C7E93-A8A2-49B1-AC36-447A264F0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5" y="2862950"/>
            <a:ext cx="7607823" cy="19385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F403AE-B3BD-43E8-BF41-B39EE6D6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Area Under the Standard Normal Curve</a:t>
            </a:r>
          </a:p>
        </p:txBody>
      </p:sp>
      <p:sp>
        <p:nvSpPr>
          <p:cNvPr id="33794" name="Footer Placeholder 2">
            <a:extLst>
              <a:ext uri="{FF2B5EF4-FFF2-40B4-BE49-F238E27FC236}">
                <a16:creationId xmlns="" xmlns:a16="http://schemas.microsoft.com/office/drawing/2014/main" id="{119C2B5C-E615-4E9F-A5EC-21E8479475C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9" name="Content Placeholder 20">
            <a:extLst>
              <a:ext uri="{FF2B5EF4-FFF2-40B4-BE49-F238E27FC236}">
                <a16:creationId xmlns="" xmlns:a16="http://schemas.microsoft.com/office/drawing/2014/main" id="{C0418B14-717A-44E2-B734-12B9AA6C5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Find the area under the standard normal curve to the right of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 = </a:t>
            </a:r>
            <a:r>
              <a:rPr lang="en-US" dirty="0">
                <a:ea typeface="+mn-ea"/>
                <a:sym typeface="Symbol" pitchFamily="18" charset="2"/>
              </a:rPr>
              <a:t>1.06.</a:t>
            </a: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6CDF8AAB-76C1-4324-8004-EDA1DC394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114" y="5206819"/>
            <a:ext cx="501178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From the Standard Normal Table, the area is equal to 0.1446.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3F096375-B41F-4D78-8BC8-B7AC9B43FC3F}"/>
              </a:ext>
            </a:extLst>
          </p:cNvPr>
          <p:cNvSpPr txBox="1"/>
          <p:nvPr/>
        </p:nvSpPr>
        <p:spPr>
          <a:xfrm>
            <a:off x="685800" y="2667000"/>
            <a:ext cx="26670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41850F95-B065-4008-9A61-EEDDAAFB4A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031" y="5005378"/>
            <a:ext cx="3279003" cy="134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7123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7AB71B0-524F-4BA3-BA8F-01451EC54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51421"/>
            <a:ext cx="7616967" cy="20391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A56455-FC2F-4FEC-B6B2-F6B367FB9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Area Under the Standard Normal Curve</a:t>
            </a:r>
          </a:p>
        </p:txBody>
      </p:sp>
      <p:sp>
        <p:nvSpPr>
          <p:cNvPr id="34818" name="Footer Placeholder 2">
            <a:extLst>
              <a:ext uri="{FF2B5EF4-FFF2-40B4-BE49-F238E27FC236}">
                <a16:creationId xmlns="" xmlns:a16="http://schemas.microsoft.com/office/drawing/2014/main" id="{E0F05ED5-8128-47E9-BDC0-1DE9B0588C1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0" name="Content Placeholder 27">
            <a:extLst>
              <a:ext uri="{FF2B5EF4-FFF2-40B4-BE49-F238E27FC236}">
                <a16:creationId xmlns="" xmlns:a16="http://schemas.microsoft.com/office/drawing/2014/main" id="{549253A1-2805-48B1-A89B-CE508F72C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10668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Find the area under the standard normal curve between </a:t>
            </a:r>
            <a:r>
              <a:rPr lang="en-US" i="1" dirty="0">
                <a:ea typeface="+mn-ea"/>
              </a:rPr>
              <a:t>z = </a:t>
            </a:r>
            <a:r>
              <a:rPr lang="en-US" dirty="0">
                <a:ea typeface="+mn-ea"/>
                <a:sym typeface="Symbol" pitchFamily="18" charset="2"/>
              </a:rPr>
              <a:t>1.5 and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 = </a:t>
            </a:r>
            <a:r>
              <a:rPr lang="en-US" dirty="0">
                <a:ea typeface="+mn-ea"/>
                <a:sym typeface="Symbol" pitchFamily="18" charset="2"/>
              </a:rPr>
              <a:t>1.25.</a:t>
            </a: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="" xmlns:a16="http://schemas.microsoft.com/office/drawing/2014/main" id="{5E540B83-9ECE-43F2-A4C8-9F870E3E7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074958"/>
            <a:ext cx="60306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dirty="0">
                <a:latin typeface="+mn-lt"/>
              </a:rPr>
              <a:t>From the Standard Normal Table, the area is equal to 0.8276. </a:t>
            </a:r>
            <a:r>
              <a:rPr lang="en-US" dirty="0">
                <a:latin typeface="+mn-lt"/>
              </a:rPr>
              <a:t>So, 82.76% of the area under the curve falls between </a:t>
            </a:r>
            <a:r>
              <a:rPr lang="en-US" i="1" dirty="0">
                <a:latin typeface="+mn-lt"/>
              </a:rPr>
              <a:t>z </a:t>
            </a:r>
            <a:r>
              <a:rPr lang="en-US" dirty="0">
                <a:latin typeface="+mn-lt"/>
              </a:rPr>
              <a:t>= </a:t>
            </a:r>
            <a:r>
              <a:rPr lang="en-US" sz="2000" dirty="0">
                <a:sym typeface="Symbol" pitchFamily="18" charset="2"/>
              </a:rPr>
              <a:t></a:t>
            </a:r>
            <a:r>
              <a:rPr lang="en-US" dirty="0">
                <a:latin typeface="+mn-lt"/>
              </a:rPr>
              <a:t>1.5 and </a:t>
            </a:r>
            <a:r>
              <a:rPr lang="en-US" i="1" dirty="0">
                <a:latin typeface="+mn-lt"/>
              </a:rPr>
              <a:t>z </a:t>
            </a:r>
            <a:r>
              <a:rPr lang="en-US" dirty="0">
                <a:latin typeface="+mn-lt"/>
              </a:rPr>
              <a:t>= 1.25.</a:t>
            </a:r>
            <a:endParaRPr lang="en-US" altLang="en-US" dirty="0"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2ADAD188-1457-4AC4-A4B1-B94392C14C95}"/>
              </a:ext>
            </a:extLst>
          </p:cNvPr>
          <p:cNvSpPr txBox="1"/>
          <p:nvPr/>
        </p:nvSpPr>
        <p:spPr>
          <a:xfrm>
            <a:off x="685800" y="2667000"/>
            <a:ext cx="26670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3DB3D4B-AE1D-40C0-825B-EA8ACEDB1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690" y="4621399"/>
            <a:ext cx="1969724" cy="171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3620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="" xmlns:a16="http://schemas.microsoft.com/office/drawing/2014/main" id="{262D562F-C4E8-4C55-92F8-E8648CA8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5.1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ACD84B3-7911-453A-B8E9-1596CB5A2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6963" y="3886200"/>
            <a:ext cx="6943725" cy="17526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Introduction to Normal Distributions and the Standard Normal Distributions</a:t>
            </a:r>
          </a:p>
        </p:txBody>
      </p:sp>
    </p:spTree>
    <p:extLst>
      <p:ext uri="{BB962C8B-B14F-4D97-AF65-F5344CB8AC3E}">
        <p14:creationId xmlns:p14="http://schemas.microsoft.com/office/powerpoint/2010/main" val="112814985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740EB9BF-6B2E-4A3F-BF23-F4038CD5A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5.1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ED32F81D-63C1-4FC9-B676-3ED073D7EA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interpret graphs of normal probability distributions</a:t>
            </a:r>
          </a:p>
          <a:p>
            <a:pPr eaLnBrk="1" hangingPunct="1"/>
            <a:r>
              <a:rPr lang="en-US" altLang="en-US"/>
              <a:t>How to find areas under the standard normal curve</a:t>
            </a:r>
          </a:p>
        </p:txBody>
      </p:sp>
    </p:spTree>
    <p:extLst>
      <p:ext uri="{BB962C8B-B14F-4D97-AF65-F5344CB8AC3E}">
        <p14:creationId xmlns:p14="http://schemas.microsoft.com/office/powerpoint/2010/main" val="32306011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="" xmlns:a16="http://schemas.microsoft.com/office/drawing/2014/main" id="{C647FFEB-CBE2-40B8-B257-1A3B70953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a Normal Distribution</a:t>
            </a:r>
          </a:p>
        </p:txBody>
      </p:sp>
      <p:sp>
        <p:nvSpPr>
          <p:cNvPr id="15362" name="Content Placeholder 2">
            <a:extLst>
              <a:ext uri="{FF2B5EF4-FFF2-40B4-BE49-F238E27FC236}">
                <a16:creationId xmlns="" xmlns:a16="http://schemas.microsoft.com/office/drawing/2014/main" id="{7DFFEB7E-9DC4-46C5-AC9A-DC0068C6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54138"/>
            <a:ext cx="8229600" cy="45259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chemeClr val="accent2"/>
                </a:solidFill>
              </a:rPr>
              <a:t>Continuous random variable </a:t>
            </a:r>
          </a:p>
          <a:p>
            <a:pPr eaLnBrk="1" hangingPunct="1"/>
            <a:r>
              <a:rPr lang="en-US" altLang="en-US" sz="2600" dirty="0"/>
              <a:t>Has an infinite number of possible values that can be represented by an interval on the number line.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sz="2600" b="1" dirty="0">
              <a:solidFill>
                <a:schemeClr val="accent2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sz="2600" b="1" dirty="0">
              <a:solidFill>
                <a:schemeClr val="accent2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sz="2600" b="1" dirty="0">
              <a:solidFill>
                <a:schemeClr val="accent2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chemeClr val="accent2"/>
                </a:solidFill>
              </a:rPr>
              <a:t/>
            </a:r>
            <a:br>
              <a:rPr lang="en-US" altLang="en-US" sz="2600" b="1" dirty="0">
                <a:solidFill>
                  <a:schemeClr val="accent2"/>
                </a:solidFill>
              </a:rPr>
            </a:br>
            <a:r>
              <a:rPr lang="en-US" altLang="en-US" sz="2600" b="1" dirty="0">
                <a:solidFill>
                  <a:schemeClr val="accent2"/>
                </a:solidFill>
              </a:rPr>
              <a:t>Continuous probability distribution</a:t>
            </a:r>
          </a:p>
          <a:p>
            <a:pPr eaLnBrk="1" hangingPunct="1"/>
            <a:r>
              <a:rPr lang="en-US" altLang="en-US" sz="2600" dirty="0"/>
              <a:t>The probability distribution of a continuous random variable.</a:t>
            </a:r>
          </a:p>
          <a:p>
            <a:pPr eaLnBrk="1" hangingPunct="1"/>
            <a:endParaRPr lang="en-US" altLang="en-US" sz="2600" dirty="0"/>
          </a:p>
        </p:txBody>
      </p:sp>
      <p:sp>
        <p:nvSpPr>
          <p:cNvPr id="15363" name="Footer Placeholder 2">
            <a:extLst>
              <a:ext uri="{FF2B5EF4-FFF2-40B4-BE49-F238E27FC236}">
                <a16:creationId xmlns="" xmlns:a16="http://schemas.microsoft.com/office/drawing/2014/main" id="{18014276-9E84-48A1-B8BA-F037F0BEF86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pSp>
        <p:nvGrpSpPr>
          <p:cNvPr id="15364" name="Group 4">
            <a:extLst>
              <a:ext uri="{FF2B5EF4-FFF2-40B4-BE49-F238E27FC236}">
                <a16:creationId xmlns="" xmlns:a16="http://schemas.microsoft.com/office/drawing/2014/main" id="{1EB4D329-2CD2-4F30-B27F-E040680E698C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3090863"/>
            <a:ext cx="5334000" cy="1012825"/>
            <a:chOff x="672" y="1714"/>
            <a:chExt cx="3360" cy="638"/>
          </a:xfrm>
        </p:grpSpPr>
        <p:sp>
          <p:nvSpPr>
            <p:cNvPr id="15367" name="Text Box 5">
              <a:extLst>
                <a:ext uri="{FF2B5EF4-FFF2-40B4-BE49-F238E27FC236}">
                  <a16:creationId xmlns="" xmlns:a16="http://schemas.microsoft.com/office/drawing/2014/main" id="{79B57F7D-DC43-4983-AF9F-D68FDA547A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71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>
                  <a:latin typeface="Times New Roman" panose="02020603050405020304" pitchFamily="18" charset="0"/>
                </a:rPr>
                <a:t>Hours spent studying in a day</a:t>
              </a:r>
            </a:p>
          </p:txBody>
        </p:sp>
        <p:grpSp>
          <p:nvGrpSpPr>
            <p:cNvPr id="15368" name="Group 6">
              <a:extLst>
                <a:ext uri="{FF2B5EF4-FFF2-40B4-BE49-F238E27FC236}">
                  <a16:creationId xmlns="" xmlns:a16="http://schemas.microsoft.com/office/drawing/2014/main" id="{90B9D893-A257-4696-917E-BB7298D5C7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2" y="2002"/>
              <a:ext cx="3360" cy="350"/>
              <a:chOff x="1056" y="2236"/>
              <a:chExt cx="3360" cy="350"/>
            </a:xfrm>
          </p:grpSpPr>
          <p:grpSp>
            <p:nvGrpSpPr>
              <p:cNvPr id="15369" name="Group 7">
                <a:extLst>
                  <a:ext uri="{FF2B5EF4-FFF2-40B4-BE49-F238E27FC236}">
                    <a16:creationId xmlns="" xmlns:a16="http://schemas.microsoft.com/office/drawing/2014/main" id="{1E19CCD2-0979-4E9B-8374-1A9176E228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236"/>
                <a:ext cx="3360" cy="144"/>
                <a:chOff x="1056" y="2236"/>
                <a:chExt cx="3360" cy="144"/>
              </a:xfrm>
            </p:grpSpPr>
            <p:sp>
              <p:nvSpPr>
                <p:cNvPr id="15379" name="Line 8">
                  <a:extLst>
                    <a:ext uri="{FF2B5EF4-FFF2-40B4-BE49-F238E27FC236}">
                      <a16:creationId xmlns="" xmlns:a16="http://schemas.microsoft.com/office/drawing/2014/main" id="{31DD27D2-C4AC-42B0-8395-C637F4CD58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56" y="2304"/>
                  <a:ext cx="336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0" name="Line 9">
                  <a:extLst>
                    <a:ext uri="{FF2B5EF4-FFF2-40B4-BE49-F238E27FC236}">
                      <a16:creationId xmlns="" xmlns:a16="http://schemas.microsoft.com/office/drawing/2014/main" id="{B090709D-355A-4E65-92A7-DAE2D09A64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4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1" name="Line 10">
                  <a:extLst>
                    <a:ext uri="{FF2B5EF4-FFF2-40B4-BE49-F238E27FC236}">
                      <a16:creationId xmlns="" xmlns:a16="http://schemas.microsoft.com/office/drawing/2014/main" id="{4BB5E423-5C3B-4FB2-B6B6-7ECDE71D3D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48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2" name="Line 11">
                  <a:extLst>
                    <a:ext uri="{FF2B5EF4-FFF2-40B4-BE49-F238E27FC236}">
                      <a16:creationId xmlns="" xmlns:a16="http://schemas.microsoft.com/office/drawing/2014/main" id="{BEE95224-7D27-46C9-B76C-EEDFCF4763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20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3" name="Line 12">
                  <a:extLst>
                    <a:ext uri="{FF2B5EF4-FFF2-40B4-BE49-F238E27FC236}">
                      <a16:creationId xmlns="" xmlns:a16="http://schemas.microsoft.com/office/drawing/2014/main" id="{E15342FF-E7E4-4189-9C43-7A9E5D4153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92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4" name="Line 13">
                  <a:extLst>
                    <a:ext uri="{FF2B5EF4-FFF2-40B4-BE49-F238E27FC236}">
                      <a16:creationId xmlns="" xmlns:a16="http://schemas.microsoft.com/office/drawing/2014/main" id="{ACA8AFE4-44CC-4636-99ED-F1B6ACC4E5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364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5" name="Line 14">
                  <a:extLst>
                    <a:ext uri="{FF2B5EF4-FFF2-40B4-BE49-F238E27FC236}">
                      <a16:creationId xmlns="" xmlns:a16="http://schemas.microsoft.com/office/drawing/2014/main" id="{AD78C928-D2C7-47BC-B17F-73044BE502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36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6" name="Line 15">
                  <a:extLst>
                    <a:ext uri="{FF2B5EF4-FFF2-40B4-BE49-F238E27FC236}">
                      <a16:creationId xmlns="" xmlns:a16="http://schemas.microsoft.com/office/drawing/2014/main" id="{573AEE6C-CC39-4D16-B2AD-B6E827F7B5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08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7" name="Line 16">
                  <a:extLst>
                    <a:ext uri="{FF2B5EF4-FFF2-40B4-BE49-F238E27FC236}">
                      <a16:creationId xmlns="" xmlns:a16="http://schemas.microsoft.com/office/drawing/2014/main" id="{B59E2A4C-4395-48BD-9666-F07B425C73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80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15388" name="Line 17">
                  <a:extLst>
                    <a:ext uri="{FF2B5EF4-FFF2-40B4-BE49-F238E27FC236}">
                      <a16:creationId xmlns="" xmlns:a16="http://schemas.microsoft.com/office/drawing/2014/main" id="{43BF7A80-B908-415C-B7BF-5764DB2739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52" y="223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  <p:sp>
            <p:nvSpPr>
              <p:cNvPr id="15370" name="Text Box 18">
                <a:extLst>
                  <a:ext uri="{FF2B5EF4-FFF2-40B4-BE49-F238E27FC236}">
                    <a16:creationId xmlns="" xmlns:a16="http://schemas.microsoft.com/office/drawing/2014/main" id="{847F9253-9E4F-4F74-9F72-10193F0771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5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15371" name="Text Box 19">
                <a:extLst>
                  <a:ext uri="{FF2B5EF4-FFF2-40B4-BE49-F238E27FC236}">
                    <a16:creationId xmlns="" xmlns:a16="http://schemas.microsoft.com/office/drawing/2014/main" id="{C2496F92-4DB6-4C30-A4B7-1E9B85AE11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1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5372" name="Text Box 20">
                <a:extLst>
                  <a:ext uri="{FF2B5EF4-FFF2-40B4-BE49-F238E27FC236}">
                    <a16:creationId xmlns="" xmlns:a16="http://schemas.microsoft.com/office/drawing/2014/main" id="{D0949D4E-D2EC-4547-8872-CA6B625D01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3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15373" name="Text Box 21">
                <a:extLst>
                  <a:ext uri="{FF2B5EF4-FFF2-40B4-BE49-F238E27FC236}">
                    <a16:creationId xmlns="" xmlns:a16="http://schemas.microsoft.com/office/drawing/2014/main" id="{F3BB0FAB-7555-48EF-9A40-41D9D60573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75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15374" name="Text Box 22">
                <a:extLst>
                  <a:ext uri="{FF2B5EF4-FFF2-40B4-BE49-F238E27FC236}">
                    <a16:creationId xmlns="" xmlns:a16="http://schemas.microsoft.com/office/drawing/2014/main" id="{2A3A5F54-A95E-48CE-B9D2-1A4CAC1DC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4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15</a:t>
                </a:r>
              </a:p>
            </p:txBody>
          </p:sp>
          <p:sp>
            <p:nvSpPr>
              <p:cNvPr id="15375" name="Text Box 23">
                <a:extLst>
                  <a:ext uri="{FF2B5EF4-FFF2-40B4-BE49-F238E27FC236}">
                    <a16:creationId xmlns="" xmlns:a16="http://schemas.microsoft.com/office/drawing/2014/main" id="{F4B0FFC5-ED19-413E-BB34-8ADB7660E1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8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15376" name="Text Box 24">
                <a:extLst>
                  <a:ext uri="{FF2B5EF4-FFF2-40B4-BE49-F238E27FC236}">
                    <a16:creationId xmlns="" xmlns:a16="http://schemas.microsoft.com/office/drawing/2014/main" id="{B6473BEE-F863-43FF-ABCF-FDD927D67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57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18</a:t>
                </a:r>
              </a:p>
            </p:txBody>
          </p:sp>
          <p:sp>
            <p:nvSpPr>
              <p:cNvPr id="15377" name="Text Box 25">
                <a:extLst>
                  <a:ext uri="{FF2B5EF4-FFF2-40B4-BE49-F238E27FC236}">
                    <a16:creationId xmlns="" xmlns:a16="http://schemas.microsoft.com/office/drawing/2014/main" id="{07D96B00-2CDA-4635-874A-A8CD4DB4F9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95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24</a:t>
                </a:r>
              </a:p>
            </p:txBody>
          </p:sp>
          <p:sp>
            <p:nvSpPr>
              <p:cNvPr id="15378" name="Text Box 26">
                <a:extLst>
                  <a:ext uri="{FF2B5EF4-FFF2-40B4-BE49-F238E27FC236}">
                    <a16:creationId xmlns="" xmlns:a16="http://schemas.microsoft.com/office/drawing/2014/main" id="{38E2CE3E-BE12-43A4-A751-F58EB3066B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6" y="23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600">
                    <a:latin typeface="Times New Roman" panose="02020603050405020304" pitchFamily="18" charset="0"/>
                  </a:rPr>
                  <a:t>21</a:t>
                </a:r>
              </a:p>
            </p:txBody>
          </p:sp>
        </p:grpSp>
      </p:grpSp>
      <p:sp>
        <p:nvSpPr>
          <p:cNvPr id="15365" name="Line 27">
            <a:extLst>
              <a:ext uri="{FF2B5EF4-FFF2-40B4-BE49-F238E27FC236}">
                <a16:creationId xmlns="" xmlns:a16="http://schemas.microsoft.com/office/drawing/2014/main" id="{22F91EB6-CEB0-4F40-B8C1-A8D50F05551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3657600"/>
            <a:ext cx="47244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66" name="Text Box 29">
            <a:extLst>
              <a:ext uri="{FF2B5EF4-FFF2-40B4-BE49-F238E27FC236}">
                <a16:creationId xmlns="" xmlns:a16="http://schemas.microsoft.com/office/drawing/2014/main" id="{BE2BB1DD-95F9-4519-AD5F-E629297F7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3124200"/>
            <a:ext cx="2362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accent2"/>
                </a:solidFill>
                <a:latin typeface="Times New Roman" panose="02020603050405020304" pitchFamily="18" charset="0"/>
              </a:rPr>
              <a:t>The time spent studying can be any number between 0 and 24.</a:t>
            </a:r>
          </a:p>
        </p:txBody>
      </p:sp>
    </p:spTree>
    <p:extLst>
      <p:ext uri="{BB962C8B-B14F-4D97-AF65-F5344CB8AC3E}">
        <p14:creationId xmlns:p14="http://schemas.microsoft.com/office/powerpoint/2010/main" val="8208463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="" xmlns:a16="http://schemas.microsoft.com/office/drawing/2014/main" id="{DF27ACCC-F388-438B-B332-9B666CDDF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a Normal Distribution</a:t>
            </a:r>
          </a:p>
        </p:txBody>
      </p:sp>
      <p:sp>
        <p:nvSpPr>
          <p:cNvPr id="16386" name="Footer Placeholder 2">
            <a:extLst>
              <a:ext uri="{FF2B5EF4-FFF2-40B4-BE49-F238E27FC236}">
                <a16:creationId xmlns="" xmlns:a16="http://schemas.microsoft.com/office/drawing/2014/main" id="{1ED3F51D-5173-4425-B515-BDCBDA82C44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7" name="Content Placeholder 14">
            <a:extLst>
              <a:ext uri="{FF2B5EF4-FFF2-40B4-BE49-F238E27FC236}">
                <a16:creationId xmlns="" xmlns:a16="http://schemas.microsoft.com/office/drawing/2014/main" id="{2E60F5CC-B863-48C1-8615-6BAA6C45E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9225"/>
            <a:ext cx="8229600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Normal distribution </a:t>
            </a:r>
          </a:p>
          <a:p>
            <a:pPr eaLnBrk="1" hangingPunct="1"/>
            <a:r>
              <a:rPr lang="en-US" altLang="en-US"/>
              <a:t>A continuous probability distribution for a random variable, </a:t>
            </a:r>
            <a:r>
              <a:rPr lang="en-US" altLang="en-US" i="1"/>
              <a:t>x</a:t>
            </a:r>
            <a:r>
              <a:rPr lang="en-US" altLang="en-US"/>
              <a:t>.  </a:t>
            </a:r>
          </a:p>
          <a:p>
            <a:pPr eaLnBrk="1" hangingPunct="1"/>
            <a:r>
              <a:rPr lang="en-US" altLang="en-US"/>
              <a:t>The most important continuous probability distribution in statistics.</a:t>
            </a:r>
          </a:p>
          <a:p>
            <a:pPr eaLnBrk="1" hangingPunct="1"/>
            <a:r>
              <a:rPr lang="en-US" altLang="en-US"/>
              <a:t>The graph of a normal distribution is called the </a:t>
            </a:r>
            <a:r>
              <a:rPr lang="en-US" altLang="en-US" b="1"/>
              <a:t>normal curve</a:t>
            </a:r>
            <a:r>
              <a:rPr lang="en-US" altLang="en-US"/>
              <a:t>.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/>
          </a:p>
          <a:p>
            <a:pPr eaLnBrk="1" hangingPunct="1"/>
            <a:endParaRPr lang="en-US" altLang="en-US"/>
          </a:p>
        </p:txBody>
      </p:sp>
      <p:grpSp>
        <p:nvGrpSpPr>
          <p:cNvPr id="8" name="Group 15">
            <a:extLst>
              <a:ext uri="{FF2B5EF4-FFF2-40B4-BE49-F238E27FC236}">
                <a16:creationId xmlns="" xmlns:a16="http://schemas.microsoft.com/office/drawing/2014/main" id="{575A60BF-C480-4CC9-BAFE-B5CBACBD22D0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4456113"/>
            <a:ext cx="6705600" cy="1792287"/>
            <a:chOff x="914400" y="4495800"/>
            <a:chExt cx="7142163" cy="1908176"/>
          </a:xfrm>
        </p:grpSpPr>
        <p:pic>
          <p:nvPicPr>
            <p:cNvPr id="16389" name="Picture 10">
              <a:extLst>
                <a:ext uri="{FF2B5EF4-FFF2-40B4-BE49-F238E27FC236}">
                  <a16:creationId xmlns="" xmlns:a16="http://schemas.microsoft.com/office/drawing/2014/main" id="{4184F3F3-D9E6-4287-8AB0-C025CA5662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4495800"/>
              <a:ext cx="497205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Line 11">
              <a:extLst>
                <a:ext uri="{FF2B5EF4-FFF2-40B4-BE49-F238E27FC236}">
                  <a16:creationId xmlns="" xmlns:a16="http://schemas.microsoft.com/office/drawing/2014/main" id="{E619E278-7FC5-47DB-AC3A-C8BA47C19A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1650" y="4508500"/>
              <a:ext cx="0" cy="1733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1" name="Line 12">
              <a:extLst>
                <a:ext uri="{FF2B5EF4-FFF2-40B4-BE49-F238E27FC236}">
                  <a16:creationId xmlns="" xmlns:a16="http://schemas.microsoft.com/office/drawing/2014/main" id="{CD9EF8CB-57ED-4EF5-87D0-3E755CFFE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4400" y="6253163"/>
              <a:ext cx="68786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Freeform 13">
              <a:extLst>
                <a:ext uri="{FF2B5EF4-FFF2-40B4-BE49-F238E27FC236}">
                  <a16:creationId xmlns="" xmlns:a16="http://schemas.microsoft.com/office/drawing/2014/main" id="{6CA07409-98C4-4530-8B10-878C5A793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278" y="4509321"/>
              <a:ext cx="4908547" cy="1732401"/>
            </a:xfrm>
            <a:custGeom>
              <a:avLst/>
              <a:gdLst>
                <a:gd name="T0" fmla="*/ 0 w 3092"/>
                <a:gd name="T1" fmla="*/ 2147483647 h 1092"/>
                <a:gd name="T2" fmla="*/ 2147483647 w 3092"/>
                <a:gd name="T3" fmla="*/ 2147483647 h 1092"/>
                <a:gd name="T4" fmla="*/ 2147483647 w 3092"/>
                <a:gd name="T5" fmla="*/ 2147483647 h 1092"/>
                <a:gd name="T6" fmla="*/ 2147483647 w 3092"/>
                <a:gd name="T7" fmla="*/ 2147483647 h 1092"/>
                <a:gd name="T8" fmla="*/ 2147483647 w 3092"/>
                <a:gd name="T9" fmla="*/ 2147483647 h 1092"/>
                <a:gd name="T10" fmla="*/ 2147483647 w 3092"/>
                <a:gd name="T11" fmla="*/ 2147483647 h 1092"/>
                <a:gd name="T12" fmla="*/ 2147483647 w 3092"/>
                <a:gd name="T13" fmla="*/ 2147483647 h 1092"/>
                <a:gd name="T14" fmla="*/ 2147483647 w 3092"/>
                <a:gd name="T15" fmla="*/ 2147483647 h 1092"/>
                <a:gd name="T16" fmla="*/ 2147483647 w 3092"/>
                <a:gd name="T17" fmla="*/ 2147483647 h 1092"/>
                <a:gd name="T18" fmla="*/ 2147483647 w 3092"/>
                <a:gd name="T19" fmla="*/ 2147483647 h 1092"/>
                <a:gd name="T20" fmla="*/ 2147483647 w 3092"/>
                <a:gd name="T21" fmla="*/ 2147483647 h 1092"/>
                <a:gd name="T22" fmla="*/ 2147483647 w 3092"/>
                <a:gd name="T23" fmla="*/ 2147483647 h 1092"/>
                <a:gd name="T24" fmla="*/ 2147483647 w 3092"/>
                <a:gd name="T25" fmla="*/ 2147483647 h 1092"/>
                <a:gd name="T26" fmla="*/ 2147483647 w 3092"/>
                <a:gd name="T27" fmla="*/ 2147483647 h 1092"/>
                <a:gd name="T28" fmla="*/ 2147483647 w 3092"/>
                <a:gd name="T29" fmla="*/ 2147483647 h 1092"/>
                <a:gd name="T30" fmla="*/ 2147483647 w 3092"/>
                <a:gd name="T31" fmla="*/ 2147483647 h 1092"/>
                <a:gd name="T32" fmla="*/ 2147483647 w 3092"/>
                <a:gd name="T33" fmla="*/ 2147483647 h 1092"/>
                <a:gd name="T34" fmla="*/ 2147483647 w 3092"/>
                <a:gd name="T35" fmla="*/ 2147483647 h 1092"/>
                <a:gd name="T36" fmla="*/ 2147483647 w 3092"/>
                <a:gd name="T37" fmla="*/ 0 h 1092"/>
                <a:gd name="T38" fmla="*/ 2147483647 w 3092"/>
                <a:gd name="T39" fmla="*/ 0 h 1092"/>
                <a:gd name="T40" fmla="*/ 2147483647 w 3092"/>
                <a:gd name="T41" fmla="*/ 2147483647 h 1092"/>
                <a:gd name="T42" fmla="*/ 2147483647 w 3092"/>
                <a:gd name="T43" fmla="*/ 2147483647 h 1092"/>
                <a:gd name="T44" fmla="*/ 2147483647 w 3092"/>
                <a:gd name="T45" fmla="*/ 2147483647 h 1092"/>
                <a:gd name="T46" fmla="*/ 2147483647 w 3092"/>
                <a:gd name="T47" fmla="*/ 2147483647 h 1092"/>
                <a:gd name="T48" fmla="*/ 2147483647 w 3092"/>
                <a:gd name="T49" fmla="*/ 2147483647 h 1092"/>
                <a:gd name="T50" fmla="*/ 2147483647 w 3092"/>
                <a:gd name="T51" fmla="*/ 2147483647 h 1092"/>
                <a:gd name="T52" fmla="*/ 2147483647 w 3092"/>
                <a:gd name="T53" fmla="*/ 2147483647 h 1092"/>
                <a:gd name="T54" fmla="*/ 2147483647 w 3092"/>
                <a:gd name="T55" fmla="*/ 2147483647 h 1092"/>
                <a:gd name="T56" fmla="*/ 2147483647 w 3092"/>
                <a:gd name="T57" fmla="*/ 2147483647 h 1092"/>
                <a:gd name="T58" fmla="*/ 2147483647 w 3092"/>
                <a:gd name="T59" fmla="*/ 2147483647 h 1092"/>
                <a:gd name="T60" fmla="*/ 2147483647 w 3092"/>
                <a:gd name="T61" fmla="*/ 2147483647 h 1092"/>
                <a:gd name="T62" fmla="*/ 2147483647 w 3092"/>
                <a:gd name="T63" fmla="*/ 2147483647 h 1092"/>
                <a:gd name="T64" fmla="*/ 2147483647 w 3092"/>
                <a:gd name="T65" fmla="*/ 2147483647 h 1092"/>
                <a:gd name="T66" fmla="*/ 2147483647 w 3092"/>
                <a:gd name="T67" fmla="*/ 2147483647 h 1092"/>
                <a:gd name="T68" fmla="*/ 2147483647 w 3092"/>
                <a:gd name="T69" fmla="*/ 2147483647 h 1092"/>
                <a:gd name="T70" fmla="*/ 2147483647 w 3092"/>
                <a:gd name="T71" fmla="*/ 2147483647 h 1092"/>
                <a:gd name="T72" fmla="*/ 2147483647 w 3092"/>
                <a:gd name="T73" fmla="*/ 2147483647 h 1092"/>
                <a:gd name="T74" fmla="*/ 0 w 3092"/>
                <a:gd name="T75" fmla="*/ 2147483647 h 10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92"/>
                <a:gd name="T115" fmla="*/ 0 h 1092"/>
                <a:gd name="T116" fmla="*/ 3092 w 3092"/>
                <a:gd name="T117" fmla="*/ 1092 h 10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92" h="1092">
                  <a:moveTo>
                    <a:pt x="0" y="1092"/>
                  </a:moveTo>
                  <a:lnTo>
                    <a:pt x="64" y="1084"/>
                  </a:lnTo>
                  <a:lnTo>
                    <a:pt x="120" y="1080"/>
                  </a:lnTo>
                  <a:lnTo>
                    <a:pt x="368" y="1056"/>
                  </a:lnTo>
                  <a:lnTo>
                    <a:pt x="548" y="1004"/>
                  </a:lnTo>
                  <a:lnTo>
                    <a:pt x="748" y="908"/>
                  </a:lnTo>
                  <a:lnTo>
                    <a:pt x="866" y="826"/>
                  </a:lnTo>
                  <a:lnTo>
                    <a:pt x="950" y="746"/>
                  </a:lnTo>
                  <a:lnTo>
                    <a:pt x="1000" y="684"/>
                  </a:lnTo>
                  <a:lnTo>
                    <a:pt x="1070" y="588"/>
                  </a:lnTo>
                  <a:lnTo>
                    <a:pt x="1082" y="564"/>
                  </a:lnTo>
                  <a:lnTo>
                    <a:pt x="1132" y="476"/>
                  </a:lnTo>
                  <a:lnTo>
                    <a:pt x="1180" y="380"/>
                  </a:lnTo>
                  <a:lnTo>
                    <a:pt x="1228" y="284"/>
                  </a:lnTo>
                  <a:lnTo>
                    <a:pt x="1288" y="176"/>
                  </a:lnTo>
                  <a:lnTo>
                    <a:pt x="1336" y="104"/>
                  </a:lnTo>
                  <a:lnTo>
                    <a:pt x="1380" y="56"/>
                  </a:lnTo>
                  <a:lnTo>
                    <a:pt x="1432" y="28"/>
                  </a:lnTo>
                  <a:lnTo>
                    <a:pt x="1516" y="0"/>
                  </a:lnTo>
                  <a:lnTo>
                    <a:pt x="1576" y="0"/>
                  </a:lnTo>
                  <a:lnTo>
                    <a:pt x="1656" y="28"/>
                  </a:lnTo>
                  <a:lnTo>
                    <a:pt x="1744" y="92"/>
                  </a:lnTo>
                  <a:lnTo>
                    <a:pt x="1816" y="180"/>
                  </a:lnTo>
                  <a:lnTo>
                    <a:pt x="1912" y="368"/>
                  </a:lnTo>
                  <a:lnTo>
                    <a:pt x="1960" y="472"/>
                  </a:lnTo>
                  <a:lnTo>
                    <a:pt x="2004" y="564"/>
                  </a:lnTo>
                  <a:lnTo>
                    <a:pt x="2044" y="620"/>
                  </a:lnTo>
                  <a:lnTo>
                    <a:pt x="2116" y="720"/>
                  </a:lnTo>
                  <a:lnTo>
                    <a:pt x="2168" y="778"/>
                  </a:lnTo>
                  <a:lnTo>
                    <a:pt x="2228" y="832"/>
                  </a:lnTo>
                  <a:lnTo>
                    <a:pt x="2334" y="908"/>
                  </a:lnTo>
                  <a:lnTo>
                    <a:pt x="2428" y="956"/>
                  </a:lnTo>
                  <a:lnTo>
                    <a:pt x="2524" y="996"/>
                  </a:lnTo>
                  <a:lnTo>
                    <a:pt x="2620" y="1024"/>
                  </a:lnTo>
                  <a:lnTo>
                    <a:pt x="2748" y="1060"/>
                  </a:lnTo>
                  <a:lnTo>
                    <a:pt x="2956" y="1080"/>
                  </a:lnTo>
                  <a:lnTo>
                    <a:pt x="3092" y="1088"/>
                  </a:lnTo>
                  <a:lnTo>
                    <a:pt x="0" y="1092"/>
                  </a:lnTo>
                  <a:close/>
                </a:path>
              </a:pathLst>
            </a:custGeom>
            <a:solidFill>
              <a:srgbClr val="71ADDF">
                <a:alpha val="5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393" name="Rectangle 14">
              <a:extLst>
                <a:ext uri="{FF2B5EF4-FFF2-40B4-BE49-F238E27FC236}">
                  <a16:creationId xmlns="" xmlns:a16="http://schemas.microsoft.com/office/drawing/2014/main" id="{AFABB468-3257-4572-AD4D-26BA7F3A7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0175" y="6037263"/>
              <a:ext cx="306388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i="1">
                  <a:latin typeface="Times New Roman" panose="02020603050405020304" pitchFamily="18" charset="0"/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9134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755907-889F-4376-B30D-3D82B2724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ea typeface="+mj-ea"/>
              </a:rPr>
              <a:t>Properties of a Normal Distribution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17410" name="Footer Placeholder 2">
            <a:extLst>
              <a:ext uri="{FF2B5EF4-FFF2-40B4-BE49-F238E27FC236}">
                <a16:creationId xmlns="" xmlns:a16="http://schemas.microsoft.com/office/drawing/2014/main" id="{7D6D48D4-7A13-440E-9F86-B5E36676760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="" xmlns:a16="http://schemas.microsoft.com/office/drawing/2014/main" id="{1D2DD774-92D6-4FD4-808C-6B726A092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352800"/>
          </a:xfrm>
        </p:spPr>
        <p:txBody>
          <a:bodyPr/>
          <a:lstStyle/>
          <a:p>
            <a:pPr marL="457200" indent="-457200" eaLnBrk="1" hangingPunct="1">
              <a:spcBef>
                <a:spcPct val="25000"/>
              </a:spcBef>
              <a:buFontTx/>
              <a:buAutoNum type="arabicPeriod"/>
            </a:pPr>
            <a:r>
              <a:rPr lang="en-US" altLang="en-US" dirty="0"/>
              <a:t>The mean, median, and mode are equal.</a:t>
            </a:r>
          </a:p>
          <a:p>
            <a:pPr marL="457200" indent="-457200" eaLnBrk="1" hangingPunct="1">
              <a:spcBef>
                <a:spcPct val="25000"/>
              </a:spcBef>
              <a:buFontTx/>
              <a:buAutoNum type="arabicPeriod"/>
            </a:pPr>
            <a:r>
              <a:rPr lang="en-US" altLang="en-US" dirty="0"/>
              <a:t>The normal curve is bell-shaped and is symmetric about the mean.</a:t>
            </a:r>
          </a:p>
          <a:p>
            <a:pPr marL="457200" indent="-457200" eaLnBrk="1" hangingPunct="1">
              <a:spcBef>
                <a:spcPct val="25000"/>
              </a:spcBef>
              <a:buFontTx/>
              <a:buAutoNum type="arabicPeriod"/>
            </a:pPr>
            <a:r>
              <a:rPr lang="en-US" altLang="en-US" dirty="0"/>
              <a:t>The total area under the normal curve is equal to one.</a:t>
            </a:r>
          </a:p>
          <a:p>
            <a:pPr marL="457200" indent="-457200" eaLnBrk="1" hangingPunct="1">
              <a:spcBef>
                <a:spcPct val="25000"/>
              </a:spcBef>
              <a:buFontTx/>
              <a:buAutoNum type="arabicPeriod"/>
            </a:pPr>
            <a:r>
              <a:rPr lang="en-US" altLang="en-US" dirty="0"/>
              <a:t>The normal curve approaches, but never touches the </a:t>
            </a:r>
            <a:r>
              <a:rPr lang="en-US" altLang="en-US" i="1" dirty="0"/>
              <a:t>x</a:t>
            </a:r>
            <a:r>
              <a:rPr lang="en-US" altLang="en-US" dirty="0"/>
              <a:t>-axis as it extends farther and farther away from the mean.</a:t>
            </a:r>
          </a:p>
        </p:txBody>
      </p:sp>
      <p:grpSp>
        <p:nvGrpSpPr>
          <p:cNvPr id="17412" name="Group 13">
            <a:extLst>
              <a:ext uri="{FF2B5EF4-FFF2-40B4-BE49-F238E27FC236}">
                <a16:creationId xmlns="" xmlns:a16="http://schemas.microsoft.com/office/drawing/2014/main" id="{BB9A80F8-C533-48E1-8D2B-AA759A61A467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4456113"/>
            <a:ext cx="6705600" cy="1792287"/>
            <a:chOff x="1066800" y="4456113"/>
            <a:chExt cx="6705600" cy="1792287"/>
          </a:xfrm>
        </p:grpSpPr>
        <p:pic>
          <p:nvPicPr>
            <p:cNvPr id="17417" name="Picture 10">
              <a:extLst>
                <a:ext uri="{FF2B5EF4-FFF2-40B4-BE49-F238E27FC236}">
                  <a16:creationId xmlns="" xmlns:a16="http://schemas.microsoft.com/office/drawing/2014/main" id="{E07FA066-1C5E-40DD-A352-4EB5149A39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5308" y="4456113"/>
              <a:ext cx="4668135" cy="164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Line 11">
              <a:extLst>
                <a:ext uri="{FF2B5EF4-FFF2-40B4-BE49-F238E27FC236}">
                  <a16:creationId xmlns="" xmlns:a16="http://schemas.microsoft.com/office/drawing/2014/main" id="{7F919E76-CA26-4209-A08F-C3B5B352E2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56394" y="4468042"/>
              <a:ext cx="0" cy="1628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9" name="Line 12">
              <a:extLst>
                <a:ext uri="{FF2B5EF4-FFF2-40B4-BE49-F238E27FC236}">
                  <a16:creationId xmlns="" xmlns:a16="http://schemas.microsoft.com/office/drawing/2014/main" id="{7587D28D-B0E2-4A20-A868-3E2CBA761F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6106746"/>
              <a:ext cx="64581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0" name="Freeform 13">
              <a:extLst>
                <a:ext uri="{FF2B5EF4-FFF2-40B4-BE49-F238E27FC236}">
                  <a16:creationId xmlns="" xmlns:a16="http://schemas.microsoft.com/office/drawing/2014/main" id="{4EB44608-9614-472A-86EB-5CDADC7C4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4468813"/>
              <a:ext cx="4608513" cy="1627187"/>
            </a:xfrm>
            <a:custGeom>
              <a:avLst/>
              <a:gdLst>
                <a:gd name="T0" fmla="*/ 0 w 3092"/>
                <a:gd name="T1" fmla="*/ 2147483647 h 1092"/>
                <a:gd name="T2" fmla="*/ 2147483647 w 3092"/>
                <a:gd name="T3" fmla="*/ 2147483647 h 1092"/>
                <a:gd name="T4" fmla="*/ 2147483647 w 3092"/>
                <a:gd name="T5" fmla="*/ 2147483647 h 1092"/>
                <a:gd name="T6" fmla="*/ 2147483647 w 3092"/>
                <a:gd name="T7" fmla="*/ 2147483647 h 1092"/>
                <a:gd name="T8" fmla="*/ 2147483647 w 3092"/>
                <a:gd name="T9" fmla="*/ 2147483647 h 1092"/>
                <a:gd name="T10" fmla="*/ 2147483647 w 3092"/>
                <a:gd name="T11" fmla="*/ 2147483647 h 1092"/>
                <a:gd name="T12" fmla="*/ 2147483647 w 3092"/>
                <a:gd name="T13" fmla="*/ 2147483647 h 1092"/>
                <a:gd name="T14" fmla="*/ 2147483647 w 3092"/>
                <a:gd name="T15" fmla="*/ 2147483647 h 1092"/>
                <a:gd name="T16" fmla="*/ 2147483647 w 3092"/>
                <a:gd name="T17" fmla="*/ 2147483647 h 1092"/>
                <a:gd name="T18" fmla="*/ 2147483647 w 3092"/>
                <a:gd name="T19" fmla="*/ 2147483647 h 1092"/>
                <a:gd name="T20" fmla="*/ 2147483647 w 3092"/>
                <a:gd name="T21" fmla="*/ 2147483647 h 1092"/>
                <a:gd name="T22" fmla="*/ 2147483647 w 3092"/>
                <a:gd name="T23" fmla="*/ 2147483647 h 1092"/>
                <a:gd name="T24" fmla="*/ 2147483647 w 3092"/>
                <a:gd name="T25" fmla="*/ 2147483647 h 1092"/>
                <a:gd name="T26" fmla="*/ 2147483647 w 3092"/>
                <a:gd name="T27" fmla="*/ 2147483647 h 1092"/>
                <a:gd name="T28" fmla="*/ 2147483647 w 3092"/>
                <a:gd name="T29" fmla="*/ 2147483647 h 1092"/>
                <a:gd name="T30" fmla="*/ 2147483647 w 3092"/>
                <a:gd name="T31" fmla="*/ 2147483647 h 1092"/>
                <a:gd name="T32" fmla="*/ 2147483647 w 3092"/>
                <a:gd name="T33" fmla="*/ 2147483647 h 1092"/>
                <a:gd name="T34" fmla="*/ 2147483647 w 3092"/>
                <a:gd name="T35" fmla="*/ 2147483647 h 1092"/>
                <a:gd name="T36" fmla="*/ 2147483647 w 3092"/>
                <a:gd name="T37" fmla="*/ 0 h 1092"/>
                <a:gd name="T38" fmla="*/ 2147483647 w 3092"/>
                <a:gd name="T39" fmla="*/ 0 h 1092"/>
                <a:gd name="T40" fmla="*/ 2147483647 w 3092"/>
                <a:gd name="T41" fmla="*/ 2147483647 h 1092"/>
                <a:gd name="T42" fmla="*/ 2147483647 w 3092"/>
                <a:gd name="T43" fmla="*/ 2147483647 h 1092"/>
                <a:gd name="T44" fmla="*/ 2147483647 w 3092"/>
                <a:gd name="T45" fmla="*/ 2147483647 h 1092"/>
                <a:gd name="T46" fmla="*/ 2147483647 w 3092"/>
                <a:gd name="T47" fmla="*/ 2147483647 h 1092"/>
                <a:gd name="T48" fmla="*/ 2147483647 w 3092"/>
                <a:gd name="T49" fmla="*/ 2147483647 h 1092"/>
                <a:gd name="T50" fmla="*/ 2147483647 w 3092"/>
                <a:gd name="T51" fmla="*/ 2147483647 h 1092"/>
                <a:gd name="T52" fmla="*/ 2147483647 w 3092"/>
                <a:gd name="T53" fmla="*/ 2147483647 h 1092"/>
                <a:gd name="T54" fmla="*/ 2147483647 w 3092"/>
                <a:gd name="T55" fmla="*/ 2147483647 h 1092"/>
                <a:gd name="T56" fmla="*/ 2147483647 w 3092"/>
                <a:gd name="T57" fmla="*/ 2147483647 h 1092"/>
                <a:gd name="T58" fmla="*/ 2147483647 w 3092"/>
                <a:gd name="T59" fmla="*/ 2147483647 h 1092"/>
                <a:gd name="T60" fmla="*/ 2147483647 w 3092"/>
                <a:gd name="T61" fmla="*/ 2147483647 h 1092"/>
                <a:gd name="T62" fmla="*/ 2147483647 w 3092"/>
                <a:gd name="T63" fmla="*/ 2147483647 h 1092"/>
                <a:gd name="T64" fmla="*/ 2147483647 w 3092"/>
                <a:gd name="T65" fmla="*/ 2147483647 h 1092"/>
                <a:gd name="T66" fmla="*/ 2147483647 w 3092"/>
                <a:gd name="T67" fmla="*/ 2147483647 h 1092"/>
                <a:gd name="T68" fmla="*/ 2147483647 w 3092"/>
                <a:gd name="T69" fmla="*/ 2147483647 h 1092"/>
                <a:gd name="T70" fmla="*/ 2147483647 w 3092"/>
                <a:gd name="T71" fmla="*/ 2147483647 h 1092"/>
                <a:gd name="T72" fmla="*/ 2147483647 w 3092"/>
                <a:gd name="T73" fmla="*/ 2147483647 h 1092"/>
                <a:gd name="T74" fmla="*/ 0 w 3092"/>
                <a:gd name="T75" fmla="*/ 2147483647 h 10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92"/>
                <a:gd name="T115" fmla="*/ 0 h 1092"/>
                <a:gd name="T116" fmla="*/ 3092 w 3092"/>
                <a:gd name="T117" fmla="*/ 1092 h 10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92" h="1092">
                  <a:moveTo>
                    <a:pt x="0" y="1092"/>
                  </a:moveTo>
                  <a:lnTo>
                    <a:pt x="64" y="1084"/>
                  </a:lnTo>
                  <a:lnTo>
                    <a:pt x="120" y="1080"/>
                  </a:lnTo>
                  <a:lnTo>
                    <a:pt x="368" y="1056"/>
                  </a:lnTo>
                  <a:lnTo>
                    <a:pt x="548" y="1004"/>
                  </a:lnTo>
                  <a:lnTo>
                    <a:pt x="748" y="908"/>
                  </a:lnTo>
                  <a:lnTo>
                    <a:pt x="866" y="826"/>
                  </a:lnTo>
                  <a:lnTo>
                    <a:pt x="950" y="746"/>
                  </a:lnTo>
                  <a:lnTo>
                    <a:pt x="1000" y="684"/>
                  </a:lnTo>
                  <a:lnTo>
                    <a:pt x="1070" y="588"/>
                  </a:lnTo>
                  <a:lnTo>
                    <a:pt x="1082" y="564"/>
                  </a:lnTo>
                  <a:lnTo>
                    <a:pt x="1132" y="476"/>
                  </a:lnTo>
                  <a:lnTo>
                    <a:pt x="1180" y="380"/>
                  </a:lnTo>
                  <a:lnTo>
                    <a:pt x="1228" y="284"/>
                  </a:lnTo>
                  <a:lnTo>
                    <a:pt x="1288" y="176"/>
                  </a:lnTo>
                  <a:lnTo>
                    <a:pt x="1336" y="104"/>
                  </a:lnTo>
                  <a:lnTo>
                    <a:pt x="1380" y="56"/>
                  </a:lnTo>
                  <a:lnTo>
                    <a:pt x="1432" y="28"/>
                  </a:lnTo>
                  <a:lnTo>
                    <a:pt x="1516" y="0"/>
                  </a:lnTo>
                  <a:lnTo>
                    <a:pt x="1576" y="0"/>
                  </a:lnTo>
                  <a:lnTo>
                    <a:pt x="1656" y="28"/>
                  </a:lnTo>
                  <a:lnTo>
                    <a:pt x="1744" y="92"/>
                  </a:lnTo>
                  <a:lnTo>
                    <a:pt x="1816" y="180"/>
                  </a:lnTo>
                  <a:lnTo>
                    <a:pt x="1912" y="368"/>
                  </a:lnTo>
                  <a:lnTo>
                    <a:pt x="1960" y="472"/>
                  </a:lnTo>
                  <a:lnTo>
                    <a:pt x="2004" y="564"/>
                  </a:lnTo>
                  <a:lnTo>
                    <a:pt x="2044" y="620"/>
                  </a:lnTo>
                  <a:lnTo>
                    <a:pt x="2116" y="720"/>
                  </a:lnTo>
                  <a:lnTo>
                    <a:pt x="2168" y="778"/>
                  </a:lnTo>
                  <a:lnTo>
                    <a:pt x="2228" y="832"/>
                  </a:lnTo>
                  <a:lnTo>
                    <a:pt x="2334" y="908"/>
                  </a:lnTo>
                  <a:lnTo>
                    <a:pt x="2428" y="956"/>
                  </a:lnTo>
                  <a:lnTo>
                    <a:pt x="2524" y="996"/>
                  </a:lnTo>
                  <a:lnTo>
                    <a:pt x="2620" y="1024"/>
                  </a:lnTo>
                  <a:lnTo>
                    <a:pt x="2748" y="1060"/>
                  </a:lnTo>
                  <a:lnTo>
                    <a:pt x="2956" y="1080"/>
                  </a:lnTo>
                  <a:lnTo>
                    <a:pt x="3092" y="1088"/>
                  </a:lnTo>
                  <a:lnTo>
                    <a:pt x="0" y="1092"/>
                  </a:lnTo>
                  <a:close/>
                </a:path>
              </a:pathLst>
            </a:custGeom>
            <a:solidFill>
              <a:srgbClr val="71ADDF">
                <a:alpha val="5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421" name="Rectangle 14">
              <a:extLst>
                <a:ext uri="{FF2B5EF4-FFF2-40B4-BE49-F238E27FC236}">
                  <a16:creationId xmlns="" xmlns:a16="http://schemas.microsoft.com/office/drawing/2014/main" id="{D5050747-22B1-4491-8499-3F084E22C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4740" y="5903959"/>
              <a:ext cx="287660" cy="344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i="1">
                  <a:latin typeface="Times New Roman" panose="02020603050405020304" pitchFamily="18" charset="0"/>
                </a:rPr>
                <a:t>x</a:t>
              </a: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="" xmlns:a16="http://schemas.microsoft.com/office/drawing/2014/main" id="{2BD952E6-D673-4F57-A2D7-B8C6FF577121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4495800"/>
            <a:ext cx="2676525" cy="838200"/>
            <a:chOff x="4724400" y="4495800"/>
            <a:chExt cx="2676858" cy="838200"/>
          </a:xfrm>
        </p:grpSpPr>
        <p:sp>
          <p:nvSpPr>
            <p:cNvPr id="17415" name="Rectangle 33">
              <a:extLst>
                <a:ext uri="{FF2B5EF4-FFF2-40B4-BE49-F238E27FC236}">
                  <a16:creationId xmlns="" xmlns:a16="http://schemas.microsoft.com/office/drawing/2014/main" id="{6786C517-5C0A-4997-8DA7-6B4EF5311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4495800"/>
              <a:ext cx="19910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Total area = 1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="" xmlns:a16="http://schemas.microsoft.com/office/drawing/2014/main" id="{7115E6C9-8D00-435F-9894-B47B449D22C6}"/>
                </a:ext>
              </a:extLst>
            </p:cNvPr>
            <p:cNvCxnSpPr/>
            <p:nvPr/>
          </p:nvCxnSpPr>
          <p:spPr>
            <a:xfrm rot="10800000" flipV="1">
              <a:off x="4724400" y="4953000"/>
              <a:ext cx="1524190" cy="38100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4" name="TextBox 18">
            <a:extLst>
              <a:ext uri="{FF2B5EF4-FFF2-40B4-BE49-F238E27FC236}">
                <a16:creationId xmlns="" xmlns:a16="http://schemas.microsoft.com/office/drawing/2014/main" id="{E3DF2ACB-94B7-4EB6-B24A-966408D70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5953125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l-GR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μ</a:t>
            </a:r>
            <a:endParaRPr lang="en-US" altLang="en-US" sz="2800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205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421D60-338F-4B2D-AC07-DFB7B1C40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ea typeface="+mj-ea"/>
              </a:rPr>
              <a:t>Properties of a Normal Distribution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18434" name="Footer Placeholder 2">
            <a:extLst>
              <a:ext uri="{FF2B5EF4-FFF2-40B4-BE49-F238E27FC236}">
                <a16:creationId xmlns="" xmlns:a16="http://schemas.microsoft.com/office/drawing/2014/main" id="{F147E7F7-E06D-4172-99A4-0B43FEAB096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8435" name="Content Placeholder 3">
            <a:extLst>
              <a:ext uri="{FF2B5EF4-FFF2-40B4-BE49-F238E27FC236}">
                <a16:creationId xmlns="" xmlns:a16="http://schemas.microsoft.com/office/drawing/2014/main" id="{46304CBE-4C8B-4B7D-AC57-D15C20593BF2}"/>
              </a:ext>
            </a:extLst>
          </p:cNvPr>
          <p:cNvSpPr txBox="1">
            <a:spLocks/>
          </p:cNvSpPr>
          <p:nvPr/>
        </p:nvSpPr>
        <p:spPr bwMode="auto">
          <a:xfrm>
            <a:off x="457200" y="1371600"/>
            <a:ext cx="8229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(in the center of the curve), the graph curves downward.  The graph curves upward to the left of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and to the right of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 The points at which the curve changes from curving upward to curving downward are called the 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inflection points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436" name="Group 48">
            <a:extLst>
              <a:ext uri="{FF2B5EF4-FFF2-40B4-BE49-F238E27FC236}">
                <a16:creationId xmlns="" xmlns:a16="http://schemas.microsoft.com/office/drawing/2014/main" id="{BA9FA048-CAF6-463B-B928-FB281B5C4F53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3938588"/>
            <a:ext cx="4003675" cy="1090612"/>
            <a:chOff x="3505199" y="3939007"/>
            <a:chExt cx="4003676" cy="1090193"/>
          </a:xfrm>
        </p:grpSpPr>
        <p:sp>
          <p:nvSpPr>
            <p:cNvPr id="18462" name="Rectangle 26">
              <a:extLst>
                <a:ext uri="{FF2B5EF4-FFF2-40B4-BE49-F238E27FC236}">
                  <a16:creationId xmlns="" xmlns:a16="http://schemas.microsoft.com/office/drawing/2014/main" id="{C84A032C-C6F9-46F3-9872-F7E2B6821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0" y="3939007"/>
              <a:ext cx="17938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Inflection points</a:t>
              </a:r>
            </a:p>
          </p:txBody>
        </p:sp>
        <p:sp>
          <p:nvSpPr>
            <p:cNvPr id="18463" name="Line 28">
              <a:extLst>
                <a:ext uri="{FF2B5EF4-FFF2-40B4-BE49-F238E27FC236}">
                  <a16:creationId xmlns="" xmlns:a16="http://schemas.microsoft.com/office/drawing/2014/main" id="{CF9810AC-1267-4739-9A64-26C19C2E23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05199" y="4248150"/>
              <a:ext cx="2838451" cy="70485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64" name="Line 29">
              <a:extLst>
                <a:ext uri="{FF2B5EF4-FFF2-40B4-BE49-F238E27FC236}">
                  <a16:creationId xmlns="" xmlns:a16="http://schemas.microsoft.com/office/drawing/2014/main" id="{C9ECF8FD-45BC-41DA-8AD1-9BC35EDC5A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6399" y="4248150"/>
              <a:ext cx="857251" cy="78105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8437" name="Group 49">
            <a:extLst>
              <a:ext uri="{FF2B5EF4-FFF2-40B4-BE49-F238E27FC236}">
                <a16:creationId xmlns="" xmlns:a16="http://schemas.microsoft.com/office/drawing/2014/main" id="{FBA3054E-FA9A-4209-A4C1-1706F9F01DFC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813175"/>
            <a:ext cx="7077075" cy="2563813"/>
            <a:chOff x="1066800" y="3812398"/>
            <a:chExt cx="7077075" cy="2564589"/>
          </a:xfrm>
        </p:grpSpPr>
        <p:sp>
          <p:nvSpPr>
            <p:cNvPr id="18438" name="Line 3">
              <a:extLst>
                <a:ext uri="{FF2B5EF4-FFF2-40B4-BE49-F238E27FC236}">
                  <a16:creationId xmlns="" xmlns:a16="http://schemas.microsoft.com/office/drawing/2014/main" id="{581CDECC-828D-4468-AEC6-FFF57203F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9392" y="3840752"/>
              <a:ext cx="0" cy="21733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9" name="Freeform 4">
              <a:extLst>
                <a:ext uri="{FF2B5EF4-FFF2-40B4-BE49-F238E27FC236}">
                  <a16:creationId xmlns="" xmlns:a16="http://schemas.microsoft.com/office/drawing/2014/main" id="{24BEC1DD-19AB-4D65-92B3-A1E704955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63" y="3812398"/>
              <a:ext cx="6383337" cy="2210469"/>
            </a:xfrm>
            <a:custGeom>
              <a:avLst/>
              <a:gdLst>
                <a:gd name="T0" fmla="*/ 0 w 4502"/>
                <a:gd name="T1" fmla="*/ 2147483647 h 1559"/>
                <a:gd name="T2" fmla="*/ 2147483647 w 4502"/>
                <a:gd name="T3" fmla="*/ 2147483647 h 1559"/>
                <a:gd name="T4" fmla="*/ 2147483647 w 4502"/>
                <a:gd name="T5" fmla="*/ 2147483647 h 1559"/>
                <a:gd name="T6" fmla="*/ 2147483647 w 4502"/>
                <a:gd name="T7" fmla="*/ 2147483647 h 1559"/>
                <a:gd name="T8" fmla="*/ 2147483647 w 4502"/>
                <a:gd name="T9" fmla="*/ 2147483647 h 1559"/>
                <a:gd name="T10" fmla="*/ 2147483647 w 4502"/>
                <a:gd name="T11" fmla="*/ 2147483647 h 1559"/>
                <a:gd name="T12" fmla="*/ 2147483647 w 4502"/>
                <a:gd name="T13" fmla="*/ 2147483647 h 1559"/>
                <a:gd name="T14" fmla="*/ 2147483647 w 4502"/>
                <a:gd name="T15" fmla="*/ 2147483647 h 1559"/>
                <a:gd name="T16" fmla="*/ 2147483647 w 4502"/>
                <a:gd name="T17" fmla="*/ 2147483647 h 1559"/>
                <a:gd name="T18" fmla="*/ 2147483647 w 4502"/>
                <a:gd name="T19" fmla="*/ 2147483647 h 1559"/>
                <a:gd name="T20" fmla="*/ 2147483647 w 4502"/>
                <a:gd name="T21" fmla="*/ 2147483647 h 1559"/>
                <a:gd name="T22" fmla="*/ 2147483647 w 4502"/>
                <a:gd name="T23" fmla="*/ 2147483647 h 1559"/>
                <a:gd name="T24" fmla="*/ 2147483647 w 4502"/>
                <a:gd name="T25" fmla="*/ 2147483647 h 1559"/>
                <a:gd name="T26" fmla="*/ 2147483647 w 4502"/>
                <a:gd name="T27" fmla="*/ 2147483647 h 1559"/>
                <a:gd name="T28" fmla="*/ 2147483647 w 4502"/>
                <a:gd name="T29" fmla="*/ 2147483647 h 1559"/>
                <a:gd name="T30" fmla="*/ 2147483647 w 4502"/>
                <a:gd name="T31" fmla="*/ 2147483647 h 1559"/>
                <a:gd name="T32" fmla="*/ 2147483647 w 4502"/>
                <a:gd name="T33" fmla="*/ 2147483647 h 1559"/>
                <a:gd name="T34" fmla="*/ 2147483647 w 4502"/>
                <a:gd name="T35" fmla="*/ 2147483647 h 1559"/>
                <a:gd name="T36" fmla="*/ 2147483647 w 4502"/>
                <a:gd name="T37" fmla="*/ 2147483647 h 1559"/>
                <a:gd name="T38" fmla="*/ 2147483647 w 4502"/>
                <a:gd name="T39" fmla="*/ 2147483647 h 1559"/>
                <a:gd name="T40" fmla="*/ 2147483647 w 4502"/>
                <a:gd name="T41" fmla="*/ 2147483647 h 1559"/>
                <a:gd name="T42" fmla="*/ 2147483647 w 4502"/>
                <a:gd name="T43" fmla="*/ 2147483647 h 1559"/>
                <a:gd name="T44" fmla="*/ 2147483647 w 4502"/>
                <a:gd name="T45" fmla="*/ 2147483647 h 1559"/>
                <a:gd name="T46" fmla="*/ 2147483647 w 4502"/>
                <a:gd name="T47" fmla="*/ 2147483647 h 1559"/>
                <a:gd name="T48" fmla="*/ 2147483647 w 4502"/>
                <a:gd name="T49" fmla="*/ 2147483647 h 1559"/>
                <a:gd name="T50" fmla="*/ 2147483647 w 4502"/>
                <a:gd name="T51" fmla="*/ 2147483647 h 1559"/>
                <a:gd name="T52" fmla="*/ 2147483647 w 4502"/>
                <a:gd name="T53" fmla="*/ 2147483647 h 1559"/>
                <a:gd name="T54" fmla="*/ 2147483647 w 4502"/>
                <a:gd name="T55" fmla="*/ 2147483647 h 1559"/>
                <a:gd name="T56" fmla="*/ 2147483647 w 4502"/>
                <a:gd name="T57" fmla="*/ 2147483647 h 1559"/>
                <a:gd name="T58" fmla="*/ 2147483647 w 4502"/>
                <a:gd name="T59" fmla="*/ 2147483647 h 1559"/>
                <a:gd name="T60" fmla="*/ 2147483647 w 4502"/>
                <a:gd name="T61" fmla="*/ 2147483647 h 1559"/>
                <a:gd name="T62" fmla="*/ 2147483647 w 4502"/>
                <a:gd name="T63" fmla="*/ 2147483647 h 1559"/>
                <a:gd name="T64" fmla="*/ 2147483647 w 4502"/>
                <a:gd name="T65" fmla="*/ 2147483647 h 1559"/>
                <a:gd name="T66" fmla="*/ 0 w 4502"/>
                <a:gd name="T67" fmla="*/ 2147483647 h 15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02"/>
                <a:gd name="T103" fmla="*/ 0 h 1559"/>
                <a:gd name="T104" fmla="*/ 4502 w 4502"/>
                <a:gd name="T105" fmla="*/ 1559 h 15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02" h="1559">
                  <a:moveTo>
                    <a:pt x="0" y="1559"/>
                  </a:moveTo>
                  <a:lnTo>
                    <a:pt x="93" y="1548"/>
                  </a:lnTo>
                  <a:lnTo>
                    <a:pt x="175" y="1542"/>
                  </a:lnTo>
                  <a:cubicBezTo>
                    <a:pt x="249" y="1535"/>
                    <a:pt x="432" y="1526"/>
                    <a:pt x="536" y="1508"/>
                  </a:cubicBezTo>
                  <a:cubicBezTo>
                    <a:pt x="640" y="1490"/>
                    <a:pt x="706" y="1469"/>
                    <a:pt x="798" y="1435"/>
                  </a:cubicBezTo>
                  <a:cubicBezTo>
                    <a:pt x="890" y="1401"/>
                    <a:pt x="1012" y="1342"/>
                    <a:pt x="1089" y="1301"/>
                  </a:cubicBezTo>
                  <a:cubicBezTo>
                    <a:pt x="1166" y="1260"/>
                    <a:pt x="1212" y="1224"/>
                    <a:pt x="1261" y="1186"/>
                  </a:cubicBezTo>
                  <a:cubicBezTo>
                    <a:pt x="1310" y="1148"/>
                    <a:pt x="1351" y="1106"/>
                    <a:pt x="1383" y="1073"/>
                  </a:cubicBezTo>
                  <a:cubicBezTo>
                    <a:pt x="1415" y="1040"/>
                    <a:pt x="1424" y="1028"/>
                    <a:pt x="1456" y="986"/>
                  </a:cubicBezTo>
                  <a:lnTo>
                    <a:pt x="1575" y="818"/>
                  </a:lnTo>
                  <a:lnTo>
                    <a:pt x="1648" y="694"/>
                  </a:lnTo>
                  <a:lnTo>
                    <a:pt x="1718" y="559"/>
                  </a:lnTo>
                  <a:lnTo>
                    <a:pt x="1788" y="425"/>
                  </a:lnTo>
                  <a:lnTo>
                    <a:pt x="1875" y="273"/>
                  </a:lnTo>
                  <a:cubicBezTo>
                    <a:pt x="1909" y="222"/>
                    <a:pt x="1951" y="158"/>
                    <a:pt x="1993" y="117"/>
                  </a:cubicBezTo>
                  <a:cubicBezTo>
                    <a:pt x="2035" y="76"/>
                    <a:pt x="2083" y="46"/>
                    <a:pt x="2125" y="27"/>
                  </a:cubicBezTo>
                  <a:cubicBezTo>
                    <a:pt x="2167" y="8"/>
                    <a:pt x="2204" y="5"/>
                    <a:pt x="2245" y="3"/>
                  </a:cubicBezTo>
                  <a:cubicBezTo>
                    <a:pt x="2286" y="1"/>
                    <a:pt x="2326" y="0"/>
                    <a:pt x="2371" y="15"/>
                  </a:cubicBezTo>
                  <a:cubicBezTo>
                    <a:pt x="2416" y="30"/>
                    <a:pt x="2470" y="49"/>
                    <a:pt x="2515" y="93"/>
                  </a:cubicBezTo>
                  <a:cubicBezTo>
                    <a:pt x="2560" y="137"/>
                    <a:pt x="2599" y="204"/>
                    <a:pt x="2644" y="279"/>
                  </a:cubicBezTo>
                  <a:cubicBezTo>
                    <a:pt x="2689" y="354"/>
                    <a:pt x="2749" y="475"/>
                    <a:pt x="2784" y="543"/>
                  </a:cubicBezTo>
                  <a:cubicBezTo>
                    <a:pt x="2819" y="611"/>
                    <a:pt x="2822" y="630"/>
                    <a:pt x="2854" y="689"/>
                  </a:cubicBezTo>
                  <a:cubicBezTo>
                    <a:pt x="2886" y="748"/>
                    <a:pt x="2938" y="838"/>
                    <a:pt x="2976" y="896"/>
                  </a:cubicBezTo>
                  <a:lnTo>
                    <a:pt x="3081" y="1037"/>
                  </a:lnTo>
                  <a:cubicBezTo>
                    <a:pt x="3111" y="1074"/>
                    <a:pt x="3130" y="1092"/>
                    <a:pt x="3157" y="1118"/>
                  </a:cubicBezTo>
                  <a:cubicBezTo>
                    <a:pt x="3184" y="1144"/>
                    <a:pt x="3204" y="1164"/>
                    <a:pt x="3244" y="1194"/>
                  </a:cubicBezTo>
                  <a:cubicBezTo>
                    <a:pt x="3284" y="1224"/>
                    <a:pt x="3349" y="1272"/>
                    <a:pt x="3398" y="1301"/>
                  </a:cubicBezTo>
                  <a:lnTo>
                    <a:pt x="3535" y="1368"/>
                  </a:lnTo>
                  <a:lnTo>
                    <a:pt x="3675" y="1424"/>
                  </a:lnTo>
                  <a:lnTo>
                    <a:pt x="3815" y="1464"/>
                  </a:lnTo>
                  <a:cubicBezTo>
                    <a:pt x="3878" y="1480"/>
                    <a:pt x="3970" y="1508"/>
                    <a:pt x="4051" y="1521"/>
                  </a:cubicBezTo>
                  <a:cubicBezTo>
                    <a:pt x="4132" y="1534"/>
                    <a:pt x="4229" y="1537"/>
                    <a:pt x="4304" y="1542"/>
                  </a:cubicBezTo>
                  <a:lnTo>
                    <a:pt x="4502" y="1553"/>
                  </a:lnTo>
                  <a:lnTo>
                    <a:pt x="0" y="1559"/>
                  </a:lnTo>
                  <a:close/>
                </a:path>
              </a:pathLst>
            </a:custGeom>
            <a:solidFill>
              <a:srgbClr val="71ADDF">
                <a:alpha val="59999"/>
              </a:srgbClr>
            </a:solidFill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0" name="Line 5">
              <a:extLst>
                <a:ext uri="{FF2B5EF4-FFF2-40B4-BE49-F238E27FC236}">
                  <a16:creationId xmlns="" xmlns:a16="http://schemas.microsoft.com/office/drawing/2014/main" id="{CD311445-C309-4017-B5A2-A02266388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6031072"/>
              <a:ext cx="6809132" cy="14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1" name="Rectangle 6">
              <a:extLst>
                <a:ext uri="{FF2B5EF4-FFF2-40B4-BE49-F238E27FC236}">
                  <a16:creationId xmlns="" xmlns:a16="http://schemas.microsoft.com/office/drawing/2014/main" id="{89A66CEE-0452-482E-B24C-09A4709BA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154" y="6049503"/>
              <a:ext cx="732942" cy="32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 3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42" name="Rectangle 7">
              <a:extLst>
                <a:ext uri="{FF2B5EF4-FFF2-40B4-BE49-F238E27FC236}">
                  <a16:creationId xmlns="" xmlns:a16="http://schemas.microsoft.com/office/drawing/2014/main" id="{F0B431BC-8AD6-42FD-8857-B4B1815DD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499" y="6045249"/>
              <a:ext cx="630870" cy="32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+ 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43" name="Line 8">
              <a:extLst>
                <a:ext uri="{FF2B5EF4-FFF2-40B4-BE49-F238E27FC236}">
                  <a16:creationId xmlns="" xmlns:a16="http://schemas.microsoft.com/office/drawing/2014/main" id="{95E3B29E-A0A6-46B4-9EDA-5A37A20F06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4179" y="5953100"/>
              <a:ext cx="0" cy="204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4" name="Line 9">
              <a:extLst>
                <a:ext uri="{FF2B5EF4-FFF2-40B4-BE49-F238E27FC236}">
                  <a16:creationId xmlns="" xmlns:a16="http://schemas.microsoft.com/office/drawing/2014/main" id="{4D959695-1088-477C-AB42-A48BA73509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0459" y="5953100"/>
              <a:ext cx="0" cy="204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5" name="Line 10">
              <a:extLst>
                <a:ext uri="{FF2B5EF4-FFF2-40B4-BE49-F238E27FC236}">
                  <a16:creationId xmlns="" xmlns:a16="http://schemas.microsoft.com/office/drawing/2014/main" id="{925AA9E4-B72D-4848-B572-98553FAD7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3035" y="5953100"/>
              <a:ext cx="0" cy="204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6" name="Line 11">
              <a:extLst>
                <a:ext uri="{FF2B5EF4-FFF2-40B4-BE49-F238E27FC236}">
                  <a16:creationId xmlns="" xmlns:a16="http://schemas.microsoft.com/office/drawing/2014/main" id="{9BD184F5-3A66-43AA-960D-8BA6163D71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66755" y="5953100"/>
              <a:ext cx="0" cy="204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7" name="Line 12">
              <a:extLst>
                <a:ext uri="{FF2B5EF4-FFF2-40B4-BE49-F238E27FC236}">
                  <a16:creationId xmlns="" xmlns:a16="http://schemas.microsoft.com/office/drawing/2014/main" id="{E40ED49A-F832-4C82-9B5D-ABAD86280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6739" y="5981454"/>
              <a:ext cx="0" cy="1360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8" name="Line 13">
              <a:extLst>
                <a:ext uri="{FF2B5EF4-FFF2-40B4-BE49-F238E27FC236}">
                  <a16:creationId xmlns="" xmlns:a16="http://schemas.microsoft.com/office/drawing/2014/main" id="{5A5EB8B4-E84C-46D2-BC46-4D5C74111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9316" y="5953100"/>
              <a:ext cx="0" cy="204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49" name="Line 14">
              <a:extLst>
                <a:ext uri="{FF2B5EF4-FFF2-40B4-BE49-F238E27FC236}">
                  <a16:creationId xmlns="" xmlns:a16="http://schemas.microsoft.com/office/drawing/2014/main" id="{15E8569F-7774-481D-AD81-2A6DCAF84C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71893" y="5981454"/>
              <a:ext cx="0" cy="1360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50" name="Line 15">
              <a:extLst>
                <a:ext uri="{FF2B5EF4-FFF2-40B4-BE49-F238E27FC236}">
                  <a16:creationId xmlns="" xmlns:a16="http://schemas.microsoft.com/office/drawing/2014/main" id="{AD926B23-B080-4E91-AB91-191324F51F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51343" y="5050035"/>
              <a:ext cx="9923" cy="912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51" name="Line 16">
              <a:extLst>
                <a:ext uri="{FF2B5EF4-FFF2-40B4-BE49-F238E27FC236}">
                  <a16:creationId xmlns="" xmlns:a16="http://schemas.microsoft.com/office/drawing/2014/main" id="{C2EFA14B-B4A3-4610-907A-0DE98AA2C4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63035" y="5050035"/>
              <a:ext cx="0" cy="9030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52" name="Line 17">
              <a:extLst>
                <a:ext uri="{FF2B5EF4-FFF2-40B4-BE49-F238E27FC236}">
                  <a16:creationId xmlns="" xmlns:a16="http://schemas.microsoft.com/office/drawing/2014/main" id="{A4CBB4EA-E1CA-4ADD-BAEC-705C78D894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6205" y="5787231"/>
              <a:ext cx="0" cy="1658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53" name="Line 18">
              <a:extLst>
                <a:ext uri="{FF2B5EF4-FFF2-40B4-BE49-F238E27FC236}">
                  <a16:creationId xmlns="" xmlns:a16="http://schemas.microsoft.com/office/drawing/2014/main" id="{7F4A6A46-1C84-471F-9781-837F134342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61084" y="5787231"/>
              <a:ext cx="0" cy="1658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454" name="Rectangle 19">
              <a:extLst>
                <a:ext uri="{FF2B5EF4-FFF2-40B4-BE49-F238E27FC236}">
                  <a16:creationId xmlns="" xmlns:a16="http://schemas.microsoft.com/office/drawing/2014/main" id="{A3A945D2-E1DA-4A72-A17A-02DFE3CDB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7608" y="6049503"/>
              <a:ext cx="732943" cy="32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 2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55" name="Rectangle 20">
              <a:extLst>
                <a:ext uri="{FF2B5EF4-FFF2-40B4-BE49-F238E27FC236}">
                  <a16:creationId xmlns="" xmlns:a16="http://schemas.microsoft.com/office/drawing/2014/main" id="{FC931546-EE61-4363-AAD5-4EF83E66E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742" y="6049503"/>
              <a:ext cx="619528" cy="32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 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56" name="Rectangle 21">
              <a:extLst>
                <a:ext uri="{FF2B5EF4-FFF2-40B4-BE49-F238E27FC236}">
                  <a16:creationId xmlns="" xmlns:a16="http://schemas.microsoft.com/office/drawing/2014/main" id="{0F4FD2F5-0C43-4646-A77B-0A4028F6B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1572" y="6045249"/>
              <a:ext cx="289207" cy="32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 dirty="0">
                  <a:latin typeface="Times New Roman" panose="02020603050405020304" pitchFamily="18" charset="0"/>
                </a:rPr>
                <a:t>μ</a:t>
              </a:r>
              <a:endParaRPr lang="en-US" altLang="en-US" sz="18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8457" name="Rectangle 22">
              <a:extLst>
                <a:ext uri="{FF2B5EF4-FFF2-40B4-BE49-F238E27FC236}">
                  <a16:creationId xmlns="" xmlns:a16="http://schemas.microsoft.com/office/drawing/2014/main" id="{28F72344-4C4B-4830-B51D-0177F6EFE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6206" y="6045249"/>
              <a:ext cx="744284" cy="32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+ 2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58" name="Rectangle 23">
              <a:extLst>
                <a:ext uri="{FF2B5EF4-FFF2-40B4-BE49-F238E27FC236}">
                  <a16:creationId xmlns="" xmlns:a16="http://schemas.microsoft.com/office/drawing/2014/main" id="{4527C06E-3C1D-4CC4-A623-174834B70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5369" y="6045249"/>
              <a:ext cx="744283" cy="32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1800" i="1">
                  <a:latin typeface="Times New Roman" panose="02020603050405020304" pitchFamily="18" charset="0"/>
                </a:rPr>
                <a:t>μ</a:t>
              </a:r>
              <a:r>
                <a:rPr lang="en-US" altLang="en-US" sz="1800">
                  <a:latin typeface="Times New Roman" panose="02020603050405020304" pitchFamily="18" charset="0"/>
                </a:rPr>
                <a:t> </a:t>
              </a:r>
              <a:r>
                <a:rPr lang="en-US" altLang="en-US" sz="1800">
                  <a:latin typeface="Times New Roman" panose="02020603050405020304" pitchFamily="18" charset="0"/>
                  <a:sym typeface="Symbol" panose="05050102010706020507" pitchFamily="18" charset="2"/>
                </a:rPr>
                <a:t>+ 3</a:t>
              </a:r>
              <a:r>
                <a:rPr lang="el-GR" altLang="en-US" sz="1800" i="1">
                  <a:latin typeface="Times New Roman" panose="02020603050405020304" pitchFamily="18" charset="0"/>
                </a:rPr>
                <a:t>σ</a:t>
              </a:r>
              <a:endParaRPr lang="en-US" altLang="en-US" sz="1800" i="1">
                <a:latin typeface="Times New Roman" panose="02020603050405020304" pitchFamily="18" charset="0"/>
              </a:endParaRPr>
            </a:p>
          </p:txBody>
        </p:sp>
        <p:sp>
          <p:nvSpPr>
            <p:cNvPr id="18459" name="Rectangle 39">
              <a:extLst>
                <a:ext uri="{FF2B5EF4-FFF2-40B4-BE49-F238E27FC236}">
                  <a16:creationId xmlns="" xmlns:a16="http://schemas.microsoft.com/office/drawing/2014/main" id="{500B185A-4BA2-480B-BDFC-3BAB713D1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262" y="5832597"/>
              <a:ext cx="273613" cy="32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 i="1"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18460" name="Oval 30">
              <a:extLst>
                <a:ext uri="{FF2B5EF4-FFF2-40B4-BE49-F238E27FC236}">
                  <a16:creationId xmlns="" xmlns:a16="http://schemas.microsoft.com/office/drawing/2014/main" id="{72BB9933-0538-4CB1-8619-97B5FDFC9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0" y="4953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latin typeface="Times New Roman" panose="02020603050405020304" pitchFamily="18" charset="0"/>
              </a:endParaRPr>
            </a:p>
          </p:txBody>
        </p:sp>
        <p:sp>
          <p:nvSpPr>
            <p:cNvPr id="18461" name="Oval 31">
              <a:extLst>
                <a:ext uri="{FF2B5EF4-FFF2-40B4-BE49-F238E27FC236}">
                  <a16:creationId xmlns="" xmlns:a16="http://schemas.microsoft.com/office/drawing/2014/main" id="{B3F4F736-2ADC-495D-A7B5-E97A1B23E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0" y="50292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227246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421D60-338F-4B2D-AC07-DFB7B1C40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ea typeface="+mj-ea"/>
              </a:rPr>
              <a:t>Probability Density Function (PDF)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18434" name="Footer Placeholder 2">
            <a:extLst>
              <a:ext uri="{FF2B5EF4-FFF2-40B4-BE49-F238E27FC236}">
                <a16:creationId xmlns="" xmlns:a16="http://schemas.microsoft.com/office/drawing/2014/main" id="{F147E7F7-E06D-4172-99A4-0B43FEAB096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8435" name="Content Placeholder 3">
            <a:extLst>
              <a:ext uri="{FF2B5EF4-FFF2-40B4-BE49-F238E27FC236}">
                <a16:creationId xmlns="" xmlns:a16="http://schemas.microsoft.com/office/drawing/2014/main" id="{46304CBE-4C8B-4B7D-AC57-D15C20593BF2}"/>
              </a:ext>
            </a:extLst>
          </p:cNvPr>
          <p:cNvSpPr txBox="1">
            <a:spLocks/>
          </p:cNvSpPr>
          <p:nvPr/>
        </p:nvSpPr>
        <p:spPr bwMode="auto">
          <a:xfrm>
            <a:off x="457199" y="1371599"/>
            <a:ext cx="8512629" cy="419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457200" indent="-4572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A discrete probability distribution can be graphed with a histogram. </a:t>
            </a:r>
          </a:p>
          <a:p>
            <a:pPr marL="457200" indent="-4572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For a continuous probability distribution, you can use a </a:t>
            </a:r>
            <a:r>
              <a:rPr lang="en-US" sz="2800" b="1" dirty="0"/>
              <a:t>probability density function (pdf). </a:t>
            </a:r>
          </a:p>
          <a:p>
            <a:pPr marL="457200" indent="-4572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A probability density function has two requirements:</a:t>
            </a:r>
          </a:p>
          <a:p>
            <a:pPr lvl="1">
              <a:buClr>
                <a:srgbClr val="FFC000"/>
              </a:buClr>
              <a:buFont typeface="+mj-lt"/>
              <a:buAutoNum type="arabicPeriod"/>
            </a:pPr>
            <a:r>
              <a:rPr lang="en-US" sz="2800" dirty="0"/>
              <a:t>	the total area under the curve is equal to 1 </a:t>
            </a:r>
          </a:p>
          <a:p>
            <a:pPr lvl="1">
              <a:buClr>
                <a:srgbClr val="FFC000"/>
              </a:buClr>
              <a:buFont typeface="+mj-lt"/>
              <a:buAutoNum type="arabicPeriod"/>
            </a:pPr>
            <a:r>
              <a:rPr lang="en-US" sz="2800" dirty="0"/>
              <a:t>  the function can never be negative. 	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590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1323</Words>
  <Application>Microsoft Office PowerPoint</Application>
  <PresentationFormat>On-screen Show (4:3)</PresentationFormat>
  <Paragraphs>206</Paragraphs>
  <Slides>27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MS PGothic</vt:lpstr>
      <vt:lpstr>Arial</vt:lpstr>
      <vt:lpstr>Calibri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5.1</vt:lpstr>
      <vt:lpstr>Section 5.1 Objectives</vt:lpstr>
      <vt:lpstr>Properties of a Normal Distribution</vt:lpstr>
      <vt:lpstr>Properties of a Normal Distribution</vt:lpstr>
      <vt:lpstr>Properties of a Normal Distribution</vt:lpstr>
      <vt:lpstr>Properties of a Normal Distribution</vt:lpstr>
      <vt:lpstr>Probability Density Function (PDF)</vt:lpstr>
      <vt:lpstr>Means and Standard Deviations</vt:lpstr>
      <vt:lpstr>Example: Understanding Mean and Standard Deviation</vt:lpstr>
      <vt:lpstr>Example: Understanding Mean and Standard Deviation</vt:lpstr>
      <vt:lpstr>Example: Interpreting Graphs of Normal Distributions</vt:lpstr>
      <vt:lpstr>Solution: Interpreting Graphs of Normal Distributions</vt:lpstr>
      <vt:lpstr>Solution: Interpreting Graphs of Normal Distributions</vt:lpstr>
      <vt:lpstr>The Standard Normal Distribution</vt:lpstr>
      <vt:lpstr>The Standard Normal Distribution</vt:lpstr>
      <vt:lpstr>Properties of the Standard Normal Distribution</vt:lpstr>
      <vt:lpstr>Properties of the Standard Normal Distribution</vt:lpstr>
      <vt:lpstr>Example: Using The Standard Normal Table</vt:lpstr>
      <vt:lpstr>Example: Using The Standard Normal Table</vt:lpstr>
      <vt:lpstr>Finding Areas Under the Standard Normal Curve</vt:lpstr>
      <vt:lpstr>Finding Areas Under the Standard Normal Curve</vt:lpstr>
      <vt:lpstr>Finding Areas Under the Standard Normal Curve</vt:lpstr>
      <vt:lpstr>Example: Finding Area Under the Standard Normal Curve</vt:lpstr>
      <vt:lpstr>Example: Finding Area Under the Standard Normal Curve</vt:lpstr>
      <vt:lpstr>Example: Finding Area Under the Standard Normal Curve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subject>Elementary Statistics  7e</dc:subject>
  <dc:creator>Ron Larson, Betsy Farber</dc:creator>
  <cp:lastModifiedBy>Sandra Scholten</cp:lastModifiedBy>
  <cp:revision>83</cp:revision>
  <dcterms:created xsi:type="dcterms:W3CDTF">2007-07-18T23:54:35Z</dcterms:created>
  <dcterms:modified xsi:type="dcterms:W3CDTF">2019-02-12T17:07:29Z</dcterms:modified>
</cp:coreProperties>
</file>