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4"/>
  </p:notesMasterIdLst>
  <p:handoutMasterIdLst>
    <p:handoutMasterId r:id="rId25"/>
  </p:handout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80" r:id="rId17"/>
    <p:sldId id="272" r:id="rId18"/>
    <p:sldId id="273" r:id="rId19"/>
    <p:sldId id="279" r:id="rId20"/>
    <p:sldId id="275" r:id="rId21"/>
    <p:sldId id="276" r:id="rId22"/>
    <p:sldId id="277" r:id="rId23"/>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e Glascoe" initials="LG" lastIdx="4"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6581" autoAdjust="0"/>
    <p:restoredTop sz="86351" autoAdjust="0"/>
  </p:normalViewPr>
  <p:slideViewPr>
    <p:cSldViewPr snapToGrid="0">
      <p:cViewPr varScale="1">
        <p:scale>
          <a:sx n="87" d="100"/>
          <a:sy n="87" d="100"/>
        </p:scale>
        <p:origin x="360"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65" d="100"/>
          <a:sy n="65" d="100"/>
        </p:scale>
        <p:origin x="2520" y="7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image" Target="../media/image1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2BA72A0E-95BB-48F7-AF1B-D51E2878E19B}"/>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a:t>Chapter </a:t>
            </a:r>
            <a:r>
              <a:rPr lang="en-US" dirty="0" smtClean="0"/>
              <a:t>3</a:t>
            </a:r>
            <a:endParaRPr lang="en-US" dirty="0"/>
          </a:p>
        </p:txBody>
      </p:sp>
      <p:sp>
        <p:nvSpPr>
          <p:cNvPr id="4" name="Footer Placeholder 3">
            <a:extLst>
              <a:ext uri="{FF2B5EF4-FFF2-40B4-BE49-F238E27FC236}">
                <a16:creationId xmlns:a16="http://schemas.microsoft.com/office/drawing/2014/main" xmlns="" id="{0B8FF084-D64F-4ABA-98C0-BF702B1CEAFA}"/>
              </a:ext>
            </a:extLst>
          </p:cNvPr>
          <p:cNvSpPr>
            <a:spLocks noGrp="1"/>
          </p:cNvSpPr>
          <p:nvPr>
            <p:ph type="ftr" sz="quarter" idx="2"/>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a:t>Larson/Farber </a:t>
            </a:r>
            <a:r>
              <a:rPr lang="en-US" altLang="en-US" dirty="0" smtClean="0"/>
              <a:t>7th </a:t>
            </a:r>
            <a:r>
              <a:rPr lang="en-US" altLang="en-US" dirty="0" err="1"/>
              <a:t>ed</a:t>
            </a:r>
            <a:endParaRPr lang="en-US" altLang="en-US" dirty="0"/>
          </a:p>
        </p:txBody>
      </p:sp>
      <p:sp>
        <p:nvSpPr>
          <p:cNvPr id="5" name="Slide Number Placeholder 4">
            <a:extLst>
              <a:ext uri="{FF2B5EF4-FFF2-40B4-BE49-F238E27FC236}">
                <a16:creationId xmlns:a16="http://schemas.microsoft.com/office/drawing/2014/main" xmlns="" id="{7678EEEA-24E7-481C-AFE0-E8B4A0DB424F}"/>
              </a:ext>
            </a:extLst>
          </p:cNvPr>
          <p:cNvSpPr>
            <a:spLocks noGrp="1"/>
          </p:cNvSpPr>
          <p:nvPr>
            <p:ph type="sldNum" sz="quarter" idx="3"/>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92FB8E8C-0D6F-41DF-A5E7-85834431E1CE}" type="slidenum">
              <a:rPr lang="en-US" altLang="en-US"/>
              <a:pPr/>
              <a:t>‹#›</a:t>
            </a:fld>
            <a:endParaRPr lang="en-US" altLang="en-US"/>
          </a:p>
        </p:txBody>
      </p:sp>
    </p:spTree>
    <p:extLst>
      <p:ext uri="{BB962C8B-B14F-4D97-AF65-F5344CB8AC3E}">
        <p14:creationId xmlns:p14="http://schemas.microsoft.com/office/powerpoint/2010/main" val="3763309935"/>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423102E6-095D-4A90-8D1F-478AAC9AAA9A}"/>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smtClean="0"/>
              <a:t>Chapter 3</a:t>
            </a:r>
            <a:endParaRPr lang="en-US" dirty="0"/>
          </a:p>
        </p:txBody>
      </p:sp>
      <p:sp>
        <p:nvSpPr>
          <p:cNvPr id="4" name="Slide Image Placeholder 3">
            <a:extLst>
              <a:ext uri="{FF2B5EF4-FFF2-40B4-BE49-F238E27FC236}">
                <a16:creationId xmlns:a16="http://schemas.microsoft.com/office/drawing/2014/main" xmlns="" id="{4E851504-9568-41E5-8749-91CCFA0A8B4A}"/>
              </a:ext>
            </a:extLst>
          </p:cNvPr>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dirty="0"/>
          </a:p>
        </p:txBody>
      </p:sp>
      <p:sp>
        <p:nvSpPr>
          <p:cNvPr id="5" name="Notes Placeholder 4">
            <a:extLst>
              <a:ext uri="{FF2B5EF4-FFF2-40B4-BE49-F238E27FC236}">
                <a16:creationId xmlns:a16="http://schemas.microsoft.com/office/drawing/2014/main" xmlns="" id="{5CDCA077-DF61-47A4-81F3-0C203C0A9829}"/>
              </a:ext>
            </a:extLst>
          </p:cNvPr>
          <p:cNvSpPr>
            <a:spLocks noGrp="1"/>
          </p:cNvSpPr>
          <p:nvPr>
            <p:ph type="body" sz="quarter" idx="3"/>
          </p:nvPr>
        </p:nvSpPr>
        <p:spPr>
          <a:xfrm>
            <a:off x="701675" y="4416425"/>
            <a:ext cx="5607050" cy="4183063"/>
          </a:xfrm>
          <a:prstGeom prst="rect">
            <a:avLst/>
          </a:prstGeom>
        </p:spPr>
        <p:txBody>
          <a:bodyPr vert="horz" lIns="93177" tIns="46589" rIns="93177" bIns="46589"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xmlns="" id="{D3A92A38-6A99-4B4E-9655-A861EED2A81A}"/>
              </a:ext>
            </a:extLst>
          </p:cNvPr>
          <p:cNvSpPr>
            <a:spLocks noGrp="1"/>
          </p:cNvSpPr>
          <p:nvPr>
            <p:ph type="ftr" sz="quarter" idx="4"/>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smtClean="0"/>
              <a:t>Larson/Farber 7th </a:t>
            </a:r>
            <a:r>
              <a:rPr lang="en-US" altLang="en-US" dirty="0" err="1" smtClean="0"/>
              <a:t>ed</a:t>
            </a:r>
            <a:endParaRPr lang="en-US" altLang="en-US" dirty="0"/>
          </a:p>
        </p:txBody>
      </p:sp>
      <p:sp>
        <p:nvSpPr>
          <p:cNvPr id="7" name="Slide Number Placeholder 6">
            <a:extLst>
              <a:ext uri="{FF2B5EF4-FFF2-40B4-BE49-F238E27FC236}">
                <a16:creationId xmlns:a16="http://schemas.microsoft.com/office/drawing/2014/main" xmlns="" id="{7906537B-F884-47EE-884E-6A9274F188F3}"/>
              </a:ext>
            </a:extLst>
          </p:cNvPr>
          <p:cNvSpPr>
            <a:spLocks noGrp="1"/>
          </p:cNvSpPr>
          <p:nvPr>
            <p:ph type="sldNum" sz="quarter" idx="5"/>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1A5BD864-E641-43A5-B847-432F3B5DE1C7}" type="slidenum">
              <a:rPr lang="en-US" altLang="en-US"/>
              <a:pPr/>
              <a:t>‹#›</a:t>
            </a:fld>
            <a:endParaRPr lang="en-US" altLang="en-US"/>
          </a:p>
        </p:txBody>
      </p:sp>
    </p:spTree>
    <p:extLst>
      <p:ext uri="{BB962C8B-B14F-4D97-AF65-F5344CB8AC3E}">
        <p14:creationId xmlns:p14="http://schemas.microsoft.com/office/powerpoint/2010/main" val="3921795052"/>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xmlns="" id="{BED3C48F-C7E4-4F1B-B747-19DF446CC1B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a:extLst>
              <a:ext uri="{FF2B5EF4-FFF2-40B4-BE49-F238E27FC236}">
                <a16:creationId xmlns:a16="http://schemas.microsoft.com/office/drawing/2014/main" xmlns="" id="{515691BE-F24A-475C-9AFD-B941AFE86AB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5604" name="Slide Number Placeholder 3">
            <a:extLst>
              <a:ext uri="{FF2B5EF4-FFF2-40B4-BE49-F238E27FC236}">
                <a16:creationId xmlns:a16="http://schemas.microsoft.com/office/drawing/2014/main" xmlns="" id="{3D8C1F16-5665-4C91-9114-22FA5EF7FC0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B07C95BD-FDD8-4629-B0D8-7E643830E325}" type="slidenum">
              <a:rPr lang="en-US" altLang="en-US">
                <a:latin typeface="Arial" panose="020B0604020202020204" pitchFamily="34" charset="0"/>
              </a:rPr>
              <a:pPr eaLnBrk="1" hangingPunct="1">
                <a:spcBef>
                  <a:spcPct val="0"/>
                </a:spcBef>
              </a:pPr>
              <a:t>1</a:t>
            </a:fld>
            <a:endParaRPr lang="en-US" altLang="en-US">
              <a:latin typeface="Arial" panose="020B0604020202020204" pitchFamily="34" charset="0"/>
            </a:endParaRPr>
          </a:p>
        </p:txBody>
      </p:sp>
      <p:sp>
        <p:nvSpPr>
          <p:cNvPr id="25605" name="Footer Placeholder 4">
            <a:extLst>
              <a:ext uri="{FF2B5EF4-FFF2-40B4-BE49-F238E27FC236}">
                <a16:creationId xmlns:a16="http://schemas.microsoft.com/office/drawing/2014/main" xmlns="" id="{8CC2A149-A2C7-42D1-9CEA-10C1AF17E488}"/>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Larson/Farber 6th ed</a:t>
            </a:r>
          </a:p>
        </p:txBody>
      </p:sp>
      <p:sp>
        <p:nvSpPr>
          <p:cNvPr id="25606" name="Header Placeholder 5">
            <a:extLst>
              <a:ext uri="{FF2B5EF4-FFF2-40B4-BE49-F238E27FC236}">
                <a16:creationId xmlns:a16="http://schemas.microsoft.com/office/drawing/2014/main" xmlns="" id="{061CE2F9-8BD2-44B0-9BF9-E9B8D924ECB3}"/>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Chapter 1</a:t>
            </a:r>
          </a:p>
        </p:txBody>
      </p:sp>
    </p:spTree>
    <p:extLst>
      <p:ext uri="{BB962C8B-B14F-4D97-AF65-F5344CB8AC3E}">
        <p14:creationId xmlns:p14="http://schemas.microsoft.com/office/powerpoint/2010/main" val="28730880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b="1"/>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b="1">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Footer Placeholder 4">
            <a:extLst>
              <a:ext uri="{FF2B5EF4-FFF2-40B4-BE49-F238E27FC236}">
                <a16:creationId xmlns:a16="http://schemas.microsoft.com/office/drawing/2014/main" xmlns="" id="{BA768897-AE1F-4BBA-9735-E85BACB571E0}"/>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5" name="Slide Number Placeholder 5">
            <a:extLst>
              <a:ext uri="{FF2B5EF4-FFF2-40B4-BE49-F238E27FC236}">
                <a16:creationId xmlns:a16="http://schemas.microsoft.com/office/drawing/2014/main" xmlns="" id="{BF425563-4D73-4E13-9485-63369118B5DB}"/>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508886044"/>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4">
            <a:extLst>
              <a:ext uri="{FF2B5EF4-FFF2-40B4-BE49-F238E27FC236}">
                <a16:creationId xmlns:a16="http://schemas.microsoft.com/office/drawing/2014/main" xmlns="" id="{D34E719C-6E1A-4409-AAC3-F0FFEF7F8DB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597248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xmlns="" id="{5BD31C36-8DE7-47E3-8210-E92EC5D14626}"/>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2583239934"/>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xmlns="" id="{4A0BEBAC-8316-4A0B-B812-B1F4EAE4D6F0}"/>
              </a:ext>
            </a:extLst>
          </p:cNvPr>
          <p:cNvSpPr>
            <a:spLocks noGrp="1"/>
          </p:cNvSpPr>
          <p:nvPr>
            <p:ph type="sldNum" sz="quarter" idx="11"/>
          </p:nvPr>
        </p:nvSpPr>
        <p:spPr>
          <a:xfrm>
            <a:off x="6858000" y="6416675"/>
            <a:ext cx="2133600" cy="365125"/>
          </a:xfrm>
          <a:prstGeom prst="rect">
            <a:avLst/>
          </a:prstGeom>
        </p:spPr>
        <p:txBody>
          <a:bodyPr vert="horz" wrap="square" lIns="91440" tIns="45720" rIns="91440" bIns="45720" numCol="1" anchor="t" anchorCtr="0" compatLnSpc="1">
            <a:prstTxWarp prst="textNoShape">
              <a:avLst/>
            </a:prstTxWarp>
          </a:bodyPr>
          <a:lstStyle>
            <a:lvl1pPr>
              <a:defRPr>
                <a:solidFill>
                  <a:schemeClr val="tx2"/>
                </a:solidFill>
              </a:defRPr>
            </a:lvl1pPr>
          </a:lstStyle>
          <a:p>
            <a:fld id="{A7332DD2-ADD2-43F1-9DBD-FF46C02CC16F}" type="slidenum">
              <a:rPr lang="en-US" altLang="en-US"/>
              <a:pPr/>
              <a:t>‹#›</a:t>
            </a:fld>
            <a:endParaRPr lang="en-US" altLang="en-US"/>
          </a:p>
        </p:txBody>
      </p:sp>
    </p:spTree>
    <p:extLst>
      <p:ext uri="{BB962C8B-B14F-4D97-AF65-F5344CB8AC3E}">
        <p14:creationId xmlns:p14="http://schemas.microsoft.com/office/powerpoint/2010/main" val="358636883"/>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Footer Placeholder 4">
            <a:extLst>
              <a:ext uri="{FF2B5EF4-FFF2-40B4-BE49-F238E27FC236}">
                <a16:creationId xmlns:a16="http://schemas.microsoft.com/office/drawing/2014/main" xmlns="" id="{EE0BE9A5-7856-40D2-A899-07BF9508CC44}"/>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a16="http://schemas.microsoft.com/office/drawing/2014/main" xmlns="" id="{0DAEE260-4D40-41E5-89C4-AE323EC85D5C}"/>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162742825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609600" y="457200"/>
            <a:ext cx="8077200" cy="1066800"/>
          </a:xfrm>
        </p:spPr>
        <p:txBody>
          <a:bodyPr/>
          <a:lstStyle>
            <a:lvl1pPr>
              <a:buNone/>
              <a:defRPr/>
            </a:lvl1pPr>
            <a:lvl2pPr>
              <a:buNone/>
              <a:defRPr/>
            </a:lvl2pPr>
            <a:lvl3pPr>
              <a:buNone/>
              <a:defRPr/>
            </a:lvl3pPr>
            <a:lvl4pPr>
              <a:buNone/>
              <a:defRPr/>
            </a:lvl4pPr>
            <a:lvl5pPr>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Footer Placeholder 4">
            <a:extLst>
              <a:ext uri="{FF2B5EF4-FFF2-40B4-BE49-F238E27FC236}">
                <a16:creationId xmlns:a16="http://schemas.microsoft.com/office/drawing/2014/main" xmlns="" id="{041D11B2-230C-48EC-82F1-6C9B16E9EC55}"/>
              </a:ext>
            </a:extLst>
          </p:cNvPr>
          <p:cNvSpPr>
            <a:spLocks noGrp="1"/>
          </p:cNvSpPr>
          <p:nvPr>
            <p:ph type="ftr" sz="quarter" idx="13"/>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a16="http://schemas.microsoft.com/office/drawing/2014/main" xmlns="" id="{208A409F-8EBE-4C84-A476-F20B635B0BF9}"/>
              </a:ext>
            </a:extLst>
          </p:cNvPr>
          <p:cNvSpPr>
            <a:spLocks noGrp="1"/>
          </p:cNvSpPr>
          <p:nvPr>
            <p:ph type="sldNum" sz="quarter" idx="14"/>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751260157"/>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xmlns="" id="{603E3298-7589-404A-A3CD-B7D3632FB086}"/>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7" name="Text Placeholder 2">
            <a:extLst>
              <a:ext uri="{FF2B5EF4-FFF2-40B4-BE49-F238E27FC236}">
                <a16:creationId xmlns:a16="http://schemas.microsoft.com/office/drawing/2014/main" xmlns="" id="{C607DD56-6AC8-4621-9BE9-58551A3302C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6" name="Rectangle 2">
            <a:extLst>
              <a:ext uri="{FF2B5EF4-FFF2-40B4-BE49-F238E27FC236}">
                <a16:creationId xmlns:a16="http://schemas.microsoft.com/office/drawing/2014/main" xmlns="" id="{19AF5378-F02F-4509-B60B-CC17F9AFC9B6}"/>
              </a:ext>
            </a:extLst>
          </p:cNvPr>
          <p:cNvSpPr>
            <a:spLocks noChangeArrowheads="1"/>
          </p:cNvSpPr>
          <p:nvPr userDrawn="1"/>
        </p:nvSpPr>
        <p:spPr bwMode="gray">
          <a:xfrm>
            <a:off x="0" y="6407150"/>
            <a:ext cx="9145588" cy="457200"/>
          </a:xfrm>
          <a:prstGeom prst="rect">
            <a:avLst/>
          </a:prstGeom>
          <a:solidFill>
            <a:srgbClr val="364395"/>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sz="2400" dirty="0">
              <a:solidFill>
                <a:srgbClr val="000000"/>
              </a:solidFill>
            </a:endParaRPr>
          </a:p>
        </p:txBody>
      </p:sp>
      <p:sp>
        <p:nvSpPr>
          <p:cNvPr id="12" name="Rectangle 10">
            <a:extLst>
              <a:ext uri="{FF2B5EF4-FFF2-40B4-BE49-F238E27FC236}">
                <a16:creationId xmlns:a16="http://schemas.microsoft.com/office/drawing/2014/main" xmlns="" id="{8D11D8C6-6BA5-4960-92F1-9DE927AC48A4}"/>
              </a:ext>
            </a:extLst>
          </p:cNvPr>
          <p:cNvSpPr>
            <a:spLocks noChangeArrowheads="1"/>
          </p:cNvSpPr>
          <p:nvPr userDrawn="1"/>
        </p:nvSpPr>
        <p:spPr bwMode="auto">
          <a:xfrm>
            <a:off x="8145463" y="6333066"/>
            <a:ext cx="842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8283E607-DE1E-42B1-AE02-332DF676BF65}" type="slidenum">
              <a:rPr lang="en-US" altLang="en-US" sz="1400" b="1">
                <a:solidFill>
                  <a:srgbClr val="FBF5EA"/>
                </a:solidFill>
              </a:rPr>
              <a:pPr algn="r"/>
              <a:t>‹#›</a:t>
            </a:fld>
            <a:endParaRPr lang="en-US" altLang="en-US" sz="1400" b="1" dirty="0">
              <a:solidFill>
                <a:srgbClr val="FBF5EA"/>
              </a:solidFill>
            </a:endParaRPr>
          </a:p>
        </p:txBody>
      </p:sp>
      <p:pic>
        <p:nvPicPr>
          <p:cNvPr id="9" name="Picture 19" descr="Pearson_Bound_White">
            <a:extLst>
              <a:ext uri="{FF2B5EF4-FFF2-40B4-BE49-F238E27FC236}">
                <a16:creationId xmlns:a16="http://schemas.microsoft.com/office/drawing/2014/main" xmlns="" id="{280D9147-1857-4AA0-B13A-799662920909}"/>
              </a:ext>
            </a:extLst>
          </p:cNvPr>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488950" y="6391275"/>
            <a:ext cx="165576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ooter Placeholder 25">
            <a:extLst>
              <a:ext uri="{FF2B5EF4-FFF2-40B4-BE49-F238E27FC236}">
                <a16:creationId xmlns:a16="http://schemas.microsoft.com/office/drawing/2014/main" xmlns="" id="{3DB57D7B-DFB7-46B6-A92A-369F6BC2D0B0}"/>
              </a:ext>
            </a:extLst>
          </p:cNvPr>
          <p:cNvSpPr txBox="1">
            <a:spLocks/>
          </p:cNvSpPr>
          <p:nvPr userDrawn="1"/>
        </p:nvSpPr>
        <p:spPr bwMode="auto">
          <a:xfrm>
            <a:off x="1966911" y="6475412"/>
            <a:ext cx="5872164"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50000"/>
              </a:spcBef>
              <a:defRPr sz="1000">
                <a:solidFill>
                  <a:schemeClr val="tx1"/>
                </a:solidFill>
                <a:latin typeface="Verdana" panose="020B0604030504040204" pitchFamily="34" charset="0"/>
                <a:cs typeface="Arial" panose="020B0604020202020204" pitchFamily="34" charset="0"/>
              </a:defRPr>
            </a:lvl1pPr>
            <a:lvl2pPr marL="742950" indent="-285750">
              <a:spcBef>
                <a:spcPct val="50000"/>
              </a:spcBef>
              <a:defRPr sz="1000">
                <a:solidFill>
                  <a:schemeClr val="tx1"/>
                </a:solidFill>
                <a:latin typeface="Verdana" panose="020B0604030504040204" pitchFamily="34" charset="0"/>
                <a:cs typeface="Arial" panose="020B0604020202020204" pitchFamily="34" charset="0"/>
              </a:defRPr>
            </a:lvl2pPr>
            <a:lvl3pPr marL="1143000" indent="-228600">
              <a:spcBef>
                <a:spcPct val="50000"/>
              </a:spcBef>
              <a:defRPr sz="1000">
                <a:solidFill>
                  <a:schemeClr val="tx1"/>
                </a:solidFill>
                <a:latin typeface="Verdana" panose="020B0604030504040204" pitchFamily="34" charset="0"/>
                <a:cs typeface="Arial" panose="020B0604020202020204" pitchFamily="34" charset="0"/>
              </a:defRPr>
            </a:lvl3pPr>
            <a:lvl4pPr marL="1600200" indent="-228600">
              <a:spcBef>
                <a:spcPct val="50000"/>
              </a:spcBef>
              <a:defRPr sz="1000">
                <a:solidFill>
                  <a:schemeClr val="tx1"/>
                </a:solidFill>
                <a:latin typeface="Verdana" panose="020B0604030504040204" pitchFamily="34" charset="0"/>
                <a:cs typeface="Arial" panose="020B0604020202020204" pitchFamily="34" charset="0"/>
              </a:defRPr>
            </a:lvl4pPr>
            <a:lvl5pPr marL="2057400" indent="-228600">
              <a:spcBef>
                <a:spcPct val="50000"/>
              </a:spcBef>
              <a:defRPr sz="1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9pPr>
          </a:lstStyle>
          <a:p>
            <a:pPr algn="ctr" eaLnBrk="1" hangingPunct="1">
              <a:defRPr/>
            </a:pPr>
            <a:r>
              <a:rPr lang="en-US" altLang="en-US" sz="1400" dirty="0">
                <a:solidFill>
                  <a:schemeClr val="bg2"/>
                </a:solidFill>
                <a:latin typeface="Arial" panose="020B0604020202020204" pitchFamily="34" charset="0"/>
              </a:rPr>
              <a:t>Copyright 2019, 2015, 2012, Pearson Education, Inc.</a:t>
            </a:r>
          </a:p>
        </p:txBody>
      </p:sp>
      <p:pic>
        <p:nvPicPr>
          <p:cNvPr id="3" name="Picture 2">
            <a:extLst>
              <a:ext uri="{FF2B5EF4-FFF2-40B4-BE49-F238E27FC236}">
                <a16:creationId xmlns:a16="http://schemas.microsoft.com/office/drawing/2014/main" xmlns="" id="{AFBF789B-AA02-4C2A-839B-CF5EBD90F1EC}"/>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45369" y="6461122"/>
            <a:ext cx="294393" cy="310094"/>
          </a:xfrm>
          <a:prstGeom prst="rect">
            <a:avLst/>
          </a:prstGeom>
        </p:spPr>
      </p:pic>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Lst>
  <p:transition>
    <p:wipe dir="r"/>
  </p:transition>
  <p:txStyles>
    <p:titleStyle>
      <a:lvl1pPr algn="ctr" rtl="0" eaLnBrk="0" fontAlgn="base" hangingPunct="0">
        <a:spcBef>
          <a:spcPct val="0"/>
        </a:spcBef>
        <a:spcAft>
          <a:spcPct val="0"/>
        </a:spcAft>
        <a:defRPr sz="4400" b="1" kern="1200">
          <a:solidFill>
            <a:schemeClr val="tx2"/>
          </a:solidFill>
          <a:latin typeface="+mj-lt"/>
          <a:ea typeface="+mj-ea"/>
          <a:cs typeface="+mj-cs"/>
        </a:defRPr>
      </a:lvl1pPr>
      <a:lvl2pPr algn="ctr" rtl="0" eaLnBrk="0" fontAlgn="base" hangingPunct="0">
        <a:spcBef>
          <a:spcPct val="0"/>
        </a:spcBef>
        <a:spcAft>
          <a:spcPct val="0"/>
        </a:spcAft>
        <a:defRPr sz="4400" b="1">
          <a:solidFill>
            <a:schemeClr val="tx2"/>
          </a:solidFill>
          <a:latin typeface="Arial" charset="0"/>
        </a:defRPr>
      </a:lvl2pPr>
      <a:lvl3pPr algn="ctr" rtl="0" eaLnBrk="0" fontAlgn="base" hangingPunct="0">
        <a:spcBef>
          <a:spcPct val="0"/>
        </a:spcBef>
        <a:spcAft>
          <a:spcPct val="0"/>
        </a:spcAft>
        <a:defRPr sz="4400" b="1">
          <a:solidFill>
            <a:schemeClr val="tx2"/>
          </a:solidFill>
          <a:latin typeface="Arial" charset="0"/>
        </a:defRPr>
      </a:lvl3pPr>
      <a:lvl4pPr algn="ctr" rtl="0" eaLnBrk="0" fontAlgn="base" hangingPunct="0">
        <a:spcBef>
          <a:spcPct val="0"/>
        </a:spcBef>
        <a:spcAft>
          <a:spcPct val="0"/>
        </a:spcAft>
        <a:defRPr sz="4400" b="1">
          <a:solidFill>
            <a:schemeClr val="tx2"/>
          </a:solidFill>
          <a:latin typeface="Arial" charset="0"/>
        </a:defRPr>
      </a:lvl4pPr>
      <a:lvl5pPr algn="ctr" rtl="0" eaLnBrk="0" fontAlgn="base" hangingPunct="0">
        <a:spcBef>
          <a:spcPct val="0"/>
        </a:spcBef>
        <a:spcAft>
          <a:spcPct val="0"/>
        </a:spcAft>
        <a:defRPr sz="4400" b="1">
          <a:solidFill>
            <a:schemeClr val="tx2"/>
          </a:solidFill>
          <a:latin typeface="Arial" charset="0"/>
        </a:defRPr>
      </a:lvl5pPr>
      <a:lvl6pPr marL="457200" algn="ctr" rtl="0" eaLnBrk="1" fontAlgn="base" hangingPunct="1">
        <a:spcBef>
          <a:spcPct val="0"/>
        </a:spcBef>
        <a:spcAft>
          <a:spcPct val="0"/>
        </a:spcAft>
        <a:defRPr sz="4400" b="1">
          <a:solidFill>
            <a:schemeClr val="tx1"/>
          </a:solidFill>
          <a:latin typeface="Arial" charset="0"/>
        </a:defRPr>
      </a:lvl6pPr>
      <a:lvl7pPr marL="914400" algn="ctr" rtl="0" eaLnBrk="1" fontAlgn="base" hangingPunct="1">
        <a:spcBef>
          <a:spcPct val="0"/>
        </a:spcBef>
        <a:spcAft>
          <a:spcPct val="0"/>
        </a:spcAft>
        <a:defRPr sz="4400" b="1">
          <a:solidFill>
            <a:schemeClr val="tx1"/>
          </a:solidFill>
          <a:latin typeface="Arial" charset="0"/>
        </a:defRPr>
      </a:lvl7pPr>
      <a:lvl8pPr marL="1371600" algn="ctr" rtl="0" eaLnBrk="1" fontAlgn="base" hangingPunct="1">
        <a:spcBef>
          <a:spcPct val="0"/>
        </a:spcBef>
        <a:spcAft>
          <a:spcPct val="0"/>
        </a:spcAft>
        <a:defRPr sz="4400" b="1">
          <a:solidFill>
            <a:schemeClr val="tx1"/>
          </a:solidFill>
          <a:latin typeface="Arial" charset="0"/>
        </a:defRPr>
      </a:lvl8pPr>
      <a:lvl9pPr marL="1828800" algn="ctr" rtl="0" eaLnBrk="1" fontAlgn="base" hangingPunct="1">
        <a:spcBef>
          <a:spcPct val="0"/>
        </a:spcBef>
        <a:spcAft>
          <a:spcPct val="0"/>
        </a:spcAft>
        <a:defRPr sz="4400" b="1">
          <a:solidFill>
            <a:schemeClr val="tx1"/>
          </a:solidFill>
          <a:latin typeface="Arial" charset="0"/>
        </a:defRPr>
      </a:lvl9pPr>
    </p:titleStyle>
    <p:bodyStyle>
      <a:lvl1pPr marL="342900" indent="-3429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Times New Roman" pitchFamily="18" charset="0"/>
          <a:ea typeface="+mn-ea"/>
          <a:cs typeface="Times New Roman" pitchFamily="18" charset="0"/>
        </a:defRPr>
      </a:lvl2pPr>
      <a:lvl3pPr marL="11430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3pPr>
      <a:lvl4pPr marL="16002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4pPr>
      <a:lvl5pPr marL="20574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11.wmf"/></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image" Target="../media/image13.png"/><Relationship Id="rId4" Type="http://schemas.openxmlformats.org/officeDocument/2006/relationships/image" Target="../media/image12.wmf"/></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image" Target="../media/image14.wmf"/></Relationships>
</file>

<file path=ppt/slides/_rels/slide13.x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slideLayout" Target="../slideLayouts/slideLayout5.xml"/><Relationship Id="rId1" Type="http://schemas.openxmlformats.org/officeDocument/2006/relationships/vmlDrawing" Target="../drawings/vmlDrawing7.vml"/><Relationship Id="rId5" Type="http://schemas.openxmlformats.org/officeDocument/2006/relationships/image" Target="../media/image16.wmf"/><Relationship Id="rId4" Type="http://schemas.openxmlformats.org/officeDocument/2006/relationships/oleObject" Target="../embeddings/oleObject7.bin"/></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oleObject" Target="../embeddings/oleObject8.bin"/><Relationship Id="rId7" Type="http://schemas.openxmlformats.org/officeDocument/2006/relationships/image" Target="../media/image20.wmf"/><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oleObject" Target="../embeddings/oleObject9.bin"/><Relationship Id="rId5" Type="http://schemas.openxmlformats.org/officeDocument/2006/relationships/image" Target="../media/image18.wmf"/><Relationship Id="rId4" Type="http://schemas.openxmlformats.org/officeDocument/2006/relationships/image" Target="../media/image19.w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w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6.wmf"/></Relationships>
</file>

<file path=ppt/slides/_rels/slide8.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7.wmf"/><Relationship Id="rId4" Type="http://schemas.openxmlformats.org/officeDocument/2006/relationships/oleObject" Target="../embeddings/oleObject2.bin"/></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10.wmf"/><Relationship Id="rId4" Type="http://schemas.openxmlformats.org/officeDocument/2006/relationships/image" Target="../media/image9.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map&#10;&#10;Description generated with high confidence">
            <a:extLst>
              <a:ext uri="{FF2B5EF4-FFF2-40B4-BE49-F238E27FC236}">
                <a16:creationId xmlns:a16="http://schemas.microsoft.com/office/drawing/2014/main" xmlns="" id="{28A3BC3E-4DE3-4210-B2C7-89C0027E8C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3783" y="423863"/>
            <a:ext cx="4194955" cy="5368491"/>
          </a:xfrm>
          <a:prstGeom prst="rect">
            <a:avLst/>
          </a:prstGeom>
        </p:spPr>
      </p:pic>
      <p:sp>
        <p:nvSpPr>
          <p:cNvPr id="8194" name="Rectangle 2">
            <a:extLst>
              <a:ext uri="{FF2B5EF4-FFF2-40B4-BE49-F238E27FC236}">
                <a16:creationId xmlns:a16="http://schemas.microsoft.com/office/drawing/2014/main" xmlns="" id="{D6C12B1B-6B9C-42A1-82EF-224ED97D0E57}"/>
              </a:ext>
            </a:extLst>
          </p:cNvPr>
          <p:cNvSpPr>
            <a:spLocks noChangeArrowheads="1"/>
          </p:cNvSpPr>
          <p:nvPr/>
        </p:nvSpPr>
        <p:spPr bwMode="auto">
          <a:xfrm>
            <a:off x="228600" y="533400"/>
            <a:ext cx="41910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4800">
                <a:latin typeface="Arial" panose="020B0604020202020204" pitchFamily="34" charset="0"/>
                <a:cs typeface="Arial" panose="020B0604020202020204" pitchFamily="34" charset="0"/>
              </a:rPr>
              <a:t>Chapter</a:t>
            </a:r>
          </a:p>
        </p:txBody>
      </p:sp>
      <p:sp>
        <p:nvSpPr>
          <p:cNvPr id="8195" name="Rectangle 3">
            <a:extLst>
              <a:ext uri="{FF2B5EF4-FFF2-40B4-BE49-F238E27FC236}">
                <a16:creationId xmlns:a16="http://schemas.microsoft.com/office/drawing/2014/main" xmlns="" id="{DE794FBC-1286-49A6-9729-EC9BCBD28AAA}"/>
              </a:ext>
            </a:extLst>
          </p:cNvPr>
          <p:cNvSpPr>
            <a:spLocks noChangeArrowheads="1"/>
          </p:cNvSpPr>
          <p:nvPr/>
        </p:nvSpPr>
        <p:spPr bwMode="auto">
          <a:xfrm>
            <a:off x="228600" y="1905000"/>
            <a:ext cx="419100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buFont typeface="Arial" panose="020B0604020202020204" pitchFamily="34" charset="0"/>
              <a:buNone/>
            </a:pPr>
            <a:r>
              <a:rPr lang="en-US" altLang="en-US" sz="3200" dirty="0">
                <a:latin typeface="Arial" panose="020B0604020202020204" pitchFamily="34" charset="0"/>
              </a:rPr>
              <a:t>Probability</a:t>
            </a:r>
          </a:p>
        </p:txBody>
      </p:sp>
      <p:pic>
        <p:nvPicPr>
          <p:cNvPr id="8196" name="Picture 4" descr="chapter_blue">
            <a:extLst>
              <a:ext uri="{FF2B5EF4-FFF2-40B4-BE49-F238E27FC236}">
                <a16:creationId xmlns:a16="http://schemas.microsoft.com/office/drawing/2014/main" xmlns="" id="{0CFF2BB2-76D0-43EF-9011-D65D334631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685800"/>
            <a:ext cx="1020763"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7" name="Text Box 5">
            <a:extLst>
              <a:ext uri="{FF2B5EF4-FFF2-40B4-BE49-F238E27FC236}">
                <a16:creationId xmlns:a16="http://schemas.microsoft.com/office/drawing/2014/main" xmlns="" id="{3FECF86A-24DC-45AB-A1BF-674378B82502}"/>
              </a:ext>
            </a:extLst>
          </p:cNvPr>
          <p:cNvSpPr txBox="1">
            <a:spLocks noChangeArrowheads="1"/>
          </p:cNvSpPr>
          <p:nvPr/>
        </p:nvSpPr>
        <p:spPr bwMode="auto">
          <a:xfrm>
            <a:off x="2865438" y="685800"/>
            <a:ext cx="685800"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ClrTx/>
              <a:buFontTx/>
              <a:buNone/>
            </a:pPr>
            <a:r>
              <a:rPr lang="en-US" altLang="en-US" sz="6600" dirty="0">
                <a:solidFill>
                  <a:schemeClr val="bg1"/>
                </a:solidFill>
                <a:latin typeface="Arial" panose="020B0604020202020204" pitchFamily="34" charset="0"/>
                <a:cs typeface="Arial" panose="020B0604020202020204" pitchFamily="34" charset="0"/>
              </a:rPr>
              <a:t>3</a:t>
            </a:r>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xmlns="" id="{F860F538-1609-4853-B1DA-8A681572C077}"/>
              </a:ext>
            </a:extLst>
          </p:cNvPr>
          <p:cNvSpPr>
            <a:spLocks noGrp="1"/>
          </p:cNvSpPr>
          <p:nvPr>
            <p:ph type="title"/>
          </p:nvPr>
        </p:nvSpPr>
        <p:spPr/>
        <p:txBody>
          <a:bodyPr/>
          <a:lstStyle/>
          <a:p>
            <a:r>
              <a:rPr lang="en-US" altLang="en-US"/>
              <a:t>Distinguishable Permutations</a:t>
            </a:r>
          </a:p>
        </p:txBody>
      </p:sp>
      <p:sp>
        <p:nvSpPr>
          <p:cNvPr id="17411" name="Content Placeholder 2">
            <a:extLst>
              <a:ext uri="{FF2B5EF4-FFF2-40B4-BE49-F238E27FC236}">
                <a16:creationId xmlns:a16="http://schemas.microsoft.com/office/drawing/2014/main" xmlns="" id="{9430B232-FD1C-4115-A534-7FB8CC5B5BEE}"/>
              </a:ext>
            </a:extLst>
          </p:cNvPr>
          <p:cNvSpPr>
            <a:spLocks noGrp="1"/>
          </p:cNvSpPr>
          <p:nvPr>
            <p:ph idx="1"/>
          </p:nvPr>
        </p:nvSpPr>
        <p:spPr>
          <a:xfrm>
            <a:off x="457200" y="1476375"/>
            <a:ext cx="8229600" cy="1592263"/>
          </a:xfrm>
        </p:spPr>
        <p:txBody>
          <a:bodyPr/>
          <a:lstStyle/>
          <a:p>
            <a:pPr>
              <a:buFont typeface="Arial" panose="020B0604020202020204" pitchFamily="34" charset="0"/>
              <a:buNone/>
            </a:pPr>
            <a:r>
              <a:rPr lang="en-US" altLang="en-US" b="1">
                <a:solidFill>
                  <a:schemeClr val="accent2"/>
                </a:solidFill>
              </a:rPr>
              <a:t>Distinguishable Permutations</a:t>
            </a:r>
          </a:p>
          <a:p>
            <a:r>
              <a:rPr lang="en-US" altLang="en-US"/>
              <a:t>The number of distinguishable permutations of </a:t>
            </a:r>
            <a:r>
              <a:rPr lang="en-US" altLang="en-US" i="1"/>
              <a:t>n</a:t>
            </a:r>
            <a:r>
              <a:rPr lang="en-US" altLang="en-US"/>
              <a:t> objects where </a:t>
            </a:r>
            <a:r>
              <a:rPr lang="en-US" altLang="en-US" i="1"/>
              <a:t>n</a:t>
            </a:r>
            <a:r>
              <a:rPr lang="en-US" altLang="en-US" baseline="-25000"/>
              <a:t>1</a:t>
            </a:r>
            <a:r>
              <a:rPr lang="en-US" altLang="en-US"/>
              <a:t> are of one type, </a:t>
            </a:r>
            <a:r>
              <a:rPr lang="en-US" altLang="en-US" i="1"/>
              <a:t>n</a:t>
            </a:r>
            <a:r>
              <a:rPr lang="en-US" altLang="en-US" baseline="-25000"/>
              <a:t>2</a:t>
            </a:r>
            <a:r>
              <a:rPr lang="en-US" altLang="en-US"/>
              <a:t> are of another type, and so on</a:t>
            </a:r>
          </a:p>
        </p:txBody>
      </p:sp>
      <p:sp>
        <p:nvSpPr>
          <p:cNvPr id="8" name="TextBox 7">
            <a:extLst>
              <a:ext uri="{FF2B5EF4-FFF2-40B4-BE49-F238E27FC236}">
                <a16:creationId xmlns:a16="http://schemas.microsoft.com/office/drawing/2014/main" xmlns="" id="{1AA8FDE9-34BD-4091-92FD-05B31433A29E}"/>
              </a:ext>
            </a:extLst>
          </p:cNvPr>
          <p:cNvSpPr txBox="1"/>
          <p:nvPr/>
        </p:nvSpPr>
        <p:spPr>
          <a:xfrm>
            <a:off x="946150" y="3519488"/>
            <a:ext cx="479425" cy="396875"/>
          </a:xfrm>
          <a:prstGeom prst="rect">
            <a:avLst/>
          </a:prstGeom>
          <a:noFill/>
        </p:spPr>
        <p:txBody>
          <a:bodyPr>
            <a:spAutoFit/>
          </a:bodyPr>
          <a:lstStyle/>
          <a:p>
            <a:pPr>
              <a:defRPr/>
            </a:pPr>
            <a:r>
              <a:rPr lang="en-US" sz="2000" dirty="0">
                <a:solidFill>
                  <a:schemeClr val="accent1"/>
                </a:solidFill>
                <a:latin typeface="+mn-lt"/>
                <a:cs typeface="Arial" charset="0"/>
              </a:rPr>
              <a:t>■</a:t>
            </a:r>
          </a:p>
        </p:txBody>
      </p:sp>
      <p:sp>
        <p:nvSpPr>
          <p:cNvPr id="9" name="TextBox 8">
            <a:extLst>
              <a:ext uri="{FF2B5EF4-FFF2-40B4-BE49-F238E27FC236}">
                <a16:creationId xmlns:a16="http://schemas.microsoft.com/office/drawing/2014/main" xmlns="" id="{70725CB6-8B08-4D3D-95DA-C3903F21C97E}"/>
              </a:ext>
            </a:extLst>
          </p:cNvPr>
          <p:cNvSpPr txBox="1"/>
          <p:nvPr/>
        </p:nvSpPr>
        <p:spPr>
          <a:xfrm>
            <a:off x="1363662" y="4535488"/>
            <a:ext cx="6416675" cy="519112"/>
          </a:xfrm>
          <a:prstGeom prst="rect">
            <a:avLst/>
          </a:prstGeom>
          <a:noFill/>
        </p:spPr>
        <p:txBody>
          <a:bodyPr>
            <a:spAutoFit/>
          </a:bodyPr>
          <a:lstStyle/>
          <a:p>
            <a:pPr>
              <a:defRPr/>
            </a:pPr>
            <a:r>
              <a:rPr lang="en-US" sz="2800" dirty="0">
                <a:solidFill>
                  <a:schemeClr val="accent2"/>
                </a:solidFill>
                <a:latin typeface="+mn-lt"/>
                <a:cs typeface="Arial" charset="0"/>
              </a:rPr>
              <a:t>where </a:t>
            </a:r>
            <a:r>
              <a:rPr lang="en-US" sz="2800" i="1" dirty="0">
                <a:solidFill>
                  <a:schemeClr val="accent2"/>
                </a:solidFill>
                <a:latin typeface="Times New Roman"/>
                <a:cs typeface="Times New Roman"/>
              </a:rPr>
              <a:t>n</a:t>
            </a:r>
            <a:r>
              <a:rPr lang="en-US" sz="2800" i="1" baseline="-25000" dirty="0">
                <a:solidFill>
                  <a:schemeClr val="accent2"/>
                </a:solidFill>
                <a:latin typeface="Times New Roman"/>
                <a:cs typeface="Times New Roman"/>
              </a:rPr>
              <a:t>1</a:t>
            </a:r>
            <a:r>
              <a:rPr lang="en-US" sz="2800" i="1" dirty="0">
                <a:solidFill>
                  <a:schemeClr val="accent2"/>
                </a:solidFill>
                <a:latin typeface="Times New Roman"/>
                <a:cs typeface="Times New Roman"/>
              </a:rPr>
              <a:t> + n</a:t>
            </a:r>
            <a:r>
              <a:rPr lang="en-US" sz="2800" i="1" baseline="-25000" dirty="0">
                <a:solidFill>
                  <a:schemeClr val="accent2"/>
                </a:solidFill>
                <a:latin typeface="Times New Roman"/>
                <a:cs typeface="Times New Roman"/>
              </a:rPr>
              <a:t>2</a:t>
            </a:r>
            <a:r>
              <a:rPr lang="en-US" sz="2800" i="1" dirty="0">
                <a:solidFill>
                  <a:schemeClr val="accent2"/>
                </a:solidFill>
                <a:latin typeface="Times New Roman"/>
                <a:cs typeface="Times New Roman"/>
              </a:rPr>
              <a:t> + n</a:t>
            </a:r>
            <a:r>
              <a:rPr lang="en-US" sz="2800" i="1" baseline="-25000" dirty="0">
                <a:solidFill>
                  <a:schemeClr val="accent2"/>
                </a:solidFill>
                <a:latin typeface="Times New Roman"/>
                <a:cs typeface="Times New Roman"/>
              </a:rPr>
              <a:t>3</a:t>
            </a:r>
            <a:r>
              <a:rPr lang="en-US" sz="2800" i="1" dirty="0">
                <a:solidFill>
                  <a:schemeClr val="accent2"/>
                </a:solidFill>
                <a:latin typeface="Times New Roman"/>
                <a:cs typeface="Times New Roman"/>
              </a:rPr>
              <a:t> +∙∙∙+ </a:t>
            </a:r>
            <a:r>
              <a:rPr lang="en-US" sz="2800" i="1" dirty="0" err="1">
                <a:solidFill>
                  <a:schemeClr val="accent2"/>
                </a:solidFill>
                <a:latin typeface="Times New Roman"/>
                <a:cs typeface="Times New Roman"/>
              </a:rPr>
              <a:t>n</a:t>
            </a:r>
            <a:r>
              <a:rPr lang="en-US" sz="2800" i="1" baseline="-25000" dirty="0" err="1">
                <a:solidFill>
                  <a:schemeClr val="accent2"/>
                </a:solidFill>
                <a:latin typeface="Times New Roman"/>
                <a:cs typeface="Times New Roman"/>
              </a:rPr>
              <a:t>k</a:t>
            </a:r>
            <a:r>
              <a:rPr lang="en-US" sz="2800" i="1" dirty="0">
                <a:solidFill>
                  <a:schemeClr val="accent2"/>
                </a:solidFill>
                <a:latin typeface="Times New Roman"/>
                <a:cs typeface="Times New Roman"/>
              </a:rPr>
              <a:t> = n  </a:t>
            </a:r>
            <a:endParaRPr lang="en-US" sz="2800" i="1" baseline="-25000" dirty="0">
              <a:solidFill>
                <a:schemeClr val="accent2"/>
              </a:solidFill>
              <a:latin typeface="+mn-lt"/>
              <a:cs typeface="Arial" charset="0"/>
            </a:endParaRPr>
          </a:p>
        </p:txBody>
      </p:sp>
      <p:sp>
        <p:nvSpPr>
          <p:cNvPr id="17415" name="Footer Placeholder 2">
            <a:extLst>
              <a:ext uri="{FF2B5EF4-FFF2-40B4-BE49-F238E27FC236}">
                <a16:creationId xmlns:a16="http://schemas.microsoft.com/office/drawing/2014/main" xmlns="" id="{7782C1AD-7443-426E-9411-A03708E5B617}"/>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graphicFrame>
        <p:nvGraphicFramePr>
          <p:cNvPr id="2" name="Object 1">
            <a:extLst>
              <a:ext uri="{FF2B5EF4-FFF2-40B4-BE49-F238E27FC236}">
                <a16:creationId xmlns:a16="http://schemas.microsoft.com/office/drawing/2014/main" xmlns="" id="{C607A0BF-B757-4C1B-A354-2C8888D24C5A}"/>
              </a:ext>
            </a:extLst>
          </p:cNvPr>
          <p:cNvGraphicFramePr>
            <a:graphicFrameLocks noChangeAspect="1"/>
          </p:cNvGraphicFramePr>
          <p:nvPr>
            <p:extLst>
              <p:ext uri="{D42A27DB-BD31-4B8C-83A1-F6EECF244321}">
                <p14:modId xmlns:p14="http://schemas.microsoft.com/office/powerpoint/2010/main" val="608773834"/>
              </p:ext>
            </p:extLst>
          </p:nvPr>
        </p:nvGraphicFramePr>
        <p:xfrm>
          <a:off x="1420813" y="3338513"/>
          <a:ext cx="2349500" cy="927100"/>
        </p:xfrm>
        <a:graphic>
          <a:graphicData uri="http://schemas.openxmlformats.org/presentationml/2006/ole">
            <mc:AlternateContent xmlns:mc="http://schemas.openxmlformats.org/markup-compatibility/2006">
              <mc:Choice xmlns:v="urn:schemas-microsoft-com:vml" Requires="v">
                <p:oleObj spid="_x0000_s4129" name="Equation" r:id="rId3" imgW="2349360" imgH="927000" progId="Equation.DSMT4">
                  <p:embed/>
                </p:oleObj>
              </mc:Choice>
              <mc:Fallback>
                <p:oleObj name="Equation" r:id="rId3" imgW="2349360" imgH="927000" progId="Equation.DSMT4">
                  <p:embed/>
                  <p:pic>
                    <p:nvPicPr>
                      <p:cNvPr id="0" name=""/>
                      <p:cNvPicPr/>
                      <p:nvPr/>
                    </p:nvPicPr>
                    <p:blipFill>
                      <a:blip r:embed="rId4"/>
                      <a:stretch>
                        <a:fillRect/>
                      </a:stretch>
                    </p:blipFill>
                    <p:spPr>
                      <a:xfrm>
                        <a:off x="1420813" y="3338513"/>
                        <a:ext cx="2349500" cy="927100"/>
                      </a:xfrm>
                      <a:prstGeom prst="rect">
                        <a:avLst/>
                      </a:prstGeom>
                    </p:spPr>
                  </p:pic>
                </p:oleObj>
              </mc:Fallback>
            </mc:AlternateContent>
          </a:graphicData>
        </a:graphic>
      </p:graphicFrame>
    </p:spTree>
    <p:extLst>
      <p:ext uri="{BB962C8B-B14F-4D97-AF65-F5344CB8AC3E}">
        <p14:creationId xmlns:p14="http://schemas.microsoft.com/office/powerpoint/2010/main" val="299836240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C7AB243-9ECE-4BF9-9BDE-2FCD91063DBC}"/>
              </a:ext>
            </a:extLst>
          </p:cNvPr>
          <p:cNvSpPr>
            <a:spLocks noGrp="1"/>
          </p:cNvSpPr>
          <p:nvPr>
            <p:ph type="title"/>
          </p:nvPr>
        </p:nvSpPr>
        <p:spPr/>
        <p:txBody>
          <a:bodyPr/>
          <a:lstStyle/>
          <a:p>
            <a:pPr>
              <a:defRPr/>
            </a:pPr>
            <a:r>
              <a:rPr lang="en-US" sz="4000" dirty="0">
                <a:solidFill>
                  <a:schemeClr val="accent3"/>
                </a:solidFill>
              </a:rPr>
              <a:t>Example: Finding the Number of Distinguishable Permutations</a:t>
            </a:r>
            <a:endParaRPr lang="en-US" sz="4000" i="1" dirty="0">
              <a:solidFill>
                <a:schemeClr val="accent3"/>
              </a:solidFill>
            </a:endParaRPr>
          </a:p>
        </p:txBody>
      </p:sp>
      <p:sp>
        <p:nvSpPr>
          <p:cNvPr id="18435" name="Content Placeholder 2">
            <a:extLst>
              <a:ext uri="{FF2B5EF4-FFF2-40B4-BE49-F238E27FC236}">
                <a16:creationId xmlns:a16="http://schemas.microsoft.com/office/drawing/2014/main" xmlns="" id="{B6BC5394-21DF-4F93-B2C5-7484E618E82D}"/>
              </a:ext>
            </a:extLst>
          </p:cNvPr>
          <p:cNvSpPr>
            <a:spLocks noGrp="1"/>
          </p:cNvSpPr>
          <p:nvPr>
            <p:ph idx="1"/>
          </p:nvPr>
        </p:nvSpPr>
        <p:spPr>
          <a:xfrm>
            <a:off x="457200" y="1336675"/>
            <a:ext cx="8229600" cy="2244726"/>
          </a:xfrm>
        </p:spPr>
        <p:txBody>
          <a:bodyPr/>
          <a:lstStyle/>
          <a:p>
            <a:pPr marL="0" indent="0">
              <a:buNone/>
            </a:pPr>
            <a:r>
              <a:rPr lang="en-US" dirty="0"/>
              <a:t>A building contractor is planning to develop a subdivision. The subdivision is to consist of 6 one-story houses, 4 two-story houses, and 2 split-level houses. In how many distinguishable ways can the houses be arranged?</a:t>
            </a:r>
            <a:endParaRPr lang="en-US" altLang="en-US" dirty="0"/>
          </a:p>
        </p:txBody>
      </p:sp>
      <p:sp>
        <p:nvSpPr>
          <p:cNvPr id="6" name="TextBox 5">
            <a:extLst>
              <a:ext uri="{FF2B5EF4-FFF2-40B4-BE49-F238E27FC236}">
                <a16:creationId xmlns:a16="http://schemas.microsoft.com/office/drawing/2014/main" xmlns="" id="{0EC12164-0164-42B8-9729-11A9F09ACFE2}"/>
              </a:ext>
            </a:extLst>
          </p:cNvPr>
          <p:cNvSpPr txBox="1">
            <a:spLocks noChangeArrowheads="1"/>
          </p:cNvSpPr>
          <p:nvPr/>
        </p:nvSpPr>
        <p:spPr bwMode="auto">
          <a:xfrm>
            <a:off x="457200" y="3581401"/>
            <a:ext cx="7718425" cy="137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93688" indent="-293688"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b="1" dirty="0">
                <a:solidFill>
                  <a:srgbClr val="83BB35"/>
                </a:solidFill>
                <a:cs typeface="Arial" panose="020B0604020202020204" pitchFamily="34" charset="0"/>
              </a:rPr>
              <a:t>Solution:</a:t>
            </a:r>
          </a:p>
          <a:p>
            <a:pPr eaLnBrk="1" hangingPunct="1">
              <a:spcBef>
                <a:spcPct val="0"/>
              </a:spcBef>
            </a:pPr>
            <a:r>
              <a:rPr lang="en-US" altLang="en-US" dirty="0">
                <a:cs typeface="Arial" panose="020B0604020202020204" pitchFamily="34" charset="0"/>
              </a:rPr>
              <a:t>There are 12 houses in the subdivision</a:t>
            </a:r>
          </a:p>
          <a:p>
            <a:pPr eaLnBrk="1" hangingPunct="1">
              <a:spcBef>
                <a:spcPct val="0"/>
              </a:spcBef>
            </a:pPr>
            <a:r>
              <a:rPr lang="en-US" altLang="en-US" i="1" dirty="0">
                <a:cs typeface="Arial" panose="020B0604020202020204" pitchFamily="34" charset="0"/>
              </a:rPr>
              <a:t>n</a:t>
            </a:r>
            <a:r>
              <a:rPr lang="en-US" altLang="en-US" dirty="0">
                <a:cs typeface="Arial" panose="020B0604020202020204" pitchFamily="34" charset="0"/>
              </a:rPr>
              <a:t> = 12,</a:t>
            </a:r>
            <a:r>
              <a:rPr lang="en-US" altLang="en-US" i="1" dirty="0">
                <a:solidFill>
                  <a:srgbClr val="000000"/>
                </a:solidFill>
              </a:rPr>
              <a:t>  n</a:t>
            </a:r>
            <a:r>
              <a:rPr lang="en-US" altLang="en-US" baseline="-25000" dirty="0">
                <a:solidFill>
                  <a:srgbClr val="000000"/>
                </a:solidFill>
              </a:rPr>
              <a:t>1</a:t>
            </a:r>
            <a:r>
              <a:rPr lang="en-US" altLang="en-US" dirty="0">
                <a:solidFill>
                  <a:srgbClr val="000000"/>
                </a:solidFill>
              </a:rPr>
              <a:t> = 6,</a:t>
            </a:r>
            <a:r>
              <a:rPr lang="en-US" altLang="en-US" i="1" dirty="0">
                <a:solidFill>
                  <a:srgbClr val="000000"/>
                </a:solidFill>
              </a:rPr>
              <a:t>  n</a:t>
            </a:r>
            <a:r>
              <a:rPr lang="en-US" altLang="en-US" baseline="-25000" dirty="0">
                <a:solidFill>
                  <a:srgbClr val="000000"/>
                </a:solidFill>
              </a:rPr>
              <a:t>2</a:t>
            </a:r>
            <a:r>
              <a:rPr lang="en-US" altLang="en-US" dirty="0">
                <a:solidFill>
                  <a:srgbClr val="000000"/>
                </a:solidFill>
              </a:rPr>
              <a:t> = 4</a:t>
            </a:r>
            <a:r>
              <a:rPr lang="en-US" altLang="en-US" dirty="0">
                <a:latin typeface="Arial" panose="020B0604020202020204" pitchFamily="34" charset="0"/>
                <a:cs typeface="Arial" panose="020B0604020202020204" pitchFamily="34" charset="0"/>
              </a:rPr>
              <a:t>,</a:t>
            </a:r>
            <a:r>
              <a:rPr lang="en-US" altLang="en-US" i="1" dirty="0">
                <a:solidFill>
                  <a:srgbClr val="000000"/>
                </a:solidFill>
              </a:rPr>
              <a:t>  n</a:t>
            </a:r>
            <a:r>
              <a:rPr lang="en-US" altLang="en-US" baseline="-25000" dirty="0">
                <a:solidFill>
                  <a:srgbClr val="000000"/>
                </a:solidFill>
              </a:rPr>
              <a:t>3</a:t>
            </a:r>
            <a:r>
              <a:rPr lang="en-US" altLang="en-US" dirty="0">
                <a:solidFill>
                  <a:srgbClr val="000000"/>
                </a:solidFill>
              </a:rPr>
              <a:t> = 2 </a:t>
            </a:r>
            <a:r>
              <a:rPr lang="en-US" altLang="en-US" dirty="0">
                <a:cs typeface="Arial" panose="020B0604020202020204" pitchFamily="34" charset="0"/>
              </a:rPr>
              <a:t>  </a:t>
            </a:r>
          </a:p>
        </p:txBody>
      </p:sp>
      <p:sp>
        <p:nvSpPr>
          <p:cNvPr id="18439" name="Footer Placeholder 2">
            <a:extLst>
              <a:ext uri="{FF2B5EF4-FFF2-40B4-BE49-F238E27FC236}">
                <a16:creationId xmlns:a16="http://schemas.microsoft.com/office/drawing/2014/main" xmlns="" id="{9D26EACE-C2B0-4D05-A171-E5A77D8054E8}"/>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graphicFrame>
        <p:nvGraphicFramePr>
          <p:cNvPr id="3" name="Object 2">
            <a:extLst>
              <a:ext uri="{FF2B5EF4-FFF2-40B4-BE49-F238E27FC236}">
                <a16:creationId xmlns:a16="http://schemas.microsoft.com/office/drawing/2014/main" xmlns="" id="{6F335E55-AB6D-467D-B3AA-C4E177AD4ED3}"/>
              </a:ext>
            </a:extLst>
          </p:cNvPr>
          <p:cNvGraphicFramePr>
            <a:graphicFrameLocks noChangeAspect="1"/>
          </p:cNvGraphicFramePr>
          <p:nvPr>
            <p:extLst>
              <p:ext uri="{D42A27DB-BD31-4B8C-83A1-F6EECF244321}">
                <p14:modId xmlns:p14="http://schemas.microsoft.com/office/powerpoint/2010/main" val="1531066350"/>
              </p:ext>
            </p:extLst>
          </p:nvPr>
        </p:nvGraphicFramePr>
        <p:xfrm>
          <a:off x="635725" y="4954588"/>
          <a:ext cx="4318000" cy="1371600"/>
        </p:xfrm>
        <a:graphic>
          <a:graphicData uri="http://schemas.openxmlformats.org/presentationml/2006/ole">
            <mc:AlternateContent xmlns:mc="http://schemas.openxmlformats.org/markup-compatibility/2006">
              <mc:Choice xmlns:v="urn:schemas-microsoft-com:vml" Requires="v">
                <p:oleObj spid="_x0000_s5153" name="Equation" r:id="rId3" imgW="4317840" imgH="1371600" progId="Equation.DSMT4">
                  <p:embed/>
                </p:oleObj>
              </mc:Choice>
              <mc:Fallback>
                <p:oleObj name="Equation" r:id="rId3" imgW="4317840" imgH="1371600" progId="Equation.DSMT4">
                  <p:embed/>
                  <p:pic>
                    <p:nvPicPr>
                      <p:cNvPr id="0" name=""/>
                      <p:cNvPicPr/>
                      <p:nvPr/>
                    </p:nvPicPr>
                    <p:blipFill>
                      <a:blip r:embed="rId4"/>
                      <a:stretch>
                        <a:fillRect/>
                      </a:stretch>
                    </p:blipFill>
                    <p:spPr>
                      <a:xfrm>
                        <a:off x="635725" y="4954588"/>
                        <a:ext cx="4318000" cy="1371600"/>
                      </a:xfrm>
                      <a:prstGeom prst="rect">
                        <a:avLst/>
                      </a:prstGeom>
                    </p:spPr>
                  </p:pic>
                </p:oleObj>
              </mc:Fallback>
            </mc:AlternateContent>
          </a:graphicData>
        </a:graphic>
      </p:graphicFrame>
      <p:pic>
        <p:nvPicPr>
          <p:cNvPr id="5" name="Picture 4" descr="A screenshot of a cell phone&#10;&#10;Description generated with high confidence">
            <a:extLst>
              <a:ext uri="{FF2B5EF4-FFF2-40B4-BE49-F238E27FC236}">
                <a16:creationId xmlns:a16="http://schemas.microsoft.com/office/drawing/2014/main" xmlns="" id="{8549DD87-E436-41A6-AFE6-4C1B9C45F07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91108" y="4332471"/>
            <a:ext cx="2295692" cy="1993717"/>
          </a:xfrm>
          <a:prstGeom prst="rect">
            <a:avLst/>
          </a:prstGeom>
        </p:spPr>
      </p:pic>
    </p:spTree>
    <p:extLst>
      <p:ext uri="{BB962C8B-B14F-4D97-AF65-F5344CB8AC3E}">
        <p14:creationId xmlns:p14="http://schemas.microsoft.com/office/powerpoint/2010/main" val="307642084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xmlns="" id="{A7A7FF3D-06FF-49EB-95C1-B8C6DCDB8651}"/>
              </a:ext>
            </a:extLst>
          </p:cNvPr>
          <p:cNvSpPr>
            <a:spLocks noGrp="1"/>
          </p:cNvSpPr>
          <p:nvPr>
            <p:ph type="title"/>
          </p:nvPr>
        </p:nvSpPr>
        <p:spPr/>
        <p:txBody>
          <a:bodyPr/>
          <a:lstStyle/>
          <a:p>
            <a:r>
              <a:rPr lang="en-US" altLang="en-US"/>
              <a:t>Combinations</a:t>
            </a:r>
          </a:p>
        </p:txBody>
      </p:sp>
      <p:sp>
        <p:nvSpPr>
          <p:cNvPr id="19459" name="Content Placeholder 2">
            <a:extLst>
              <a:ext uri="{FF2B5EF4-FFF2-40B4-BE49-F238E27FC236}">
                <a16:creationId xmlns:a16="http://schemas.microsoft.com/office/drawing/2014/main" xmlns="" id="{79182BB2-7308-45C0-BE26-D9D1253577F6}"/>
              </a:ext>
            </a:extLst>
          </p:cNvPr>
          <p:cNvSpPr>
            <a:spLocks noGrp="1"/>
          </p:cNvSpPr>
          <p:nvPr>
            <p:ph idx="1"/>
          </p:nvPr>
        </p:nvSpPr>
        <p:spPr>
          <a:xfrm>
            <a:off x="457200" y="1476375"/>
            <a:ext cx="8229600" cy="1592263"/>
          </a:xfrm>
        </p:spPr>
        <p:txBody>
          <a:bodyPr/>
          <a:lstStyle/>
          <a:p>
            <a:pPr>
              <a:buFont typeface="Arial" panose="020B0604020202020204" pitchFamily="34" charset="0"/>
              <a:buNone/>
            </a:pPr>
            <a:r>
              <a:rPr lang="en-US" altLang="en-US" b="1" dirty="0">
                <a:solidFill>
                  <a:schemeClr val="accent2"/>
                </a:solidFill>
              </a:rPr>
              <a:t>Combination of </a:t>
            </a:r>
            <a:r>
              <a:rPr lang="en-US" altLang="en-US" b="1" i="1" dirty="0">
                <a:solidFill>
                  <a:schemeClr val="accent2"/>
                </a:solidFill>
              </a:rPr>
              <a:t>n</a:t>
            </a:r>
            <a:r>
              <a:rPr lang="en-US" altLang="en-US" b="1" dirty="0">
                <a:solidFill>
                  <a:schemeClr val="accent2"/>
                </a:solidFill>
              </a:rPr>
              <a:t> objects taken </a:t>
            </a:r>
            <a:r>
              <a:rPr lang="en-US" altLang="en-US" b="1" i="1" dirty="0">
                <a:solidFill>
                  <a:schemeClr val="accent2"/>
                </a:solidFill>
              </a:rPr>
              <a:t>r</a:t>
            </a:r>
            <a:r>
              <a:rPr lang="en-US" altLang="en-US" b="1" dirty="0">
                <a:solidFill>
                  <a:schemeClr val="accent2"/>
                </a:solidFill>
              </a:rPr>
              <a:t> at a time</a:t>
            </a:r>
          </a:p>
          <a:p>
            <a:r>
              <a:rPr lang="en-US" altLang="en-US" dirty="0"/>
              <a:t>A selection of </a:t>
            </a:r>
            <a:r>
              <a:rPr lang="en-US" altLang="en-US" i="1" dirty="0"/>
              <a:t>r</a:t>
            </a:r>
            <a:r>
              <a:rPr lang="en-US" altLang="en-US" dirty="0"/>
              <a:t> objects from a group of </a:t>
            </a:r>
            <a:r>
              <a:rPr lang="en-US" altLang="en-US" i="1" dirty="0"/>
              <a:t>n</a:t>
            </a:r>
            <a:r>
              <a:rPr lang="en-US" altLang="en-US" dirty="0"/>
              <a:t> objects </a:t>
            </a:r>
            <a:r>
              <a:rPr lang="en-US" altLang="en-US" i="1" dirty="0"/>
              <a:t>without regard to order </a:t>
            </a:r>
          </a:p>
        </p:txBody>
      </p:sp>
      <p:sp>
        <p:nvSpPr>
          <p:cNvPr id="8" name="TextBox 7">
            <a:extLst>
              <a:ext uri="{FF2B5EF4-FFF2-40B4-BE49-F238E27FC236}">
                <a16:creationId xmlns:a16="http://schemas.microsoft.com/office/drawing/2014/main" xmlns="" id="{67D0FB15-5869-4F68-9F2E-763888F847F1}"/>
              </a:ext>
            </a:extLst>
          </p:cNvPr>
          <p:cNvSpPr txBox="1"/>
          <p:nvPr/>
        </p:nvSpPr>
        <p:spPr>
          <a:xfrm>
            <a:off x="946150" y="3132138"/>
            <a:ext cx="479425" cy="396875"/>
          </a:xfrm>
          <a:prstGeom prst="rect">
            <a:avLst/>
          </a:prstGeom>
          <a:noFill/>
        </p:spPr>
        <p:txBody>
          <a:bodyPr>
            <a:spAutoFit/>
          </a:bodyPr>
          <a:lstStyle/>
          <a:p>
            <a:pPr>
              <a:defRPr/>
            </a:pPr>
            <a:r>
              <a:rPr lang="en-US" sz="2000" dirty="0">
                <a:solidFill>
                  <a:schemeClr val="accent1"/>
                </a:solidFill>
                <a:latin typeface="+mn-lt"/>
                <a:cs typeface="Arial" charset="0"/>
              </a:rPr>
              <a:t>■</a:t>
            </a:r>
          </a:p>
        </p:txBody>
      </p:sp>
      <p:sp>
        <p:nvSpPr>
          <p:cNvPr id="19462" name="Footer Placeholder 2">
            <a:extLst>
              <a:ext uri="{FF2B5EF4-FFF2-40B4-BE49-F238E27FC236}">
                <a16:creationId xmlns:a16="http://schemas.microsoft.com/office/drawing/2014/main" xmlns="" id="{A5445243-E2D2-4BE0-B941-28B239C255C3}"/>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
        <p:nvSpPr>
          <p:cNvPr id="7" name="TextBox 6">
            <a:extLst>
              <a:ext uri="{FF2B5EF4-FFF2-40B4-BE49-F238E27FC236}">
                <a16:creationId xmlns:a16="http://schemas.microsoft.com/office/drawing/2014/main" xmlns="" id="{C8304B40-0995-410A-8069-0CEF0E67E2CB}"/>
              </a:ext>
            </a:extLst>
          </p:cNvPr>
          <p:cNvSpPr txBox="1"/>
          <p:nvPr/>
        </p:nvSpPr>
        <p:spPr>
          <a:xfrm>
            <a:off x="3775483" y="3009900"/>
            <a:ext cx="1998662" cy="519113"/>
          </a:xfrm>
          <a:prstGeom prst="rect">
            <a:avLst/>
          </a:prstGeom>
          <a:noFill/>
        </p:spPr>
        <p:txBody>
          <a:bodyPr>
            <a:spAutoFit/>
          </a:bodyPr>
          <a:lstStyle/>
          <a:p>
            <a:pPr>
              <a:defRPr/>
            </a:pPr>
            <a:r>
              <a:rPr lang="en-US" sz="2800" dirty="0">
                <a:solidFill>
                  <a:schemeClr val="accent2"/>
                </a:solidFill>
                <a:latin typeface="+mn-lt"/>
                <a:cs typeface="Arial" charset="0"/>
              </a:rPr>
              <a:t>where </a:t>
            </a:r>
            <a:r>
              <a:rPr lang="en-US" sz="2800" i="1" dirty="0">
                <a:solidFill>
                  <a:schemeClr val="accent2"/>
                </a:solidFill>
                <a:latin typeface="+mn-lt"/>
                <a:cs typeface="Arial" charset="0"/>
              </a:rPr>
              <a:t>r</a:t>
            </a:r>
            <a:r>
              <a:rPr lang="en-US" sz="2800" dirty="0">
                <a:solidFill>
                  <a:schemeClr val="accent2"/>
                </a:solidFill>
                <a:latin typeface="+mn-lt"/>
                <a:cs typeface="Arial" charset="0"/>
              </a:rPr>
              <a:t> </a:t>
            </a:r>
            <a:r>
              <a:rPr lang="en-US" sz="2800" dirty="0">
                <a:solidFill>
                  <a:schemeClr val="accent2"/>
                </a:solidFill>
                <a:latin typeface="Times New Roman"/>
                <a:cs typeface="Times New Roman"/>
              </a:rPr>
              <a:t>≤ </a:t>
            </a:r>
            <a:r>
              <a:rPr lang="en-US" sz="2800" i="1" dirty="0">
                <a:solidFill>
                  <a:schemeClr val="accent2"/>
                </a:solidFill>
                <a:latin typeface="Times New Roman"/>
                <a:cs typeface="Times New Roman"/>
              </a:rPr>
              <a:t>n</a:t>
            </a:r>
            <a:endParaRPr lang="en-US" sz="2800" i="1" dirty="0">
              <a:solidFill>
                <a:schemeClr val="accent2"/>
              </a:solidFill>
              <a:latin typeface="+mn-lt"/>
              <a:cs typeface="Arial" charset="0"/>
            </a:endParaRPr>
          </a:p>
        </p:txBody>
      </p:sp>
      <p:graphicFrame>
        <p:nvGraphicFramePr>
          <p:cNvPr id="2" name="Object 1">
            <a:extLst>
              <a:ext uri="{FF2B5EF4-FFF2-40B4-BE49-F238E27FC236}">
                <a16:creationId xmlns:a16="http://schemas.microsoft.com/office/drawing/2014/main" xmlns="" id="{55F2F29B-43B6-415D-B9DA-6F010378764D}"/>
              </a:ext>
            </a:extLst>
          </p:cNvPr>
          <p:cNvGraphicFramePr>
            <a:graphicFrameLocks noChangeAspect="1"/>
          </p:cNvGraphicFramePr>
          <p:nvPr>
            <p:extLst>
              <p:ext uri="{D42A27DB-BD31-4B8C-83A1-F6EECF244321}">
                <p14:modId xmlns:p14="http://schemas.microsoft.com/office/powerpoint/2010/main" val="1788926416"/>
              </p:ext>
            </p:extLst>
          </p:nvPr>
        </p:nvGraphicFramePr>
        <p:xfrm>
          <a:off x="1359989" y="2904331"/>
          <a:ext cx="2336800" cy="901700"/>
        </p:xfrm>
        <a:graphic>
          <a:graphicData uri="http://schemas.openxmlformats.org/presentationml/2006/ole">
            <mc:AlternateContent xmlns:mc="http://schemas.openxmlformats.org/markup-compatibility/2006">
              <mc:Choice xmlns:v="urn:schemas-microsoft-com:vml" Requires="v">
                <p:oleObj spid="_x0000_s6177" name="Equation" r:id="rId3" imgW="2336760" imgH="901440" progId="Equation.DSMT4">
                  <p:embed/>
                </p:oleObj>
              </mc:Choice>
              <mc:Fallback>
                <p:oleObj name="Equation" r:id="rId3" imgW="2336760" imgH="901440" progId="Equation.DSMT4">
                  <p:embed/>
                  <p:pic>
                    <p:nvPicPr>
                      <p:cNvPr id="0" name=""/>
                      <p:cNvPicPr/>
                      <p:nvPr/>
                    </p:nvPicPr>
                    <p:blipFill>
                      <a:blip r:embed="rId4"/>
                      <a:stretch>
                        <a:fillRect/>
                      </a:stretch>
                    </p:blipFill>
                    <p:spPr>
                      <a:xfrm>
                        <a:off x="1359989" y="2904331"/>
                        <a:ext cx="2336800" cy="901700"/>
                      </a:xfrm>
                      <a:prstGeom prst="rect">
                        <a:avLst/>
                      </a:prstGeom>
                    </p:spPr>
                  </p:pic>
                </p:oleObj>
              </mc:Fallback>
            </mc:AlternateContent>
          </a:graphicData>
        </a:graphic>
      </p:graphicFrame>
    </p:spTree>
    <p:extLst>
      <p:ext uri="{BB962C8B-B14F-4D97-AF65-F5344CB8AC3E}">
        <p14:creationId xmlns:p14="http://schemas.microsoft.com/office/powerpoint/2010/main" val="338861610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C426F96-BC8C-49C1-933F-FEAAF4B06B5D}"/>
              </a:ext>
            </a:extLst>
          </p:cNvPr>
          <p:cNvSpPr>
            <a:spLocks noGrp="1"/>
          </p:cNvSpPr>
          <p:nvPr>
            <p:ph type="title"/>
          </p:nvPr>
        </p:nvSpPr>
        <p:spPr/>
        <p:txBody>
          <a:bodyPr/>
          <a:lstStyle/>
          <a:p>
            <a:pPr>
              <a:defRPr/>
            </a:pPr>
            <a:r>
              <a:rPr lang="en-US" dirty="0">
                <a:solidFill>
                  <a:schemeClr val="accent3"/>
                </a:solidFill>
              </a:rPr>
              <a:t>Example: Finding the Number of Combinations</a:t>
            </a:r>
          </a:p>
        </p:txBody>
      </p:sp>
      <p:sp>
        <p:nvSpPr>
          <p:cNvPr id="3" name="Content Placeholder 2">
            <a:extLst>
              <a:ext uri="{FF2B5EF4-FFF2-40B4-BE49-F238E27FC236}">
                <a16:creationId xmlns:a16="http://schemas.microsoft.com/office/drawing/2014/main" xmlns="" id="{2A0B7B4E-EF32-4C22-AD1B-9E0B6475ACFA}"/>
              </a:ext>
            </a:extLst>
          </p:cNvPr>
          <p:cNvSpPr>
            <a:spLocks noGrp="1"/>
          </p:cNvSpPr>
          <p:nvPr>
            <p:ph idx="1"/>
          </p:nvPr>
        </p:nvSpPr>
        <p:spPr>
          <a:xfrm>
            <a:off x="457200" y="1352550"/>
            <a:ext cx="8229600" cy="2662238"/>
          </a:xfrm>
        </p:spPr>
        <p:txBody>
          <a:bodyPr/>
          <a:lstStyle/>
          <a:p>
            <a:pPr marL="0" indent="0">
              <a:buFont typeface="Arial" charset="0"/>
              <a:buNone/>
              <a:defRPr/>
            </a:pPr>
            <a:r>
              <a:rPr lang="en-US" dirty="0"/>
              <a:t>A state’s department of transportation plans to develop a new section of interstate highway and receives 16 bids for the project. The state plans to hire four of the bidding companies. How many different combinations of four companies can be selected from the 16 bidding companies?</a:t>
            </a:r>
          </a:p>
          <a:p>
            <a:pPr>
              <a:buFont typeface="Arial" charset="0"/>
              <a:buNone/>
              <a:defRPr/>
            </a:pPr>
            <a:endParaRPr lang="en-US" dirty="0"/>
          </a:p>
        </p:txBody>
      </p:sp>
      <p:sp>
        <p:nvSpPr>
          <p:cNvPr id="7" name="TextBox 6">
            <a:extLst>
              <a:ext uri="{FF2B5EF4-FFF2-40B4-BE49-F238E27FC236}">
                <a16:creationId xmlns:a16="http://schemas.microsoft.com/office/drawing/2014/main" xmlns="" id="{9A7FD591-1F00-4F30-998A-269E2B6B9218}"/>
              </a:ext>
            </a:extLst>
          </p:cNvPr>
          <p:cNvSpPr txBox="1">
            <a:spLocks noChangeArrowheads="1"/>
          </p:cNvSpPr>
          <p:nvPr/>
        </p:nvSpPr>
        <p:spPr bwMode="auto">
          <a:xfrm>
            <a:off x="534988" y="4106863"/>
            <a:ext cx="806132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93688" indent="-293688"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b="1" dirty="0">
                <a:solidFill>
                  <a:srgbClr val="83BB35"/>
                </a:solidFill>
                <a:cs typeface="Arial" panose="020B0604020202020204" pitchFamily="34" charset="0"/>
              </a:rPr>
              <a:t>Solution:</a:t>
            </a:r>
          </a:p>
          <a:p>
            <a:pPr eaLnBrk="1" hangingPunct="1">
              <a:spcBef>
                <a:spcPct val="0"/>
              </a:spcBef>
            </a:pPr>
            <a:r>
              <a:rPr lang="en-US" altLang="en-US" dirty="0">
                <a:cs typeface="Arial" panose="020B0604020202020204" pitchFamily="34" charset="0"/>
              </a:rPr>
              <a:t>You need to select 4 companies from a group of 16</a:t>
            </a:r>
          </a:p>
          <a:p>
            <a:pPr eaLnBrk="1" hangingPunct="1">
              <a:spcBef>
                <a:spcPct val="0"/>
              </a:spcBef>
            </a:pPr>
            <a:r>
              <a:rPr lang="en-US" altLang="en-US" i="1" dirty="0">
                <a:cs typeface="Arial" panose="020B0604020202020204" pitchFamily="34" charset="0"/>
              </a:rPr>
              <a:t>n</a:t>
            </a:r>
            <a:r>
              <a:rPr lang="en-US" altLang="en-US" dirty="0">
                <a:cs typeface="Arial" panose="020B0604020202020204" pitchFamily="34" charset="0"/>
              </a:rPr>
              <a:t> = 16,  </a:t>
            </a:r>
            <a:r>
              <a:rPr lang="en-US" altLang="en-US" i="1" dirty="0">
                <a:cs typeface="Arial" panose="020B0604020202020204" pitchFamily="34" charset="0"/>
              </a:rPr>
              <a:t>r</a:t>
            </a:r>
            <a:r>
              <a:rPr lang="en-US" altLang="en-US" dirty="0">
                <a:cs typeface="Arial" panose="020B0604020202020204" pitchFamily="34" charset="0"/>
              </a:rPr>
              <a:t> = 4</a:t>
            </a:r>
          </a:p>
          <a:p>
            <a:pPr eaLnBrk="1" hangingPunct="1">
              <a:spcBef>
                <a:spcPct val="0"/>
              </a:spcBef>
            </a:pPr>
            <a:r>
              <a:rPr lang="en-US" altLang="en-US" dirty="0">
                <a:cs typeface="Arial" panose="020B0604020202020204" pitchFamily="34" charset="0"/>
              </a:rPr>
              <a:t>Order is not important</a:t>
            </a:r>
          </a:p>
        </p:txBody>
      </p:sp>
      <p:pic>
        <p:nvPicPr>
          <p:cNvPr id="20485" name="Picture 8" descr="C:\Documents and Settings\Lyn\Local Settings\Temporary Internet Files\Content.IE5\QBYNAX2V\MCj03102620000[1].wmf">
            <a:extLst>
              <a:ext uri="{FF2B5EF4-FFF2-40B4-BE49-F238E27FC236}">
                <a16:creationId xmlns:a16="http://schemas.microsoft.com/office/drawing/2014/main" xmlns="" id="{B7ABD968-1679-4C1F-935B-2FFDA227694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97763" y="5181600"/>
            <a:ext cx="1165225"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6" name="Footer Placeholder 2">
            <a:extLst>
              <a:ext uri="{FF2B5EF4-FFF2-40B4-BE49-F238E27FC236}">
                <a16:creationId xmlns:a16="http://schemas.microsoft.com/office/drawing/2014/main" xmlns="" id="{8E7BB3D2-03CE-4C58-9948-83801C1CF31B}"/>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79840477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7D22454-ADDE-4CB5-8AF6-6AB544776FF8}"/>
              </a:ext>
            </a:extLst>
          </p:cNvPr>
          <p:cNvSpPr>
            <a:spLocks noGrp="1"/>
          </p:cNvSpPr>
          <p:nvPr>
            <p:ph type="title"/>
          </p:nvPr>
        </p:nvSpPr>
        <p:spPr/>
        <p:txBody>
          <a:bodyPr/>
          <a:lstStyle/>
          <a:p>
            <a:pPr>
              <a:defRPr/>
            </a:pPr>
            <a:r>
              <a:rPr lang="en-US" sz="4400" dirty="0">
                <a:solidFill>
                  <a:schemeClr val="accent3"/>
                </a:solidFill>
              </a:rPr>
              <a:t>Solution: Finding the Number of Combinations</a:t>
            </a:r>
          </a:p>
        </p:txBody>
      </p:sp>
      <p:pic>
        <p:nvPicPr>
          <p:cNvPr id="21508" name="Picture 8" descr="C:\Documents and Settings\Lyn\Local Settings\Temporary Internet Files\Content.IE5\QBYNAX2V\MCj03102620000[1].wmf">
            <a:extLst>
              <a:ext uri="{FF2B5EF4-FFF2-40B4-BE49-F238E27FC236}">
                <a16:creationId xmlns:a16="http://schemas.microsoft.com/office/drawing/2014/main" xmlns="" id="{20EEC62E-523B-4334-804E-9BC49635FD1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97763" y="5181600"/>
            <a:ext cx="1165225"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9" name="Footer Placeholder 2">
            <a:extLst>
              <a:ext uri="{FF2B5EF4-FFF2-40B4-BE49-F238E27FC236}">
                <a16:creationId xmlns:a16="http://schemas.microsoft.com/office/drawing/2014/main" xmlns="" id="{7CC9A8C1-EB9F-4704-9FD0-64C3C54A2223}"/>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graphicFrame>
        <p:nvGraphicFramePr>
          <p:cNvPr id="3" name="Object 2">
            <a:extLst>
              <a:ext uri="{FF2B5EF4-FFF2-40B4-BE49-F238E27FC236}">
                <a16:creationId xmlns:a16="http://schemas.microsoft.com/office/drawing/2014/main" xmlns="" id="{F1C19D56-2470-47DE-B461-3D937B144D05}"/>
              </a:ext>
            </a:extLst>
          </p:cNvPr>
          <p:cNvGraphicFramePr>
            <a:graphicFrameLocks noChangeAspect="1"/>
          </p:cNvGraphicFramePr>
          <p:nvPr>
            <p:extLst>
              <p:ext uri="{D42A27DB-BD31-4B8C-83A1-F6EECF244321}">
                <p14:modId xmlns:p14="http://schemas.microsoft.com/office/powerpoint/2010/main" val="1287756323"/>
              </p:ext>
            </p:extLst>
          </p:nvPr>
        </p:nvGraphicFramePr>
        <p:xfrm>
          <a:off x="1419633" y="1957704"/>
          <a:ext cx="4953000" cy="3352800"/>
        </p:xfrm>
        <a:graphic>
          <a:graphicData uri="http://schemas.openxmlformats.org/presentationml/2006/ole">
            <mc:AlternateContent xmlns:mc="http://schemas.openxmlformats.org/markup-compatibility/2006">
              <mc:Choice xmlns:v="urn:schemas-microsoft-com:vml" Requires="v">
                <p:oleObj spid="_x0000_s7201" name="Equation" r:id="rId4" imgW="4952880" imgH="3352680" progId="Equation.DSMT4">
                  <p:embed/>
                </p:oleObj>
              </mc:Choice>
              <mc:Fallback>
                <p:oleObj name="Equation" r:id="rId4" imgW="4952880" imgH="3352680" progId="Equation.DSMT4">
                  <p:embed/>
                  <p:pic>
                    <p:nvPicPr>
                      <p:cNvPr id="0" name=""/>
                      <p:cNvPicPr/>
                      <p:nvPr/>
                    </p:nvPicPr>
                    <p:blipFill>
                      <a:blip r:embed="rId5"/>
                      <a:stretch>
                        <a:fillRect/>
                      </a:stretch>
                    </p:blipFill>
                    <p:spPr>
                      <a:xfrm>
                        <a:off x="1419633" y="1957704"/>
                        <a:ext cx="4953000" cy="3352800"/>
                      </a:xfrm>
                      <a:prstGeom prst="rect">
                        <a:avLst/>
                      </a:prstGeom>
                    </p:spPr>
                  </p:pic>
                </p:oleObj>
              </mc:Fallback>
            </mc:AlternateContent>
          </a:graphicData>
        </a:graphic>
      </p:graphicFrame>
    </p:spTree>
    <p:extLst>
      <p:ext uri="{BB962C8B-B14F-4D97-AF65-F5344CB8AC3E}">
        <p14:creationId xmlns:p14="http://schemas.microsoft.com/office/powerpoint/2010/main" val="2724082342"/>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86B36020-8107-41A0-A123-92C88CD8E0E5}"/>
              </a:ext>
            </a:extLst>
          </p:cNvPr>
          <p:cNvSpPr>
            <a:spLocks noGrp="1"/>
          </p:cNvSpPr>
          <p:nvPr>
            <p:ph type="title"/>
          </p:nvPr>
        </p:nvSpPr>
        <p:spPr/>
        <p:txBody>
          <a:bodyPr/>
          <a:lstStyle/>
          <a:p>
            <a:pPr>
              <a:defRPr/>
            </a:pPr>
            <a:r>
              <a:rPr lang="en-US" dirty="0">
                <a:solidFill>
                  <a:schemeClr val="accent3"/>
                </a:solidFill>
              </a:rPr>
              <a:t>Summary of Counting Principles</a:t>
            </a:r>
          </a:p>
        </p:txBody>
      </p:sp>
      <p:sp>
        <p:nvSpPr>
          <p:cNvPr id="22533" name="Footer Placeholder 2">
            <a:extLst>
              <a:ext uri="{FF2B5EF4-FFF2-40B4-BE49-F238E27FC236}">
                <a16:creationId xmlns:a16="http://schemas.microsoft.com/office/drawing/2014/main" xmlns="" id="{D0944E6B-7BC5-4B4C-A0F1-7861E3293A6C}"/>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pic>
        <p:nvPicPr>
          <p:cNvPr id="7" name="Picture 6" descr="A screenshot of a cell phone&#10;&#10;Description generated with very high confidence">
            <a:extLst>
              <a:ext uri="{FF2B5EF4-FFF2-40B4-BE49-F238E27FC236}">
                <a16:creationId xmlns:a16="http://schemas.microsoft.com/office/drawing/2014/main" xmlns="" id="{9F18F1EB-8C7C-486E-A6A0-0FC81099DCE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72981" y="1548966"/>
            <a:ext cx="5998037" cy="4736380"/>
          </a:xfrm>
          <a:prstGeom prst="rect">
            <a:avLst/>
          </a:prstGeom>
        </p:spPr>
      </p:pic>
    </p:spTree>
    <p:extLst>
      <p:ext uri="{BB962C8B-B14F-4D97-AF65-F5344CB8AC3E}">
        <p14:creationId xmlns:p14="http://schemas.microsoft.com/office/powerpoint/2010/main" val="227919020"/>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86B36020-8107-41A0-A123-92C88CD8E0E5}"/>
              </a:ext>
            </a:extLst>
          </p:cNvPr>
          <p:cNvSpPr>
            <a:spLocks noGrp="1"/>
          </p:cNvSpPr>
          <p:nvPr>
            <p:ph type="title"/>
          </p:nvPr>
        </p:nvSpPr>
        <p:spPr/>
        <p:txBody>
          <a:bodyPr/>
          <a:lstStyle/>
          <a:p>
            <a:pPr>
              <a:defRPr/>
            </a:pPr>
            <a:r>
              <a:rPr lang="en-US" dirty="0">
                <a:solidFill>
                  <a:schemeClr val="accent3"/>
                </a:solidFill>
              </a:rPr>
              <a:t>Example: Finding Probabilities</a:t>
            </a:r>
          </a:p>
        </p:txBody>
      </p:sp>
      <p:sp>
        <p:nvSpPr>
          <p:cNvPr id="6" name="Content Placeholder 5">
            <a:extLst>
              <a:ext uri="{FF2B5EF4-FFF2-40B4-BE49-F238E27FC236}">
                <a16:creationId xmlns:a16="http://schemas.microsoft.com/office/drawing/2014/main" xmlns="" id="{288A3006-BB5A-44E7-834B-37B845B07DF8}"/>
              </a:ext>
            </a:extLst>
          </p:cNvPr>
          <p:cNvSpPr>
            <a:spLocks noGrp="1"/>
          </p:cNvSpPr>
          <p:nvPr>
            <p:ph idx="1"/>
          </p:nvPr>
        </p:nvSpPr>
        <p:spPr>
          <a:xfrm>
            <a:off x="457200" y="1600200"/>
            <a:ext cx="8229600" cy="2333625"/>
          </a:xfrm>
        </p:spPr>
        <p:txBody>
          <a:bodyPr/>
          <a:lstStyle/>
          <a:p>
            <a:pPr marL="0" indent="0">
              <a:buNone/>
            </a:pPr>
            <a:r>
              <a:rPr lang="en-US" dirty="0"/>
              <a:t>A student advisory board consists of 17 members. Three members serve as the board’s chair, secretary, and  webmaster. Each member is equally likely to serve any of the positions. What is the probability of randomly selecting the three members who will be chosen for the board?</a:t>
            </a:r>
          </a:p>
        </p:txBody>
      </p:sp>
      <p:pic>
        <p:nvPicPr>
          <p:cNvPr id="22532" name="Picture 2" descr="C:\Documents and Settings\Lyn\Local Settings\Temporary Internet Files\Content.IE5\NA0VVPWD\MCj01743510000[1].wmf">
            <a:extLst>
              <a:ext uri="{FF2B5EF4-FFF2-40B4-BE49-F238E27FC236}">
                <a16:creationId xmlns:a16="http://schemas.microsoft.com/office/drawing/2014/main" xmlns="" id="{1823E9E7-32B4-4C8F-BBFF-B0203D69A24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10363" y="4097338"/>
            <a:ext cx="1819275" cy="156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3" name="Footer Placeholder 2">
            <a:extLst>
              <a:ext uri="{FF2B5EF4-FFF2-40B4-BE49-F238E27FC236}">
                <a16:creationId xmlns:a16="http://schemas.microsoft.com/office/drawing/2014/main" xmlns="" id="{D0944E6B-7BC5-4B4C-A0F1-7861E3293A6C}"/>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9215340"/>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C6C5337E-D70F-4D42-95B1-935707C84B7D}"/>
              </a:ext>
            </a:extLst>
          </p:cNvPr>
          <p:cNvSpPr>
            <a:spLocks noGrp="1"/>
          </p:cNvSpPr>
          <p:nvPr>
            <p:ph type="title"/>
          </p:nvPr>
        </p:nvSpPr>
        <p:spPr/>
        <p:txBody>
          <a:bodyPr/>
          <a:lstStyle/>
          <a:p>
            <a:pPr>
              <a:defRPr/>
            </a:pPr>
            <a:r>
              <a:rPr lang="en-US" dirty="0">
                <a:solidFill>
                  <a:schemeClr val="accent3"/>
                </a:solidFill>
              </a:rPr>
              <a:t>Solution: Finding Probabilities</a:t>
            </a:r>
          </a:p>
        </p:txBody>
      </p:sp>
      <p:sp>
        <p:nvSpPr>
          <p:cNvPr id="6" name="Content Placeholder 5">
            <a:extLst>
              <a:ext uri="{FF2B5EF4-FFF2-40B4-BE49-F238E27FC236}">
                <a16:creationId xmlns:a16="http://schemas.microsoft.com/office/drawing/2014/main" xmlns="" id="{ADADAF85-7559-4D83-AC48-AA1621221BFB}"/>
              </a:ext>
            </a:extLst>
          </p:cNvPr>
          <p:cNvSpPr>
            <a:spLocks noGrp="1"/>
          </p:cNvSpPr>
          <p:nvPr>
            <p:ph idx="1"/>
          </p:nvPr>
        </p:nvSpPr>
        <p:spPr>
          <a:xfrm>
            <a:off x="457200" y="1600200"/>
            <a:ext cx="8229600" cy="2333625"/>
          </a:xfrm>
        </p:spPr>
        <p:txBody>
          <a:bodyPr/>
          <a:lstStyle/>
          <a:p>
            <a:r>
              <a:rPr lang="en-US" altLang="en-US" dirty="0"/>
              <a:t>Order is important</a:t>
            </a:r>
          </a:p>
          <a:p>
            <a:r>
              <a:rPr lang="en-US" altLang="en-US" dirty="0"/>
              <a:t>There is only one favorable outcome</a:t>
            </a:r>
          </a:p>
          <a:p>
            <a:r>
              <a:rPr lang="en-US" altLang="en-US" dirty="0"/>
              <a:t>There are</a:t>
            </a:r>
          </a:p>
          <a:p>
            <a:endParaRPr lang="en-US" altLang="en-US" dirty="0"/>
          </a:p>
          <a:p>
            <a:pPr lvl="1">
              <a:buFont typeface="Wingdings" panose="05000000000000000000" pitchFamily="2" charset="2"/>
              <a:buNone/>
            </a:pPr>
            <a:r>
              <a:rPr lang="en-US" altLang="en-US" dirty="0"/>
              <a:t> </a:t>
            </a:r>
          </a:p>
          <a:p>
            <a:pPr lvl="1">
              <a:buFont typeface="Wingdings" panose="05000000000000000000" pitchFamily="2" charset="2"/>
              <a:buNone/>
            </a:pPr>
            <a:endParaRPr lang="en-US" altLang="en-US" dirty="0"/>
          </a:p>
          <a:p>
            <a:pPr lvl="1">
              <a:buFont typeface="Wingdings" panose="05000000000000000000" pitchFamily="2" charset="2"/>
              <a:buNone/>
            </a:pPr>
            <a:r>
              <a:rPr lang="en-US" altLang="en-US" dirty="0"/>
              <a:t>ways the three positions can be filled</a:t>
            </a:r>
          </a:p>
          <a:p>
            <a:endParaRPr lang="en-US" altLang="en-US" dirty="0"/>
          </a:p>
        </p:txBody>
      </p:sp>
      <p:graphicFrame>
        <p:nvGraphicFramePr>
          <p:cNvPr id="12" name="Object 3">
            <a:extLst>
              <a:ext uri="{FF2B5EF4-FFF2-40B4-BE49-F238E27FC236}">
                <a16:creationId xmlns:a16="http://schemas.microsoft.com/office/drawing/2014/main" xmlns="" id="{0DB73B3B-DF42-4A26-8261-E6150BB963F9}"/>
              </a:ext>
            </a:extLst>
          </p:cNvPr>
          <p:cNvGraphicFramePr>
            <a:graphicFrameLocks noChangeAspect="1"/>
          </p:cNvGraphicFramePr>
          <p:nvPr>
            <p:extLst>
              <p:ext uri="{D42A27DB-BD31-4B8C-83A1-F6EECF244321}">
                <p14:modId xmlns:p14="http://schemas.microsoft.com/office/powerpoint/2010/main" val="2014413569"/>
              </p:ext>
            </p:extLst>
          </p:nvPr>
        </p:nvGraphicFramePr>
        <p:xfrm>
          <a:off x="898615" y="5257800"/>
          <a:ext cx="6430963" cy="914400"/>
        </p:xfrm>
        <a:graphic>
          <a:graphicData uri="http://schemas.openxmlformats.org/presentationml/2006/ole">
            <mc:AlternateContent xmlns:mc="http://schemas.openxmlformats.org/markup-compatibility/2006">
              <mc:Choice xmlns:v="urn:schemas-microsoft-com:vml" Requires="v">
                <p:oleObj spid="_x0000_s8256" name="Equation" r:id="rId3" imgW="2768600" imgH="393700" progId="Equation.DSMT4">
                  <p:embed/>
                </p:oleObj>
              </mc:Choice>
              <mc:Fallback>
                <p:oleObj name="Equation" r:id="rId3" imgW="2768600" imgH="393700" progId="Equation.DSMT4">
                  <p:embed/>
                  <p:pic>
                    <p:nvPicPr>
                      <p:cNvPr id="12" name="Object 3">
                        <a:extLst>
                          <a:ext uri="{FF2B5EF4-FFF2-40B4-BE49-F238E27FC236}">
                            <a16:creationId xmlns:a16="http://schemas.microsoft.com/office/drawing/2014/main" xmlns="" id="{0DB73B3B-DF42-4A26-8261-E6150BB963F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8615" y="5257800"/>
                        <a:ext cx="6430963" cy="914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23558" name="Picture 2" descr="C:\Documents and Settings\Lyn\Local Settings\Temporary Internet Files\Content.IE5\NA0VVPWD\MCj01743510000[1].wmf">
            <a:extLst>
              <a:ext uri="{FF2B5EF4-FFF2-40B4-BE49-F238E27FC236}">
                <a16:creationId xmlns:a16="http://schemas.microsoft.com/office/drawing/2014/main" xmlns="" id="{F61959A6-BB29-49CA-B0E5-CF22DBE9B0E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46888" y="1963738"/>
            <a:ext cx="1819275" cy="156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9" name="Footer Placeholder 2">
            <a:extLst>
              <a:ext uri="{FF2B5EF4-FFF2-40B4-BE49-F238E27FC236}">
                <a16:creationId xmlns:a16="http://schemas.microsoft.com/office/drawing/2014/main" xmlns="" id="{79E8DB25-84D1-49F9-8581-C4D14677A90A}"/>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graphicFrame>
        <p:nvGraphicFramePr>
          <p:cNvPr id="2" name="Object 1">
            <a:extLst>
              <a:ext uri="{FF2B5EF4-FFF2-40B4-BE49-F238E27FC236}">
                <a16:creationId xmlns:a16="http://schemas.microsoft.com/office/drawing/2014/main" xmlns="" id="{E4585A9F-536B-41DD-A4BA-2443D9DA7D24}"/>
              </a:ext>
            </a:extLst>
          </p:cNvPr>
          <p:cNvGraphicFramePr>
            <a:graphicFrameLocks noChangeAspect="1"/>
          </p:cNvGraphicFramePr>
          <p:nvPr>
            <p:extLst>
              <p:ext uri="{D42A27DB-BD31-4B8C-83A1-F6EECF244321}">
                <p14:modId xmlns:p14="http://schemas.microsoft.com/office/powerpoint/2010/main" val="588773923"/>
              </p:ext>
            </p:extLst>
          </p:nvPr>
        </p:nvGraphicFramePr>
        <p:xfrm>
          <a:off x="2463800" y="2670175"/>
          <a:ext cx="4216400" cy="1854200"/>
        </p:xfrm>
        <a:graphic>
          <a:graphicData uri="http://schemas.openxmlformats.org/presentationml/2006/ole">
            <mc:AlternateContent xmlns:mc="http://schemas.openxmlformats.org/markup-compatibility/2006">
              <mc:Choice xmlns:v="urn:schemas-microsoft-com:vml" Requires="v">
                <p:oleObj spid="_x0000_s8257" name="Equation" r:id="rId6" imgW="4216320" imgH="1854000" progId="Equation.DSMT4">
                  <p:embed/>
                </p:oleObj>
              </mc:Choice>
              <mc:Fallback>
                <p:oleObj name="Equation" r:id="rId6" imgW="4216320" imgH="1854000" progId="Equation.DSMT4">
                  <p:embed/>
                  <p:pic>
                    <p:nvPicPr>
                      <p:cNvPr id="0" name=""/>
                      <p:cNvPicPr/>
                      <p:nvPr/>
                    </p:nvPicPr>
                    <p:blipFill>
                      <a:blip r:embed="rId7"/>
                      <a:stretch>
                        <a:fillRect/>
                      </a:stretch>
                    </p:blipFill>
                    <p:spPr>
                      <a:xfrm>
                        <a:off x="2463800" y="2670175"/>
                        <a:ext cx="4216400" cy="1854200"/>
                      </a:xfrm>
                      <a:prstGeom prst="rect">
                        <a:avLst/>
                      </a:prstGeom>
                    </p:spPr>
                  </p:pic>
                </p:oleObj>
              </mc:Fallback>
            </mc:AlternateContent>
          </a:graphicData>
        </a:graphic>
      </p:graphicFrame>
      <p:pic>
        <p:nvPicPr>
          <p:cNvPr id="4" name="Picture 3" descr="A close up of a sign&#10;&#10;Description generated with very high confidence">
            <a:extLst>
              <a:ext uri="{FF2B5EF4-FFF2-40B4-BE49-F238E27FC236}">
                <a16:creationId xmlns:a16="http://schemas.microsoft.com/office/drawing/2014/main" xmlns="" id="{D9C743EF-A027-4FE5-BBB2-E5528F27B62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937572" y="3644613"/>
            <a:ext cx="2134688" cy="1759523"/>
          </a:xfrm>
          <a:prstGeom prst="rect">
            <a:avLst/>
          </a:prstGeom>
        </p:spPr>
      </p:pic>
    </p:spTree>
    <p:extLst>
      <p:ext uri="{BB962C8B-B14F-4D97-AF65-F5344CB8AC3E}">
        <p14:creationId xmlns:p14="http://schemas.microsoft.com/office/powerpoint/2010/main" val="317270605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F6922DAC-63CE-4A10-91C9-79D2BD03DC04}"/>
              </a:ext>
            </a:extLst>
          </p:cNvPr>
          <p:cNvSpPr>
            <a:spLocks noGrp="1"/>
          </p:cNvSpPr>
          <p:nvPr>
            <p:ph type="title"/>
          </p:nvPr>
        </p:nvSpPr>
        <p:spPr/>
        <p:txBody>
          <a:bodyPr/>
          <a:lstStyle/>
          <a:p>
            <a:pPr>
              <a:defRPr/>
            </a:pPr>
            <a:r>
              <a:rPr lang="en-US" dirty="0">
                <a:solidFill>
                  <a:schemeClr val="accent3"/>
                </a:solidFill>
              </a:rPr>
              <a:t>Example: Finding Probabilities</a:t>
            </a:r>
          </a:p>
        </p:txBody>
      </p:sp>
      <p:sp>
        <p:nvSpPr>
          <p:cNvPr id="6" name="Content Placeholder 5">
            <a:extLst>
              <a:ext uri="{FF2B5EF4-FFF2-40B4-BE49-F238E27FC236}">
                <a16:creationId xmlns:a16="http://schemas.microsoft.com/office/drawing/2014/main" xmlns="" id="{45A7585C-959E-4DF4-807D-9728C9AA876F}"/>
              </a:ext>
            </a:extLst>
          </p:cNvPr>
          <p:cNvSpPr>
            <a:spLocks noGrp="1"/>
          </p:cNvSpPr>
          <p:nvPr>
            <p:ph idx="1"/>
          </p:nvPr>
        </p:nvSpPr>
        <p:spPr>
          <a:xfrm>
            <a:off x="457200" y="1600200"/>
            <a:ext cx="8229600" cy="2333625"/>
          </a:xfrm>
        </p:spPr>
        <p:txBody>
          <a:bodyPr/>
          <a:lstStyle/>
          <a:p>
            <a:pPr marL="0" indent="0">
              <a:buNone/>
            </a:pPr>
            <a:r>
              <a:rPr lang="en-US" dirty="0"/>
              <a:t>Find the probability of being dealt 5 diamonds from a standard deck of 52 playing cards.</a:t>
            </a:r>
          </a:p>
        </p:txBody>
      </p:sp>
      <p:sp>
        <p:nvSpPr>
          <p:cNvPr id="24581" name="Footer Placeholder 2">
            <a:extLst>
              <a:ext uri="{FF2B5EF4-FFF2-40B4-BE49-F238E27FC236}">
                <a16:creationId xmlns:a16="http://schemas.microsoft.com/office/drawing/2014/main" xmlns="" id="{91A68F3A-214A-4900-B878-AEBD51D8D2CE}"/>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
        <p:nvSpPr>
          <p:cNvPr id="2" name="TextBox 1">
            <a:extLst>
              <a:ext uri="{FF2B5EF4-FFF2-40B4-BE49-F238E27FC236}">
                <a16:creationId xmlns:a16="http://schemas.microsoft.com/office/drawing/2014/main" xmlns="" id="{F9365614-4E76-4974-95E4-5CCBFAE3E35F}"/>
              </a:ext>
            </a:extLst>
          </p:cNvPr>
          <p:cNvSpPr txBox="1"/>
          <p:nvPr/>
        </p:nvSpPr>
        <p:spPr>
          <a:xfrm>
            <a:off x="457200" y="2811482"/>
            <a:ext cx="7542068" cy="2246769"/>
          </a:xfrm>
          <a:prstGeom prst="rect">
            <a:avLst/>
          </a:prstGeom>
          <a:noFill/>
        </p:spPr>
        <p:txBody>
          <a:bodyPr wrap="square" rtlCol="0">
            <a:spAutoFit/>
          </a:bodyPr>
          <a:lstStyle/>
          <a:p>
            <a:r>
              <a:rPr lang="en-US" sz="2800" b="1" dirty="0">
                <a:solidFill>
                  <a:srgbClr val="92D050"/>
                </a:solidFill>
                <a:latin typeface="+mn-lt"/>
              </a:rPr>
              <a:t>Solution</a:t>
            </a:r>
          </a:p>
          <a:p>
            <a:r>
              <a:rPr lang="en-US" sz="2800" dirty="0">
                <a:latin typeface="+mn-lt"/>
              </a:rPr>
              <a:t>In a standard deck of playing cards, 13 cards are diamonds. Note that it does not matter what order the cards are selected. The possible number of ways of choosing 5 diamonds out of 13 is </a:t>
            </a:r>
            <a:r>
              <a:rPr lang="en-US" sz="2800" baseline="-25000" dirty="0">
                <a:latin typeface="+mn-lt"/>
              </a:rPr>
              <a:t>13</a:t>
            </a:r>
            <a:r>
              <a:rPr lang="en-US" sz="2800" i="1" dirty="0">
                <a:latin typeface="+mn-lt"/>
              </a:rPr>
              <a:t>C</a:t>
            </a:r>
            <a:r>
              <a:rPr lang="en-US" sz="2800" baseline="-25000" dirty="0">
                <a:latin typeface="+mn-lt"/>
              </a:rPr>
              <a:t>5</a:t>
            </a:r>
            <a:r>
              <a:rPr lang="en-US" sz="2800" dirty="0">
                <a:latin typeface="+mn-lt"/>
              </a:rPr>
              <a:t>. </a:t>
            </a:r>
            <a:endParaRPr lang="en-US" sz="4000" dirty="0">
              <a:latin typeface="+mn-lt"/>
            </a:endParaRPr>
          </a:p>
        </p:txBody>
      </p:sp>
    </p:spTree>
    <p:extLst>
      <p:ext uri="{BB962C8B-B14F-4D97-AF65-F5344CB8AC3E}">
        <p14:creationId xmlns:p14="http://schemas.microsoft.com/office/powerpoint/2010/main" val="242465591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F6922DAC-63CE-4A10-91C9-79D2BD03DC04}"/>
              </a:ext>
            </a:extLst>
          </p:cNvPr>
          <p:cNvSpPr>
            <a:spLocks noGrp="1"/>
          </p:cNvSpPr>
          <p:nvPr>
            <p:ph type="title"/>
          </p:nvPr>
        </p:nvSpPr>
        <p:spPr/>
        <p:txBody>
          <a:bodyPr/>
          <a:lstStyle/>
          <a:p>
            <a:pPr>
              <a:defRPr/>
            </a:pPr>
            <a:r>
              <a:rPr lang="en-US" dirty="0">
                <a:solidFill>
                  <a:schemeClr val="accent3"/>
                </a:solidFill>
              </a:rPr>
              <a:t>Solution: Finding Probabilities</a:t>
            </a:r>
          </a:p>
        </p:txBody>
      </p:sp>
      <p:sp>
        <p:nvSpPr>
          <p:cNvPr id="24581" name="Footer Placeholder 2">
            <a:extLst>
              <a:ext uri="{FF2B5EF4-FFF2-40B4-BE49-F238E27FC236}">
                <a16:creationId xmlns:a16="http://schemas.microsoft.com/office/drawing/2014/main" xmlns="" id="{91A68F3A-214A-4900-B878-AEBD51D8D2CE}"/>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xmlns="" id="{F9365614-4E76-4974-95E4-5CCBFAE3E35F}"/>
                  </a:ext>
                </a:extLst>
              </p:cNvPr>
              <p:cNvSpPr txBox="1"/>
              <p:nvPr/>
            </p:nvSpPr>
            <p:spPr>
              <a:xfrm>
                <a:off x="457200" y="1721592"/>
                <a:ext cx="7542068" cy="2130904"/>
              </a:xfrm>
              <a:prstGeom prst="rect">
                <a:avLst/>
              </a:prstGeom>
              <a:noFill/>
            </p:spPr>
            <p:txBody>
              <a:bodyPr wrap="square" rtlCol="0">
                <a:spAutoFit/>
              </a:bodyPr>
              <a:lstStyle/>
              <a:p>
                <a:r>
                  <a:rPr lang="en-US" sz="2800" dirty="0">
                    <a:latin typeface="+mn-lt"/>
                  </a:rPr>
                  <a:t>The number of possible five-card hands is </a:t>
                </a:r>
                <a:r>
                  <a:rPr lang="en-US" sz="2800" baseline="-25000" dirty="0">
                    <a:latin typeface="+mn-lt"/>
                  </a:rPr>
                  <a:t>52</a:t>
                </a:r>
                <a:r>
                  <a:rPr lang="en-US" sz="2800" i="1" dirty="0">
                    <a:latin typeface="+mn-lt"/>
                  </a:rPr>
                  <a:t>C</a:t>
                </a:r>
                <a:r>
                  <a:rPr lang="en-US" sz="2800" baseline="-25000" dirty="0">
                    <a:latin typeface="+mn-lt"/>
                  </a:rPr>
                  <a:t>5</a:t>
                </a:r>
                <a:r>
                  <a:rPr lang="en-US" sz="2800" dirty="0">
                    <a:latin typeface="+mn-lt"/>
                  </a:rPr>
                  <a:t>. So, the probability of being dealt 5 diamonds is</a:t>
                </a:r>
              </a:p>
              <a:p>
                <a:endParaRPr lang="en-US" sz="2800" dirty="0">
                  <a:latin typeface="+mn-lt"/>
                </a:endParaRPr>
              </a:p>
              <a:p>
                <a:r>
                  <a:rPr lang="en-US" sz="2800" i="1" dirty="0">
                    <a:solidFill>
                      <a:srgbClr val="C00000"/>
                    </a:solidFill>
                    <a:latin typeface="+mn-lt"/>
                  </a:rPr>
                  <a:t>P</a:t>
                </a:r>
                <a:r>
                  <a:rPr lang="en-US" sz="2800" dirty="0">
                    <a:solidFill>
                      <a:srgbClr val="C00000"/>
                    </a:solidFill>
                    <a:latin typeface="+mn-lt"/>
                  </a:rPr>
                  <a:t>(5 diamonds) = </a:t>
                </a:r>
                <a14:m>
                  <m:oMath xmlns:m="http://schemas.openxmlformats.org/officeDocument/2006/math">
                    <m:f>
                      <m:fPr>
                        <m:ctrlPr>
                          <a:rPr lang="en-US" sz="2800" i="1" smtClean="0">
                            <a:solidFill>
                              <a:srgbClr val="C00000"/>
                            </a:solidFill>
                            <a:latin typeface="Cambria Math" panose="02040503050406030204" pitchFamily="18" charset="0"/>
                          </a:rPr>
                        </m:ctrlPr>
                      </m:fPr>
                      <m:num>
                        <m:r>
                          <m:rPr>
                            <m:nor/>
                          </m:rPr>
                          <a:rPr lang="en-US" sz="2800" baseline="-25000" dirty="0">
                            <a:solidFill>
                              <a:srgbClr val="C00000"/>
                            </a:solidFill>
                            <a:latin typeface="+mn-lt"/>
                          </a:rPr>
                          <m:t>13</m:t>
                        </m:r>
                        <m:r>
                          <m:rPr>
                            <m:nor/>
                          </m:rPr>
                          <a:rPr lang="en-US" sz="2800" i="1" dirty="0">
                            <a:solidFill>
                              <a:srgbClr val="C00000"/>
                            </a:solidFill>
                            <a:latin typeface="+mn-lt"/>
                          </a:rPr>
                          <m:t>C</m:t>
                        </m:r>
                        <m:r>
                          <m:rPr>
                            <m:nor/>
                          </m:rPr>
                          <a:rPr lang="en-US" sz="2800" baseline="-25000" dirty="0">
                            <a:solidFill>
                              <a:srgbClr val="C00000"/>
                            </a:solidFill>
                            <a:latin typeface="+mn-lt"/>
                          </a:rPr>
                          <m:t>5</m:t>
                        </m:r>
                      </m:num>
                      <m:den>
                        <m:r>
                          <m:rPr>
                            <m:nor/>
                          </m:rPr>
                          <a:rPr lang="en-US" sz="2800" baseline="-25000" dirty="0">
                            <a:solidFill>
                              <a:srgbClr val="C00000"/>
                            </a:solidFill>
                            <a:latin typeface="+mn-lt"/>
                          </a:rPr>
                          <m:t>52</m:t>
                        </m:r>
                        <m:r>
                          <m:rPr>
                            <m:nor/>
                          </m:rPr>
                          <a:rPr lang="en-US" sz="2800" i="1" dirty="0">
                            <a:solidFill>
                              <a:srgbClr val="C00000"/>
                            </a:solidFill>
                            <a:latin typeface="+mn-lt"/>
                          </a:rPr>
                          <m:t>C</m:t>
                        </m:r>
                        <m:r>
                          <m:rPr>
                            <m:nor/>
                          </m:rPr>
                          <a:rPr lang="en-US" sz="2800" baseline="-25000" dirty="0">
                            <a:solidFill>
                              <a:srgbClr val="C00000"/>
                            </a:solidFill>
                            <a:latin typeface="+mn-lt"/>
                          </a:rPr>
                          <m:t>5</m:t>
                        </m:r>
                      </m:den>
                    </m:f>
                  </m:oMath>
                </a14:m>
                <a:r>
                  <a:rPr lang="en-US" sz="4000" dirty="0">
                    <a:solidFill>
                      <a:srgbClr val="C00000"/>
                    </a:solidFill>
                    <a:latin typeface="+mn-lt"/>
                  </a:rPr>
                  <a:t> </a:t>
                </a:r>
                <a:r>
                  <a:rPr lang="en-US" sz="2800" dirty="0">
                    <a:solidFill>
                      <a:srgbClr val="C00000"/>
                    </a:solidFill>
                    <a:latin typeface="+mn-lt"/>
                  </a:rPr>
                  <a:t>= </a:t>
                </a:r>
                <a14:m>
                  <m:oMath xmlns:m="http://schemas.openxmlformats.org/officeDocument/2006/math">
                    <m:f>
                      <m:fPr>
                        <m:ctrlPr>
                          <a:rPr lang="en-US" sz="2800" i="1" smtClean="0">
                            <a:solidFill>
                              <a:srgbClr val="C00000"/>
                            </a:solidFill>
                            <a:latin typeface="Cambria Math" panose="02040503050406030204" pitchFamily="18" charset="0"/>
                          </a:rPr>
                        </m:ctrlPr>
                      </m:fPr>
                      <m:num>
                        <m:r>
                          <m:rPr>
                            <m:nor/>
                          </m:rPr>
                          <a:rPr lang="en-US" sz="2800" dirty="0">
                            <a:solidFill>
                              <a:srgbClr val="C00000"/>
                            </a:solidFill>
                            <a:latin typeface="+mn-lt"/>
                          </a:rPr>
                          <m:t>1287</m:t>
                        </m:r>
                      </m:num>
                      <m:den>
                        <m:r>
                          <m:rPr>
                            <m:nor/>
                          </m:rPr>
                          <a:rPr lang="en-US" sz="2800" dirty="0">
                            <a:solidFill>
                              <a:srgbClr val="C00000"/>
                            </a:solidFill>
                            <a:latin typeface="+mn-lt"/>
                          </a:rPr>
                          <m:t>2,598,960</m:t>
                        </m:r>
                      </m:den>
                    </m:f>
                  </m:oMath>
                </a14:m>
                <a:r>
                  <a:rPr lang="en-US" sz="2800" dirty="0">
                    <a:solidFill>
                      <a:srgbClr val="C00000"/>
                    </a:solidFill>
                    <a:latin typeface="+mn-lt"/>
                  </a:rPr>
                  <a:t> </a:t>
                </a:r>
                <a14:m>
                  <m:oMath xmlns:m="http://schemas.openxmlformats.org/officeDocument/2006/math">
                    <m:r>
                      <a:rPr lang="en-US" sz="2800" i="1" dirty="0" smtClean="0">
                        <a:solidFill>
                          <a:srgbClr val="C00000"/>
                        </a:solidFill>
                        <a:latin typeface="Cambria Math" panose="02040503050406030204" pitchFamily="18" charset="0"/>
                        <a:ea typeface="Cambria Math" panose="02040503050406030204" pitchFamily="18" charset="0"/>
                      </a:rPr>
                      <m:t>≈</m:t>
                    </m:r>
                  </m:oMath>
                </a14:m>
                <a:r>
                  <a:rPr lang="en-US" sz="2800" dirty="0">
                    <a:solidFill>
                      <a:srgbClr val="C00000"/>
                    </a:solidFill>
                    <a:latin typeface="+mn-lt"/>
                  </a:rPr>
                  <a:t> 0.0005</a:t>
                </a:r>
              </a:p>
            </p:txBody>
          </p:sp>
        </mc:Choice>
        <mc:Fallback xmlns="">
          <p:sp>
            <p:nvSpPr>
              <p:cNvPr id="2" name="TextBox 1">
                <a:extLst>
                  <a:ext uri="{FF2B5EF4-FFF2-40B4-BE49-F238E27FC236}">
                    <a16:creationId xmlns:a16="http://schemas.microsoft.com/office/drawing/2014/main" id="{F9365614-4E76-4974-95E4-5CCBFAE3E35F}"/>
                  </a:ext>
                </a:extLst>
              </p:cNvPr>
              <p:cNvSpPr txBox="1">
                <a:spLocks noRot="1" noChangeAspect="1" noMove="1" noResize="1" noEditPoints="1" noAdjustHandles="1" noChangeArrowheads="1" noChangeShapeType="1" noTextEdit="1"/>
              </p:cNvSpPr>
              <p:nvPr/>
            </p:nvSpPr>
            <p:spPr>
              <a:xfrm>
                <a:off x="457200" y="1721592"/>
                <a:ext cx="7542068" cy="2130904"/>
              </a:xfrm>
              <a:prstGeom prst="rect">
                <a:avLst/>
              </a:prstGeom>
              <a:blipFill>
                <a:blip r:embed="rId2"/>
                <a:stretch>
                  <a:fillRect l="-1617" t="-2857" r="-2102"/>
                </a:stretch>
              </a:blipFill>
            </p:spPr>
            <p:txBody>
              <a:bodyPr/>
              <a:lstStyle/>
              <a:p>
                <a:r>
                  <a:rPr lang="en-US">
                    <a:noFill/>
                  </a:rPr>
                  <a:t> </a:t>
                </a:r>
              </a:p>
            </p:txBody>
          </p:sp>
        </mc:Fallback>
      </mc:AlternateContent>
    </p:spTree>
    <p:extLst>
      <p:ext uri="{BB962C8B-B14F-4D97-AF65-F5344CB8AC3E}">
        <p14:creationId xmlns:p14="http://schemas.microsoft.com/office/powerpoint/2010/main" val="224081192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xmlns="" id="{97A6A627-F180-4BCF-9842-E06213402B4A}"/>
              </a:ext>
            </a:extLst>
          </p:cNvPr>
          <p:cNvSpPr>
            <a:spLocks noGrp="1"/>
          </p:cNvSpPr>
          <p:nvPr>
            <p:ph type="title"/>
          </p:nvPr>
        </p:nvSpPr>
        <p:spPr/>
        <p:txBody>
          <a:bodyPr/>
          <a:lstStyle/>
          <a:p>
            <a:pPr eaLnBrk="1" hangingPunct="1"/>
            <a:r>
              <a:rPr lang="en-US" altLang="en-US"/>
              <a:t>Chapter Outline</a:t>
            </a:r>
          </a:p>
        </p:txBody>
      </p:sp>
      <p:sp>
        <p:nvSpPr>
          <p:cNvPr id="9219" name="Subtitle 2">
            <a:extLst>
              <a:ext uri="{FF2B5EF4-FFF2-40B4-BE49-F238E27FC236}">
                <a16:creationId xmlns:a16="http://schemas.microsoft.com/office/drawing/2014/main" xmlns="" id="{BF3427C1-D685-4846-A6FD-15A90F98B2A9}"/>
              </a:ext>
            </a:extLst>
          </p:cNvPr>
          <p:cNvSpPr>
            <a:spLocks noGrp="1"/>
          </p:cNvSpPr>
          <p:nvPr>
            <p:ph idx="1"/>
          </p:nvPr>
        </p:nvSpPr>
        <p:spPr/>
        <p:txBody>
          <a:bodyPr/>
          <a:lstStyle/>
          <a:p>
            <a:pPr marL="465138" indent="-465138" eaLnBrk="1" hangingPunct="1"/>
            <a:r>
              <a:rPr lang="en-US" altLang="en-US" dirty="0"/>
              <a:t>3.1 Basic Concepts of Probability and Counting</a:t>
            </a:r>
          </a:p>
          <a:p>
            <a:pPr marL="465138" indent="-465138" eaLnBrk="1" hangingPunct="1"/>
            <a:r>
              <a:rPr lang="en-US" altLang="en-US" dirty="0"/>
              <a:t>3.2 Conditional Probability and the Multiplication </a:t>
            </a:r>
            <a:br>
              <a:rPr lang="en-US" altLang="en-US" dirty="0"/>
            </a:br>
            <a:r>
              <a:rPr lang="en-US" altLang="en-US" dirty="0"/>
              <a:t>	 Rule</a:t>
            </a:r>
          </a:p>
          <a:p>
            <a:pPr marL="465138" indent="-465138" eaLnBrk="1" hangingPunct="1"/>
            <a:r>
              <a:rPr lang="en-US" altLang="en-US" dirty="0"/>
              <a:t>3.3 The Addition Rule</a:t>
            </a:r>
          </a:p>
          <a:p>
            <a:pPr marL="465138" indent="-465138" eaLnBrk="1" hangingPunct="1"/>
            <a:r>
              <a:rPr lang="en-US" altLang="en-US" dirty="0"/>
              <a:t>3.4 Additional Topics in Probability and Counting</a:t>
            </a:r>
          </a:p>
        </p:txBody>
      </p:sp>
    </p:spTree>
    <p:extLst>
      <p:ext uri="{BB962C8B-B14F-4D97-AF65-F5344CB8AC3E}">
        <p14:creationId xmlns:p14="http://schemas.microsoft.com/office/powerpoint/2010/main" val="1340954790"/>
      </p:ext>
    </p:extLst>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35BBA866-1008-492A-9346-BFC3C75F80E6}"/>
              </a:ext>
            </a:extLst>
          </p:cNvPr>
          <p:cNvSpPr>
            <a:spLocks noGrp="1"/>
          </p:cNvSpPr>
          <p:nvPr>
            <p:ph type="title"/>
          </p:nvPr>
        </p:nvSpPr>
        <p:spPr/>
        <p:txBody>
          <a:bodyPr/>
          <a:lstStyle/>
          <a:p>
            <a:pPr>
              <a:defRPr/>
            </a:pPr>
            <a:r>
              <a:rPr lang="en-US" dirty="0">
                <a:solidFill>
                  <a:schemeClr val="accent3"/>
                </a:solidFill>
              </a:rPr>
              <a:t>Example: Finding Probabilities</a:t>
            </a:r>
          </a:p>
        </p:txBody>
      </p:sp>
      <p:sp>
        <p:nvSpPr>
          <p:cNvPr id="6" name="Content Placeholder 5">
            <a:extLst>
              <a:ext uri="{FF2B5EF4-FFF2-40B4-BE49-F238E27FC236}">
                <a16:creationId xmlns:a16="http://schemas.microsoft.com/office/drawing/2014/main" xmlns="" id="{E3827E2B-1A95-4020-86B8-D06318BD1AAB}"/>
              </a:ext>
            </a:extLst>
          </p:cNvPr>
          <p:cNvSpPr>
            <a:spLocks noGrp="1"/>
          </p:cNvSpPr>
          <p:nvPr>
            <p:ph idx="1"/>
          </p:nvPr>
        </p:nvSpPr>
        <p:spPr>
          <a:xfrm>
            <a:off x="457200" y="1600200"/>
            <a:ext cx="8229600" cy="2333625"/>
          </a:xfrm>
        </p:spPr>
        <p:txBody>
          <a:bodyPr/>
          <a:lstStyle/>
          <a:p>
            <a:pPr marL="0" indent="0">
              <a:buNone/>
            </a:pPr>
            <a:r>
              <a:rPr lang="en-US" dirty="0"/>
              <a:t>A food manufacturer is analyzing a sample of 400 corn kernels for the presence of a toxin. In this sample, three kernels have dangerously high levels of the toxin. Four kernels are randomly selected from the sample. What is the probability that exactly one kernel contains a dangerously high level of the toxin?</a:t>
            </a:r>
          </a:p>
        </p:txBody>
      </p:sp>
      <p:pic>
        <p:nvPicPr>
          <p:cNvPr id="26628" name="Picture 3" descr="C:\Documents and Settings\Lyn\Local Settings\Temporary Internet Files\Content.IE5\4PW9QZ0D\MCFD01091_0000[1].wmf">
            <a:extLst>
              <a:ext uri="{FF2B5EF4-FFF2-40B4-BE49-F238E27FC236}">
                <a16:creationId xmlns:a16="http://schemas.microsoft.com/office/drawing/2014/main" xmlns="" id="{BB93CE21-5E96-474B-86EC-9C33223ABC3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88288" y="3863975"/>
            <a:ext cx="596900" cy="176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9" name="Footer Placeholder 2">
            <a:extLst>
              <a:ext uri="{FF2B5EF4-FFF2-40B4-BE49-F238E27FC236}">
                <a16:creationId xmlns:a16="http://schemas.microsoft.com/office/drawing/2014/main" xmlns="" id="{23D25F39-9037-4512-B237-CF885DC2CD7E}"/>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4190644426"/>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87BD88C9-A8CA-4FE2-AFF7-4CDB84A1AFE1}"/>
              </a:ext>
            </a:extLst>
          </p:cNvPr>
          <p:cNvSpPr>
            <a:spLocks noGrp="1"/>
          </p:cNvSpPr>
          <p:nvPr>
            <p:ph type="title"/>
          </p:nvPr>
        </p:nvSpPr>
        <p:spPr/>
        <p:txBody>
          <a:bodyPr/>
          <a:lstStyle/>
          <a:p>
            <a:pPr>
              <a:defRPr/>
            </a:pPr>
            <a:r>
              <a:rPr lang="en-US" dirty="0">
                <a:solidFill>
                  <a:schemeClr val="accent3"/>
                </a:solidFill>
              </a:rPr>
              <a:t>Solution: Finding Probabilities</a:t>
            </a:r>
          </a:p>
        </p:txBody>
      </p:sp>
      <p:sp>
        <p:nvSpPr>
          <p:cNvPr id="6" name="Content Placeholder 5">
            <a:extLst>
              <a:ext uri="{FF2B5EF4-FFF2-40B4-BE49-F238E27FC236}">
                <a16:creationId xmlns:a16="http://schemas.microsoft.com/office/drawing/2014/main" xmlns="" id="{FC49525D-128A-4D0E-9DA3-EEB767020FE8}"/>
              </a:ext>
            </a:extLst>
          </p:cNvPr>
          <p:cNvSpPr>
            <a:spLocks noGrp="1"/>
          </p:cNvSpPr>
          <p:nvPr>
            <p:ph idx="1"/>
          </p:nvPr>
        </p:nvSpPr>
        <p:spPr>
          <a:xfrm>
            <a:off x="436563" y="1408113"/>
            <a:ext cx="8229600" cy="4865687"/>
          </a:xfrm>
        </p:spPr>
        <p:txBody>
          <a:bodyPr/>
          <a:lstStyle/>
          <a:p>
            <a:pPr marL="233363" indent="-233363"/>
            <a:r>
              <a:rPr lang="en-US" altLang="en-US"/>
              <a:t>The possible number of ways of choosing one toxic kernel out of three toxic kernels is </a:t>
            </a:r>
          </a:p>
          <a:p>
            <a:pPr marL="233363" indent="-233363">
              <a:buFont typeface="Arial" panose="020B0604020202020204" pitchFamily="34" charset="0"/>
              <a:buNone/>
            </a:pPr>
            <a:r>
              <a:rPr lang="en-US" altLang="en-US" baseline="-25000"/>
              <a:t>		</a:t>
            </a:r>
            <a:r>
              <a:rPr lang="en-US" altLang="en-US" baseline="-25000">
                <a:solidFill>
                  <a:schemeClr val="accent2"/>
                </a:solidFill>
              </a:rPr>
              <a:t>3</a:t>
            </a:r>
            <a:r>
              <a:rPr lang="en-US" altLang="en-US">
                <a:solidFill>
                  <a:schemeClr val="accent2"/>
                </a:solidFill>
              </a:rPr>
              <a:t>C</a:t>
            </a:r>
            <a:r>
              <a:rPr lang="en-US" altLang="en-US" baseline="-25000">
                <a:solidFill>
                  <a:schemeClr val="accent2"/>
                </a:solidFill>
              </a:rPr>
              <a:t>1</a:t>
            </a:r>
            <a:r>
              <a:rPr lang="en-US" altLang="en-US">
                <a:solidFill>
                  <a:schemeClr val="accent2"/>
                </a:solidFill>
              </a:rPr>
              <a:t> = 3</a:t>
            </a:r>
            <a:endParaRPr lang="en-US" altLang="en-US"/>
          </a:p>
          <a:p>
            <a:pPr marL="233363" indent="-233363"/>
            <a:r>
              <a:rPr lang="en-US" altLang="en-US"/>
              <a:t>The possible number of ways of choosing three nontoxic kernels from 397 nontoxic kernels is </a:t>
            </a:r>
          </a:p>
          <a:p>
            <a:pPr marL="233363" lvl="2" indent="-233363">
              <a:buFont typeface="Arial" panose="020B0604020202020204" pitchFamily="34" charset="0"/>
              <a:buNone/>
            </a:pPr>
            <a:r>
              <a:rPr lang="en-US" altLang="en-US" baseline="-25000">
                <a:solidFill>
                  <a:schemeClr val="accent2"/>
                </a:solidFill>
              </a:rPr>
              <a:t>		397</a:t>
            </a:r>
            <a:r>
              <a:rPr lang="en-US" altLang="en-US">
                <a:solidFill>
                  <a:schemeClr val="accent2"/>
                </a:solidFill>
              </a:rPr>
              <a:t>C</a:t>
            </a:r>
            <a:r>
              <a:rPr lang="en-US" altLang="en-US" baseline="-25000">
                <a:solidFill>
                  <a:schemeClr val="accent2"/>
                </a:solidFill>
              </a:rPr>
              <a:t>3</a:t>
            </a:r>
            <a:r>
              <a:rPr lang="en-US" altLang="en-US">
                <a:solidFill>
                  <a:schemeClr val="accent2"/>
                </a:solidFill>
              </a:rPr>
              <a:t> = 10,349,790</a:t>
            </a:r>
          </a:p>
          <a:p>
            <a:pPr marL="233363" indent="-233363"/>
            <a:r>
              <a:rPr lang="en-US" altLang="en-US"/>
              <a:t>Using the Multiplication Rule, the number of ways of choosing one toxic kernel and three nontoxic kernels is</a:t>
            </a:r>
          </a:p>
          <a:p>
            <a:pPr marL="633413" lvl="1" indent="-233363">
              <a:buFont typeface="Wingdings" panose="05000000000000000000" pitchFamily="2" charset="2"/>
              <a:buNone/>
            </a:pPr>
            <a:r>
              <a:rPr lang="en-US" altLang="en-US" baseline="-25000">
                <a:solidFill>
                  <a:schemeClr val="accent2"/>
                </a:solidFill>
              </a:rPr>
              <a:t>		3</a:t>
            </a:r>
            <a:r>
              <a:rPr lang="en-US" altLang="en-US">
                <a:solidFill>
                  <a:schemeClr val="accent2"/>
                </a:solidFill>
              </a:rPr>
              <a:t>C</a:t>
            </a:r>
            <a:r>
              <a:rPr lang="en-US" altLang="en-US" baseline="-25000">
                <a:solidFill>
                  <a:schemeClr val="accent2"/>
                </a:solidFill>
              </a:rPr>
              <a:t>1 </a:t>
            </a:r>
            <a:r>
              <a:rPr lang="en-US" altLang="en-US">
                <a:solidFill>
                  <a:schemeClr val="accent2"/>
                </a:solidFill>
              </a:rPr>
              <a:t>∙ </a:t>
            </a:r>
            <a:r>
              <a:rPr lang="en-US" altLang="en-US" baseline="-25000">
                <a:solidFill>
                  <a:schemeClr val="accent2"/>
                </a:solidFill>
              </a:rPr>
              <a:t>397</a:t>
            </a:r>
            <a:r>
              <a:rPr lang="en-US" altLang="en-US">
                <a:solidFill>
                  <a:schemeClr val="accent2"/>
                </a:solidFill>
              </a:rPr>
              <a:t>C</a:t>
            </a:r>
            <a:r>
              <a:rPr lang="en-US" altLang="en-US" baseline="-25000">
                <a:solidFill>
                  <a:schemeClr val="accent2"/>
                </a:solidFill>
              </a:rPr>
              <a:t>3</a:t>
            </a:r>
            <a:r>
              <a:rPr lang="en-US" altLang="en-US">
                <a:solidFill>
                  <a:schemeClr val="accent2"/>
                </a:solidFill>
              </a:rPr>
              <a:t> = 3 ∙ 10,349,790 = 31,049,370</a:t>
            </a:r>
            <a:endParaRPr lang="en-US" altLang="en-US"/>
          </a:p>
          <a:p>
            <a:pPr marL="633413" lvl="1" indent="-233363"/>
            <a:endParaRPr lang="en-US" altLang="en-US"/>
          </a:p>
        </p:txBody>
      </p:sp>
      <p:pic>
        <p:nvPicPr>
          <p:cNvPr id="27652" name="Picture 3" descr="C:\Documents and Settings\Lyn\Local Settings\Temporary Internet Files\Content.IE5\4PW9QZ0D\MCFD01091_0000[1].wmf">
            <a:extLst>
              <a:ext uri="{FF2B5EF4-FFF2-40B4-BE49-F238E27FC236}">
                <a16:creationId xmlns:a16="http://schemas.microsoft.com/office/drawing/2014/main" xmlns="" id="{53475496-91AD-4618-B8E3-72AB3B4E7F6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35925" y="1822450"/>
            <a:ext cx="596900" cy="176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Footer Placeholder 2">
            <a:extLst>
              <a:ext uri="{FF2B5EF4-FFF2-40B4-BE49-F238E27FC236}">
                <a16:creationId xmlns:a16="http://schemas.microsoft.com/office/drawing/2014/main" xmlns="" id="{A3BE2FC7-59EC-45B3-81E0-5B5AC3D7CD22}"/>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62732648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5DC72167-CB4B-4AEE-9863-60576028067D}"/>
              </a:ext>
            </a:extLst>
          </p:cNvPr>
          <p:cNvSpPr>
            <a:spLocks noGrp="1"/>
          </p:cNvSpPr>
          <p:nvPr>
            <p:ph type="title"/>
          </p:nvPr>
        </p:nvSpPr>
        <p:spPr/>
        <p:txBody>
          <a:bodyPr/>
          <a:lstStyle/>
          <a:p>
            <a:pPr>
              <a:defRPr/>
            </a:pPr>
            <a:r>
              <a:rPr lang="en-US" dirty="0">
                <a:solidFill>
                  <a:schemeClr val="accent3"/>
                </a:solidFill>
              </a:rPr>
              <a:t>Solution: Finding Probabilities</a:t>
            </a:r>
          </a:p>
        </p:txBody>
      </p:sp>
      <p:sp>
        <p:nvSpPr>
          <p:cNvPr id="6" name="Content Placeholder 5">
            <a:extLst>
              <a:ext uri="{FF2B5EF4-FFF2-40B4-BE49-F238E27FC236}">
                <a16:creationId xmlns:a16="http://schemas.microsoft.com/office/drawing/2014/main" xmlns="" id="{003A0E3F-EE82-470D-84B3-49AF95AAB514}"/>
              </a:ext>
            </a:extLst>
          </p:cNvPr>
          <p:cNvSpPr>
            <a:spLocks noGrp="1"/>
          </p:cNvSpPr>
          <p:nvPr>
            <p:ph idx="1"/>
          </p:nvPr>
        </p:nvSpPr>
        <p:spPr>
          <a:xfrm>
            <a:off x="457200" y="1600200"/>
            <a:ext cx="8229600" cy="2333625"/>
          </a:xfrm>
        </p:spPr>
        <p:txBody>
          <a:bodyPr/>
          <a:lstStyle/>
          <a:p>
            <a:r>
              <a:rPr lang="en-US" altLang="en-US"/>
              <a:t>The number of possible ways of choosing 4 kernels from 400 kernels is</a:t>
            </a:r>
          </a:p>
          <a:p>
            <a:pPr>
              <a:buFont typeface="Arial" panose="020B0604020202020204" pitchFamily="34" charset="0"/>
              <a:buNone/>
            </a:pPr>
            <a:r>
              <a:rPr lang="en-US" altLang="en-US"/>
              <a:t>		</a:t>
            </a:r>
            <a:r>
              <a:rPr lang="en-US" altLang="en-US" baseline="-25000">
                <a:solidFill>
                  <a:schemeClr val="accent2"/>
                </a:solidFill>
              </a:rPr>
              <a:t>400</a:t>
            </a:r>
            <a:r>
              <a:rPr lang="en-US" altLang="en-US">
                <a:solidFill>
                  <a:schemeClr val="accent2"/>
                </a:solidFill>
              </a:rPr>
              <a:t>C</a:t>
            </a:r>
            <a:r>
              <a:rPr lang="en-US" altLang="en-US" baseline="-25000">
                <a:solidFill>
                  <a:schemeClr val="accent2"/>
                </a:solidFill>
              </a:rPr>
              <a:t>4</a:t>
            </a:r>
            <a:r>
              <a:rPr lang="en-US" altLang="en-US">
                <a:solidFill>
                  <a:schemeClr val="accent2"/>
                </a:solidFill>
              </a:rPr>
              <a:t> = 1,050,739,900</a:t>
            </a:r>
            <a:endParaRPr lang="en-US" altLang="en-US"/>
          </a:p>
          <a:p>
            <a:r>
              <a:rPr lang="en-US" altLang="en-US"/>
              <a:t>The probability of selecting exactly 1 toxic kernel is</a:t>
            </a:r>
          </a:p>
        </p:txBody>
      </p:sp>
      <p:pic>
        <p:nvPicPr>
          <p:cNvPr id="28677" name="Picture 3" descr="C:\Documents and Settings\Lyn\Local Settings\Temporary Internet Files\Content.IE5\4PW9QZ0D\MCFD01091_0000[1].wmf">
            <a:extLst>
              <a:ext uri="{FF2B5EF4-FFF2-40B4-BE49-F238E27FC236}">
                <a16:creationId xmlns:a16="http://schemas.microsoft.com/office/drawing/2014/main" xmlns="" id="{EA00EF3F-1DC1-49EE-9B52-2058F7D7975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66088" y="4321175"/>
            <a:ext cx="596900" cy="176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8" name="Footer Placeholder 2">
            <a:extLst>
              <a:ext uri="{FF2B5EF4-FFF2-40B4-BE49-F238E27FC236}">
                <a16:creationId xmlns:a16="http://schemas.microsoft.com/office/drawing/2014/main" xmlns="" id="{8939B4BB-30AC-45AC-AA0B-6F7AD52A52CA}"/>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mc:AlternateContent xmlns:mc="http://schemas.openxmlformats.org/markup-compatibility/2006" xmlns:a14="http://schemas.microsoft.com/office/drawing/2010/main">
        <mc:Choice Requires="a14">
          <p:sp>
            <p:nvSpPr>
              <p:cNvPr id="2" name="Rectangle 1">
                <a:extLst>
                  <a:ext uri="{FF2B5EF4-FFF2-40B4-BE49-F238E27FC236}">
                    <a16:creationId xmlns:a16="http://schemas.microsoft.com/office/drawing/2014/main" xmlns="" id="{6201F408-5239-4BD5-8431-3F77D7CD144B}"/>
                  </a:ext>
                </a:extLst>
              </p:cNvPr>
              <p:cNvSpPr/>
              <p:nvPr/>
            </p:nvSpPr>
            <p:spPr>
              <a:xfrm>
                <a:off x="1377521" y="3564706"/>
                <a:ext cx="6688567" cy="1961243"/>
              </a:xfrm>
              <a:prstGeom prst="rect">
                <a:avLst/>
              </a:prstGeom>
            </p:spPr>
            <p:txBody>
              <a:bodyPr wrap="square">
                <a:spAutoFit/>
              </a:bodyPr>
              <a:lstStyle/>
              <a:p>
                <a:r>
                  <a:rPr lang="en-US" sz="2800" i="1" dirty="0">
                    <a:solidFill>
                      <a:srgbClr val="C00000"/>
                    </a:solidFill>
                    <a:latin typeface="+mn-lt"/>
                  </a:rPr>
                  <a:t>P</a:t>
                </a:r>
                <a:r>
                  <a:rPr lang="en-US" sz="2800" dirty="0">
                    <a:solidFill>
                      <a:srgbClr val="C00000"/>
                    </a:solidFill>
                    <a:latin typeface="+mn-lt"/>
                  </a:rPr>
                  <a:t>(1 toxic kernel) = </a:t>
                </a:r>
                <a14:m>
                  <m:oMath xmlns:m="http://schemas.openxmlformats.org/officeDocument/2006/math">
                    <m:f>
                      <m:fPr>
                        <m:ctrlPr>
                          <a:rPr lang="en-US" sz="2800" i="1" smtClean="0">
                            <a:solidFill>
                              <a:srgbClr val="C00000"/>
                            </a:solidFill>
                            <a:latin typeface="Cambria Math" panose="02040503050406030204" pitchFamily="18" charset="0"/>
                          </a:rPr>
                        </m:ctrlPr>
                      </m:fPr>
                      <m:num>
                        <m:r>
                          <m:rPr>
                            <m:nor/>
                          </m:rPr>
                          <a:rPr lang="en-US" sz="2800" baseline="-25000" dirty="0">
                            <a:solidFill>
                              <a:srgbClr val="C00000"/>
                            </a:solidFill>
                            <a:latin typeface="+mn-lt"/>
                          </a:rPr>
                          <m:t>3</m:t>
                        </m:r>
                        <m:r>
                          <m:rPr>
                            <m:nor/>
                          </m:rPr>
                          <a:rPr lang="en-US" sz="2800" i="1" dirty="0">
                            <a:solidFill>
                              <a:srgbClr val="C00000"/>
                            </a:solidFill>
                            <a:latin typeface="+mn-lt"/>
                          </a:rPr>
                          <m:t>C</m:t>
                        </m:r>
                        <m:r>
                          <m:rPr>
                            <m:nor/>
                          </m:rPr>
                          <a:rPr lang="en-US" sz="2800" b="0" i="0" baseline="-25000" dirty="0" smtClean="0">
                            <a:solidFill>
                              <a:srgbClr val="C00000"/>
                            </a:solidFill>
                            <a:latin typeface="+mn-lt"/>
                          </a:rPr>
                          <m:t>1</m:t>
                        </m:r>
                        <m:r>
                          <a:rPr lang="en-US" sz="2800" b="0" i="1" baseline="-25000" dirty="0" smtClean="0">
                            <a:solidFill>
                              <a:srgbClr val="C00000"/>
                            </a:solidFill>
                            <a:latin typeface="Cambria Math" panose="02040503050406030204" pitchFamily="18" charset="0"/>
                          </a:rPr>
                          <m:t> </m:t>
                        </m:r>
                        <m:r>
                          <a:rPr lang="en-US" sz="2800" i="0" dirty="0">
                            <a:solidFill>
                              <a:srgbClr val="C00000"/>
                            </a:solidFill>
                            <a:latin typeface="Cambria Math" panose="02040503050406030204" pitchFamily="18" charset="0"/>
                            <a:ea typeface="Cambria Math" panose="02040503050406030204" pitchFamily="18" charset="0"/>
                          </a:rPr>
                          <m:t>∙</m:t>
                        </m:r>
                        <m:r>
                          <m:rPr>
                            <m:nor/>
                          </m:rPr>
                          <a:rPr lang="en-US" sz="2800" b="0" i="0" dirty="0" smtClean="0">
                            <a:solidFill>
                              <a:srgbClr val="C00000"/>
                            </a:solidFill>
                            <a:latin typeface="Cambria Math" panose="02040503050406030204" pitchFamily="18" charset="0"/>
                            <a:ea typeface="Cambria Math" panose="02040503050406030204" pitchFamily="18" charset="0"/>
                          </a:rPr>
                          <m:t> </m:t>
                        </m:r>
                        <m:r>
                          <m:rPr>
                            <m:nor/>
                          </m:rPr>
                          <a:rPr lang="en-US" sz="2800" b="0" i="0" baseline="-25000" dirty="0" smtClean="0">
                            <a:solidFill>
                              <a:srgbClr val="C00000"/>
                            </a:solidFill>
                            <a:latin typeface="+mn-lt"/>
                          </a:rPr>
                          <m:t>397</m:t>
                        </m:r>
                        <m:r>
                          <m:rPr>
                            <m:nor/>
                          </m:rPr>
                          <a:rPr lang="en-US" sz="2800" i="1" dirty="0">
                            <a:solidFill>
                              <a:srgbClr val="C00000"/>
                            </a:solidFill>
                            <a:latin typeface="+mn-lt"/>
                          </a:rPr>
                          <m:t>C</m:t>
                        </m:r>
                        <m:r>
                          <m:rPr>
                            <m:nor/>
                          </m:rPr>
                          <a:rPr lang="en-US" sz="2800" b="0" i="0" baseline="-25000" dirty="0" smtClean="0">
                            <a:solidFill>
                              <a:srgbClr val="C00000"/>
                            </a:solidFill>
                            <a:latin typeface="+mn-lt"/>
                          </a:rPr>
                          <m:t>3</m:t>
                        </m:r>
                      </m:num>
                      <m:den>
                        <m:r>
                          <m:rPr>
                            <m:nor/>
                          </m:rPr>
                          <a:rPr lang="en-US" sz="2800" b="0" i="0" baseline="-25000" dirty="0" smtClean="0">
                            <a:solidFill>
                              <a:srgbClr val="C00000"/>
                            </a:solidFill>
                            <a:latin typeface="+mn-lt"/>
                          </a:rPr>
                          <m:t>400</m:t>
                        </m:r>
                        <m:r>
                          <m:rPr>
                            <m:nor/>
                          </m:rPr>
                          <a:rPr lang="en-US" sz="2800" i="1" dirty="0">
                            <a:solidFill>
                              <a:srgbClr val="C00000"/>
                            </a:solidFill>
                            <a:latin typeface="+mn-lt"/>
                          </a:rPr>
                          <m:t>C</m:t>
                        </m:r>
                        <m:r>
                          <m:rPr>
                            <m:nor/>
                          </m:rPr>
                          <a:rPr lang="en-US" sz="2800" b="0" i="0" baseline="-25000" dirty="0" smtClean="0">
                            <a:solidFill>
                              <a:srgbClr val="C00000"/>
                            </a:solidFill>
                            <a:latin typeface="+mn-lt"/>
                          </a:rPr>
                          <m:t>4</m:t>
                        </m:r>
                      </m:den>
                    </m:f>
                  </m:oMath>
                </a14:m>
                <a:endParaRPr lang="en-US" sz="2800" dirty="0">
                  <a:solidFill>
                    <a:srgbClr val="C00000"/>
                  </a:solidFill>
                  <a:latin typeface="+mn-lt"/>
                </a:endParaRPr>
              </a:p>
              <a:p>
                <a:endParaRPr lang="en-US" sz="2800" dirty="0">
                  <a:solidFill>
                    <a:srgbClr val="C00000"/>
                  </a:solidFill>
                  <a:latin typeface="+mn-lt"/>
                </a:endParaRPr>
              </a:p>
              <a:p>
                <a:r>
                  <a:rPr lang="en-US" sz="2800" dirty="0">
                    <a:solidFill>
                      <a:srgbClr val="C00000"/>
                    </a:solidFill>
                    <a:latin typeface="+mn-lt"/>
                  </a:rPr>
                  <a:t>                            = </a:t>
                </a:r>
                <a14:m>
                  <m:oMath xmlns:m="http://schemas.openxmlformats.org/officeDocument/2006/math">
                    <m:f>
                      <m:fPr>
                        <m:ctrlPr>
                          <a:rPr lang="en-US" sz="2800" i="1">
                            <a:solidFill>
                              <a:srgbClr val="C00000"/>
                            </a:solidFill>
                            <a:latin typeface="Cambria Math" panose="02040503050406030204" pitchFamily="18" charset="0"/>
                          </a:rPr>
                        </m:ctrlPr>
                      </m:fPr>
                      <m:num>
                        <m:r>
                          <m:rPr>
                            <m:nor/>
                          </m:rPr>
                          <a:rPr lang="en-US" sz="2800" b="0" i="0" dirty="0" smtClean="0">
                            <a:solidFill>
                              <a:srgbClr val="C00000"/>
                            </a:solidFill>
                            <a:latin typeface="+mn-lt"/>
                          </a:rPr>
                          <m:t>31,049,370</m:t>
                        </m:r>
                      </m:num>
                      <m:den>
                        <m:r>
                          <m:rPr>
                            <m:nor/>
                          </m:rPr>
                          <a:rPr lang="en-US" sz="2800" b="0" i="0" dirty="0" smtClean="0">
                            <a:solidFill>
                              <a:srgbClr val="C00000"/>
                            </a:solidFill>
                            <a:latin typeface="+mn-lt"/>
                          </a:rPr>
                          <m:t>1,050,739,900</m:t>
                        </m:r>
                      </m:den>
                    </m:f>
                  </m:oMath>
                </a14:m>
                <a:r>
                  <a:rPr lang="en-US" sz="2800" dirty="0">
                    <a:solidFill>
                      <a:srgbClr val="C00000"/>
                    </a:solidFill>
                    <a:latin typeface="+mn-lt"/>
                  </a:rPr>
                  <a:t> </a:t>
                </a:r>
                <a14:m>
                  <m:oMath xmlns:m="http://schemas.openxmlformats.org/officeDocument/2006/math">
                    <m:r>
                      <a:rPr lang="en-US" sz="2800" i="1" dirty="0">
                        <a:solidFill>
                          <a:srgbClr val="C00000"/>
                        </a:solidFill>
                        <a:latin typeface="Cambria Math" panose="02040503050406030204" pitchFamily="18" charset="0"/>
                        <a:ea typeface="Cambria Math" panose="02040503050406030204" pitchFamily="18" charset="0"/>
                      </a:rPr>
                      <m:t>≈</m:t>
                    </m:r>
                  </m:oMath>
                </a14:m>
                <a:r>
                  <a:rPr lang="en-US" sz="2800" dirty="0">
                    <a:solidFill>
                      <a:srgbClr val="C00000"/>
                    </a:solidFill>
                    <a:latin typeface="+mn-lt"/>
                  </a:rPr>
                  <a:t> 0.030</a:t>
                </a:r>
              </a:p>
            </p:txBody>
          </p:sp>
        </mc:Choice>
        <mc:Fallback xmlns="">
          <p:sp>
            <p:nvSpPr>
              <p:cNvPr id="2" name="Rectangle 1">
                <a:extLst>
                  <a:ext uri="{FF2B5EF4-FFF2-40B4-BE49-F238E27FC236}">
                    <a16:creationId xmlns:a16="http://schemas.microsoft.com/office/drawing/2014/main" id="{6201F408-5239-4BD5-8431-3F77D7CD144B}"/>
                  </a:ext>
                </a:extLst>
              </p:cNvPr>
              <p:cNvSpPr>
                <a:spLocks noRot="1" noChangeAspect="1" noMove="1" noResize="1" noEditPoints="1" noAdjustHandles="1" noChangeArrowheads="1" noChangeShapeType="1" noTextEdit="1"/>
              </p:cNvSpPr>
              <p:nvPr/>
            </p:nvSpPr>
            <p:spPr>
              <a:xfrm>
                <a:off x="1377521" y="3564706"/>
                <a:ext cx="6688567" cy="1961243"/>
              </a:xfrm>
              <a:prstGeom prst="rect">
                <a:avLst/>
              </a:prstGeom>
              <a:blipFill>
                <a:blip r:embed="rId3"/>
                <a:stretch>
                  <a:fillRect l="-1914" b="-312"/>
                </a:stretch>
              </a:blipFill>
            </p:spPr>
            <p:txBody>
              <a:bodyPr/>
              <a:lstStyle/>
              <a:p>
                <a:r>
                  <a:rPr lang="en-US">
                    <a:noFill/>
                  </a:rPr>
                  <a:t> </a:t>
                </a:r>
              </a:p>
            </p:txBody>
          </p:sp>
        </mc:Fallback>
      </mc:AlternateContent>
    </p:spTree>
    <p:extLst>
      <p:ext uri="{BB962C8B-B14F-4D97-AF65-F5344CB8AC3E}">
        <p14:creationId xmlns:p14="http://schemas.microsoft.com/office/powerpoint/2010/main" val="355160404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5">
            <a:extLst>
              <a:ext uri="{FF2B5EF4-FFF2-40B4-BE49-F238E27FC236}">
                <a16:creationId xmlns:a16="http://schemas.microsoft.com/office/drawing/2014/main" xmlns="" id="{285204D6-358D-4E32-9AF5-19BB076F0E68}"/>
              </a:ext>
            </a:extLst>
          </p:cNvPr>
          <p:cNvSpPr>
            <a:spLocks noGrp="1"/>
          </p:cNvSpPr>
          <p:nvPr>
            <p:ph type="ctrTitle"/>
          </p:nvPr>
        </p:nvSpPr>
        <p:spPr/>
        <p:txBody>
          <a:bodyPr/>
          <a:lstStyle/>
          <a:p>
            <a:r>
              <a:rPr lang="en-US" altLang="en-US"/>
              <a:t>Section 3.4</a:t>
            </a:r>
          </a:p>
        </p:txBody>
      </p:sp>
      <p:sp>
        <p:nvSpPr>
          <p:cNvPr id="7" name="Subtitle 6">
            <a:extLst>
              <a:ext uri="{FF2B5EF4-FFF2-40B4-BE49-F238E27FC236}">
                <a16:creationId xmlns:a16="http://schemas.microsoft.com/office/drawing/2014/main" xmlns="" id="{15341CC1-BD03-4C10-AD5B-C5F523FED989}"/>
              </a:ext>
            </a:extLst>
          </p:cNvPr>
          <p:cNvSpPr>
            <a:spLocks noGrp="1"/>
          </p:cNvSpPr>
          <p:nvPr>
            <p:ph type="subTitle" idx="1"/>
          </p:nvPr>
        </p:nvSpPr>
        <p:spPr/>
        <p:txBody>
          <a:bodyPr/>
          <a:lstStyle/>
          <a:p>
            <a:pPr>
              <a:buFont typeface="Arial" charset="0"/>
              <a:buNone/>
              <a:defRPr/>
            </a:pPr>
            <a:r>
              <a:rPr lang="en-US" dirty="0"/>
              <a:t>Additional Topics in Probability and Counting</a:t>
            </a:r>
          </a:p>
        </p:txBody>
      </p:sp>
      <p:sp>
        <p:nvSpPr>
          <p:cNvPr id="10244" name="Footer Placeholder 2">
            <a:extLst>
              <a:ext uri="{FF2B5EF4-FFF2-40B4-BE49-F238E27FC236}">
                <a16:creationId xmlns:a16="http://schemas.microsoft.com/office/drawing/2014/main" xmlns="" id="{B0661BEF-D495-4942-9BAD-1855A8678C90}"/>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605172927"/>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xmlns="" id="{ACB0893D-651D-47FF-B1E4-B5F7C53F10D2}"/>
              </a:ext>
            </a:extLst>
          </p:cNvPr>
          <p:cNvSpPr>
            <a:spLocks noGrp="1"/>
          </p:cNvSpPr>
          <p:nvPr>
            <p:ph type="title"/>
          </p:nvPr>
        </p:nvSpPr>
        <p:spPr/>
        <p:txBody>
          <a:bodyPr/>
          <a:lstStyle/>
          <a:p>
            <a:pPr eaLnBrk="1" hangingPunct="1"/>
            <a:r>
              <a:rPr lang="en-US" altLang="en-US"/>
              <a:t>Section 3.4 Objectives</a:t>
            </a:r>
          </a:p>
        </p:txBody>
      </p:sp>
      <p:sp>
        <p:nvSpPr>
          <p:cNvPr id="11267" name="Content Placeholder 2">
            <a:extLst>
              <a:ext uri="{FF2B5EF4-FFF2-40B4-BE49-F238E27FC236}">
                <a16:creationId xmlns:a16="http://schemas.microsoft.com/office/drawing/2014/main" xmlns="" id="{724392DE-140E-452A-A3B5-90CE78195BF7}"/>
              </a:ext>
            </a:extLst>
          </p:cNvPr>
          <p:cNvSpPr>
            <a:spLocks noGrp="1"/>
          </p:cNvSpPr>
          <p:nvPr>
            <p:ph idx="1"/>
          </p:nvPr>
        </p:nvSpPr>
        <p:spPr/>
        <p:txBody>
          <a:bodyPr/>
          <a:lstStyle/>
          <a:p>
            <a:pPr eaLnBrk="1" hangingPunct="1"/>
            <a:r>
              <a:rPr lang="en-US" altLang="en-US"/>
              <a:t>How to find the number of ways a group of objects can be arranged in order</a:t>
            </a:r>
          </a:p>
          <a:p>
            <a:pPr eaLnBrk="1" hangingPunct="1"/>
            <a:r>
              <a:rPr lang="en-US" altLang="en-US"/>
              <a:t>How to find the number of ways to choose several objects from a group without regard to order</a:t>
            </a:r>
          </a:p>
          <a:p>
            <a:pPr eaLnBrk="1" hangingPunct="1"/>
            <a:r>
              <a:rPr lang="en-US" altLang="en-US"/>
              <a:t>How to use the counting principles to find probabilities</a:t>
            </a:r>
          </a:p>
        </p:txBody>
      </p:sp>
      <p:sp>
        <p:nvSpPr>
          <p:cNvPr id="11268" name="Footer Placeholder 2">
            <a:extLst>
              <a:ext uri="{FF2B5EF4-FFF2-40B4-BE49-F238E27FC236}">
                <a16:creationId xmlns:a16="http://schemas.microsoft.com/office/drawing/2014/main" xmlns="" id="{9A27627D-F188-46B8-BC75-B469D8E3AB4E}"/>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380011600"/>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xmlns="" id="{404EB26E-5419-4026-8A4B-9F2C5B461DD6}"/>
              </a:ext>
            </a:extLst>
          </p:cNvPr>
          <p:cNvSpPr>
            <a:spLocks noGrp="1"/>
          </p:cNvSpPr>
          <p:nvPr>
            <p:ph type="title"/>
          </p:nvPr>
        </p:nvSpPr>
        <p:spPr/>
        <p:txBody>
          <a:bodyPr/>
          <a:lstStyle/>
          <a:p>
            <a:r>
              <a:rPr lang="en-US" altLang="en-US"/>
              <a:t>Permutations</a:t>
            </a:r>
          </a:p>
        </p:txBody>
      </p:sp>
      <p:sp>
        <p:nvSpPr>
          <p:cNvPr id="78851" name="Content Placeholder 2">
            <a:extLst>
              <a:ext uri="{FF2B5EF4-FFF2-40B4-BE49-F238E27FC236}">
                <a16:creationId xmlns:a16="http://schemas.microsoft.com/office/drawing/2014/main" xmlns="" id="{B5967F91-8FEB-48C5-8382-549F963E34E5}"/>
              </a:ext>
            </a:extLst>
          </p:cNvPr>
          <p:cNvSpPr>
            <a:spLocks noGrp="1"/>
          </p:cNvSpPr>
          <p:nvPr>
            <p:ph idx="1"/>
          </p:nvPr>
        </p:nvSpPr>
        <p:spPr>
          <a:xfrm>
            <a:off x="457200" y="1476375"/>
            <a:ext cx="8229600" cy="4537075"/>
          </a:xfrm>
        </p:spPr>
        <p:txBody>
          <a:bodyPr/>
          <a:lstStyle/>
          <a:p>
            <a:pPr>
              <a:buFont typeface="Arial" panose="020B0604020202020204" pitchFamily="34" charset="0"/>
              <a:buNone/>
            </a:pPr>
            <a:r>
              <a:rPr lang="en-US" altLang="en-US" b="1" dirty="0">
                <a:solidFill>
                  <a:schemeClr val="accent2"/>
                </a:solidFill>
              </a:rPr>
              <a:t>Permutation</a:t>
            </a:r>
          </a:p>
          <a:p>
            <a:r>
              <a:rPr lang="en-US" altLang="en-US" dirty="0"/>
              <a:t>An ordered arrangement of objects</a:t>
            </a:r>
          </a:p>
          <a:p>
            <a:r>
              <a:rPr lang="en-US" altLang="en-US" dirty="0"/>
              <a:t>The number of different permutations of </a:t>
            </a:r>
            <a:r>
              <a:rPr lang="en-US" altLang="en-US" i="1" dirty="0"/>
              <a:t>n</a:t>
            </a:r>
            <a:r>
              <a:rPr lang="en-US" altLang="en-US" dirty="0"/>
              <a:t> distinct objects is </a:t>
            </a:r>
            <a:r>
              <a:rPr lang="en-US" altLang="en-US" i="1" dirty="0"/>
              <a:t>n</a:t>
            </a:r>
            <a:r>
              <a:rPr lang="en-US" altLang="en-US" dirty="0"/>
              <a:t>! (</a:t>
            </a:r>
            <a:r>
              <a:rPr lang="en-US" altLang="en-US" b="1" i="1" dirty="0"/>
              <a:t>n</a:t>
            </a:r>
            <a:r>
              <a:rPr lang="en-US" altLang="en-US" b="1" dirty="0"/>
              <a:t> factorial</a:t>
            </a:r>
            <a:r>
              <a:rPr lang="en-US" altLang="en-US" dirty="0"/>
              <a:t>)</a:t>
            </a:r>
          </a:p>
          <a:p>
            <a:pPr lvl="1"/>
            <a:r>
              <a:rPr lang="en-US" altLang="en-US" i="1" dirty="0"/>
              <a:t>n</a:t>
            </a:r>
            <a:r>
              <a:rPr lang="en-US" altLang="en-US" dirty="0"/>
              <a:t>! = </a:t>
            </a:r>
            <a:r>
              <a:rPr lang="en-US" altLang="en-US" i="1" dirty="0"/>
              <a:t>n</a:t>
            </a:r>
            <a:r>
              <a:rPr lang="en-US" altLang="en-US" dirty="0"/>
              <a:t>∙(</a:t>
            </a:r>
            <a:r>
              <a:rPr lang="en-US" altLang="en-US" i="1" dirty="0"/>
              <a:t>n</a:t>
            </a:r>
            <a:r>
              <a:rPr lang="en-US" altLang="en-US" dirty="0"/>
              <a:t> – 1)∙(</a:t>
            </a:r>
            <a:r>
              <a:rPr lang="en-US" altLang="en-US" i="1" dirty="0"/>
              <a:t>n</a:t>
            </a:r>
            <a:r>
              <a:rPr lang="en-US" altLang="en-US" dirty="0"/>
              <a:t> – 2)∙(</a:t>
            </a:r>
            <a:r>
              <a:rPr lang="en-US" altLang="en-US" i="1" dirty="0"/>
              <a:t>n</a:t>
            </a:r>
            <a:r>
              <a:rPr lang="en-US" altLang="en-US" dirty="0"/>
              <a:t> – 3)∙ ∙ ∙3∙2∙1</a:t>
            </a:r>
          </a:p>
          <a:p>
            <a:pPr lvl="1"/>
            <a:r>
              <a:rPr lang="en-US" altLang="en-US" dirty="0"/>
              <a:t>0! = 1</a:t>
            </a:r>
          </a:p>
          <a:p>
            <a:pPr lvl="1"/>
            <a:r>
              <a:rPr lang="en-US" altLang="en-US" dirty="0"/>
              <a:t>Examples:</a:t>
            </a:r>
          </a:p>
          <a:p>
            <a:pPr lvl="2"/>
            <a:r>
              <a:rPr lang="en-US" altLang="en-US" dirty="0"/>
              <a:t>6! = 6∙5∙4∙3∙2∙1 = 720</a:t>
            </a:r>
          </a:p>
          <a:p>
            <a:pPr lvl="2"/>
            <a:r>
              <a:rPr lang="en-US" altLang="en-US" dirty="0"/>
              <a:t>4! = </a:t>
            </a:r>
            <a:r>
              <a:rPr lang="en-US" altLang="en-US" dirty="0">
                <a:solidFill>
                  <a:srgbClr val="000000"/>
                </a:solidFill>
              </a:rPr>
              <a:t>4∙3∙2∙1 = 24</a:t>
            </a:r>
            <a:endParaRPr lang="en-US" altLang="en-US" dirty="0"/>
          </a:p>
        </p:txBody>
      </p:sp>
      <p:sp>
        <p:nvSpPr>
          <p:cNvPr id="12292" name="Footer Placeholder 2">
            <a:extLst>
              <a:ext uri="{FF2B5EF4-FFF2-40B4-BE49-F238E27FC236}">
                <a16:creationId xmlns:a16="http://schemas.microsoft.com/office/drawing/2014/main" xmlns="" id="{0CB23880-23AC-497B-9378-776CCEAE5A7B}"/>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9798072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8851">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8851">
                                            <p:txEl>
                                              <p:pRg st="3" end="3"/>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8851">
                                            <p:txEl>
                                              <p:pRg st="4" end="4"/>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8851">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8851">
                                            <p:txEl>
                                              <p:pRg st="6" end="6"/>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885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1"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creenshot of a cell phone&#10;&#10;Description generated with very high confidence">
            <a:extLst>
              <a:ext uri="{FF2B5EF4-FFF2-40B4-BE49-F238E27FC236}">
                <a16:creationId xmlns:a16="http://schemas.microsoft.com/office/drawing/2014/main" xmlns="" id="{A58E1794-0E0D-4801-85FB-75FD04D5DF3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58480" y="1990124"/>
            <a:ext cx="2721871" cy="3130517"/>
          </a:xfrm>
          <a:prstGeom prst="rect">
            <a:avLst/>
          </a:prstGeom>
        </p:spPr>
      </p:pic>
      <p:sp>
        <p:nvSpPr>
          <p:cNvPr id="2" name="Title 1">
            <a:extLst>
              <a:ext uri="{FF2B5EF4-FFF2-40B4-BE49-F238E27FC236}">
                <a16:creationId xmlns:a16="http://schemas.microsoft.com/office/drawing/2014/main" xmlns="" id="{D61D7D94-02DD-4B24-82B5-9AEEFF885CD2}"/>
              </a:ext>
            </a:extLst>
          </p:cNvPr>
          <p:cNvSpPr>
            <a:spLocks noGrp="1"/>
          </p:cNvSpPr>
          <p:nvPr>
            <p:ph type="title"/>
          </p:nvPr>
        </p:nvSpPr>
        <p:spPr/>
        <p:txBody>
          <a:bodyPr/>
          <a:lstStyle/>
          <a:p>
            <a:pPr>
              <a:defRPr/>
            </a:pPr>
            <a:r>
              <a:rPr lang="en-US" dirty="0">
                <a:solidFill>
                  <a:schemeClr val="accent3"/>
                </a:solidFill>
              </a:rPr>
              <a:t>Example: Finding the Number of Permutation of </a:t>
            </a:r>
            <a:r>
              <a:rPr lang="en-US" i="1" dirty="0">
                <a:solidFill>
                  <a:schemeClr val="accent3"/>
                </a:solidFill>
              </a:rPr>
              <a:t>n</a:t>
            </a:r>
            <a:r>
              <a:rPr lang="en-US" dirty="0">
                <a:solidFill>
                  <a:schemeClr val="accent3"/>
                </a:solidFill>
              </a:rPr>
              <a:t> Objects</a:t>
            </a:r>
          </a:p>
        </p:txBody>
      </p:sp>
      <p:sp>
        <p:nvSpPr>
          <p:cNvPr id="3" name="Content Placeholder 2">
            <a:extLst>
              <a:ext uri="{FF2B5EF4-FFF2-40B4-BE49-F238E27FC236}">
                <a16:creationId xmlns:a16="http://schemas.microsoft.com/office/drawing/2014/main" xmlns="" id="{4966BB5B-7C73-41CB-929D-B8A7FE9DA32F}"/>
              </a:ext>
            </a:extLst>
          </p:cNvPr>
          <p:cNvSpPr>
            <a:spLocks noGrp="1"/>
          </p:cNvSpPr>
          <p:nvPr>
            <p:ph idx="1"/>
          </p:nvPr>
        </p:nvSpPr>
        <p:spPr>
          <a:xfrm>
            <a:off x="457200" y="1600200"/>
            <a:ext cx="5884863" cy="1855788"/>
          </a:xfrm>
        </p:spPr>
        <p:txBody>
          <a:bodyPr/>
          <a:lstStyle/>
          <a:p>
            <a:pPr marL="0" indent="0">
              <a:buFont typeface="Arial" charset="0"/>
              <a:buNone/>
              <a:defRPr/>
            </a:pPr>
            <a:r>
              <a:rPr lang="en-US" dirty="0"/>
              <a:t>The objective of a 9 </a:t>
            </a:r>
            <a:r>
              <a:rPr lang="en-US" sz="2400" dirty="0">
                <a:latin typeface="+mj-lt"/>
              </a:rPr>
              <a:t>x</a:t>
            </a:r>
            <a:r>
              <a:rPr lang="en-US" dirty="0"/>
              <a:t> 9 Sudoku number puzzle is to fill the grid so that each row, each column, and each 3 </a:t>
            </a:r>
            <a:r>
              <a:rPr lang="en-US" sz="2400" dirty="0">
                <a:solidFill>
                  <a:prstClr val="black"/>
                </a:solidFill>
                <a:latin typeface="Arial"/>
              </a:rPr>
              <a:t>x</a:t>
            </a:r>
            <a:r>
              <a:rPr lang="en-US" dirty="0"/>
              <a:t> 3 grid contain the digits 1 to 9. How many different ways can the first row of a blank 9 </a:t>
            </a:r>
            <a:r>
              <a:rPr lang="en-US" sz="2400" dirty="0">
                <a:solidFill>
                  <a:prstClr val="black"/>
                </a:solidFill>
                <a:latin typeface="Arial"/>
              </a:rPr>
              <a:t>x</a:t>
            </a:r>
            <a:r>
              <a:rPr lang="en-US" dirty="0"/>
              <a:t> 9 Sudoku grid be filled?</a:t>
            </a:r>
          </a:p>
        </p:txBody>
      </p:sp>
      <p:sp>
        <p:nvSpPr>
          <p:cNvPr id="7" name="TextBox 6">
            <a:extLst>
              <a:ext uri="{FF2B5EF4-FFF2-40B4-BE49-F238E27FC236}">
                <a16:creationId xmlns:a16="http://schemas.microsoft.com/office/drawing/2014/main" xmlns="" id="{A7541698-EE45-4AAC-AC38-1AEE1D3DEAE5}"/>
              </a:ext>
            </a:extLst>
          </p:cNvPr>
          <p:cNvSpPr txBox="1"/>
          <p:nvPr/>
        </p:nvSpPr>
        <p:spPr>
          <a:xfrm>
            <a:off x="457200" y="4525963"/>
            <a:ext cx="7888288" cy="1373187"/>
          </a:xfrm>
          <a:prstGeom prst="rect">
            <a:avLst/>
          </a:prstGeom>
          <a:noFill/>
        </p:spPr>
        <p:txBody>
          <a:bodyPr>
            <a:spAutoFit/>
          </a:bodyPr>
          <a:lstStyle/>
          <a:p>
            <a:pPr>
              <a:defRPr/>
            </a:pPr>
            <a:r>
              <a:rPr lang="en-US" sz="2800" b="1" dirty="0">
                <a:solidFill>
                  <a:schemeClr val="accent3"/>
                </a:solidFill>
                <a:latin typeface="+mn-lt"/>
                <a:cs typeface="Arial" charset="0"/>
              </a:rPr>
              <a:t>Solution:</a:t>
            </a:r>
          </a:p>
          <a:p>
            <a:pPr>
              <a:defRPr/>
            </a:pPr>
            <a:r>
              <a:rPr lang="en-US" sz="2800" dirty="0">
                <a:latin typeface="+mn-lt"/>
                <a:cs typeface="Arial" charset="0"/>
              </a:rPr>
              <a:t>The number of permutations is </a:t>
            </a:r>
            <a:br>
              <a:rPr lang="en-US" sz="2800" dirty="0">
                <a:latin typeface="+mn-lt"/>
                <a:cs typeface="Arial" charset="0"/>
              </a:rPr>
            </a:br>
            <a:r>
              <a:rPr lang="en-US" sz="2800" dirty="0">
                <a:latin typeface="+mn-lt"/>
                <a:cs typeface="Arial" charset="0"/>
              </a:rPr>
              <a:t>	</a:t>
            </a:r>
            <a:r>
              <a:rPr lang="en-US" sz="2800" dirty="0">
                <a:solidFill>
                  <a:schemeClr val="accent2"/>
                </a:solidFill>
                <a:latin typeface="+mn-lt"/>
                <a:cs typeface="Arial" charset="0"/>
              </a:rPr>
              <a:t>9!= 9</a:t>
            </a:r>
            <a:r>
              <a:rPr lang="en-US" sz="2800" dirty="0">
                <a:solidFill>
                  <a:schemeClr val="accent2"/>
                </a:solidFill>
                <a:latin typeface="Times New Roman" pitchFamily="18" charset="0"/>
                <a:cs typeface="Times New Roman" pitchFamily="18" charset="0"/>
              </a:rPr>
              <a:t>∙8∙7∙6∙5∙4∙3∙2∙1  = 362,880 ways</a:t>
            </a:r>
            <a:endParaRPr lang="en-US" sz="2800" dirty="0">
              <a:solidFill>
                <a:schemeClr val="accent2"/>
              </a:solidFill>
              <a:latin typeface="+mn-lt"/>
              <a:cs typeface="Arial" charset="0"/>
            </a:endParaRPr>
          </a:p>
        </p:txBody>
      </p:sp>
      <p:sp>
        <p:nvSpPr>
          <p:cNvPr id="13318" name="Footer Placeholder 2">
            <a:extLst>
              <a:ext uri="{FF2B5EF4-FFF2-40B4-BE49-F238E27FC236}">
                <a16:creationId xmlns:a16="http://schemas.microsoft.com/office/drawing/2014/main" xmlns="" id="{204804C1-6D9C-47AF-AAFB-3F0BEA1C2740}"/>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62917011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xmlns="" id="{9417093C-0D77-4199-8EF0-8B89F870AC7D}"/>
              </a:ext>
            </a:extLst>
          </p:cNvPr>
          <p:cNvSpPr>
            <a:spLocks noGrp="1"/>
          </p:cNvSpPr>
          <p:nvPr>
            <p:ph type="title"/>
          </p:nvPr>
        </p:nvSpPr>
        <p:spPr/>
        <p:txBody>
          <a:bodyPr/>
          <a:lstStyle/>
          <a:p>
            <a:r>
              <a:rPr lang="en-US" altLang="en-US"/>
              <a:t>Permutations</a:t>
            </a:r>
          </a:p>
        </p:txBody>
      </p:sp>
      <p:sp>
        <p:nvSpPr>
          <p:cNvPr id="14339" name="Content Placeholder 2">
            <a:extLst>
              <a:ext uri="{FF2B5EF4-FFF2-40B4-BE49-F238E27FC236}">
                <a16:creationId xmlns:a16="http://schemas.microsoft.com/office/drawing/2014/main" xmlns="" id="{6637E099-80AE-4954-8855-314DEA8DE0F1}"/>
              </a:ext>
            </a:extLst>
          </p:cNvPr>
          <p:cNvSpPr>
            <a:spLocks noGrp="1"/>
          </p:cNvSpPr>
          <p:nvPr>
            <p:ph idx="1"/>
          </p:nvPr>
        </p:nvSpPr>
        <p:spPr>
          <a:xfrm>
            <a:off x="457200" y="1476375"/>
            <a:ext cx="8229600" cy="1592263"/>
          </a:xfrm>
        </p:spPr>
        <p:txBody>
          <a:bodyPr/>
          <a:lstStyle/>
          <a:p>
            <a:pPr>
              <a:buFont typeface="Arial" panose="020B0604020202020204" pitchFamily="34" charset="0"/>
              <a:buNone/>
            </a:pPr>
            <a:r>
              <a:rPr lang="en-US" altLang="en-US" b="1">
                <a:solidFill>
                  <a:schemeClr val="accent2"/>
                </a:solidFill>
              </a:rPr>
              <a:t>Permutation of </a:t>
            </a:r>
            <a:r>
              <a:rPr lang="en-US" altLang="en-US" b="1" i="1">
                <a:solidFill>
                  <a:schemeClr val="accent2"/>
                </a:solidFill>
              </a:rPr>
              <a:t>n</a:t>
            </a:r>
            <a:r>
              <a:rPr lang="en-US" altLang="en-US" b="1">
                <a:solidFill>
                  <a:schemeClr val="accent2"/>
                </a:solidFill>
              </a:rPr>
              <a:t> objects taken </a:t>
            </a:r>
            <a:r>
              <a:rPr lang="en-US" altLang="en-US" b="1" i="1">
                <a:solidFill>
                  <a:schemeClr val="accent2"/>
                </a:solidFill>
              </a:rPr>
              <a:t>r</a:t>
            </a:r>
            <a:r>
              <a:rPr lang="en-US" altLang="en-US" b="1">
                <a:solidFill>
                  <a:schemeClr val="accent2"/>
                </a:solidFill>
              </a:rPr>
              <a:t> at a time</a:t>
            </a:r>
          </a:p>
          <a:p>
            <a:r>
              <a:rPr lang="en-US" altLang="en-US"/>
              <a:t>The number of different permutations of </a:t>
            </a:r>
            <a:r>
              <a:rPr lang="en-US" altLang="en-US" i="1"/>
              <a:t>n</a:t>
            </a:r>
            <a:r>
              <a:rPr lang="en-US" altLang="en-US"/>
              <a:t> distinct objects taken </a:t>
            </a:r>
            <a:r>
              <a:rPr lang="en-US" altLang="en-US" i="1"/>
              <a:t>r</a:t>
            </a:r>
            <a:r>
              <a:rPr lang="en-US" altLang="en-US"/>
              <a:t> at a time </a:t>
            </a:r>
          </a:p>
        </p:txBody>
      </p:sp>
      <p:graphicFrame>
        <p:nvGraphicFramePr>
          <p:cNvPr id="14340" name="Object 2">
            <a:extLst>
              <a:ext uri="{FF2B5EF4-FFF2-40B4-BE49-F238E27FC236}">
                <a16:creationId xmlns:a16="http://schemas.microsoft.com/office/drawing/2014/main" xmlns="" id="{BF6B34E3-DB63-4114-B313-66FAADA031E5}"/>
              </a:ext>
            </a:extLst>
          </p:cNvPr>
          <p:cNvGraphicFramePr>
            <a:graphicFrameLocks noChangeAspect="1"/>
          </p:cNvGraphicFramePr>
          <p:nvPr>
            <p:extLst>
              <p:ext uri="{D42A27DB-BD31-4B8C-83A1-F6EECF244321}">
                <p14:modId xmlns:p14="http://schemas.microsoft.com/office/powerpoint/2010/main" val="1346479891"/>
              </p:ext>
            </p:extLst>
          </p:nvPr>
        </p:nvGraphicFramePr>
        <p:xfrm>
          <a:off x="1228725" y="2995613"/>
          <a:ext cx="3435350" cy="949325"/>
        </p:xfrm>
        <a:graphic>
          <a:graphicData uri="http://schemas.openxmlformats.org/presentationml/2006/ole">
            <mc:AlternateContent xmlns:mc="http://schemas.openxmlformats.org/markup-compatibility/2006">
              <mc:Choice xmlns:v="urn:schemas-microsoft-com:vml" Requires="v">
                <p:oleObj spid="_x0000_s1057" name="Equation" r:id="rId3" imgW="901309" imgH="418918" progId="Equation.DSMT4">
                  <p:embed/>
                </p:oleObj>
              </mc:Choice>
              <mc:Fallback>
                <p:oleObj name="Equation" r:id="rId3" imgW="901309" imgH="418918" progId="Equation.DSMT4">
                  <p:embed/>
                  <p:pic>
                    <p:nvPicPr>
                      <p:cNvPr id="14340" name="Object 2">
                        <a:extLst>
                          <a:ext uri="{FF2B5EF4-FFF2-40B4-BE49-F238E27FC236}">
                            <a16:creationId xmlns:a16="http://schemas.microsoft.com/office/drawing/2014/main" xmlns="" id="{BF6B34E3-DB63-4114-B313-66FAADA031E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28725" y="2995613"/>
                        <a:ext cx="3435350" cy="949325"/>
                      </a:xfrm>
                      <a:prstGeom prst="rect">
                        <a:avLst/>
                      </a:prstGeom>
                      <a:noFill/>
                      <a:ln>
                        <a:noFill/>
                      </a:ln>
                      <a:effectLst/>
                      <a:extLst>
                        <a:ext uri="{909E8E84-426E-40DD-AFC4-6F175D3DCCD1}">
                          <a14:hiddenFill xmlns:a14="http://schemas.microsoft.com/office/drawing/2010/main">
                            <a:solidFill>
                              <a:srgbClr val="AECF9E"/>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 name="TextBox 7">
            <a:extLst>
              <a:ext uri="{FF2B5EF4-FFF2-40B4-BE49-F238E27FC236}">
                <a16:creationId xmlns:a16="http://schemas.microsoft.com/office/drawing/2014/main" xmlns="" id="{34ED73B5-89A4-4777-B35C-5D8317B1DDD4}"/>
              </a:ext>
            </a:extLst>
          </p:cNvPr>
          <p:cNvSpPr txBox="1"/>
          <p:nvPr/>
        </p:nvSpPr>
        <p:spPr>
          <a:xfrm>
            <a:off x="946150" y="3132138"/>
            <a:ext cx="479425" cy="396875"/>
          </a:xfrm>
          <a:prstGeom prst="rect">
            <a:avLst/>
          </a:prstGeom>
          <a:noFill/>
        </p:spPr>
        <p:txBody>
          <a:bodyPr>
            <a:spAutoFit/>
          </a:bodyPr>
          <a:lstStyle/>
          <a:p>
            <a:pPr>
              <a:defRPr/>
            </a:pPr>
            <a:r>
              <a:rPr lang="en-US" sz="2000" dirty="0">
                <a:solidFill>
                  <a:schemeClr val="accent1"/>
                </a:solidFill>
                <a:latin typeface="+mn-lt"/>
                <a:cs typeface="Arial" charset="0"/>
              </a:rPr>
              <a:t>■</a:t>
            </a:r>
          </a:p>
        </p:txBody>
      </p:sp>
      <p:sp>
        <p:nvSpPr>
          <p:cNvPr id="9" name="TextBox 8">
            <a:extLst>
              <a:ext uri="{FF2B5EF4-FFF2-40B4-BE49-F238E27FC236}">
                <a16:creationId xmlns:a16="http://schemas.microsoft.com/office/drawing/2014/main" xmlns="" id="{7D35F57A-0D51-4ECA-844F-63B063001128}"/>
              </a:ext>
            </a:extLst>
          </p:cNvPr>
          <p:cNvSpPr txBox="1"/>
          <p:nvPr/>
        </p:nvSpPr>
        <p:spPr>
          <a:xfrm>
            <a:off x="4673600" y="3132138"/>
            <a:ext cx="1998663" cy="519112"/>
          </a:xfrm>
          <a:prstGeom prst="rect">
            <a:avLst/>
          </a:prstGeom>
          <a:noFill/>
        </p:spPr>
        <p:txBody>
          <a:bodyPr>
            <a:spAutoFit/>
          </a:bodyPr>
          <a:lstStyle/>
          <a:p>
            <a:pPr>
              <a:defRPr/>
            </a:pPr>
            <a:r>
              <a:rPr lang="en-US" sz="2800" dirty="0">
                <a:solidFill>
                  <a:schemeClr val="accent2"/>
                </a:solidFill>
                <a:latin typeface="+mn-lt"/>
                <a:cs typeface="Arial" charset="0"/>
              </a:rPr>
              <a:t>where </a:t>
            </a:r>
            <a:r>
              <a:rPr lang="en-US" sz="2800" i="1" dirty="0">
                <a:solidFill>
                  <a:schemeClr val="accent2"/>
                </a:solidFill>
                <a:latin typeface="+mn-lt"/>
                <a:cs typeface="Arial" charset="0"/>
              </a:rPr>
              <a:t>r</a:t>
            </a:r>
            <a:r>
              <a:rPr lang="en-US" sz="2800" dirty="0">
                <a:solidFill>
                  <a:schemeClr val="accent2"/>
                </a:solidFill>
                <a:latin typeface="+mn-lt"/>
                <a:cs typeface="Arial" charset="0"/>
              </a:rPr>
              <a:t> </a:t>
            </a:r>
            <a:r>
              <a:rPr lang="en-US" sz="2800" dirty="0">
                <a:solidFill>
                  <a:schemeClr val="accent2"/>
                </a:solidFill>
                <a:latin typeface="Times New Roman"/>
                <a:cs typeface="Times New Roman"/>
              </a:rPr>
              <a:t>≤ </a:t>
            </a:r>
            <a:r>
              <a:rPr lang="en-US" sz="2800" i="1" dirty="0">
                <a:solidFill>
                  <a:schemeClr val="accent2"/>
                </a:solidFill>
                <a:latin typeface="Times New Roman"/>
                <a:cs typeface="Times New Roman"/>
              </a:rPr>
              <a:t>n</a:t>
            </a:r>
            <a:endParaRPr lang="en-US" sz="2800" i="1" dirty="0">
              <a:solidFill>
                <a:schemeClr val="accent2"/>
              </a:solidFill>
              <a:latin typeface="+mn-lt"/>
              <a:cs typeface="Arial" charset="0"/>
            </a:endParaRPr>
          </a:p>
        </p:txBody>
      </p:sp>
      <p:sp>
        <p:nvSpPr>
          <p:cNvPr id="14343" name="Footer Placeholder 2">
            <a:extLst>
              <a:ext uri="{FF2B5EF4-FFF2-40B4-BE49-F238E27FC236}">
                <a16:creationId xmlns:a16="http://schemas.microsoft.com/office/drawing/2014/main" xmlns="" id="{302E4A38-400D-4173-B4BB-32A0B1A634D0}"/>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05724555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4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8E5EE85-177E-4CB0-A730-7E369594A9CB}"/>
              </a:ext>
            </a:extLst>
          </p:cNvPr>
          <p:cNvSpPr>
            <a:spLocks noGrp="1"/>
          </p:cNvSpPr>
          <p:nvPr>
            <p:ph type="title"/>
          </p:nvPr>
        </p:nvSpPr>
        <p:spPr/>
        <p:txBody>
          <a:bodyPr/>
          <a:lstStyle/>
          <a:p>
            <a:pPr>
              <a:defRPr/>
            </a:pPr>
            <a:r>
              <a:rPr lang="en-US" dirty="0">
                <a:solidFill>
                  <a:schemeClr val="accent3"/>
                </a:solidFill>
              </a:rPr>
              <a:t>Example: Finding </a:t>
            </a:r>
            <a:r>
              <a:rPr lang="en-US" i="1" baseline="-25000" dirty="0" err="1">
                <a:solidFill>
                  <a:schemeClr val="accent3"/>
                </a:solidFill>
              </a:rPr>
              <a:t>n</a:t>
            </a:r>
            <a:r>
              <a:rPr lang="en-US" i="1" dirty="0" err="1">
                <a:solidFill>
                  <a:schemeClr val="accent3"/>
                </a:solidFill>
              </a:rPr>
              <a:t>P</a:t>
            </a:r>
            <a:r>
              <a:rPr lang="en-US" i="1" baseline="-25000" dirty="0" err="1">
                <a:solidFill>
                  <a:schemeClr val="accent3"/>
                </a:solidFill>
              </a:rPr>
              <a:t>r</a:t>
            </a:r>
            <a:endParaRPr lang="en-US" i="1" baseline="-25000" dirty="0">
              <a:solidFill>
                <a:schemeClr val="accent3"/>
              </a:solidFill>
            </a:endParaRPr>
          </a:p>
        </p:txBody>
      </p:sp>
      <p:sp>
        <p:nvSpPr>
          <p:cNvPr id="15363" name="Content Placeholder 2">
            <a:extLst>
              <a:ext uri="{FF2B5EF4-FFF2-40B4-BE49-F238E27FC236}">
                <a16:creationId xmlns:a16="http://schemas.microsoft.com/office/drawing/2014/main" xmlns="" id="{6536C13A-AE81-420E-9642-90C3B7D6C6B5}"/>
              </a:ext>
            </a:extLst>
          </p:cNvPr>
          <p:cNvSpPr>
            <a:spLocks noGrp="1"/>
          </p:cNvSpPr>
          <p:nvPr>
            <p:ph idx="1"/>
          </p:nvPr>
        </p:nvSpPr>
        <p:spPr>
          <a:xfrm>
            <a:off x="457200" y="1336675"/>
            <a:ext cx="8229600" cy="1081088"/>
          </a:xfrm>
        </p:spPr>
        <p:txBody>
          <a:bodyPr/>
          <a:lstStyle/>
          <a:p>
            <a:pPr marL="0" indent="0">
              <a:buFont typeface="Arial" panose="020B0604020202020204" pitchFamily="34" charset="0"/>
              <a:buNone/>
            </a:pPr>
            <a:r>
              <a:rPr lang="en-US" altLang="en-US"/>
              <a:t>Find the number of ways of forming four-digit codes in which no digit is repeated.</a:t>
            </a:r>
          </a:p>
        </p:txBody>
      </p:sp>
      <p:sp>
        <p:nvSpPr>
          <p:cNvPr id="6" name="TextBox 5">
            <a:extLst>
              <a:ext uri="{FF2B5EF4-FFF2-40B4-BE49-F238E27FC236}">
                <a16:creationId xmlns:a16="http://schemas.microsoft.com/office/drawing/2014/main" xmlns="" id="{CC98A4F5-621B-4EF9-8F59-EE91CE14336C}"/>
              </a:ext>
            </a:extLst>
          </p:cNvPr>
          <p:cNvSpPr txBox="1">
            <a:spLocks noChangeArrowheads="1"/>
          </p:cNvSpPr>
          <p:nvPr/>
        </p:nvSpPr>
        <p:spPr bwMode="auto">
          <a:xfrm>
            <a:off x="457200" y="2573338"/>
            <a:ext cx="7718425" cy="137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93688" indent="-293688"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b="1" dirty="0">
                <a:solidFill>
                  <a:srgbClr val="83BB35"/>
                </a:solidFill>
                <a:cs typeface="Arial" panose="020B0604020202020204" pitchFamily="34" charset="0"/>
              </a:rPr>
              <a:t>Solution:</a:t>
            </a:r>
          </a:p>
          <a:p>
            <a:pPr eaLnBrk="1" hangingPunct="1">
              <a:spcBef>
                <a:spcPct val="0"/>
              </a:spcBef>
            </a:pPr>
            <a:r>
              <a:rPr lang="en-US" altLang="en-US" dirty="0">
                <a:cs typeface="Arial" panose="020B0604020202020204" pitchFamily="34" charset="0"/>
              </a:rPr>
              <a:t>You need to select 4 digits from a group of 10</a:t>
            </a:r>
          </a:p>
          <a:p>
            <a:pPr eaLnBrk="1" hangingPunct="1">
              <a:spcBef>
                <a:spcPct val="0"/>
              </a:spcBef>
            </a:pPr>
            <a:r>
              <a:rPr lang="en-US" altLang="en-US" i="1" dirty="0">
                <a:cs typeface="Arial" panose="020B0604020202020204" pitchFamily="34" charset="0"/>
              </a:rPr>
              <a:t>n</a:t>
            </a:r>
            <a:r>
              <a:rPr lang="en-US" altLang="en-US" dirty="0">
                <a:cs typeface="Arial" panose="020B0604020202020204" pitchFamily="34" charset="0"/>
              </a:rPr>
              <a:t> = 10,  </a:t>
            </a:r>
            <a:r>
              <a:rPr lang="en-US" altLang="en-US" i="1" dirty="0">
                <a:cs typeface="Arial" panose="020B0604020202020204" pitchFamily="34" charset="0"/>
              </a:rPr>
              <a:t>r</a:t>
            </a:r>
            <a:r>
              <a:rPr lang="en-US" altLang="en-US" dirty="0">
                <a:cs typeface="Arial" panose="020B0604020202020204" pitchFamily="34" charset="0"/>
              </a:rPr>
              <a:t> = 4</a:t>
            </a:r>
          </a:p>
        </p:txBody>
      </p:sp>
      <p:pic>
        <p:nvPicPr>
          <p:cNvPr id="15366" name="Picture 11" descr="C:\Documents and Settings\Lyn\Local Settings\Temporary Internet Files\Content.IE5\TNMFU2EO\MCj02328280000[1].wmf">
            <a:extLst>
              <a:ext uri="{FF2B5EF4-FFF2-40B4-BE49-F238E27FC236}">
                <a16:creationId xmlns:a16="http://schemas.microsoft.com/office/drawing/2014/main" xmlns="" id="{195F5048-F259-4FD1-A084-1788C28953B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78725" y="1851025"/>
            <a:ext cx="1273175"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7" name="Footer Placeholder 2">
            <a:extLst>
              <a:ext uri="{FF2B5EF4-FFF2-40B4-BE49-F238E27FC236}">
                <a16:creationId xmlns:a16="http://schemas.microsoft.com/office/drawing/2014/main" xmlns="" id="{46477D0B-2989-406B-97A0-BB3A7117156A}"/>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graphicFrame>
        <p:nvGraphicFramePr>
          <p:cNvPr id="3" name="Object 2">
            <a:extLst>
              <a:ext uri="{FF2B5EF4-FFF2-40B4-BE49-F238E27FC236}">
                <a16:creationId xmlns:a16="http://schemas.microsoft.com/office/drawing/2014/main" xmlns="" id="{6BDA21E6-7C1D-4099-87FE-9F94E33B1068}"/>
              </a:ext>
            </a:extLst>
          </p:cNvPr>
          <p:cNvGraphicFramePr>
            <a:graphicFrameLocks noChangeAspect="1"/>
          </p:cNvGraphicFramePr>
          <p:nvPr>
            <p:extLst>
              <p:ext uri="{D42A27DB-BD31-4B8C-83A1-F6EECF244321}">
                <p14:modId xmlns:p14="http://schemas.microsoft.com/office/powerpoint/2010/main" val="530891520"/>
              </p:ext>
            </p:extLst>
          </p:nvPr>
        </p:nvGraphicFramePr>
        <p:xfrm>
          <a:off x="2971074" y="3703048"/>
          <a:ext cx="2946400" cy="2527300"/>
        </p:xfrm>
        <a:graphic>
          <a:graphicData uri="http://schemas.openxmlformats.org/presentationml/2006/ole">
            <mc:AlternateContent xmlns:mc="http://schemas.openxmlformats.org/markup-compatibility/2006">
              <mc:Choice xmlns:v="urn:schemas-microsoft-com:vml" Requires="v">
                <p:oleObj spid="_x0000_s2081" name="Equation" r:id="rId4" imgW="2946240" imgH="2527200" progId="Equation.DSMT4">
                  <p:embed/>
                </p:oleObj>
              </mc:Choice>
              <mc:Fallback>
                <p:oleObj name="Equation" r:id="rId4" imgW="2946240" imgH="2527200" progId="Equation.DSMT4">
                  <p:embed/>
                  <p:pic>
                    <p:nvPicPr>
                      <p:cNvPr id="0" name=""/>
                      <p:cNvPicPr/>
                      <p:nvPr/>
                    </p:nvPicPr>
                    <p:blipFill>
                      <a:blip r:embed="rId5"/>
                      <a:stretch>
                        <a:fillRect/>
                      </a:stretch>
                    </p:blipFill>
                    <p:spPr>
                      <a:xfrm>
                        <a:off x="2971074" y="3703048"/>
                        <a:ext cx="2946400" cy="2527300"/>
                      </a:xfrm>
                      <a:prstGeom prst="rect">
                        <a:avLst/>
                      </a:prstGeom>
                    </p:spPr>
                  </p:pic>
                </p:oleObj>
              </mc:Fallback>
            </mc:AlternateContent>
          </a:graphicData>
        </a:graphic>
      </p:graphicFrame>
    </p:spTree>
    <p:extLst>
      <p:ext uri="{BB962C8B-B14F-4D97-AF65-F5344CB8AC3E}">
        <p14:creationId xmlns:p14="http://schemas.microsoft.com/office/powerpoint/2010/main" val="161839695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a:extLst>
              <a:ext uri="{FF2B5EF4-FFF2-40B4-BE49-F238E27FC236}">
                <a16:creationId xmlns:a16="http://schemas.microsoft.com/office/drawing/2014/main" xmlns="" id="{20497296-E0BE-432C-9923-2772AB514331}"/>
              </a:ext>
            </a:extLst>
          </p:cNvPr>
          <p:cNvGraphicFramePr>
            <a:graphicFrameLocks noChangeAspect="1"/>
          </p:cNvGraphicFramePr>
          <p:nvPr>
            <p:extLst>
              <p:ext uri="{D42A27DB-BD31-4B8C-83A1-F6EECF244321}">
                <p14:modId xmlns:p14="http://schemas.microsoft.com/office/powerpoint/2010/main" val="1937678696"/>
              </p:ext>
            </p:extLst>
          </p:nvPr>
        </p:nvGraphicFramePr>
        <p:xfrm>
          <a:off x="976313" y="4484688"/>
          <a:ext cx="6680200" cy="901700"/>
        </p:xfrm>
        <a:graphic>
          <a:graphicData uri="http://schemas.openxmlformats.org/presentationml/2006/ole">
            <mc:AlternateContent xmlns:mc="http://schemas.openxmlformats.org/markup-compatibility/2006">
              <mc:Choice xmlns:v="urn:schemas-microsoft-com:vml" Requires="v">
                <p:oleObj spid="_x0000_s9223" name="Equation" r:id="rId3" imgW="6680160" imgH="901440" progId="Equation.DSMT4">
                  <p:embed/>
                </p:oleObj>
              </mc:Choice>
              <mc:Fallback>
                <p:oleObj name="Equation" r:id="rId3" imgW="6680160" imgH="901440" progId="Equation.DSMT4">
                  <p:embed/>
                  <p:pic>
                    <p:nvPicPr>
                      <p:cNvPr id="0" name=""/>
                      <p:cNvPicPr/>
                      <p:nvPr/>
                    </p:nvPicPr>
                    <p:blipFill>
                      <a:blip r:embed="rId4"/>
                      <a:stretch>
                        <a:fillRect/>
                      </a:stretch>
                    </p:blipFill>
                    <p:spPr>
                      <a:xfrm>
                        <a:off x="976313" y="4484688"/>
                        <a:ext cx="6680200" cy="901700"/>
                      </a:xfrm>
                      <a:prstGeom prst="rect">
                        <a:avLst/>
                      </a:prstGeom>
                    </p:spPr>
                  </p:pic>
                </p:oleObj>
              </mc:Fallback>
            </mc:AlternateContent>
          </a:graphicData>
        </a:graphic>
      </p:graphicFrame>
      <p:sp>
        <p:nvSpPr>
          <p:cNvPr id="2" name="Title 1">
            <a:extLst>
              <a:ext uri="{FF2B5EF4-FFF2-40B4-BE49-F238E27FC236}">
                <a16:creationId xmlns:a16="http://schemas.microsoft.com/office/drawing/2014/main" xmlns="" id="{4D250BC6-A485-4D93-BE1C-D4773A287873}"/>
              </a:ext>
            </a:extLst>
          </p:cNvPr>
          <p:cNvSpPr>
            <a:spLocks noGrp="1"/>
          </p:cNvSpPr>
          <p:nvPr>
            <p:ph type="title"/>
          </p:nvPr>
        </p:nvSpPr>
        <p:spPr/>
        <p:txBody>
          <a:bodyPr/>
          <a:lstStyle/>
          <a:p>
            <a:pPr>
              <a:defRPr/>
            </a:pPr>
            <a:r>
              <a:rPr lang="en-US" dirty="0">
                <a:solidFill>
                  <a:schemeClr val="accent3"/>
                </a:solidFill>
              </a:rPr>
              <a:t>Example: Finding </a:t>
            </a:r>
            <a:r>
              <a:rPr lang="en-US" i="1" baseline="-25000" dirty="0" err="1">
                <a:solidFill>
                  <a:schemeClr val="accent3"/>
                </a:solidFill>
              </a:rPr>
              <a:t>n</a:t>
            </a:r>
            <a:r>
              <a:rPr lang="en-US" i="1" dirty="0" err="1">
                <a:solidFill>
                  <a:schemeClr val="accent3"/>
                </a:solidFill>
              </a:rPr>
              <a:t>P</a:t>
            </a:r>
            <a:r>
              <a:rPr lang="en-US" i="1" baseline="-25000" dirty="0" err="1">
                <a:solidFill>
                  <a:schemeClr val="accent3"/>
                </a:solidFill>
              </a:rPr>
              <a:t>r</a:t>
            </a:r>
            <a:endParaRPr lang="en-US" i="1" dirty="0">
              <a:solidFill>
                <a:schemeClr val="accent3"/>
              </a:solidFill>
            </a:endParaRPr>
          </a:p>
        </p:txBody>
      </p:sp>
      <p:sp>
        <p:nvSpPr>
          <p:cNvPr id="16387" name="Content Placeholder 2">
            <a:extLst>
              <a:ext uri="{FF2B5EF4-FFF2-40B4-BE49-F238E27FC236}">
                <a16:creationId xmlns:a16="http://schemas.microsoft.com/office/drawing/2014/main" xmlns="" id="{73D44081-E508-45DC-9E1C-634B47666784}"/>
              </a:ext>
            </a:extLst>
          </p:cNvPr>
          <p:cNvSpPr>
            <a:spLocks noGrp="1"/>
          </p:cNvSpPr>
          <p:nvPr>
            <p:ph idx="1"/>
          </p:nvPr>
        </p:nvSpPr>
        <p:spPr>
          <a:xfrm>
            <a:off x="457200" y="1336675"/>
            <a:ext cx="8229600" cy="1081088"/>
          </a:xfrm>
        </p:spPr>
        <p:txBody>
          <a:bodyPr/>
          <a:lstStyle/>
          <a:p>
            <a:pPr marL="0" indent="0">
              <a:buFont typeface="Arial" panose="020B0604020202020204" pitchFamily="34" charset="0"/>
              <a:buNone/>
            </a:pPr>
            <a:r>
              <a:rPr lang="en-US" altLang="en-US" dirty="0"/>
              <a:t>Each year, 33 race cars start the Indianapolis 500. How many ways can the cars finish first, second, and third?</a:t>
            </a:r>
          </a:p>
        </p:txBody>
      </p:sp>
      <p:sp>
        <p:nvSpPr>
          <p:cNvPr id="6" name="TextBox 5">
            <a:extLst>
              <a:ext uri="{FF2B5EF4-FFF2-40B4-BE49-F238E27FC236}">
                <a16:creationId xmlns:a16="http://schemas.microsoft.com/office/drawing/2014/main" xmlns="" id="{63B09DEC-6233-442D-95D4-9019461C86C4}"/>
              </a:ext>
            </a:extLst>
          </p:cNvPr>
          <p:cNvSpPr txBox="1">
            <a:spLocks noChangeArrowheads="1"/>
          </p:cNvSpPr>
          <p:nvPr/>
        </p:nvSpPr>
        <p:spPr bwMode="auto">
          <a:xfrm>
            <a:off x="457200" y="2759075"/>
            <a:ext cx="7718425"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b="1" dirty="0">
                <a:solidFill>
                  <a:srgbClr val="83BB35"/>
                </a:solidFill>
                <a:cs typeface="Arial" panose="020B0604020202020204" pitchFamily="34" charset="0"/>
              </a:rPr>
              <a:t>Solution:</a:t>
            </a:r>
          </a:p>
          <a:p>
            <a:pPr eaLnBrk="1" hangingPunct="1">
              <a:spcBef>
                <a:spcPct val="0"/>
              </a:spcBef>
            </a:pPr>
            <a:r>
              <a:rPr lang="en-US" altLang="en-US" dirty="0">
                <a:cs typeface="Arial" panose="020B0604020202020204" pitchFamily="34" charset="0"/>
              </a:rPr>
              <a:t>You need to select 3 cars from a group of 33</a:t>
            </a:r>
          </a:p>
          <a:p>
            <a:pPr eaLnBrk="1" hangingPunct="1">
              <a:spcBef>
                <a:spcPct val="0"/>
              </a:spcBef>
            </a:pPr>
            <a:r>
              <a:rPr lang="en-US" altLang="en-US" i="1" dirty="0">
                <a:cs typeface="Arial" panose="020B0604020202020204" pitchFamily="34" charset="0"/>
              </a:rPr>
              <a:t>n</a:t>
            </a:r>
            <a:r>
              <a:rPr lang="en-US" altLang="en-US" dirty="0">
                <a:cs typeface="Arial" panose="020B0604020202020204" pitchFamily="34" charset="0"/>
              </a:rPr>
              <a:t> = 33,  </a:t>
            </a:r>
            <a:r>
              <a:rPr lang="en-US" altLang="en-US" i="1" dirty="0">
                <a:cs typeface="Arial" panose="020B0604020202020204" pitchFamily="34" charset="0"/>
              </a:rPr>
              <a:t>r</a:t>
            </a:r>
            <a:r>
              <a:rPr lang="en-US" altLang="en-US" dirty="0">
                <a:cs typeface="Arial" panose="020B0604020202020204" pitchFamily="34" charset="0"/>
              </a:rPr>
              <a:t> = 3</a:t>
            </a:r>
            <a:endParaRPr lang="en-US" altLang="en-US" dirty="0">
              <a:latin typeface="+mn-lt"/>
              <a:cs typeface="Arial" panose="020B0604020202020204" pitchFamily="34" charset="0"/>
            </a:endParaRPr>
          </a:p>
        </p:txBody>
      </p:sp>
      <p:pic>
        <p:nvPicPr>
          <p:cNvPr id="16390" name="Picture 9" descr="C:\Documents and Settings\Lyn\Local Settings\Temporary Internet Files\Content.IE5\QBYNAX2V\MCj03985130000[1].wmf">
            <a:extLst>
              <a:ext uri="{FF2B5EF4-FFF2-40B4-BE49-F238E27FC236}">
                <a16:creationId xmlns:a16="http://schemas.microsoft.com/office/drawing/2014/main" xmlns="" id="{DC38F4A3-FE76-48D2-BB73-AEDFB19E437F}"/>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69138" y="2533650"/>
            <a:ext cx="1500187"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1" name="Footer Placeholder 2">
            <a:extLst>
              <a:ext uri="{FF2B5EF4-FFF2-40B4-BE49-F238E27FC236}">
                <a16:creationId xmlns:a16="http://schemas.microsoft.com/office/drawing/2014/main" xmlns="" id="{2A7BB1B0-E766-4BD2-8917-1275E61404F8}"/>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cxnSp>
        <p:nvCxnSpPr>
          <p:cNvPr id="5" name="Straight Connector 4">
            <a:extLst>
              <a:ext uri="{FF2B5EF4-FFF2-40B4-BE49-F238E27FC236}">
                <a16:creationId xmlns:a16="http://schemas.microsoft.com/office/drawing/2014/main" xmlns="" id="{5D9867D3-0770-41B3-A0FA-2D31FDF59F64}"/>
              </a:ext>
            </a:extLst>
          </p:cNvPr>
          <p:cNvCxnSpPr>
            <a:cxnSpLocks/>
          </p:cNvCxnSpPr>
          <p:nvPr/>
        </p:nvCxnSpPr>
        <p:spPr>
          <a:xfrm flipH="1">
            <a:off x="5853804" y="4499001"/>
            <a:ext cx="387927" cy="319731"/>
          </a:xfrm>
          <a:prstGeom prst="line">
            <a:avLst/>
          </a:prstGeom>
          <a:ln w="28575"/>
        </p:spPr>
        <p:style>
          <a:lnRef idx="1">
            <a:schemeClr val="accent2"/>
          </a:lnRef>
          <a:fillRef idx="0">
            <a:schemeClr val="accent2"/>
          </a:fillRef>
          <a:effectRef idx="0">
            <a:schemeClr val="accent2"/>
          </a:effectRef>
          <a:fontRef idx="minor">
            <a:schemeClr val="tx1"/>
          </a:fontRef>
        </p:style>
      </p:cxnSp>
      <p:cxnSp>
        <p:nvCxnSpPr>
          <p:cNvPr id="11" name="Straight Connector 10">
            <a:extLst>
              <a:ext uri="{FF2B5EF4-FFF2-40B4-BE49-F238E27FC236}">
                <a16:creationId xmlns:a16="http://schemas.microsoft.com/office/drawing/2014/main" xmlns="" id="{104AAC74-BF6E-4B5F-AC1B-BF7BAB6D2AD1}"/>
              </a:ext>
            </a:extLst>
          </p:cNvPr>
          <p:cNvCxnSpPr>
            <a:cxnSpLocks/>
          </p:cNvCxnSpPr>
          <p:nvPr/>
        </p:nvCxnSpPr>
        <p:spPr>
          <a:xfrm flipH="1">
            <a:off x="5093439" y="4968598"/>
            <a:ext cx="401783" cy="311774"/>
          </a:xfrm>
          <a:prstGeom prst="line">
            <a:avLst/>
          </a:prstGeom>
          <a:ln w="28575"/>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77227943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lf4template">
  <a:themeElements>
    <a:clrScheme name="Custom 20">
      <a:dk1>
        <a:sysClr val="windowText" lastClr="000000"/>
      </a:dk1>
      <a:lt1>
        <a:srgbClr val="FFFFFF"/>
      </a:lt1>
      <a:dk2>
        <a:srgbClr val="3B539D"/>
      </a:dk2>
      <a:lt2>
        <a:srgbClr val="EEECE1"/>
      </a:lt2>
      <a:accent1>
        <a:srgbClr val="E9B50E"/>
      </a:accent1>
      <a:accent2>
        <a:srgbClr val="AE0337"/>
      </a:accent2>
      <a:accent3>
        <a:srgbClr val="83BB35"/>
      </a:accent3>
      <a:accent4>
        <a:srgbClr val="8064A2"/>
      </a:accent4>
      <a:accent5>
        <a:srgbClr val="4BACC6"/>
      </a:accent5>
      <a:accent6>
        <a:srgbClr val="F79646"/>
      </a:accent6>
      <a:hlink>
        <a:srgbClr val="0000FF"/>
      </a:hlink>
      <a:folHlink>
        <a:srgbClr val="80008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2800" dirty="0" err="1" smtClean="0">
            <a:latin typeface="+mn-lt"/>
          </a:defRPr>
        </a:defPPr>
      </a:lstStyle>
    </a:txDef>
  </a:objectDefaults>
  <a:extraClrSchemeLst/>
  <a:extLst>
    <a:ext uri="{05A4C25C-085E-4340-85A3-A5531E510DB2}">
      <thm15:themeFamily xmlns:thm15="http://schemas.microsoft.com/office/thememl/2012/main" name="les6e_template2.ppt  -  Compatibility Mode" id="{821B7270-F280-4094-A2E1-21A64EFB52AA}" vid="{788F13F2-6F53-4F28-A47B-16A619397B8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720</TotalTime>
  <Words>882</Words>
  <Application>Microsoft Office PowerPoint</Application>
  <PresentationFormat>On-screen Show (4:3)</PresentationFormat>
  <Paragraphs>122</Paragraphs>
  <Slides>22</Slides>
  <Notes>1</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22</vt:i4>
      </vt:variant>
    </vt:vector>
  </HeadingPairs>
  <TitlesOfParts>
    <vt:vector size="29" baseType="lpstr">
      <vt:lpstr>Arial</vt:lpstr>
      <vt:lpstr>Calibri</vt:lpstr>
      <vt:lpstr>Cambria Math</vt:lpstr>
      <vt:lpstr>Times New Roman</vt:lpstr>
      <vt:lpstr>Wingdings</vt:lpstr>
      <vt:lpstr>lf4template</vt:lpstr>
      <vt:lpstr>Equation</vt:lpstr>
      <vt:lpstr>PowerPoint Presentation</vt:lpstr>
      <vt:lpstr>Chapter Outline</vt:lpstr>
      <vt:lpstr>Section 3.4</vt:lpstr>
      <vt:lpstr>Section 3.4 Objectives</vt:lpstr>
      <vt:lpstr>Permutations</vt:lpstr>
      <vt:lpstr>Example: Finding the Number of Permutation of n Objects</vt:lpstr>
      <vt:lpstr>Permutations</vt:lpstr>
      <vt:lpstr>Example: Finding nPr</vt:lpstr>
      <vt:lpstr>Example: Finding nPr</vt:lpstr>
      <vt:lpstr>Distinguishable Permutations</vt:lpstr>
      <vt:lpstr>Example: Finding the Number of Distinguishable Permutations</vt:lpstr>
      <vt:lpstr>Combinations</vt:lpstr>
      <vt:lpstr>Example: Finding the Number of Combinations</vt:lpstr>
      <vt:lpstr>Solution: Finding the Number of Combinations</vt:lpstr>
      <vt:lpstr>Summary of Counting Principles</vt:lpstr>
      <vt:lpstr>Example: Finding Probabilities</vt:lpstr>
      <vt:lpstr>Solution: Finding Probabilities</vt:lpstr>
      <vt:lpstr>Example: Finding Probabilities</vt:lpstr>
      <vt:lpstr>Solution: Finding Probabilities</vt:lpstr>
      <vt:lpstr>Example: Finding Probabilities</vt:lpstr>
      <vt:lpstr>Solution: Finding Probabilities</vt:lpstr>
      <vt:lpstr>Solution: Finding Probabilities</vt:lpstr>
    </vt:vector>
  </TitlesOfParts>
  <Company>© Copyright 2019, 2015, 2012, Pearson Education,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3</dc:title>
  <dc:subject>Elementary Statistics  7e</dc:subject>
  <dc:creator>Ron Larson, Betsy Farber</dc:creator>
  <cp:lastModifiedBy>Sandra Scholten</cp:lastModifiedBy>
  <cp:revision>88</cp:revision>
  <dcterms:created xsi:type="dcterms:W3CDTF">2007-07-18T23:54:35Z</dcterms:created>
  <dcterms:modified xsi:type="dcterms:W3CDTF">2019-02-12T17:01:36Z</dcterms:modified>
</cp:coreProperties>
</file>