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7"/>
  </p:notesMasterIdLst>
  <p:handoutMasterIdLst>
    <p:handoutMasterId r:id="rId48"/>
  </p:handoutMasterIdLst>
  <p:sldIdLst>
    <p:sldId id="257" r:id="rId2"/>
    <p:sldId id="258" r:id="rId3"/>
    <p:sldId id="259" r:id="rId4"/>
    <p:sldId id="260" r:id="rId5"/>
    <p:sldId id="261" r:id="rId6"/>
    <p:sldId id="296" r:id="rId7"/>
    <p:sldId id="297" r:id="rId8"/>
    <p:sldId id="262" r:id="rId9"/>
    <p:sldId id="263" r:id="rId10"/>
    <p:sldId id="264" r:id="rId11"/>
    <p:sldId id="265" r:id="rId12"/>
    <p:sldId id="266" r:id="rId13"/>
    <p:sldId id="267" r:id="rId14"/>
    <p:sldId id="268" r:id="rId15"/>
    <p:sldId id="269" r:id="rId16"/>
    <p:sldId id="270" r:id="rId17"/>
    <p:sldId id="271" r:id="rId18"/>
    <p:sldId id="272" r:id="rId19"/>
    <p:sldId id="292" r:id="rId20"/>
    <p:sldId id="298" r:id="rId21"/>
    <p:sldId id="273" r:id="rId22"/>
    <p:sldId id="299" r:id="rId23"/>
    <p:sldId id="274" r:id="rId24"/>
    <p:sldId id="275" r:id="rId25"/>
    <p:sldId id="277" r:id="rId26"/>
    <p:sldId id="300" r:id="rId27"/>
    <p:sldId id="278" r:id="rId28"/>
    <p:sldId id="279" r:id="rId29"/>
    <p:sldId id="280" r:id="rId30"/>
    <p:sldId id="281" r:id="rId31"/>
    <p:sldId id="282" r:id="rId32"/>
    <p:sldId id="301" r:id="rId33"/>
    <p:sldId id="283" r:id="rId34"/>
    <p:sldId id="284" r:id="rId35"/>
    <p:sldId id="285" r:id="rId36"/>
    <p:sldId id="286" r:id="rId37"/>
    <p:sldId id="287" r:id="rId38"/>
    <p:sldId id="288" r:id="rId39"/>
    <p:sldId id="289" r:id="rId40"/>
    <p:sldId id="290" r:id="rId41"/>
    <p:sldId id="293" r:id="rId42"/>
    <p:sldId id="294" r:id="rId43"/>
    <p:sldId id="295" r:id="rId44"/>
    <p:sldId id="302" r:id="rId45"/>
    <p:sldId id="303" r:id="rId4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20" clrIdx="0">
    <p:extLst>
      <p:ext uri="{19B8F6BF-5375-455C-9EA6-DF929625EA0E}">
        <p15:presenceInfo xmlns:p15="http://schemas.microsoft.com/office/powerpoint/2012/main" userId="f6b31022bb19b49b" providerId="Windows Live"/>
      </p:ext>
    </p:extLst>
  </p:cmAuthor>
  <p:cmAuthor id="2" name="Sue Glascoe" initials="SG" lastIdx="3" clrIdx="1">
    <p:extLst>
      <p:ext uri="{19B8F6BF-5375-455C-9EA6-DF929625EA0E}">
        <p15:presenceInfo xmlns:p15="http://schemas.microsoft.com/office/powerpoint/2012/main" userId="811cbc21041563a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337"/>
    <a:srgbClr val="E9B5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2</a:t>
            </a:r>
            <a:endParaRPr lang="en-US" dirty="0"/>
          </a:p>
        </p:txBody>
      </p:sp>
      <p:sp>
        <p:nvSpPr>
          <p:cNvPr id="4" name="Footer Placeholder 3">
            <a:extLst>
              <a:ext uri="{FF2B5EF4-FFF2-40B4-BE49-F238E27FC236}">
                <a16:creationId xmlns="" xmlns:a16="http://schemas.microsoft.com/office/drawing/2014/main"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 xmlns:a16="http://schemas.microsoft.com/office/drawing/2014/main"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3280290189"/>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2</a:t>
            </a:r>
            <a:endParaRPr lang="en-US" dirty="0"/>
          </a:p>
        </p:txBody>
      </p:sp>
      <p:sp>
        <p:nvSpPr>
          <p:cNvPr id="4" name="Slide Image Placeholder 3">
            <a:extLst>
              <a:ext uri="{FF2B5EF4-FFF2-40B4-BE49-F238E27FC236}">
                <a16:creationId xmlns="" xmlns:a16="http://schemas.microsoft.com/office/drawing/2014/main"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 xmlns:a16="http://schemas.microsoft.com/office/drawing/2014/main"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 xmlns:a16="http://schemas.microsoft.com/office/drawing/2014/main"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3556029302"/>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 xmlns:a16="http://schemas.microsoft.com/office/drawing/2014/main"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 xmlns:a16="http://schemas.microsoft.com/office/drawing/2014/main"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 xmlns:a16="http://schemas.microsoft.com/office/drawing/2014/main"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662634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 xmlns:a16="http://schemas.microsoft.com/office/drawing/2014/main"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 xmlns:a16="http://schemas.microsoft.com/office/drawing/2014/main"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 xmlns:a16="http://schemas.microsoft.com/office/drawing/2014/main"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 xmlns:a16="http://schemas.microsoft.com/office/drawing/2014/main"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 xmlns:a16="http://schemas.microsoft.com/office/drawing/2014/main"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 xmlns:a16="http://schemas.microsoft.com/office/drawing/2014/main"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 xmlns:a16="http://schemas.microsoft.com/office/drawing/2014/main"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 xmlns:a16="http://schemas.microsoft.com/office/drawing/2014/main"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 xmlns:a16="http://schemas.microsoft.com/office/drawing/2014/main"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 xmlns:a16="http://schemas.microsoft.com/office/drawing/2014/main"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 xmlns:a16="http://schemas.microsoft.com/office/drawing/2014/main"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 xmlns:a16="http://schemas.microsoft.com/office/drawing/2014/main"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w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0.png"/><Relationship Id="rId4" Type="http://schemas.openxmlformats.org/officeDocument/2006/relationships/image" Target="../media/image9.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 xmlns:a16="http://schemas.microsoft.com/office/drawing/2014/main"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 xmlns:a16="http://schemas.microsoft.com/office/drawing/2014/main"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dirty="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 xmlns:a16="http://schemas.microsoft.com/office/drawing/2014/main"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Descriptive Statistics</a:t>
            </a:r>
          </a:p>
        </p:txBody>
      </p:sp>
      <p:pic>
        <p:nvPicPr>
          <p:cNvPr id="8196" name="Picture 4" descr="chapter_blue">
            <a:extLst>
              <a:ext uri="{FF2B5EF4-FFF2-40B4-BE49-F238E27FC236}">
                <a16:creationId xmlns="" xmlns:a16="http://schemas.microsoft.com/office/drawing/2014/main"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 xmlns:a16="http://schemas.microsoft.com/office/drawing/2014/main"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2</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 xmlns:a16="http://schemas.microsoft.com/office/drawing/2014/main" id="{1CCBA3E2-556D-4116-B1BE-36E6FF3EB212}"/>
              </a:ext>
            </a:extLst>
          </p:cNvPr>
          <p:cNvSpPr>
            <a:spLocks noGrp="1"/>
          </p:cNvSpPr>
          <p:nvPr>
            <p:ph type="title"/>
          </p:nvPr>
        </p:nvSpPr>
        <p:spPr/>
        <p:txBody>
          <a:bodyPr/>
          <a:lstStyle/>
          <a:p>
            <a:pPr eaLnBrk="1" hangingPunct="1"/>
            <a:r>
              <a:rPr lang="en-US" altLang="en-US"/>
              <a:t>Constructing a Frequency Distribution</a:t>
            </a:r>
          </a:p>
        </p:txBody>
      </p:sp>
      <p:sp>
        <p:nvSpPr>
          <p:cNvPr id="3" name="Content Placeholder 2">
            <a:extLst>
              <a:ext uri="{FF2B5EF4-FFF2-40B4-BE49-F238E27FC236}">
                <a16:creationId xmlns="" xmlns:a16="http://schemas.microsoft.com/office/drawing/2014/main" id="{CDF98121-3FB7-47A9-8708-EB39E13D8174}"/>
              </a:ext>
            </a:extLst>
          </p:cNvPr>
          <p:cNvSpPr>
            <a:spLocks noGrp="1"/>
          </p:cNvSpPr>
          <p:nvPr>
            <p:ph idx="1"/>
          </p:nvPr>
        </p:nvSpPr>
        <p:spPr>
          <a:xfrm>
            <a:off x="457200" y="1600200"/>
            <a:ext cx="8229600" cy="1935163"/>
          </a:xfrm>
        </p:spPr>
        <p:txBody>
          <a:bodyPr/>
          <a:lstStyle/>
          <a:p>
            <a:pPr marL="514350" indent="-514350" eaLnBrk="1" hangingPunct="1">
              <a:buFont typeface="+mj-lt"/>
              <a:buAutoNum type="arabicPeriod" startAt="4"/>
              <a:defRPr/>
            </a:pPr>
            <a:r>
              <a:rPr lang="en-US" dirty="0">
                <a:ea typeface="+mn-ea"/>
              </a:rPr>
              <a:t>Make a tally mark for each data entry in the row of the appropriate class.</a:t>
            </a:r>
          </a:p>
          <a:p>
            <a:pPr marL="514350" indent="-514350" eaLnBrk="1" hangingPunct="1">
              <a:buFont typeface="+mj-lt"/>
              <a:buAutoNum type="arabicPeriod" startAt="4"/>
              <a:defRPr/>
            </a:pPr>
            <a:r>
              <a:rPr lang="en-US" dirty="0">
                <a:ea typeface="+mn-ea"/>
              </a:rPr>
              <a:t>Count the tally marks to find the total frequency </a:t>
            </a:r>
            <a:r>
              <a:rPr lang="en-US" i="1" dirty="0">
                <a:ea typeface="+mn-ea"/>
              </a:rPr>
              <a:t>f</a:t>
            </a:r>
            <a:r>
              <a:rPr lang="en-US" dirty="0">
                <a:ea typeface="+mn-ea"/>
              </a:rPr>
              <a:t> for each class. </a:t>
            </a:r>
          </a:p>
          <a:p>
            <a:pPr eaLnBrk="1" hangingPunct="1">
              <a:defRPr/>
            </a:pPr>
            <a:endParaRPr lang="en-US" dirty="0">
              <a:ea typeface="+mn-ea"/>
            </a:endParaRPr>
          </a:p>
        </p:txBody>
      </p:sp>
    </p:spTree>
    <p:extLst>
      <p:ext uri="{BB962C8B-B14F-4D97-AF65-F5344CB8AC3E}">
        <p14:creationId xmlns:p14="http://schemas.microsoft.com/office/powerpoint/2010/main" val="244633259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34CB37-1EB3-4720-BF12-D7A000249A62}"/>
              </a:ext>
            </a:extLst>
          </p:cNvPr>
          <p:cNvSpPr>
            <a:spLocks noGrp="1"/>
          </p:cNvSpPr>
          <p:nvPr>
            <p:ph type="title"/>
          </p:nvPr>
        </p:nvSpPr>
        <p:spPr/>
        <p:txBody>
          <a:bodyPr/>
          <a:lstStyle/>
          <a:p>
            <a:pPr eaLnBrk="1" hangingPunct="1">
              <a:defRPr/>
            </a:pPr>
            <a:r>
              <a:rPr lang="en-US" dirty="0">
                <a:solidFill>
                  <a:schemeClr val="accent3"/>
                </a:solidFill>
                <a:ea typeface="+mj-ea"/>
                <a:cs typeface="+mj-cs"/>
              </a:rPr>
              <a:t>Example: Constructing a Frequency Distribution</a:t>
            </a:r>
          </a:p>
        </p:txBody>
      </p:sp>
      <p:sp>
        <p:nvSpPr>
          <p:cNvPr id="12290" name="Content Placeholder 2">
            <a:extLst>
              <a:ext uri="{FF2B5EF4-FFF2-40B4-BE49-F238E27FC236}">
                <a16:creationId xmlns="" xmlns:a16="http://schemas.microsoft.com/office/drawing/2014/main" id="{55B50776-C880-4557-979D-C7B0F5E00407}"/>
              </a:ext>
            </a:extLst>
          </p:cNvPr>
          <p:cNvSpPr>
            <a:spLocks noGrp="1"/>
          </p:cNvSpPr>
          <p:nvPr>
            <p:ph idx="1"/>
          </p:nvPr>
        </p:nvSpPr>
        <p:spPr>
          <a:xfrm>
            <a:off x="457200" y="1600200"/>
            <a:ext cx="8229600" cy="3276600"/>
          </a:xfrm>
        </p:spPr>
        <p:txBody>
          <a:bodyPr/>
          <a:lstStyle/>
          <a:p>
            <a:pPr marL="0" indent="0">
              <a:buNone/>
            </a:pPr>
            <a:r>
              <a:rPr lang="en-US" dirty="0"/>
              <a:t>The data set lists the out-of-pocket prescription medicine expenses (in dollars) for 30 U.S. adults in a recent year. Construct a frequency distribution that has seven classes. </a:t>
            </a:r>
            <a:r>
              <a:rPr lang="en-US" i="1" dirty="0">
                <a:solidFill>
                  <a:schemeClr val="tx2">
                    <a:lumMod val="75000"/>
                  </a:schemeClr>
                </a:solidFill>
              </a:rPr>
              <a:t>(Adapted from: Health, United States, 2015)</a:t>
            </a:r>
          </a:p>
          <a:p>
            <a:pPr marL="0" indent="0" algn="ctr">
              <a:buNone/>
            </a:pPr>
            <a:r>
              <a:rPr lang="en-US" dirty="0"/>
              <a:t>200  239  155  252  384  165  296  405  303  400</a:t>
            </a:r>
          </a:p>
          <a:p>
            <a:pPr marL="0" indent="0" algn="ctr">
              <a:buNone/>
            </a:pPr>
            <a:r>
              <a:rPr lang="en-US" dirty="0"/>
              <a:t>307  241  256  315  330  317  352  266  276  345</a:t>
            </a:r>
          </a:p>
          <a:p>
            <a:pPr marL="0" indent="0" algn="ctr">
              <a:buNone/>
            </a:pPr>
            <a:r>
              <a:rPr lang="en-US" dirty="0"/>
              <a:t>238  306  290  271  345  312  293  195  168  342</a:t>
            </a:r>
            <a:endParaRPr lang="en-US" altLang="en-US" dirty="0"/>
          </a:p>
        </p:txBody>
      </p:sp>
    </p:spTree>
    <p:extLst>
      <p:ext uri="{BB962C8B-B14F-4D97-AF65-F5344CB8AC3E}">
        <p14:creationId xmlns:p14="http://schemas.microsoft.com/office/powerpoint/2010/main" val="28285748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3C9C6E-DB03-4B1A-B8A7-42FA4A4C8874}"/>
              </a:ext>
            </a:extLst>
          </p:cNvPr>
          <p:cNvSpPr>
            <a:spLocks noGrp="1"/>
          </p:cNvSpPr>
          <p:nvPr>
            <p:ph type="title"/>
          </p:nvPr>
        </p:nvSpPr>
        <p:spPr/>
        <p:txBody>
          <a:bodyPr/>
          <a:lstStyle/>
          <a:p>
            <a:pPr eaLnBrk="1" hangingPunct="1">
              <a:defRPr/>
            </a:pPr>
            <a:r>
              <a:rPr lang="en-US" dirty="0">
                <a:solidFill>
                  <a:schemeClr val="accent3"/>
                </a:solidFill>
                <a:ea typeface="+mj-ea"/>
                <a:cs typeface="+mj-cs"/>
              </a:rPr>
              <a:t>Solution: Constructing a Frequency Distribution</a:t>
            </a:r>
          </a:p>
        </p:txBody>
      </p:sp>
      <mc:AlternateContent xmlns:mc="http://schemas.openxmlformats.org/markup-compatibility/2006" xmlns:a14="http://schemas.microsoft.com/office/drawing/2010/main">
        <mc:Choice Requires="a14">
          <p:sp>
            <p:nvSpPr>
              <p:cNvPr id="1028" name="Content Placeholder 2">
                <a:extLst>
                  <a:ext uri="{FF2B5EF4-FFF2-40B4-BE49-F238E27FC236}">
                    <a16:creationId xmlns="" xmlns:a16="http://schemas.microsoft.com/office/drawing/2014/main" id="{16AAB94F-EF1F-4300-8CCD-F53535D9E9EB}"/>
                  </a:ext>
                </a:extLst>
              </p:cNvPr>
              <p:cNvSpPr>
                <a:spLocks noGrp="1"/>
              </p:cNvSpPr>
              <p:nvPr>
                <p:ph idx="1"/>
              </p:nvPr>
            </p:nvSpPr>
            <p:spPr>
              <a:xfrm>
                <a:off x="382588" y="3284538"/>
                <a:ext cx="8229600" cy="1085850"/>
              </a:xfrm>
            </p:spPr>
            <p:txBody>
              <a:bodyPr/>
              <a:lstStyle/>
              <a:p>
                <a:pPr marL="514350" indent="-514350" eaLnBrk="1" hangingPunct="1">
                  <a:buFont typeface="Arial" panose="020B0604020202020204" pitchFamily="34" charset="0"/>
                  <a:buAutoNum type="arabicPeriod"/>
                </a:pPr>
                <a:r>
                  <a:rPr lang="en-US" altLang="en-US" dirty="0"/>
                  <a:t>Number of classes = 7 (given)</a:t>
                </a:r>
              </a:p>
              <a:p>
                <a:pPr marL="514350" indent="-514350" eaLnBrk="1" hangingPunct="1">
                  <a:buFont typeface="Arial" panose="020B0604020202020204" pitchFamily="34" charset="0"/>
                  <a:buAutoNum type="arabicPeriod"/>
                </a:pPr>
                <a:r>
                  <a:rPr lang="en-US" altLang="en-US" dirty="0"/>
                  <a:t>Find the class width</a:t>
                </a:r>
              </a:p>
              <a:p>
                <a:pPr marL="514350" indent="-514350" algn="ctr" eaLnBrk="1" hangingPunct="1">
                  <a:buNone/>
                </a:pPr>
                <a14:m>
                  <m:oMath xmlns:m="http://schemas.openxmlformats.org/officeDocument/2006/math">
                    <m:f>
                      <m:fPr>
                        <m:ctrlPr>
                          <a:rPr lang="en-US" altLang="en-US" i="1" smtClean="0">
                            <a:solidFill>
                              <a:srgbClr val="C00000"/>
                            </a:solidFill>
                            <a:latin typeface="Cambria Math" panose="02040503050406030204" pitchFamily="18" charset="0"/>
                          </a:rPr>
                        </m:ctrlPr>
                      </m:fPr>
                      <m:num>
                        <m:r>
                          <m:rPr>
                            <m:nor/>
                          </m:rPr>
                          <a:rPr lang="en-US" altLang="en-US" b="0" i="0" dirty="0" smtClean="0">
                            <a:solidFill>
                              <a:srgbClr val="C00000"/>
                            </a:solidFill>
                          </a:rPr>
                          <m:t>Range</m:t>
                        </m:r>
                      </m:num>
                      <m:den>
                        <m:r>
                          <m:rPr>
                            <m:nor/>
                          </m:rPr>
                          <a:rPr lang="en-US" altLang="en-US" dirty="0">
                            <a:solidFill>
                              <a:srgbClr val="C00000"/>
                            </a:solidFill>
                          </a:rPr>
                          <m:t># </m:t>
                        </m:r>
                        <m:r>
                          <m:rPr>
                            <m:nor/>
                          </m:rPr>
                          <a:rPr lang="en-US" altLang="en-US" dirty="0">
                            <a:solidFill>
                              <a:srgbClr val="C00000"/>
                            </a:solidFill>
                          </a:rPr>
                          <m:t>classes</m:t>
                        </m:r>
                      </m:den>
                    </m:f>
                  </m:oMath>
                </a14:m>
                <a:r>
                  <a:rPr lang="en-US" altLang="en-US" dirty="0">
                    <a:solidFill>
                      <a:srgbClr val="C00000"/>
                    </a:solidFill>
                    <a:latin typeface="+mn-lt"/>
                  </a:rPr>
                  <a:t> =</a:t>
                </a:r>
                <a:r>
                  <a:rPr lang="en-US" altLang="en-US" dirty="0">
                    <a:solidFill>
                      <a:srgbClr val="C00000"/>
                    </a:solidFill>
                  </a:rPr>
                  <a:t> </a:t>
                </a:r>
                <a14:m>
                  <m:oMath xmlns:m="http://schemas.openxmlformats.org/officeDocument/2006/math">
                    <m:f>
                      <m:fPr>
                        <m:ctrlPr>
                          <a:rPr lang="en-US" altLang="en-US" i="1">
                            <a:solidFill>
                              <a:srgbClr val="C00000"/>
                            </a:solidFill>
                            <a:latin typeface="Cambria Math" panose="02040503050406030204" pitchFamily="18" charset="0"/>
                          </a:rPr>
                        </m:ctrlPr>
                      </m:fPr>
                      <m:num>
                        <m:r>
                          <m:rPr>
                            <m:nor/>
                          </m:rPr>
                          <a:rPr lang="en-US" altLang="en-US" dirty="0">
                            <a:solidFill>
                              <a:srgbClr val="C00000"/>
                            </a:solidFill>
                          </a:rPr>
                          <m:t>max</m:t>
                        </m:r>
                        <m:r>
                          <m:rPr>
                            <m:nor/>
                          </m:rPr>
                          <a:rPr lang="en-US" altLang="en-US" dirty="0">
                            <a:solidFill>
                              <a:srgbClr val="C00000"/>
                            </a:solidFill>
                          </a:rPr>
                          <m:t> − </m:t>
                        </m:r>
                        <m:r>
                          <m:rPr>
                            <m:nor/>
                          </m:rPr>
                          <a:rPr lang="en-US" altLang="en-US" dirty="0">
                            <a:solidFill>
                              <a:srgbClr val="C00000"/>
                            </a:solidFill>
                          </a:rPr>
                          <m:t>min</m:t>
                        </m:r>
                      </m:num>
                      <m:den>
                        <m:r>
                          <m:rPr>
                            <m:nor/>
                          </m:rPr>
                          <a:rPr lang="en-US" altLang="en-US" dirty="0">
                            <a:solidFill>
                              <a:srgbClr val="C00000"/>
                            </a:solidFill>
                          </a:rPr>
                          <m:t># </m:t>
                        </m:r>
                        <m:r>
                          <m:rPr>
                            <m:nor/>
                          </m:rPr>
                          <a:rPr lang="en-US" altLang="en-US" dirty="0">
                            <a:solidFill>
                              <a:srgbClr val="C00000"/>
                            </a:solidFill>
                          </a:rPr>
                          <m:t>classes</m:t>
                        </m:r>
                      </m:den>
                    </m:f>
                  </m:oMath>
                </a14:m>
                <a:r>
                  <a:rPr lang="en-US" altLang="en-US" dirty="0">
                    <a:solidFill>
                      <a:srgbClr val="C00000"/>
                    </a:solidFill>
                    <a:latin typeface="+mn-lt"/>
                  </a:rPr>
                  <a:t> = </a:t>
                </a:r>
                <a14:m>
                  <m:oMath xmlns:m="http://schemas.openxmlformats.org/officeDocument/2006/math">
                    <m:f>
                      <m:fPr>
                        <m:ctrlPr>
                          <a:rPr lang="en-US" altLang="en-US" i="1" smtClean="0">
                            <a:solidFill>
                              <a:srgbClr val="C00000"/>
                            </a:solidFill>
                            <a:latin typeface="Cambria Math" panose="02040503050406030204" pitchFamily="18" charset="0"/>
                          </a:rPr>
                        </m:ctrlPr>
                      </m:fPr>
                      <m:num>
                        <m:r>
                          <m:rPr>
                            <m:nor/>
                          </m:rPr>
                          <a:rPr lang="en-US">
                            <a:solidFill>
                              <a:srgbClr val="C00000"/>
                            </a:solidFill>
                          </a:rPr>
                          <m:t>405 − 155</m:t>
                        </m:r>
                      </m:num>
                      <m:den>
                        <m:r>
                          <m:rPr>
                            <m:nor/>
                          </m:rPr>
                          <a:rPr lang="en-US" dirty="0">
                            <a:solidFill>
                              <a:srgbClr val="C00000"/>
                            </a:solidFill>
                          </a:rPr>
                          <m:t>7</m:t>
                        </m:r>
                      </m:den>
                    </m:f>
                    <m:r>
                      <a:rPr lang="en-US" altLang="en-US" b="0" i="1" smtClean="0">
                        <a:solidFill>
                          <a:srgbClr val="C00000"/>
                        </a:solidFill>
                        <a:latin typeface="Cambria Math" panose="02040503050406030204" pitchFamily="18" charset="0"/>
                      </a:rPr>
                      <m:t>= </m:t>
                    </m:r>
                    <m:f>
                      <m:fPr>
                        <m:ctrlPr>
                          <a:rPr lang="en-US" altLang="en-US" b="0" i="1" smtClean="0">
                            <a:solidFill>
                              <a:srgbClr val="C00000"/>
                            </a:solidFill>
                            <a:latin typeface="Cambria Math" panose="02040503050406030204" pitchFamily="18" charset="0"/>
                          </a:rPr>
                        </m:ctrlPr>
                      </m:fPr>
                      <m:num>
                        <m:r>
                          <m:rPr>
                            <m:nor/>
                          </m:rPr>
                          <a:rPr lang="en-US">
                            <a:solidFill>
                              <a:srgbClr val="C00000"/>
                            </a:solidFill>
                          </a:rPr>
                          <m:t>250</m:t>
                        </m:r>
                      </m:num>
                      <m:den>
                        <m:r>
                          <m:rPr>
                            <m:nor/>
                          </m:rPr>
                          <a:rPr lang="en-US" dirty="0">
                            <a:solidFill>
                              <a:srgbClr val="C00000"/>
                            </a:solidFill>
                          </a:rPr>
                          <m:t>7</m:t>
                        </m:r>
                      </m:den>
                    </m:f>
                    <m:r>
                      <a:rPr lang="en-US" altLang="en-US" b="0" i="1" smtClean="0">
                        <a:solidFill>
                          <a:srgbClr val="C00000"/>
                        </a:solidFill>
                        <a:latin typeface="Cambria Math" panose="02040503050406030204" pitchFamily="18" charset="0"/>
                      </a:rPr>
                      <m:t> ≈</m:t>
                    </m:r>
                    <m:r>
                      <a:rPr lang="en-US" altLang="en-US" b="0" i="1" smtClean="0">
                        <a:solidFill>
                          <a:srgbClr val="C00000"/>
                        </a:solidFill>
                        <a:latin typeface="Cambria Math" panose="02040503050406030204" pitchFamily="18" charset="0"/>
                        <a:ea typeface="Cambria Math" panose="02040503050406030204" pitchFamily="18" charset="0"/>
                      </a:rPr>
                      <m:t> </m:t>
                    </m:r>
                  </m:oMath>
                </a14:m>
                <a:r>
                  <a:rPr lang="en-US" altLang="en-US" dirty="0">
                    <a:solidFill>
                      <a:srgbClr val="C00000"/>
                    </a:solidFill>
                  </a:rPr>
                  <a:t>35.71</a:t>
                </a:r>
                <a:endParaRPr lang="en-US" altLang="en-US" dirty="0"/>
              </a:p>
            </p:txBody>
          </p:sp>
        </mc:Choice>
        <mc:Fallback xmlns="">
          <p:sp>
            <p:nvSpPr>
              <p:cNvPr id="1028" name="Content Placeholder 2">
                <a:extLst>
                  <a:ext uri="{FF2B5EF4-FFF2-40B4-BE49-F238E27FC236}">
                    <a16:creationId xmlns:a16="http://schemas.microsoft.com/office/drawing/2014/main" id="{16AAB94F-EF1F-4300-8CCD-F53535D9E9EB}"/>
                  </a:ext>
                </a:extLst>
              </p:cNvPr>
              <p:cNvSpPr>
                <a:spLocks noGrp="1" noRot="1" noChangeAspect="1" noMove="1" noResize="1" noEditPoints="1" noAdjustHandles="1" noChangeArrowheads="1" noChangeShapeType="1" noTextEdit="1"/>
              </p:cNvSpPr>
              <p:nvPr>
                <p:ph idx="1"/>
              </p:nvPr>
            </p:nvSpPr>
            <p:spPr>
              <a:xfrm>
                <a:off x="382588" y="3284538"/>
                <a:ext cx="8229600" cy="1085850"/>
              </a:xfrm>
              <a:blipFill>
                <a:blip r:embed="rId2"/>
                <a:stretch>
                  <a:fillRect l="-1333" t="-6180" b="-78090"/>
                </a:stretch>
              </a:blipFill>
            </p:spPr>
            <p:txBody>
              <a:bodyPr/>
              <a:lstStyle/>
              <a:p>
                <a:r>
                  <a:rPr lang="en-US">
                    <a:noFill/>
                  </a:rPr>
                  <a:t> </a:t>
                </a:r>
              </a:p>
            </p:txBody>
          </p:sp>
        </mc:Fallback>
      </mc:AlternateContent>
      <p:sp>
        <p:nvSpPr>
          <p:cNvPr id="8" name="TextBox 7">
            <a:extLst>
              <a:ext uri="{FF2B5EF4-FFF2-40B4-BE49-F238E27FC236}">
                <a16:creationId xmlns="" xmlns:a16="http://schemas.microsoft.com/office/drawing/2014/main" id="{804CD254-FB01-49FB-B192-81B9CFDE6149}"/>
              </a:ext>
            </a:extLst>
          </p:cNvPr>
          <p:cNvSpPr txBox="1">
            <a:spLocks noChangeArrowheads="1"/>
          </p:cNvSpPr>
          <p:nvPr/>
        </p:nvSpPr>
        <p:spPr bwMode="auto">
          <a:xfrm>
            <a:off x="3006674" y="5470507"/>
            <a:ext cx="40671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dirty="0"/>
              <a:t>Round up to 36</a:t>
            </a:r>
          </a:p>
        </p:txBody>
      </p:sp>
      <p:sp>
        <p:nvSpPr>
          <p:cNvPr id="13317" name="TextBox 8">
            <a:extLst>
              <a:ext uri="{FF2B5EF4-FFF2-40B4-BE49-F238E27FC236}">
                <a16:creationId xmlns="" xmlns:a16="http://schemas.microsoft.com/office/drawing/2014/main" id="{7E581B11-1FDA-4BFE-A9BE-B25D7CE8E0C2}"/>
              </a:ext>
            </a:extLst>
          </p:cNvPr>
          <p:cNvSpPr txBox="1">
            <a:spLocks noChangeArrowheads="1"/>
          </p:cNvSpPr>
          <p:nvPr/>
        </p:nvSpPr>
        <p:spPr bwMode="auto">
          <a:xfrm>
            <a:off x="371475" y="1481138"/>
            <a:ext cx="81343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marL="0" indent="0" algn="ctr">
              <a:buNone/>
            </a:pPr>
            <a:r>
              <a:rPr lang="en-US" dirty="0"/>
              <a:t>200  239  155  252  384  165  296  405  303  400</a:t>
            </a:r>
          </a:p>
          <a:p>
            <a:pPr marL="0" indent="0" algn="ctr">
              <a:buNone/>
            </a:pPr>
            <a:r>
              <a:rPr lang="en-US" dirty="0"/>
              <a:t>307  241  256  315  330  317  352  266  276  345</a:t>
            </a:r>
          </a:p>
          <a:p>
            <a:pPr marL="0" indent="0" algn="ctr">
              <a:buNone/>
            </a:pPr>
            <a:r>
              <a:rPr lang="en-US" dirty="0"/>
              <a:t>238  306  290  271  345  312  293  195  168  342</a:t>
            </a:r>
            <a:endParaRPr lang="en-US" altLang="en-US" dirty="0"/>
          </a:p>
        </p:txBody>
      </p:sp>
    </p:spTree>
    <p:extLst>
      <p:ext uri="{BB962C8B-B14F-4D97-AF65-F5344CB8AC3E}">
        <p14:creationId xmlns:p14="http://schemas.microsoft.com/office/powerpoint/2010/main" val="47958705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xEl>
                                              <p:pRg st="1" end="1"/>
                                            </p:txEl>
                                          </p:spTgt>
                                        </p:tgtEl>
                                        <p:attrNameLst>
                                          <p:attrName>style.visibility</p:attrName>
                                        </p:attrNameLst>
                                      </p:cBhvr>
                                      <p:to>
                                        <p:strVal val="visible"/>
                                      </p:to>
                                    </p:set>
                                    <p:animEffect transition="in" filter="fade">
                                      <p:cBhvr>
                                        <p:cTn id="7" dur="500"/>
                                        <p:tgtEl>
                                          <p:spTgt spid="102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xEl>
                                              <p:pRg st="2" end="2"/>
                                            </p:txEl>
                                          </p:spTgt>
                                        </p:tgtEl>
                                        <p:attrNameLst>
                                          <p:attrName>style.visibility</p:attrName>
                                        </p:attrNameLst>
                                      </p:cBhvr>
                                      <p:to>
                                        <p:strVal val="visible"/>
                                      </p:to>
                                    </p:set>
                                    <p:animEffect transition="in" filter="fade">
                                      <p:cBhvr>
                                        <p:cTn id="12" dur="500"/>
                                        <p:tgtEl>
                                          <p:spTgt spid="102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generated with very high confidence">
            <a:extLst>
              <a:ext uri="{FF2B5EF4-FFF2-40B4-BE49-F238E27FC236}">
                <a16:creationId xmlns="" xmlns:a16="http://schemas.microsoft.com/office/drawing/2014/main" id="{FEB5DD10-6C70-41AB-B9E7-63684BE4FC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2285" y="2400943"/>
            <a:ext cx="3072390" cy="3177546"/>
          </a:xfrm>
          <a:prstGeom prst="rect">
            <a:avLst/>
          </a:prstGeom>
        </p:spPr>
      </p:pic>
      <p:sp>
        <p:nvSpPr>
          <p:cNvPr id="14362" name="TextBox 8">
            <a:extLst>
              <a:ext uri="{FF2B5EF4-FFF2-40B4-BE49-F238E27FC236}">
                <a16:creationId xmlns="" xmlns:a16="http://schemas.microsoft.com/office/drawing/2014/main" id="{A5779440-763D-40AA-9F9F-EE5A741F4919}"/>
              </a:ext>
            </a:extLst>
          </p:cNvPr>
          <p:cNvSpPr txBox="1">
            <a:spLocks noChangeArrowheads="1"/>
          </p:cNvSpPr>
          <p:nvPr/>
        </p:nvSpPr>
        <p:spPr bwMode="auto">
          <a:xfrm>
            <a:off x="6176169" y="1640855"/>
            <a:ext cx="15986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2400" dirty="0">
                <a:solidFill>
                  <a:schemeClr val="accent2"/>
                </a:solidFill>
              </a:rPr>
              <a:t>Class width = 36</a:t>
            </a:r>
          </a:p>
        </p:txBody>
      </p:sp>
      <p:sp>
        <p:nvSpPr>
          <p:cNvPr id="55326" name="TextBox 8">
            <a:extLst>
              <a:ext uri="{FF2B5EF4-FFF2-40B4-BE49-F238E27FC236}">
                <a16:creationId xmlns="" xmlns:a16="http://schemas.microsoft.com/office/drawing/2014/main" id="{0A45AEAB-F778-45D3-B3C1-68CFE1A3A312}"/>
              </a:ext>
            </a:extLst>
          </p:cNvPr>
          <p:cNvSpPr txBox="1">
            <a:spLocks noChangeArrowheads="1"/>
          </p:cNvSpPr>
          <p:nvPr/>
        </p:nvSpPr>
        <p:spPr bwMode="auto">
          <a:xfrm>
            <a:off x="381000" y="1695450"/>
            <a:ext cx="4276725" cy="4142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20000"/>
              </a:spcBef>
              <a:buClr>
                <a:srgbClr val="D17230"/>
              </a:buClr>
              <a:buFont typeface="Arial" panose="020B0604020202020204" pitchFamily="34" charset="0"/>
              <a:buAutoNum type="arabicPeriod" startAt="3"/>
            </a:pPr>
            <a:r>
              <a:rPr lang="en-US" altLang="en-US" dirty="0">
                <a:solidFill>
                  <a:srgbClr val="000000"/>
                </a:solidFill>
                <a:cs typeface="Times New Roman" panose="02020603050405020304" pitchFamily="18" charset="0"/>
              </a:rPr>
              <a:t>Use 155 (minimum value) as first lower limit. Add the class width of 36 to get the lower limit of the next class.</a:t>
            </a:r>
          </a:p>
          <a:p>
            <a:pPr eaLnBrk="1" hangingPunct="1">
              <a:spcBef>
                <a:spcPct val="20000"/>
              </a:spcBef>
              <a:buClr>
                <a:srgbClr val="D17230"/>
              </a:buClr>
            </a:pPr>
            <a:r>
              <a:rPr lang="en-US" altLang="en-US" dirty="0">
                <a:solidFill>
                  <a:srgbClr val="000000"/>
                </a:solidFill>
                <a:cs typeface="Times New Roman" panose="02020603050405020304" pitchFamily="18" charset="0"/>
              </a:rPr>
              <a:t>		155 + 36 = 191</a:t>
            </a:r>
          </a:p>
          <a:p>
            <a:pPr eaLnBrk="1" hangingPunct="1">
              <a:spcBef>
                <a:spcPct val="20000"/>
              </a:spcBef>
              <a:buClr>
                <a:srgbClr val="D17230"/>
              </a:buClr>
            </a:pPr>
            <a:r>
              <a:rPr lang="en-US" altLang="en-US" dirty="0">
                <a:solidFill>
                  <a:srgbClr val="000000"/>
                </a:solidFill>
                <a:cs typeface="Times New Roman" panose="02020603050405020304" pitchFamily="18" charset="0"/>
              </a:rPr>
              <a:t>	Find the remaining lower limits.</a:t>
            </a:r>
          </a:p>
        </p:txBody>
      </p:sp>
      <p:sp>
        <p:nvSpPr>
          <p:cNvPr id="14364" name="Rectangle 8">
            <a:extLst>
              <a:ext uri="{FF2B5EF4-FFF2-40B4-BE49-F238E27FC236}">
                <a16:creationId xmlns="" xmlns:a16="http://schemas.microsoft.com/office/drawing/2014/main" id="{7B328BA2-99A4-4EA2-8D9B-A87CFF76EA09}"/>
              </a:ext>
            </a:extLst>
          </p:cNvPr>
          <p:cNvSpPr>
            <a:spLocks noChangeArrowheads="1"/>
          </p:cNvSpPr>
          <p:nvPr/>
        </p:nvSpPr>
        <p:spPr bwMode="auto">
          <a:xfrm>
            <a:off x="6637338" y="3079750"/>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lgn="ctr" eaLnBrk="1" hangingPunct="1"/>
            <a:endParaRPr lang="en-US" altLang="en-US" sz="2400">
              <a:solidFill>
                <a:schemeClr val="accent2"/>
              </a:solidFill>
            </a:endParaRPr>
          </a:p>
        </p:txBody>
      </p:sp>
      <p:sp>
        <p:nvSpPr>
          <p:cNvPr id="12" name="Rectangle 11">
            <a:extLst>
              <a:ext uri="{FF2B5EF4-FFF2-40B4-BE49-F238E27FC236}">
                <a16:creationId xmlns="" xmlns:a16="http://schemas.microsoft.com/office/drawing/2014/main" id="{E858D833-2EC7-4E77-974D-E159ADACCFF9}"/>
              </a:ext>
            </a:extLst>
          </p:cNvPr>
          <p:cNvSpPr>
            <a:spLocks noChangeArrowheads="1"/>
          </p:cNvSpPr>
          <p:nvPr/>
        </p:nvSpPr>
        <p:spPr bwMode="auto">
          <a:xfrm>
            <a:off x="6791325" y="443071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lgn="ctr" eaLnBrk="1" hangingPunct="1"/>
            <a:endParaRPr lang="en-US" altLang="en-US" sz="2400"/>
          </a:p>
        </p:txBody>
      </p:sp>
      <p:sp>
        <p:nvSpPr>
          <p:cNvPr id="4" name="TextBox 3">
            <a:extLst>
              <a:ext uri="{FF2B5EF4-FFF2-40B4-BE49-F238E27FC236}">
                <a16:creationId xmlns="" xmlns:a16="http://schemas.microsoft.com/office/drawing/2014/main" id="{8AC5D8BE-CF49-46BE-B5E4-E87A3C2AFE81}"/>
              </a:ext>
            </a:extLst>
          </p:cNvPr>
          <p:cNvSpPr txBox="1"/>
          <p:nvPr/>
        </p:nvSpPr>
        <p:spPr>
          <a:xfrm>
            <a:off x="6454436" y="3165560"/>
            <a:ext cx="857927" cy="400110"/>
          </a:xfrm>
          <a:prstGeom prst="rect">
            <a:avLst/>
          </a:prstGeom>
          <a:noFill/>
        </p:spPr>
        <p:txBody>
          <a:bodyPr wrap="none" rtlCol="0">
            <a:spAutoFit/>
          </a:bodyPr>
          <a:lstStyle/>
          <a:p>
            <a:r>
              <a:rPr lang="en-US" sz="2000" dirty="0">
                <a:solidFill>
                  <a:srgbClr val="C00000"/>
                </a:solidFill>
                <a:latin typeface="+mn-lt"/>
              </a:rPr>
              <a:t>+ 36 =</a:t>
            </a:r>
          </a:p>
        </p:txBody>
      </p:sp>
      <p:sp>
        <p:nvSpPr>
          <p:cNvPr id="13" name="Title 1">
            <a:extLst>
              <a:ext uri="{FF2B5EF4-FFF2-40B4-BE49-F238E27FC236}">
                <a16:creationId xmlns="" xmlns:a16="http://schemas.microsoft.com/office/drawing/2014/main" id="{0F189675-882D-487D-969C-F9F29EEF0A73}"/>
              </a:ext>
            </a:extLst>
          </p:cNvPr>
          <p:cNvSpPr>
            <a:spLocks noGrp="1"/>
          </p:cNvSpPr>
          <p:nvPr>
            <p:ph type="title"/>
          </p:nvPr>
        </p:nvSpPr>
        <p:spPr>
          <a:xfrm>
            <a:off x="457200" y="274638"/>
            <a:ext cx="8229600" cy="1143000"/>
          </a:xfrm>
        </p:spPr>
        <p:txBody>
          <a:bodyPr/>
          <a:lstStyle/>
          <a:p>
            <a:pPr eaLnBrk="1" hangingPunct="1">
              <a:defRPr/>
            </a:pPr>
            <a:r>
              <a:rPr lang="en-US" sz="4400" dirty="0">
                <a:solidFill>
                  <a:schemeClr val="accent3"/>
                </a:solidFill>
                <a:ea typeface="+mj-ea"/>
                <a:cs typeface="+mj-cs"/>
              </a:rPr>
              <a:t>Solution: Constructing a Frequency Distribution</a:t>
            </a:r>
            <a:endParaRPr lang="en-US" sz="4400" dirty="0">
              <a:ea typeface="+mj-ea"/>
              <a:cs typeface="+mj-cs"/>
            </a:endParaRPr>
          </a:p>
        </p:txBody>
      </p:sp>
    </p:spTree>
    <p:extLst>
      <p:ext uri="{BB962C8B-B14F-4D97-AF65-F5344CB8AC3E}">
        <p14:creationId xmlns:p14="http://schemas.microsoft.com/office/powerpoint/2010/main" val="10042764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5326">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nodePh="1">
                                  <p:stCondLst>
                                    <p:cond delay="5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ell phone&#10;&#10;Description generated with very high confidence">
            <a:extLst>
              <a:ext uri="{FF2B5EF4-FFF2-40B4-BE49-F238E27FC236}">
                <a16:creationId xmlns="" xmlns:a16="http://schemas.microsoft.com/office/drawing/2014/main" id="{BB3B4354-B72E-4A70-9A47-8EE8C864EE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4221" y="2525712"/>
            <a:ext cx="3072390" cy="3177546"/>
          </a:xfrm>
          <a:prstGeom prst="rect">
            <a:avLst/>
          </a:prstGeom>
        </p:spPr>
      </p:pic>
      <p:sp>
        <p:nvSpPr>
          <p:cNvPr id="2" name="Title 1">
            <a:extLst>
              <a:ext uri="{FF2B5EF4-FFF2-40B4-BE49-F238E27FC236}">
                <a16:creationId xmlns="" xmlns:a16="http://schemas.microsoft.com/office/drawing/2014/main" id="{68F67AB1-A430-4314-BDB4-E18297D776D7}"/>
              </a:ext>
            </a:extLst>
          </p:cNvPr>
          <p:cNvSpPr>
            <a:spLocks noGrp="1"/>
          </p:cNvSpPr>
          <p:nvPr>
            <p:ph type="title"/>
          </p:nvPr>
        </p:nvSpPr>
        <p:spPr/>
        <p:txBody>
          <a:bodyPr/>
          <a:lstStyle/>
          <a:p>
            <a:pPr eaLnBrk="1" hangingPunct="1">
              <a:defRPr/>
            </a:pPr>
            <a:r>
              <a:rPr lang="en-US" dirty="0">
                <a:solidFill>
                  <a:schemeClr val="accent3"/>
                </a:solidFill>
                <a:ea typeface="+mj-ea"/>
                <a:cs typeface="+mj-cs"/>
              </a:rPr>
              <a:t>Solution: Constructing a Frequency Distribution</a:t>
            </a:r>
            <a:endParaRPr lang="en-US" dirty="0">
              <a:ea typeface="+mj-ea"/>
              <a:cs typeface="+mj-cs"/>
            </a:endParaRPr>
          </a:p>
        </p:txBody>
      </p:sp>
      <p:sp>
        <p:nvSpPr>
          <p:cNvPr id="56323" name="Content Placeholder 2">
            <a:extLst>
              <a:ext uri="{FF2B5EF4-FFF2-40B4-BE49-F238E27FC236}">
                <a16:creationId xmlns="" xmlns:a16="http://schemas.microsoft.com/office/drawing/2014/main" id="{7B5F41FE-90AC-4BEC-A927-6218B52F23EB}"/>
              </a:ext>
            </a:extLst>
          </p:cNvPr>
          <p:cNvSpPr>
            <a:spLocks noGrp="1"/>
          </p:cNvSpPr>
          <p:nvPr>
            <p:ph idx="1"/>
          </p:nvPr>
        </p:nvSpPr>
        <p:spPr>
          <a:xfrm>
            <a:off x="457200" y="1600200"/>
            <a:ext cx="3883025" cy="4525963"/>
          </a:xfrm>
        </p:spPr>
        <p:txBody>
          <a:bodyPr/>
          <a:lstStyle/>
          <a:p>
            <a:pPr marL="0" indent="0" eaLnBrk="1" hangingPunct="1">
              <a:buFont typeface="Arial" panose="020B0604020202020204" pitchFamily="34" charset="0"/>
              <a:buNone/>
            </a:pPr>
            <a:r>
              <a:rPr lang="en-US" altLang="en-US" dirty="0"/>
              <a:t>The upper limit of the first class is 190 (one less than the lower limit of the second class). </a:t>
            </a:r>
          </a:p>
          <a:p>
            <a:pPr marL="0" indent="0" eaLnBrk="1" hangingPunct="1">
              <a:buFont typeface="Arial" panose="020B0604020202020204" pitchFamily="34" charset="0"/>
              <a:buNone/>
            </a:pPr>
            <a:r>
              <a:rPr lang="en-US" altLang="en-US" dirty="0"/>
              <a:t>Add the class width of 36 to get the upper limit of the next class.</a:t>
            </a:r>
          </a:p>
          <a:p>
            <a:pPr marL="0" indent="0" eaLnBrk="1" hangingPunct="1">
              <a:buFont typeface="Arial" panose="020B0604020202020204" pitchFamily="34" charset="0"/>
              <a:buNone/>
            </a:pPr>
            <a:r>
              <a:rPr lang="en-US" altLang="en-US" dirty="0"/>
              <a:t>	190 + 36 = 226</a:t>
            </a:r>
          </a:p>
          <a:p>
            <a:pPr marL="0" indent="0" eaLnBrk="1" hangingPunct="1">
              <a:buFont typeface="Arial" panose="020B0604020202020204" pitchFamily="34" charset="0"/>
              <a:buNone/>
            </a:pPr>
            <a:r>
              <a:rPr lang="en-US" altLang="en-US" dirty="0"/>
              <a:t>Find the remaining upper limits.</a:t>
            </a:r>
          </a:p>
        </p:txBody>
      </p:sp>
      <p:sp>
        <p:nvSpPr>
          <p:cNvPr id="56350" name="TextBox 8">
            <a:extLst>
              <a:ext uri="{FF2B5EF4-FFF2-40B4-BE49-F238E27FC236}">
                <a16:creationId xmlns="" xmlns:a16="http://schemas.microsoft.com/office/drawing/2014/main" id="{BCEAF8C7-AAD6-4A4D-AB26-1188B821D099}"/>
              </a:ext>
            </a:extLst>
          </p:cNvPr>
          <p:cNvSpPr txBox="1">
            <a:spLocks noChangeArrowheads="1"/>
          </p:cNvSpPr>
          <p:nvPr/>
        </p:nvSpPr>
        <p:spPr bwMode="auto">
          <a:xfrm>
            <a:off x="7583982" y="2969418"/>
            <a:ext cx="15287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2400" dirty="0">
                <a:solidFill>
                  <a:schemeClr val="accent2"/>
                </a:solidFill>
              </a:rPr>
              <a:t>Class width = 36</a:t>
            </a:r>
          </a:p>
        </p:txBody>
      </p:sp>
      <p:cxnSp>
        <p:nvCxnSpPr>
          <p:cNvPr id="17" name="Straight Arrow Connector 16">
            <a:extLst>
              <a:ext uri="{FF2B5EF4-FFF2-40B4-BE49-F238E27FC236}">
                <a16:creationId xmlns="" xmlns:a16="http://schemas.microsoft.com/office/drawing/2014/main" id="{2C72CF14-1B2D-47FD-ADAF-7E387814CD27}"/>
              </a:ext>
            </a:extLst>
          </p:cNvPr>
          <p:cNvCxnSpPr/>
          <p:nvPr/>
        </p:nvCxnSpPr>
        <p:spPr>
          <a:xfrm flipV="1">
            <a:off x="5714804" y="3190080"/>
            <a:ext cx="911225" cy="38893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7" name="Curved Right Arrow 6">
            <a:extLst>
              <a:ext uri="{FF2B5EF4-FFF2-40B4-BE49-F238E27FC236}">
                <a16:creationId xmlns="" xmlns:a16="http://schemas.microsoft.com/office/drawing/2014/main" id="{302305DA-ECA1-4192-BFE8-E1FE4C084995}"/>
              </a:ext>
            </a:extLst>
          </p:cNvPr>
          <p:cNvSpPr/>
          <p:nvPr/>
        </p:nvSpPr>
        <p:spPr>
          <a:xfrm flipH="1">
            <a:off x="7193055" y="3190080"/>
            <a:ext cx="396875" cy="505620"/>
          </a:xfrm>
          <a:prstGeom prst="curvedRightArrow">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schemeClr val="tx1"/>
              </a:solidFill>
            </a:endParaRPr>
          </a:p>
        </p:txBody>
      </p:sp>
    </p:spTree>
    <p:extLst>
      <p:ext uri="{BB962C8B-B14F-4D97-AF65-F5344CB8AC3E}">
        <p14:creationId xmlns:p14="http://schemas.microsoft.com/office/powerpoint/2010/main" val="8841198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7"/>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5632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63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63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50"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AB5F3CC-0832-4EF7-B414-5856329E336C}"/>
              </a:ext>
            </a:extLst>
          </p:cNvPr>
          <p:cNvSpPr>
            <a:spLocks noGrp="1"/>
          </p:cNvSpPr>
          <p:nvPr>
            <p:ph type="title"/>
          </p:nvPr>
        </p:nvSpPr>
        <p:spPr/>
        <p:txBody>
          <a:bodyPr/>
          <a:lstStyle/>
          <a:p>
            <a:pPr eaLnBrk="1" hangingPunct="1">
              <a:defRPr/>
            </a:pPr>
            <a:r>
              <a:rPr lang="en-US" dirty="0">
                <a:solidFill>
                  <a:schemeClr val="accent3"/>
                </a:solidFill>
                <a:ea typeface="+mj-ea"/>
                <a:cs typeface="+mj-cs"/>
              </a:rPr>
              <a:t>Solution: Constructing a Frequency Distribution</a:t>
            </a:r>
            <a:endParaRPr lang="en-US" dirty="0">
              <a:ea typeface="+mj-ea"/>
              <a:cs typeface="+mj-cs"/>
            </a:endParaRPr>
          </a:p>
        </p:txBody>
      </p:sp>
      <p:sp>
        <p:nvSpPr>
          <p:cNvPr id="16386" name="Content Placeholder 2">
            <a:extLst>
              <a:ext uri="{FF2B5EF4-FFF2-40B4-BE49-F238E27FC236}">
                <a16:creationId xmlns="" xmlns:a16="http://schemas.microsoft.com/office/drawing/2014/main" id="{9D793AA3-0C7F-416F-B663-80531E8BCCA8}"/>
              </a:ext>
            </a:extLst>
          </p:cNvPr>
          <p:cNvSpPr>
            <a:spLocks noGrp="1"/>
          </p:cNvSpPr>
          <p:nvPr>
            <p:ph idx="1"/>
          </p:nvPr>
        </p:nvSpPr>
        <p:spPr>
          <a:xfrm>
            <a:off x="361950" y="1390650"/>
            <a:ext cx="8229600" cy="4525963"/>
          </a:xfrm>
        </p:spPr>
        <p:txBody>
          <a:bodyPr/>
          <a:lstStyle/>
          <a:p>
            <a:pPr marL="514350" indent="-514350" eaLnBrk="1" hangingPunct="1">
              <a:buFont typeface="Arial" panose="020B0604020202020204" pitchFamily="34" charset="0"/>
              <a:buAutoNum type="arabicPeriod" startAt="4"/>
            </a:pPr>
            <a:r>
              <a:rPr lang="en-US" altLang="en-US" dirty="0"/>
              <a:t>Make a tally mark for each data entry in the row of the appropriate class.</a:t>
            </a:r>
          </a:p>
          <a:p>
            <a:pPr marL="514350" indent="-514350" eaLnBrk="1" hangingPunct="1">
              <a:buFont typeface="Arial" panose="020B0604020202020204" pitchFamily="34" charset="0"/>
              <a:buAutoNum type="arabicPeriod" startAt="4"/>
            </a:pPr>
            <a:r>
              <a:rPr lang="en-US" altLang="en-US" dirty="0"/>
              <a:t>Count the tally marks to find the total frequency </a:t>
            </a:r>
            <a:r>
              <a:rPr lang="en-US" altLang="en-US" i="1" dirty="0"/>
              <a:t>f</a:t>
            </a:r>
            <a:r>
              <a:rPr lang="en-US" altLang="en-US" dirty="0"/>
              <a:t> for each class.</a:t>
            </a:r>
          </a:p>
        </p:txBody>
      </p:sp>
      <p:sp>
        <p:nvSpPr>
          <p:cNvPr id="14372" name="Line 54">
            <a:extLst>
              <a:ext uri="{FF2B5EF4-FFF2-40B4-BE49-F238E27FC236}">
                <a16:creationId xmlns="" xmlns:a16="http://schemas.microsoft.com/office/drawing/2014/main" id="{85017208-3926-4E0C-8A27-E34FE74128C4}"/>
              </a:ext>
            </a:extLst>
          </p:cNvPr>
          <p:cNvSpPr>
            <a:spLocks noChangeShapeType="1"/>
          </p:cNvSpPr>
          <p:nvPr/>
        </p:nvSpPr>
        <p:spPr bwMode="auto">
          <a:xfrm flipH="1">
            <a:off x="720725" y="3411538"/>
            <a:ext cx="34925" cy="1863725"/>
          </a:xfrm>
          <a:prstGeom prst="line">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endParaRPr lang="en-US">
              <a:latin typeface="Times New Roman" charset="0"/>
              <a:ea typeface="ＭＳ Ｐゴシック" charset="0"/>
              <a:cs typeface="Arial" charset="0"/>
            </a:endParaRPr>
          </a:p>
        </p:txBody>
      </p:sp>
      <p:pic>
        <p:nvPicPr>
          <p:cNvPr id="5" name="Picture 4" descr="A screenshot of a cell phone&#10;&#10;Description generated with high confidence">
            <a:extLst>
              <a:ext uri="{FF2B5EF4-FFF2-40B4-BE49-F238E27FC236}">
                <a16:creationId xmlns="" xmlns:a16="http://schemas.microsoft.com/office/drawing/2014/main" id="{8A5B975B-7451-48E6-9082-61B0CF5260C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586"/>
          <a:stretch/>
        </p:blipFill>
        <p:spPr>
          <a:xfrm>
            <a:off x="1677552" y="3223967"/>
            <a:ext cx="5641086" cy="3115887"/>
          </a:xfrm>
          <a:prstGeom prst="rect">
            <a:avLst/>
          </a:prstGeom>
        </p:spPr>
      </p:pic>
    </p:spTree>
    <p:extLst>
      <p:ext uri="{BB962C8B-B14F-4D97-AF65-F5344CB8AC3E}">
        <p14:creationId xmlns:p14="http://schemas.microsoft.com/office/powerpoint/2010/main" val="34034153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6">
                                            <p:txEl>
                                              <p:pRg st="1" end="1"/>
                                            </p:txEl>
                                          </p:spTgt>
                                        </p:tgtEl>
                                        <p:attrNameLst>
                                          <p:attrName>style.visibility</p:attrName>
                                        </p:attrNameLst>
                                      </p:cBhvr>
                                      <p:to>
                                        <p:strVal val="visible"/>
                                      </p:to>
                                    </p:set>
                                    <p:animEffect transition="in" filter="fade">
                                      <p:cBhvr>
                                        <p:cTn id="7" dur="500"/>
                                        <p:tgtEl>
                                          <p:spTgt spid="163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a:extLst>
              <a:ext uri="{FF2B5EF4-FFF2-40B4-BE49-F238E27FC236}">
                <a16:creationId xmlns="" xmlns:a16="http://schemas.microsoft.com/office/drawing/2014/main" id="{5FC95B65-A004-4C40-81DF-E7EEE7016CA1}"/>
              </a:ext>
            </a:extLst>
          </p:cNvPr>
          <p:cNvSpPr>
            <a:spLocks noGrp="1"/>
          </p:cNvSpPr>
          <p:nvPr>
            <p:ph type="title"/>
          </p:nvPr>
        </p:nvSpPr>
        <p:spPr/>
        <p:txBody>
          <a:bodyPr/>
          <a:lstStyle/>
          <a:p>
            <a:pPr eaLnBrk="1" hangingPunct="1"/>
            <a:r>
              <a:rPr lang="en-US" altLang="en-US"/>
              <a:t>Determining the Midpoint</a:t>
            </a:r>
          </a:p>
        </p:txBody>
      </p:sp>
      <mc:AlternateContent xmlns:mc="http://schemas.openxmlformats.org/markup-compatibility/2006" xmlns:a14="http://schemas.microsoft.com/office/drawing/2010/main">
        <mc:Choice Requires="a14">
          <p:sp>
            <p:nvSpPr>
              <p:cNvPr id="17410" name="Content Placeholder 2">
                <a:extLst>
                  <a:ext uri="{FF2B5EF4-FFF2-40B4-BE49-F238E27FC236}">
                    <a16:creationId xmlns="" xmlns:a16="http://schemas.microsoft.com/office/drawing/2014/main" id="{F1DDD1A9-B63F-46F2-A1B0-30A41EA89729}"/>
                  </a:ext>
                </a:extLst>
              </p:cNvPr>
              <p:cNvSpPr>
                <a:spLocks noGrp="1"/>
              </p:cNvSpPr>
              <p:nvPr>
                <p:ph idx="1"/>
              </p:nvPr>
            </p:nvSpPr>
            <p:spPr>
              <a:xfrm>
                <a:off x="457200" y="1600200"/>
                <a:ext cx="8229600" cy="1385888"/>
              </a:xfrm>
            </p:spPr>
            <p:txBody>
              <a:bodyPr/>
              <a:lstStyle/>
              <a:p>
                <a:pPr eaLnBrk="1" hangingPunct="1">
                  <a:buFont typeface="Arial" panose="020B0604020202020204" pitchFamily="34" charset="0"/>
                  <a:buNone/>
                </a:pPr>
                <a:r>
                  <a:rPr lang="en-US" altLang="en-US" b="1" dirty="0">
                    <a:solidFill>
                      <a:schemeClr val="accent2"/>
                    </a:solidFill>
                  </a:rPr>
                  <a:t>Midpoint of a class</a:t>
                </a:r>
              </a:p>
              <a:p>
                <a:pPr eaLnBrk="1" hangingPunct="1">
                  <a:buFont typeface="Arial" panose="020B0604020202020204" pitchFamily="34" charset="0"/>
                  <a:buNone/>
                </a:pPr>
                <a:endParaRPr lang="en-US" altLang="en-US" b="1" dirty="0">
                  <a:solidFill>
                    <a:schemeClr val="accent2"/>
                  </a:solidFill>
                </a:endParaRPr>
              </a:p>
              <a:p>
                <a:pPr eaLnBrk="1" hangingPunct="1">
                  <a:buFont typeface="Arial" panose="020B0604020202020204" pitchFamily="34" charset="0"/>
                  <a:buNone/>
                </a:pPr>
                <a:endParaRPr lang="en-US" altLang="en-US" b="1" dirty="0">
                  <a:solidFill>
                    <a:schemeClr val="accent2"/>
                  </a:solidFill>
                </a:endParaRPr>
              </a:p>
              <a:p>
                <a:pPr eaLnBrk="1" hangingPunct="1">
                  <a:buNone/>
                </a:pPr>
                <a:r>
                  <a:rPr lang="en-US" altLang="en-US" sz="2400" dirty="0"/>
                  <a:t>Midpoint = </a:t>
                </a:r>
                <a14:m>
                  <m:oMath xmlns:m="http://schemas.openxmlformats.org/officeDocument/2006/math">
                    <m:f>
                      <m:fPr>
                        <m:ctrlPr>
                          <a:rPr lang="en-US" altLang="en-US" sz="2000" i="1" smtClean="0">
                            <a:latin typeface="Cambria Math" panose="02040503050406030204" pitchFamily="18" charset="0"/>
                          </a:rPr>
                        </m:ctrlPr>
                      </m:fPr>
                      <m:num>
                        <m:r>
                          <m:rPr>
                            <m:nor/>
                          </m:rPr>
                          <a:rPr lang="en-US" sz="2400"/>
                          <m:t>155 + 190</m:t>
                        </m:r>
                      </m:num>
                      <m:den>
                        <m:r>
                          <m:rPr>
                            <m:nor/>
                          </m:rPr>
                          <a:rPr lang="en-US" altLang="en-US" sz="2000" dirty="0"/>
                          <m:t>2</m:t>
                        </m:r>
                      </m:den>
                    </m:f>
                  </m:oMath>
                </a14:m>
                <a:r>
                  <a:rPr lang="en-US" altLang="en-US" sz="2400" dirty="0"/>
                  <a:t> = 172.5	</a:t>
                </a:r>
                <a:r>
                  <a:rPr lang="en-US" altLang="en-US" sz="2400" dirty="0">
                    <a:solidFill>
                      <a:srgbClr val="AE0337"/>
                    </a:solidFill>
                  </a:rPr>
                  <a:t>Midpoint of first class.</a:t>
                </a:r>
              </a:p>
              <a:p>
                <a:pPr eaLnBrk="1" hangingPunct="1">
                  <a:buNone/>
                </a:pPr>
                <a:r>
                  <a:rPr lang="en-US" altLang="en-US" sz="2400" dirty="0"/>
                  <a:t>Using the class width of 36, the remaining mid-points are</a:t>
                </a:r>
              </a:p>
              <a:p>
                <a:pPr eaLnBrk="1" hangingPunct="1">
                  <a:buNone/>
                </a:pPr>
                <a:r>
                  <a:rPr lang="en-US" altLang="en-US" sz="2400" dirty="0"/>
                  <a:t>172.5 + 36 = 208.5			</a:t>
                </a:r>
                <a:r>
                  <a:rPr lang="en-US" altLang="en-US" sz="2400" dirty="0">
                    <a:solidFill>
                      <a:srgbClr val="AE0337"/>
                    </a:solidFill>
                  </a:rPr>
                  <a:t>Midpoint of second class</a:t>
                </a:r>
              </a:p>
              <a:p>
                <a:pPr eaLnBrk="1" hangingPunct="1">
                  <a:buNone/>
                </a:pPr>
                <a:endParaRPr lang="en-US" altLang="en-US" sz="2400" dirty="0"/>
              </a:p>
              <a:p>
                <a:pPr eaLnBrk="1" hangingPunct="1">
                  <a:buNone/>
                </a:pPr>
                <a:r>
                  <a:rPr lang="en-US" altLang="en-US" sz="2400" dirty="0"/>
                  <a:t>208.5 + 36 = 244.5			</a:t>
                </a:r>
                <a:r>
                  <a:rPr lang="en-US" altLang="en-US" sz="2400" dirty="0">
                    <a:solidFill>
                      <a:srgbClr val="AE0337"/>
                    </a:solidFill>
                  </a:rPr>
                  <a:t>Midpoint of third class</a:t>
                </a:r>
              </a:p>
              <a:p>
                <a:pPr eaLnBrk="1" hangingPunct="1">
                  <a:buNone/>
                </a:pPr>
                <a:endParaRPr lang="en-US" altLang="en-US" sz="2400" dirty="0"/>
              </a:p>
              <a:p>
                <a:pPr eaLnBrk="1" hangingPunct="1">
                  <a:buNone/>
                </a:pPr>
                <a:r>
                  <a:rPr lang="en-US" altLang="en-US" sz="2400" dirty="0"/>
                  <a:t>and so on.</a:t>
                </a:r>
              </a:p>
              <a:p>
                <a:pPr lvl="2" eaLnBrk="1" hangingPunct="1"/>
                <a:endParaRPr lang="en-US" altLang="en-US" dirty="0">
                  <a:ea typeface="Times New Roman" panose="02020603050405020304" pitchFamily="18" charset="0"/>
                </a:endParaRPr>
              </a:p>
            </p:txBody>
          </p:sp>
        </mc:Choice>
        <mc:Fallback xmlns="">
          <p:sp>
            <p:nvSpPr>
              <p:cNvPr id="17410" name="Content Placeholder 2">
                <a:extLst>
                  <a:ext uri="{FF2B5EF4-FFF2-40B4-BE49-F238E27FC236}">
                    <a16:creationId xmlns:a16="http://schemas.microsoft.com/office/drawing/2014/main" id="{F1DDD1A9-B63F-46F2-A1B0-30A41EA89729}"/>
                  </a:ext>
                </a:extLst>
              </p:cNvPr>
              <p:cNvSpPr>
                <a:spLocks noGrp="1" noRot="1" noChangeAspect="1" noMove="1" noResize="1" noEditPoints="1" noAdjustHandles="1" noChangeArrowheads="1" noChangeShapeType="1" noTextEdit="1"/>
              </p:cNvSpPr>
              <p:nvPr>
                <p:ph idx="1"/>
              </p:nvPr>
            </p:nvSpPr>
            <p:spPr>
              <a:xfrm>
                <a:off x="457200" y="1600200"/>
                <a:ext cx="8229600" cy="1385888"/>
              </a:xfrm>
              <a:blipFill>
                <a:blip r:embed="rId3"/>
                <a:stretch>
                  <a:fillRect l="-1481" t="-4846" b="-256828"/>
                </a:stretch>
              </a:blipFill>
            </p:spPr>
            <p:txBody>
              <a:bodyPr/>
              <a:lstStyle/>
              <a:p>
                <a:r>
                  <a:rPr lang="en-US">
                    <a:noFill/>
                  </a:rPr>
                  <a:t> </a:t>
                </a:r>
              </a:p>
            </p:txBody>
          </p:sp>
        </mc:Fallback>
      </mc:AlternateContent>
      <p:graphicFrame>
        <p:nvGraphicFramePr>
          <p:cNvPr id="17411" name="Object 6">
            <a:extLst>
              <a:ext uri="{FF2B5EF4-FFF2-40B4-BE49-F238E27FC236}">
                <a16:creationId xmlns="" xmlns:a16="http://schemas.microsoft.com/office/drawing/2014/main" id="{41AE2AC2-8DC9-4F24-B8EC-0A0D9C0E4EE6}"/>
              </a:ext>
            </a:extLst>
          </p:cNvPr>
          <p:cNvGraphicFramePr>
            <a:graphicFrameLocks noChangeAspect="1"/>
          </p:cNvGraphicFramePr>
          <p:nvPr>
            <p:extLst>
              <p:ext uri="{D42A27DB-BD31-4B8C-83A1-F6EECF244321}">
                <p14:modId xmlns:p14="http://schemas.microsoft.com/office/powerpoint/2010/main" val="1396465914"/>
              </p:ext>
            </p:extLst>
          </p:nvPr>
        </p:nvGraphicFramePr>
        <p:xfrm>
          <a:off x="1576388" y="2197100"/>
          <a:ext cx="5086350" cy="808038"/>
        </p:xfrm>
        <a:graphic>
          <a:graphicData uri="http://schemas.openxmlformats.org/presentationml/2006/ole">
            <mc:AlternateContent xmlns:mc="http://schemas.openxmlformats.org/markup-compatibility/2006">
              <mc:Choice xmlns:v="urn:schemas-microsoft-com:vml" Requires="v">
                <p:oleObj spid="_x0000_s2092" name="Equation" r:id="rId4" imgW="2476440" imgH="393480" progId="Equation.DSMT4">
                  <p:embed/>
                </p:oleObj>
              </mc:Choice>
              <mc:Fallback>
                <p:oleObj name="Equation" r:id="rId4" imgW="2476440" imgH="393480" progId="Equation.DSMT4">
                  <p:embed/>
                  <p:pic>
                    <p:nvPicPr>
                      <p:cNvPr id="17411" name="Object 6">
                        <a:extLst>
                          <a:ext uri="{FF2B5EF4-FFF2-40B4-BE49-F238E27FC236}">
                            <a16:creationId xmlns="" xmlns:a16="http://schemas.microsoft.com/office/drawing/2014/main" id="{41AE2AC2-8DC9-4F24-B8EC-0A0D9C0E4EE6}"/>
                          </a:ext>
                        </a:extLst>
                      </p:cNvPr>
                      <p:cNvPicPr>
                        <a:picLocks noChangeAspect="1" noChangeArrowheads="1"/>
                      </p:cNvPicPr>
                      <p:nvPr/>
                    </p:nvPicPr>
                    <p:blipFill>
                      <a:blip r:embed="rId5"/>
                      <a:srcRect/>
                      <a:stretch>
                        <a:fillRect/>
                      </a:stretch>
                    </p:blipFill>
                    <p:spPr bwMode="auto">
                      <a:xfrm>
                        <a:off x="1576388" y="2197100"/>
                        <a:ext cx="5086350" cy="808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cxnSp>
        <p:nvCxnSpPr>
          <p:cNvPr id="17" name="Straight Arrow Connector 16">
            <a:extLst>
              <a:ext uri="{FF2B5EF4-FFF2-40B4-BE49-F238E27FC236}">
                <a16:creationId xmlns="" xmlns:a16="http://schemas.microsoft.com/office/drawing/2014/main" id="{2387E324-8A0E-4463-A4E3-DC4195C396EB}"/>
              </a:ext>
            </a:extLst>
          </p:cNvPr>
          <p:cNvCxnSpPr/>
          <p:nvPr/>
        </p:nvCxnSpPr>
        <p:spPr>
          <a:xfrm flipH="1">
            <a:off x="942109" y="4627418"/>
            <a:ext cx="1533236" cy="46181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80200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0">
                                            <p:txEl>
                                              <p:pRg st="3" end="3"/>
                                            </p:txEl>
                                          </p:spTgt>
                                        </p:tgtEl>
                                        <p:attrNameLst>
                                          <p:attrName>style.visibility</p:attrName>
                                        </p:attrNameLst>
                                      </p:cBhvr>
                                      <p:to>
                                        <p:strVal val="visible"/>
                                      </p:to>
                                    </p:set>
                                    <p:animEffect transition="in" filter="fade">
                                      <p:cBhvr>
                                        <p:cTn id="7" dur="500"/>
                                        <p:tgtEl>
                                          <p:spTgt spid="1741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0">
                                            <p:txEl>
                                              <p:pRg st="4" end="4"/>
                                            </p:txEl>
                                          </p:spTgt>
                                        </p:tgtEl>
                                        <p:attrNameLst>
                                          <p:attrName>style.visibility</p:attrName>
                                        </p:attrNameLst>
                                      </p:cBhvr>
                                      <p:to>
                                        <p:strVal val="visible"/>
                                      </p:to>
                                    </p:set>
                                    <p:animEffect transition="in" filter="fade">
                                      <p:cBhvr>
                                        <p:cTn id="12" dur="500"/>
                                        <p:tgtEl>
                                          <p:spTgt spid="17410">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7410">
                                            <p:txEl>
                                              <p:pRg st="5" end="5"/>
                                            </p:txEl>
                                          </p:spTgt>
                                        </p:tgtEl>
                                        <p:attrNameLst>
                                          <p:attrName>style.visibility</p:attrName>
                                        </p:attrNameLst>
                                      </p:cBhvr>
                                      <p:to>
                                        <p:strVal val="visible"/>
                                      </p:to>
                                    </p:set>
                                    <p:animEffect transition="in" filter="fade">
                                      <p:cBhvr>
                                        <p:cTn id="15" dur="500"/>
                                        <p:tgtEl>
                                          <p:spTgt spid="17410">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7410">
                                            <p:txEl>
                                              <p:pRg st="7" end="7"/>
                                            </p:txEl>
                                          </p:spTgt>
                                        </p:tgtEl>
                                        <p:attrNameLst>
                                          <p:attrName>style.visibility</p:attrName>
                                        </p:attrNameLst>
                                      </p:cBhvr>
                                      <p:to>
                                        <p:strVal val="visible"/>
                                      </p:to>
                                    </p:set>
                                    <p:animEffect transition="in" filter="fade">
                                      <p:cBhvr>
                                        <p:cTn id="24" dur="500"/>
                                        <p:tgtEl>
                                          <p:spTgt spid="17410">
                                            <p:txEl>
                                              <p:pRg st="7" end="7"/>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7410">
                                            <p:txEl>
                                              <p:pRg st="9" end="9"/>
                                            </p:txEl>
                                          </p:spTgt>
                                        </p:tgtEl>
                                        <p:attrNameLst>
                                          <p:attrName>style.visibility</p:attrName>
                                        </p:attrNameLst>
                                      </p:cBhvr>
                                      <p:to>
                                        <p:strVal val="visible"/>
                                      </p:to>
                                    </p:set>
                                    <p:animEffect transition="in" filter="fade">
                                      <p:cBhvr>
                                        <p:cTn id="29" dur="500"/>
                                        <p:tgtEl>
                                          <p:spTgt spid="1741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a:extLst>
              <a:ext uri="{FF2B5EF4-FFF2-40B4-BE49-F238E27FC236}">
                <a16:creationId xmlns="" xmlns:a16="http://schemas.microsoft.com/office/drawing/2014/main" id="{82EEC8EC-6020-4B00-ADEF-CF3D5C8DDF6A}"/>
              </a:ext>
            </a:extLst>
          </p:cNvPr>
          <p:cNvSpPr>
            <a:spLocks noGrp="1"/>
          </p:cNvSpPr>
          <p:nvPr>
            <p:ph type="title"/>
          </p:nvPr>
        </p:nvSpPr>
        <p:spPr/>
        <p:txBody>
          <a:bodyPr/>
          <a:lstStyle/>
          <a:p>
            <a:pPr eaLnBrk="1" hangingPunct="1"/>
            <a:r>
              <a:rPr lang="en-US" altLang="en-US"/>
              <a:t>Determining the Relative Frequency</a:t>
            </a:r>
          </a:p>
        </p:txBody>
      </p:sp>
      <p:sp>
        <p:nvSpPr>
          <p:cNvPr id="18434" name="Content Placeholder 2">
            <a:extLst>
              <a:ext uri="{FF2B5EF4-FFF2-40B4-BE49-F238E27FC236}">
                <a16:creationId xmlns="" xmlns:a16="http://schemas.microsoft.com/office/drawing/2014/main" id="{CBA25422-3113-481F-81F2-31DFDDFDFE7E}"/>
              </a:ext>
            </a:extLst>
          </p:cNvPr>
          <p:cNvSpPr>
            <a:spLocks noGrp="1"/>
          </p:cNvSpPr>
          <p:nvPr>
            <p:ph idx="1"/>
          </p:nvPr>
        </p:nvSpPr>
        <p:spPr>
          <a:xfrm>
            <a:off x="365125" y="1438276"/>
            <a:ext cx="8229600" cy="1487487"/>
          </a:xfrm>
        </p:spPr>
        <p:txBody>
          <a:bodyPr/>
          <a:lstStyle/>
          <a:p>
            <a:pPr eaLnBrk="1" hangingPunct="1">
              <a:buFont typeface="Arial" panose="020B0604020202020204" pitchFamily="34" charset="0"/>
              <a:buNone/>
            </a:pPr>
            <a:r>
              <a:rPr lang="en-US" altLang="en-US" b="1" dirty="0">
                <a:solidFill>
                  <a:schemeClr val="accent2"/>
                </a:solidFill>
              </a:rPr>
              <a:t>Relative Frequency of a class </a:t>
            </a:r>
          </a:p>
          <a:p>
            <a:pPr eaLnBrk="1" hangingPunct="1"/>
            <a:r>
              <a:rPr lang="en-US" altLang="en-US" dirty="0"/>
              <a:t>Portion or percentage of the data that falls in a particular class. </a:t>
            </a:r>
          </a:p>
          <a:p>
            <a:pPr eaLnBrk="1" hangingPunct="1"/>
            <a:r>
              <a:rPr lang="en-US" altLang="en-US" dirty="0"/>
              <a:t> </a:t>
            </a:r>
          </a:p>
          <a:p>
            <a:pPr eaLnBrk="1" hangingPunct="1">
              <a:buFont typeface="Arial" panose="020B0604020202020204" pitchFamily="34" charset="0"/>
              <a:buNone/>
            </a:pPr>
            <a:endParaRPr lang="en-US" altLang="en-US" dirty="0"/>
          </a:p>
        </p:txBody>
      </p:sp>
      <p:graphicFrame>
        <p:nvGraphicFramePr>
          <p:cNvPr id="18435" name="Object 6">
            <a:extLst>
              <a:ext uri="{FF2B5EF4-FFF2-40B4-BE49-F238E27FC236}">
                <a16:creationId xmlns="" xmlns:a16="http://schemas.microsoft.com/office/drawing/2014/main" id="{793B0B73-74B1-448C-97E0-256B843BFE3D}"/>
              </a:ext>
            </a:extLst>
          </p:cNvPr>
          <p:cNvGraphicFramePr>
            <a:graphicFrameLocks noChangeAspect="1"/>
          </p:cNvGraphicFramePr>
          <p:nvPr>
            <p:extLst>
              <p:ext uri="{D42A27DB-BD31-4B8C-83A1-F6EECF244321}">
                <p14:modId xmlns:p14="http://schemas.microsoft.com/office/powerpoint/2010/main" val="3007098427"/>
              </p:ext>
            </p:extLst>
          </p:nvPr>
        </p:nvGraphicFramePr>
        <p:xfrm>
          <a:off x="990600" y="2925763"/>
          <a:ext cx="5686425" cy="971550"/>
        </p:xfrm>
        <a:graphic>
          <a:graphicData uri="http://schemas.openxmlformats.org/presentationml/2006/ole">
            <mc:AlternateContent xmlns:mc="http://schemas.openxmlformats.org/markup-compatibility/2006">
              <mc:Choice xmlns:v="urn:schemas-microsoft-com:vml" Requires="v">
                <p:oleObj spid="_x0000_s3118" name="Equation" r:id="rId3" imgW="2527200" imgH="431640" progId="Equation.DSMT4">
                  <p:embed/>
                </p:oleObj>
              </mc:Choice>
              <mc:Fallback>
                <p:oleObj name="Equation" r:id="rId3" imgW="2527200" imgH="431640" progId="Equation.DSMT4">
                  <p:embed/>
                  <p:pic>
                    <p:nvPicPr>
                      <p:cNvPr id="18435" name="Object 6">
                        <a:extLst>
                          <a:ext uri="{FF2B5EF4-FFF2-40B4-BE49-F238E27FC236}">
                            <a16:creationId xmlns="" xmlns:a16="http://schemas.microsoft.com/office/drawing/2014/main" id="{793B0B73-74B1-448C-97E0-256B843BFE3D}"/>
                          </a:ext>
                        </a:extLst>
                      </p:cNvPr>
                      <p:cNvPicPr>
                        <a:picLocks noChangeAspect="1" noChangeArrowheads="1"/>
                      </p:cNvPicPr>
                      <p:nvPr/>
                    </p:nvPicPr>
                    <p:blipFill>
                      <a:blip r:embed="rId4"/>
                      <a:srcRect/>
                      <a:stretch>
                        <a:fillRect/>
                      </a:stretch>
                    </p:blipFill>
                    <p:spPr bwMode="auto">
                      <a:xfrm>
                        <a:off x="990600" y="2925763"/>
                        <a:ext cx="5686425" cy="971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mc:AlternateContent xmlns:mc="http://schemas.openxmlformats.org/markup-compatibility/2006" xmlns:a14="http://schemas.microsoft.com/office/drawing/2010/main">
        <mc:Choice Requires="a14">
          <p:sp>
            <p:nvSpPr>
              <p:cNvPr id="2" name="TextBox 1">
                <a:extLst>
                  <a:ext uri="{FF2B5EF4-FFF2-40B4-BE49-F238E27FC236}">
                    <a16:creationId xmlns="" xmlns:a16="http://schemas.microsoft.com/office/drawing/2014/main" id="{C6365628-B2CB-468F-B9EC-FE8C333A75DC}"/>
                  </a:ext>
                </a:extLst>
              </p:cNvPr>
              <p:cNvSpPr txBox="1"/>
              <p:nvPr/>
            </p:nvSpPr>
            <p:spPr>
              <a:xfrm>
                <a:off x="5392132" y="4008765"/>
                <a:ext cx="2439579" cy="461665"/>
              </a:xfrm>
              <a:prstGeom prst="rect">
                <a:avLst/>
              </a:prstGeom>
              <a:noFill/>
            </p:spPr>
            <p:txBody>
              <a:bodyPr wrap="none" rtlCol="0">
                <a:spAutoFit/>
              </a:bodyPr>
              <a:lstStyle/>
              <a:p>
                <a:r>
                  <a:rPr lang="en-US" sz="2400" dirty="0">
                    <a:solidFill>
                      <a:srgbClr val="AE0337"/>
                    </a:solidFill>
                    <a:latin typeface="+mn-lt"/>
                  </a:rPr>
                  <a:t>Note that </a:t>
                </a:r>
                <a:r>
                  <a:rPr lang="en-US" sz="2400" i="1" dirty="0">
                    <a:solidFill>
                      <a:srgbClr val="AE0337"/>
                    </a:solidFill>
                    <a:latin typeface="+mn-lt"/>
                  </a:rPr>
                  <a:t>n</a:t>
                </a:r>
                <a:r>
                  <a:rPr lang="en-US" sz="2400" dirty="0">
                    <a:solidFill>
                      <a:srgbClr val="AE0337"/>
                    </a:solidFill>
                    <a:latin typeface="+mn-lt"/>
                  </a:rPr>
                  <a:t> = </a:t>
                </a:r>
                <a14:m>
                  <m:oMath xmlns:m="http://schemas.openxmlformats.org/officeDocument/2006/math">
                    <m:nary>
                      <m:naryPr>
                        <m:chr m:val="∑"/>
                        <m:subHide m:val="on"/>
                        <m:supHide m:val="on"/>
                        <m:ctrlPr>
                          <a:rPr lang="en-US" sz="2400" i="1" smtClean="0">
                            <a:solidFill>
                              <a:srgbClr val="AE0337"/>
                            </a:solidFill>
                            <a:latin typeface="Cambria Math" panose="02040503050406030204" pitchFamily="18" charset="0"/>
                          </a:rPr>
                        </m:ctrlPr>
                      </m:naryPr>
                      <m:sub/>
                      <m:sup/>
                      <m:e>
                        <m:r>
                          <a:rPr lang="en-US" sz="2400" i="1">
                            <a:solidFill>
                              <a:srgbClr val="AE0337"/>
                            </a:solidFill>
                            <a:latin typeface="Cambria Math" panose="02040503050406030204" pitchFamily="18" charset="0"/>
                          </a:rPr>
                          <m:t>𝑓</m:t>
                        </m:r>
                      </m:e>
                    </m:nary>
                    <m:r>
                      <a:rPr lang="en-US" sz="2400" b="0" i="1" smtClean="0">
                        <a:solidFill>
                          <a:srgbClr val="AE0337"/>
                        </a:solidFill>
                        <a:latin typeface="Cambria Math" panose="02040503050406030204" pitchFamily="18" charset="0"/>
                      </a:rPr>
                      <m:t>.</m:t>
                    </m:r>
                  </m:oMath>
                </a14:m>
                <a:endParaRPr lang="en-US" sz="2400" dirty="0" err="1">
                  <a:solidFill>
                    <a:srgbClr val="AE0337"/>
                  </a:solidFill>
                  <a:latin typeface="+mn-lt"/>
                </a:endParaRPr>
              </a:p>
            </p:txBody>
          </p:sp>
        </mc:Choice>
        <mc:Fallback xmlns="">
          <p:sp>
            <p:nvSpPr>
              <p:cNvPr id="2" name="TextBox 1">
                <a:extLst>
                  <a:ext uri="{FF2B5EF4-FFF2-40B4-BE49-F238E27FC236}">
                    <a16:creationId xmlns:a16="http://schemas.microsoft.com/office/drawing/2014/main" id="{C6365628-B2CB-468F-B9EC-FE8C333A75DC}"/>
                  </a:ext>
                </a:extLst>
              </p:cNvPr>
              <p:cNvSpPr txBox="1">
                <a:spLocks noRot="1" noChangeAspect="1" noMove="1" noResize="1" noEditPoints="1" noAdjustHandles="1" noChangeArrowheads="1" noChangeShapeType="1" noTextEdit="1"/>
              </p:cNvSpPr>
              <p:nvPr/>
            </p:nvSpPr>
            <p:spPr>
              <a:xfrm>
                <a:off x="5392132" y="4008765"/>
                <a:ext cx="2439579" cy="461665"/>
              </a:xfrm>
              <a:prstGeom prst="rect">
                <a:avLst/>
              </a:prstGeom>
              <a:blipFill>
                <a:blip r:embed="rId5"/>
                <a:stretch>
                  <a:fillRect l="-4000" t="-130667" r="-26500" b="-200000"/>
                </a:stretch>
              </a:blipFill>
            </p:spPr>
            <p:txBody>
              <a:bodyPr/>
              <a:lstStyle/>
              <a:p>
                <a:r>
                  <a:rPr lang="en-US">
                    <a:noFill/>
                  </a:rPr>
                  <a:t> </a:t>
                </a:r>
              </a:p>
            </p:txBody>
          </p:sp>
        </mc:Fallback>
      </mc:AlternateContent>
    </p:spTree>
    <p:extLst>
      <p:ext uri="{BB962C8B-B14F-4D97-AF65-F5344CB8AC3E}">
        <p14:creationId xmlns:p14="http://schemas.microsoft.com/office/powerpoint/2010/main" val="3154918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4">
                                            <p:txEl>
                                              <p:pRg st="2" end="2"/>
                                            </p:txEl>
                                          </p:spTgt>
                                        </p:tgtEl>
                                        <p:attrNameLst>
                                          <p:attrName>style.visibility</p:attrName>
                                        </p:attrNameLst>
                                      </p:cBhvr>
                                      <p:to>
                                        <p:strVal val="visible"/>
                                      </p:to>
                                    </p:set>
                                    <p:animEffect transition="in" filter="fade">
                                      <p:cBhvr>
                                        <p:cTn id="7" dur="500"/>
                                        <p:tgtEl>
                                          <p:spTgt spid="1843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435"/>
                                        </p:tgtEl>
                                        <p:attrNameLst>
                                          <p:attrName>style.visibility</p:attrName>
                                        </p:attrNameLst>
                                      </p:cBhvr>
                                      <p:to>
                                        <p:strVal val="visible"/>
                                      </p:to>
                                    </p:set>
                                    <p:animEffect transition="in" filter="fade">
                                      <p:cBhvr>
                                        <p:cTn id="10" dur="500"/>
                                        <p:tgtEl>
                                          <p:spTgt spid="1843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a:extLst>
              <a:ext uri="{FF2B5EF4-FFF2-40B4-BE49-F238E27FC236}">
                <a16:creationId xmlns="" xmlns:a16="http://schemas.microsoft.com/office/drawing/2014/main" id="{81A241EC-F585-445B-903E-2401158E15EE}"/>
              </a:ext>
            </a:extLst>
          </p:cNvPr>
          <p:cNvSpPr>
            <a:spLocks noGrp="1"/>
          </p:cNvSpPr>
          <p:nvPr>
            <p:ph type="title"/>
          </p:nvPr>
        </p:nvSpPr>
        <p:spPr/>
        <p:txBody>
          <a:bodyPr/>
          <a:lstStyle/>
          <a:p>
            <a:pPr eaLnBrk="1" hangingPunct="1"/>
            <a:r>
              <a:rPr lang="en-US" altLang="en-US"/>
              <a:t>Determining the Cumulative Frequency</a:t>
            </a:r>
          </a:p>
        </p:txBody>
      </p:sp>
      <p:sp>
        <p:nvSpPr>
          <p:cNvPr id="19458" name="Content Placeholder 2">
            <a:extLst>
              <a:ext uri="{FF2B5EF4-FFF2-40B4-BE49-F238E27FC236}">
                <a16:creationId xmlns="" xmlns:a16="http://schemas.microsoft.com/office/drawing/2014/main" id="{37867918-7C3C-4FD5-B053-22F777241035}"/>
              </a:ext>
            </a:extLst>
          </p:cNvPr>
          <p:cNvSpPr>
            <a:spLocks noGrp="1"/>
          </p:cNvSpPr>
          <p:nvPr>
            <p:ph idx="1"/>
          </p:nvPr>
        </p:nvSpPr>
        <p:spPr>
          <a:xfrm>
            <a:off x="442913" y="1471613"/>
            <a:ext cx="8229600" cy="3345484"/>
          </a:xfrm>
        </p:spPr>
        <p:txBody>
          <a:bodyPr/>
          <a:lstStyle/>
          <a:p>
            <a:pPr eaLnBrk="1" hangingPunct="1">
              <a:buFont typeface="Arial" panose="020B0604020202020204" pitchFamily="34" charset="0"/>
              <a:buNone/>
            </a:pPr>
            <a:r>
              <a:rPr lang="en-US" altLang="en-US" b="1" dirty="0">
                <a:solidFill>
                  <a:schemeClr val="accent2"/>
                </a:solidFill>
              </a:rPr>
              <a:t>Cumulative frequency of a class</a:t>
            </a:r>
          </a:p>
          <a:p>
            <a:pPr eaLnBrk="1" hangingPunct="1"/>
            <a:r>
              <a:rPr lang="en-US" altLang="en-US" dirty="0"/>
              <a:t>The sum of the frequency for that class and all previous classes.</a:t>
            </a:r>
          </a:p>
          <a:p>
            <a:r>
              <a:rPr lang="en-US" dirty="0"/>
              <a:t>The cumulative frequency of the last class is equal to the sample size </a:t>
            </a:r>
            <a:r>
              <a:rPr lang="en-US" i="1" dirty="0"/>
              <a:t>n</a:t>
            </a:r>
            <a:r>
              <a:rPr lang="en-US" dirty="0"/>
              <a:t>.</a:t>
            </a:r>
            <a:endParaRPr lang="en-US" altLang="en-US" dirty="0"/>
          </a:p>
          <a:p>
            <a:pPr lvl="2" eaLnBrk="1" hangingPunct="1"/>
            <a:endParaRPr lang="en-US" altLang="en-US" dirty="0">
              <a:ea typeface="Times New Roman" panose="02020603050405020304" pitchFamily="18" charset="0"/>
            </a:endParaRPr>
          </a:p>
        </p:txBody>
      </p:sp>
    </p:spTree>
    <p:extLst>
      <p:ext uri="{BB962C8B-B14F-4D97-AF65-F5344CB8AC3E}">
        <p14:creationId xmlns:p14="http://schemas.microsoft.com/office/powerpoint/2010/main" val="18161844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8">
                                            <p:txEl>
                                              <p:pRg st="2" end="2"/>
                                            </p:txEl>
                                          </p:spTgt>
                                        </p:tgtEl>
                                        <p:attrNameLst>
                                          <p:attrName>style.visibility</p:attrName>
                                        </p:attrNameLst>
                                      </p:cBhvr>
                                      <p:to>
                                        <p:strVal val="visible"/>
                                      </p:to>
                                    </p:set>
                                    <p:animEffect transition="in" filter="fade">
                                      <p:cBhvr>
                                        <p:cTn id="7" dur="500"/>
                                        <p:tgtEl>
                                          <p:spTgt spid="1945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34CB37-1EB3-4720-BF12-D7A000249A62}"/>
              </a:ext>
            </a:extLst>
          </p:cNvPr>
          <p:cNvSpPr>
            <a:spLocks noGrp="1"/>
          </p:cNvSpPr>
          <p:nvPr>
            <p:ph type="title"/>
          </p:nvPr>
        </p:nvSpPr>
        <p:spPr>
          <a:xfrm>
            <a:off x="0" y="76675"/>
            <a:ext cx="8878573" cy="1143000"/>
          </a:xfrm>
        </p:spPr>
        <p:txBody>
          <a:bodyPr/>
          <a:lstStyle/>
          <a:p>
            <a:pPr eaLnBrk="1" hangingPunct="1">
              <a:defRPr/>
            </a:pPr>
            <a:r>
              <a:rPr lang="en-US" sz="3800" dirty="0">
                <a:solidFill>
                  <a:schemeClr val="accent3"/>
                </a:solidFill>
                <a:ea typeface="+mj-ea"/>
                <a:cs typeface="+mj-cs"/>
              </a:rPr>
              <a:t>Example: Finding Midpoints, Relative and Cumulative Frequencies</a:t>
            </a:r>
          </a:p>
        </p:txBody>
      </p:sp>
      <p:sp>
        <p:nvSpPr>
          <p:cNvPr id="12290" name="Content Placeholder 2">
            <a:extLst>
              <a:ext uri="{FF2B5EF4-FFF2-40B4-BE49-F238E27FC236}">
                <a16:creationId xmlns="" xmlns:a16="http://schemas.microsoft.com/office/drawing/2014/main" id="{55B50776-C880-4557-979D-C7B0F5E00407}"/>
              </a:ext>
            </a:extLst>
          </p:cNvPr>
          <p:cNvSpPr>
            <a:spLocks noGrp="1"/>
          </p:cNvSpPr>
          <p:nvPr>
            <p:ph idx="1"/>
          </p:nvPr>
        </p:nvSpPr>
        <p:spPr>
          <a:xfrm>
            <a:off x="277091" y="1600200"/>
            <a:ext cx="8709891" cy="3276600"/>
          </a:xfrm>
        </p:spPr>
        <p:txBody>
          <a:bodyPr/>
          <a:lstStyle/>
          <a:p>
            <a:pPr marL="0" indent="0">
              <a:buNone/>
            </a:pPr>
            <a:r>
              <a:rPr lang="en-US" dirty="0"/>
              <a:t>Using the frequency distribution in previous example, find the midpoint, relative frequency, and cumulative frequency of each class. Describe any patterns.</a:t>
            </a:r>
          </a:p>
        </p:txBody>
      </p:sp>
    </p:spTree>
    <p:extLst>
      <p:ext uri="{BB962C8B-B14F-4D97-AF65-F5344CB8AC3E}">
        <p14:creationId xmlns:p14="http://schemas.microsoft.com/office/powerpoint/2010/main" val="344845435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1">
            <a:extLst>
              <a:ext uri="{FF2B5EF4-FFF2-40B4-BE49-F238E27FC236}">
                <a16:creationId xmlns="" xmlns:a16="http://schemas.microsoft.com/office/drawing/2014/main" id="{9FA6F8DB-1631-4667-93EF-EA6DE85CF5F0}"/>
              </a:ext>
            </a:extLst>
          </p:cNvPr>
          <p:cNvSpPr>
            <a:spLocks noGrp="1"/>
          </p:cNvSpPr>
          <p:nvPr>
            <p:ph type="title"/>
          </p:nvPr>
        </p:nvSpPr>
        <p:spPr/>
        <p:txBody>
          <a:bodyPr/>
          <a:lstStyle/>
          <a:p>
            <a:pPr eaLnBrk="1" hangingPunct="1"/>
            <a:r>
              <a:rPr lang="en-US" altLang="en-US"/>
              <a:t>Chapter Outline</a:t>
            </a:r>
          </a:p>
        </p:txBody>
      </p:sp>
      <p:sp>
        <p:nvSpPr>
          <p:cNvPr id="5122" name="Subtitle 2">
            <a:extLst>
              <a:ext uri="{FF2B5EF4-FFF2-40B4-BE49-F238E27FC236}">
                <a16:creationId xmlns="" xmlns:a16="http://schemas.microsoft.com/office/drawing/2014/main" id="{EDC5BB88-65A2-464D-991E-1820D4439E1C}"/>
              </a:ext>
            </a:extLst>
          </p:cNvPr>
          <p:cNvSpPr>
            <a:spLocks noGrp="1"/>
          </p:cNvSpPr>
          <p:nvPr>
            <p:ph idx="1"/>
          </p:nvPr>
        </p:nvSpPr>
        <p:spPr>
          <a:xfrm>
            <a:off x="457200" y="1600200"/>
            <a:ext cx="8229600" cy="2768600"/>
          </a:xfrm>
        </p:spPr>
        <p:txBody>
          <a:bodyPr/>
          <a:lstStyle/>
          <a:p>
            <a:pPr eaLnBrk="1" hangingPunct="1">
              <a:lnSpc>
                <a:spcPct val="150000"/>
              </a:lnSpc>
            </a:pPr>
            <a:r>
              <a:rPr lang="en-US" altLang="en-US"/>
              <a:t>2.1 Frequency Distributions and Their Graphs</a:t>
            </a:r>
          </a:p>
          <a:p>
            <a:pPr eaLnBrk="1" hangingPunct="1">
              <a:lnSpc>
                <a:spcPct val="150000"/>
              </a:lnSpc>
            </a:pPr>
            <a:r>
              <a:rPr lang="en-US" altLang="en-US"/>
              <a:t>2.2 More Graphs and Displays</a:t>
            </a:r>
          </a:p>
          <a:p>
            <a:pPr eaLnBrk="1" hangingPunct="1">
              <a:lnSpc>
                <a:spcPct val="150000"/>
              </a:lnSpc>
            </a:pPr>
            <a:r>
              <a:rPr lang="en-US" altLang="en-US"/>
              <a:t>2.3 Measures of Central Tendency</a:t>
            </a:r>
          </a:p>
          <a:p>
            <a:pPr eaLnBrk="1" hangingPunct="1">
              <a:lnSpc>
                <a:spcPct val="150000"/>
              </a:lnSpc>
            </a:pPr>
            <a:r>
              <a:rPr lang="en-US" altLang="en-US"/>
              <a:t>2.4 Measures of Variation</a:t>
            </a:r>
          </a:p>
          <a:p>
            <a:pPr eaLnBrk="1" hangingPunct="1">
              <a:lnSpc>
                <a:spcPct val="150000"/>
              </a:lnSpc>
            </a:pPr>
            <a:r>
              <a:rPr lang="en-US" altLang="en-US"/>
              <a:t>2.5 Measures of Position</a:t>
            </a:r>
          </a:p>
        </p:txBody>
      </p:sp>
    </p:spTree>
    <p:extLst>
      <p:ext uri="{BB962C8B-B14F-4D97-AF65-F5344CB8AC3E}">
        <p14:creationId xmlns:p14="http://schemas.microsoft.com/office/powerpoint/2010/main" val="86165513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a:extLst>
              <a:ext uri="{FF2B5EF4-FFF2-40B4-BE49-F238E27FC236}">
                <a16:creationId xmlns="" xmlns:a16="http://schemas.microsoft.com/office/drawing/2014/main" id="{55B50776-C880-4557-979D-C7B0F5E00407}"/>
              </a:ext>
            </a:extLst>
          </p:cNvPr>
          <p:cNvSpPr>
            <a:spLocks noGrp="1"/>
          </p:cNvSpPr>
          <p:nvPr>
            <p:ph idx="1"/>
          </p:nvPr>
        </p:nvSpPr>
        <p:spPr>
          <a:xfrm>
            <a:off x="277091" y="1600200"/>
            <a:ext cx="8709891" cy="3276600"/>
          </a:xfrm>
        </p:spPr>
        <p:txBody>
          <a:bodyPr/>
          <a:lstStyle/>
          <a:p>
            <a:r>
              <a:rPr lang="en-US" dirty="0"/>
              <a:t>The midpoints, relative frequencies, and cumulative frequencies of the first five classes are calculated as follows:</a:t>
            </a:r>
          </a:p>
        </p:txBody>
      </p:sp>
      <p:pic>
        <p:nvPicPr>
          <p:cNvPr id="5" name="Picture 4" descr="A close up of a piece of paper&#10;&#10;Description generated with very high confidence">
            <a:extLst>
              <a:ext uri="{FF2B5EF4-FFF2-40B4-BE49-F238E27FC236}">
                <a16:creationId xmlns="" xmlns:a16="http://schemas.microsoft.com/office/drawing/2014/main" id="{58EFE5B3-FF76-4E50-8F0E-499CA05DC7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5064" y="2994408"/>
            <a:ext cx="5808734" cy="3386482"/>
          </a:xfrm>
          <a:prstGeom prst="rect">
            <a:avLst/>
          </a:prstGeom>
        </p:spPr>
      </p:pic>
      <p:sp>
        <p:nvSpPr>
          <p:cNvPr id="10" name="Title 1">
            <a:extLst>
              <a:ext uri="{FF2B5EF4-FFF2-40B4-BE49-F238E27FC236}">
                <a16:creationId xmlns="" xmlns:a16="http://schemas.microsoft.com/office/drawing/2014/main" id="{14DF2685-7305-4C81-8A41-22267E6B1F37}"/>
              </a:ext>
            </a:extLst>
          </p:cNvPr>
          <p:cNvSpPr>
            <a:spLocks noGrp="1"/>
          </p:cNvSpPr>
          <p:nvPr>
            <p:ph type="title"/>
          </p:nvPr>
        </p:nvSpPr>
        <p:spPr>
          <a:xfrm>
            <a:off x="132713" y="86102"/>
            <a:ext cx="8878573" cy="1143000"/>
          </a:xfrm>
        </p:spPr>
        <p:txBody>
          <a:bodyPr/>
          <a:lstStyle/>
          <a:p>
            <a:pPr eaLnBrk="1" hangingPunct="1">
              <a:defRPr/>
            </a:pPr>
            <a:r>
              <a:rPr lang="en-US" sz="3800" dirty="0">
                <a:solidFill>
                  <a:schemeClr val="accent3"/>
                </a:solidFill>
                <a:ea typeface="+mj-ea"/>
                <a:cs typeface="+mj-cs"/>
              </a:rPr>
              <a:t>Solution: Finding Midpoints, Relative and Cumulative Frequencies</a:t>
            </a:r>
          </a:p>
        </p:txBody>
      </p:sp>
    </p:spTree>
    <p:extLst>
      <p:ext uri="{BB962C8B-B14F-4D97-AF65-F5344CB8AC3E}">
        <p14:creationId xmlns:p14="http://schemas.microsoft.com/office/powerpoint/2010/main" val="231505244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generated with very high confidence">
            <a:extLst>
              <a:ext uri="{FF2B5EF4-FFF2-40B4-BE49-F238E27FC236}">
                <a16:creationId xmlns="" xmlns:a16="http://schemas.microsoft.com/office/drawing/2014/main" id="{7AE825B2-BC22-440B-8820-7C5A464BEB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0731" y="2907072"/>
            <a:ext cx="5707472" cy="3437167"/>
          </a:xfrm>
          <a:prstGeom prst="rect">
            <a:avLst/>
          </a:prstGeom>
        </p:spPr>
      </p:pic>
      <p:sp>
        <p:nvSpPr>
          <p:cNvPr id="7" name="Content Placeholder 2">
            <a:extLst>
              <a:ext uri="{FF2B5EF4-FFF2-40B4-BE49-F238E27FC236}">
                <a16:creationId xmlns="" xmlns:a16="http://schemas.microsoft.com/office/drawing/2014/main" id="{2C59D395-9CFD-4180-BF85-E74BBB66C508}"/>
              </a:ext>
            </a:extLst>
          </p:cNvPr>
          <p:cNvSpPr txBox="1">
            <a:spLocks/>
          </p:cNvSpPr>
          <p:nvPr/>
        </p:nvSpPr>
        <p:spPr>
          <a:xfrm>
            <a:off x="286518" y="1515359"/>
            <a:ext cx="8709891" cy="3276600"/>
          </a:xfrm>
          <a:prstGeom prst="rect">
            <a:avLst/>
          </a:prstGeom>
        </p:spPr>
        <p:txBody>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The remaining midpoints, relative frequencies, and cumulative frequencies are shown in the expanded frequency distribution below.</a:t>
            </a:r>
          </a:p>
        </p:txBody>
      </p:sp>
      <p:sp>
        <p:nvSpPr>
          <p:cNvPr id="11" name="Title 1">
            <a:extLst>
              <a:ext uri="{FF2B5EF4-FFF2-40B4-BE49-F238E27FC236}">
                <a16:creationId xmlns="" xmlns:a16="http://schemas.microsoft.com/office/drawing/2014/main" id="{824DB777-7327-44F2-A086-6D13C9D6A4E2}"/>
              </a:ext>
            </a:extLst>
          </p:cNvPr>
          <p:cNvSpPr>
            <a:spLocks noGrp="1"/>
          </p:cNvSpPr>
          <p:nvPr>
            <p:ph type="title"/>
          </p:nvPr>
        </p:nvSpPr>
        <p:spPr>
          <a:xfrm>
            <a:off x="132713" y="86102"/>
            <a:ext cx="8878573" cy="1143000"/>
          </a:xfrm>
        </p:spPr>
        <p:txBody>
          <a:bodyPr/>
          <a:lstStyle/>
          <a:p>
            <a:pPr eaLnBrk="1" hangingPunct="1">
              <a:defRPr/>
            </a:pPr>
            <a:r>
              <a:rPr lang="en-US" sz="3800" dirty="0">
                <a:solidFill>
                  <a:schemeClr val="accent3"/>
                </a:solidFill>
                <a:ea typeface="+mj-ea"/>
                <a:cs typeface="+mj-cs"/>
              </a:rPr>
              <a:t>Solution: Finding Midpoints, Relative and Cumulative Frequencies</a:t>
            </a:r>
          </a:p>
        </p:txBody>
      </p:sp>
    </p:spTree>
    <p:extLst>
      <p:ext uri="{BB962C8B-B14F-4D97-AF65-F5344CB8AC3E}">
        <p14:creationId xmlns:p14="http://schemas.microsoft.com/office/powerpoint/2010/main" val="132383836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 xmlns:a16="http://schemas.microsoft.com/office/drawing/2014/main" id="{2C59D395-9CFD-4180-BF85-E74BBB66C508}"/>
              </a:ext>
            </a:extLst>
          </p:cNvPr>
          <p:cNvSpPr txBox="1">
            <a:spLocks/>
          </p:cNvSpPr>
          <p:nvPr/>
        </p:nvSpPr>
        <p:spPr>
          <a:xfrm>
            <a:off x="395426" y="1901858"/>
            <a:ext cx="8353148" cy="3276600"/>
          </a:xfrm>
          <a:prstGeom prst="rect">
            <a:avLst/>
          </a:prstGeom>
        </p:spPr>
        <p:txBody>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There are several patterns in the data set. For instance, the most common range for the expenses is $299 to $334. Also, about half of the expenses are less than $299.</a:t>
            </a:r>
          </a:p>
        </p:txBody>
      </p:sp>
      <p:sp>
        <p:nvSpPr>
          <p:cNvPr id="8" name="Title 1">
            <a:extLst>
              <a:ext uri="{FF2B5EF4-FFF2-40B4-BE49-F238E27FC236}">
                <a16:creationId xmlns="" xmlns:a16="http://schemas.microsoft.com/office/drawing/2014/main" id="{3D3B339B-8374-4AEC-BB07-352036DC11EE}"/>
              </a:ext>
            </a:extLst>
          </p:cNvPr>
          <p:cNvSpPr>
            <a:spLocks noGrp="1"/>
          </p:cNvSpPr>
          <p:nvPr>
            <p:ph type="title"/>
          </p:nvPr>
        </p:nvSpPr>
        <p:spPr>
          <a:xfrm>
            <a:off x="132713" y="86102"/>
            <a:ext cx="8878573" cy="1143000"/>
          </a:xfrm>
        </p:spPr>
        <p:txBody>
          <a:bodyPr/>
          <a:lstStyle/>
          <a:p>
            <a:pPr eaLnBrk="1" hangingPunct="1">
              <a:defRPr/>
            </a:pPr>
            <a:r>
              <a:rPr lang="en-US" sz="3800" dirty="0">
                <a:solidFill>
                  <a:schemeClr val="accent3"/>
                </a:solidFill>
                <a:ea typeface="+mj-ea"/>
                <a:cs typeface="+mj-cs"/>
              </a:rPr>
              <a:t>Solution: Finding Midpoints, Relative and Cumulative Frequencies</a:t>
            </a:r>
          </a:p>
        </p:txBody>
      </p:sp>
    </p:spTree>
    <p:extLst>
      <p:ext uri="{BB962C8B-B14F-4D97-AF65-F5344CB8AC3E}">
        <p14:creationId xmlns:p14="http://schemas.microsoft.com/office/powerpoint/2010/main" val="177793320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a:extLst>
              <a:ext uri="{FF2B5EF4-FFF2-40B4-BE49-F238E27FC236}">
                <a16:creationId xmlns="" xmlns:a16="http://schemas.microsoft.com/office/drawing/2014/main" id="{C7B2F46D-67F9-41EB-BE47-CE5065E5ED79}"/>
              </a:ext>
            </a:extLst>
          </p:cNvPr>
          <p:cNvSpPr>
            <a:spLocks noGrp="1"/>
          </p:cNvSpPr>
          <p:nvPr>
            <p:ph type="title"/>
          </p:nvPr>
        </p:nvSpPr>
        <p:spPr/>
        <p:txBody>
          <a:bodyPr/>
          <a:lstStyle/>
          <a:p>
            <a:pPr eaLnBrk="1" hangingPunct="1"/>
            <a:r>
              <a:rPr lang="en-US" altLang="en-US"/>
              <a:t>Graphs of Frequency Distributions</a:t>
            </a:r>
          </a:p>
        </p:txBody>
      </p:sp>
      <p:sp>
        <p:nvSpPr>
          <p:cNvPr id="59395" name="Content Placeholder 2">
            <a:extLst>
              <a:ext uri="{FF2B5EF4-FFF2-40B4-BE49-F238E27FC236}">
                <a16:creationId xmlns="" xmlns:a16="http://schemas.microsoft.com/office/drawing/2014/main" id="{5A43EBC6-033A-4127-A993-1FD4CF500F0E}"/>
              </a:ext>
            </a:extLst>
          </p:cNvPr>
          <p:cNvSpPr>
            <a:spLocks noGrp="1"/>
          </p:cNvSpPr>
          <p:nvPr>
            <p:ph idx="1"/>
          </p:nvPr>
        </p:nvSpPr>
        <p:spPr/>
        <p:txBody>
          <a:bodyPr/>
          <a:lstStyle/>
          <a:p>
            <a:pPr eaLnBrk="1" hangingPunct="1">
              <a:buFont typeface="Arial" panose="020B0604020202020204" pitchFamily="34" charset="0"/>
              <a:buNone/>
            </a:pPr>
            <a:r>
              <a:rPr lang="en-US" altLang="en-US" b="1">
                <a:solidFill>
                  <a:schemeClr val="accent2"/>
                </a:solidFill>
              </a:rPr>
              <a:t>Frequency Histogram</a:t>
            </a:r>
          </a:p>
          <a:p>
            <a:pPr eaLnBrk="1" hangingPunct="1"/>
            <a:r>
              <a:rPr lang="en-US" altLang="en-US"/>
              <a:t>A bar graph that represents the frequency distribution.</a:t>
            </a:r>
          </a:p>
          <a:p>
            <a:pPr eaLnBrk="1" hangingPunct="1"/>
            <a:r>
              <a:rPr lang="en-US" altLang="en-US"/>
              <a:t>The horizontal scale is quantitative and measures the data values.</a:t>
            </a:r>
          </a:p>
          <a:p>
            <a:pPr eaLnBrk="1" hangingPunct="1"/>
            <a:r>
              <a:rPr lang="en-US" altLang="en-US"/>
              <a:t>The vertical scale measures the frequencies of the classes.</a:t>
            </a:r>
          </a:p>
          <a:p>
            <a:pPr eaLnBrk="1" hangingPunct="1"/>
            <a:r>
              <a:rPr lang="en-US" altLang="en-US"/>
              <a:t>Consecutive bars must touch.</a:t>
            </a:r>
          </a:p>
        </p:txBody>
      </p:sp>
      <p:grpSp>
        <p:nvGrpSpPr>
          <p:cNvPr id="21507" name="Group 18">
            <a:extLst>
              <a:ext uri="{FF2B5EF4-FFF2-40B4-BE49-F238E27FC236}">
                <a16:creationId xmlns="" xmlns:a16="http://schemas.microsoft.com/office/drawing/2014/main" id="{FBC5C664-3BB7-4152-B6BB-0D078F0303BA}"/>
              </a:ext>
            </a:extLst>
          </p:cNvPr>
          <p:cNvGrpSpPr>
            <a:grpSpLocks/>
          </p:cNvGrpSpPr>
          <p:nvPr/>
        </p:nvGrpSpPr>
        <p:grpSpPr bwMode="auto">
          <a:xfrm>
            <a:off x="6099175" y="4513263"/>
            <a:ext cx="2159000" cy="1878012"/>
            <a:chOff x="6099139" y="4513943"/>
            <a:chExt cx="2159490" cy="1877393"/>
          </a:xfrm>
        </p:grpSpPr>
        <p:cxnSp>
          <p:nvCxnSpPr>
            <p:cNvPr id="7" name="Straight Arrow Connector 6">
              <a:extLst>
                <a:ext uri="{FF2B5EF4-FFF2-40B4-BE49-F238E27FC236}">
                  <a16:creationId xmlns="" xmlns:a16="http://schemas.microsoft.com/office/drawing/2014/main" id="{7F4BA68F-4830-4E85-B25F-1ADCAF71660F}"/>
                </a:ext>
              </a:extLst>
            </p:cNvPr>
            <p:cNvCxnSpPr/>
            <p:nvPr/>
          </p:nvCxnSpPr>
          <p:spPr>
            <a:xfrm rot="16200000" flipV="1">
              <a:off x="5665320" y="5332024"/>
              <a:ext cx="1655216" cy="19054"/>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 xmlns:a16="http://schemas.microsoft.com/office/drawing/2014/main" id="{5B7C907C-1873-4150-B5A4-EE1DD96EA8C5}"/>
                </a:ext>
              </a:extLst>
            </p:cNvPr>
            <p:cNvCxnSpPr/>
            <p:nvPr/>
          </p:nvCxnSpPr>
          <p:spPr>
            <a:xfrm flipV="1">
              <a:off x="6378602" y="6023157"/>
              <a:ext cx="1880027" cy="12696"/>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 xmlns:a16="http://schemas.microsoft.com/office/drawing/2014/main" id="{23C43775-AD28-4172-9867-9F3BD5AD4757}"/>
                </a:ext>
              </a:extLst>
            </p:cNvPr>
            <p:cNvSpPr/>
            <p:nvPr/>
          </p:nvSpPr>
          <p:spPr>
            <a:xfrm>
              <a:off x="6691411" y="5507390"/>
              <a:ext cx="225476" cy="522115"/>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0" name="Rectangle 9">
              <a:extLst>
                <a:ext uri="{FF2B5EF4-FFF2-40B4-BE49-F238E27FC236}">
                  <a16:creationId xmlns="" xmlns:a16="http://schemas.microsoft.com/office/drawing/2014/main" id="{2FC89F4A-287D-4682-967C-5A59D6C36267}"/>
                </a:ext>
              </a:extLst>
            </p:cNvPr>
            <p:cNvSpPr/>
            <p:nvPr/>
          </p:nvSpPr>
          <p:spPr>
            <a:xfrm>
              <a:off x="6926415" y="4999558"/>
              <a:ext cx="227064" cy="1029947"/>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1" name="Rectangle 10">
              <a:extLst>
                <a:ext uri="{FF2B5EF4-FFF2-40B4-BE49-F238E27FC236}">
                  <a16:creationId xmlns="" xmlns:a16="http://schemas.microsoft.com/office/drawing/2014/main" id="{971AF714-2AF5-45CD-862A-2048105084C9}"/>
                </a:ext>
              </a:extLst>
            </p:cNvPr>
            <p:cNvSpPr/>
            <p:nvPr/>
          </p:nvSpPr>
          <p:spPr>
            <a:xfrm>
              <a:off x="7150303" y="4804359"/>
              <a:ext cx="227065" cy="1225146"/>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2" name="Rectangle 11">
              <a:extLst>
                <a:ext uri="{FF2B5EF4-FFF2-40B4-BE49-F238E27FC236}">
                  <a16:creationId xmlns="" xmlns:a16="http://schemas.microsoft.com/office/drawing/2014/main" id="{FAC6E431-0349-4E36-A7DC-197480388393}"/>
                </a:ext>
              </a:extLst>
            </p:cNvPr>
            <p:cNvSpPr/>
            <p:nvPr/>
          </p:nvSpPr>
          <p:spPr>
            <a:xfrm>
              <a:off x="7374191" y="5194756"/>
              <a:ext cx="227064" cy="834750"/>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3" name="Rectangle 12">
              <a:extLst>
                <a:ext uri="{FF2B5EF4-FFF2-40B4-BE49-F238E27FC236}">
                  <a16:creationId xmlns="" xmlns:a16="http://schemas.microsoft.com/office/drawing/2014/main" id="{ED3FAC57-CFCB-4342-BD40-5B7A332C50B0}"/>
                </a:ext>
              </a:extLst>
            </p:cNvPr>
            <p:cNvSpPr/>
            <p:nvPr/>
          </p:nvSpPr>
          <p:spPr>
            <a:xfrm>
              <a:off x="7598079" y="5586739"/>
              <a:ext cx="225476" cy="442766"/>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7" name="TextBox 16">
              <a:extLst>
                <a:ext uri="{FF2B5EF4-FFF2-40B4-BE49-F238E27FC236}">
                  <a16:creationId xmlns="" xmlns:a16="http://schemas.microsoft.com/office/drawing/2014/main" id="{F52059A6-E469-4CF1-AEE1-259CDD1476E8}"/>
                </a:ext>
              </a:extLst>
            </p:cNvPr>
            <p:cNvSpPr txBox="1"/>
            <p:nvPr/>
          </p:nvSpPr>
          <p:spPr>
            <a:xfrm>
              <a:off x="6646951" y="5994592"/>
              <a:ext cx="1437013" cy="396744"/>
            </a:xfrm>
            <a:prstGeom prst="rect">
              <a:avLst/>
            </a:prstGeom>
            <a:noFill/>
          </p:spPr>
          <p:txBody>
            <a:bodyPr>
              <a:spAutoFit/>
            </a:bodyPr>
            <a:lstStyle/>
            <a:p>
              <a:pPr>
                <a:spcBef>
                  <a:spcPct val="0"/>
                </a:spcBef>
                <a:defRPr/>
              </a:pPr>
              <a:r>
                <a:rPr lang="en-US" sz="2000" dirty="0">
                  <a:latin typeface="+mn-lt"/>
                  <a:ea typeface="+mn-ea"/>
                  <a:cs typeface="Arial" charset="0"/>
                </a:rPr>
                <a:t>data values</a:t>
              </a:r>
            </a:p>
          </p:txBody>
        </p:sp>
        <p:sp>
          <p:nvSpPr>
            <p:cNvPr id="18" name="TextBox 17">
              <a:extLst>
                <a:ext uri="{FF2B5EF4-FFF2-40B4-BE49-F238E27FC236}">
                  <a16:creationId xmlns="" xmlns:a16="http://schemas.microsoft.com/office/drawing/2014/main" id="{8AFDB7E9-B48E-4CE5-A72E-E1E20D15A42F}"/>
                </a:ext>
              </a:extLst>
            </p:cNvPr>
            <p:cNvSpPr txBox="1"/>
            <p:nvPr/>
          </p:nvSpPr>
          <p:spPr>
            <a:xfrm rot="16200000">
              <a:off x="5644580" y="5166873"/>
              <a:ext cx="1306082" cy="396965"/>
            </a:xfrm>
            <a:prstGeom prst="rect">
              <a:avLst/>
            </a:prstGeom>
            <a:noFill/>
          </p:spPr>
          <p:txBody>
            <a:bodyPr>
              <a:spAutoFit/>
            </a:bodyPr>
            <a:lstStyle/>
            <a:p>
              <a:pPr>
                <a:spcBef>
                  <a:spcPct val="0"/>
                </a:spcBef>
                <a:defRPr/>
              </a:pPr>
              <a:r>
                <a:rPr lang="en-US" sz="2000" dirty="0">
                  <a:latin typeface="+mn-lt"/>
                  <a:ea typeface="+mn-ea"/>
                  <a:cs typeface="Arial" charset="0"/>
                </a:rPr>
                <a:t>frequency</a:t>
              </a:r>
            </a:p>
          </p:txBody>
        </p:sp>
      </p:grpSp>
    </p:spTree>
    <p:extLst>
      <p:ext uri="{BB962C8B-B14F-4D97-AF65-F5344CB8AC3E}">
        <p14:creationId xmlns:p14="http://schemas.microsoft.com/office/powerpoint/2010/main" val="33946293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5">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395">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a:extLst>
              <a:ext uri="{FF2B5EF4-FFF2-40B4-BE49-F238E27FC236}">
                <a16:creationId xmlns="" xmlns:a16="http://schemas.microsoft.com/office/drawing/2014/main" id="{9E4BE890-17D8-4BBA-8D8C-FAC650317F01}"/>
              </a:ext>
            </a:extLst>
          </p:cNvPr>
          <p:cNvSpPr>
            <a:spLocks noGrp="1"/>
          </p:cNvSpPr>
          <p:nvPr>
            <p:ph type="title"/>
          </p:nvPr>
        </p:nvSpPr>
        <p:spPr/>
        <p:txBody>
          <a:bodyPr/>
          <a:lstStyle/>
          <a:p>
            <a:pPr eaLnBrk="1" hangingPunct="1"/>
            <a:r>
              <a:rPr lang="en-US" altLang="en-US"/>
              <a:t>Class Boundaries</a:t>
            </a:r>
          </a:p>
        </p:txBody>
      </p:sp>
      <p:sp>
        <p:nvSpPr>
          <p:cNvPr id="22530" name="Content Placeholder 2">
            <a:extLst>
              <a:ext uri="{FF2B5EF4-FFF2-40B4-BE49-F238E27FC236}">
                <a16:creationId xmlns="" xmlns:a16="http://schemas.microsoft.com/office/drawing/2014/main" id="{6744FEC9-9148-4859-871B-747F2BA39BD0}"/>
              </a:ext>
            </a:extLst>
          </p:cNvPr>
          <p:cNvSpPr>
            <a:spLocks noGrp="1"/>
          </p:cNvSpPr>
          <p:nvPr>
            <p:ph idx="1"/>
          </p:nvPr>
        </p:nvSpPr>
        <p:spPr>
          <a:xfrm>
            <a:off x="457200" y="1417638"/>
            <a:ext cx="8229600" cy="4068762"/>
          </a:xfrm>
        </p:spPr>
        <p:txBody>
          <a:bodyPr/>
          <a:lstStyle/>
          <a:p>
            <a:pPr eaLnBrk="1" hangingPunct="1">
              <a:buFont typeface="Arial" panose="020B0604020202020204" pitchFamily="34" charset="0"/>
              <a:buNone/>
            </a:pPr>
            <a:r>
              <a:rPr lang="en-US" altLang="en-US" b="1" dirty="0">
                <a:solidFill>
                  <a:schemeClr val="accent2"/>
                </a:solidFill>
              </a:rPr>
              <a:t>Class boundaries</a:t>
            </a:r>
          </a:p>
          <a:p>
            <a:r>
              <a:rPr lang="en-US" dirty="0"/>
              <a:t>Because consecutive bars of a histogram must touch, bars must begin and end at class boundaries instead of class limits.</a:t>
            </a:r>
          </a:p>
          <a:p>
            <a:r>
              <a:rPr lang="en-US" altLang="en-US" dirty="0"/>
              <a:t>The numbers that separate classes </a:t>
            </a:r>
            <a:r>
              <a:rPr lang="en-US" altLang="en-US" i="1" dirty="0"/>
              <a:t>without</a:t>
            </a:r>
            <a:r>
              <a:rPr lang="en-US" altLang="en-US" dirty="0"/>
              <a:t> forming gaps between them.</a:t>
            </a:r>
          </a:p>
          <a:p>
            <a:pPr eaLnBrk="1" hangingPunct="1">
              <a:buFont typeface="Arial" panose="020B0604020202020204" pitchFamily="34" charset="0"/>
              <a:buNone/>
            </a:pPr>
            <a:endParaRPr lang="en-US" altLang="en-US" dirty="0"/>
          </a:p>
          <a:p>
            <a:pPr eaLnBrk="1" hangingPunct="1"/>
            <a:endParaRPr lang="en-US" altLang="en-US" dirty="0"/>
          </a:p>
          <a:p>
            <a:pPr eaLnBrk="1" hangingPunct="1"/>
            <a:endParaRPr lang="en-US" altLang="en-US" dirty="0"/>
          </a:p>
        </p:txBody>
      </p:sp>
    </p:spTree>
    <p:extLst>
      <p:ext uri="{BB962C8B-B14F-4D97-AF65-F5344CB8AC3E}">
        <p14:creationId xmlns:p14="http://schemas.microsoft.com/office/powerpoint/2010/main" val="22056649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0">
                                            <p:txEl>
                                              <p:pRg st="2" end="2"/>
                                            </p:txEl>
                                          </p:spTgt>
                                        </p:tgtEl>
                                        <p:attrNameLst>
                                          <p:attrName>style.visibility</p:attrName>
                                        </p:attrNameLst>
                                      </p:cBhvr>
                                      <p:to>
                                        <p:strVal val="visible"/>
                                      </p:to>
                                    </p:set>
                                    <p:animEffect transition="in" filter="fade">
                                      <p:cBhvr>
                                        <p:cTn id="7" dur="500"/>
                                        <p:tgtEl>
                                          <p:spTgt spid="225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ell phone&#10;&#10;Description generated with very high confidence">
            <a:extLst>
              <a:ext uri="{FF2B5EF4-FFF2-40B4-BE49-F238E27FC236}">
                <a16:creationId xmlns="" xmlns:a16="http://schemas.microsoft.com/office/drawing/2014/main" id="{809DCD92-30AA-45A8-ADE2-F174D59A1B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9623" y="2590224"/>
            <a:ext cx="6226412" cy="3749684"/>
          </a:xfrm>
          <a:prstGeom prst="rect">
            <a:avLst/>
          </a:prstGeom>
        </p:spPr>
      </p:pic>
      <p:sp>
        <p:nvSpPr>
          <p:cNvPr id="2" name="Title 1">
            <a:extLst>
              <a:ext uri="{FF2B5EF4-FFF2-40B4-BE49-F238E27FC236}">
                <a16:creationId xmlns="" xmlns:a16="http://schemas.microsoft.com/office/drawing/2014/main" id="{072C8DC0-CC23-43A9-AF9A-CE65DFD13DB1}"/>
              </a:ext>
            </a:extLst>
          </p:cNvPr>
          <p:cNvSpPr>
            <a:spLocks noGrp="1"/>
          </p:cNvSpPr>
          <p:nvPr>
            <p:ph type="title"/>
          </p:nvPr>
        </p:nvSpPr>
        <p:spPr/>
        <p:txBody>
          <a:bodyPr/>
          <a:lstStyle/>
          <a:p>
            <a:pPr eaLnBrk="1" hangingPunct="1">
              <a:defRPr/>
            </a:pPr>
            <a:r>
              <a:rPr lang="en-US" dirty="0">
                <a:solidFill>
                  <a:schemeClr val="accent3"/>
                </a:solidFill>
                <a:ea typeface="+mj-ea"/>
                <a:cs typeface="+mj-cs"/>
              </a:rPr>
              <a:t>Example: Constructing a Frequency Histogram </a:t>
            </a:r>
          </a:p>
        </p:txBody>
      </p:sp>
      <p:sp>
        <p:nvSpPr>
          <p:cNvPr id="24578" name="Content Placeholder 6">
            <a:extLst>
              <a:ext uri="{FF2B5EF4-FFF2-40B4-BE49-F238E27FC236}">
                <a16:creationId xmlns="" xmlns:a16="http://schemas.microsoft.com/office/drawing/2014/main" id="{8610C6EF-49B6-4816-B209-9849FAA593B8}"/>
              </a:ext>
            </a:extLst>
          </p:cNvPr>
          <p:cNvSpPr>
            <a:spLocks noGrp="1"/>
          </p:cNvSpPr>
          <p:nvPr>
            <p:ph idx="1"/>
          </p:nvPr>
        </p:nvSpPr>
        <p:spPr>
          <a:xfrm>
            <a:off x="457200" y="1507837"/>
            <a:ext cx="8229600" cy="992188"/>
          </a:xfrm>
        </p:spPr>
        <p:txBody>
          <a:bodyPr/>
          <a:lstStyle/>
          <a:p>
            <a:pPr marL="0" indent="0">
              <a:buNone/>
            </a:pPr>
            <a:r>
              <a:rPr lang="en-US" dirty="0"/>
              <a:t>Draw a frequency histogram for the frequency distribution in the previous example. Describe any patterns</a:t>
            </a:r>
            <a:r>
              <a:rPr lang="en-US" altLang="en-US" dirty="0"/>
              <a:t>.</a:t>
            </a:r>
          </a:p>
        </p:txBody>
      </p:sp>
    </p:spTree>
    <p:extLst>
      <p:ext uri="{BB962C8B-B14F-4D97-AF65-F5344CB8AC3E}">
        <p14:creationId xmlns:p14="http://schemas.microsoft.com/office/powerpoint/2010/main" val="2555452542"/>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 xmlns:a16="http://schemas.microsoft.com/office/drawing/2014/main" id="{FB0C38EA-4112-4FCB-9A3F-5262CD68F4CC}"/>
              </a:ext>
            </a:extLst>
          </p:cNvPr>
          <p:cNvSpPr txBox="1">
            <a:spLocks noChangeArrowheads="1"/>
          </p:cNvSpPr>
          <p:nvPr/>
        </p:nvSpPr>
        <p:spPr bwMode="auto">
          <a:xfrm>
            <a:off x="431899" y="2029401"/>
            <a:ext cx="4537075"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8925" indent="-288925"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buClr>
                <a:schemeClr val="accent1"/>
              </a:buClr>
              <a:buFont typeface="Arial" panose="020B0604020202020204" pitchFamily="34" charset="0"/>
              <a:buChar char="•"/>
            </a:pPr>
            <a:r>
              <a:rPr lang="en-US" dirty="0"/>
              <a:t>First, find the class boundaries</a:t>
            </a:r>
          </a:p>
          <a:p>
            <a:pPr eaLnBrk="1" hangingPunct="1">
              <a:buClr>
                <a:schemeClr val="accent1"/>
              </a:buClr>
              <a:buFont typeface="Arial" panose="020B0604020202020204" pitchFamily="34" charset="0"/>
              <a:buChar char="•"/>
            </a:pPr>
            <a:r>
              <a:rPr lang="en-US" altLang="en-US" dirty="0"/>
              <a:t>The distance from the upper limit of the first class to the lower limit of the second class is 191– 190 = 1.</a:t>
            </a:r>
          </a:p>
          <a:p>
            <a:pPr eaLnBrk="1" hangingPunct="1">
              <a:spcBef>
                <a:spcPct val="0"/>
              </a:spcBef>
              <a:buClr>
                <a:schemeClr val="accent1"/>
              </a:buClr>
              <a:buFont typeface="Arial" panose="020B0604020202020204" pitchFamily="34" charset="0"/>
              <a:buChar char="•"/>
            </a:pPr>
            <a:r>
              <a:rPr lang="en-US" altLang="en-US" dirty="0"/>
              <a:t> Half this distance is 0.5. </a:t>
            </a:r>
          </a:p>
        </p:txBody>
      </p:sp>
      <p:sp>
        <p:nvSpPr>
          <p:cNvPr id="9" name="TextBox 8">
            <a:extLst>
              <a:ext uri="{FF2B5EF4-FFF2-40B4-BE49-F238E27FC236}">
                <a16:creationId xmlns="" xmlns:a16="http://schemas.microsoft.com/office/drawing/2014/main" id="{A8213122-C83A-4381-BEF1-BF8D40E09D60}"/>
              </a:ext>
            </a:extLst>
          </p:cNvPr>
          <p:cNvSpPr txBox="1">
            <a:spLocks noChangeArrowheads="1"/>
          </p:cNvSpPr>
          <p:nvPr/>
        </p:nvSpPr>
        <p:spPr bwMode="auto">
          <a:xfrm>
            <a:off x="431899" y="5275578"/>
            <a:ext cx="7467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buClr>
                <a:schemeClr val="accent1"/>
              </a:buClr>
              <a:buFont typeface="Arial" panose="020B0604020202020204" pitchFamily="34" charset="0"/>
              <a:buChar char="•"/>
            </a:pPr>
            <a:r>
              <a:rPr lang="en-US" altLang="en-US" dirty="0"/>
              <a:t>First class lower boundary = </a:t>
            </a:r>
            <a:r>
              <a:rPr lang="en-US" altLang="en-US" dirty="0">
                <a:solidFill>
                  <a:schemeClr val="accent2"/>
                </a:solidFill>
              </a:rPr>
              <a:t>155 – 0.5 = 154.5</a:t>
            </a:r>
          </a:p>
          <a:p>
            <a:pPr eaLnBrk="1" hangingPunct="1">
              <a:spcBef>
                <a:spcPct val="0"/>
              </a:spcBef>
              <a:buClr>
                <a:schemeClr val="accent1"/>
              </a:buClr>
              <a:buFont typeface="Arial" panose="020B0604020202020204" pitchFamily="34" charset="0"/>
              <a:buChar char="•"/>
            </a:pPr>
            <a:r>
              <a:rPr lang="en-US" altLang="en-US" dirty="0"/>
              <a:t>First class upper boundary = </a:t>
            </a:r>
            <a:r>
              <a:rPr lang="en-US" altLang="en-US" dirty="0">
                <a:solidFill>
                  <a:schemeClr val="accent2"/>
                </a:solidFill>
              </a:rPr>
              <a:t>190 + 0.5 = 190.5</a:t>
            </a:r>
          </a:p>
        </p:txBody>
      </p:sp>
      <p:pic>
        <p:nvPicPr>
          <p:cNvPr id="4" name="Picture 3" descr="A screenshot of a cell phone&#10;&#10;Description generated with very high confidence">
            <a:extLst>
              <a:ext uri="{FF2B5EF4-FFF2-40B4-BE49-F238E27FC236}">
                <a16:creationId xmlns="" xmlns:a16="http://schemas.microsoft.com/office/drawing/2014/main" id="{1C72ADD5-A7A2-4EFC-87E1-177620A799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8400" y="2249989"/>
            <a:ext cx="3513934" cy="2887955"/>
          </a:xfrm>
          <a:prstGeom prst="rect">
            <a:avLst/>
          </a:prstGeom>
        </p:spPr>
      </p:pic>
      <p:sp>
        <p:nvSpPr>
          <p:cNvPr id="10" name="Title 1">
            <a:extLst>
              <a:ext uri="{FF2B5EF4-FFF2-40B4-BE49-F238E27FC236}">
                <a16:creationId xmlns="" xmlns:a16="http://schemas.microsoft.com/office/drawing/2014/main" id="{7D4C55BF-82D2-469D-8FA3-F095C790B0B0}"/>
              </a:ext>
            </a:extLst>
          </p:cNvPr>
          <p:cNvSpPr>
            <a:spLocks noGrp="1"/>
          </p:cNvSpPr>
          <p:nvPr>
            <p:ph type="title"/>
          </p:nvPr>
        </p:nvSpPr>
        <p:spPr>
          <a:xfrm>
            <a:off x="193250" y="218077"/>
            <a:ext cx="8686800" cy="1299638"/>
          </a:xfrm>
        </p:spPr>
        <p:txBody>
          <a:bodyPr/>
          <a:lstStyle/>
          <a:p>
            <a:pPr eaLnBrk="1" hangingPunct="1">
              <a:defRPr/>
            </a:pPr>
            <a:r>
              <a:rPr lang="en-US" dirty="0">
                <a:solidFill>
                  <a:schemeClr val="accent3"/>
                </a:solidFill>
                <a:ea typeface="+mj-ea"/>
                <a:cs typeface="+mj-cs"/>
              </a:rPr>
              <a:t>Solution: Constructing a Frequency Histogram </a:t>
            </a:r>
          </a:p>
        </p:txBody>
      </p:sp>
    </p:spTree>
    <p:extLst>
      <p:ext uri="{BB962C8B-B14F-4D97-AF65-F5344CB8AC3E}">
        <p14:creationId xmlns:p14="http://schemas.microsoft.com/office/powerpoint/2010/main" val="35215055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Effect transition="in" filter="fade">
                                      <p:cBhvr>
                                        <p:cTn id="20"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CDCE28EE-F1F0-4971-8BB9-3C25EA97014F}"/>
              </a:ext>
            </a:extLst>
          </p:cNvPr>
          <p:cNvSpPr/>
          <p:nvPr/>
        </p:nvSpPr>
        <p:spPr>
          <a:xfrm>
            <a:off x="311084" y="1496753"/>
            <a:ext cx="8691513"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You can mark the horizontal scale either at the midpoints or at the class boundaries. Both histograms are shown below.</a:t>
            </a:r>
          </a:p>
        </p:txBody>
      </p:sp>
      <p:pic>
        <p:nvPicPr>
          <p:cNvPr id="8" name="Picture 7" descr="A screenshot of a cell phone&#10;&#10;Description generated with very high confidence">
            <a:extLst>
              <a:ext uri="{FF2B5EF4-FFF2-40B4-BE49-F238E27FC236}">
                <a16:creationId xmlns="" xmlns:a16="http://schemas.microsoft.com/office/drawing/2014/main" id="{2A608EEB-3197-47A4-9096-78AF816CC9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1965" y="2450860"/>
            <a:ext cx="7489369" cy="3800755"/>
          </a:xfrm>
          <a:prstGeom prst="rect">
            <a:avLst/>
          </a:prstGeom>
        </p:spPr>
      </p:pic>
      <p:sp>
        <p:nvSpPr>
          <p:cNvPr id="12" name="Title 1">
            <a:extLst>
              <a:ext uri="{FF2B5EF4-FFF2-40B4-BE49-F238E27FC236}">
                <a16:creationId xmlns="" xmlns:a16="http://schemas.microsoft.com/office/drawing/2014/main" id="{953E3076-5B13-4A17-AD6E-BB6AB3D974FA}"/>
              </a:ext>
            </a:extLst>
          </p:cNvPr>
          <p:cNvSpPr>
            <a:spLocks noGrp="1"/>
          </p:cNvSpPr>
          <p:nvPr>
            <p:ph type="title"/>
          </p:nvPr>
        </p:nvSpPr>
        <p:spPr>
          <a:xfrm>
            <a:off x="193250" y="218077"/>
            <a:ext cx="8686800" cy="1299638"/>
          </a:xfrm>
        </p:spPr>
        <p:txBody>
          <a:bodyPr/>
          <a:lstStyle/>
          <a:p>
            <a:pPr eaLnBrk="1" hangingPunct="1">
              <a:defRPr/>
            </a:pPr>
            <a:r>
              <a:rPr lang="en-US" dirty="0">
                <a:solidFill>
                  <a:schemeClr val="accent3"/>
                </a:solidFill>
                <a:ea typeface="+mj-ea"/>
                <a:cs typeface="+mj-cs"/>
              </a:rPr>
              <a:t>Solution: Constructing a Frequency Histogram </a:t>
            </a:r>
          </a:p>
        </p:txBody>
      </p:sp>
    </p:spTree>
    <p:extLst>
      <p:ext uri="{BB962C8B-B14F-4D97-AF65-F5344CB8AC3E}">
        <p14:creationId xmlns:p14="http://schemas.microsoft.com/office/powerpoint/2010/main" val="341459921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6">
            <a:extLst>
              <a:ext uri="{FF2B5EF4-FFF2-40B4-BE49-F238E27FC236}">
                <a16:creationId xmlns="" xmlns:a16="http://schemas.microsoft.com/office/drawing/2014/main" id="{0E8009FC-05E1-41E6-8EC7-4065667721AF}"/>
              </a:ext>
            </a:extLst>
          </p:cNvPr>
          <p:cNvSpPr txBox="1">
            <a:spLocks noChangeArrowheads="1"/>
          </p:cNvSpPr>
          <p:nvPr/>
        </p:nvSpPr>
        <p:spPr bwMode="auto">
          <a:xfrm>
            <a:off x="358697" y="2478273"/>
            <a:ext cx="367597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r>
              <a:rPr lang="en-US" dirty="0"/>
              <a:t>You can see that two-thirds of the adults are paying more than $262.50 for out-of-pocket prescription medicine expenses.</a:t>
            </a:r>
            <a:endParaRPr lang="en-US" altLang="en-US" sz="2400" dirty="0"/>
          </a:p>
        </p:txBody>
      </p:sp>
      <p:pic>
        <p:nvPicPr>
          <p:cNvPr id="8" name="Picture 7" descr="A screenshot of a cell phone&#10;&#10;Description generated with very high confidence">
            <a:extLst>
              <a:ext uri="{FF2B5EF4-FFF2-40B4-BE49-F238E27FC236}">
                <a16:creationId xmlns="" xmlns:a16="http://schemas.microsoft.com/office/drawing/2014/main" id="{26F2E061-2292-4D09-9F11-0B26D803F478}"/>
              </a:ext>
            </a:extLst>
          </p:cNvPr>
          <p:cNvPicPr>
            <a:picLocks noChangeAspect="1"/>
          </p:cNvPicPr>
          <p:nvPr/>
        </p:nvPicPr>
        <p:blipFill rotWithShape="1">
          <a:blip r:embed="rId2">
            <a:extLst>
              <a:ext uri="{28A0092B-C50C-407E-A947-70E740481C1C}">
                <a14:useLocalDpi xmlns:a14="http://schemas.microsoft.com/office/drawing/2010/main" val="0"/>
              </a:ext>
            </a:extLst>
          </a:blip>
          <a:srcRect l="51213"/>
          <a:stretch/>
        </p:blipFill>
        <p:spPr>
          <a:xfrm>
            <a:off x="4107993" y="1417105"/>
            <a:ext cx="4743776" cy="4934504"/>
          </a:xfrm>
          <a:prstGeom prst="rect">
            <a:avLst/>
          </a:prstGeom>
        </p:spPr>
      </p:pic>
      <p:sp>
        <p:nvSpPr>
          <p:cNvPr id="14" name="Title 1">
            <a:extLst>
              <a:ext uri="{FF2B5EF4-FFF2-40B4-BE49-F238E27FC236}">
                <a16:creationId xmlns="" xmlns:a16="http://schemas.microsoft.com/office/drawing/2014/main" id="{F9C2B996-9872-4F02-B584-01DF99D65FE8}"/>
              </a:ext>
            </a:extLst>
          </p:cNvPr>
          <p:cNvSpPr>
            <a:spLocks noGrp="1"/>
          </p:cNvSpPr>
          <p:nvPr>
            <p:ph type="title"/>
          </p:nvPr>
        </p:nvSpPr>
        <p:spPr>
          <a:xfrm>
            <a:off x="193250" y="218077"/>
            <a:ext cx="8686800" cy="1299638"/>
          </a:xfrm>
        </p:spPr>
        <p:txBody>
          <a:bodyPr/>
          <a:lstStyle/>
          <a:p>
            <a:pPr eaLnBrk="1" hangingPunct="1">
              <a:defRPr/>
            </a:pPr>
            <a:r>
              <a:rPr lang="en-US" dirty="0">
                <a:solidFill>
                  <a:schemeClr val="accent3"/>
                </a:solidFill>
                <a:ea typeface="+mj-ea"/>
                <a:cs typeface="+mj-cs"/>
              </a:rPr>
              <a:t>Solution: Constructing a Frequency Histogram </a:t>
            </a:r>
          </a:p>
        </p:txBody>
      </p:sp>
    </p:spTree>
    <p:extLst>
      <p:ext uri="{BB962C8B-B14F-4D97-AF65-F5344CB8AC3E}">
        <p14:creationId xmlns:p14="http://schemas.microsoft.com/office/powerpoint/2010/main" val="1389072079"/>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a:extLst>
              <a:ext uri="{FF2B5EF4-FFF2-40B4-BE49-F238E27FC236}">
                <a16:creationId xmlns="" xmlns:a16="http://schemas.microsoft.com/office/drawing/2014/main" id="{379C5181-38C7-4A58-976B-57A761AAA971}"/>
              </a:ext>
            </a:extLst>
          </p:cNvPr>
          <p:cNvSpPr>
            <a:spLocks noGrp="1"/>
          </p:cNvSpPr>
          <p:nvPr>
            <p:ph type="title"/>
          </p:nvPr>
        </p:nvSpPr>
        <p:spPr/>
        <p:txBody>
          <a:bodyPr/>
          <a:lstStyle/>
          <a:p>
            <a:pPr eaLnBrk="1" hangingPunct="1"/>
            <a:r>
              <a:rPr lang="en-US" altLang="en-US"/>
              <a:t>Graphs of Frequency Distributions</a:t>
            </a:r>
          </a:p>
        </p:txBody>
      </p:sp>
      <p:sp>
        <p:nvSpPr>
          <p:cNvPr id="27650" name="Content Placeholder 2">
            <a:extLst>
              <a:ext uri="{FF2B5EF4-FFF2-40B4-BE49-F238E27FC236}">
                <a16:creationId xmlns="" xmlns:a16="http://schemas.microsoft.com/office/drawing/2014/main" id="{8EBDEBF3-C79B-4EDB-89AF-48CCCD04A0A8}"/>
              </a:ext>
            </a:extLst>
          </p:cNvPr>
          <p:cNvSpPr>
            <a:spLocks noGrp="1"/>
          </p:cNvSpPr>
          <p:nvPr>
            <p:ph idx="1"/>
          </p:nvPr>
        </p:nvSpPr>
        <p:spPr>
          <a:xfrm>
            <a:off x="457200" y="1600200"/>
            <a:ext cx="8229600" cy="1438275"/>
          </a:xfrm>
        </p:spPr>
        <p:txBody>
          <a:bodyPr/>
          <a:lstStyle/>
          <a:p>
            <a:pPr eaLnBrk="1" hangingPunct="1">
              <a:buFont typeface="Arial" panose="020B0604020202020204" pitchFamily="34" charset="0"/>
              <a:buNone/>
            </a:pPr>
            <a:r>
              <a:rPr lang="en-US" altLang="en-US" b="1">
                <a:solidFill>
                  <a:schemeClr val="accent2"/>
                </a:solidFill>
              </a:rPr>
              <a:t>Frequency Polygon</a:t>
            </a:r>
          </a:p>
          <a:p>
            <a:pPr eaLnBrk="1" hangingPunct="1"/>
            <a:r>
              <a:rPr lang="en-US" altLang="en-US"/>
              <a:t>A line graph that emphasizes the continuous change in frequencies.</a:t>
            </a:r>
          </a:p>
        </p:txBody>
      </p:sp>
      <p:grpSp>
        <p:nvGrpSpPr>
          <p:cNvPr id="27651" name="Group 38">
            <a:extLst>
              <a:ext uri="{FF2B5EF4-FFF2-40B4-BE49-F238E27FC236}">
                <a16:creationId xmlns="" xmlns:a16="http://schemas.microsoft.com/office/drawing/2014/main" id="{737F7F7B-BB1D-42E3-AC21-5B3B9A1D3432}"/>
              </a:ext>
            </a:extLst>
          </p:cNvPr>
          <p:cNvGrpSpPr>
            <a:grpSpLocks/>
          </p:cNvGrpSpPr>
          <p:nvPr/>
        </p:nvGrpSpPr>
        <p:grpSpPr bwMode="auto">
          <a:xfrm>
            <a:off x="3097212" y="3399848"/>
            <a:ext cx="2949575" cy="2391352"/>
            <a:chOff x="5808663" y="3381375"/>
            <a:chExt cx="2220912" cy="1878013"/>
          </a:xfrm>
        </p:grpSpPr>
        <p:cxnSp>
          <p:nvCxnSpPr>
            <p:cNvPr id="27" name="Straight Arrow Connector 26">
              <a:extLst>
                <a:ext uri="{FF2B5EF4-FFF2-40B4-BE49-F238E27FC236}">
                  <a16:creationId xmlns="" xmlns:a16="http://schemas.microsoft.com/office/drawing/2014/main" id="{3586C61E-BFCE-4F5B-8906-07E97C173BF0}"/>
                </a:ext>
              </a:extLst>
            </p:cNvPr>
            <p:cNvCxnSpPr/>
            <p:nvPr/>
          </p:nvCxnSpPr>
          <p:spPr bwMode="auto">
            <a:xfrm flipV="1">
              <a:off x="6078538" y="4891088"/>
              <a:ext cx="1951037" cy="23812"/>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 xmlns:a16="http://schemas.microsoft.com/office/drawing/2014/main" id="{09F65F31-E384-406C-AEBD-AEC734766AAA}"/>
                </a:ext>
              </a:extLst>
            </p:cNvPr>
            <p:cNvCxnSpPr/>
            <p:nvPr/>
          </p:nvCxnSpPr>
          <p:spPr bwMode="auto">
            <a:xfrm rot="16200000" flipV="1">
              <a:off x="5374481" y="4199732"/>
              <a:ext cx="1655763" cy="1905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 xmlns:a16="http://schemas.microsoft.com/office/drawing/2014/main" id="{91AAE909-FA16-4234-807A-EE21E0E6625B}"/>
                </a:ext>
              </a:extLst>
            </p:cNvPr>
            <p:cNvSpPr txBox="1"/>
            <p:nvPr/>
          </p:nvSpPr>
          <p:spPr bwMode="auto">
            <a:xfrm>
              <a:off x="6356350" y="4862513"/>
              <a:ext cx="1436688" cy="396875"/>
            </a:xfrm>
            <a:prstGeom prst="rect">
              <a:avLst/>
            </a:prstGeom>
            <a:noFill/>
          </p:spPr>
          <p:txBody>
            <a:bodyPr>
              <a:spAutoFit/>
            </a:bodyPr>
            <a:lstStyle/>
            <a:p>
              <a:pPr>
                <a:spcBef>
                  <a:spcPct val="0"/>
                </a:spcBef>
                <a:defRPr/>
              </a:pPr>
              <a:r>
                <a:rPr lang="en-US" sz="2000" dirty="0">
                  <a:latin typeface="+mn-lt"/>
                  <a:ea typeface="+mn-ea"/>
                  <a:cs typeface="Arial" charset="0"/>
                </a:rPr>
                <a:t>data values</a:t>
              </a:r>
            </a:p>
          </p:txBody>
        </p:sp>
        <p:sp>
          <p:nvSpPr>
            <p:cNvPr id="15" name="TextBox 14">
              <a:extLst>
                <a:ext uri="{FF2B5EF4-FFF2-40B4-BE49-F238E27FC236}">
                  <a16:creationId xmlns="" xmlns:a16="http://schemas.microsoft.com/office/drawing/2014/main" id="{FBD3AD1B-B6A9-4AE8-89CE-83C852BADA26}"/>
                </a:ext>
              </a:extLst>
            </p:cNvPr>
            <p:cNvSpPr txBox="1"/>
            <p:nvPr/>
          </p:nvSpPr>
          <p:spPr bwMode="auto">
            <a:xfrm rot="16200000">
              <a:off x="5353845" y="4034631"/>
              <a:ext cx="1306512" cy="396875"/>
            </a:xfrm>
            <a:prstGeom prst="rect">
              <a:avLst/>
            </a:prstGeom>
            <a:noFill/>
          </p:spPr>
          <p:txBody>
            <a:bodyPr>
              <a:spAutoFit/>
            </a:bodyPr>
            <a:lstStyle/>
            <a:p>
              <a:pPr>
                <a:spcBef>
                  <a:spcPct val="0"/>
                </a:spcBef>
                <a:defRPr/>
              </a:pPr>
              <a:r>
                <a:rPr lang="en-US" sz="2000" dirty="0">
                  <a:latin typeface="+mn-lt"/>
                  <a:ea typeface="+mn-ea"/>
                  <a:cs typeface="Arial" charset="0"/>
                </a:rPr>
                <a:t>frequency</a:t>
              </a:r>
            </a:p>
          </p:txBody>
        </p:sp>
        <p:cxnSp>
          <p:nvCxnSpPr>
            <p:cNvPr id="23" name="Straight Connector 22">
              <a:extLst>
                <a:ext uri="{FF2B5EF4-FFF2-40B4-BE49-F238E27FC236}">
                  <a16:creationId xmlns="" xmlns:a16="http://schemas.microsoft.com/office/drawing/2014/main" id="{891AD893-22F1-44F6-A5E1-A46059F7EB2A}"/>
                </a:ext>
              </a:extLst>
            </p:cNvPr>
            <p:cNvCxnSpPr/>
            <p:nvPr/>
          </p:nvCxnSpPr>
          <p:spPr bwMode="auto">
            <a:xfrm rot="5400000" flipH="1" flipV="1">
              <a:off x="6247606" y="4571207"/>
              <a:ext cx="473075" cy="1825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C4C4F72D-98B0-4EA4-A2E8-E0FBF44E7710}"/>
                </a:ext>
              </a:extLst>
            </p:cNvPr>
            <p:cNvCxnSpPr/>
            <p:nvPr/>
          </p:nvCxnSpPr>
          <p:spPr bwMode="auto">
            <a:xfrm rot="5400000" flipH="1" flipV="1">
              <a:off x="6766720" y="3771106"/>
              <a:ext cx="404812" cy="2190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B0AD7C51-BFE9-4604-B92C-5739FB11D8F4}"/>
                </a:ext>
              </a:extLst>
            </p:cNvPr>
            <p:cNvCxnSpPr>
              <a:endCxn id="49" idx="5"/>
            </p:cNvCxnSpPr>
            <p:nvPr/>
          </p:nvCxnSpPr>
          <p:spPr bwMode="auto">
            <a:xfrm>
              <a:off x="7078663" y="3678238"/>
              <a:ext cx="268287" cy="255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5445CB6-06F5-4785-B0D1-5BC3D997EF3F}"/>
                </a:ext>
              </a:extLst>
            </p:cNvPr>
            <p:cNvCxnSpPr>
              <a:endCxn id="50" idx="1"/>
            </p:cNvCxnSpPr>
            <p:nvPr/>
          </p:nvCxnSpPr>
          <p:spPr bwMode="auto">
            <a:xfrm rot="16200000" flipH="1">
              <a:off x="7293769" y="3956844"/>
              <a:ext cx="314325" cy="2587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95521916-428C-44E6-B6CD-3A36281A7BEB}"/>
                </a:ext>
              </a:extLst>
            </p:cNvPr>
            <p:cNvCxnSpPr>
              <a:stCxn id="50" idx="4"/>
            </p:cNvCxnSpPr>
            <p:nvPr/>
          </p:nvCxnSpPr>
          <p:spPr bwMode="auto">
            <a:xfrm rot="16200000" flipH="1">
              <a:off x="7434263" y="4462463"/>
              <a:ext cx="592137" cy="255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 xmlns:a16="http://schemas.microsoft.com/office/drawing/2014/main" id="{14B90FA5-03D3-401E-BC01-E60D7626CF84}"/>
                </a:ext>
              </a:extLst>
            </p:cNvPr>
            <p:cNvCxnSpPr/>
            <p:nvPr/>
          </p:nvCxnSpPr>
          <p:spPr bwMode="auto">
            <a:xfrm rot="5400000" flipH="1" flipV="1">
              <a:off x="6541294" y="4115594"/>
              <a:ext cx="330200" cy="277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 xmlns:a16="http://schemas.microsoft.com/office/drawing/2014/main" id="{F3CAA0A4-1A02-482C-A43B-45E91AAD4F0A}"/>
                </a:ext>
              </a:extLst>
            </p:cNvPr>
            <p:cNvSpPr/>
            <p:nvPr/>
          </p:nvSpPr>
          <p:spPr bwMode="auto">
            <a:xfrm>
              <a:off x="7058025" y="3636963"/>
              <a:ext cx="58738" cy="5715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49" name="Oval 48">
              <a:extLst>
                <a:ext uri="{FF2B5EF4-FFF2-40B4-BE49-F238E27FC236}">
                  <a16:creationId xmlns="" xmlns:a16="http://schemas.microsoft.com/office/drawing/2014/main" id="{2497E5D3-7AE3-456F-9657-13203AF7D01B}"/>
                </a:ext>
              </a:extLst>
            </p:cNvPr>
            <p:cNvSpPr/>
            <p:nvPr/>
          </p:nvSpPr>
          <p:spPr bwMode="auto">
            <a:xfrm>
              <a:off x="7296150" y="3883025"/>
              <a:ext cx="58738" cy="587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50" name="Oval 49">
              <a:extLst>
                <a:ext uri="{FF2B5EF4-FFF2-40B4-BE49-F238E27FC236}">
                  <a16:creationId xmlns="" xmlns:a16="http://schemas.microsoft.com/office/drawing/2014/main" id="{107712F3-C998-425B-BB84-39BC1E6A1981}"/>
                </a:ext>
              </a:extLst>
            </p:cNvPr>
            <p:cNvSpPr/>
            <p:nvPr/>
          </p:nvSpPr>
          <p:spPr bwMode="auto">
            <a:xfrm>
              <a:off x="7572375" y="4235450"/>
              <a:ext cx="58738" cy="587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51" name="Oval 50">
              <a:extLst>
                <a:ext uri="{FF2B5EF4-FFF2-40B4-BE49-F238E27FC236}">
                  <a16:creationId xmlns="" xmlns:a16="http://schemas.microsoft.com/office/drawing/2014/main" id="{0117CC37-5210-46AB-AF05-570FEF789697}"/>
                </a:ext>
              </a:extLst>
            </p:cNvPr>
            <p:cNvSpPr/>
            <p:nvPr/>
          </p:nvSpPr>
          <p:spPr bwMode="auto">
            <a:xfrm>
              <a:off x="7839075" y="4859338"/>
              <a:ext cx="58738" cy="5873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52" name="Oval 51">
              <a:extLst>
                <a:ext uri="{FF2B5EF4-FFF2-40B4-BE49-F238E27FC236}">
                  <a16:creationId xmlns="" xmlns:a16="http://schemas.microsoft.com/office/drawing/2014/main" id="{B5ECD20C-E4D1-4D63-9159-FD20A5B0315C}"/>
                </a:ext>
              </a:extLst>
            </p:cNvPr>
            <p:cNvSpPr/>
            <p:nvPr/>
          </p:nvSpPr>
          <p:spPr bwMode="auto">
            <a:xfrm>
              <a:off x="6843713" y="4044950"/>
              <a:ext cx="58737" cy="587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53" name="Oval 52">
              <a:extLst>
                <a:ext uri="{FF2B5EF4-FFF2-40B4-BE49-F238E27FC236}">
                  <a16:creationId xmlns="" xmlns:a16="http://schemas.microsoft.com/office/drawing/2014/main" id="{237561E0-C579-4A30-8573-542383001051}"/>
                </a:ext>
              </a:extLst>
            </p:cNvPr>
            <p:cNvSpPr/>
            <p:nvPr/>
          </p:nvSpPr>
          <p:spPr bwMode="auto">
            <a:xfrm>
              <a:off x="6550025" y="4394200"/>
              <a:ext cx="58738" cy="587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54" name="Oval 53">
              <a:extLst>
                <a:ext uri="{FF2B5EF4-FFF2-40B4-BE49-F238E27FC236}">
                  <a16:creationId xmlns="" xmlns:a16="http://schemas.microsoft.com/office/drawing/2014/main" id="{30D72552-0E86-4275-AEE2-0DD61836C391}"/>
                </a:ext>
              </a:extLst>
            </p:cNvPr>
            <p:cNvSpPr/>
            <p:nvPr/>
          </p:nvSpPr>
          <p:spPr bwMode="auto">
            <a:xfrm>
              <a:off x="6365875" y="4876800"/>
              <a:ext cx="58738" cy="587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grpSp>
    </p:spTree>
    <p:extLst>
      <p:ext uri="{BB962C8B-B14F-4D97-AF65-F5344CB8AC3E}">
        <p14:creationId xmlns:p14="http://schemas.microsoft.com/office/powerpoint/2010/main" val="121670080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a:extLst>
              <a:ext uri="{FF2B5EF4-FFF2-40B4-BE49-F238E27FC236}">
                <a16:creationId xmlns="" xmlns:a16="http://schemas.microsoft.com/office/drawing/2014/main" id="{1750F4D0-E69B-461D-9913-6D4EDCF7AEF0}"/>
              </a:ext>
            </a:extLst>
          </p:cNvPr>
          <p:cNvSpPr>
            <a:spLocks noGrp="1"/>
          </p:cNvSpPr>
          <p:nvPr>
            <p:ph type="ctrTitle"/>
          </p:nvPr>
        </p:nvSpPr>
        <p:spPr/>
        <p:txBody>
          <a:bodyPr/>
          <a:lstStyle/>
          <a:p>
            <a:pPr eaLnBrk="1" hangingPunct="1"/>
            <a:r>
              <a:rPr lang="en-US" altLang="en-US"/>
              <a:t>Section 2.1</a:t>
            </a:r>
          </a:p>
        </p:txBody>
      </p:sp>
      <p:sp>
        <p:nvSpPr>
          <p:cNvPr id="3" name="Subtitle 2">
            <a:extLst>
              <a:ext uri="{FF2B5EF4-FFF2-40B4-BE49-F238E27FC236}">
                <a16:creationId xmlns="" xmlns:a16="http://schemas.microsoft.com/office/drawing/2014/main" id="{2709E5F4-ED08-4FB7-BD2F-2B6AEAEA60A0}"/>
              </a:ext>
            </a:extLst>
          </p:cNvPr>
          <p:cNvSpPr>
            <a:spLocks noGrp="1"/>
          </p:cNvSpPr>
          <p:nvPr>
            <p:ph type="subTitle" idx="1"/>
          </p:nvPr>
        </p:nvSpPr>
        <p:spPr/>
        <p:txBody>
          <a:bodyPr/>
          <a:lstStyle/>
          <a:p>
            <a:pPr eaLnBrk="1" hangingPunct="1">
              <a:defRPr/>
            </a:pPr>
            <a:r>
              <a:rPr lang="en-US" dirty="0">
                <a:ea typeface="+mn-ea"/>
              </a:rPr>
              <a:t>Frequency Distributions </a:t>
            </a:r>
          </a:p>
          <a:p>
            <a:pPr eaLnBrk="1" hangingPunct="1">
              <a:defRPr/>
            </a:pPr>
            <a:r>
              <a:rPr lang="en-US" dirty="0">
                <a:ea typeface="+mn-ea"/>
              </a:rPr>
              <a:t>and Their Graphs</a:t>
            </a:r>
          </a:p>
        </p:txBody>
      </p:sp>
    </p:spTree>
    <p:extLst>
      <p:ext uri="{BB962C8B-B14F-4D97-AF65-F5344CB8AC3E}">
        <p14:creationId xmlns:p14="http://schemas.microsoft.com/office/powerpoint/2010/main" val="3795787414"/>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719F2AB-6DE0-4E7F-900E-6F22F404A87A}"/>
              </a:ext>
            </a:extLst>
          </p:cNvPr>
          <p:cNvSpPr>
            <a:spLocks noGrp="1"/>
          </p:cNvSpPr>
          <p:nvPr>
            <p:ph type="title"/>
          </p:nvPr>
        </p:nvSpPr>
        <p:spPr/>
        <p:txBody>
          <a:bodyPr/>
          <a:lstStyle/>
          <a:p>
            <a:pPr eaLnBrk="1" hangingPunct="1">
              <a:defRPr/>
            </a:pPr>
            <a:r>
              <a:rPr lang="en-US" dirty="0">
                <a:solidFill>
                  <a:schemeClr val="accent3"/>
                </a:solidFill>
                <a:ea typeface="+mj-ea"/>
                <a:cs typeface="+mj-cs"/>
              </a:rPr>
              <a:t>Example: Constructing a Frequency Polygon</a:t>
            </a:r>
          </a:p>
        </p:txBody>
      </p:sp>
      <p:sp>
        <p:nvSpPr>
          <p:cNvPr id="28674" name="Content Placeholder 6">
            <a:extLst>
              <a:ext uri="{FF2B5EF4-FFF2-40B4-BE49-F238E27FC236}">
                <a16:creationId xmlns="" xmlns:a16="http://schemas.microsoft.com/office/drawing/2014/main" id="{649BB6B4-0870-416E-AD0E-94575884A059}"/>
              </a:ext>
            </a:extLst>
          </p:cNvPr>
          <p:cNvSpPr>
            <a:spLocks noGrp="1"/>
          </p:cNvSpPr>
          <p:nvPr>
            <p:ph idx="1"/>
          </p:nvPr>
        </p:nvSpPr>
        <p:spPr>
          <a:xfrm>
            <a:off x="457200" y="1600200"/>
            <a:ext cx="8229600" cy="992188"/>
          </a:xfrm>
        </p:spPr>
        <p:txBody>
          <a:bodyPr/>
          <a:lstStyle/>
          <a:p>
            <a:pPr marL="0" indent="0">
              <a:buNone/>
            </a:pPr>
            <a:r>
              <a:rPr lang="en-US" dirty="0"/>
              <a:t>Draw a frequency polygon for the frequency distribution in previous example. Describe any patterns.</a:t>
            </a:r>
            <a:endParaRPr lang="en-US" altLang="en-US" dirty="0"/>
          </a:p>
        </p:txBody>
      </p:sp>
      <p:pic>
        <p:nvPicPr>
          <p:cNvPr id="4" name="Picture 3" descr="A screenshot of a cell phone&#10;&#10;Description generated with very high confidence">
            <a:extLst>
              <a:ext uri="{FF2B5EF4-FFF2-40B4-BE49-F238E27FC236}">
                <a16:creationId xmlns="" xmlns:a16="http://schemas.microsoft.com/office/drawing/2014/main" id="{F2E35880-7102-4D19-BF39-66CFA1B7BD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6356" y="2663486"/>
            <a:ext cx="4183388" cy="3438151"/>
          </a:xfrm>
          <a:prstGeom prst="rect">
            <a:avLst/>
          </a:prstGeom>
        </p:spPr>
      </p:pic>
    </p:spTree>
    <p:extLst>
      <p:ext uri="{BB962C8B-B14F-4D97-AF65-F5344CB8AC3E}">
        <p14:creationId xmlns:p14="http://schemas.microsoft.com/office/powerpoint/2010/main" val="1754969071"/>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0805D71-63C9-47CE-B214-5885C1928A17}"/>
              </a:ext>
            </a:extLst>
          </p:cNvPr>
          <p:cNvSpPr>
            <a:spLocks noGrp="1"/>
          </p:cNvSpPr>
          <p:nvPr>
            <p:ph type="title"/>
          </p:nvPr>
        </p:nvSpPr>
        <p:spPr/>
        <p:txBody>
          <a:bodyPr/>
          <a:lstStyle/>
          <a:p>
            <a:pPr eaLnBrk="1" hangingPunct="1">
              <a:defRPr/>
            </a:pPr>
            <a:r>
              <a:rPr lang="en-US" dirty="0">
                <a:solidFill>
                  <a:schemeClr val="accent3"/>
                </a:solidFill>
                <a:ea typeface="+mj-ea"/>
                <a:cs typeface="+mj-cs"/>
              </a:rPr>
              <a:t>Solution: Constructing a Frequency Polygon</a:t>
            </a:r>
          </a:p>
        </p:txBody>
      </p:sp>
      <p:sp>
        <p:nvSpPr>
          <p:cNvPr id="29699" name="Rectangle 8">
            <a:extLst>
              <a:ext uri="{FF2B5EF4-FFF2-40B4-BE49-F238E27FC236}">
                <a16:creationId xmlns="" xmlns:a16="http://schemas.microsoft.com/office/drawing/2014/main" id="{54FC7445-0EA9-4F8E-929C-DC77093B2381}"/>
              </a:ext>
            </a:extLst>
          </p:cNvPr>
          <p:cNvSpPr>
            <a:spLocks noChangeArrowheads="1"/>
          </p:cNvSpPr>
          <p:nvPr/>
        </p:nvSpPr>
        <p:spPr bwMode="auto">
          <a:xfrm>
            <a:off x="457200" y="2934241"/>
            <a:ext cx="248285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000" dirty="0">
                <a:solidFill>
                  <a:schemeClr val="accent2"/>
                </a:solidFill>
              </a:rPr>
              <a:t>The graph should begin and end on the horizontal axis, so extend the left side to one class width before the first class midpoint and extend the right side to one class width after the last class midpoint.</a:t>
            </a:r>
          </a:p>
        </p:txBody>
      </p:sp>
      <p:pic>
        <p:nvPicPr>
          <p:cNvPr id="5" name="Picture 4">
            <a:extLst>
              <a:ext uri="{FF2B5EF4-FFF2-40B4-BE49-F238E27FC236}">
                <a16:creationId xmlns="" xmlns:a16="http://schemas.microsoft.com/office/drawing/2014/main" id="{710BBD4D-BA10-497C-8C94-CA855581DE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9852" y="2934241"/>
            <a:ext cx="4974271" cy="3186337"/>
          </a:xfrm>
          <a:prstGeom prst="rect">
            <a:avLst/>
          </a:prstGeom>
        </p:spPr>
      </p:pic>
      <p:sp>
        <p:nvSpPr>
          <p:cNvPr id="6" name="Rectangle 5">
            <a:extLst>
              <a:ext uri="{FF2B5EF4-FFF2-40B4-BE49-F238E27FC236}">
                <a16:creationId xmlns="" xmlns:a16="http://schemas.microsoft.com/office/drawing/2014/main" id="{D2266965-1EF0-4D78-8D74-E61090447B59}"/>
              </a:ext>
            </a:extLst>
          </p:cNvPr>
          <p:cNvSpPr/>
          <p:nvPr/>
        </p:nvSpPr>
        <p:spPr>
          <a:xfrm>
            <a:off x="575036" y="1542508"/>
            <a:ext cx="7729980" cy="138499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To construct the frequency polygon, use the same horizontal and vertical scales that were used in the histogram labeled with class midpoints.</a:t>
            </a:r>
          </a:p>
        </p:txBody>
      </p:sp>
    </p:spTree>
    <p:extLst>
      <p:ext uri="{BB962C8B-B14F-4D97-AF65-F5344CB8AC3E}">
        <p14:creationId xmlns:p14="http://schemas.microsoft.com/office/powerpoint/2010/main" val="41922788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fade">
                                      <p:cBhvr>
                                        <p:cTn id="7" dur="500"/>
                                        <p:tgtEl>
                                          <p:spTgt spid="2969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0805D71-63C9-47CE-B214-5885C1928A17}"/>
              </a:ext>
            </a:extLst>
          </p:cNvPr>
          <p:cNvSpPr>
            <a:spLocks noGrp="1"/>
          </p:cNvSpPr>
          <p:nvPr>
            <p:ph type="title"/>
          </p:nvPr>
        </p:nvSpPr>
        <p:spPr/>
        <p:txBody>
          <a:bodyPr/>
          <a:lstStyle/>
          <a:p>
            <a:pPr eaLnBrk="1" hangingPunct="1">
              <a:defRPr/>
            </a:pPr>
            <a:r>
              <a:rPr lang="en-US" dirty="0">
                <a:solidFill>
                  <a:schemeClr val="accent3"/>
                </a:solidFill>
                <a:ea typeface="+mj-ea"/>
                <a:cs typeface="+mj-cs"/>
              </a:rPr>
              <a:t>Solution: Constructing a Frequency Polygon</a:t>
            </a:r>
          </a:p>
        </p:txBody>
      </p:sp>
      <p:sp>
        <p:nvSpPr>
          <p:cNvPr id="29698" name="TextBox 5">
            <a:extLst>
              <a:ext uri="{FF2B5EF4-FFF2-40B4-BE49-F238E27FC236}">
                <a16:creationId xmlns="" xmlns:a16="http://schemas.microsoft.com/office/drawing/2014/main" id="{05C0D2FA-B05C-4D80-80A8-A7188D63E6A5}"/>
              </a:ext>
            </a:extLst>
          </p:cNvPr>
          <p:cNvSpPr txBox="1">
            <a:spLocks noChangeArrowheads="1"/>
          </p:cNvSpPr>
          <p:nvPr/>
        </p:nvSpPr>
        <p:spPr bwMode="auto">
          <a:xfrm>
            <a:off x="781059" y="4859811"/>
            <a:ext cx="773271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r>
              <a:rPr lang="en-US" dirty="0"/>
              <a:t>You can see that the frequency of adults increases up to an expense of $316.50 and then the frequency decreases.</a:t>
            </a:r>
            <a:endParaRPr lang="en-US" altLang="en-US" dirty="0"/>
          </a:p>
        </p:txBody>
      </p:sp>
      <p:sp>
        <p:nvSpPr>
          <p:cNvPr id="3" name="TextBox 2">
            <a:extLst>
              <a:ext uri="{FF2B5EF4-FFF2-40B4-BE49-F238E27FC236}">
                <a16:creationId xmlns="" xmlns:a16="http://schemas.microsoft.com/office/drawing/2014/main" id="{0C8CBC7C-F9FA-4842-826B-F39E9F9A55B9}"/>
              </a:ext>
            </a:extLst>
          </p:cNvPr>
          <p:cNvSpPr txBox="1"/>
          <p:nvPr/>
        </p:nvSpPr>
        <p:spPr>
          <a:xfrm>
            <a:off x="1112362" y="2792476"/>
            <a:ext cx="2818615" cy="1384995"/>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You can check your answer using technology.</a:t>
            </a:r>
          </a:p>
        </p:txBody>
      </p:sp>
      <p:pic>
        <p:nvPicPr>
          <p:cNvPr id="6" name="Picture 5" descr="A picture containing photo, sky&#10;&#10;Description generated with high confidence">
            <a:extLst>
              <a:ext uri="{FF2B5EF4-FFF2-40B4-BE49-F238E27FC236}">
                <a16:creationId xmlns="" xmlns:a16="http://schemas.microsoft.com/office/drawing/2014/main" id="{7BA9342C-3425-4FFB-B664-11FC314046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66397" y="1965994"/>
            <a:ext cx="3354517" cy="2785116"/>
          </a:xfrm>
          <a:prstGeom prst="rect">
            <a:avLst/>
          </a:prstGeom>
        </p:spPr>
      </p:pic>
    </p:spTree>
    <p:extLst>
      <p:ext uri="{BB962C8B-B14F-4D97-AF65-F5344CB8AC3E}">
        <p14:creationId xmlns:p14="http://schemas.microsoft.com/office/powerpoint/2010/main" val="218299852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 xmlns:a16="http://schemas.microsoft.com/office/drawing/2014/main" id="{ECA87238-698A-4276-86D0-BC33CF8DCB76}"/>
              </a:ext>
            </a:extLst>
          </p:cNvPr>
          <p:cNvSpPr>
            <a:spLocks noGrp="1"/>
          </p:cNvSpPr>
          <p:nvPr>
            <p:ph type="title"/>
          </p:nvPr>
        </p:nvSpPr>
        <p:spPr/>
        <p:txBody>
          <a:bodyPr/>
          <a:lstStyle/>
          <a:p>
            <a:pPr eaLnBrk="1" hangingPunct="1"/>
            <a:r>
              <a:rPr lang="en-US" altLang="en-US"/>
              <a:t>Graphs of Frequency Distributions</a:t>
            </a:r>
          </a:p>
        </p:txBody>
      </p:sp>
      <p:sp>
        <p:nvSpPr>
          <p:cNvPr id="65539" name="Content Placeholder 2">
            <a:extLst>
              <a:ext uri="{FF2B5EF4-FFF2-40B4-BE49-F238E27FC236}">
                <a16:creationId xmlns="" xmlns:a16="http://schemas.microsoft.com/office/drawing/2014/main" id="{B5307F3D-D0FA-48C9-9CCA-DAFDA34DE2AF}"/>
              </a:ext>
            </a:extLst>
          </p:cNvPr>
          <p:cNvSpPr>
            <a:spLocks noGrp="1"/>
          </p:cNvSpPr>
          <p:nvPr>
            <p:ph idx="1"/>
          </p:nvPr>
        </p:nvSpPr>
        <p:spPr>
          <a:xfrm>
            <a:off x="457200" y="1600200"/>
            <a:ext cx="8229600" cy="2438400"/>
          </a:xfrm>
        </p:spPr>
        <p:txBody>
          <a:bodyPr/>
          <a:lstStyle/>
          <a:p>
            <a:pPr eaLnBrk="1" hangingPunct="1">
              <a:buFont typeface="Arial" panose="020B0604020202020204" pitchFamily="34" charset="0"/>
              <a:buNone/>
            </a:pPr>
            <a:r>
              <a:rPr lang="en-US" altLang="en-US" b="1">
                <a:solidFill>
                  <a:schemeClr val="accent2"/>
                </a:solidFill>
              </a:rPr>
              <a:t>Relative Frequency Histogram</a:t>
            </a:r>
          </a:p>
          <a:p>
            <a:pPr eaLnBrk="1" hangingPunct="1"/>
            <a:r>
              <a:rPr lang="en-US" altLang="en-US"/>
              <a:t>Has the same shape and the same horizontal scale as the corresponding frequency histogram.</a:t>
            </a:r>
          </a:p>
          <a:p>
            <a:pPr eaLnBrk="1" hangingPunct="1"/>
            <a:r>
              <a:rPr lang="en-US" altLang="en-US"/>
              <a:t>The vertical scale measures the </a:t>
            </a:r>
            <a:r>
              <a:rPr lang="en-US" altLang="en-US" b="1"/>
              <a:t>relative frequencies</a:t>
            </a:r>
            <a:r>
              <a:rPr lang="en-US" altLang="en-US"/>
              <a:t>, not frequencies.</a:t>
            </a:r>
          </a:p>
        </p:txBody>
      </p:sp>
      <p:grpSp>
        <p:nvGrpSpPr>
          <p:cNvPr id="30723" name="Group 15">
            <a:extLst>
              <a:ext uri="{FF2B5EF4-FFF2-40B4-BE49-F238E27FC236}">
                <a16:creationId xmlns="" xmlns:a16="http://schemas.microsoft.com/office/drawing/2014/main" id="{E2675E9C-D722-417A-884D-11FB58B6DCF7}"/>
              </a:ext>
            </a:extLst>
          </p:cNvPr>
          <p:cNvGrpSpPr>
            <a:grpSpLocks/>
          </p:cNvGrpSpPr>
          <p:nvPr/>
        </p:nvGrpSpPr>
        <p:grpSpPr bwMode="auto">
          <a:xfrm>
            <a:off x="5630863" y="4137025"/>
            <a:ext cx="2438400" cy="1876425"/>
            <a:chOff x="5631624" y="4136580"/>
            <a:chExt cx="2438323" cy="1877389"/>
          </a:xfrm>
        </p:grpSpPr>
        <p:cxnSp>
          <p:nvCxnSpPr>
            <p:cNvPr id="7" name="Straight Arrow Connector 6">
              <a:extLst>
                <a:ext uri="{FF2B5EF4-FFF2-40B4-BE49-F238E27FC236}">
                  <a16:creationId xmlns="" xmlns:a16="http://schemas.microsoft.com/office/drawing/2014/main" id="{41401092-DF60-42F3-896D-E7C00F8AE16E}"/>
                </a:ext>
              </a:extLst>
            </p:cNvPr>
            <p:cNvCxnSpPr/>
            <p:nvPr/>
          </p:nvCxnSpPr>
          <p:spPr>
            <a:xfrm rot="16200000" flipV="1">
              <a:off x="5476396" y="4953774"/>
              <a:ext cx="1655025" cy="20637"/>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 xmlns:a16="http://schemas.microsoft.com/office/drawing/2014/main" id="{CF132CBD-7FE4-47C0-9034-85AE756A8020}"/>
                </a:ext>
              </a:extLst>
            </p:cNvPr>
            <p:cNvCxnSpPr/>
            <p:nvPr/>
          </p:nvCxnSpPr>
          <p:spPr>
            <a:xfrm flipV="1">
              <a:off x="6190406" y="5645480"/>
              <a:ext cx="1879541" cy="12707"/>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 xmlns:a16="http://schemas.microsoft.com/office/drawing/2014/main" id="{8E2BB78E-8080-4B25-A03A-CA929F4FE7CC}"/>
                </a:ext>
              </a:extLst>
            </p:cNvPr>
            <p:cNvSpPr/>
            <p:nvPr/>
          </p:nvSpPr>
          <p:spPr>
            <a:xfrm>
              <a:off x="6501547" y="5130866"/>
              <a:ext cx="227005" cy="520968"/>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0" name="Rectangle 9">
              <a:extLst>
                <a:ext uri="{FF2B5EF4-FFF2-40B4-BE49-F238E27FC236}">
                  <a16:creationId xmlns="" xmlns:a16="http://schemas.microsoft.com/office/drawing/2014/main" id="{8890BC6F-2F13-4182-93AA-29C9C04CB037}"/>
                </a:ext>
              </a:extLst>
            </p:cNvPr>
            <p:cNvSpPr/>
            <p:nvPr/>
          </p:nvSpPr>
          <p:spPr>
            <a:xfrm>
              <a:off x="6738076" y="4622605"/>
              <a:ext cx="227006" cy="1029228"/>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1" name="Rectangle 10">
              <a:extLst>
                <a:ext uri="{FF2B5EF4-FFF2-40B4-BE49-F238E27FC236}">
                  <a16:creationId xmlns="" xmlns:a16="http://schemas.microsoft.com/office/drawing/2014/main" id="{3E3BFF5D-B648-4AA8-8F0B-75EE076B8A31}"/>
                </a:ext>
              </a:extLst>
            </p:cNvPr>
            <p:cNvSpPr/>
            <p:nvPr/>
          </p:nvSpPr>
          <p:spPr>
            <a:xfrm>
              <a:off x="6961907" y="4427242"/>
              <a:ext cx="227005" cy="1224591"/>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2" name="Rectangle 11">
              <a:extLst>
                <a:ext uri="{FF2B5EF4-FFF2-40B4-BE49-F238E27FC236}">
                  <a16:creationId xmlns="" xmlns:a16="http://schemas.microsoft.com/office/drawing/2014/main" id="{F17221A8-ECDB-4A8B-8459-58C2B9905BC3}"/>
                </a:ext>
              </a:extLst>
            </p:cNvPr>
            <p:cNvSpPr/>
            <p:nvPr/>
          </p:nvSpPr>
          <p:spPr>
            <a:xfrm>
              <a:off x="7185737" y="4817968"/>
              <a:ext cx="225418" cy="833865"/>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3" name="Rectangle 12">
              <a:extLst>
                <a:ext uri="{FF2B5EF4-FFF2-40B4-BE49-F238E27FC236}">
                  <a16:creationId xmlns="" xmlns:a16="http://schemas.microsoft.com/office/drawing/2014/main" id="{FD036AFD-4D2D-4B56-A179-AB3022D2E41B}"/>
                </a:ext>
              </a:extLst>
            </p:cNvPr>
            <p:cNvSpPr/>
            <p:nvPr/>
          </p:nvSpPr>
          <p:spPr>
            <a:xfrm>
              <a:off x="7409568" y="5208694"/>
              <a:ext cx="225418" cy="443140"/>
            </a:xfrm>
            <a:prstGeom prst="rect">
              <a:avLst/>
            </a:prstGeom>
            <a:solidFill>
              <a:srgbClr val="0070C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solidFill>
                  <a:srgbClr val="0070C0"/>
                </a:solidFill>
              </a:endParaRPr>
            </a:p>
          </p:txBody>
        </p:sp>
        <p:sp>
          <p:nvSpPr>
            <p:cNvPr id="14" name="TextBox 13">
              <a:extLst>
                <a:ext uri="{FF2B5EF4-FFF2-40B4-BE49-F238E27FC236}">
                  <a16:creationId xmlns="" xmlns:a16="http://schemas.microsoft.com/office/drawing/2014/main" id="{5CE1C515-9946-4813-843D-F179263A6E4E}"/>
                </a:ext>
              </a:extLst>
            </p:cNvPr>
            <p:cNvSpPr txBox="1"/>
            <p:nvPr/>
          </p:nvSpPr>
          <p:spPr>
            <a:xfrm>
              <a:off x="6458685" y="5616890"/>
              <a:ext cx="1436643" cy="397079"/>
            </a:xfrm>
            <a:prstGeom prst="rect">
              <a:avLst/>
            </a:prstGeom>
            <a:noFill/>
          </p:spPr>
          <p:txBody>
            <a:bodyPr>
              <a:spAutoFit/>
            </a:bodyPr>
            <a:lstStyle/>
            <a:p>
              <a:pPr>
                <a:spcBef>
                  <a:spcPct val="0"/>
                </a:spcBef>
                <a:defRPr/>
              </a:pPr>
              <a:r>
                <a:rPr lang="en-US" sz="2000" dirty="0">
                  <a:latin typeface="+mn-lt"/>
                  <a:ea typeface="+mn-ea"/>
                  <a:cs typeface="Arial" charset="0"/>
                </a:rPr>
                <a:t>data values</a:t>
              </a:r>
            </a:p>
          </p:txBody>
        </p:sp>
        <p:sp>
          <p:nvSpPr>
            <p:cNvPr id="15" name="TextBox 14">
              <a:extLst>
                <a:ext uri="{FF2B5EF4-FFF2-40B4-BE49-F238E27FC236}">
                  <a16:creationId xmlns="" xmlns:a16="http://schemas.microsoft.com/office/drawing/2014/main" id="{94552785-4B59-49C4-BFB0-D561B53CFABF}"/>
                </a:ext>
              </a:extLst>
            </p:cNvPr>
            <p:cNvSpPr txBox="1"/>
            <p:nvPr/>
          </p:nvSpPr>
          <p:spPr>
            <a:xfrm rot="16200000">
              <a:off x="5329653" y="4637091"/>
              <a:ext cx="1305595" cy="701653"/>
            </a:xfrm>
            <a:prstGeom prst="rect">
              <a:avLst/>
            </a:prstGeom>
            <a:noFill/>
          </p:spPr>
          <p:txBody>
            <a:bodyPr>
              <a:spAutoFit/>
            </a:bodyPr>
            <a:lstStyle/>
            <a:p>
              <a:pPr algn="ctr">
                <a:spcBef>
                  <a:spcPct val="0"/>
                </a:spcBef>
                <a:defRPr/>
              </a:pPr>
              <a:r>
                <a:rPr lang="en-US" sz="2000" dirty="0">
                  <a:latin typeface="+mn-lt"/>
                  <a:ea typeface="+mn-ea"/>
                  <a:cs typeface="Arial" charset="0"/>
                </a:rPr>
                <a:t>relative frequency</a:t>
              </a:r>
            </a:p>
          </p:txBody>
        </p:sp>
      </p:grpSp>
    </p:spTree>
    <p:extLst>
      <p:ext uri="{BB962C8B-B14F-4D97-AF65-F5344CB8AC3E}">
        <p14:creationId xmlns:p14="http://schemas.microsoft.com/office/powerpoint/2010/main" val="285059243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5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7C36A47-2BC1-4FEE-88FA-2BE79BDFDF55}"/>
              </a:ext>
            </a:extLst>
          </p:cNvPr>
          <p:cNvSpPr>
            <a:spLocks noGrp="1"/>
          </p:cNvSpPr>
          <p:nvPr>
            <p:ph type="title"/>
          </p:nvPr>
        </p:nvSpPr>
        <p:spPr>
          <a:xfrm>
            <a:off x="299301" y="189796"/>
            <a:ext cx="8545398" cy="1143000"/>
          </a:xfrm>
        </p:spPr>
        <p:txBody>
          <a:bodyPr/>
          <a:lstStyle/>
          <a:p>
            <a:pPr eaLnBrk="1" hangingPunct="1">
              <a:defRPr/>
            </a:pPr>
            <a:r>
              <a:rPr lang="en-US" dirty="0">
                <a:solidFill>
                  <a:schemeClr val="accent3"/>
                </a:solidFill>
                <a:ea typeface="+mj-ea"/>
                <a:cs typeface="+mj-cs"/>
              </a:rPr>
              <a:t>Example: Constructing a Relative Frequency Histogram </a:t>
            </a:r>
          </a:p>
        </p:txBody>
      </p:sp>
      <p:sp>
        <p:nvSpPr>
          <p:cNvPr id="31746" name="Content Placeholder 6">
            <a:extLst>
              <a:ext uri="{FF2B5EF4-FFF2-40B4-BE49-F238E27FC236}">
                <a16:creationId xmlns="" xmlns:a16="http://schemas.microsoft.com/office/drawing/2014/main" id="{3714D57A-5760-45DA-A2DE-24BF85F7F9B0}"/>
              </a:ext>
            </a:extLst>
          </p:cNvPr>
          <p:cNvSpPr>
            <a:spLocks noGrp="1"/>
          </p:cNvSpPr>
          <p:nvPr>
            <p:ph idx="1"/>
          </p:nvPr>
        </p:nvSpPr>
        <p:spPr>
          <a:xfrm>
            <a:off x="457200" y="1600200"/>
            <a:ext cx="8229600" cy="992188"/>
          </a:xfrm>
        </p:spPr>
        <p:txBody>
          <a:bodyPr/>
          <a:lstStyle/>
          <a:p>
            <a:pPr marL="0" indent="0">
              <a:buFont typeface="Arial" panose="020B0604020202020204" pitchFamily="34" charset="0"/>
              <a:buNone/>
            </a:pPr>
            <a:r>
              <a:rPr lang="en-US" altLang="en-US" dirty="0"/>
              <a:t>Construct a relative frequency histogram for the second example. </a:t>
            </a:r>
          </a:p>
        </p:txBody>
      </p:sp>
      <p:pic>
        <p:nvPicPr>
          <p:cNvPr id="4" name="Picture 3" descr="A screenshot of a cell phone&#10;&#10;Description generated with very high confidence">
            <a:extLst>
              <a:ext uri="{FF2B5EF4-FFF2-40B4-BE49-F238E27FC236}">
                <a16:creationId xmlns="" xmlns:a16="http://schemas.microsoft.com/office/drawing/2014/main" id="{22F0736A-5786-4532-94F3-30B9CC319C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4636" y="2592388"/>
            <a:ext cx="4183388" cy="3438151"/>
          </a:xfrm>
          <a:prstGeom prst="rect">
            <a:avLst/>
          </a:prstGeom>
        </p:spPr>
      </p:pic>
    </p:spTree>
    <p:extLst>
      <p:ext uri="{BB962C8B-B14F-4D97-AF65-F5344CB8AC3E}">
        <p14:creationId xmlns:p14="http://schemas.microsoft.com/office/powerpoint/2010/main" val="19409077"/>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2BDF79-715C-42E1-B757-B0A5538D57E4}"/>
              </a:ext>
            </a:extLst>
          </p:cNvPr>
          <p:cNvSpPr>
            <a:spLocks noGrp="1"/>
          </p:cNvSpPr>
          <p:nvPr>
            <p:ph type="title"/>
          </p:nvPr>
        </p:nvSpPr>
        <p:spPr>
          <a:xfrm>
            <a:off x="259237" y="272073"/>
            <a:ext cx="8686800" cy="1143000"/>
          </a:xfrm>
        </p:spPr>
        <p:txBody>
          <a:bodyPr/>
          <a:lstStyle/>
          <a:p>
            <a:pPr eaLnBrk="1" hangingPunct="1">
              <a:defRPr/>
            </a:pPr>
            <a:r>
              <a:rPr lang="en-US" dirty="0">
                <a:solidFill>
                  <a:schemeClr val="accent3"/>
                </a:solidFill>
                <a:ea typeface="+mj-ea"/>
                <a:cs typeface="+mj-cs"/>
              </a:rPr>
              <a:t>Solution: Constructing a Relative Frequency Histogram </a:t>
            </a:r>
          </a:p>
        </p:txBody>
      </p:sp>
      <p:sp>
        <p:nvSpPr>
          <p:cNvPr id="32771" name="TextBox 6">
            <a:extLst>
              <a:ext uri="{FF2B5EF4-FFF2-40B4-BE49-F238E27FC236}">
                <a16:creationId xmlns="" xmlns:a16="http://schemas.microsoft.com/office/drawing/2014/main" id="{8CAB5350-829A-4EC7-A804-1216A0B78CB1}"/>
              </a:ext>
            </a:extLst>
          </p:cNvPr>
          <p:cNvSpPr txBox="1">
            <a:spLocks noChangeArrowheads="1"/>
          </p:cNvSpPr>
          <p:nvPr/>
        </p:nvSpPr>
        <p:spPr bwMode="auto">
          <a:xfrm>
            <a:off x="376847" y="5103956"/>
            <a:ext cx="845158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r>
              <a:rPr lang="en-US" dirty="0"/>
              <a:t>From this graph, you can quickly see that 0.2, or 20%, of the adults have expenses between $262.50 and $298.50.</a:t>
            </a:r>
            <a:endParaRPr lang="en-US" altLang="en-US" dirty="0"/>
          </a:p>
        </p:txBody>
      </p:sp>
      <p:pic>
        <p:nvPicPr>
          <p:cNvPr id="5" name="Picture 4" descr="A screenshot of a cell phone&#10;&#10;Description generated with very high confidence">
            <a:extLst>
              <a:ext uri="{FF2B5EF4-FFF2-40B4-BE49-F238E27FC236}">
                <a16:creationId xmlns="" xmlns:a16="http://schemas.microsoft.com/office/drawing/2014/main" id="{85D63004-D04F-40EE-8E24-775D461FCD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0200" y="1679521"/>
            <a:ext cx="6323089" cy="3424435"/>
          </a:xfrm>
          <a:prstGeom prst="rect">
            <a:avLst/>
          </a:prstGeom>
        </p:spPr>
      </p:pic>
    </p:spTree>
    <p:extLst>
      <p:ext uri="{BB962C8B-B14F-4D97-AF65-F5344CB8AC3E}">
        <p14:creationId xmlns:p14="http://schemas.microsoft.com/office/powerpoint/2010/main" val="28314987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fade">
                                      <p:cBhvr>
                                        <p:cTn id="7"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a:extLst>
              <a:ext uri="{FF2B5EF4-FFF2-40B4-BE49-F238E27FC236}">
                <a16:creationId xmlns="" xmlns:a16="http://schemas.microsoft.com/office/drawing/2014/main" id="{B1743F4B-367C-48CC-9BCD-3A41E9AFE3D4}"/>
              </a:ext>
            </a:extLst>
          </p:cNvPr>
          <p:cNvSpPr>
            <a:spLocks noGrp="1"/>
          </p:cNvSpPr>
          <p:nvPr>
            <p:ph type="title"/>
          </p:nvPr>
        </p:nvSpPr>
        <p:spPr/>
        <p:txBody>
          <a:bodyPr/>
          <a:lstStyle/>
          <a:p>
            <a:pPr eaLnBrk="1" hangingPunct="1"/>
            <a:r>
              <a:rPr lang="en-US" altLang="en-US"/>
              <a:t>Graphs of Frequency Distributions</a:t>
            </a:r>
          </a:p>
        </p:txBody>
      </p:sp>
      <p:sp>
        <p:nvSpPr>
          <p:cNvPr id="67587" name="Content Placeholder 2">
            <a:extLst>
              <a:ext uri="{FF2B5EF4-FFF2-40B4-BE49-F238E27FC236}">
                <a16:creationId xmlns="" xmlns:a16="http://schemas.microsoft.com/office/drawing/2014/main" id="{72A6EDB8-0E32-4B97-9C73-A7CA7B40B016}"/>
              </a:ext>
            </a:extLst>
          </p:cNvPr>
          <p:cNvSpPr>
            <a:spLocks noGrp="1"/>
          </p:cNvSpPr>
          <p:nvPr>
            <p:ph idx="1"/>
          </p:nvPr>
        </p:nvSpPr>
        <p:spPr>
          <a:xfrm>
            <a:off x="485775" y="1600200"/>
            <a:ext cx="8229600" cy="3276600"/>
          </a:xfrm>
        </p:spPr>
        <p:txBody>
          <a:bodyPr/>
          <a:lstStyle/>
          <a:p>
            <a:pPr eaLnBrk="1" hangingPunct="1">
              <a:buFont typeface="Arial" panose="020B0604020202020204" pitchFamily="34" charset="0"/>
              <a:buNone/>
            </a:pPr>
            <a:r>
              <a:rPr lang="en-US" altLang="en-US" b="1">
                <a:solidFill>
                  <a:schemeClr val="accent2"/>
                </a:solidFill>
              </a:rPr>
              <a:t>Cumulative Frequency Graph or Ogive</a:t>
            </a:r>
          </a:p>
          <a:p>
            <a:pPr eaLnBrk="1" hangingPunct="1"/>
            <a:r>
              <a:rPr lang="en-US" altLang="en-US"/>
              <a:t>A line graph that displays the cumulative frequency of each class at its upper class boundary.</a:t>
            </a:r>
          </a:p>
          <a:p>
            <a:pPr eaLnBrk="1" hangingPunct="1"/>
            <a:r>
              <a:rPr lang="en-US" altLang="en-US"/>
              <a:t>The upper boundaries are marked on the horizontal axis.</a:t>
            </a:r>
          </a:p>
          <a:p>
            <a:pPr eaLnBrk="1" hangingPunct="1"/>
            <a:r>
              <a:rPr lang="en-US" altLang="en-US"/>
              <a:t>The cumulative frequencies are marked on the vertical axis.</a:t>
            </a:r>
          </a:p>
        </p:txBody>
      </p:sp>
      <p:grpSp>
        <p:nvGrpSpPr>
          <p:cNvPr id="33795" name="Group 30">
            <a:extLst>
              <a:ext uri="{FF2B5EF4-FFF2-40B4-BE49-F238E27FC236}">
                <a16:creationId xmlns="" xmlns:a16="http://schemas.microsoft.com/office/drawing/2014/main" id="{EEC62B0B-56AD-461D-BC60-62FBAA15FF42}"/>
              </a:ext>
            </a:extLst>
          </p:cNvPr>
          <p:cNvGrpSpPr>
            <a:grpSpLocks/>
          </p:cNvGrpSpPr>
          <p:nvPr/>
        </p:nvGrpSpPr>
        <p:grpSpPr bwMode="auto">
          <a:xfrm>
            <a:off x="5857875" y="4513263"/>
            <a:ext cx="2459038" cy="1878012"/>
            <a:chOff x="5858160" y="4513923"/>
            <a:chExt cx="2458517" cy="1877393"/>
          </a:xfrm>
        </p:grpSpPr>
        <p:cxnSp>
          <p:nvCxnSpPr>
            <p:cNvPr id="7" name="Straight Arrow Connector 6">
              <a:extLst>
                <a:ext uri="{FF2B5EF4-FFF2-40B4-BE49-F238E27FC236}">
                  <a16:creationId xmlns="" xmlns:a16="http://schemas.microsoft.com/office/drawing/2014/main" id="{7B08DC3D-16C0-41D0-887B-7332E077DFA7}"/>
                </a:ext>
              </a:extLst>
            </p:cNvPr>
            <p:cNvCxnSpPr/>
            <p:nvPr/>
          </p:nvCxnSpPr>
          <p:spPr>
            <a:xfrm rot="16200000" flipV="1">
              <a:off x="5723349" y="5331214"/>
              <a:ext cx="1655216" cy="20634"/>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 xmlns:a16="http://schemas.microsoft.com/office/drawing/2014/main" id="{0C11F4E9-DA11-4725-A3C1-C06EEA427736}"/>
                </a:ext>
              </a:extLst>
            </p:cNvPr>
            <p:cNvCxnSpPr/>
            <p:nvPr/>
          </p:nvCxnSpPr>
          <p:spPr>
            <a:xfrm flipV="1">
              <a:off x="6437475" y="6023137"/>
              <a:ext cx="1879202" cy="12696"/>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 xmlns:a16="http://schemas.microsoft.com/office/drawing/2014/main" id="{683959BB-E0C5-4E1F-A035-91CB699411FA}"/>
                </a:ext>
              </a:extLst>
            </p:cNvPr>
            <p:cNvSpPr txBox="1"/>
            <p:nvPr/>
          </p:nvSpPr>
          <p:spPr>
            <a:xfrm>
              <a:off x="6705705" y="5994572"/>
              <a:ext cx="1436384" cy="396744"/>
            </a:xfrm>
            <a:prstGeom prst="rect">
              <a:avLst/>
            </a:prstGeom>
            <a:noFill/>
          </p:spPr>
          <p:txBody>
            <a:bodyPr>
              <a:spAutoFit/>
            </a:bodyPr>
            <a:lstStyle/>
            <a:p>
              <a:pPr>
                <a:spcBef>
                  <a:spcPct val="0"/>
                </a:spcBef>
                <a:defRPr/>
              </a:pPr>
              <a:r>
                <a:rPr lang="en-US" sz="2000" dirty="0">
                  <a:latin typeface="+mn-lt"/>
                  <a:ea typeface="+mn-ea"/>
                  <a:cs typeface="Arial" charset="0"/>
                </a:rPr>
                <a:t>data values</a:t>
              </a:r>
            </a:p>
          </p:txBody>
        </p:sp>
        <p:sp>
          <p:nvSpPr>
            <p:cNvPr id="10" name="TextBox 9">
              <a:extLst>
                <a:ext uri="{FF2B5EF4-FFF2-40B4-BE49-F238E27FC236}">
                  <a16:creationId xmlns="" xmlns:a16="http://schemas.microsoft.com/office/drawing/2014/main" id="{6BF5EED6-086E-4A8D-9E20-0427DDA1AD1A}"/>
                </a:ext>
              </a:extLst>
            </p:cNvPr>
            <p:cNvSpPr txBox="1"/>
            <p:nvPr/>
          </p:nvSpPr>
          <p:spPr>
            <a:xfrm rot="16200000">
              <a:off x="5513828" y="4972517"/>
              <a:ext cx="1390192" cy="701526"/>
            </a:xfrm>
            <a:prstGeom prst="rect">
              <a:avLst/>
            </a:prstGeom>
            <a:noFill/>
          </p:spPr>
          <p:txBody>
            <a:bodyPr>
              <a:spAutoFit/>
            </a:bodyPr>
            <a:lstStyle/>
            <a:p>
              <a:pPr>
                <a:spcBef>
                  <a:spcPct val="0"/>
                </a:spcBef>
                <a:defRPr/>
              </a:pPr>
              <a:r>
                <a:rPr lang="en-US" sz="2000" dirty="0">
                  <a:latin typeface="+mn-lt"/>
                  <a:ea typeface="+mn-ea"/>
                  <a:cs typeface="Arial" charset="0"/>
                </a:rPr>
                <a:t>cumulative frequency</a:t>
              </a:r>
            </a:p>
          </p:txBody>
        </p:sp>
        <p:cxnSp>
          <p:nvCxnSpPr>
            <p:cNvPr id="11" name="Straight Connector 10">
              <a:extLst>
                <a:ext uri="{FF2B5EF4-FFF2-40B4-BE49-F238E27FC236}">
                  <a16:creationId xmlns="" xmlns:a16="http://schemas.microsoft.com/office/drawing/2014/main" id="{5F74F4B2-6932-4FDF-BA8B-CF1B957AB070}"/>
                </a:ext>
              </a:extLst>
            </p:cNvPr>
            <p:cNvCxnSpPr/>
            <p:nvPr/>
          </p:nvCxnSpPr>
          <p:spPr>
            <a:xfrm rot="5400000" flipH="1" flipV="1">
              <a:off x="6734287" y="5827928"/>
              <a:ext cx="211068" cy="195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D1415E6F-65FF-487D-A30F-33220261CC46}"/>
                </a:ext>
              </a:extLst>
            </p:cNvPr>
            <p:cNvCxnSpPr/>
            <p:nvPr/>
          </p:nvCxnSpPr>
          <p:spPr>
            <a:xfrm flipV="1">
              <a:off x="7078689" y="5340737"/>
              <a:ext cx="236487" cy="2221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D60B49D4-31C6-48CC-8C99-C67CBB1B17EC}"/>
                </a:ext>
              </a:extLst>
            </p:cNvPr>
            <p:cNvCxnSpPr/>
            <p:nvPr/>
          </p:nvCxnSpPr>
          <p:spPr>
            <a:xfrm flipV="1">
              <a:off x="7300892" y="5194736"/>
              <a:ext cx="331717" cy="146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1C60D45D-2CAC-4B48-A7DC-A4F3A94FCA6F}"/>
                </a:ext>
              </a:extLst>
            </p:cNvPr>
            <p:cNvCxnSpPr/>
            <p:nvPr/>
          </p:nvCxnSpPr>
          <p:spPr>
            <a:xfrm flipV="1">
              <a:off x="7632609" y="5137604"/>
              <a:ext cx="336479" cy="571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98AF0E1A-FF01-40D7-ACA5-38302FA811E1}"/>
                </a:ext>
              </a:extLst>
            </p:cNvPr>
            <p:cNvCxnSpPr/>
            <p:nvPr/>
          </p:nvCxnSpPr>
          <p:spPr>
            <a:xfrm flipV="1">
              <a:off x="7977024" y="5021756"/>
              <a:ext cx="195221" cy="1158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6D551E32-00AB-436C-9CE4-F7B49A25177F}"/>
                </a:ext>
              </a:extLst>
            </p:cNvPr>
            <p:cNvCxnSpPr/>
            <p:nvPr/>
          </p:nvCxnSpPr>
          <p:spPr>
            <a:xfrm rot="5400000" flipH="1" flipV="1">
              <a:off x="6865231" y="5609722"/>
              <a:ext cx="284069" cy="1523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 xmlns:a16="http://schemas.microsoft.com/office/drawing/2014/main" id="{108AFA7A-91A7-4199-961A-FDB0DF444A77}"/>
                </a:ext>
              </a:extLst>
            </p:cNvPr>
            <p:cNvSpPr/>
            <p:nvPr/>
          </p:nvSpPr>
          <p:spPr>
            <a:xfrm>
              <a:off x="7289782" y="5320107"/>
              <a:ext cx="58726" cy="5871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18" name="Oval 17">
              <a:extLst>
                <a:ext uri="{FF2B5EF4-FFF2-40B4-BE49-F238E27FC236}">
                  <a16:creationId xmlns="" xmlns:a16="http://schemas.microsoft.com/office/drawing/2014/main" id="{63B735F7-F629-42C2-BD54-7C7A054A2B6B}"/>
                </a:ext>
              </a:extLst>
            </p:cNvPr>
            <p:cNvSpPr/>
            <p:nvPr/>
          </p:nvSpPr>
          <p:spPr>
            <a:xfrm>
              <a:off x="7965913" y="5097930"/>
              <a:ext cx="58726" cy="5713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19" name="Oval 18">
              <a:extLst>
                <a:ext uri="{FF2B5EF4-FFF2-40B4-BE49-F238E27FC236}">
                  <a16:creationId xmlns="" xmlns:a16="http://schemas.microsoft.com/office/drawing/2014/main" id="{B21156DF-F150-440D-BEFA-60D964766010}"/>
                </a:ext>
              </a:extLst>
            </p:cNvPr>
            <p:cNvSpPr/>
            <p:nvPr/>
          </p:nvSpPr>
          <p:spPr>
            <a:xfrm>
              <a:off x="7640545" y="5164583"/>
              <a:ext cx="57138" cy="5871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20" name="Oval 19">
              <a:extLst>
                <a:ext uri="{FF2B5EF4-FFF2-40B4-BE49-F238E27FC236}">
                  <a16:creationId xmlns="" xmlns:a16="http://schemas.microsoft.com/office/drawing/2014/main" id="{7327BF22-AF51-4C55-B720-A318D7EE90CC}"/>
                </a:ext>
              </a:extLst>
            </p:cNvPr>
            <p:cNvSpPr/>
            <p:nvPr/>
          </p:nvSpPr>
          <p:spPr>
            <a:xfrm>
              <a:off x="8177007" y="4978907"/>
              <a:ext cx="58725" cy="5713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21" name="Oval 20">
              <a:extLst>
                <a:ext uri="{FF2B5EF4-FFF2-40B4-BE49-F238E27FC236}">
                  <a16:creationId xmlns="" xmlns:a16="http://schemas.microsoft.com/office/drawing/2014/main" id="{5FD9DB54-26FC-4CA1-9E06-377C4AB538ED}"/>
                </a:ext>
              </a:extLst>
            </p:cNvPr>
            <p:cNvSpPr/>
            <p:nvPr/>
          </p:nvSpPr>
          <p:spPr>
            <a:xfrm>
              <a:off x="7069166" y="5518479"/>
              <a:ext cx="58725" cy="58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22" name="Oval 21">
              <a:extLst>
                <a:ext uri="{FF2B5EF4-FFF2-40B4-BE49-F238E27FC236}">
                  <a16:creationId xmlns="" xmlns:a16="http://schemas.microsoft.com/office/drawing/2014/main" id="{67A7C62B-12D7-497B-974B-DE7CCE8541E0}"/>
                </a:ext>
              </a:extLst>
            </p:cNvPr>
            <p:cNvSpPr/>
            <p:nvPr/>
          </p:nvSpPr>
          <p:spPr>
            <a:xfrm>
              <a:off x="6927908" y="5759699"/>
              <a:ext cx="58726" cy="58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sp>
          <p:nvSpPr>
            <p:cNvPr id="23" name="Oval 22">
              <a:extLst>
                <a:ext uri="{FF2B5EF4-FFF2-40B4-BE49-F238E27FC236}">
                  <a16:creationId xmlns="" xmlns:a16="http://schemas.microsoft.com/office/drawing/2014/main" id="{45C9E56E-C354-4E55-A9A5-E1725843F191}"/>
                </a:ext>
              </a:extLst>
            </p:cNvPr>
            <p:cNvSpPr/>
            <p:nvPr/>
          </p:nvSpPr>
          <p:spPr>
            <a:xfrm>
              <a:off x="6715228" y="6008855"/>
              <a:ext cx="58726" cy="5871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a:p>
          </p:txBody>
        </p:sp>
      </p:grpSp>
    </p:spTree>
    <p:extLst>
      <p:ext uri="{BB962C8B-B14F-4D97-AF65-F5344CB8AC3E}">
        <p14:creationId xmlns:p14="http://schemas.microsoft.com/office/powerpoint/2010/main" val="31855317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5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a:extLst>
              <a:ext uri="{FF2B5EF4-FFF2-40B4-BE49-F238E27FC236}">
                <a16:creationId xmlns="" xmlns:a16="http://schemas.microsoft.com/office/drawing/2014/main" id="{2C92EDF7-8DE2-458E-B687-B46275BFFB2A}"/>
              </a:ext>
            </a:extLst>
          </p:cNvPr>
          <p:cNvSpPr>
            <a:spLocks noGrp="1"/>
          </p:cNvSpPr>
          <p:nvPr>
            <p:ph type="title"/>
          </p:nvPr>
        </p:nvSpPr>
        <p:spPr/>
        <p:txBody>
          <a:bodyPr/>
          <a:lstStyle/>
          <a:p>
            <a:pPr eaLnBrk="1" hangingPunct="1"/>
            <a:r>
              <a:rPr lang="en-US" altLang="en-US"/>
              <a:t>Constructing an Ogive</a:t>
            </a:r>
          </a:p>
        </p:txBody>
      </p:sp>
      <p:sp>
        <p:nvSpPr>
          <p:cNvPr id="68611" name="Content Placeholder 2">
            <a:extLst>
              <a:ext uri="{FF2B5EF4-FFF2-40B4-BE49-F238E27FC236}">
                <a16:creationId xmlns="" xmlns:a16="http://schemas.microsoft.com/office/drawing/2014/main" id="{76B14DBB-E4E4-4D47-9FA1-D1D8488FB8E9}"/>
              </a:ext>
            </a:extLst>
          </p:cNvPr>
          <p:cNvSpPr>
            <a:spLocks noGrp="1"/>
          </p:cNvSpPr>
          <p:nvPr>
            <p:ph idx="1"/>
          </p:nvPr>
        </p:nvSpPr>
        <p:spPr/>
        <p:txBody>
          <a:bodyPr/>
          <a:lstStyle/>
          <a:p>
            <a:pPr marL="514350" indent="-514350" eaLnBrk="1" hangingPunct="1">
              <a:buFont typeface="Arial" panose="020B0604020202020204" pitchFamily="34" charset="0"/>
              <a:buAutoNum type="arabicPeriod"/>
            </a:pPr>
            <a:r>
              <a:rPr lang="en-US" altLang="en-US"/>
              <a:t>Construct a frequency distribution that includes cumulative frequencies as one of the columns.</a:t>
            </a:r>
          </a:p>
          <a:p>
            <a:pPr marL="514350" indent="-514350" eaLnBrk="1" hangingPunct="1">
              <a:buFont typeface="Arial" panose="020B0604020202020204" pitchFamily="34" charset="0"/>
              <a:buAutoNum type="arabicPeriod"/>
            </a:pPr>
            <a:r>
              <a:rPr lang="en-US" altLang="en-US"/>
              <a:t>Specify the horizontal and vertical scales.</a:t>
            </a:r>
          </a:p>
          <a:p>
            <a:pPr marL="914400" lvl="1" indent="-514350" eaLnBrk="1" hangingPunct="1"/>
            <a:r>
              <a:rPr lang="en-US" altLang="en-US">
                <a:ea typeface="Times New Roman" panose="02020603050405020304" pitchFamily="18" charset="0"/>
              </a:rPr>
              <a:t>The horizontal scale consists of the upper class boundaries.</a:t>
            </a:r>
          </a:p>
          <a:p>
            <a:pPr marL="914400" lvl="1" indent="-514350" eaLnBrk="1" hangingPunct="1"/>
            <a:r>
              <a:rPr lang="en-US" altLang="en-US">
                <a:ea typeface="Times New Roman" panose="02020603050405020304" pitchFamily="18" charset="0"/>
              </a:rPr>
              <a:t>The vertical scale measures cumulative frequencies.</a:t>
            </a:r>
          </a:p>
          <a:p>
            <a:pPr marL="514350" indent="-514350" eaLnBrk="1" hangingPunct="1">
              <a:buFont typeface="Arial" panose="020B0604020202020204" pitchFamily="34" charset="0"/>
              <a:buAutoNum type="arabicPeriod"/>
            </a:pPr>
            <a:r>
              <a:rPr lang="en-US" altLang="en-US"/>
              <a:t>Plot points that represent the upper class boundaries and their corresponding cumulative frequencies.</a:t>
            </a:r>
          </a:p>
        </p:txBody>
      </p:sp>
    </p:spTree>
    <p:extLst>
      <p:ext uri="{BB962C8B-B14F-4D97-AF65-F5344CB8AC3E}">
        <p14:creationId xmlns:p14="http://schemas.microsoft.com/office/powerpoint/2010/main" val="3155028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61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611">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86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a:extLst>
              <a:ext uri="{FF2B5EF4-FFF2-40B4-BE49-F238E27FC236}">
                <a16:creationId xmlns="" xmlns:a16="http://schemas.microsoft.com/office/drawing/2014/main" id="{2FCAE0A0-1717-43F1-AD5F-7A72EA2674D2}"/>
              </a:ext>
            </a:extLst>
          </p:cNvPr>
          <p:cNvSpPr>
            <a:spLocks noGrp="1"/>
          </p:cNvSpPr>
          <p:nvPr>
            <p:ph type="title"/>
          </p:nvPr>
        </p:nvSpPr>
        <p:spPr/>
        <p:txBody>
          <a:bodyPr/>
          <a:lstStyle/>
          <a:p>
            <a:pPr eaLnBrk="1" hangingPunct="1"/>
            <a:r>
              <a:rPr lang="en-US" altLang="en-US"/>
              <a:t>Constructing an Ogive</a:t>
            </a:r>
          </a:p>
        </p:txBody>
      </p:sp>
      <p:sp>
        <p:nvSpPr>
          <p:cNvPr id="69635" name="Content Placeholder 2">
            <a:extLst>
              <a:ext uri="{FF2B5EF4-FFF2-40B4-BE49-F238E27FC236}">
                <a16:creationId xmlns="" xmlns:a16="http://schemas.microsoft.com/office/drawing/2014/main" id="{12CBEA9D-7E63-4600-B9D4-128DA72B6F2E}"/>
              </a:ext>
            </a:extLst>
          </p:cNvPr>
          <p:cNvSpPr>
            <a:spLocks noGrp="1"/>
          </p:cNvSpPr>
          <p:nvPr>
            <p:ph idx="1"/>
          </p:nvPr>
        </p:nvSpPr>
        <p:spPr>
          <a:xfrm>
            <a:off x="457200" y="1600200"/>
            <a:ext cx="8229600" cy="2438400"/>
          </a:xfrm>
        </p:spPr>
        <p:txBody>
          <a:bodyPr/>
          <a:lstStyle/>
          <a:p>
            <a:pPr marL="514350" indent="-514350" eaLnBrk="1" hangingPunct="1">
              <a:buFont typeface="Arial" panose="020B0604020202020204" pitchFamily="34" charset="0"/>
              <a:buAutoNum type="arabicPeriod" startAt="4"/>
            </a:pPr>
            <a:r>
              <a:rPr lang="en-US" altLang="en-US"/>
              <a:t>Connect the points in order from left to right.</a:t>
            </a:r>
          </a:p>
          <a:p>
            <a:pPr marL="514350" indent="-514350" eaLnBrk="1" hangingPunct="1">
              <a:buFont typeface="Arial" panose="020B0604020202020204" pitchFamily="34" charset="0"/>
              <a:buAutoNum type="arabicPeriod" startAt="4"/>
            </a:pPr>
            <a:r>
              <a:rPr lang="en-US" altLang="en-US"/>
              <a:t>The graph should start at the lower boundary of the first class (cumulative frequency is zero) and should end at the upper boundary of the last class (cumulative frequency is equal to the sample size).</a:t>
            </a:r>
          </a:p>
        </p:txBody>
      </p:sp>
    </p:spTree>
    <p:extLst>
      <p:ext uri="{BB962C8B-B14F-4D97-AF65-F5344CB8AC3E}">
        <p14:creationId xmlns:p14="http://schemas.microsoft.com/office/powerpoint/2010/main" val="17593771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6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65E7208-70C4-4248-9EA2-4B75854AE2AB}"/>
              </a:ext>
            </a:extLst>
          </p:cNvPr>
          <p:cNvSpPr>
            <a:spLocks noGrp="1"/>
          </p:cNvSpPr>
          <p:nvPr>
            <p:ph type="title"/>
          </p:nvPr>
        </p:nvSpPr>
        <p:spPr>
          <a:xfrm>
            <a:off x="101338" y="67249"/>
            <a:ext cx="8941324" cy="1143000"/>
          </a:xfrm>
        </p:spPr>
        <p:txBody>
          <a:bodyPr/>
          <a:lstStyle/>
          <a:p>
            <a:pPr eaLnBrk="1" hangingPunct="1">
              <a:defRPr/>
            </a:pPr>
            <a:r>
              <a:rPr lang="en-US" dirty="0">
                <a:solidFill>
                  <a:schemeClr val="accent3"/>
                </a:solidFill>
                <a:ea typeface="+mj-ea"/>
                <a:cs typeface="+mj-cs"/>
              </a:rPr>
              <a:t>Example: Constructing an Ogive</a:t>
            </a:r>
          </a:p>
        </p:txBody>
      </p:sp>
      <p:sp>
        <p:nvSpPr>
          <p:cNvPr id="36866" name="Content Placeholder 6">
            <a:extLst>
              <a:ext uri="{FF2B5EF4-FFF2-40B4-BE49-F238E27FC236}">
                <a16:creationId xmlns="" xmlns:a16="http://schemas.microsoft.com/office/drawing/2014/main" id="{B59B6014-04B9-4775-81AA-02390122432E}"/>
              </a:ext>
            </a:extLst>
          </p:cNvPr>
          <p:cNvSpPr>
            <a:spLocks noGrp="1"/>
          </p:cNvSpPr>
          <p:nvPr>
            <p:ph idx="1"/>
          </p:nvPr>
        </p:nvSpPr>
        <p:spPr>
          <a:xfrm>
            <a:off x="457200" y="1349332"/>
            <a:ext cx="8229600" cy="992188"/>
          </a:xfrm>
        </p:spPr>
        <p:txBody>
          <a:bodyPr/>
          <a:lstStyle/>
          <a:p>
            <a:pPr marL="0" indent="0">
              <a:buFont typeface="Arial" panose="020B0604020202020204" pitchFamily="34" charset="0"/>
              <a:buNone/>
            </a:pPr>
            <a:r>
              <a:rPr lang="en-US" altLang="en-US" dirty="0"/>
              <a:t>Construct an ogive for the second example frequency distribution. </a:t>
            </a:r>
          </a:p>
        </p:txBody>
      </p:sp>
      <p:pic>
        <p:nvPicPr>
          <p:cNvPr id="7" name="Picture 6" descr="A screenshot of a cell phone&#10;&#10;Description generated with very high confidence">
            <a:extLst>
              <a:ext uri="{FF2B5EF4-FFF2-40B4-BE49-F238E27FC236}">
                <a16:creationId xmlns="" xmlns:a16="http://schemas.microsoft.com/office/drawing/2014/main" id="{A58B6890-81F7-4C03-93EB-0C4C6BD4C7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7789" y="2480603"/>
            <a:ext cx="3621031" cy="3383287"/>
          </a:xfrm>
          <a:prstGeom prst="rect">
            <a:avLst/>
          </a:prstGeom>
        </p:spPr>
      </p:pic>
    </p:spTree>
    <p:extLst>
      <p:ext uri="{BB962C8B-B14F-4D97-AF65-F5344CB8AC3E}">
        <p14:creationId xmlns:p14="http://schemas.microsoft.com/office/powerpoint/2010/main" val="69419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a:extLst>
              <a:ext uri="{FF2B5EF4-FFF2-40B4-BE49-F238E27FC236}">
                <a16:creationId xmlns="" xmlns:a16="http://schemas.microsoft.com/office/drawing/2014/main" id="{BEA559C1-9B4E-41D2-AF4A-E7E8495B0BCD}"/>
              </a:ext>
            </a:extLst>
          </p:cNvPr>
          <p:cNvSpPr>
            <a:spLocks noGrp="1"/>
          </p:cNvSpPr>
          <p:nvPr>
            <p:ph type="title"/>
          </p:nvPr>
        </p:nvSpPr>
        <p:spPr/>
        <p:txBody>
          <a:bodyPr/>
          <a:lstStyle/>
          <a:p>
            <a:pPr eaLnBrk="1" hangingPunct="1"/>
            <a:r>
              <a:rPr lang="en-US" altLang="en-US"/>
              <a:t>Section 2.1 Objectives</a:t>
            </a:r>
          </a:p>
        </p:txBody>
      </p:sp>
      <p:sp>
        <p:nvSpPr>
          <p:cNvPr id="7170" name="Content Placeholder 2">
            <a:extLst>
              <a:ext uri="{FF2B5EF4-FFF2-40B4-BE49-F238E27FC236}">
                <a16:creationId xmlns="" xmlns:a16="http://schemas.microsoft.com/office/drawing/2014/main" id="{E1057E25-25AE-4CA6-A53E-2B59CD612A80}"/>
              </a:ext>
            </a:extLst>
          </p:cNvPr>
          <p:cNvSpPr>
            <a:spLocks noGrp="1"/>
          </p:cNvSpPr>
          <p:nvPr>
            <p:ph idx="1"/>
          </p:nvPr>
        </p:nvSpPr>
        <p:spPr/>
        <p:txBody>
          <a:bodyPr/>
          <a:lstStyle/>
          <a:p>
            <a:r>
              <a:rPr lang="en-US" altLang="en-US"/>
              <a:t>How to construct a frequency distribution including limits, midpoints, relative frequencies, cumulative frequencies, and boundaries</a:t>
            </a:r>
          </a:p>
          <a:p>
            <a:pPr eaLnBrk="1" hangingPunct="1"/>
            <a:r>
              <a:rPr lang="en-US" altLang="en-US"/>
              <a:t>How to construct frequency histograms, frequency polygons, relative frequency histograms, and ogives</a:t>
            </a:r>
          </a:p>
        </p:txBody>
      </p:sp>
    </p:spTree>
    <p:extLst>
      <p:ext uri="{BB962C8B-B14F-4D97-AF65-F5344CB8AC3E}">
        <p14:creationId xmlns:p14="http://schemas.microsoft.com/office/powerpoint/2010/main" val="3064699815"/>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14B01B8-84D2-41A5-BC75-85A6BDDBC092}"/>
              </a:ext>
            </a:extLst>
          </p:cNvPr>
          <p:cNvSpPr>
            <a:spLocks noGrp="1"/>
          </p:cNvSpPr>
          <p:nvPr>
            <p:ph type="title"/>
          </p:nvPr>
        </p:nvSpPr>
        <p:spPr>
          <a:xfrm>
            <a:off x="98934" y="40193"/>
            <a:ext cx="8818775" cy="1143000"/>
          </a:xfrm>
        </p:spPr>
        <p:txBody>
          <a:bodyPr/>
          <a:lstStyle/>
          <a:p>
            <a:pPr eaLnBrk="1" hangingPunct="1">
              <a:defRPr/>
            </a:pPr>
            <a:r>
              <a:rPr lang="en-US" dirty="0">
                <a:solidFill>
                  <a:schemeClr val="accent3"/>
                </a:solidFill>
                <a:ea typeface="+mj-ea"/>
                <a:cs typeface="+mj-cs"/>
              </a:rPr>
              <a:t>Solution: Constructin</a:t>
            </a:r>
            <a:r>
              <a:rPr lang="en-US" dirty="0">
                <a:solidFill>
                  <a:schemeClr val="accent3"/>
                </a:solidFill>
              </a:rPr>
              <a:t>g an </a:t>
            </a:r>
            <a:r>
              <a:rPr lang="en-US" dirty="0">
                <a:solidFill>
                  <a:schemeClr val="accent3"/>
                </a:solidFill>
                <a:ea typeface="+mj-ea"/>
                <a:cs typeface="+mj-cs"/>
              </a:rPr>
              <a:t>Ogive</a:t>
            </a:r>
          </a:p>
        </p:txBody>
      </p:sp>
      <p:sp>
        <p:nvSpPr>
          <p:cNvPr id="37891" name="TextBox 6">
            <a:extLst>
              <a:ext uri="{FF2B5EF4-FFF2-40B4-BE49-F238E27FC236}">
                <a16:creationId xmlns="" xmlns:a16="http://schemas.microsoft.com/office/drawing/2014/main" id="{2EE29084-7971-4747-B239-62D3E121A478}"/>
              </a:ext>
            </a:extLst>
          </p:cNvPr>
          <p:cNvSpPr txBox="1">
            <a:spLocks noChangeArrowheads="1"/>
          </p:cNvSpPr>
          <p:nvPr/>
        </p:nvSpPr>
        <p:spPr bwMode="auto">
          <a:xfrm>
            <a:off x="565560" y="5059875"/>
            <a:ext cx="8229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r>
              <a:rPr lang="en-US" sz="2400" dirty="0"/>
              <a:t>From the ogive, you can see that 10 adults had expenses of $262.50 or less. Also, the greatest increase in cumulative frequency occurs between $298.50 and $334.50.</a:t>
            </a:r>
            <a:endParaRPr lang="en-US" altLang="en-US" sz="2400" dirty="0"/>
          </a:p>
        </p:txBody>
      </p:sp>
      <p:pic>
        <p:nvPicPr>
          <p:cNvPr id="5" name="Picture 4" descr="A screenshot of a cell phone&#10;&#10;Description generated with very high confidence">
            <a:extLst>
              <a:ext uri="{FF2B5EF4-FFF2-40B4-BE49-F238E27FC236}">
                <a16:creationId xmlns="" xmlns:a16="http://schemas.microsoft.com/office/drawing/2014/main" id="{4C10C27A-FBA9-4D6C-B03E-A65B681527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2197" y="1075393"/>
            <a:ext cx="6295656" cy="3909068"/>
          </a:xfrm>
          <a:prstGeom prst="rect">
            <a:avLst/>
          </a:prstGeom>
        </p:spPr>
      </p:pic>
    </p:spTree>
    <p:extLst>
      <p:ext uri="{BB962C8B-B14F-4D97-AF65-F5344CB8AC3E}">
        <p14:creationId xmlns:p14="http://schemas.microsoft.com/office/powerpoint/2010/main" val="378058447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fade">
                                      <p:cBhvr>
                                        <p:cTn id="7"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5E5195B5-E51F-4B86-AAB4-97C38D15C475}"/>
              </a:ext>
            </a:extLst>
          </p:cNvPr>
          <p:cNvSpPr>
            <a:spLocks noGrp="1"/>
          </p:cNvSpPr>
          <p:nvPr>
            <p:ph idx="1"/>
          </p:nvPr>
        </p:nvSpPr>
        <p:spPr/>
        <p:txBody>
          <a:bodyPr/>
          <a:lstStyle/>
          <a:p>
            <a:pPr marL="0" indent="0">
              <a:buNone/>
            </a:pPr>
            <a:r>
              <a:rPr lang="en-US" dirty="0"/>
              <a:t>Use technology to construct a histogram for the frequency distribution in the second example.</a:t>
            </a:r>
          </a:p>
        </p:txBody>
      </p:sp>
      <p:sp>
        <p:nvSpPr>
          <p:cNvPr id="3" name="Title 2">
            <a:extLst>
              <a:ext uri="{FF2B5EF4-FFF2-40B4-BE49-F238E27FC236}">
                <a16:creationId xmlns="" xmlns:a16="http://schemas.microsoft.com/office/drawing/2014/main" id="{15F92887-F57A-4695-953C-A433C44945F5}"/>
              </a:ext>
            </a:extLst>
          </p:cNvPr>
          <p:cNvSpPr>
            <a:spLocks noGrp="1"/>
          </p:cNvSpPr>
          <p:nvPr>
            <p:ph type="title"/>
          </p:nvPr>
        </p:nvSpPr>
        <p:spPr/>
        <p:txBody>
          <a:bodyPr/>
          <a:lstStyle/>
          <a:p>
            <a:r>
              <a:rPr lang="en-US" dirty="0">
                <a:solidFill>
                  <a:schemeClr val="accent3"/>
                </a:solidFill>
              </a:rPr>
              <a:t>Example: Technology to Construct Histograms</a:t>
            </a:r>
            <a:endParaRPr lang="en-US" dirty="0"/>
          </a:p>
        </p:txBody>
      </p:sp>
      <p:sp>
        <p:nvSpPr>
          <p:cNvPr id="4" name="Rectangle 3">
            <a:extLst>
              <a:ext uri="{FF2B5EF4-FFF2-40B4-BE49-F238E27FC236}">
                <a16:creationId xmlns="" xmlns:a16="http://schemas.microsoft.com/office/drawing/2014/main" id="{5D821B0C-EA99-4834-AF47-9A1B4F70D47E}"/>
              </a:ext>
            </a:extLst>
          </p:cNvPr>
          <p:cNvSpPr/>
          <p:nvPr/>
        </p:nvSpPr>
        <p:spPr>
          <a:xfrm>
            <a:off x="615703" y="2648288"/>
            <a:ext cx="7806267" cy="3477875"/>
          </a:xfrm>
          <a:prstGeom prst="rect">
            <a:avLst/>
          </a:prstGeom>
        </p:spPr>
        <p:txBody>
          <a:bodyPr wrap="square">
            <a:spAutoFit/>
          </a:bodyPr>
          <a:lstStyle/>
          <a:p>
            <a:r>
              <a:rPr lang="en-US" sz="2000" dirty="0">
                <a:latin typeface="UniversLTPro-45Light"/>
              </a:rPr>
              <a:t>Here are instructions for creating a histogram on a TI-84 Plus.</a:t>
            </a:r>
          </a:p>
          <a:p>
            <a:endParaRPr lang="en-US" sz="2000" dirty="0">
              <a:latin typeface="UniversLTPro-45Light"/>
            </a:endParaRPr>
          </a:p>
          <a:p>
            <a:endParaRPr lang="en-US" sz="2000" dirty="0">
              <a:latin typeface="UniversLTPro-45Light"/>
            </a:endParaRPr>
          </a:p>
          <a:p>
            <a:r>
              <a:rPr lang="en-US" sz="2000" dirty="0">
                <a:latin typeface="UniversLTPro-45Light"/>
              </a:rPr>
              <a:t>Enter midpoints in L1.</a:t>
            </a:r>
          </a:p>
          <a:p>
            <a:r>
              <a:rPr lang="en-US" sz="2000" dirty="0">
                <a:latin typeface="UniversLTPro-45Light"/>
              </a:rPr>
              <a:t>Enter frequencies in L2.</a:t>
            </a:r>
          </a:p>
          <a:p>
            <a:endParaRPr lang="en-US" sz="2000" dirty="0">
              <a:latin typeface="UniversLTPro-45Light"/>
            </a:endParaRPr>
          </a:p>
          <a:p>
            <a:endParaRPr lang="en-US" sz="2000" dirty="0">
              <a:latin typeface="UniversLTPro-45Light"/>
            </a:endParaRPr>
          </a:p>
          <a:p>
            <a:r>
              <a:rPr lang="en-US" sz="2000" dirty="0">
                <a:latin typeface="UniversLTPro-45Light"/>
              </a:rPr>
              <a:t>Turn on Plot 1.</a:t>
            </a:r>
          </a:p>
          <a:p>
            <a:r>
              <a:rPr lang="en-US" sz="2000" dirty="0">
                <a:latin typeface="UniversLTPro-45Light"/>
              </a:rPr>
              <a:t>Highlight Histogram.</a:t>
            </a:r>
          </a:p>
          <a:p>
            <a:r>
              <a:rPr lang="en-US" sz="2000" dirty="0">
                <a:latin typeface="UniversLTPro-45Light"/>
              </a:rPr>
              <a:t>		</a:t>
            </a:r>
            <a:r>
              <a:rPr lang="en-US" sz="2000" dirty="0" err="1">
                <a:latin typeface="UniversLTPro-45Light"/>
              </a:rPr>
              <a:t>Xlist</a:t>
            </a:r>
            <a:r>
              <a:rPr lang="en-US" sz="2000" dirty="0">
                <a:latin typeface="UniversLTPro-45Light"/>
              </a:rPr>
              <a:t>: L1</a:t>
            </a:r>
          </a:p>
          <a:p>
            <a:r>
              <a:rPr lang="en-US" sz="2000" dirty="0">
                <a:latin typeface="UniversLTPro-45Light"/>
              </a:rPr>
              <a:t>		Freq: L2</a:t>
            </a:r>
          </a:p>
        </p:txBody>
      </p:sp>
      <p:sp>
        <p:nvSpPr>
          <p:cNvPr id="5" name="Rectangle 4">
            <a:extLst>
              <a:ext uri="{FF2B5EF4-FFF2-40B4-BE49-F238E27FC236}">
                <a16:creationId xmlns="" xmlns:a16="http://schemas.microsoft.com/office/drawing/2014/main" id="{6ABC8738-887F-40B8-AC58-802A038D2EC0}"/>
              </a:ext>
            </a:extLst>
          </p:cNvPr>
          <p:cNvSpPr/>
          <p:nvPr/>
        </p:nvSpPr>
        <p:spPr>
          <a:xfrm>
            <a:off x="2736347" y="3094499"/>
            <a:ext cx="610295" cy="369332"/>
          </a:xfrm>
          <a:prstGeom prst="rect">
            <a:avLst/>
          </a:prstGeom>
          <a:ln cap="sq">
            <a:solidFill>
              <a:schemeClr val="tx1"/>
            </a:solidFill>
          </a:ln>
        </p:spPr>
        <p:txBody>
          <a:bodyPr wrap="none">
            <a:spAutoFit/>
          </a:bodyPr>
          <a:lstStyle/>
          <a:p>
            <a:r>
              <a:rPr lang="en-US" dirty="0">
                <a:latin typeface="UniversLTPro-45Light"/>
              </a:rPr>
              <a:t>STAT</a:t>
            </a:r>
            <a:endParaRPr lang="en-US" dirty="0"/>
          </a:p>
        </p:txBody>
      </p:sp>
      <p:sp>
        <p:nvSpPr>
          <p:cNvPr id="6" name="Rectangle 5">
            <a:extLst>
              <a:ext uri="{FF2B5EF4-FFF2-40B4-BE49-F238E27FC236}">
                <a16:creationId xmlns="" xmlns:a16="http://schemas.microsoft.com/office/drawing/2014/main" id="{DE763B4C-0EBE-4299-AE3B-2ECD4DFD9E10}"/>
              </a:ext>
            </a:extLst>
          </p:cNvPr>
          <p:cNvSpPr/>
          <p:nvPr/>
        </p:nvSpPr>
        <p:spPr>
          <a:xfrm>
            <a:off x="3522133" y="3094499"/>
            <a:ext cx="795410" cy="369332"/>
          </a:xfrm>
          <a:prstGeom prst="rect">
            <a:avLst/>
          </a:prstGeom>
          <a:ln cap="sq">
            <a:solidFill>
              <a:schemeClr val="tx1"/>
            </a:solidFill>
          </a:ln>
        </p:spPr>
        <p:txBody>
          <a:bodyPr wrap="none">
            <a:spAutoFit/>
          </a:bodyPr>
          <a:lstStyle/>
          <a:p>
            <a:pPr algn="ctr"/>
            <a:r>
              <a:rPr lang="en-US" dirty="0">
                <a:latin typeface="UniversLTPro-45Light"/>
              </a:rPr>
              <a:t>ENTER</a:t>
            </a:r>
          </a:p>
        </p:txBody>
      </p:sp>
      <p:sp>
        <p:nvSpPr>
          <p:cNvPr id="7" name="Rectangle 6">
            <a:extLst>
              <a:ext uri="{FF2B5EF4-FFF2-40B4-BE49-F238E27FC236}">
                <a16:creationId xmlns="" xmlns:a16="http://schemas.microsoft.com/office/drawing/2014/main" id="{F27BD51A-B4A5-4E3B-AFB4-968E7D4B0358}"/>
              </a:ext>
            </a:extLst>
          </p:cNvPr>
          <p:cNvSpPr/>
          <p:nvPr/>
        </p:nvSpPr>
        <p:spPr>
          <a:xfrm>
            <a:off x="2330987" y="4335451"/>
            <a:ext cx="530915" cy="369332"/>
          </a:xfrm>
          <a:prstGeom prst="rect">
            <a:avLst/>
          </a:prstGeom>
          <a:ln>
            <a:solidFill>
              <a:schemeClr val="tx1"/>
            </a:solidFill>
          </a:ln>
        </p:spPr>
        <p:txBody>
          <a:bodyPr wrap="none">
            <a:spAutoFit/>
          </a:bodyPr>
          <a:lstStyle/>
          <a:p>
            <a:r>
              <a:rPr lang="en-US" dirty="0">
                <a:latin typeface="TimesTenLTStd-Roman"/>
              </a:rPr>
              <a:t>2nd</a:t>
            </a:r>
            <a:endParaRPr lang="en-US" dirty="0"/>
          </a:p>
        </p:txBody>
      </p:sp>
      <p:sp>
        <p:nvSpPr>
          <p:cNvPr id="8" name="Rectangle 7">
            <a:extLst>
              <a:ext uri="{FF2B5EF4-FFF2-40B4-BE49-F238E27FC236}">
                <a16:creationId xmlns="" xmlns:a16="http://schemas.microsoft.com/office/drawing/2014/main" id="{A0C829EE-FDCF-4E8C-A1CB-D413208B41E2}"/>
              </a:ext>
            </a:extLst>
          </p:cNvPr>
          <p:cNvSpPr/>
          <p:nvPr/>
        </p:nvSpPr>
        <p:spPr>
          <a:xfrm>
            <a:off x="3058081" y="4335451"/>
            <a:ext cx="610295" cy="369332"/>
          </a:xfrm>
          <a:prstGeom prst="rect">
            <a:avLst/>
          </a:prstGeom>
          <a:ln cap="sq">
            <a:solidFill>
              <a:schemeClr val="tx1"/>
            </a:solidFill>
          </a:ln>
        </p:spPr>
        <p:txBody>
          <a:bodyPr wrap="none">
            <a:spAutoFit/>
          </a:bodyPr>
          <a:lstStyle/>
          <a:p>
            <a:r>
              <a:rPr lang="en-US" dirty="0">
                <a:latin typeface="UniversLTPro-45Light"/>
              </a:rPr>
              <a:t>STAT</a:t>
            </a:r>
            <a:endParaRPr lang="en-US" dirty="0"/>
          </a:p>
        </p:txBody>
      </p:sp>
      <p:sp>
        <p:nvSpPr>
          <p:cNvPr id="9" name="Rectangle 8">
            <a:extLst>
              <a:ext uri="{FF2B5EF4-FFF2-40B4-BE49-F238E27FC236}">
                <a16:creationId xmlns="" xmlns:a16="http://schemas.microsoft.com/office/drawing/2014/main" id="{CD6CF660-6FEC-47F1-B51F-E9F9678FBF86}"/>
              </a:ext>
            </a:extLst>
          </p:cNvPr>
          <p:cNvSpPr/>
          <p:nvPr/>
        </p:nvSpPr>
        <p:spPr>
          <a:xfrm>
            <a:off x="3864555" y="4346822"/>
            <a:ext cx="654282" cy="369332"/>
          </a:xfrm>
          <a:prstGeom prst="rect">
            <a:avLst/>
          </a:prstGeom>
          <a:ln>
            <a:solidFill>
              <a:schemeClr val="tx1"/>
            </a:solidFill>
          </a:ln>
        </p:spPr>
        <p:txBody>
          <a:bodyPr wrap="none">
            <a:spAutoFit/>
          </a:bodyPr>
          <a:lstStyle/>
          <a:p>
            <a:pPr algn="ctr"/>
            <a:r>
              <a:rPr lang="en-US" dirty="0">
                <a:latin typeface="UniversLTPro-45Light"/>
              </a:rPr>
              <a:t>PLOT</a:t>
            </a:r>
          </a:p>
        </p:txBody>
      </p:sp>
      <p:sp>
        <p:nvSpPr>
          <p:cNvPr id="10" name="Rectangle 9">
            <a:extLst>
              <a:ext uri="{FF2B5EF4-FFF2-40B4-BE49-F238E27FC236}">
                <a16:creationId xmlns="" xmlns:a16="http://schemas.microsoft.com/office/drawing/2014/main" id="{C4AE6138-CB0C-4C80-9B49-7809D6D0144E}"/>
              </a:ext>
            </a:extLst>
          </p:cNvPr>
          <p:cNvSpPr/>
          <p:nvPr/>
        </p:nvSpPr>
        <p:spPr>
          <a:xfrm>
            <a:off x="2466345" y="6017975"/>
            <a:ext cx="791114" cy="369332"/>
          </a:xfrm>
          <a:prstGeom prst="rect">
            <a:avLst/>
          </a:prstGeom>
          <a:ln>
            <a:solidFill>
              <a:schemeClr val="tx1"/>
            </a:solidFill>
          </a:ln>
        </p:spPr>
        <p:txBody>
          <a:bodyPr wrap="none">
            <a:spAutoFit/>
          </a:bodyPr>
          <a:lstStyle/>
          <a:p>
            <a:r>
              <a:rPr lang="en-US" dirty="0">
                <a:latin typeface="UniversLTPro-45Light"/>
              </a:rPr>
              <a:t>ZOOM</a:t>
            </a:r>
            <a:endParaRPr lang="en-US" dirty="0"/>
          </a:p>
        </p:txBody>
      </p:sp>
      <p:sp>
        <p:nvSpPr>
          <p:cNvPr id="11" name="Rectangle 10">
            <a:extLst>
              <a:ext uri="{FF2B5EF4-FFF2-40B4-BE49-F238E27FC236}">
                <a16:creationId xmlns="" xmlns:a16="http://schemas.microsoft.com/office/drawing/2014/main" id="{82549F4C-9FAD-4283-9CB3-AF6059210DCB}"/>
              </a:ext>
            </a:extLst>
          </p:cNvPr>
          <p:cNvSpPr/>
          <p:nvPr/>
        </p:nvSpPr>
        <p:spPr>
          <a:xfrm>
            <a:off x="3415962" y="6022436"/>
            <a:ext cx="301685" cy="369332"/>
          </a:xfrm>
          <a:prstGeom prst="rect">
            <a:avLst/>
          </a:prstGeom>
          <a:ln>
            <a:solidFill>
              <a:schemeClr val="tx1"/>
            </a:solidFill>
          </a:ln>
        </p:spPr>
        <p:txBody>
          <a:bodyPr wrap="none">
            <a:spAutoFit/>
          </a:bodyPr>
          <a:lstStyle/>
          <a:p>
            <a:pPr algn="ctr"/>
            <a:r>
              <a:rPr lang="en-US" dirty="0">
                <a:latin typeface="UniversLTPro-45Light"/>
              </a:rPr>
              <a:t>9</a:t>
            </a:r>
          </a:p>
        </p:txBody>
      </p:sp>
    </p:spTree>
    <p:extLst>
      <p:ext uri="{BB962C8B-B14F-4D97-AF65-F5344CB8AC3E}">
        <p14:creationId xmlns:p14="http://schemas.microsoft.com/office/powerpoint/2010/main" val="29684500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5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
                                            <p:txEl>
                                              <p:pRg st="7" end="7"/>
                                            </p:txEl>
                                          </p:spTgt>
                                        </p:tgtEl>
                                        <p:attrNameLst>
                                          <p:attrName>style.visibility</p:attrName>
                                        </p:attrNameLst>
                                      </p:cBhvr>
                                      <p:to>
                                        <p:strVal val="visible"/>
                                      </p:to>
                                    </p:set>
                                    <p:animEffect transition="in" filter="fade">
                                      <p:cBhvr>
                                        <p:cTn id="40" dur="500"/>
                                        <p:tgtEl>
                                          <p:spTgt spid="4">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4">
                                            <p:txEl>
                                              <p:pRg st="8" end="8"/>
                                            </p:txEl>
                                          </p:spTgt>
                                        </p:tgtEl>
                                        <p:attrNameLst>
                                          <p:attrName>style.visibility</p:attrName>
                                        </p:attrNameLst>
                                      </p:cBhvr>
                                      <p:to>
                                        <p:strVal val="visible"/>
                                      </p:to>
                                    </p:set>
                                    <p:animEffect transition="in" filter="fade">
                                      <p:cBhvr>
                                        <p:cTn id="45" dur="500"/>
                                        <p:tgtEl>
                                          <p:spTgt spid="4">
                                            <p:txEl>
                                              <p:pRg st="8" end="8"/>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4">
                                            <p:txEl>
                                              <p:pRg st="9" end="9"/>
                                            </p:txEl>
                                          </p:spTgt>
                                        </p:tgtEl>
                                        <p:attrNameLst>
                                          <p:attrName>style.visibility</p:attrName>
                                        </p:attrNameLst>
                                      </p:cBhvr>
                                      <p:to>
                                        <p:strVal val="visible"/>
                                      </p:to>
                                    </p:set>
                                    <p:animEffect transition="in" filter="fade">
                                      <p:cBhvr>
                                        <p:cTn id="50" dur="500"/>
                                        <p:tgtEl>
                                          <p:spTgt spid="4">
                                            <p:txEl>
                                              <p:pRg st="9" end="9"/>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4">
                                            <p:txEl>
                                              <p:pRg st="10" end="10"/>
                                            </p:txEl>
                                          </p:spTgt>
                                        </p:tgtEl>
                                        <p:attrNameLst>
                                          <p:attrName>style.visibility</p:attrName>
                                        </p:attrNameLst>
                                      </p:cBhvr>
                                      <p:to>
                                        <p:strVal val="visible"/>
                                      </p:to>
                                    </p:set>
                                    <p:animEffect transition="in" filter="fade">
                                      <p:cBhvr>
                                        <p:cTn id="53" dur="500"/>
                                        <p:tgtEl>
                                          <p:spTgt spid="4">
                                            <p:txEl>
                                              <p:pRg st="10" end="1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5E5195B5-E51F-4B86-AAB4-97C38D15C475}"/>
              </a:ext>
            </a:extLst>
          </p:cNvPr>
          <p:cNvSpPr>
            <a:spLocks noGrp="1"/>
          </p:cNvSpPr>
          <p:nvPr>
            <p:ph idx="1"/>
          </p:nvPr>
        </p:nvSpPr>
        <p:spPr/>
        <p:txBody>
          <a:bodyPr/>
          <a:lstStyle/>
          <a:p>
            <a:r>
              <a:rPr lang="en-US" dirty="0"/>
              <a:t>Using the instructions for a TI-84 Plus shown, you can draw a histogram similar to the one below. </a:t>
            </a:r>
          </a:p>
        </p:txBody>
      </p:sp>
      <p:sp>
        <p:nvSpPr>
          <p:cNvPr id="3" name="Title 2">
            <a:extLst>
              <a:ext uri="{FF2B5EF4-FFF2-40B4-BE49-F238E27FC236}">
                <a16:creationId xmlns="" xmlns:a16="http://schemas.microsoft.com/office/drawing/2014/main" id="{15F92887-F57A-4695-953C-A433C44945F5}"/>
              </a:ext>
            </a:extLst>
          </p:cNvPr>
          <p:cNvSpPr>
            <a:spLocks noGrp="1"/>
          </p:cNvSpPr>
          <p:nvPr>
            <p:ph type="title"/>
          </p:nvPr>
        </p:nvSpPr>
        <p:spPr/>
        <p:txBody>
          <a:bodyPr/>
          <a:lstStyle/>
          <a:p>
            <a:r>
              <a:rPr lang="en-US" dirty="0">
                <a:solidFill>
                  <a:schemeClr val="accent3"/>
                </a:solidFill>
              </a:rPr>
              <a:t>Example: Technology to Construct Histograms</a:t>
            </a:r>
            <a:endParaRPr lang="en-US" dirty="0"/>
          </a:p>
        </p:txBody>
      </p:sp>
      <p:pic>
        <p:nvPicPr>
          <p:cNvPr id="5" name="Picture 4" descr="A picture containing screenshot&#10;&#10;Description generated with high confidence">
            <a:extLst>
              <a:ext uri="{FF2B5EF4-FFF2-40B4-BE49-F238E27FC236}">
                <a16:creationId xmlns="" xmlns:a16="http://schemas.microsoft.com/office/drawing/2014/main" id="{64AD9049-4AF4-4F85-AF67-26430DF2D455}"/>
              </a:ext>
            </a:extLst>
          </p:cNvPr>
          <p:cNvPicPr>
            <a:picLocks noChangeAspect="1"/>
          </p:cNvPicPr>
          <p:nvPr/>
        </p:nvPicPr>
        <p:blipFill rotWithShape="1">
          <a:blip r:embed="rId2">
            <a:extLst>
              <a:ext uri="{28A0092B-C50C-407E-A947-70E740481C1C}">
                <a14:useLocalDpi xmlns:a14="http://schemas.microsoft.com/office/drawing/2010/main" val="0"/>
              </a:ext>
            </a:extLst>
          </a:blip>
          <a:srcRect r="52839"/>
          <a:stretch/>
        </p:blipFill>
        <p:spPr>
          <a:xfrm>
            <a:off x="2692868" y="2704924"/>
            <a:ext cx="3758263" cy="3163830"/>
          </a:xfrm>
          <a:prstGeom prst="rect">
            <a:avLst/>
          </a:prstGeom>
        </p:spPr>
      </p:pic>
    </p:spTree>
    <p:extLst>
      <p:ext uri="{BB962C8B-B14F-4D97-AF65-F5344CB8AC3E}">
        <p14:creationId xmlns:p14="http://schemas.microsoft.com/office/powerpoint/2010/main" val="497788100"/>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5E5195B5-E51F-4B86-AAB4-97C38D15C475}"/>
              </a:ext>
            </a:extLst>
          </p:cNvPr>
          <p:cNvSpPr>
            <a:spLocks noGrp="1"/>
          </p:cNvSpPr>
          <p:nvPr>
            <p:ph idx="1"/>
          </p:nvPr>
        </p:nvSpPr>
        <p:spPr/>
        <p:txBody>
          <a:bodyPr/>
          <a:lstStyle/>
          <a:p>
            <a:r>
              <a:rPr lang="en-US" dirty="0"/>
              <a:t>After pressing TRACE , the midpoint and the frequency of the first class are displayed, as shown in the figure.</a:t>
            </a:r>
          </a:p>
          <a:p>
            <a:endParaRPr lang="en-US" dirty="0"/>
          </a:p>
          <a:p>
            <a:endParaRPr lang="en-US" dirty="0"/>
          </a:p>
          <a:p>
            <a:endParaRPr lang="en-US" dirty="0"/>
          </a:p>
          <a:p>
            <a:pPr marL="0" indent="0">
              <a:buNone/>
            </a:pPr>
            <a:endParaRPr lang="en-US" dirty="0"/>
          </a:p>
          <a:p>
            <a:endParaRPr lang="en-US" dirty="0"/>
          </a:p>
          <a:p>
            <a:r>
              <a:rPr lang="en-US" dirty="0"/>
              <a:t>Use the right and left arrow keys to move through each bar.</a:t>
            </a:r>
          </a:p>
        </p:txBody>
      </p:sp>
      <p:sp>
        <p:nvSpPr>
          <p:cNvPr id="3" name="Title 2">
            <a:extLst>
              <a:ext uri="{FF2B5EF4-FFF2-40B4-BE49-F238E27FC236}">
                <a16:creationId xmlns="" xmlns:a16="http://schemas.microsoft.com/office/drawing/2014/main" id="{15F92887-F57A-4695-953C-A433C44945F5}"/>
              </a:ext>
            </a:extLst>
          </p:cNvPr>
          <p:cNvSpPr>
            <a:spLocks noGrp="1"/>
          </p:cNvSpPr>
          <p:nvPr>
            <p:ph type="title"/>
          </p:nvPr>
        </p:nvSpPr>
        <p:spPr/>
        <p:txBody>
          <a:bodyPr/>
          <a:lstStyle/>
          <a:p>
            <a:r>
              <a:rPr lang="en-US" dirty="0">
                <a:solidFill>
                  <a:schemeClr val="accent3"/>
                </a:solidFill>
              </a:rPr>
              <a:t>Example: Technology to Construct Histograms</a:t>
            </a:r>
            <a:endParaRPr lang="en-US" dirty="0"/>
          </a:p>
        </p:txBody>
      </p:sp>
      <p:pic>
        <p:nvPicPr>
          <p:cNvPr id="6" name="Picture 5" descr="A picture containing screenshot&#10;&#10;Description generated with high confidence">
            <a:extLst>
              <a:ext uri="{FF2B5EF4-FFF2-40B4-BE49-F238E27FC236}">
                <a16:creationId xmlns="" xmlns:a16="http://schemas.microsoft.com/office/drawing/2014/main" id="{FFCFF111-F043-491B-9FAB-75AD4EC0386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3430"/>
          <a:stretch/>
        </p:blipFill>
        <p:spPr>
          <a:xfrm>
            <a:off x="2828042" y="2563522"/>
            <a:ext cx="3328978" cy="2838037"/>
          </a:xfrm>
          <a:prstGeom prst="rect">
            <a:avLst/>
          </a:prstGeom>
        </p:spPr>
      </p:pic>
    </p:spTree>
    <p:extLst>
      <p:ext uri="{BB962C8B-B14F-4D97-AF65-F5344CB8AC3E}">
        <p14:creationId xmlns:p14="http://schemas.microsoft.com/office/powerpoint/2010/main" val="26167002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fade">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5E5195B5-E51F-4B86-AAB4-97C38D15C475}"/>
              </a:ext>
            </a:extLst>
          </p:cNvPr>
          <p:cNvSpPr>
            <a:spLocks noGrp="1"/>
          </p:cNvSpPr>
          <p:nvPr>
            <p:ph idx="1"/>
          </p:nvPr>
        </p:nvSpPr>
        <p:spPr/>
        <p:txBody>
          <a:bodyPr/>
          <a:lstStyle/>
          <a:p>
            <a:r>
              <a:rPr lang="en-US" dirty="0"/>
              <a:t>Histograms made using Minitab and Excel are shown below.</a:t>
            </a:r>
          </a:p>
        </p:txBody>
      </p:sp>
      <p:sp>
        <p:nvSpPr>
          <p:cNvPr id="3" name="Title 2">
            <a:extLst>
              <a:ext uri="{FF2B5EF4-FFF2-40B4-BE49-F238E27FC236}">
                <a16:creationId xmlns="" xmlns:a16="http://schemas.microsoft.com/office/drawing/2014/main" id="{15F92887-F57A-4695-953C-A433C44945F5}"/>
              </a:ext>
            </a:extLst>
          </p:cNvPr>
          <p:cNvSpPr>
            <a:spLocks noGrp="1"/>
          </p:cNvSpPr>
          <p:nvPr>
            <p:ph type="title"/>
          </p:nvPr>
        </p:nvSpPr>
        <p:spPr/>
        <p:txBody>
          <a:bodyPr/>
          <a:lstStyle/>
          <a:p>
            <a:r>
              <a:rPr lang="en-US" dirty="0">
                <a:solidFill>
                  <a:schemeClr val="accent3"/>
                </a:solidFill>
              </a:rPr>
              <a:t>Example: Technology to Construct Histograms</a:t>
            </a:r>
            <a:endParaRPr lang="en-US" dirty="0"/>
          </a:p>
        </p:txBody>
      </p:sp>
      <p:pic>
        <p:nvPicPr>
          <p:cNvPr id="5" name="Picture 4" descr="A screenshot of a cell phone&#10;&#10;Description generated with very high confidence">
            <a:extLst>
              <a:ext uri="{FF2B5EF4-FFF2-40B4-BE49-F238E27FC236}">
                <a16:creationId xmlns="" xmlns:a16="http://schemas.microsoft.com/office/drawing/2014/main" id="{6E0004FC-67DF-46FC-A392-7E11D2DA2D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920" y="2685504"/>
            <a:ext cx="8010160" cy="3127254"/>
          </a:xfrm>
          <a:prstGeom prst="rect">
            <a:avLst/>
          </a:prstGeom>
        </p:spPr>
      </p:pic>
    </p:spTree>
    <p:extLst>
      <p:ext uri="{BB962C8B-B14F-4D97-AF65-F5344CB8AC3E}">
        <p14:creationId xmlns:p14="http://schemas.microsoft.com/office/powerpoint/2010/main" val="2267976941"/>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5E5195B5-E51F-4B86-AAB4-97C38D15C475}"/>
              </a:ext>
            </a:extLst>
          </p:cNvPr>
          <p:cNvSpPr>
            <a:spLocks noGrp="1"/>
          </p:cNvSpPr>
          <p:nvPr>
            <p:ph idx="1"/>
          </p:nvPr>
        </p:nvSpPr>
        <p:spPr/>
        <p:txBody>
          <a:bodyPr/>
          <a:lstStyle/>
          <a:p>
            <a:r>
              <a:rPr lang="en-US" dirty="0"/>
              <a:t>Histograms made using </a:t>
            </a:r>
            <a:r>
              <a:rPr lang="en-US" dirty="0" err="1"/>
              <a:t>StatCrunch</a:t>
            </a:r>
            <a:r>
              <a:rPr lang="en-US" dirty="0"/>
              <a:t> is shown below.</a:t>
            </a:r>
          </a:p>
        </p:txBody>
      </p:sp>
      <p:sp>
        <p:nvSpPr>
          <p:cNvPr id="3" name="Title 2">
            <a:extLst>
              <a:ext uri="{FF2B5EF4-FFF2-40B4-BE49-F238E27FC236}">
                <a16:creationId xmlns="" xmlns:a16="http://schemas.microsoft.com/office/drawing/2014/main" id="{15F92887-F57A-4695-953C-A433C44945F5}"/>
              </a:ext>
            </a:extLst>
          </p:cNvPr>
          <p:cNvSpPr>
            <a:spLocks noGrp="1"/>
          </p:cNvSpPr>
          <p:nvPr>
            <p:ph type="title"/>
          </p:nvPr>
        </p:nvSpPr>
        <p:spPr/>
        <p:txBody>
          <a:bodyPr/>
          <a:lstStyle/>
          <a:p>
            <a:r>
              <a:rPr lang="en-US" dirty="0">
                <a:solidFill>
                  <a:schemeClr val="accent3"/>
                </a:solidFill>
              </a:rPr>
              <a:t>Example: Technology to Construct Histograms</a:t>
            </a:r>
            <a:endParaRPr lang="en-US" dirty="0"/>
          </a:p>
        </p:txBody>
      </p:sp>
      <p:pic>
        <p:nvPicPr>
          <p:cNvPr id="6" name="Picture 5" descr="A screenshot of a video game&#10;&#10;Description generated with high confidence">
            <a:extLst>
              <a:ext uri="{FF2B5EF4-FFF2-40B4-BE49-F238E27FC236}">
                <a16:creationId xmlns="" xmlns:a16="http://schemas.microsoft.com/office/drawing/2014/main" id="{E4A0F95B-BBD1-4F44-BA0A-A5384455DD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1809" y="2601276"/>
            <a:ext cx="3584455" cy="2862078"/>
          </a:xfrm>
          <a:prstGeom prst="rect">
            <a:avLst/>
          </a:prstGeom>
        </p:spPr>
      </p:pic>
    </p:spTree>
    <p:extLst>
      <p:ext uri="{BB962C8B-B14F-4D97-AF65-F5344CB8AC3E}">
        <p14:creationId xmlns:p14="http://schemas.microsoft.com/office/powerpoint/2010/main" val="394946646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a:extLst>
              <a:ext uri="{FF2B5EF4-FFF2-40B4-BE49-F238E27FC236}">
                <a16:creationId xmlns="" xmlns:a16="http://schemas.microsoft.com/office/drawing/2014/main" id="{952839A6-D32F-45ED-B080-2363337688AA}"/>
              </a:ext>
            </a:extLst>
          </p:cNvPr>
          <p:cNvSpPr>
            <a:spLocks noGrp="1"/>
          </p:cNvSpPr>
          <p:nvPr>
            <p:ph type="title"/>
          </p:nvPr>
        </p:nvSpPr>
        <p:spPr/>
        <p:txBody>
          <a:bodyPr/>
          <a:lstStyle/>
          <a:p>
            <a:pPr eaLnBrk="1" hangingPunct="1"/>
            <a:r>
              <a:rPr lang="en-US" altLang="en-US"/>
              <a:t>Frequency Distribution</a:t>
            </a:r>
          </a:p>
        </p:txBody>
      </p:sp>
      <p:sp>
        <p:nvSpPr>
          <p:cNvPr id="49155" name="Content Placeholder 2">
            <a:extLst>
              <a:ext uri="{FF2B5EF4-FFF2-40B4-BE49-F238E27FC236}">
                <a16:creationId xmlns="" xmlns:a16="http://schemas.microsoft.com/office/drawing/2014/main" id="{80EBAD40-FF12-407B-80A1-4E6A990E2A84}"/>
              </a:ext>
            </a:extLst>
          </p:cNvPr>
          <p:cNvSpPr>
            <a:spLocks noGrp="1"/>
          </p:cNvSpPr>
          <p:nvPr>
            <p:ph idx="1"/>
          </p:nvPr>
        </p:nvSpPr>
        <p:spPr>
          <a:xfrm>
            <a:off x="457200" y="1600200"/>
            <a:ext cx="4144963" cy="4525963"/>
          </a:xfrm>
        </p:spPr>
        <p:txBody>
          <a:bodyPr/>
          <a:lstStyle/>
          <a:p>
            <a:pPr eaLnBrk="1" hangingPunct="1">
              <a:buFont typeface="Arial" panose="020B0604020202020204" pitchFamily="34" charset="0"/>
              <a:buNone/>
            </a:pPr>
            <a:r>
              <a:rPr lang="en-US" altLang="en-US" b="1">
                <a:solidFill>
                  <a:schemeClr val="accent2"/>
                </a:solidFill>
              </a:rPr>
              <a:t>Frequency Distribution</a:t>
            </a:r>
          </a:p>
          <a:p>
            <a:pPr eaLnBrk="1" hangingPunct="1"/>
            <a:r>
              <a:rPr lang="en-US" altLang="en-US"/>
              <a:t>A table that shows </a:t>
            </a:r>
            <a:r>
              <a:rPr lang="en-US" altLang="en-US" b="1"/>
              <a:t>classes</a:t>
            </a:r>
            <a:r>
              <a:rPr lang="en-US" altLang="en-US"/>
              <a:t> or </a:t>
            </a:r>
            <a:r>
              <a:rPr lang="en-US" altLang="en-US" b="1"/>
              <a:t>intervals</a:t>
            </a:r>
            <a:r>
              <a:rPr lang="en-US" altLang="en-US"/>
              <a:t> of data with a count of the number of entries in each class.</a:t>
            </a:r>
          </a:p>
          <a:p>
            <a:pPr eaLnBrk="1" hangingPunct="1"/>
            <a:r>
              <a:rPr lang="en-US" altLang="en-US"/>
              <a:t>The </a:t>
            </a:r>
            <a:r>
              <a:rPr lang="en-US" altLang="en-US" b="1"/>
              <a:t>frequency, </a:t>
            </a:r>
            <a:r>
              <a:rPr lang="en-US" altLang="en-US" b="1" i="1"/>
              <a:t>f,</a:t>
            </a:r>
            <a:r>
              <a:rPr lang="en-US" altLang="en-US"/>
              <a:t> of a class is the number of data entries in the class.</a:t>
            </a:r>
          </a:p>
        </p:txBody>
      </p:sp>
      <p:graphicFrame>
        <p:nvGraphicFramePr>
          <p:cNvPr id="6" name="Table 5">
            <a:extLst>
              <a:ext uri="{FF2B5EF4-FFF2-40B4-BE49-F238E27FC236}">
                <a16:creationId xmlns="" xmlns:a16="http://schemas.microsoft.com/office/drawing/2014/main" id="{1E10BF1C-A802-44E9-82F9-F23AE4CFA0AD}"/>
              </a:ext>
            </a:extLst>
          </p:cNvPr>
          <p:cNvGraphicFramePr>
            <a:graphicFrameLocks noGrp="1"/>
          </p:cNvGraphicFramePr>
          <p:nvPr/>
        </p:nvGraphicFramePr>
        <p:xfrm>
          <a:off x="5883275" y="1808163"/>
          <a:ext cx="2955925" cy="3511550"/>
        </p:xfrm>
        <a:graphic>
          <a:graphicData uri="http://schemas.openxmlformats.org/drawingml/2006/table">
            <a:tbl>
              <a:tblPr/>
              <a:tblGrid>
                <a:gridCol w="1143000">
                  <a:extLst>
                    <a:ext uri="{9D8B030D-6E8A-4147-A177-3AD203B41FA5}">
                      <a16:colId xmlns="" xmlns:a16="http://schemas.microsoft.com/office/drawing/2014/main" val="774635731"/>
                    </a:ext>
                  </a:extLst>
                </a:gridCol>
                <a:gridCol w="1812925">
                  <a:extLst>
                    <a:ext uri="{9D8B030D-6E8A-4147-A177-3AD203B41FA5}">
                      <a16:colId xmlns="" xmlns:a16="http://schemas.microsoft.com/office/drawing/2014/main" val="654428635"/>
                    </a:ext>
                  </a:extLst>
                </a:gridCol>
              </a:tblGrid>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Class</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Frequency, </a:t>
                      </a:r>
                      <a:r>
                        <a:rPr kumimoji="0" lang="en-US" altLang="en-US" sz="2400" b="0"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 f</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 xmlns:a16="http://schemas.microsoft.com/office/drawing/2014/main" val="3271266747"/>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 – 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 xmlns:a16="http://schemas.microsoft.com/office/drawing/2014/main" val="2868379256"/>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6 – 10</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8</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948380742"/>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11 – 15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6</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33875445"/>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16 – 20</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8</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3553253739"/>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21 – 25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831414365"/>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26 – 30</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711684641"/>
                  </a:ext>
                </a:extLst>
              </a:tr>
            </a:tbl>
          </a:graphicData>
        </a:graphic>
      </p:graphicFrame>
    </p:spTree>
    <p:extLst>
      <p:ext uri="{BB962C8B-B14F-4D97-AF65-F5344CB8AC3E}">
        <p14:creationId xmlns:p14="http://schemas.microsoft.com/office/powerpoint/2010/main" val="30333533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a:extLst>
              <a:ext uri="{FF2B5EF4-FFF2-40B4-BE49-F238E27FC236}">
                <a16:creationId xmlns="" xmlns:a16="http://schemas.microsoft.com/office/drawing/2014/main" id="{952839A6-D32F-45ED-B080-2363337688AA}"/>
              </a:ext>
            </a:extLst>
          </p:cNvPr>
          <p:cNvSpPr>
            <a:spLocks noGrp="1"/>
          </p:cNvSpPr>
          <p:nvPr>
            <p:ph type="title"/>
          </p:nvPr>
        </p:nvSpPr>
        <p:spPr/>
        <p:txBody>
          <a:bodyPr/>
          <a:lstStyle/>
          <a:p>
            <a:pPr eaLnBrk="1" hangingPunct="1"/>
            <a:r>
              <a:rPr lang="en-US" altLang="en-US"/>
              <a:t>Frequency Distribution</a:t>
            </a:r>
          </a:p>
        </p:txBody>
      </p:sp>
      <p:sp>
        <p:nvSpPr>
          <p:cNvPr id="49155" name="Content Placeholder 2">
            <a:extLst>
              <a:ext uri="{FF2B5EF4-FFF2-40B4-BE49-F238E27FC236}">
                <a16:creationId xmlns="" xmlns:a16="http://schemas.microsoft.com/office/drawing/2014/main" id="{80EBAD40-FF12-407B-80A1-4E6A990E2A84}"/>
              </a:ext>
            </a:extLst>
          </p:cNvPr>
          <p:cNvSpPr>
            <a:spLocks noGrp="1"/>
          </p:cNvSpPr>
          <p:nvPr>
            <p:ph idx="1"/>
          </p:nvPr>
        </p:nvSpPr>
        <p:spPr>
          <a:xfrm>
            <a:off x="272800" y="1494137"/>
            <a:ext cx="4939717" cy="4079945"/>
          </a:xfrm>
        </p:spPr>
        <p:txBody>
          <a:bodyPr/>
          <a:lstStyle/>
          <a:p>
            <a:r>
              <a:rPr lang="en-US" dirty="0"/>
              <a:t>Each class has a </a:t>
            </a:r>
            <a:r>
              <a:rPr lang="en-US" b="1" dirty="0"/>
              <a:t>lower class limit, </a:t>
            </a:r>
            <a:r>
              <a:rPr lang="en-US" dirty="0"/>
              <a:t>which is the least number that can belong </a:t>
            </a:r>
            <a:br>
              <a:rPr lang="en-US" dirty="0"/>
            </a:br>
            <a:r>
              <a:rPr lang="en-US" dirty="0"/>
              <a:t>to the class, and an</a:t>
            </a:r>
          </a:p>
          <a:p>
            <a:r>
              <a:rPr lang="en-US" b="1" dirty="0"/>
              <a:t>upper class limit, </a:t>
            </a:r>
            <a:r>
              <a:rPr lang="en-US" dirty="0"/>
              <a:t>which is the greatest number that can belong to the class.</a:t>
            </a:r>
          </a:p>
        </p:txBody>
      </p:sp>
      <p:graphicFrame>
        <p:nvGraphicFramePr>
          <p:cNvPr id="6" name="Table 5">
            <a:extLst>
              <a:ext uri="{FF2B5EF4-FFF2-40B4-BE49-F238E27FC236}">
                <a16:creationId xmlns="" xmlns:a16="http://schemas.microsoft.com/office/drawing/2014/main" id="{1E10BF1C-A802-44E9-82F9-F23AE4CFA0AD}"/>
              </a:ext>
            </a:extLst>
          </p:cNvPr>
          <p:cNvGraphicFramePr>
            <a:graphicFrameLocks noGrp="1"/>
          </p:cNvGraphicFramePr>
          <p:nvPr/>
        </p:nvGraphicFramePr>
        <p:xfrm>
          <a:off x="5883275" y="1808163"/>
          <a:ext cx="2955925" cy="3511550"/>
        </p:xfrm>
        <a:graphic>
          <a:graphicData uri="http://schemas.openxmlformats.org/drawingml/2006/table">
            <a:tbl>
              <a:tblPr/>
              <a:tblGrid>
                <a:gridCol w="1143000">
                  <a:extLst>
                    <a:ext uri="{9D8B030D-6E8A-4147-A177-3AD203B41FA5}">
                      <a16:colId xmlns="" xmlns:a16="http://schemas.microsoft.com/office/drawing/2014/main" val="774635731"/>
                    </a:ext>
                  </a:extLst>
                </a:gridCol>
                <a:gridCol w="1812925">
                  <a:extLst>
                    <a:ext uri="{9D8B030D-6E8A-4147-A177-3AD203B41FA5}">
                      <a16:colId xmlns="" xmlns:a16="http://schemas.microsoft.com/office/drawing/2014/main" val="654428635"/>
                    </a:ext>
                  </a:extLst>
                </a:gridCol>
              </a:tblGrid>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Class</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Frequency, </a:t>
                      </a:r>
                      <a:r>
                        <a:rPr kumimoji="0" lang="en-US" altLang="en-US" sz="2400" b="0"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 f</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 xmlns:a16="http://schemas.microsoft.com/office/drawing/2014/main" val="3271266747"/>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 – 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 xmlns:a16="http://schemas.microsoft.com/office/drawing/2014/main" val="2868379256"/>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6 – 10</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8</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948380742"/>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11 – 15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6</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33875445"/>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16 – 20</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8</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3553253739"/>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21 – 25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831414365"/>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26 – 30</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711684641"/>
                  </a:ext>
                </a:extLst>
              </a:tr>
            </a:tbl>
          </a:graphicData>
        </a:graphic>
      </p:graphicFrame>
      <p:grpSp>
        <p:nvGrpSpPr>
          <p:cNvPr id="2" name="Group 22">
            <a:extLst>
              <a:ext uri="{FF2B5EF4-FFF2-40B4-BE49-F238E27FC236}">
                <a16:creationId xmlns="" xmlns:a16="http://schemas.microsoft.com/office/drawing/2014/main" id="{708E3FD2-6488-42F2-96DE-C191797132F6}"/>
              </a:ext>
            </a:extLst>
          </p:cNvPr>
          <p:cNvGrpSpPr>
            <a:grpSpLocks/>
          </p:cNvGrpSpPr>
          <p:nvPr/>
        </p:nvGrpSpPr>
        <p:grpSpPr bwMode="auto">
          <a:xfrm>
            <a:off x="4525963" y="2362200"/>
            <a:ext cx="1981200" cy="3824288"/>
            <a:chOff x="4526280" y="2362199"/>
            <a:chExt cx="1981500" cy="3823917"/>
          </a:xfrm>
        </p:grpSpPr>
        <p:sp>
          <p:nvSpPr>
            <p:cNvPr id="8225" name="TextBox 6">
              <a:extLst>
                <a:ext uri="{FF2B5EF4-FFF2-40B4-BE49-F238E27FC236}">
                  <a16:creationId xmlns="" xmlns:a16="http://schemas.microsoft.com/office/drawing/2014/main" id="{3395CDE3-DE96-4D74-8D59-438C1A1B6F48}"/>
                </a:ext>
              </a:extLst>
            </p:cNvPr>
            <p:cNvSpPr txBox="1">
              <a:spLocks noChangeArrowheads="1"/>
            </p:cNvSpPr>
            <p:nvPr/>
          </p:nvSpPr>
          <p:spPr bwMode="auto">
            <a:xfrm>
              <a:off x="4526280" y="5355119"/>
              <a:ext cx="19815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pPr>
              <a:r>
                <a:rPr lang="en-US" altLang="en-US" sz="2400" dirty="0">
                  <a:solidFill>
                    <a:schemeClr val="accent2"/>
                  </a:solidFill>
                </a:rPr>
                <a:t>Lower class</a:t>
              </a:r>
            </a:p>
            <a:p>
              <a:pPr algn="ctr" eaLnBrk="1" hangingPunct="1">
                <a:spcBef>
                  <a:spcPct val="0"/>
                </a:spcBef>
              </a:pPr>
              <a:r>
                <a:rPr lang="en-US" altLang="en-US" sz="2400" dirty="0">
                  <a:solidFill>
                    <a:schemeClr val="accent2"/>
                  </a:solidFill>
                </a:rPr>
                <a:t>limits</a:t>
              </a:r>
            </a:p>
          </p:txBody>
        </p:sp>
        <p:sp>
          <p:nvSpPr>
            <p:cNvPr id="9" name="Rounded Rectangle 8">
              <a:extLst>
                <a:ext uri="{FF2B5EF4-FFF2-40B4-BE49-F238E27FC236}">
                  <a16:creationId xmlns="" xmlns:a16="http://schemas.microsoft.com/office/drawing/2014/main" id="{D5180152-D384-400D-81F9-41D2A97720D3}"/>
                </a:ext>
              </a:extLst>
            </p:cNvPr>
            <p:cNvSpPr/>
            <p:nvPr/>
          </p:nvSpPr>
          <p:spPr bwMode="auto">
            <a:xfrm>
              <a:off x="5958422" y="2362199"/>
              <a:ext cx="473147" cy="2895319"/>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cxnSp>
          <p:nvCxnSpPr>
            <p:cNvPr id="10" name="Straight Arrow Connector 9">
              <a:extLst>
                <a:ext uri="{FF2B5EF4-FFF2-40B4-BE49-F238E27FC236}">
                  <a16:creationId xmlns="" xmlns:a16="http://schemas.microsoft.com/office/drawing/2014/main" id="{09D2F5B4-06A2-42C0-AF04-535A6D951BA0}"/>
                </a:ext>
              </a:extLst>
            </p:cNvPr>
            <p:cNvCxnSpPr>
              <a:stCxn id="9" idx="2"/>
            </p:cNvCxnSpPr>
            <p:nvPr/>
          </p:nvCxnSpPr>
          <p:spPr bwMode="auto">
            <a:xfrm rot="5400000">
              <a:off x="5931456" y="5208272"/>
              <a:ext cx="214292" cy="312784"/>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grpSp>
        <p:nvGrpSpPr>
          <p:cNvPr id="3" name="Group 23">
            <a:extLst>
              <a:ext uri="{FF2B5EF4-FFF2-40B4-BE49-F238E27FC236}">
                <a16:creationId xmlns="" xmlns:a16="http://schemas.microsoft.com/office/drawing/2014/main" id="{A2B65E20-2759-4756-B7B1-F918A6476BD5}"/>
              </a:ext>
            </a:extLst>
          </p:cNvPr>
          <p:cNvGrpSpPr>
            <a:grpSpLocks/>
          </p:cNvGrpSpPr>
          <p:nvPr/>
        </p:nvGrpSpPr>
        <p:grpSpPr bwMode="auto">
          <a:xfrm>
            <a:off x="6492875" y="2362200"/>
            <a:ext cx="2073275" cy="3824288"/>
            <a:chOff x="6492559" y="2362199"/>
            <a:chExt cx="2072956" cy="3823917"/>
          </a:xfrm>
        </p:grpSpPr>
        <p:sp>
          <p:nvSpPr>
            <p:cNvPr id="8222" name="TextBox 7">
              <a:extLst>
                <a:ext uri="{FF2B5EF4-FFF2-40B4-BE49-F238E27FC236}">
                  <a16:creationId xmlns="" xmlns:a16="http://schemas.microsoft.com/office/drawing/2014/main" id="{9BF7AFD5-8229-4921-8CB0-FD0164A2CD45}"/>
                </a:ext>
              </a:extLst>
            </p:cNvPr>
            <p:cNvSpPr txBox="1">
              <a:spLocks noChangeArrowheads="1"/>
            </p:cNvSpPr>
            <p:nvPr/>
          </p:nvSpPr>
          <p:spPr bwMode="auto">
            <a:xfrm>
              <a:off x="6584037" y="5355119"/>
              <a:ext cx="1981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pPr>
              <a:r>
                <a:rPr lang="en-US" altLang="en-US" sz="2400" dirty="0">
                  <a:solidFill>
                    <a:schemeClr val="accent2"/>
                  </a:solidFill>
                </a:rPr>
                <a:t>Upper class</a:t>
              </a:r>
            </a:p>
            <a:p>
              <a:pPr algn="ctr" eaLnBrk="1" hangingPunct="1">
                <a:spcBef>
                  <a:spcPct val="0"/>
                </a:spcBef>
              </a:pPr>
              <a:r>
                <a:rPr lang="en-US" altLang="en-US" sz="2400" dirty="0">
                  <a:solidFill>
                    <a:schemeClr val="accent2"/>
                  </a:solidFill>
                </a:rPr>
                <a:t>limits</a:t>
              </a:r>
            </a:p>
          </p:txBody>
        </p:sp>
        <p:sp>
          <p:nvSpPr>
            <p:cNvPr id="14" name="Rounded Rectangle 13">
              <a:extLst>
                <a:ext uri="{FF2B5EF4-FFF2-40B4-BE49-F238E27FC236}">
                  <a16:creationId xmlns="" xmlns:a16="http://schemas.microsoft.com/office/drawing/2014/main" id="{FEADACD0-5DB2-4D2F-A588-94870E825312}"/>
                </a:ext>
              </a:extLst>
            </p:cNvPr>
            <p:cNvSpPr/>
            <p:nvPr/>
          </p:nvSpPr>
          <p:spPr bwMode="auto">
            <a:xfrm>
              <a:off x="6492559" y="2362199"/>
              <a:ext cx="487288" cy="2895319"/>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cxnSp>
          <p:nvCxnSpPr>
            <p:cNvPr id="15" name="Straight Arrow Connector 14">
              <a:extLst>
                <a:ext uri="{FF2B5EF4-FFF2-40B4-BE49-F238E27FC236}">
                  <a16:creationId xmlns="" xmlns:a16="http://schemas.microsoft.com/office/drawing/2014/main" id="{06CC41EF-AA7A-4E9F-8446-796E583F4CC8}"/>
                </a:ext>
              </a:extLst>
            </p:cNvPr>
            <p:cNvCxnSpPr/>
            <p:nvPr/>
          </p:nvCxnSpPr>
          <p:spPr bwMode="auto">
            <a:xfrm>
              <a:off x="6721124" y="5263867"/>
              <a:ext cx="304753" cy="192069"/>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29094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9155">
                                            <p:txEl>
                                              <p:pRg st="1" end="1"/>
                                            </p:txEl>
                                          </p:spTgt>
                                        </p:tgtEl>
                                        <p:attrNameLst>
                                          <p:attrName>style.visibility</p:attrName>
                                        </p:attrNameLst>
                                      </p:cBhvr>
                                      <p:to>
                                        <p:strVal val="visible"/>
                                      </p:to>
                                    </p:set>
                                    <p:animEffect transition="in" filter="fade">
                                      <p:cBhvr>
                                        <p:cTn id="10" dur="500"/>
                                        <p:tgtEl>
                                          <p:spTgt spid="491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a:extLst>
              <a:ext uri="{FF2B5EF4-FFF2-40B4-BE49-F238E27FC236}">
                <a16:creationId xmlns="" xmlns:a16="http://schemas.microsoft.com/office/drawing/2014/main" id="{952839A6-D32F-45ED-B080-2363337688AA}"/>
              </a:ext>
            </a:extLst>
          </p:cNvPr>
          <p:cNvSpPr>
            <a:spLocks noGrp="1"/>
          </p:cNvSpPr>
          <p:nvPr>
            <p:ph type="title"/>
          </p:nvPr>
        </p:nvSpPr>
        <p:spPr/>
        <p:txBody>
          <a:bodyPr/>
          <a:lstStyle/>
          <a:p>
            <a:pPr eaLnBrk="1" hangingPunct="1"/>
            <a:r>
              <a:rPr lang="en-US" altLang="en-US"/>
              <a:t>Frequency Distribution</a:t>
            </a:r>
          </a:p>
        </p:txBody>
      </p:sp>
      <p:sp>
        <p:nvSpPr>
          <p:cNvPr id="49155" name="Content Placeholder 2">
            <a:extLst>
              <a:ext uri="{FF2B5EF4-FFF2-40B4-BE49-F238E27FC236}">
                <a16:creationId xmlns="" xmlns:a16="http://schemas.microsoft.com/office/drawing/2014/main" id="{80EBAD40-FF12-407B-80A1-4E6A990E2A84}"/>
              </a:ext>
            </a:extLst>
          </p:cNvPr>
          <p:cNvSpPr>
            <a:spLocks noGrp="1"/>
          </p:cNvSpPr>
          <p:nvPr>
            <p:ph idx="1"/>
          </p:nvPr>
        </p:nvSpPr>
        <p:spPr>
          <a:xfrm>
            <a:off x="272800" y="1494137"/>
            <a:ext cx="4939717" cy="4692351"/>
          </a:xfrm>
        </p:spPr>
        <p:txBody>
          <a:bodyPr/>
          <a:lstStyle/>
          <a:p>
            <a:r>
              <a:rPr lang="en-US" dirty="0"/>
              <a:t>The </a:t>
            </a:r>
            <a:r>
              <a:rPr lang="en-US" b="1" dirty="0"/>
              <a:t>class width </a:t>
            </a:r>
            <a:r>
              <a:rPr lang="en-US" dirty="0"/>
              <a:t>is the </a:t>
            </a:r>
            <a:br>
              <a:rPr lang="en-US" dirty="0"/>
            </a:br>
            <a:r>
              <a:rPr lang="en-US" dirty="0"/>
              <a:t>distance between lower </a:t>
            </a:r>
            <a:br>
              <a:rPr lang="en-US" dirty="0"/>
            </a:br>
            <a:r>
              <a:rPr lang="en-US" dirty="0"/>
              <a:t>(or upper) limits of consecutive classes. </a:t>
            </a:r>
            <a:endParaRPr lang="en-US" altLang="en-US" dirty="0"/>
          </a:p>
          <a:p>
            <a:r>
              <a:rPr lang="en-US" dirty="0"/>
              <a:t>The difference between the maximum and minimum data entries is called the </a:t>
            </a:r>
            <a:r>
              <a:rPr lang="en-US" b="1" dirty="0"/>
              <a:t>range.</a:t>
            </a:r>
            <a:endParaRPr lang="en-US" altLang="en-US" dirty="0"/>
          </a:p>
        </p:txBody>
      </p:sp>
      <p:graphicFrame>
        <p:nvGraphicFramePr>
          <p:cNvPr id="6" name="Table 5">
            <a:extLst>
              <a:ext uri="{FF2B5EF4-FFF2-40B4-BE49-F238E27FC236}">
                <a16:creationId xmlns="" xmlns:a16="http://schemas.microsoft.com/office/drawing/2014/main" id="{1E10BF1C-A802-44E9-82F9-F23AE4CFA0AD}"/>
              </a:ext>
            </a:extLst>
          </p:cNvPr>
          <p:cNvGraphicFramePr>
            <a:graphicFrameLocks noGrp="1"/>
          </p:cNvGraphicFramePr>
          <p:nvPr/>
        </p:nvGraphicFramePr>
        <p:xfrm>
          <a:off x="5883275" y="1808163"/>
          <a:ext cx="2955925" cy="3511550"/>
        </p:xfrm>
        <a:graphic>
          <a:graphicData uri="http://schemas.openxmlformats.org/drawingml/2006/table">
            <a:tbl>
              <a:tblPr/>
              <a:tblGrid>
                <a:gridCol w="1143000">
                  <a:extLst>
                    <a:ext uri="{9D8B030D-6E8A-4147-A177-3AD203B41FA5}">
                      <a16:colId xmlns="" xmlns:a16="http://schemas.microsoft.com/office/drawing/2014/main" val="774635731"/>
                    </a:ext>
                  </a:extLst>
                </a:gridCol>
                <a:gridCol w="1812925">
                  <a:extLst>
                    <a:ext uri="{9D8B030D-6E8A-4147-A177-3AD203B41FA5}">
                      <a16:colId xmlns="" xmlns:a16="http://schemas.microsoft.com/office/drawing/2014/main" val="654428635"/>
                    </a:ext>
                  </a:extLst>
                </a:gridCol>
              </a:tblGrid>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Class</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Frequency, </a:t>
                      </a:r>
                      <a:r>
                        <a:rPr kumimoji="0" lang="en-US" altLang="en-US" sz="2400" b="0"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 f</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 xmlns:a16="http://schemas.microsoft.com/office/drawing/2014/main" val="3271266747"/>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 – 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 xmlns:a16="http://schemas.microsoft.com/office/drawing/2014/main" val="2868379256"/>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6 – 10</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8</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948380742"/>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11 – 15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6</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33875445"/>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16 – 20</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8</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3553253739"/>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21 – 25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5</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831414365"/>
                  </a:ext>
                </a:extLst>
              </a:tr>
              <a:tr h="50165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26 – 30</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a:t>
                      </a:r>
                    </a:p>
                  </a:txBody>
                  <a:tcPr marL="91420" marR="9142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711684641"/>
                  </a:ext>
                </a:extLst>
              </a:tr>
            </a:tbl>
          </a:graphicData>
        </a:graphic>
      </p:graphicFrame>
      <p:grpSp>
        <p:nvGrpSpPr>
          <p:cNvPr id="17" name="Group 24">
            <a:extLst>
              <a:ext uri="{FF2B5EF4-FFF2-40B4-BE49-F238E27FC236}">
                <a16:creationId xmlns="" xmlns:a16="http://schemas.microsoft.com/office/drawing/2014/main" id="{F1EB161D-B1A2-4C06-A2C4-6E94A77E912D}"/>
              </a:ext>
            </a:extLst>
          </p:cNvPr>
          <p:cNvGrpSpPr>
            <a:grpSpLocks/>
          </p:cNvGrpSpPr>
          <p:nvPr/>
        </p:nvGrpSpPr>
        <p:grpSpPr bwMode="auto">
          <a:xfrm>
            <a:off x="4175125" y="2149475"/>
            <a:ext cx="2332038" cy="1217613"/>
            <a:chOff x="4175760" y="2148822"/>
            <a:chExt cx="2331085" cy="1218901"/>
          </a:xfrm>
        </p:grpSpPr>
        <p:sp>
          <p:nvSpPr>
            <p:cNvPr id="18" name="TextBox 17">
              <a:extLst>
                <a:ext uri="{FF2B5EF4-FFF2-40B4-BE49-F238E27FC236}">
                  <a16:creationId xmlns="" xmlns:a16="http://schemas.microsoft.com/office/drawing/2014/main" id="{023CE844-8B82-459D-A525-44613DBDC33F}"/>
                </a:ext>
              </a:extLst>
            </p:cNvPr>
            <p:cNvSpPr txBox="1">
              <a:spLocks noChangeArrowheads="1"/>
            </p:cNvSpPr>
            <p:nvPr/>
          </p:nvSpPr>
          <p:spPr bwMode="auto">
            <a:xfrm>
              <a:off x="4175760" y="2148822"/>
              <a:ext cx="178308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pPr>
              <a:r>
                <a:rPr lang="en-US" altLang="en-US" sz="2400" dirty="0">
                  <a:solidFill>
                    <a:schemeClr val="accent2"/>
                  </a:solidFill>
                </a:rPr>
                <a:t>Class width 6 – 1 = 5</a:t>
              </a:r>
            </a:p>
          </p:txBody>
        </p:sp>
        <p:cxnSp>
          <p:nvCxnSpPr>
            <p:cNvPr id="19" name="Straight Arrow Connector 18">
              <a:extLst>
                <a:ext uri="{FF2B5EF4-FFF2-40B4-BE49-F238E27FC236}">
                  <a16:creationId xmlns="" xmlns:a16="http://schemas.microsoft.com/office/drawing/2014/main" id="{67498936-8A13-40AC-BD42-8FE46A09FF02}"/>
                </a:ext>
              </a:extLst>
            </p:cNvPr>
            <p:cNvCxnSpPr/>
            <p:nvPr/>
          </p:nvCxnSpPr>
          <p:spPr bwMode="auto">
            <a:xfrm rot="10800000">
              <a:off x="5622968" y="2773370"/>
              <a:ext cx="260244" cy="1589"/>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 xmlns:a16="http://schemas.microsoft.com/office/drawing/2014/main" id="{3D7F0D85-809B-421B-BA96-AB0783F36989}"/>
                </a:ext>
              </a:extLst>
            </p:cNvPr>
            <p:cNvSpPr/>
            <p:nvPr/>
          </p:nvSpPr>
          <p:spPr bwMode="auto">
            <a:xfrm>
              <a:off x="5867343" y="2271189"/>
              <a:ext cx="639502" cy="109653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Tree>
    <p:extLst>
      <p:ext uri="{BB962C8B-B14F-4D97-AF65-F5344CB8AC3E}">
        <p14:creationId xmlns:p14="http://schemas.microsoft.com/office/powerpoint/2010/main" val="6135664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500"/>
                                        <p:tgtEl>
                                          <p:spTgt spid="491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a:extLst>
              <a:ext uri="{FF2B5EF4-FFF2-40B4-BE49-F238E27FC236}">
                <a16:creationId xmlns="" xmlns:a16="http://schemas.microsoft.com/office/drawing/2014/main" id="{D8AE0F79-E6EE-4DCE-A5E0-13AB9D495C7C}"/>
              </a:ext>
            </a:extLst>
          </p:cNvPr>
          <p:cNvSpPr>
            <a:spLocks noGrp="1"/>
          </p:cNvSpPr>
          <p:nvPr>
            <p:ph type="title"/>
          </p:nvPr>
        </p:nvSpPr>
        <p:spPr/>
        <p:txBody>
          <a:bodyPr/>
          <a:lstStyle/>
          <a:p>
            <a:pPr eaLnBrk="1" hangingPunct="1"/>
            <a:r>
              <a:rPr lang="en-US" altLang="en-US"/>
              <a:t>Constructing a Frequency Distribution</a:t>
            </a:r>
          </a:p>
        </p:txBody>
      </p:sp>
      <p:sp>
        <p:nvSpPr>
          <p:cNvPr id="50181" name="Content Placeholder 5">
            <a:extLst>
              <a:ext uri="{FF2B5EF4-FFF2-40B4-BE49-F238E27FC236}">
                <a16:creationId xmlns="" xmlns:a16="http://schemas.microsoft.com/office/drawing/2014/main" id="{1E31B46B-2116-4C78-82C4-F0883FA8BDD2}"/>
              </a:ext>
            </a:extLst>
          </p:cNvPr>
          <p:cNvSpPr>
            <a:spLocks noGrp="1"/>
          </p:cNvSpPr>
          <p:nvPr>
            <p:ph idx="1"/>
          </p:nvPr>
        </p:nvSpPr>
        <p:spPr>
          <a:xfrm>
            <a:off x="457200" y="1600200"/>
            <a:ext cx="8229600" cy="3551238"/>
          </a:xfrm>
        </p:spPr>
        <p:txBody>
          <a:bodyPr/>
          <a:lstStyle/>
          <a:p>
            <a:pPr marL="514350" indent="-514350" eaLnBrk="1" hangingPunct="1">
              <a:buFont typeface="Arial" panose="020B0604020202020204" pitchFamily="34" charset="0"/>
              <a:buAutoNum type="arabicPeriod"/>
            </a:pPr>
            <a:r>
              <a:rPr lang="en-US" altLang="en-US"/>
              <a:t>Decide on the number of classes. </a:t>
            </a:r>
          </a:p>
          <a:p>
            <a:pPr marL="914400" lvl="1" indent="-514350" eaLnBrk="1" hangingPunct="1"/>
            <a:r>
              <a:rPr lang="en-US" altLang="en-US">
                <a:ea typeface="Times New Roman" panose="02020603050405020304" pitchFamily="18" charset="0"/>
              </a:rPr>
              <a:t>Usually between 5 and 20; otherwise, it may be difficult to detect any patterns. </a:t>
            </a:r>
          </a:p>
          <a:p>
            <a:pPr marL="514350" indent="-514350" eaLnBrk="1" hangingPunct="1">
              <a:buFont typeface="Arial" panose="020B0604020202020204" pitchFamily="34" charset="0"/>
              <a:buAutoNum type="arabicPeriod"/>
            </a:pPr>
            <a:r>
              <a:rPr lang="en-US" altLang="en-US"/>
              <a:t>Find the class width.</a:t>
            </a:r>
          </a:p>
          <a:p>
            <a:pPr marL="914400" lvl="1" indent="-514350" eaLnBrk="1" hangingPunct="1"/>
            <a:r>
              <a:rPr lang="en-US" altLang="en-US">
                <a:ea typeface="Times New Roman" panose="02020603050405020304" pitchFamily="18" charset="0"/>
              </a:rPr>
              <a:t>Determine the range of the data.</a:t>
            </a:r>
          </a:p>
          <a:p>
            <a:pPr marL="914400" lvl="1" indent="-514350" eaLnBrk="1" hangingPunct="1"/>
            <a:r>
              <a:rPr lang="en-US" altLang="en-US">
                <a:ea typeface="Times New Roman" panose="02020603050405020304" pitchFamily="18" charset="0"/>
              </a:rPr>
              <a:t>Divide the range by the number of classes.</a:t>
            </a:r>
          </a:p>
          <a:p>
            <a:pPr marL="914400" lvl="1" indent="-514350" eaLnBrk="1" hangingPunct="1"/>
            <a:r>
              <a:rPr lang="en-US" altLang="en-US" i="1">
                <a:ea typeface="Times New Roman" panose="02020603050405020304" pitchFamily="18" charset="0"/>
              </a:rPr>
              <a:t>Round up to the next convenient number.</a:t>
            </a:r>
          </a:p>
          <a:p>
            <a:pPr marL="514350" indent="-514350" eaLnBrk="1" hangingPunct="1">
              <a:buFont typeface="Arial" panose="020B0604020202020204" pitchFamily="34" charset="0"/>
              <a:buAutoNum type="arabicPeriod"/>
            </a:pPr>
            <a:endParaRPr lang="en-US" altLang="en-US"/>
          </a:p>
        </p:txBody>
      </p:sp>
    </p:spTree>
    <p:extLst>
      <p:ext uri="{BB962C8B-B14F-4D97-AF65-F5344CB8AC3E}">
        <p14:creationId xmlns:p14="http://schemas.microsoft.com/office/powerpoint/2010/main" val="33111533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81">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0181">
                                            <p:txEl>
                                              <p:pRg st="3" end="3"/>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0181">
                                            <p:txEl>
                                              <p:pRg st="4" end="4"/>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018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1">
            <a:extLst>
              <a:ext uri="{FF2B5EF4-FFF2-40B4-BE49-F238E27FC236}">
                <a16:creationId xmlns="" xmlns:a16="http://schemas.microsoft.com/office/drawing/2014/main" id="{BCB85852-59A2-43BE-BAA8-1368FB7047F2}"/>
              </a:ext>
            </a:extLst>
          </p:cNvPr>
          <p:cNvSpPr>
            <a:spLocks noGrp="1"/>
          </p:cNvSpPr>
          <p:nvPr>
            <p:ph type="title"/>
          </p:nvPr>
        </p:nvSpPr>
        <p:spPr/>
        <p:txBody>
          <a:bodyPr/>
          <a:lstStyle/>
          <a:p>
            <a:pPr eaLnBrk="1" hangingPunct="1"/>
            <a:r>
              <a:rPr lang="en-US" altLang="en-US"/>
              <a:t>Constructing a Frequency Distribution</a:t>
            </a:r>
          </a:p>
        </p:txBody>
      </p:sp>
      <p:sp>
        <p:nvSpPr>
          <p:cNvPr id="52227" name="Content Placeholder 2">
            <a:extLst>
              <a:ext uri="{FF2B5EF4-FFF2-40B4-BE49-F238E27FC236}">
                <a16:creationId xmlns="" xmlns:a16="http://schemas.microsoft.com/office/drawing/2014/main" id="{72B4DCB1-D64F-4007-9EAA-945050AB41B5}"/>
              </a:ext>
            </a:extLst>
          </p:cNvPr>
          <p:cNvSpPr>
            <a:spLocks noGrp="1"/>
          </p:cNvSpPr>
          <p:nvPr>
            <p:ph idx="1"/>
          </p:nvPr>
        </p:nvSpPr>
        <p:spPr>
          <a:xfrm>
            <a:off x="457200" y="1387475"/>
            <a:ext cx="8229600" cy="4525963"/>
          </a:xfrm>
        </p:spPr>
        <p:txBody>
          <a:bodyPr/>
          <a:lstStyle/>
          <a:p>
            <a:pPr marL="514350" indent="-514350" eaLnBrk="1" hangingPunct="1">
              <a:buFont typeface="Arial" panose="020B0604020202020204" pitchFamily="34" charset="0"/>
              <a:buAutoNum type="arabicPeriod" startAt="3"/>
            </a:pPr>
            <a:r>
              <a:rPr lang="en-US" altLang="en-US"/>
              <a:t>Find the class limits. </a:t>
            </a:r>
          </a:p>
          <a:p>
            <a:pPr marL="914400" lvl="1" indent="-514350" eaLnBrk="1" hangingPunct="1"/>
            <a:r>
              <a:rPr lang="en-US" altLang="en-US">
                <a:ea typeface="Times New Roman" panose="02020603050405020304" pitchFamily="18" charset="0"/>
              </a:rPr>
              <a:t>You can use the minimum data entry as the lower limit of the first class. </a:t>
            </a:r>
          </a:p>
          <a:p>
            <a:pPr marL="914400" lvl="1" indent="-514350" eaLnBrk="1" hangingPunct="1"/>
            <a:r>
              <a:rPr lang="en-US" altLang="en-US">
                <a:ea typeface="Times New Roman" panose="02020603050405020304" pitchFamily="18" charset="0"/>
              </a:rPr>
              <a:t>Find the remaining lower limits (add the class width to the lower limit of the preceding class). </a:t>
            </a:r>
          </a:p>
          <a:p>
            <a:pPr marL="914400" lvl="1" indent="-514350" eaLnBrk="1" hangingPunct="1"/>
            <a:r>
              <a:rPr lang="en-US" altLang="en-US">
                <a:ea typeface="Times New Roman" panose="02020603050405020304" pitchFamily="18" charset="0"/>
              </a:rPr>
              <a:t>Find the upper limit of the first class. Remember that classes cannot overlap. </a:t>
            </a:r>
          </a:p>
          <a:p>
            <a:pPr marL="914400" lvl="1" indent="-514350" eaLnBrk="1" hangingPunct="1"/>
            <a:r>
              <a:rPr lang="en-US" altLang="en-US">
                <a:ea typeface="Times New Roman" panose="02020603050405020304" pitchFamily="18" charset="0"/>
              </a:rPr>
              <a:t>Find the remaining upper class limits.</a:t>
            </a:r>
          </a:p>
          <a:p>
            <a:pPr marL="514350" indent="-514350" eaLnBrk="1" hangingPunct="1">
              <a:buFont typeface="Arial" panose="020B0604020202020204" pitchFamily="34" charset="0"/>
              <a:buAutoNum type="arabicPeriod" startAt="3"/>
            </a:pPr>
            <a:endParaRPr lang="en-US" altLang="en-US"/>
          </a:p>
        </p:txBody>
      </p:sp>
    </p:spTree>
    <p:extLst>
      <p:ext uri="{BB962C8B-B14F-4D97-AF65-F5344CB8AC3E}">
        <p14:creationId xmlns:p14="http://schemas.microsoft.com/office/powerpoint/2010/main" val="9220393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27">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2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2800</TotalTime>
  <Words>1691</Words>
  <Application>Microsoft Office PowerPoint</Application>
  <PresentationFormat>On-screen Show (4:3)</PresentationFormat>
  <Paragraphs>249</Paragraphs>
  <Slides>45</Slides>
  <Notes>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56" baseType="lpstr">
      <vt:lpstr>ＭＳ Ｐゴシック</vt:lpstr>
      <vt:lpstr>ＭＳ Ｐゴシック</vt:lpstr>
      <vt:lpstr>Arial</vt:lpstr>
      <vt:lpstr>Calibri</vt:lpstr>
      <vt:lpstr>Cambria Math</vt:lpstr>
      <vt:lpstr>Times New Roman</vt:lpstr>
      <vt:lpstr>TimesTenLTStd-Roman</vt:lpstr>
      <vt:lpstr>UniversLTPro-45Light</vt:lpstr>
      <vt:lpstr>Wingdings</vt:lpstr>
      <vt:lpstr>lf4template</vt:lpstr>
      <vt:lpstr>Equation</vt:lpstr>
      <vt:lpstr>PowerPoint Presentation</vt:lpstr>
      <vt:lpstr>Chapter Outline</vt:lpstr>
      <vt:lpstr>Section 2.1</vt:lpstr>
      <vt:lpstr>Section 2.1 Objectives</vt:lpstr>
      <vt:lpstr>Frequency Distribution</vt:lpstr>
      <vt:lpstr>Frequency Distribution</vt:lpstr>
      <vt:lpstr>Frequency Distribution</vt:lpstr>
      <vt:lpstr>Constructing a Frequency Distribution</vt:lpstr>
      <vt:lpstr>Constructing a Frequency Distribution</vt:lpstr>
      <vt:lpstr>Constructing a Frequency Distribution</vt:lpstr>
      <vt:lpstr>Example: Constructing a Frequency Distribution</vt:lpstr>
      <vt:lpstr>Solution: Constructing a Frequency Distribution</vt:lpstr>
      <vt:lpstr>Solution: Constructing a Frequency Distribution</vt:lpstr>
      <vt:lpstr>Solution: Constructing a Frequency Distribution</vt:lpstr>
      <vt:lpstr>Solution: Constructing a Frequency Distribution</vt:lpstr>
      <vt:lpstr>Determining the Midpoint</vt:lpstr>
      <vt:lpstr>Determining the Relative Frequency</vt:lpstr>
      <vt:lpstr>Determining the Cumulative Frequency</vt:lpstr>
      <vt:lpstr>Example: Finding Midpoints, Relative and Cumulative Frequencies</vt:lpstr>
      <vt:lpstr>Solution: Finding Midpoints, Relative and Cumulative Frequencies</vt:lpstr>
      <vt:lpstr>Solution: Finding Midpoints, Relative and Cumulative Frequencies</vt:lpstr>
      <vt:lpstr>Solution: Finding Midpoints, Relative and Cumulative Frequencies</vt:lpstr>
      <vt:lpstr>Graphs of Frequency Distributions</vt:lpstr>
      <vt:lpstr>Class Boundaries</vt:lpstr>
      <vt:lpstr>Example: Constructing a Frequency Histogram </vt:lpstr>
      <vt:lpstr>Solution: Constructing a Frequency Histogram </vt:lpstr>
      <vt:lpstr>Solution: Constructing a Frequency Histogram </vt:lpstr>
      <vt:lpstr>Solution: Constructing a Frequency Histogram </vt:lpstr>
      <vt:lpstr>Graphs of Frequency Distributions</vt:lpstr>
      <vt:lpstr>Example: Constructing a Frequency Polygon</vt:lpstr>
      <vt:lpstr>Solution: Constructing a Frequency Polygon</vt:lpstr>
      <vt:lpstr>Solution: Constructing a Frequency Polygon</vt:lpstr>
      <vt:lpstr>Graphs of Frequency Distributions</vt:lpstr>
      <vt:lpstr>Example: Constructing a Relative Frequency Histogram </vt:lpstr>
      <vt:lpstr>Solution: Constructing a Relative Frequency Histogram </vt:lpstr>
      <vt:lpstr>Graphs of Frequency Distributions</vt:lpstr>
      <vt:lpstr>Constructing an Ogive</vt:lpstr>
      <vt:lpstr>Constructing an Ogive</vt:lpstr>
      <vt:lpstr>Example: Constructing an Ogive</vt:lpstr>
      <vt:lpstr>Solution: Constructing an Ogive</vt:lpstr>
      <vt:lpstr>Example: Technology to Construct Histograms</vt:lpstr>
      <vt:lpstr>Example: Technology to Construct Histograms</vt:lpstr>
      <vt:lpstr>Example: Technology to Construct Histograms</vt:lpstr>
      <vt:lpstr>Example: Technology to Construct Histograms</vt:lpstr>
      <vt:lpstr>Example: Technology to Construct Histograms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subject>Elementary Statistics  7e</dc:subject>
  <dc:creator>Ron Larson, Betsy Farber</dc:creator>
  <cp:lastModifiedBy>Sandra Scholten</cp:lastModifiedBy>
  <cp:revision>99</cp:revision>
  <dcterms:created xsi:type="dcterms:W3CDTF">2007-07-18T23:54:35Z</dcterms:created>
  <dcterms:modified xsi:type="dcterms:W3CDTF">2019-02-12T16:57:23Z</dcterms:modified>
</cp:coreProperties>
</file>