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9" r:id="rId11"/>
    <p:sldId id="271" r:id="rId12"/>
    <p:sldId id="266" r:id="rId13"/>
    <p:sldId id="272" r:id="rId14"/>
    <p:sldId id="267" r:id="rId15"/>
    <p:sldId id="270" r:id="rId16"/>
    <p:sldId id="273" r:id="rId1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752606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363469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="" xmlns:a16="http://schemas.microsoft.com/office/drawing/2014/main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="" xmlns:a16="http://schemas.microsoft.com/office/drawing/2014/main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4128443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>
            <a:extLst>
              <a:ext uri="{FF2B5EF4-FFF2-40B4-BE49-F238E27FC236}">
                <a16:creationId xmlns="" xmlns:a16="http://schemas.microsoft.com/office/drawing/2014/main" id="{B29EB173-7ABF-4BE8-8467-3FF3EF0B17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E144747-4A3E-4235-829C-4BE845C9D16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6386" name="Rectangle 2">
            <a:extLst>
              <a:ext uri="{FF2B5EF4-FFF2-40B4-BE49-F238E27FC236}">
                <a16:creationId xmlns="" xmlns:a16="http://schemas.microsoft.com/office/drawing/2014/main" id="{C689502D-97C9-432F-9304-8B7823BE0B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>
            <a:extLst>
              <a:ext uri="{FF2B5EF4-FFF2-40B4-BE49-F238E27FC236}">
                <a16:creationId xmlns="" xmlns:a16="http://schemas.microsoft.com/office/drawing/2014/main" id="{845D4FC7-AB11-4AE4-B3E5-B4DF1C7DA1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19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>
            <a:extLst>
              <a:ext uri="{FF2B5EF4-FFF2-40B4-BE49-F238E27FC236}">
                <a16:creationId xmlns="" xmlns:a16="http://schemas.microsoft.com/office/drawing/2014/main" id="{6E0E0DFC-6009-4751-ACBA-662005061C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6E1EDF3-4E40-4C35-A8CB-807CD092D545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="" xmlns:a16="http://schemas.microsoft.com/office/drawing/2014/main" id="{4DA3691C-E6BB-4E35-AD22-27309846ED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="" xmlns:a16="http://schemas.microsoft.com/office/drawing/2014/main" id="{BF7ED61E-726F-4B79-BF2A-4778339C89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8615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="" xmlns:a16="http://schemas.microsoft.com/office/drawing/2014/main" id="{6F9ADA85-7580-4969-8B03-68244ED395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865636A-EA44-486E-ABD2-221AB7324BA0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0482" name="Rectangle 2">
            <a:extLst>
              <a:ext uri="{FF2B5EF4-FFF2-40B4-BE49-F238E27FC236}">
                <a16:creationId xmlns="" xmlns:a16="http://schemas.microsoft.com/office/drawing/2014/main" id="{A8C3F5A1-6FAA-462B-AE78-E8646EFF8D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>
            <a:extLst>
              <a:ext uri="{FF2B5EF4-FFF2-40B4-BE49-F238E27FC236}">
                <a16:creationId xmlns="" xmlns:a16="http://schemas.microsoft.com/office/drawing/2014/main" id="{108FBA92-2964-4CAB-A972-1D132CC716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9842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="" xmlns:a16="http://schemas.microsoft.com/office/drawing/2014/main" id="{9CB7FBC9-AB05-4A3F-AFA8-DE5F528DD9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BA43BA0-1003-4557-B8A3-FA8631C95AAE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="" xmlns:a16="http://schemas.microsoft.com/office/drawing/2014/main" id="{3A4E045B-4AC8-4643-86D4-D97CB24D1A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Rectangle 3">
            <a:extLst>
              <a:ext uri="{FF2B5EF4-FFF2-40B4-BE49-F238E27FC236}">
                <a16:creationId xmlns="" xmlns:a16="http://schemas.microsoft.com/office/drawing/2014/main" id="{E1DA4638-A33B-47B2-81C7-AF8A17D12D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4076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36C30619-D20D-4017-8FD3-67A4341BF3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F17585F-33A8-454A-9EB5-E25317201FA1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64081608-DBA7-43A6-8253-68DE2C0ED0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E572C66B-E156-46EE-857F-5C2A91F2CB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712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="" xmlns:a16="http://schemas.microsoft.com/office/drawing/2014/main" id="{36C30619-D20D-4017-8FD3-67A4341BF3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F17585F-33A8-454A-9EB5-E25317201FA1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64081608-DBA7-43A6-8253-68DE2C0ED0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E572C66B-E156-46EE-857F-5C2A91F2CB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652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="" xmlns:a16="http://schemas.microsoft.com/office/drawing/2014/main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="" xmlns:a16="http://schemas.microsoft.com/office/drawing/2014/main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="" xmlns:a16="http://schemas.microsoft.com/office/drawing/2014/main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Hypothesis Testing with One Sample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="" xmlns:a16="http://schemas.microsoft.com/office/drawing/2014/main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BAD88603-2918-4538-B657-388CCE14F7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standardized test statistic is</a:t>
                </a:r>
              </a:p>
              <a:p>
                <a:pPr marL="0" indent="0">
                  <a:buNone/>
                </a:pPr>
                <a:r>
                  <a:rPr lang="en-US" i="1" dirty="0"/>
                  <a:t>	</a:t>
                </a:r>
                <a:r>
                  <a:rPr lang="en-US" i="1" dirty="0">
                    <a:solidFill>
                      <a:srgbClr val="C00000"/>
                    </a:solidFill>
                  </a:rPr>
                  <a:t>z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̂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p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p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pq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/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 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0.41 − 0.45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(0.45)(0.55)/100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 Assume </a:t>
                </a:r>
                <a:r>
                  <a:rPr lang="en-US" i="1" dirty="0">
                    <a:solidFill>
                      <a:srgbClr val="C00000"/>
                    </a:solidFill>
                  </a:rPr>
                  <a:t>p </a:t>
                </a:r>
                <a:r>
                  <a:rPr lang="en-US" dirty="0">
                    <a:solidFill>
                      <a:srgbClr val="C00000"/>
                    </a:solidFill>
                  </a:rPr>
                  <a:t>= 0.45.</a:t>
                </a:r>
              </a:p>
              <a:p>
                <a:pPr marL="457200" lvl="1" indent="0">
                  <a:buNone/>
                </a:pPr>
                <a:r>
                  <a:rPr lang="en-US" dirty="0"/>
                  <a:t>	 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≈−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0.80.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AD88603-2918-4538-B657-388CCE14F7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="" xmlns:a16="http://schemas.microsoft.com/office/drawing/2014/main" id="{B64EDED5-D610-49A5-9847-D40B332BA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Hypothesis Test for a Proportion</a:t>
            </a:r>
            <a:endParaRPr lang="en-US" sz="4400" dirty="0">
              <a:ea typeface="+mj-ea"/>
            </a:endParaRPr>
          </a:p>
        </p:txBody>
      </p:sp>
      <p:sp>
        <p:nvSpPr>
          <p:cNvPr id="23561" name="Footer Placeholder 2">
            <a:extLst>
              <a:ext uri="{FF2B5EF4-FFF2-40B4-BE49-F238E27FC236}">
                <a16:creationId xmlns="" xmlns:a16="http://schemas.microsoft.com/office/drawing/2014/main" id="{A239EAED-30E5-4C06-8962-B11DB6C4141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26FD60C-9C8B-48A3-8053-0C97FE611FB9}"/>
              </a:ext>
            </a:extLst>
          </p:cNvPr>
          <p:cNvSpPr/>
          <p:nvPr/>
        </p:nvSpPr>
        <p:spPr>
          <a:xfrm>
            <a:off x="457200" y="3739019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sz="2800" dirty="0">
                <a:latin typeface="+mn-lt"/>
              </a:rPr>
              <a:t>The figure shows the location of the rejection region and the standardized test statistic </a:t>
            </a:r>
            <a:r>
              <a:rPr lang="en-US" sz="2800" i="1" dirty="0">
                <a:latin typeface="+mn-lt"/>
              </a:rPr>
              <a:t>z</a:t>
            </a:r>
            <a:r>
              <a:rPr lang="en-US" sz="2800" dirty="0">
                <a:latin typeface="+mn-lt"/>
              </a:rPr>
              <a:t>. Because </a:t>
            </a:r>
            <a:r>
              <a:rPr lang="en-US" sz="2800" i="1" dirty="0">
                <a:latin typeface="+mn-lt"/>
              </a:rPr>
              <a:t>z </a:t>
            </a:r>
            <a:r>
              <a:rPr lang="en-US" sz="2800" dirty="0">
                <a:latin typeface="+mn-lt"/>
              </a:rPr>
              <a:t>is not in the rejection region, you </a:t>
            </a:r>
            <a:r>
              <a:rPr lang="en-US" sz="2800" dirty="0">
                <a:solidFill>
                  <a:srgbClr val="C00000"/>
                </a:solidFill>
                <a:latin typeface="+mn-lt"/>
              </a:rPr>
              <a:t>fail to reject the null hypothesis.</a:t>
            </a:r>
          </a:p>
        </p:txBody>
      </p:sp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="" xmlns:a16="http://schemas.microsoft.com/office/drawing/2014/main" id="{AE6C4D11-CD53-4F44-BB2C-CA8F71376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36" y="3340761"/>
            <a:ext cx="3657607" cy="293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5617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AD88603-2918-4538-B657-388CCE14F7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is not enough evidence at the 1% level of significance to support the claim that less than 45% of U.S. adults use passwords that are less secure because complicated ones are too hard to remember.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B64EDED5-D610-49A5-9847-D40B332BA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Hypothesis Test for a Proportion</a:t>
            </a:r>
            <a:endParaRPr lang="en-US" sz="4400" dirty="0">
              <a:ea typeface="+mj-ea"/>
            </a:endParaRPr>
          </a:p>
        </p:txBody>
      </p:sp>
      <p:sp>
        <p:nvSpPr>
          <p:cNvPr id="23561" name="Footer Placeholder 2">
            <a:extLst>
              <a:ext uri="{FF2B5EF4-FFF2-40B4-BE49-F238E27FC236}">
                <a16:creationId xmlns="" xmlns:a16="http://schemas.microsoft.com/office/drawing/2014/main" id="{A239EAED-30E5-4C06-8962-B11DB6C4141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876191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290" name="Rectangle 2">
            <a:extLst>
              <a:ext uri="{FF2B5EF4-FFF2-40B4-BE49-F238E27FC236}">
                <a16:creationId xmlns="" xmlns:a16="http://schemas.microsoft.com/office/drawing/2014/main" id="{0ED0836F-E955-4448-B96A-230D88D4D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rgbClr val="3B539D"/>
                </a:solidFill>
                <a:ea typeface="+mj-ea"/>
              </a:rPr>
              <a:t>Sample Proportion</a:t>
            </a:r>
            <a:endParaRPr lang="el-GR" altLang="en-US" dirty="0">
              <a:solidFill>
                <a:srgbClr val="3B539D"/>
              </a:solidFill>
              <a:ea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78" name="Content Placeholder 8">
                <a:extLst>
                  <a:ext uri="{FF2B5EF4-FFF2-40B4-BE49-F238E27FC236}">
                    <a16:creationId xmlns="" xmlns:a16="http://schemas.microsoft.com/office/drawing/2014/main" id="{4349DEC1-0386-4096-A7C6-4532D9E225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81988" cy="29083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Recall that when the sample proportion is not given, you</a:t>
                </a:r>
              </a:p>
              <a:p>
                <a:pPr marL="0" indent="0">
                  <a:buNone/>
                </a:pPr>
                <a:r>
                  <a:rPr lang="en-US" dirty="0"/>
                  <a:t>can find it using the formula</a:t>
                </a:r>
                <a:br>
                  <a:rPr lang="en-US" dirty="0"/>
                </a:br>
                <a:endParaRPr lang="en-US" dirty="0"/>
              </a:p>
              <a:p>
                <a:pPr marL="0" indent="0">
                  <a:buNone/>
                </a:pPr>
                <a:r>
                  <a:rPr lang="en-US" i="1" dirty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/>
                          <m:t>p</m:t>
                        </m:r>
                      </m:e>
                    </m:acc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i="1" dirty="0"/>
                          <m:t>x</m:t>
                        </m:r>
                        <m:r>
                          <m:rPr>
                            <m:nor/>
                          </m:rPr>
                          <a:rPr lang="en-US" i="1" dirty="0"/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/>
                          <m:t>n</m:t>
                        </m:r>
                        <m:r>
                          <m:rPr>
                            <m:nor/>
                          </m:rPr>
                          <a:rPr lang="en-US" i="1" dirty="0"/>
                          <m:t> </m:t>
                        </m:r>
                      </m:den>
                    </m:f>
                  </m:oMath>
                </a14:m>
                <a:r>
                  <a:rPr lang="en-US" dirty="0"/>
                  <a:t>        </a:t>
                </a:r>
                <a:r>
                  <a:rPr lang="en-US" dirty="0">
                    <a:solidFill>
                      <a:srgbClr val="C00000"/>
                    </a:solidFill>
                  </a:rPr>
                  <a:t>Sample proportion</a:t>
                </a:r>
              </a:p>
              <a:p>
                <a:pPr marL="0" indent="0">
                  <a:buNone/>
                </a:pPr>
                <a:r>
                  <a:rPr lang="en-US" dirty="0"/>
                  <a:t/>
                </a:r>
                <a:br>
                  <a:rPr lang="en-US" dirty="0"/>
                </a:br>
                <a:r>
                  <a:rPr lang="en-US" dirty="0"/>
                  <a:t>where </a:t>
                </a:r>
                <a:r>
                  <a:rPr lang="en-US" i="1" dirty="0"/>
                  <a:t>x </a:t>
                </a:r>
                <a:r>
                  <a:rPr lang="en-US" dirty="0"/>
                  <a:t>is the number of successes in the sample and </a:t>
                </a:r>
                <a:r>
                  <a:rPr lang="en-US" i="1" dirty="0"/>
                  <a:t>n </a:t>
                </a:r>
                <a:r>
                  <a:rPr lang="en-US" dirty="0"/>
                  <a:t>is the sample size.</a:t>
                </a:r>
                <a:endParaRPr lang="en-US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4578" name="Content Placeholder 8">
                <a:extLst>
                  <a:ext uri="{FF2B5EF4-FFF2-40B4-BE49-F238E27FC236}">
                    <a16:creationId xmlns:a16="http://schemas.microsoft.com/office/drawing/2014/main" id="{4349DEC1-0386-4096-A7C6-4532D9E225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81988" cy="2908300"/>
              </a:xfrm>
              <a:blipFill>
                <a:blip r:embed="rId3"/>
                <a:stretch>
                  <a:fillRect l="-1472" t="-2306" r="-662" b="-27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2" name="Footer Placeholder 2">
            <a:extLst>
              <a:ext uri="{FF2B5EF4-FFF2-40B4-BE49-F238E27FC236}">
                <a16:creationId xmlns="" xmlns:a16="http://schemas.microsoft.com/office/drawing/2014/main" id="{78F8A362-F7B6-4779-91A2-FAEE048F16D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785417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290" name="Rectangle 2">
            <a:extLst>
              <a:ext uri="{FF2B5EF4-FFF2-40B4-BE49-F238E27FC236}">
                <a16:creationId xmlns="" xmlns:a16="http://schemas.microsoft.com/office/drawing/2014/main" id="{0ED0836F-E955-4448-B96A-230D88D4D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Hypothesis Test for a Proportion</a:t>
            </a:r>
            <a:endParaRPr lang="el-GR" altLang="en-US" dirty="0">
              <a:solidFill>
                <a:schemeClr val="accent3"/>
              </a:solidFill>
              <a:ea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78" name="Content Placeholder 8">
                <a:extLst>
                  <a:ext uri="{FF2B5EF4-FFF2-40B4-BE49-F238E27FC236}">
                    <a16:creationId xmlns="" xmlns:a16="http://schemas.microsoft.com/office/drawing/2014/main" id="{4349DEC1-0386-4096-A7C6-4532D9E225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81988" cy="29083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 researcher claims that 51% of U.S. adults believe, incorrectly, that antibiotics are effective against viruses. In a random sample of 2202 adults, 1161 say antibiotics are effective against viruses. At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= 0.10, is there enough evidence to support the researcher’s claim? </a:t>
                </a:r>
                <a:r>
                  <a:rPr lang="en-US" i="1" dirty="0">
                    <a:solidFill>
                      <a:schemeClr val="tx2">
                        <a:lumMod val="75000"/>
                      </a:schemeClr>
                    </a:solidFill>
                  </a:rPr>
                  <a:t>(Source: </a:t>
                </a:r>
                <a:r>
                  <a:rPr lang="en-US" i="1" dirty="0" err="1">
                    <a:solidFill>
                      <a:schemeClr val="tx2">
                        <a:lumMod val="75000"/>
                      </a:schemeClr>
                    </a:solidFill>
                  </a:rPr>
                  <a:t>HealthDay</a:t>
                </a:r>
                <a:r>
                  <a:rPr lang="en-US" i="1" dirty="0">
                    <a:solidFill>
                      <a:schemeClr val="tx2">
                        <a:lumMod val="75000"/>
                      </a:schemeClr>
                    </a:solidFill>
                  </a:rPr>
                  <a:t>/Harris Poll)</a:t>
                </a:r>
                <a:endParaRPr lang="en-US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4578" name="Content Placeholder 8">
                <a:extLst>
                  <a:ext uri="{FF2B5EF4-FFF2-40B4-BE49-F238E27FC236}">
                    <a16:creationId xmlns:a16="http://schemas.microsoft.com/office/drawing/2014/main" id="{4349DEC1-0386-4096-A7C6-4532D9E225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81988" cy="2908300"/>
              </a:xfrm>
              <a:blipFill>
                <a:blip r:embed="rId3"/>
                <a:stretch>
                  <a:fillRect l="-1472" t="-2306" r="-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2309" name="Text Box 21">
                <a:extLst>
                  <a:ext uri="{FF2B5EF4-FFF2-40B4-BE49-F238E27FC236}">
                    <a16:creationId xmlns="" xmlns:a16="http://schemas.microsoft.com/office/drawing/2014/main" id="{B1FA2E9F-E02E-4E46-91FD-011E72876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7200" y="4311650"/>
                <a:ext cx="7586663" cy="1815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2800" b="1" dirty="0">
                    <a:solidFill>
                      <a:srgbClr val="83BB35"/>
                    </a:solidFill>
                    <a:latin typeface="Times New Roman" panose="02020603050405020304" pitchFamily="18" charset="0"/>
                  </a:rPr>
                  <a:t>Solution:</a:t>
                </a:r>
              </a:p>
              <a:p>
                <a:r>
                  <a:rPr lang="en-US" sz="2800" dirty="0">
                    <a:latin typeface="+mn-lt"/>
                  </a:rPr>
                  <a:t>The products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np 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= 2202(0.51)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1123 </a:t>
                </a:r>
                <a:r>
                  <a:rPr lang="en-US" sz="2800" dirty="0">
                    <a:latin typeface="+mn-lt"/>
                  </a:rPr>
                  <a:t>and </a:t>
                </a:r>
                <a:r>
                  <a:rPr lang="en-US" sz="2800" i="1" dirty="0">
                    <a:solidFill>
                      <a:srgbClr val="C00000"/>
                    </a:solidFill>
                    <a:latin typeface="+mn-lt"/>
                  </a:rPr>
                  <a:t>nq </a:t>
                </a:r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= 2202(0.49)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  <a:latin typeface="+mn-lt"/>
                  </a:rPr>
                  <a:t> 1079 </a:t>
                </a:r>
                <a:r>
                  <a:rPr lang="en-US" sz="2800" dirty="0">
                    <a:latin typeface="+mn-lt"/>
                  </a:rPr>
                  <a:t>are both greater than 5. So, you can use a </a:t>
                </a:r>
                <a:r>
                  <a:rPr lang="en-US" sz="2800" i="1" dirty="0">
                    <a:latin typeface="+mn-lt"/>
                  </a:rPr>
                  <a:t>z</a:t>
                </a:r>
                <a:r>
                  <a:rPr lang="en-US" sz="2800" dirty="0">
                    <a:latin typeface="+mn-lt"/>
                  </a:rPr>
                  <a:t>-test.</a:t>
                </a:r>
                <a:endParaRPr lang="en-US" altLang="en-US" sz="3200" dirty="0">
                  <a:latin typeface="+mn-lt"/>
                </a:endParaRPr>
              </a:p>
            </p:txBody>
          </p:sp>
        </mc:Choice>
        <mc:Fallback xmlns="">
          <p:sp>
            <p:nvSpPr>
              <p:cNvPr id="1292309" name="Text Box 21">
                <a:extLst>
                  <a:ext uri="{FF2B5EF4-FFF2-40B4-BE49-F238E27FC236}">
                    <a16:creationId xmlns:a16="http://schemas.microsoft.com/office/drawing/2014/main" id="{B1FA2E9F-E02E-4E46-91FD-011E72876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4311650"/>
                <a:ext cx="7586663" cy="1815882"/>
              </a:xfrm>
              <a:prstGeom prst="rect">
                <a:avLst/>
              </a:prstGeom>
              <a:blipFill>
                <a:blip r:embed="rId4"/>
                <a:stretch>
                  <a:fillRect l="-1606" t="-3356" r="-1044" b="-838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2" name="Footer Placeholder 2">
            <a:extLst>
              <a:ext uri="{FF2B5EF4-FFF2-40B4-BE49-F238E27FC236}">
                <a16:creationId xmlns="" xmlns:a16="http://schemas.microsoft.com/office/drawing/2014/main" id="{78F8A362-F7B6-4779-91A2-FAEE048F16D3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06987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3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1BCFADAA-605C-4803-9676-309D10ED1AB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claim is “51% of U.S. adults believe, incorrectly, that antibiotics are effective against viruses.” So, the null and alternative hypotheses are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H</a:t>
                </a:r>
                <a:r>
                  <a:rPr lang="en-US" baseline="-25000" dirty="0"/>
                  <a:t>0</a:t>
                </a:r>
                <a:r>
                  <a:rPr lang="en-US" dirty="0"/>
                  <a:t>: </a:t>
                </a:r>
                <a:r>
                  <a:rPr lang="en-US" i="1" dirty="0"/>
                  <a:t>p </a:t>
                </a:r>
                <a:r>
                  <a:rPr lang="en-US" dirty="0"/>
                  <a:t>= 0.51 </a:t>
                </a:r>
                <a:r>
                  <a:rPr lang="en-US" dirty="0">
                    <a:solidFill>
                      <a:srgbClr val="C00000"/>
                    </a:solidFill>
                  </a:rPr>
                  <a:t>(Claim) </a:t>
                </a:r>
                <a:r>
                  <a:rPr lang="en-US" dirty="0"/>
                  <a:t>and </a:t>
                </a:r>
                <a:r>
                  <a:rPr lang="en-US" i="1" dirty="0"/>
                  <a:t>H</a:t>
                </a:r>
                <a:r>
                  <a:rPr lang="en-US" i="1" baseline="-25000" dirty="0"/>
                  <a:t>a</a:t>
                </a:r>
                <a:r>
                  <a:rPr lang="en-US" dirty="0"/>
                  <a:t>: </a:t>
                </a:r>
                <a:r>
                  <a:rPr lang="en-US" i="1" dirty="0"/>
                  <a:t>p </a:t>
                </a:r>
                <a:r>
                  <a:rPr lang="en-US" i="1" dirty="0">
                    <a:sym typeface="Symbol" panose="05050102010706020507" pitchFamily="18" charset="2"/>
                  </a:rPr>
                  <a:t></a:t>
                </a:r>
                <a:r>
                  <a:rPr lang="en-US" dirty="0"/>
                  <a:t> 0.51.</a:t>
                </a:r>
              </a:p>
              <a:p>
                <a:pPr marL="0" indent="0">
                  <a:buNone/>
                </a:pPr>
                <a:r>
                  <a:rPr lang="en-US" dirty="0"/>
                  <a:t>Because the test is a two-tailed test and the level of significance is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0.10, the critical values are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i="1" dirty="0"/>
                  <a:t>z</a:t>
                </a:r>
                <a:r>
                  <a:rPr lang="en-US" baseline="-25000" dirty="0"/>
                  <a:t>0</a:t>
                </a:r>
                <a:r>
                  <a:rPr lang="en-US" dirty="0"/>
                  <a:t> =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−</a:t>
                </a:r>
                <a:r>
                  <a:rPr lang="en-US" dirty="0"/>
                  <a:t>1.645 and </a:t>
                </a:r>
                <a:r>
                  <a:rPr lang="en-US" i="1" dirty="0"/>
                  <a:t>z</a:t>
                </a:r>
                <a:r>
                  <a:rPr lang="en-US" baseline="-25000" dirty="0"/>
                  <a:t>0</a:t>
                </a:r>
                <a:r>
                  <a:rPr lang="en-US" dirty="0"/>
                  <a:t> = 1.645. The rejection regions are </a:t>
                </a:r>
                <a:br>
                  <a:rPr lang="en-US" dirty="0"/>
                </a:br>
                <a:r>
                  <a:rPr lang="pl-PL" i="1" dirty="0"/>
                  <a:t>z </a:t>
                </a:r>
                <a:r>
                  <a:rPr lang="en-US" dirty="0"/>
                  <a:t>&lt;</a:t>
                </a:r>
                <a:r>
                  <a:rPr lang="pl-PL" dirty="0"/>
                  <a:t> </a:t>
                </a:r>
                <a:r>
                  <a:rPr lang="pl-PL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−</a:t>
                </a:r>
                <a:r>
                  <a:rPr lang="pl-PL" dirty="0"/>
                  <a:t>1.645 and </a:t>
                </a:r>
                <a:r>
                  <a:rPr lang="pl-PL" i="1" dirty="0"/>
                  <a:t>z </a:t>
                </a:r>
                <a:r>
                  <a:rPr lang="en-US" dirty="0"/>
                  <a:t>&gt;</a:t>
                </a:r>
                <a:r>
                  <a:rPr lang="pl-PL" dirty="0"/>
                  <a:t> 1.645.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BCFADAA-605C-4803-9676-309D10ED1A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="" xmlns:a16="http://schemas.microsoft.com/office/drawing/2014/main" id="{35E11FEA-8B45-405B-A094-A306CDD2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Hypothesis Test for Proportions</a:t>
            </a:r>
            <a:endParaRPr lang="en-US" sz="4400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023627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1BCFADAA-605C-4803-9676-309D10ED1AB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229600" cy="470852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Because the number of successes is </a:t>
                </a:r>
                <a:r>
                  <a:rPr lang="en-US" i="1" dirty="0"/>
                  <a:t>x </a:t>
                </a:r>
                <a:r>
                  <a:rPr lang="en-US" dirty="0"/>
                  <a:t>= 1161 and </a:t>
                </a:r>
                <a:br>
                  <a:rPr lang="en-US" dirty="0"/>
                </a:br>
                <a:r>
                  <a:rPr lang="en-US" i="1" dirty="0"/>
                  <a:t>n </a:t>
                </a:r>
                <a:r>
                  <a:rPr lang="en-US" dirty="0"/>
                  <a:t>= 2202, the sample proportion is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C00000"/>
                    </a:solidFill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p</m:t>
                        </m:r>
                      </m:e>
                    </m:acc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n</m:t>
                        </m:r>
                      </m:den>
                    </m:f>
                  </m:oMath>
                </a14:m>
                <a:r>
                  <a:rPr lang="en-US" i="1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1161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2202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0.527.</a:t>
                </a:r>
              </a:p>
              <a:p>
                <a:pPr marL="0" indent="0">
                  <a:buNone/>
                </a:pPr>
                <a:r>
                  <a:rPr lang="en-US" dirty="0"/>
                  <a:t>The standardized test statistic is</a:t>
                </a:r>
              </a:p>
              <a:p>
                <a:pPr marL="0" indent="0">
                  <a:buNone/>
                </a:pPr>
                <a:r>
                  <a:rPr lang="en-US" i="1" dirty="0">
                    <a:solidFill>
                      <a:srgbClr val="C00000"/>
                    </a:solidFill>
                  </a:rPr>
                  <a:t>	z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̂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p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p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pq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/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 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  <a:latin typeface="+mn-lt"/>
                          </a:rPr>
                          <m:t>0.527 − 0.51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rgbClr val="C00000"/>
                                </a:solidFill>
                                <a:latin typeface="+mn-lt"/>
                              </a:rPr>
                              <m:t>(0.51)(0.49)/2202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  <a:latin typeface="+mn-lt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1.60.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BCFADAA-605C-4803-9676-309D10ED1A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229600" cy="4708525"/>
              </a:xfrm>
              <a:blipFill rotWithShape="1">
                <a:blip r:embed="rId2"/>
                <a:stretch>
                  <a:fillRect l="-1481" t="-1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="" xmlns:a16="http://schemas.microsoft.com/office/drawing/2014/main" id="{35E11FEA-8B45-405B-A094-A306CDD2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Hypothesis Test for Proportions</a:t>
            </a:r>
            <a:endParaRPr lang="en-US" sz="4400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73976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BCFADAA-605C-4803-9676-309D10ED1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945" y="4430347"/>
            <a:ext cx="8229600" cy="177794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There is not enough evidence at the 10% level of significance to reject the claim that 51% of U.S. adults believe, incorrectly, that antibiotics are effective against viruses.</a:t>
            </a:r>
            <a:endParaRPr lang="en-US" sz="2400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35E11FEA-8B45-405B-A094-A306CDD2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Hypothesis Test for Proportions</a:t>
            </a:r>
            <a:endParaRPr lang="en-US" sz="4400" dirty="0">
              <a:ea typeface="+mj-ea"/>
            </a:endParaRPr>
          </a:p>
        </p:txBody>
      </p:sp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="" xmlns:a16="http://schemas.microsoft.com/office/drawing/2014/main" id="{347A55FB-E8EE-4B81-AB2A-429918DC5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703" y="1459661"/>
            <a:ext cx="3753619" cy="28529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00B5288-9553-4EC5-B2F9-20BCB37A53BA}"/>
              </a:ext>
            </a:extLst>
          </p:cNvPr>
          <p:cNvSpPr/>
          <p:nvPr/>
        </p:nvSpPr>
        <p:spPr>
          <a:xfrm>
            <a:off x="363678" y="1585164"/>
            <a:ext cx="45286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dirty="0">
                <a:latin typeface="+mn-lt"/>
              </a:rPr>
              <a:t>The figure shows the location of the rejection regions and the standardized test statistic </a:t>
            </a:r>
            <a:r>
              <a:rPr lang="en-US" sz="2800" i="1" dirty="0">
                <a:latin typeface="+mn-lt"/>
              </a:rPr>
              <a:t>z</a:t>
            </a:r>
            <a:r>
              <a:rPr lang="en-US" sz="2800" dirty="0">
                <a:latin typeface="+mn-lt"/>
              </a:rPr>
              <a:t>. Because </a:t>
            </a:r>
            <a:r>
              <a:rPr lang="en-US" sz="2800" i="1" dirty="0">
                <a:latin typeface="+mn-lt"/>
              </a:rPr>
              <a:t>z </a:t>
            </a:r>
            <a:r>
              <a:rPr lang="en-US" sz="2800" dirty="0">
                <a:latin typeface="+mn-lt"/>
              </a:rPr>
              <a:t>is not in the rejection region, you </a:t>
            </a:r>
            <a:r>
              <a:rPr lang="en-US" sz="2800" dirty="0">
                <a:solidFill>
                  <a:srgbClr val="C00000"/>
                </a:solidFill>
                <a:latin typeface="+mn-lt"/>
              </a:rPr>
              <a:t>fail to reject the null hypothesis.</a:t>
            </a:r>
          </a:p>
        </p:txBody>
      </p:sp>
    </p:spTree>
    <p:extLst>
      <p:ext uri="{BB962C8B-B14F-4D97-AF65-F5344CB8AC3E}">
        <p14:creationId xmlns:p14="http://schemas.microsoft.com/office/powerpoint/2010/main" val="134153729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="" xmlns:a16="http://schemas.microsoft.com/office/drawing/2014/main" id="{4D0F7B57-9F1C-48CC-84BF-CE5D49D82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67D5D27-5987-441F-AC8D-EC3F1BE8B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7.1 Introduction to Hypothesis Testing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7.2 Hypothesis Testing for the Mean (</a:t>
            </a:r>
            <a:r>
              <a:rPr lang="en-US" i="1" dirty="0">
                <a:ea typeface="+mn-ea"/>
                <a:sym typeface="Symbol"/>
              </a:rPr>
              <a:t></a:t>
            </a:r>
            <a:r>
              <a:rPr lang="en-US" dirty="0">
                <a:ea typeface="+mn-ea"/>
                <a:sym typeface="Symbol"/>
              </a:rPr>
              <a:t> Known</a:t>
            </a:r>
            <a:r>
              <a:rPr lang="en-US" dirty="0">
                <a:ea typeface="+mn-ea"/>
              </a:rPr>
              <a:t>)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7.3 Hypothesis Testing for the Mean (</a:t>
            </a:r>
            <a:r>
              <a:rPr lang="en-US" i="1" dirty="0">
                <a:ea typeface="+mn-ea"/>
                <a:sym typeface="Symbol"/>
              </a:rPr>
              <a:t></a:t>
            </a:r>
            <a:r>
              <a:rPr lang="en-US" dirty="0">
                <a:ea typeface="+mn-ea"/>
                <a:sym typeface="Symbol"/>
              </a:rPr>
              <a:t> Unknown</a:t>
            </a:r>
            <a:r>
              <a:rPr lang="en-US" dirty="0">
                <a:ea typeface="+mn-ea"/>
              </a:rPr>
              <a:t>)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7.4 Hypothesis Testing for Proportions</a:t>
            </a:r>
          </a:p>
          <a:p>
            <a:pPr marL="398463" indent="-398463"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7.5 Hypothesis Testing for Variance and Standard</a:t>
            </a:r>
            <a:br>
              <a:rPr lang="en-US" dirty="0">
                <a:ea typeface="+mn-ea"/>
              </a:rPr>
            </a:br>
            <a:r>
              <a:rPr lang="en-US" dirty="0">
                <a:ea typeface="+mn-ea"/>
              </a:rPr>
              <a:t>      Deviation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="" xmlns:a16="http://schemas.microsoft.com/office/drawing/2014/main" id="{2FBB3158-A12A-42F9-B406-4DFF3A83077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41970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3">
            <a:extLst>
              <a:ext uri="{FF2B5EF4-FFF2-40B4-BE49-F238E27FC236}">
                <a16:creationId xmlns="" xmlns:a16="http://schemas.microsoft.com/office/drawing/2014/main" id="{CEFF180E-CF33-497E-AC74-0A021FADF6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7.4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7EABBF43-3A7B-4BC9-8DFF-75BFE1DB00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Hypothesis Testing for Proportions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="" xmlns:a16="http://schemas.microsoft.com/office/drawing/2014/main" id="{2BF0DCD8-040B-44E8-B1D7-BBECCE31F87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717308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="" xmlns:a16="http://schemas.microsoft.com/office/drawing/2014/main" id="{43B2BE50-6B48-401D-BFC5-492DCF982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7.4 Objectives</a:t>
            </a:r>
          </a:p>
        </p:txBody>
      </p:sp>
      <p:sp>
        <p:nvSpPr>
          <p:cNvPr id="14338" name="Content Placeholder 2">
            <a:extLst>
              <a:ext uri="{FF2B5EF4-FFF2-40B4-BE49-F238E27FC236}">
                <a16:creationId xmlns="" xmlns:a16="http://schemas.microsoft.com/office/drawing/2014/main" id="{C3C84FBB-BBB3-43EA-ACBA-B682C0338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69925"/>
          </a:xfrm>
        </p:spPr>
        <p:txBody>
          <a:bodyPr/>
          <a:lstStyle/>
          <a:p>
            <a:pPr eaLnBrk="1" hangingPunct="1"/>
            <a:r>
              <a:rPr lang="en-US" altLang="en-US"/>
              <a:t>How to use the </a:t>
            </a:r>
            <a:r>
              <a:rPr lang="en-US" altLang="en-US" i="1"/>
              <a:t>z</a:t>
            </a:r>
            <a:r>
              <a:rPr lang="en-US" altLang="en-US"/>
              <a:t>-test to test a population proportion </a:t>
            </a:r>
            <a:r>
              <a:rPr lang="en-US" altLang="en-US" i="1"/>
              <a:t>p</a:t>
            </a:r>
          </a:p>
        </p:txBody>
      </p:sp>
      <p:sp>
        <p:nvSpPr>
          <p:cNvPr id="14339" name="Footer Placeholder 2">
            <a:extLst>
              <a:ext uri="{FF2B5EF4-FFF2-40B4-BE49-F238E27FC236}">
                <a16:creationId xmlns="" xmlns:a16="http://schemas.microsoft.com/office/drawing/2014/main" id="{3F6F6529-AE7A-4CDE-A30A-074A5DEC8D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82449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="" xmlns:a16="http://schemas.microsoft.com/office/drawing/2014/main" id="{EBF66E55-A095-45CE-99D5-576FF28BD3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i="1"/>
              <a:t>z</a:t>
            </a:r>
            <a:r>
              <a:rPr lang="en-US" altLang="en-US"/>
              <a:t>-Test for a Population Proportion</a:t>
            </a:r>
            <a:endParaRPr lang="en-US" altLang="en-US">
              <a:sym typeface="Symbol" panose="05050102010706020507" pitchFamily="18" charset="2"/>
            </a:endParaRPr>
          </a:p>
        </p:txBody>
      </p:sp>
      <p:sp>
        <p:nvSpPr>
          <p:cNvPr id="13317" name="Content Placeholder 7">
            <a:extLst>
              <a:ext uri="{FF2B5EF4-FFF2-40B4-BE49-F238E27FC236}">
                <a16:creationId xmlns="" xmlns:a16="http://schemas.microsoft.com/office/drawing/2014/main" id="{61FE47D7-6D58-4324-A200-85C54B357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25738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i="1">
                <a:solidFill>
                  <a:schemeClr val="accent2"/>
                </a:solidFill>
              </a:rPr>
              <a:t>z</a:t>
            </a:r>
            <a:r>
              <a:rPr lang="en-US" altLang="en-US" b="1">
                <a:solidFill>
                  <a:schemeClr val="accent2"/>
                </a:solidFill>
              </a:rPr>
              <a:t>-Test for a Population Proportion</a:t>
            </a:r>
          </a:p>
          <a:p>
            <a:pPr eaLnBrk="1" hangingPunct="1"/>
            <a:r>
              <a:rPr lang="en-US" altLang="en-US"/>
              <a:t>A statistical test for a population proportion.  </a:t>
            </a:r>
          </a:p>
          <a:p>
            <a:pPr eaLnBrk="1" hangingPunct="1"/>
            <a:r>
              <a:rPr lang="en-US" altLang="en-US"/>
              <a:t>Can be used when a binomial distribution is given such that </a:t>
            </a:r>
            <a:r>
              <a:rPr lang="en-US" altLang="en-US" i="1"/>
              <a:t>np</a:t>
            </a:r>
            <a:r>
              <a:rPr lang="en-US" altLang="en-US"/>
              <a:t> </a:t>
            </a:r>
            <a:r>
              <a:rPr lang="en-US" altLang="en-US">
                <a:sym typeface="Symbol" panose="05050102010706020507" pitchFamily="18" charset="2"/>
              </a:rPr>
              <a:t> 5 and  </a:t>
            </a:r>
            <a:r>
              <a:rPr lang="en-US" altLang="en-US" i="1">
                <a:sym typeface="Symbol" panose="05050102010706020507" pitchFamily="18" charset="2"/>
              </a:rPr>
              <a:t>nq</a:t>
            </a:r>
            <a:r>
              <a:rPr lang="en-US" altLang="en-US">
                <a:sym typeface="Symbol" panose="05050102010706020507" pitchFamily="18" charset="2"/>
              </a:rPr>
              <a:t>  5.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The </a:t>
            </a:r>
            <a:r>
              <a:rPr lang="en-US" altLang="en-US" b="1">
                <a:sym typeface="Symbol" panose="05050102010706020507" pitchFamily="18" charset="2"/>
              </a:rPr>
              <a:t>test</a:t>
            </a:r>
            <a:r>
              <a:rPr lang="en-US" altLang="en-US">
                <a:sym typeface="Symbol" panose="05050102010706020507" pitchFamily="18" charset="2"/>
              </a:rPr>
              <a:t> </a:t>
            </a:r>
            <a:r>
              <a:rPr lang="en-US" altLang="en-US" b="1">
                <a:sym typeface="Symbol" panose="05050102010706020507" pitchFamily="18" charset="2"/>
              </a:rPr>
              <a:t>statistic</a:t>
            </a:r>
            <a:r>
              <a:rPr lang="en-US" altLang="en-US">
                <a:sym typeface="Symbol" panose="05050102010706020507" pitchFamily="18" charset="2"/>
              </a:rPr>
              <a:t> is the sample proportion    .     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The </a:t>
            </a:r>
            <a:r>
              <a:rPr lang="en-US" altLang="en-US" b="1">
                <a:sym typeface="Symbol" panose="05050102010706020507" pitchFamily="18" charset="2"/>
              </a:rPr>
              <a:t>standardized</a:t>
            </a:r>
            <a:r>
              <a:rPr lang="en-US" altLang="en-US">
                <a:sym typeface="Symbol" panose="05050102010706020507" pitchFamily="18" charset="2"/>
              </a:rPr>
              <a:t> </a:t>
            </a:r>
            <a:r>
              <a:rPr lang="en-US" altLang="en-US" b="1">
                <a:sym typeface="Symbol" panose="05050102010706020507" pitchFamily="18" charset="2"/>
              </a:rPr>
              <a:t>test</a:t>
            </a:r>
            <a:r>
              <a:rPr lang="en-US" altLang="en-US">
                <a:sym typeface="Symbol" panose="05050102010706020507" pitchFamily="18" charset="2"/>
              </a:rPr>
              <a:t> </a:t>
            </a:r>
            <a:r>
              <a:rPr lang="en-US" altLang="en-US" b="1">
                <a:sym typeface="Symbol" panose="05050102010706020507" pitchFamily="18" charset="2"/>
              </a:rPr>
              <a:t>statistic</a:t>
            </a:r>
            <a:r>
              <a:rPr lang="en-US" altLang="en-US">
                <a:sym typeface="Symbol" panose="05050102010706020507" pitchFamily="18" charset="2"/>
              </a:rPr>
              <a:t> is </a:t>
            </a:r>
            <a:r>
              <a:rPr lang="en-US" altLang="en-US" i="1">
                <a:sym typeface="Symbol" panose="05050102010706020507" pitchFamily="18" charset="2"/>
              </a:rPr>
              <a:t>z</a:t>
            </a:r>
            <a:r>
              <a:rPr lang="en-US" altLang="en-US">
                <a:sym typeface="Symbol" panose="05050102010706020507" pitchFamily="18" charset="2"/>
              </a:rPr>
              <a:t>.</a:t>
            </a:r>
          </a:p>
        </p:txBody>
      </p:sp>
      <p:graphicFrame>
        <p:nvGraphicFramePr>
          <p:cNvPr id="1300485" name="Object 5">
            <a:extLst>
              <a:ext uri="{FF2B5EF4-FFF2-40B4-BE49-F238E27FC236}">
                <a16:creationId xmlns="" xmlns:a16="http://schemas.microsoft.com/office/drawing/2014/main" id="{7355AE17-ECB3-4F43-B014-62B9B62677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8025" y="4557713"/>
          <a:ext cx="3265488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4" imgW="2540000" imgH="838200" progId="Equation.DSMT4">
                  <p:embed/>
                </p:oleObj>
              </mc:Choice>
              <mc:Fallback>
                <p:oleObj name="Equation" r:id="rId4" imgW="2540000" imgH="838200" progId="Equation.DSMT4">
                  <p:embed/>
                  <p:pic>
                    <p:nvPicPr>
                      <p:cNvPr id="1300485" name="Object 5">
                        <a:extLst>
                          <a:ext uri="{FF2B5EF4-FFF2-40B4-BE49-F238E27FC236}">
                            <a16:creationId xmlns="" xmlns:a16="http://schemas.microsoft.com/office/drawing/2014/main" id="{7355AE17-ECB3-4F43-B014-62B9B62677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8025" y="4557713"/>
                        <a:ext cx="3265488" cy="1077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7">
            <a:extLst>
              <a:ext uri="{FF2B5EF4-FFF2-40B4-BE49-F238E27FC236}">
                <a16:creationId xmlns="" xmlns:a16="http://schemas.microsoft.com/office/drawing/2014/main" id="{AF483ADE-622C-4E34-9A36-2C913B67D1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89750" y="3643313"/>
          <a:ext cx="3413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6" imgW="253890" imgH="330057" progId="Equation.DSMT4">
                  <p:embed/>
                </p:oleObj>
              </mc:Choice>
              <mc:Fallback>
                <p:oleObj name="Equation" r:id="rId6" imgW="253890" imgH="330057" progId="Equation.DSMT4">
                  <p:embed/>
                  <p:pic>
                    <p:nvPicPr>
                      <p:cNvPr id="13315" name="Object 7">
                        <a:extLst>
                          <a:ext uri="{FF2B5EF4-FFF2-40B4-BE49-F238E27FC236}">
                            <a16:creationId xmlns="" xmlns:a16="http://schemas.microsoft.com/office/drawing/2014/main" id="{AF483ADE-622C-4E34-9A36-2C913B67D1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0" y="3643313"/>
                        <a:ext cx="3413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Footer Placeholder 2">
            <a:extLst>
              <a:ext uri="{FF2B5EF4-FFF2-40B4-BE49-F238E27FC236}">
                <a16:creationId xmlns="" xmlns:a16="http://schemas.microsoft.com/office/drawing/2014/main" id="{ECA6CFDC-C057-4D24-BB84-2A97EE44B01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07860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="" xmlns:a16="http://schemas.microsoft.com/office/drawing/2014/main" id="{3EE1C68E-512D-4E5F-A164-46E772ED9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9588" y="25007"/>
            <a:ext cx="8229600" cy="1143000"/>
          </a:xfrm>
        </p:spPr>
        <p:txBody>
          <a:bodyPr/>
          <a:lstStyle/>
          <a:p>
            <a:r>
              <a:rPr lang="en-US" altLang="en-US" sz="4400" dirty="0"/>
              <a:t>Using a </a:t>
            </a:r>
            <a:r>
              <a:rPr lang="en-US" altLang="en-US" sz="4400" i="1" dirty="0"/>
              <a:t>z</a:t>
            </a:r>
            <a:r>
              <a:rPr lang="en-US" altLang="en-US" sz="4400" dirty="0"/>
              <a:t>-Test for a Proportion </a:t>
            </a:r>
            <a:r>
              <a:rPr lang="en-US" altLang="en-US" sz="4400" i="1" dirty="0"/>
              <a:t>p</a:t>
            </a:r>
          </a:p>
        </p:txBody>
      </p:sp>
      <p:sp>
        <p:nvSpPr>
          <p:cNvPr id="1243140" name="Text Box 4">
            <a:extLst>
              <a:ext uri="{FF2B5EF4-FFF2-40B4-BE49-F238E27FC236}">
                <a16:creationId xmlns="" xmlns:a16="http://schemas.microsoft.com/office/drawing/2014/main" id="{9512FFC1-5874-4E72-AEB4-4213E8DBB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3" y="1769916"/>
            <a:ext cx="5119687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Verify that the sampling distribution of      can be approximated by the normal distribution.         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State the claim mathematically and verbally.  Identify the null and alternative hypotheses.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Specify the level of significance.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critical value(s).</a:t>
            </a:r>
          </a:p>
        </p:txBody>
      </p:sp>
      <p:sp>
        <p:nvSpPr>
          <p:cNvPr id="1243144" name="Text Box 8">
            <a:extLst>
              <a:ext uri="{FF2B5EF4-FFF2-40B4-BE49-F238E27FC236}">
                <a16:creationId xmlns="" xmlns:a16="http://schemas.microsoft.com/office/drawing/2014/main" id="{565A10DC-5834-43FF-BF20-165FFEF16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75" y="3701904"/>
            <a:ext cx="2667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State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 and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i="1" baseline="-25000" dirty="0">
                <a:latin typeface="Times New Roman" panose="02020603050405020304" pitchFamily="18" charset="0"/>
              </a:rPr>
              <a:t>a</a:t>
            </a:r>
            <a:r>
              <a:rPr lang="en-US" altLang="en-US" sz="2600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243145" name="Text Box 9">
            <a:extLst>
              <a:ext uri="{FF2B5EF4-FFF2-40B4-BE49-F238E27FC236}">
                <a16:creationId xmlns="" xmlns:a16="http://schemas.microsoft.com/office/drawing/2014/main" id="{D64E4852-832B-47D2-BA79-1F724BFB3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75" y="4949679"/>
            <a:ext cx="19288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Identify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243146" name="Text Box 10">
            <a:extLst>
              <a:ext uri="{FF2B5EF4-FFF2-40B4-BE49-F238E27FC236}">
                <a16:creationId xmlns="" xmlns:a16="http://schemas.microsoft.com/office/drawing/2014/main" id="{2E4FE986-922D-47DC-93C4-1E6B70876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4863" y="5579916"/>
            <a:ext cx="29654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Use Table 4 in App. B.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7414" name="Text Box 26">
            <a:extLst>
              <a:ext uri="{FF2B5EF4-FFF2-40B4-BE49-F238E27FC236}">
                <a16:creationId xmlns="" xmlns:a16="http://schemas.microsoft.com/office/drawing/2014/main" id="{77EE94EA-6956-45D0-8C3C-A90B5C11B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1253975"/>
            <a:ext cx="8242300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7415" name="Footer Placeholder 2">
            <a:extLst>
              <a:ext uri="{FF2B5EF4-FFF2-40B4-BE49-F238E27FC236}">
                <a16:creationId xmlns="" xmlns:a16="http://schemas.microsoft.com/office/drawing/2014/main" id="{5248C098-66AE-4A46-9F2F-38F01CD0BC7B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E13EC2A-FB80-4E04-ACD8-B421D4A46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5813" y="1769916"/>
            <a:ext cx="30019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i="1">
                <a:latin typeface="Times New Roman" panose="02020603050405020304" pitchFamily="18" charset="0"/>
              </a:rPr>
              <a:t>np</a:t>
            </a:r>
            <a:r>
              <a:rPr lang="en-US" altLang="en-US" sz="2800">
                <a:latin typeface="Times New Roman" panose="02020603050405020304" pitchFamily="18" charset="0"/>
              </a:rPr>
              <a:t> ≥ 5 and </a:t>
            </a:r>
            <a:r>
              <a:rPr lang="en-US" altLang="en-US" sz="2800" i="1">
                <a:latin typeface="Times New Roman" panose="02020603050405020304" pitchFamily="18" charset="0"/>
              </a:rPr>
              <a:t>nq</a:t>
            </a:r>
            <a:r>
              <a:rPr lang="en-US" altLang="en-US" sz="2800">
                <a:latin typeface="Times New Roman" panose="02020603050405020304" pitchFamily="18" charset="0"/>
              </a:rPr>
              <a:t> ≥ 5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="" xmlns:a16="http://schemas.microsoft.com/office/drawing/2014/main" id="{D799E524-607A-4487-8511-C08AAB247F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886961"/>
              </p:ext>
            </p:extLst>
          </p:nvPr>
        </p:nvGraphicFramePr>
        <p:xfrm>
          <a:off x="2792413" y="2289029"/>
          <a:ext cx="2571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4" imgW="241195" imgH="342751" progId="Equation.DSMT4">
                  <p:embed/>
                </p:oleObj>
              </mc:Choice>
              <mc:Fallback>
                <p:oleObj name="Equation" r:id="rId4" imgW="241195" imgH="342751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="" xmlns:a16="http://schemas.microsoft.com/office/drawing/2014/main" id="{D799E524-607A-4487-8511-C08AAB247F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2413" y="2289029"/>
                        <a:ext cx="257175" cy="36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27253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3144" grpId="0"/>
      <p:bldP spid="1243145" grpId="0"/>
      <p:bldP spid="1243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="" xmlns:a16="http://schemas.microsoft.com/office/drawing/2014/main" id="{84962866-4733-440D-84BC-E0F7DAD4EB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8150" y="47625"/>
            <a:ext cx="8229600" cy="1143000"/>
          </a:xfrm>
        </p:spPr>
        <p:txBody>
          <a:bodyPr/>
          <a:lstStyle/>
          <a:p>
            <a:r>
              <a:rPr lang="en-US" altLang="en-US" sz="4400" dirty="0">
                <a:solidFill>
                  <a:srgbClr val="3B539D"/>
                </a:solidFill>
              </a:rPr>
              <a:t>Using a </a:t>
            </a:r>
            <a:r>
              <a:rPr lang="en-US" altLang="en-US" sz="4400" i="1" dirty="0">
                <a:solidFill>
                  <a:srgbClr val="3B539D"/>
                </a:solidFill>
              </a:rPr>
              <a:t>z</a:t>
            </a:r>
            <a:r>
              <a:rPr lang="en-US" altLang="en-US" sz="4400" dirty="0">
                <a:solidFill>
                  <a:srgbClr val="3B539D"/>
                </a:solidFill>
              </a:rPr>
              <a:t>-Test for a Proportion </a:t>
            </a:r>
            <a:r>
              <a:rPr lang="en-US" altLang="en-US" sz="4400" i="1" dirty="0">
                <a:solidFill>
                  <a:srgbClr val="3B539D"/>
                </a:solidFill>
              </a:rPr>
              <a:t>p</a:t>
            </a:r>
          </a:p>
        </p:txBody>
      </p:sp>
      <p:sp>
        <p:nvSpPr>
          <p:cNvPr id="19458" name="Text Box 3">
            <a:extLst>
              <a:ext uri="{FF2B5EF4-FFF2-40B4-BE49-F238E27FC236}">
                <a16:creationId xmlns="" xmlns:a16="http://schemas.microsoft.com/office/drawing/2014/main" id="{B25E8BA3-6F5E-43FB-B116-32B770C5F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1373188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45194" name="Text Box 10">
            <a:extLst>
              <a:ext uri="{FF2B5EF4-FFF2-40B4-BE49-F238E27FC236}">
                <a16:creationId xmlns="" xmlns:a16="http://schemas.microsoft.com/office/drawing/2014/main" id="{56784669-A177-4314-B499-8009E9539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1885950"/>
            <a:ext cx="497046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5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rejection region(s).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5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Find the standardized test statistic and sketch the sampling distribution.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5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Make a decision to reject or fail to reject the null hypothesis.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5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Interpret the decision in the context of the original claim.</a:t>
            </a:r>
          </a:p>
        </p:txBody>
      </p:sp>
      <p:sp>
        <p:nvSpPr>
          <p:cNvPr id="8" name="Text Box 9">
            <a:extLst>
              <a:ext uri="{FF2B5EF4-FFF2-40B4-BE49-F238E27FC236}">
                <a16:creationId xmlns="" xmlns:a16="http://schemas.microsoft.com/office/drawing/2014/main" id="{833C72D7-91D3-4A46-978F-2806224E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3550" y="4306888"/>
            <a:ext cx="3479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If </a:t>
            </a:r>
            <a:r>
              <a:rPr lang="en-US" altLang="en-US" sz="2600" i="1" dirty="0">
                <a:latin typeface="Times New Roman" panose="02020603050405020304" pitchFamily="18" charset="0"/>
              </a:rPr>
              <a:t>z </a:t>
            </a:r>
            <a:r>
              <a:rPr lang="en-US" altLang="en-US" sz="2600" dirty="0">
                <a:latin typeface="Times New Roman" panose="02020603050405020304" pitchFamily="18" charset="0"/>
              </a:rPr>
              <a:t>is in the rejection region,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  Otherwise, fail to reject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1300485" name="Object 5">
            <a:extLst>
              <a:ext uri="{FF2B5EF4-FFF2-40B4-BE49-F238E27FC236}">
                <a16:creationId xmlns="" xmlns:a16="http://schemas.microsoft.com/office/drawing/2014/main" id="{880EE913-A46C-49BB-91E2-5151E5BAB6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57900" y="2973388"/>
          <a:ext cx="1460500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4" imgW="1371600" imgH="774700" progId="Equation.DSMT4">
                  <p:embed/>
                </p:oleObj>
              </mc:Choice>
              <mc:Fallback>
                <p:oleObj name="Equation" r:id="rId4" imgW="1371600" imgH="774700" progId="Equation.DSMT4">
                  <p:embed/>
                  <p:pic>
                    <p:nvPicPr>
                      <p:cNvPr id="1300485" name="Object 5">
                        <a:extLst>
                          <a:ext uri="{FF2B5EF4-FFF2-40B4-BE49-F238E27FC236}">
                            <a16:creationId xmlns="" xmlns:a16="http://schemas.microsoft.com/office/drawing/2014/main" id="{880EE913-A46C-49BB-91E2-5151E5BAB6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7900" y="2973388"/>
                        <a:ext cx="1460500" cy="823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Text Box 26">
            <a:extLst>
              <a:ext uri="{FF2B5EF4-FFF2-40B4-BE49-F238E27FC236}">
                <a16:creationId xmlns="" xmlns:a16="http://schemas.microsoft.com/office/drawing/2014/main" id="{7DD8FD80-704E-4AA0-A5F5-1E7559B47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838" y="1379538"/>
            <a:ext cx="8240712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9463" name="Footer Placeholder 2">
            <a:extLst>
              <a:ext uri="{FF2B5EF4-FFF2-40B4-BE49-F238E27FC236}">
                <a16:creationId xmlns="" xmlns:a16="http://schemas.microsoft.com/office/drawing/2014/main" id="{067C453B-59F2-4C92-9B9E-14B794781F9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682455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290" name="Rectangle 2">
            <a:extLst>
              <a:ext uri="{FF2B5EF4-FFF2-40B4-BE49-F238E27FC236}">
                <a16:creationId xmlns="" xmlns:a16="http://schemas.microsoft.com/office/drawing/2014/main" id="{419190EC-0E68-4B6E-96ED-94484E2D76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</a:rPr>
              <a:t>Example: Hypothesis Test for a Proportion</a:t>
            </a:r>
            <a:endParaRPr lang="el-GR" altLang="en-US" dirty="0">
              <a:solidFill>
                <a:schemeClr val="accent3"/>
              </a:solidFill>
              <a:ea typeface="+mj-ea"/>
            </a:endParaRPr>
          </a:p>
        </p:txBody>
      </p:sp>
      <p:sp>
        <p:nvSpPr>
          <p:cNvPr id="21506" name="Content Placeholder 8">
            <a:extLst>
              <a:ext uri="{FF2B5EF4-FFF2-40B4-BE49-F238E27FC236}">
                <a16:creationId xmlns="" xmlns:a16="http://schemas.microsoft.com/office/drawing/2014/main" id="{D4822255-C57B-436B-BC8B-2555A5D8B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3838"/>
            <a:ext cx="8281988" cy="29083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researcher claims that less than 45% of U.S. adults use passwords that are less secure because complicated ones are too hard to remember. In a random sample of 100 adults, 41% say they use passwords that are less secure because complicated ones are too hard to remember. At </a:t>
            </a:r>
            <a:r>
              <a:rPr lang="en-US" i="1" dirty="0">
                <a:latin typeface="Symbol" panose="05050102010706020507" pitchFamily="18" charset="2"/>
              </a:rPr>
              <a:t>a</a:t>
            </a:r>
            <a:r>
              <a:rPr lang="en-US" dirty="0"/>
              <a:t> = 0.01, is there enough evidence to support the researcher’s claim?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(Adapted from Pew Research Center)</a:t>
            </a:r>
            <a:endParaRPr lang="en-US" altLang="en-US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2309" name="Text Box 21">
            <a:extLst>
              <a:ext uri="{FF2B5EF4-FFF2-40B4-BE49-F238E27FC236}">
                <a16:creationId xmlns="" xmlns:a16="http://schemas.microsoft.com/office/drawing/2014/main" id="{96EA0B38-D4EC-4A79-8A38-97C36E541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" y="4935538"/>
            <a:ext cx="82454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</a:p>
          <a:p>
            <a:r>
              <a:rPr lang="en-US" sz="2800" dirty="0">
                <a:latin typeface="+mn-lt"/>
              </a:rPr>
              <a:t>The products </a:t>
            </a:r>
            <a:r>
              <a:rPr lang="en-US" sz="2800" i="1" dirty="0">
                <a:solidFill>
                  <a:srgbClr val="C00000"/>
                </a:solidFill>
                <a:latin typeface="+mn-lt"/>
              </a:rPr>
              <a:t>np </a:t>
            </a:r>
            <a:r>
              <a:rPr lang="en-US" sz="2800" dirty="0">
                <a:solidFill>
                  <a:srgbClr val="C00000"/>
                </a:solidFill>
                <a:latin typeface="+mn-lt"/>
              </a:rPr>
              <a:t>= 100(0.45) = 45 </a:t>
            </a:r>
            <a:r>
              <a:rPr lang="en-US" sz="2800" dirty="0">
                <a:latin typeface="+mn-lt"/>
              </a:rPr>
              <a:t>and </a:t>
            </a:r>
            <a:r>
              <a:rPr lang="en-US" sz="2800" i="1" dirty="0">
                <a:solidFill>
                  <a:srgbClr val="C00000"/>
                </a:solidFill>
                <a:latin typeface="+mn-lt"/>
              </a:rPr>
              <a:t>nq </a:t>
            </a:r>
            <a:r>
              <a:rPr lang="en-US" sz="2800" dirty="0">
                <a:solidFill>
                  <a:srgbClr val="C00000"/>
                </a:solidFill>
                <a:latin typeface="+mn-lt"/>
              </a:rPr>
              <a:t>= 100(0.55) = 55 </a:t>
            </a:r>
            <a:r>
              <a:rPr lang="en-US" sz="2800" dirty="0">
                <a:latin typeface="+mn-lt"/>
              </a:rPr>
              <a:t>are both greater than 5. So, you can use a </a:t>
            </a:r>
            <a:r>
              <a:rPr lang="en-US" sz="2800" i="1" dirty="0">
                <a:latin typeface="+mn-lt"/>
              </a:rPr>
              <a:t>z</a:t>
            </a:r>
            <a:r>
              <a:rPr lang="en-US" sz="2800" dirty="0">
                <a:latin typeface="+mn-lt"/>
              </a:rPr>
              <a:t>-test.</a:t>
            </a:r>
            <a:endParaRPr lang="en-US" altLang="en-US" sz="3200" dirty="0">
              <a:latin typeface="+mn-lt"/>
            </a:endParaRPr>
          </a:p>
        </p:txBody>
      </p:sp>
      <p:sp>
        <p:nvSpPr>
          <p:cNvPr id="21509" name="Footer Placeholder 2">
            <a:extLst>
              <a:ext uri="{FF2B5EF4-FFF2-40B4-BE49-F238E27FC236}">
                <a16:creationId xmlns="" xmlns:a16="http://schemas.microsoft.com/office/drawing/2014/main" id="{BE2E65F3-787B-4654-8093-ADAF8DBB1BB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461803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3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BAD88603-2918-4538-B657-388CCE14F7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claim is “less than 45% of U.S. adults use passwords that are less secure because complicated ones are too hard to remember.” So, the null and alternative hypotheses are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H</a:t>
                </a:r>
                <a:r>
                  <a:rPr lang="en-US" baseline="-25000" dirty="0"/>
                  <a:t>0</a:t>
                </a:r>
                <a:r>
                  <a:rPr lang="en-US" dirty="0"/>
                  <a:t>: </a:t>
                </a:r>
                <a:r>
                  <a:rPr lang="en-US" i="1" dirty="0"/>
                  <a:t>p </a:t>
                </a:r>
                <a:r>
                  <a:rPr lang="en-US" dirty="0">
                    <a:sym typeface="Symbol" panose="05050102010706020507" pitchFamily="18" charset="2"/>
                  </a:rPr>
                  <a:t></a:t>
                </a:r>
                <a:r>
                  <a:rPr lang="en-US" dirty="0"/>
                  <a:t> 0.45 and </a:t>
                </a:r>
                <a:r>
                  <a:rPr lang="en-US" i="1" dirty="0"/>
                  <a:t>H</a:t>
                </a:r>
                <a:r>
                  <a:rPr lang="en-US" i="1" baseline="-25000" dirty="0"/>
                  <a:t>a</a:t>
                </a:r>
                <a:r>
                  <a:rPr lang="en-US" dirty="0"/>
                  <a:t>: </a:t>
                </a:r>
                <a:r>
                  <a:rPr lang="en-US" i="1" dirty="0"/>
                  <a:t>p </a:t>
                </a:r>
                <a:r>
                  <a:rPr lang="en-US" dirty="0"/>
                  <a:t>&lt; 0.45. </a:t>
                </a:r>
                <a:r>
                  <a:rPr lang="en-US" dirty="0">
                    <a:solidFill>
                      <a:srgbClr val="C00000"/>
                    </a:solidFill>
                  </a:rPr>
                  <a:t>(Claim)</a:t>
                </a:r>
              </a:p>
              <a:p>
                <a:pPr marL="0" indent="0">
                  <a:buNone/>
                </a:pPr>
                <a:r>
                  <a:rPr lang="en-US" dirty="0"/>
                  <a:t>Because the test is a left-tailed test and the level of significance is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0.01, the critical value is </a:t>
                </a:r>
                <a:r>
                  <a:rPr lang="en-US" i="1" dirty="0"/>
                  <a:t>z</a:t>
                </a:r>
                <a:r>
                  <a:rPr lang="en-US" baseline="-25000" dirty="0"/>
                  <a:t>0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2.33 and the rejection region is </a:t>
                </a:r>
                <a:r>
                  <a:rPr lang="en-US" i="1" dirty="0"/>
                  <a:t>z </a:t>
                </a:r>
                <a:r>
                  <a:rPr lang="en-US" dirty="0"/>
                  <a:t>&lt;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−</a:t>
                </a:r>
                <a:r>
                  <a:rPr lang="en-US" dirty="0"/>
                  <a:t>2.33.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AD88603-2918-4538-B657-388CCE14F7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2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="" xmlns:a16="http://schemas.microsoft.com/office/drawing/2014/main" id="{B64EDED5-D610-49A5-9847-D40B332BA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</a:rPr>
              <a:t>Solution: Hypothesis Test for a Proportion</a:t>
            </a:r>
            <a:endParaRPr lang="en-US" sz="4400" dirty="0">
              <a:ea typeface="+mj-ea"/>
            </a:endParaRPr>
          </a:p>
        </p:txBody>
      </p:sp>
      <p:sp>
        <p:nvSpPr>
          <p:cNvPr id="23561" name="Footer Placeholder 2">
            <a:extLst>
              <a:ext uri="{FF2B5EF4-FFF2-40B4-BE49-F238E27FC236}">
                <a16:creationId xmlns="" xmlns:a16="http://schemas.microsoft.com/office/drawing/2014/main" id="{A239EAED-30E5-4C06-8962-B11DB6C4141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32019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855</Words>
  <Application>Microsoft Office PowerPoint</Application>
  <PresentationFormat>On-screen Show (4:3)</PresentationFormat>
  <Paragraphs>93</Paragraphs>
  <Slides>16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MS PGothic</vt:lpstr>
      <vt:lpstr>Arial</vt:lpstr>
      <vt:lpstr>Calibri</vt:lpstr>
      <vt:lpstr>Cambria Math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7.4</vt:lpstr>
      <vt:lpstr>Section 7.4 Objectives</vt:lpstr>
      <vt:lpstr>z-Test for a Population Proportion</vt:lpstr>
      <vt:lpstr>Using a z-Test for a Proportion p</vt:lpstr>
      <vt:lpstr>Using a z-Test for a Proportion p</vt:lpstr>
      <vt:lpstr>Example: Hypothesis Test for a Proportion</vt:lpstr>
      <vt:lpstr>Solution: Hypothesis Test for a Proportion</vt:lpstr>
      <vt:lpstr>Solution: Hypothesis Test for a Proportion</vt:lpstr>
      <vt:lpstr>Solution: Hypothesis Test for a Proportion</vt:lpstr>
      <vt:lpstr>Sample Proportion</vt:lpstr>
      <vt:lpstr>Example: Hypothesis Test for a Proportion</vt:lpstr>
      <vt:lpstr>Solution: Hypothesis Test for Proportions</vt:lpstr>
      <vt:lpstr>Solution: Hypothesis Test for Proportions</vt:lpstr>
      <vt:lpstr>Solution: Hypothesis Test for Proportions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subject>Elementary Statistics  7e</dc:subject>
  <dc:creator>Ron Larson, Betsy Farber</dc:creator>
  <cp:lastModifiedBy>Sandra Scholten</cp:lastModifiedBy>
  <cp:revision>74</cp:revision>
  <dcterms:created xsi:type="dcterms:W3CDTF">2007-07-18T23:54:35Z</dcterms:created>
  <dcterms:modified xsi:type="dcterms:W3CDTF">2019-02-12T18:42:17Z</dcterms:modified>
</cp:coreProperties>
</file>