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0"/>
  </p:notesMasterIdLst>
  <p:handoutMasterIdLst>
    <p:handoutMasterId r:id="rId21"/>
  </p:handoutMasterIdLst>
  <p:sldIdLst>
    <p:sldId id="257" r:id="rId2"/>
    <p:sldId id="273" r:id="rId3"/>
    <p:sldId id="274" r:id="rId4"/>
    <p:sldId id="275" r:id="rId5"/>
    <p:sldId id="276" r:id="rId6"/>
    <p:sldId id="277" r:id="rId7"/>
    <p:sldId id="278" r:id="rId8"/>
    <p:sldId id="279" r:id="rId9"/>
    <p:sldId id="280" r:id="rId10"/>
    <p:sldId id="281" r:id="rId11"/>
    <p:sldId id="282" r:id="rId12"/>
    <p:sldId id="283" r:id="rId13"/>
    <p:sldId id="288" r:id="rId14"/>
    <p:sldId id="284" r:id="rId15"/>
    <p:sldId id="285" r:id="rId16"/>
    <p:sldId id="286" r:id="rId17"/>
    <p:sldId id="289" r:id="rId18"/>
    <p:sldId id="290" r:id="rId19"/>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7"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3E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6456"/>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a:t>Chapter 1</a:t>
            </a:r>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7</a:t>
            </a:r>
            <a:r>
              <a:rPr lang="en-US" altLang="en-US" dirty="0" smtClean="0"/>
              <a:t>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019702485"/>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a:t>Chapter 1</a:t>
            </a:r>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750382002"/>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dirty="0">
                <a:latin typeface="Arial" panose="020B0604020202020204" pitchFamily="34" charset="0"/>
                <a:cs typeface="Arial" panose="020B0604020202020204" pitchFamily="34" charset="0"/>
              </a:rPr>
              <a:t>Larson/Farber </a:t>
            </a:r>
            <a:r>
              <a:rPr lang="en-US" altLang="en-US" dirty="0" smtClean="0">
                <a:latin typeface="Arial" panose="020B0604020202020204" pitchFamily="34" charset="0"/>
                <a:cs typeface="Arial" panose="020B0604020202020204" pitchFamily="34" charset="0"/>
              </a:rPr>
              <a:t>7th </a:t>
            </a:r>
            <a:r>
              <a:rPr lang="en-US" altLang="en-US" dirty="0" err="1">
                <a:latin typeface="Arial" panose="020B0604020202020204" pitchFamily="34" charset="0"/>
                <a:cs typeface="Arial" panose="020B0604020202020204" pitchFamily="34" charset="0"/>
              </a:rPr>
              <a:t>ed</a:t>
            </a:r>
            <a:endParaRPr lang="en-US" altLang="en-US" dirty="0">
              <a:latin typeface="Arial" panose="020B0604020202020204" pitchFamily="34" charset="0"/>
              <a:cs typeface="Arial" panose="020B0604020202020204" pitchFamily="34" charset="0"/>
            </a:endParaRP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53473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10</a:t>
            </a:fld>
            <a:endParaRPr lang="en-US" altLang="en-US"/>
          </a:p>
        </p:txBody>
      </p:sp>
    </p:spTree>
    <p:extLst>
      <p:ext uri="{BB962C8B-B14F-4D97-AF65-F5344CB8AC3E}">
        <p14:creationId xmlns:p14="http://schemas.microsoft.com/office/powerpoint/2010/main" val="3968936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11</a:t>
            </a:fld>
            <a:endParaRPr lang="en-US" altLang="en-US"/>
          </a:p>
        </p:txBody>
      </p:sp>
    </p:spTree>
    <p:extLst>
      <p:ext uri="{BB962C8B-B14F-4D97-AF65-F5344CB8AC3E}">
        <p14:creationId xmlns:p14="http://schemas.microsoft.com/office/powerpoint/2010/main" val="3950695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12</a:t>
            </a:fld>
            <a:endParaRPr lang="en-US" altLang="en-US"/>
          </a:p>
        </p:txBody>
      </p:sp>
    </p:spTree>
    <p:extLst>
      <p:ext uri="{BB962C8B-B14F-4D97-AF65-F5344CB8AC3E}">
        <p14:creationId xmlns:p14="http://schemas.microsoft.com/office/powerpoint/2010/main" val="4076302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13</a:t>
            </a:fld>
            <a:endParaRPr lang="en-US" altLang="en-US"/>
          </a:p>
        </p:txBody>
      </p:sp>
    </p:spTree>
    <p:extLst>
      <p:ext uri="{BB962C8B-B14F-4D97-AF65-F5344CB8AC3E}">
        <p14:creationId xmlns:p14="http://schemas.microsoft.com/office/powerpoint/2010/main" val="1274259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14</a:t>
            </a:fld>
            <a:endParaRPr lang="en-US" altLang="en-US"/>
          </a:p>
        </p:txBody>
      </p:sp>
    </p:spTree>
    <p:extLst>
      <p:ext uri="{BB962C8B-B14F-4D97-AF65-F5344CB8AC3E}">
        <p14:creationId xmlns:p14="http://schemas.microsoft.com/office/powerpoint/2010/main" val="15992593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15</a:t>
            </a:fld>
            <a:endParaRPr lang="en-US" altLang="en-US"/>
          </a:p>
        </p:txBody>
      </p:sp>
    </p:spTree>
    <p:extLst>
      <p:ext uri="{BB962C8B-B14F-4D97-AF65-F5344CB8AC3E}">
        <p14:creationId xmlns:p14="http://schemas.microsoft.com/office/powerpoint/2010/main" val="149398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16</a:t>
            </a:fld>
            <a:endParaRPr lang="en-US" altLang="en-US"/>
          </a:p>
        </p:txBody>
      </p:sp>
    </p:spTree>
    <p:extLst>
      <p:ext uri="{BB962C8B-B14F-4D97-AF65-F5344CB8AC3E}">
        <p14:creationId xmlns:p14="http://schemas.microsoft.com/office/powerpoint/2010/main" val="4030590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17</a:t>
            </a:fld>
            <a:endParaRPr lang="en-US" altLang="en-US"/>
          </a:p>
        </p:txBody>
      </p:sp>
    </p:spTree>
    <p:extLst>
      <p:ext uri="{BB962C8B-B14F-4D97-AF65-F5344CB8AC3E}">
        <p14:creationId xmlns:p14="http://schemas.microsoft.com/office/powerpoint/2010/main" val="1137800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18</a:t>
            </a:fld>
            <a:endParaRPr lang="en-US" altLang="en-US"/>
          </a:p>
        </p:txBody>
      </p:sp>
    </p:spTree>
    <p:extLst>
      <p:ext uri="{BB962C8B-B14F-4D97-AF65-F5344CB8AC3E}">
        <p14:creationId xmlns:p14="http://schemas.microsoft.com/office/powerpoint/2010/main" val="3885954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2</a:t>
            </a:fld>
            <a:endParaRPr lang="en-US" altLang="en-US"/>
          </a:p>
        </p:txBody>
      </p:sp>
    </p:spTree>
    <p:extLst>
      <p:ext uri="{BB962C8B-B14F-4D97-AF65-F5344CB8AC3E}">
        <p14:creationId xmlns:p14="http://schemas.microsoft.com/office/powerpoint/2010/main" val="92972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3</a:t>
            </a:fld>
            <a:endParaRPr lang="en-US" altLang="en-US"/>
          </a:p>
        </p:txBody>
      </p:sp>
    </p:spTree>
    <p:extLst>
      <p:ext uri="{BB962C8B-B14F-4D97-AF65-F5344CB8AC3E}">
        <p14:creationId xmlns:p14="http://schemas.microsoft.com/office/powerpoint/2010/main" val="3940900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4</a:t>
            </a:fld>
            <a:endParaRPr lang="en-US" altLang="en-US"/>
          </a:p>
        </p:txBody>
      </p:sp>
    </p:spTree>
    <p:extLst>
      <p:ext uri="{BB962C8B-B14F-4D97-AF65-F5344CB8AC3E}">
        <p14:creationId xmlns:p14="http://schemas.microsoft.com/office/powerpoint/2010/main" val="1816010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5</a:t>
            </a:fld>
            <a:endParaRPr lang="en-US" altLang="en-US"/>
          </a:p>
        </p:txBody>
      </p:sp>
    </p:spTree>
    <p:extLst>
      <p:ext uri="{BB962C8B-B14F-4D97-AF65-F5344CB8AC3E}">
        <p14:creationId xmlns:p14="http://schemas.microsoft.com/office/powerpoint/2010/main" val="1209800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6</a:t>
            </a:fld>
            <a:endParaRPr lang="en-US" altLang="en-US"/>
          </a:p>
        </p:txBody>
      </p:sp>
    </p:spTree>
    <p:extLst>
      <p:ext uri="{BB962C8B-B14F-4D97-AF65-F5344CB8AC3E}">
        <p14:creationId xmlns:p14="http://schemas.microsoft.com/office/powerpoint/2010/main" val="3823475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7</a:t>
            </a:fld>
            <a:endParaRPr lang="en-US" altLang="en-US"/>
          </a:p>
        </p:txBody>
      </p:sp>
    </p:spTree>
    <p:extLst>
      <p:ext uri="{BB962C8B-B14F-4D97-AF65-F5344CB8AC3E}">
        <p14:creationId xmlns:p14="http://schemas.microsoft.com/office/powerpoint/2010/main" val="70752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8</a:t>
            </a:fld>
            <a:endParaRPr lang="en-US" altLang="en-US"/>
          </a:p>
        </p:txBody>
      </p:sp>
    </p:spTree>
    <p:extLst>
      <p:ext uri="{BB962C8B-B14F-4D97-AF65-F5344CB8AC3E}">
        <p14:creationId xmlns:p14="http://schemas.microsoft.com/office/powerpoint/2010/main" val="67416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Chapter 1</a:t>
            </a:r>
            <a:endParaRPr lang="en-US"/>
          </a:p>
        </p:txBody>
      </p:sp>
      <p:sp>
        <p:nvSpPr>
          <p:cNvPr id="5" name="Footer Placeholder 4"/>
          <p:cNvSpPr>
            <a:spLocks noGrp="1"/>
          </p:cNvSpPr>
          <p:nvPr>
            <p:ph type="ftr" sz="quarter" idx="11"/>
          </p:nvPr>
        </p:nvSpPr>
        <p:spPr/>
        <p:txBody>
          <a:bodyPr/>
          <a:lstStyle/>
          <a:p>
            <a:pPr>
              <a:defRPr/>
            </a:pPr>
            <a:r>
              <a:rPr lang="en-US" altLang="en-US" smtClean="0"/>
              <a:t>Larson/Farber 7th ed</a:t>
            </a:r>
            <a:endParaRPr lang="en-US" altLang="en-US" dirty="0"/>
          </a:p>
        </p:txBody>
      </p:sp>
      <p:sp>
        <p:nvSpPr>
          <p:cNvPr id="6" name="Slide Number Placeholder 5"/>
          <p:cNvSpPr>
            <a:spLocks noGrp="1"/>
          </p:cNvSpPr>
          <p:nvPr>
            <p:ph type="sldNum" sz="quarter" idx="12"/>
          </p:nvPr>
        </p:nvSpPr>
        <p:spPr/>
        <p:txBody>
          <a:bodyPr/>
          <a:lstStyle/>
          <a:p>
            <a:fld id="{1A5BD864-E641-43A5-B847-432F3B5DE1C7}" type="slidenum">
              <a:rPr lang="en-US" altLang="en-US" smtClean="0"/>
              <a:pPr/>
              <a:t>9</a:t>
            </a:fld>
            <a:endParaRPr lang="en-US" altLang="en-US"/>
          </a:p>
        </p:txBody>
      </p:sp>
    </p:spTree>
    <p:extLst>
      <p:ext uri="{BB962C8B-B14F-4D97-AF65-F5344CB8AC3E}">
        <p14:creationId xmlns:p14="http://schemas.microsoft.com/office/powerpoint/2010/main" val="4287189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png"/><Relationship Id="rId18" Type="http://schemas.openxmlformats.org/officeDocument/2006/relationships/image" Target="../media/image15.png"/><Relationship Id="rId26" Type="http://schemas.openxmlformats.org/officeDocument/2006/relationships/image" Target="../media/image28.png"/><Relationship Id="rId3" Type="http://schemas.openxmlformats.org/officeDocument/2006/relationships/image" Target="../media/image23.png"/><Relationship Id="rId21" Type="http://schemas.openxmlformats.org/officeDocument/2006/relationships/image" Target="../media/image18.png"/><Relationship Id="rId7" Type="http://schemas.openxmlformats.org/officeDocument/2006/relationships/image" Target="../media/image25.png"/><Relationship Id="rId12" Type="http://schemas.openxmlformats.org/officeDocument/2006/relationships/image" Target="../media/image8.png"/><Relationship Id="rId17" Type="http://schemas.openxmlformats.org/officeDocument/2006/relationships/image" Target="../media/image13.png"/><Relationship Id="rId25" Type="http://schemas.openxmlformats.org/officeDocument/2006/relationships/image" Target="../media/image27.png"/><Relationship Id="rId2" Type="http://schemas.openxmlformats.org/officeDocument/2006/relationships/notesSlide" Target="../notesSlides/notesSlide14.xml"/><Relationship Id="rId16" Type="http://schemas.openxmlformats.org/officeDocument/2006/relationships/image" Target="../media/image12.png"/><Relationship Id="rId20" Type="http://schemas.openxmlformats.org/officeDocument/2006/relationships/image" Target="../media/image17.png"/><Relationship Id="rId29" Type="http://schemas.openxmlformats.org/officeDocument/2006/relationships/image" Target="../media/image31.png"/><Relationship Id="rId1" Type="http://schemas.openxmlformats.org/officeDocument/2006/relationships/slideLayout" Target="../slideLayouts/slideLayout5.xml"/><Relationship Id="rId6" Type="http://schemas.openxmlformats.org/officeDocument/2006/relationships/image" Target="../media/image24.png"/><Relationship Id="rId11" Type="http://schemas.openxmlformats.org/officeDocument/2006/relationships/image" Target="../media/image21.png"/><Relationship Id="rId24" Type="http://schemas.openxmlformats.org/officeDocument/2006/relationships/image" Target="../media/image26.png"/><Relationship Id="rId32" Type="http://schemas.openxmlformats.org/officeDocument/2006/relationships/image" Target="../media/image35.wmf"/><Relationship Id="rId5" Type="http://schemas.openxmlformats.org/officeDocument/2006/relationships/image" Target="../media/image14.png"/><Relationship Id="rId15" Type="http://schemas.openxmlformats.org/officeDocument/2006/relationships/image" Target="../media/image11.png"/><Relationship Id="rId23" Type="http://schemas.openxmlformats.org/officeDocument/2006/relationships/image" Target="../media/image22.png"/><Relationship Id="rId28" Type="http://schemas.openxmlformats.org/officeDocument/2006/relationships/image" Target="../media/image30.png"/><Relationship Id="rId10" Type="http://schemas.openxmlformats.org/officeDocument/2006/relationships/image" Target="../media/image20.png"/><Relationship Id="rId19" Type="http://schemas.openxmlformats.org/officeDocument/2006/relationships/image" Target="../media/image16.png"/><Relationship Id="rId31" Type="http://schemas.openxmlformats.org/officeDocument/2006/relationships/image" Target="../media/image34.png"/><Relationship Id="rId4" Type="http://schemas.openxmlformats.org/officeDocument/2006/relationships/image" Target="../media/image6.png"/><Relationship Id="rId9" Type="http://schemas.openxmlformats.org/officeDocument/2006/relationships/image" Target="../media/image7.png"/><Relationship Id="rId14" Type="http://schemas.openxmlformats.org/officeDocument/2006/relationships/image" Target="../media/image10.png"/><Relationship Id="rId22" Type="http://schemas.openxmlformats.org/officeDocument/2006/relationships/image" Target="../media/image19.png"/><Relationship Id="rId27" Type="http://schemas.openxmlformats.org/officeDocument/2006/relationships/image" Target="../media/image29.png"/><Relationship Id="rId30"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26" Type="http://schemas.openxmlformats.org/officeDocument/2006/relationships/image" Target="../media/image28.pn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2" Type="http://schemas.openxmlformats.org/officeDocument/2006/relationships/notesSlide" Target="../notesSlides/notesSlide7.xml"/><Relationship Id="rId16" Type="http://schemas.openxmlformats.org/officeDocument/2006/relationships/image" Target="../media/image18.png"/><Relationship Id="rId20" Type="http://schemas.openxmlformats.org/officeDocument/2006/relationships/image" Target="../media/image22.png"/><Relationship Id="rId29" Type="http://schemas.openxmlformats.org/officeDocument/2006/relationships/image" Target="../media/image31.png"/><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6.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28" Type="http://schemas.openxmlformats.org/officeDocument/2006/relationships/image" Target="../media/image30.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png"/><Relationship Id="rId30" Type="http://schemas.openxmlformats.org/officeDocument/2006/relationships/image" Target="../media/image3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a:latin typeface="Arial" panose="020B0604020202020204" pitchFamily="34" charset="0"/>
              </a:rPr>
              <a:t>Introduction to Statistics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1</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xmlns="" id="{42FD09AD-93E4-4123-AEE8-988B4542BA95}"/>
              </a:ext>
            </a:extLst>
          </p:cNvPr>
          <p:cNvSpPr>
            <a:spLocks noGrp="1"/>
          </p:cNvSpPr>
          <p:nvPr>
            <p:ph type="title"/>
          </p:nvPr>
        </p:nvSpPr>
        <p:spPr/>
        <p:txBody>
          <a:bodyPr/>
          <a:lstStyle/>
          <a:p>
            <a:pPr eaLnBrk="1" hangingPunct="1"/>
            <a:r>
              <a:rPr lang="en-US" altLang="en-US"/>
              <a:t>Parameter and Statistic</a:t>
            </a:r>
          </a:p>
        </p:txBody>
      </p:sp>
      <p:sp>
        <p:nvSpPr>
          <p:cNvPr id="10243" name="Content Placeholder 2">
            <a:extLst>
              <a:ext uri="{FF2B5EF4-FFF2-40B4-BE49-F238E27FC236}">
                <a16:creationId xmlns:a16="http://schemas.microsoft.com/office/drawing/2014/main" xmlns="" id="{4BEFA201-23F2-472E-98A1-474CAC1D22CD}"/>
              </a:ext>
            </a:extLst>
          </p:cNvPr>
          <p:cNvSpPr>
            <a:spLocks noGrp="1"/>
          </p:cNvSpPr>
          <p:nvPr>
            <p:ph idx="1"/>
          </p:nvPr>
        </p:nvSpPr>
        <p:spPr>
          <a:xfrm>
            <a:off x="457200" y="1346200"/>
            <a:ext cx="5867400" cy="2057400"/>
          </a:xfrm>
        </p:spPr>
        <p:txBody>
          <a:bodyPr/>
          <a:lstStyle/>
          <a:p>
            <a:pPr eaLnBrk="1" hangingPunct="1">
              <a:buFont typeface="Arial" panose="020B0604020202020204" pitchFamily="34" charset="0"/>
              <a:buNone/>
              <a:defRPr/>
            </a:pPr>
            <a:r>
              <a:rPr lang="en-US" sz="3600" b="1" u="sng" dirty="0">
                <a:solidFill>
                  <a:schemeClr val="accent2"/>
                </a:solidFill>
              </a:rPr>
              <a:t>P</a:t>
            </a:r>
            <a:r>
              <a:rPr lang="en-US" b="1" dirty="0">
                <a:solidFill>
                  <a:schemeClr val="accent2"/>
                </a:solidFill>
              </a:rPr>
              <a:t>arameter</a:t>
            </a:r>
            <a:r>
              <a:rPr lang="en-US" b="1" dirty="0"/>
              <a:t> </a:t>
            </a:r>
            <a:r>
              <a:rPr lang="en-US" dirty="0"/>
              <a:t> </a:t>
            </a:r>
          </a:p>
          <a:p>
            <a:pPr marL="55563" indent="-55563" eaLnBrk="1" hangingPunct="1">
              <a:buFont typeface="Arial" panose="020B0604020202020204" pitchFamily="34" charset="0"/>
              <a:buNone/>
              <a:defRPr/>
            </a:pPr>
            <a:r>
              <a:rPr lang="en-US" dirty="0"/>
              <a:t>A numerical description of a </a:t>
            </a:r>
            <a:r>
              <a:rPr lang="en-US" u="sng" dirty="0">
                <a:solidFill>
                  <a:schemeClr val="accent2"/>
                </a:solidFill>
              </a:rPr>
              <a:t>p</a:t>
            </a:r>
            <a:r>
              <a:rPr lang="en-US" dirty="0">
                <a:solidFill>
                  <a:schemeClr val="accent2"/>
                </a:solidFill>
              </a:rPr>
              <a:t>opulation</a:t>
            </a:r>
            <a:r>
              <a:rPr lang="en-US" dirty="0"/>
              <a:t>  characteristic.</a:t>
            </a:r>
          </a:p>
          <a:p>
            <a:pPr eaLnBrk="1" hangingPunct="1">
              <a:buFont typeface="Arial" panose="020B0604020202020204" pitchFamily="34" charset="0"/>
              <a:buNone/>
              <a:defRPr/>
            </a:pPr>
            <a:r>
              <a:rPr lang="en-US" dirty="0"/>
              <a:t>	</a:t>
            </a:r>
            <a:r>
              <a:rPr lang="en-US" i="1" dirty="0"/>
              <a:t>Average age of all people in the United States</a:t>
            </a:r>
          </a:p>
        </p:txBody>
      </p:sp>
      <p:grpSp>
        <p:nvGrpSpPr>
          <p:cNvPr id="17412" name="Group 340">
            <a:extLst>
              <a:ext uri="{FF2B5EF4-FFF2-40B4-BE49-F238E27FC236}">
                <a16:creationId xmlns:a16="http://schemas.microsoft.com/office/drawing/2014/main" xmlns="" id="{2D74822E-2656-4743-B884-1542C753E74E}"/>
              </a:ext>
            </a:extLst>
          </p:cNvPr>
          <p:cNvGrpSpPr>
            <a:grpSpLocks/>
          </p:cNvGrpSpPr>
          <p:nvPr/>
        </p:nvGrpSpPr>
        <p:grpSpPr bwMode="auto">
          <a:xfrm>
            <a:off x="5715000" y="2963863"/>
            <a:ext cx="2998788" cy="1008062"/>
            <a:chOff x="2307" y="2066"/>
            <a:chExt cx="1444" cy="847"/>
          </a:xfrm>
        </p:grpSpPr>
        <p:grpSp>
          <p:nvGrpSpPr>
            <p:cNvPr id="17419" name="Group 339">
              <a:extLst>
                <a:ext uri="{FF2B5EF4-FFF2-40B4-BE49-F238E27FC236}">
                  <a16:creationId xmlns:a16="http://schemas.microsoft.com/office/drawing/2014/main" xmlns="" id="{9B09C469-1B92-41D3-8C3B-1A3AFB4D5314}"/>
                </a:ext>
              </a:extLst>
            </p:cNvPr>
            <p:cNvGrpSpPr>
              <a:grpSpLocks/>
            </p:cNvGrpSpPr>
            <p:nvPr/>
          </p:nvGrpSpPr>
          <p:grpSpPr bwMode="auto">
            <a:xfrm>
              <a:off x="2873" y="2066"/>
              <a:ext cx="878" cy="767"/>
              <a:chOff x="2873" y="2066"/>
              <a:chExt cx="878" cy="767"/>
            </a:xfrm>
          </p:grpSpPr>
          <p:sp>
            <p:nvSpPr>
              <p:cNvPr id="17482" name="Freeform 274">
                <a:extLst>
                  <a:ext uri="{FF2B5EF4-FFF2-40B4-BE49-F238E27FC236}">
                    <a16:creationId xmlns:a16="http://schemas.microsoft.com/office/drawing/2014/main" xmlns="" id="{60ADF844-B00A-4FF6-AC70-E8E98A3A93A0}"/>
                  </a:ext>
                </a:extLst>
              </p:cNvPr>
              <p:cNvSpPr>
                <a:spLocks/>
              </p:cNvSpPr>
              <p:nvPr/>
            </p:nvSpPr>
            <p:spPr bwMode="auto">
              <a:xfrm>
                <a:off x="2873" y="2804"/>
                <a:ext cx="35" cy="29"/>
              </a:xfrm>
              <a:custGeom>
                <a:avLst/>
                <a:gdLst>
                  <a:gd name="T0" fmla="*/ 0 w 104"/>
                  <a:gd name="T1" fmla="*/ 0 h 87"/>
                  <a:gd name="T2" fmla="*/ 0 w 104"/>
                  <a:gd name="T3" fmla="*/ 0 h 87"/>
                  <a:gd name="T4" fmla="*/ 0 w 104"/>
                  <a:gd name="T5" fmla="*/ 0 h 87"/>
                  <a:gd name="T6" fmla="*/ 0 w 104"/>
                  <a:gd name="T7" fmla="*/ 0 h 87"/>
                  <a:gd name="T8" fmla="*/ 0 w 104"/>
                  <a:gd name="T9" fmla="*/ 0 h 87"/>
                  <a:gd name="T10" fmla="*/ 0 w 104"/>
                  <a:gd name="T11" fmla="*/ 0 h 87"/>
                  <a:gd name="T12" fmla="*/ 0 w 104"/>
                  <a:gd name="T13" fmla="*/ 0 h 87"/>
                  <a:gd name="T14" fmla="*/ 0 w 104"/>
                  <a:gd name="T15" fmla="*/ 0 h 87"/>
                  <a:gd name="T16" fmla="*/ 0 w 104"/>
                  <a:gd name="T17" fmla="*/ 0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87"/>
                  <a:gd name="T29" fmla="*/ 104 w 104"/>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87">
                    <a:moveTo>
                      <a:pt x="21" y="0"/>
                    </a:moveTo>
                    <a:lnTo>
                      <a:pt x="0" y="26"/>
                    </a:lnTo>
                    <a:lnTo>
                      <a:pt x="9" y="46"/>
                    </a:lnTo>
                    <a:lnTo>
                      <a:pt x="28" y="53"/>
                    </a:lnTo>
                    <a:lnTo>
                      <a:pt x="48" y="87"/>
                    </a:lnTo>
                    <a:lnTo>
                      <a:pt x="102" y="73"/>
                    </a:lnTo>
                    <a:lnTo>
                      <a:pt x="104" y="37"/>
                    </a:lnTo>
                    <a:lnTo>
                      <a:pt x="64" y="7"/>
                    </a:lnTo>
                    <a:lnTo>
                      <a:pt x="21" y="0"/>
                    </a:lnTo>
                    <a:close/>
                  </a:path>
                </a:pathLst>
              </a:custGeom>
              <a:solidFill>
                <a:srgbClr val="00FF00"/>
              </a:solidFill>
              <a:ln w="4763">
                <a:solidFill>
                  <a:srgbClr val="000000"/>
                </a:solidFill>
                <a:round/>
                <a:headEnd/>
                <a:tailEnd/>
              </a:ln>
            </p:spPr>
            <p:txBody>
              <a:bodyPr/>
              <a:lstStyle/>
              <a:p>
                <a:endParaRPr lang="en-US"/>
              </a:p>
            </p:txBody>
          </p:sp>
          <p:sp>
            <p:nvSpPr>
              <p:cNvPr id="17483" name="Freeform 277">
                <a:extLst>
                  <a:ext uri="{FF2B5EF4-FFF2-40B4-BE49-F238E27FC236}">
                    <a16:creationId xmlns:a16="http://schemas.microsoft.com/office/drawing/2014/main" xmlns="" id="{48E3D881-46EC-478B-9692-08D8E4303CBA}"/>
                  </a:ext>
                </a:extLst>
              </p:cNvPr>
              <p:cNvSpPr>
                <a:spLocks/>
              </p:cNvSpPr>
              <p:nvPr/>
            </p:nvSpPr>
            <p:spPr bwMode="auto">
              <a:xfrm>
                <a:off x="3673" y="2066"/>
                <a:ext cx="78" cy="121"/>
              </a:xfrm>
              <a:custGeom>
                <a:avLst/>
                <a:gdLst>
                  <a:gd name="T0" fmla="*/ 0 w 236"/>
                  <a:gd name="T1" fmla="*/ 0 h 361"/>
                  <a:gd name="T2" fmla="*/ 0 w 236"/>
                  <a:gd name="T3" fmla="*/ 0 h 361"/>
                  <a:gd name="T4" fmla="*/ 0 w 236"/>
                  <a:gd name="T5" fmla="*/ 0 h 361"/>
                  <a:gd name="T6" fmla="*/ 0 w 236"/>
                  <a:gd name="T7" fmla="*/ 0 h 361"/>
                  <a:gd name="T8" fmla="*/ 0 w 236"/>
                  <a:gd name="T9" fmla="*/ 0 h 361"/>
                  <a:gd name="T10" fmla="*/ 0 w 236"/>
                  <a:gd name="T11" fmla="*/ 0 h 361"/>
                  <a:gd name="T12" fmla="*/ 0 w 236"/>
                  <a:gd name="T13" fmla="*/ 0 h 361"/>
                  <a:gd name="T14" fmla="*/ 0 w 236"/>
                  <a:gd name="T15" fmla="*/ 0 h 361"/>
                  <a:gd name="T16" fmla="*/ 0 w 236"/>
                  <a:gd name="T17" fmla="*/ 0 h 361"/>
                  <a:gd name="T18" fmla="*/ 0 w 236"/>
                  <a:gd name="T19" fmla="*/ 0 h 361"/>
                  <a:gd name="T20" fmla="*/ 0 w 236"/>
                  <a:gd name="T21" fmla="*/ 0 h 361"/>
                  <a:gd name="T22" fmla="*/ 0 w 236"/>
                  <a:gd name="T23" fmla="*/ 0 h 361"/>
                  <a:gd name="T24" fmla="*/ 0 w 236"/>
                  <a:gd name="T25" fmla="*/ 0 h 361"/>
                  <a:gd name="T26" fmla="*/ 0 w 236"/>
                  <a:gd name="T27" fmla="*/ 0 h 361"/>
                  <a:gd name="T28" fmla="*/ 0 w 236"/>
                  <a:gd name="T29" fmla="*/ 0 h 361"/>
                  <a:gd name="T30" fmla="*/ 0 w 236"/>
                  <a:gd name="T31" fmla="*/ 0 h 361"/>
                  <a:gd name="T32" fmla="*/ 0 w 236"/>
                  <a:gd name="T33" fmla="*/ 0 h 361"/>
                  <a:gd name="T34" fmla="*/ 0 w 236"/>
                  <a:gd name="T35" fmla="*/ 0 h 361"/>
                  <a:gd name="T36" fmla="*/ 0 w 236"/>
                  <a:gd name="T37" fmla="*/ 0 h 361"/>
                  <a:gd name="T38" fmla="*/ 0 w 236"/>
                  <a:gd name="T39" fmla="*/ 0 h 361"/>
                  <a:gd name="T40" fmla="*/ 0 w 236"/>
                  <a:gd name="T41" fmla="*/ 0 h 361"/>
                  <a:gd name="T42" fmla="*/ 0 w 236"/>
                  <a:gd name="T43" fmla="*/ 0 h 361"/>
                  <a:gd name="T44" fmla="*/ 0 w 236"/>
                  <a:gd name="T45" fmla="*/ 0 h 361"/>
                  <a:gd name="T46" fmla="*/ 0 w 236"/>
                  <a:gd name="T47" fmla="*/ 0 h 361"/>
                  <a:gd name="T48" fmla="*/ 0 w 236"/>
                  <a:gd name="T49" fmla="*/ 0 h 361"/>
                  <a:gd name="T50" fmla="*/ 0 w 236"/>
                  <a:gd name="T51" fmla="*/ 0 h 361"/>
                  <a:gd name="T52" fmla="*/ 0 w 236"/>
                  <a:gd name="T53" fmla="*/ 0 h 361"/>
                  <a:gd name="T54" fmla="*/ 0 w 236"/>
                  <a:gd name="T55" fmla="*/ 0 h 3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36"/>
                  <a:gd name="T85" fmla="*/ 0 h 361"/>
                  <a:gd name="T86" fmla="*/ 236 w 236"/>
                  <a:gd name="T87" fmla="*/ 361 h 3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36" h="361">
                    <a:moveTo>
                      <a:pt x="55" y="11"/>
                    </a:moveTo>
                    <a:lnTo>
                      <a:pt x="20" y="78"/>
                    </a:lnTo>
                    <a:lnTo>
                      <a:pt x="37" y="102"/>
                    </a:lnTo>
                    <a:lnTo>
                      <a:pt x="20" y="133"/>
                    </a:lnTo>
                    <a:lnTo>
                      <a:pt x="30" y="143"/>
                    </a:lnTo>
                    <a:lnTo>
                      <a:pt x="23" y="163"/>
                    </a:lnTo>
                    <a:lnTo>
                      <a:pt x="23" y="197"/>
                    </a:lnTo>
                    <a:lnTo>
                      <a:pt x="0" y="209"/>
                    </a:lnTo>
                    <a:lnTo>
                      <a:pt x="9" y="219"/>
                    </a:lnTo>
                    <a:lnTo>
                      <a:pt x="58" y="346"/>
                    </a:lnTo>
                    <a:lnTo>
                      <a:pt x="98" y="361"/>
                    </a:lnTo>
                    <a:lnTo>
                      <a:pt x="96" y="336"/>
                    </a:lnTo>
                    <a:lnTo>
                      <a:pt x="115" y="315"/>
                    </a:lnTo>
                    <a:lnTo>
                      <a:pt x="108" y="294"/>
                    </a:lnTo>
                    <a:lnTo>
                      <a:pt x="156" y="268"/>
                    </a:lnTo>
                    <a:lnTo>
                      <a:pt x="159" y="233"/>
                    </a:lnTo>
                    <a:lnTo>
                      <a:pt x="187" y="231"/>
                    </a:lnTo>
                    <a:lnTo>
                      <a:pt x="209" y="204"/>
                    </a:lnTo>
                    <a:lnTo>
                      <a:pt x="236" y="186"/>
                    </a:lnTo>
                    <a:lnTo>
                      <a:pt x="236" y="163"/>
                    </a:lnTo>
                    <a:lnTo>
                      <a:pt x="199" y="156"/>
                    </a:lnTo>
                    <a:lnTo>
                      <a:pt x="193" y="132"/>
                    </a:lnTo>
                    <a:lnTo>
                      <a:pt x="155" y="128"/>
                    </a:lnTo>
                    <a:lnTo>
                      <a:pt x="125" y="21"/>
                    </a:lnTo>
                    <a:lnTo>
                      <a:pt x="111" y="0"/>
                    </a:lnTo>
                    <a:lnTo>
                      <a:pt x="74" y="9"/>
                    </a:lnTo>
                    <a:lnTo>
                      <a:pt x="67" y="19"/>
                    </a:lnTo>
                    <a:lnTo>
                      <a:pt x="55" y="11"/>
                    </a:lnTo>
                    <a:close/>
                  </a:path>
                </a:pathLst>
              </a:custGeom>
              <a:solidFill>
                <a:srgbClr val="001F9F"/>
              </a:solidFill>
              <a:ln w="4763">
                <a:solidFill>
                  <a:srgbClr val="000000"/>
                </a:solidFill>
                <a:round/>
                <a:headEnd/>
                <a:tailEnd/>
              </a:ln>
            </p:spPr>
            <p:txBody>
              <a:bodyPr/>
              <a:lstStyle/>
              <a:p>
                <a:endParaRPr lang="en-US"/>
              </a:p>
            </p:txBody>
          </p:sp>
        </p:grpSp>
        <p:grpSp>
          <p:nvGrpSpPr>
            <p:cNvPr id="17420" name="Group 338">
              <a:extLst>
                <a:ext uri="{FF2B5EF4-FFF2-40B4-BE49-F238E27FC236}">
                  <a16:creationId xmlns:a16="http://schemas.microsoft.com/office/drawing/2014/main" xmlns="" id="{5C355068-9BE4-4FEC-8AE3-0E98008A48BC}"/>
                </a:ext>
              </a:extLst>
            </p:cNvPr>
            <p:cNvGrpSpPr>
              <a:grpSpLocks/>
            </p:cNvGrpSpPr>
            <p:nvPr/>
          </p:nvGrpSpPr>
          <p:grpSpPr bwMode="auto">
            <a:xfrm>
              <a:off x="2307" y="2075"/>
              <a:ext cx="1423" cy="838"/>
              <a:chOff x="2307" y="2075"/>
              <a:chExt cx="1423" cy="838"/>
            </a:xfrm>
          </p:grpSpPr>
          <p:grpSp>
            <p:nvGrpSpPr>
              <p:cNvPr id="17421" name="Group 337">
                <a:extLst>
                  <a:ext uri="{FF2B5EF4-FFF2-40B4-BE49-F238E27FC236}">
                    <a16:creationId xmlns:a16="http://schemas.microsoft.com/office/drawing/2014/main" xmlns="" id="{5CAD7A5D-C1A3-4969-A5DB-946DDB98885E}"/>
                  </a:ext>
                </a:extLst>
              </p:cNvPr>
              <p:cNvGrpSpPr>
                <a:grpSpLocks/>
              </p:cNvGrpSpPr>
              <p:nvPr/>
            </p:nvGrpSpPr>
            <p:grpSpPr bwMode="auto">
              <a:xfrm>
                <a:off x="2307" y="2348"/>
                <a:ext cx="651" cy="565"/>
                <a:chOff x="2307" y="2348"/>
                <a:chExt cx="651" cy="565"/>
              </a:xfrm>
            </p:grpSpPr>
            <p:grpSp>
              <p:nvGrpSpPr>
                <p:cNvPr id="17473" name="Group 336">
                  <a:extLst>
                    <a:ext uri="{FF2B5EF4-FFF2-40B4-BE49-F238E27FC236}">
                      <a16:creationId xmlns:a16="http://schemas.microsoft.com/office/drawing/2014/main" xmlns="" id="{933EEC34-B87C-43DB-97E3-493A147EBFB4}"/>
                    </a:ext>
                  </a:extLst>
                </p:cNvPr>
                <p:cNvGrpSpPr>
                  <a:grpSpLocks/>
                </p:cNvGrpSpPr>
                <p:nvPr/>
              </p:nvGrpSpPr>
              <p:grpSpPr bwMode="auto">
                <a:xfrm>
                  <a:off x="2741" y="2746"/>
                  <a:ext cx="217" cy="167"/>
                  <a:chOff x="2741" y="2746"/>
                  <a:chExt cx="217" cy="167"/>
                </a:xfrm>
              </p:grpSpPr>
              <p:sp>
                <p:nvSpPr>
                  <p:cNvPr id="17475" name="Freeform 266">
                    <a:extLst>
                      <a:ext uri="{FF2B5EF4-FFF2-40B4-BE49-F238E27FC236}">
                        <a16:creationId xmlns:a16="http://schemas.microsoft.com/office/drawing/2014/main" xmlns="" id="{4AE6E7FE-6911-4B5A-B025-F06C7EAC20D7}"/>
                      </a:ext>
                    </a:extLst>
                  </p:cNvPr>
                  <p:cNvSpPr>
                    <a:spLocks/>
                  </p:cNvSpPr>
                  <p:nvPr/>
                </p:nvSpPr>
                <p:spPr bwMode="auto">
                  <a:xfrm>
                    <a:off x="2741" y="2767"/>
                    <a:ext cx="17" cy="24"/>
                  </a:xfrm>
                  <a:custGeom>
                    <a:avLst/>
                    <a:gdLst>
                      <a:gd name="T0" fmla="*/ 0 w 50"/>
                      <a:gd name="T1" fmla="*/ 0 h 73"/>
                      <a:gd name="T2" fmla="*/ 0 w 50"/>
                      <a:gd name="T3" fmla="*/ 0 h 73"/>
                      <a:gd name="T4" fmla="*/ 0 w 50"/>
                      <a:gd name="T5" fmla="*/ 0 h 73"/>
                      <a:gd name="T6" fmla="*/ 0 w 50"/>
                      <a:gd name="T7" fmla="*/ 0 h 73"/>
                      <a:gd name="T8" fmla="*/ 0 w 50"/>
                      <a:gd name="T9" fmla="*/ 0 h 73"/>
                      <a:gd name="T10" fmla="*/ 0 w 50"/>
                      <a:gd name="T11" fmla="*/ 0 h 73"/>
                      <a:gd name="T12" fmla="*/ 0 60000 65536"/>
                      <a:gd name="T13" fmla="*/ 0 60000 65536"/>
                      <a:gd name="T14" fmla="*/ 0 60000 65536"/>
                      <a:gd name="T15" fmla="*/ 0 60000 65536"/>
                      <a:gd name="T16" fmla="*/ 0 60000 65536"/>
                      <a:gd name="T17" fmla="*/ 0 60000 65536"/>
                      <a:gd name="T18" fmla="*/ 0 w 50"/>
                      <a:gd name="T19" fmla="*/ 0 h 73"/>
                      <a:gd name="T20" fmla="*/ 50 w 50"/>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50" h="73">
                        <a:moveTo>
                          <a:pt x="0" y="73"/>
                        </a:moveTo>
                        <a:lnTo>
                          <a:pt x="0" y="51"/>
                        </a:lnTo>
                        <a:lnTo>
                          <a:pt x="28" y="0"/>
                        </a:lnTo>
                        <a:lnTo>
                          <a:pt x="50" y="15"/>
                        </a:lnTo>
                        <a:lnTo>
                          <a:pt x="26" y="73"/>
                        </a:lnTo>
                        <a:lnTo>
                          <a:pt x="0" y="73"/>
                        </a:lnTo>
                        <a:close/>
                      </a:path>
                    </a:pathLst>
                  </a:custGeom>
                  <a:solidFill>
                    <a:srgbClr val="00FF00"/>
                  </a:solidFill>
                  <a:ln w="4763">
                    <a:solidFill>
                      <a:srgbClr val="000000"/>
                    </a:solidFill>
                    <a:round/>
                    <a:headEnd/>
                    <a:tailEnd/>
                  </a:ln>
                </p:spPr>
                <p:txBody>
                  <a:bodyPr/>
                  <a:lstStyle/>
                  <a:p>
                    <a:endParaRPr lang="en-US"/>
                  </a:p>
                </p:txBody>
              </p:sp>
              <p:sp>
                <p:nvSpPr>
                  <p:cNvPr id="17476" name="Freeform 267">
                    <a:extLst>
                      <a:ext uri="{FF2B5EF4-FFF2-40B4-BE49-F238E27FC236}">
                        <a16:creationId xmlns:a16="http://schemas.microsoft.com/office/drawing/2014/main" xmlns="" id="{10FBF230-6BF9-48B3-A162-A8EC2F73C737}"/>
                      </a:ext>
                    </a:extLst>
                  </p:cNvPr>
                  <p:cNvSpPr>
                    <a:spLocks/>
                  </p:cNvSpPr>
                  <p:nvPr/>
                </p:nvSpPr>
                <p:spPr bwMode="auto">
                  <a:xfrm>
                    <a:off x="2765" y="2746"/>
                    <a:ext cx="31" cy="31"/>
                  </a:xfrm>
                  <a:custGeom>
                    <a:avLst/>
                    <a:gdLst>
                      <a:gd name="T0" fmla="*/ 0 w 94"/>
                      <a:gd name="T1" fmla="*/ 0 h 92"/>
                      <a:gd name="T2" fmla="*/ 0 w 94"/>
                      <a:gd name="T3" fmla="*/ 0 h 92"/>
                      <a:gd name="T4" fmla="*/ 0 w 94"/>
                      <a:gd name="T5" fmla="*/ 0 h 92"/>
                      <a:gd name="T6" fmla="*/ 0 w 94"/>
                      <a:gd name="T7" fmla="*/ 0 h 92"/>
                      <a:gd name="T8" fmla="*/ 0 w 94"/>
                      <a:gd name="T9" fmla="*/ 0 h 92"/>
                      <a:gd name="T10" fmla="*/ 0 w 94"/>
                      <a:gd name="T11" fmla="*/ 0 h 92"/>
                      <a:gd name="T12" fmla="*/ 0 w 94"/>
                      <a:gd name="T13" fmla="*/ 0 h 92"/>
                      <a:gd name="T14" fmla="*/ 0 60000 65536"/>
                      <a:gd name="T15" fmla="*/ 0 60000 65536"/>
                      <a:gd name="T16" fmla="*/ 0 60000 65536"/>
                      <a:gd name="T17" fmla="*/ 0 60000 65536"/>
                      <a:gd name="T18" fmla="*/ 0 60000 65536"/>
                      <a:gd name="T19" fmla="*/ 0 60000 65536"/>
                      <a:gd name="T20" fmla="*/ 0 60000 65536"/>
                      <a:gd name="T21" fmla="*/ 0 w 94"/>
                      <a:gd name="T22" fmla="*/ 0 h 92"/>
                      <a:gd name="T23" fmla="*/ 94 w 94"/>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92">
                        <a:moveTo>
                          <a:pt x="21" y="10"/>
                        </a:moveTo>
                        <a:lnTo>
                          <a:pt x="0" y="54"/>
                        </a:lnTo>
                        <a:lnTo>
                          <a:pt x="36" y="84"/>
                        </a:lnTo>
                        <a:lnTo>
                          <a:pt x="78" y="92"/>
                        </a:lnTo>
                        <a:lnTo>
                          <a:pt x="94" y="56"/>
                        </a:lnTo>
                        <a:lnTo>
                          <a:pt x="84" y="0"/>
                        </a:lnTo>
                        <a:lnTo>
                          <a:pt x="21" y="10"/>
                        </a:lnTo>
                        <a:close/>
                      </a:path>
                    </a:pathLst>
                  </a:custGeom>
                  <a:solidFill>
                    <a:srgbClr val="00FF00"/>
                  </a:solidFill>
                  <a:ln w="4763">
                    <a:solidFill>
                      <a:srgbClr val="000000"/>
                    </a:solidFill>
                    <a:round/>
                    <a:headEnd/>
                    <a:tailEnd/>
                  </a:ln>
                </p:spPr>
                <p:txBody>
                  <a:bodyPr/>
                  <a:lstStyle/>
                  <a:p>
                    <a:endParaRPr lang="en-US"/>
                  </a:p>
                </p:txBody>
              </p:sp>
              <p:sp>
                <p:nvSpPr>
                  <p:cNvPr id="17477" name="Freeform 268">
                    <a:extLst>
                      <a:ext uri="{FF2B5EF4-FFF2-40B4-BE49-F238E27FC236}">
                        <a16:creationId xmlns:a16="http://schemas.microsoft.com/office/drawing/2014/main" xmlns="" id="{54F5656E-45E3-4868-B994-FE247E3B1410}"/>
                      </a:ext>
                    </a:extLst>
                  </p:cNvPr>
                  <p:cNvSpPr>
                    <a:spLocks/>
                  </p:cNvSpPr>
                  <p:nvPr/>
                </p:nvSpPr>
                <p:spPr bwMode="auto">
                  <a:xfrm>
                    <a:off x="2794" y="2767"/>
                    <a:ext cx="47" cy="34"/>
                  </a:xfrm>
                  <a:custGeom>
                    <a:avLst/>
                    <a:gdLst>
                      <a:gd name="T0" fmla="*/ 0 w 139"/>
                      <a:gd name="T1" fmla="*/ 0 h 103"/>
                      <a:gd name="T2" fmla="*/ 0 w 139"/>
                      <a:gd name="T3" fmla="*/ 0 h 103"/>
                      <a:gd name="T4" fmla="*/ 0 w 139"/>
                      <a:gd name="T5" fmla="*/ 0 h 103"/>
                      <a:gd name="T6" fmla="*/ 0 w 139"/>
                      <a:gd name="T7" fmla="*/ 0 h 103"/>
                      <a:gd name="T8" fmla="*/ 0 w 139"/>
                      <a:gd name="T9" fmla="*/ 0 h 103"/>
                      <a:gd name="T10" fmla="*/ 0 w 139"/>
                      <a:gd name="T11" fmla="*/ 0 h 103"/>
                      <a:gd name="T12" fmla="*/ 0 w 139"/>
                      <a:gd name="T13" fmla="*/ 0 h 103"/>
                      <a:gd name="T14" fmla="*/ 0 w 139"/>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139"/>
                      <a:gd name="T25" fmla="*/ 0 h 103"/>
                      <a:gd name="T26" fmla="*/ 139 w 139"/>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 h="103">
                        <a:moveTo>
                          <a:pt x="0" y="36"/>
                        </a:moveTo>
                        <a:lnTo>
                          <a:pt x="95" y="0"/>
                        </a:lnTo>
                        <a:lnTo>
                          <a:pt x="113" y="44"/>
                        </a:lnTo>
                        <a:lnTo>
                          <a:pt x="131" y="54"/>
                        </a:lnTo>
                        <a:lnTo>
                          <a:pt x="139" y="91"/>
                        </a:lnTo>
                        <a:lnTo>
                          <a:pt x="91" y="96"/>
                        </a:lnTo>
                        <a:lnTo>
                          <a:pt x="58" y="103"/>
                        </a:lnTo>
                        <a:lnTo>
                          <a:pt x="0" y="36"/>
                        </a:lnTo>
                        <a:close/>
                      </a:path>
                    </a:pathLst>
                  </a:custGeom>
                  <a:solidFill>
                    <a:srgbClr val="00FF00"/>
                  </a:solidFill>
                  <a:ln w="4763">
                    <a:solidFill>
                      <a:srgbClr val="000000"/>
                    </a:solidFill>
                    <a:round/>
                    <a:headEnd/>
                    <a:tailEnd/>
                  </a:ln>
                </p:spPr>
                <p:txBody>
                  <a:bodyPr/>
                  <a:lstStyle/>
                  <a:p>
                    <a:endParaRPr lang="en-US"/>
                  </a:p>
                </p:txBody>
              </p:sp>
              <p:sp>
                <p:nvSpPr>
                  <p:cNvPr id="17478" name="Freeform 269">
                    <a:extLst>
                      <a:ext uri="{FF2B5EF4-FFF2-40B4-BE49-F238E27FC236}">
                        <a16:creationId xmlns:a16="http://schemas.microsoft.com/office/drawing/2014/main" xmlns="" id="{4AF1B04A-408F-4108-B5F9-95AEF38FE19E}"/>
                      </a:ext>
                    </a:extLst>
                  </p:cNvPr>
                  <p:cNvSpPr>
                    <a:spLocks/>
                  </p:cNvSpPr>
                  <p:nvPr/>
                </p:nvSpPr>
                <p:spPr bwMode="auto">
                  <a:xfrm>
                    <a:off x="2842" y="2793"/>
                    <a:ext cx="37" cy="18"/>
                  </a:xfrm>
                  <a:custGeom>
                    <a:avLst/>
                    <a:gdLst>
                      <a:gd name="T0" fmla="*/ 0 w 111"/>
                      <a:gd name="T1" fmla="*/ 0 h 54"/>
                      <a:gd name="T2" fmla="*/ 0 w 111"/>
                      <a:gd name="T3" fmla="*/ 0 h 54"/>
                      <a:gd name="T4" fmla="*/ 0 w 111"/>
                      <a:gd name="T5" fmla="*/ 0 h 54"/>
                      <a:gd name="T6" fmla="*/ 0 w 111"/>
                      <a:gd name="T7" fmla="*/ 0 h 54"/>
                      <a:gd name="T8" fmla="*/ 0 w 111"/>
                      <a:gd name="T9" fmla="*/ 0 h 54"/>
                      <a:gd name="T10" fmla="*/ 0 w 111"/>
                      <a:gd name="T11" fmla="*/ 0 h 54"/>
                      <a:gd name="T12" fmla="*/ 0 w 111"/>
                      <a:gd name="T13" fmla="*/ 0 h 54"/>
                      <a:gd name="T14" fmla="*/ 0 w 111"/>
                      <a:gd name="T15" fmla="*/ 0 h 54"/>
                      <a:gd name="T16" fmla="*/ 0 w 111"/>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1"/>
                      <a:gd name="T28" fmla="*/ 0 h 54"/>
                      <a:gd name="T29" fmla="*/ 111 w 111"/>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1" h="54">
                        <a:moveTo>
                          <a:pt x="17" y="2"/>
                        </a:moveTo>
                        <a:lnTo>
                          <a:pt x="0" y="51"/>
                        </a:lnTo>
                        <a:lnTo>
                          <a:pt x="30" y="54"/>
                        </a:lnTo>
                        <a:lnTo>
                          <a:pt x="48" y="43"/>
                        </a:lnTo>
                        <a:lnTo>
                          <a:pt x="82" y="44"/>
                        </a:lnTo>
                        <a:lnTo>
                          <a:pt x="111" y="23"/>
                        </a:lnTo>
                        <a:lnTo>
                          <a:pt x="92" y="15"/>
                        </a:lnTo>
                        <a:lnTo>
                          <a:pt x="77" y="0"/>
                        </a:lnTo>
                        <a:lnTo>
                          <a:pt x="17" y="2"/>
                        </a:lnTo>
                        <a:close/>
                      </a:path>
                    </a:pathLst>
                  </a:custGeom>
                  <a:solidFill>
                    <a:srgbClr val="00FF00"/>
                  </a:solidFill>
                  <a:ln w="4763">
                    <a:solidFill>
                      <a:srgbClr val="000000"/>
                    </a:solidFill>
                    <a:round/>
                    <a:headEnd/>
                    <a:tailEnd/>
                  </a:ln>
                </p:spPr>
                <p:txBody>
                  <a:bodyPr/>
                  <a:lstStyle/>
                  <a:p>
                    <a:endParaRPr lang="en-US"/>
                  </a:p>
                </p:txBody>
              </p:sp>
              <p:sp>
                <p:nvSpPr>
                  <p:cNvPr id="17479" name="Freeform 270">
                    <a:extLst>
                      <a:ext uri="{FF2B5EF4-FFF2-40B4-BE49-F238E27FC236}">
                        <a16:creationId xmlns:a16="http://schemas.microsoft.com/office/drawing/2014/main" xmlns="" id="{48EF30C4-5591-401B-907F-A6277D2A9B44}"/>
                      </a:ext>
                    </a:extLst>
                  </p:cNvPr>
                  <p:cNvSpPr>
                    <a:spLocks/>
                  </p:cNvSpPr>
                  <p:nvPr/>
                </p:nvSpPr>
                <p:spPr bwMode="auto">
                  <a:xfrm>
                    <a:off x="2853" y="2819"/>
                    <a:ext cx="15" cy="13"/>
                  </a:xfrm>
                  <a:custGeom>
                    <a:avLst/>
                    <a:gdLst>
                      <a:gd name="T0" fmla="*/ 0 w 45"/>
                      <a:gd name="T1" fmla="*/ 0 h 39"/>
                      <a:gd name="T2" fmla="*/ 0 w 45"/>
                      <a:gd name="T3" fmla="*/ 0 h 39"/>
                      <a:gd name="T4" fmla="*/ 0 w 45"/>
                      <a:gd name="T5" fmla="*/ 0 h 39"/>
                      <a:gd name="T6" fmla="*/ 0 w 45"/>
                      <a:gd name="T7" fmla="*/ 0 h 39"/>
                      <a:gd name="T8" fmla="*/ 0 w 45"/>
                      <a:gd name="T9" fmla="*/ 0 h 39"/>
                      <a:gd name="T10" fmla="*/ 0 60000 65536"/>
                      <a:gd name="T11" fmla="*/ 0 60000 65536"/>
                      <a:gd name="T12" fmla="*/ 0 60000 65536"/>
                      <a:gd name="T13" fmla="*/ 0 60000 65536"/>
                      <a:gd name="T14" fmla="*/ 0 60000 65536"/>
                      <a:gd name="T15" fmla="*/ 0 w 45"/>
                      <a:gd name="T16" fmla="*/ 0 h 39"/>
                      <a:gd name="T17" fmla="*/ 45 w 45"/>
                      <a:gd name="T18" fmla="*/ 39 h 39"/>
                    </a:gdLst>
                    <a:ahLst/>
                    <a:cxnLst>
                      <a:cxn ang="T10">
                        <a:pos x="T0" y="T1"/>
                      </a:cxn>
                      <a:cxn ang="T11">
                        <a:pos x="T2" y="T3"/>
                      </a:cxn>
                      <a:cxn ang="T12">
                        <a:pos x="T4" y="T5"/>
                      </a:cxn>
                      <a:cxn ang="T13">
                        <a:pos x="T6" y="T7"/>
                      </a:cxn>
                      <a:cxn ang="T14">
                        <a:pos x="T8" y="T9"/>
                      </a:cxn>
                    </a:cxnLst>
                    <a:rect l="T15" t="T16" r="T17" b="T18"/>
                    <a:pathLst>
                      <a:path w="45" h="39">
                        <a:moveTo>
                          <a:pt x="39" y="0"/>
                        </a:moveTo>
                        <a:lnTo>
                          <a:pt x="0" y="3"/>
                        </a:lnTo>
                        <a:lnTo>
                          <a:pt x="7" y="39"/>
                        </a:lnTo>
                        <a:lnTo>
                          <a:pt x="45" y="30"/>
                        </a:lnTo>
                        <a:lnTo>
                          <a:pt x="39" y="0"/>
                        </a:lnTo>
                        <a:close/>
                      </a:path>
                    </a:pathLst>
                  </a:custGeom>
                  <a:solidFill>
                    <a:srgbClr val="00FF00"/>
                  </a:solidFill>
                  <a:ln w="4763">
                    <a:solidFill>
                      <a:srgbClr val="000000"/>
                    </a:solidFill>
                    <a:round/>
                    <a:headEnd/>
                    <a:tailEnd/>
                  </a:ln>
                </p:spPr>
                <p:txBody>
                  <a:bodyPr/>
                  <a:lstStyle/>
                  <a:p>
                    <a:endParaRPr lang="en-US"/>
                  </a:p>
                </p:txBody>
              </p:sp>
              <p:sp>
                <p:nvSpPr>
                  <p:cNvPr id="17480" name="Freeform 271">
                    <a:extLst>
                      <a:ext uri="{FF2B5EF4-FFF2-40B4-BE49-F238E27FC236}">
                        <a16:creationId xmlns:a16="http://schemas.microsoft.com/office/drawing/2014/main" xmlns="" id="{7565910E-BFED-4224-9DCB-6A433A56CD60}"/>
                      </a:ext>
                    </a:extLst>
                  </p:cNvPr>
                  <p:cNvSpPr>
                    <a:spLocks/>
                  </p:cNvSpPr>
                  <p:nvPr/>
                </p:nvSpPr>
                <p:spPr bwMode="auto">
                  <a:xfrm>
                    <a:off x="2870" y="2833"/>
                    <a:ext cx="10" cy="13"/>
                  </a:xfrm>
                  <a:custGeom>
                    <a:avLst/>
                    <a:gdLst>
                      <a:gd name="T0" fmla="*/ 0 w 30"/>
                      <a:gd name="T1" fmla="*/ 0 h 38"/>
                      <a:gd name="T2" fmla="*/ 0 w 30"/>
                      <a:gd name="T3" fmla="*/ 0 h 38"/>
                      <a:gd name="T4" fmla="*/ 0 w 30"/>
                      <a:gd name="T5" fmla="*/ 0 h 38"/>
                      <a:gd name="T6" fmla="*/ 0 w 30"/>
                      <a:gd name="T7" fmla="*/ 0 h 38"/>
                      <a:gd name="T8" fmla="*/ 0 w 30"/>
                      <a:gd name="T9" fmla="*/ 0 h 38"/>
                      <a:gd name="T10" fmla="*/ 0 60000 65536"/>
                      <a:gd name="T11" fmla="*/ 0 60000 65536"/>
                      <a:gd name="T12" fmla="*/ 0 60000 65536"/>
                      <a:gd name="T13" fmla="*/ 0 60000 65536"/>
                      <a:gd name="T14" fmla="*/ 0 60000 65536"/>
                      <a:gd name="T15" fmla="*/ 0 w 30"/>
                      <a:gd name="T16" fmla="*/ 0 h 38"/>
                      <a:gd name="T17" fmla="*/ 30 w 30"/>
                      <a:gd name="T18" fmla="*/ 38 h 38"/>
                    </a:gdLst>
                    <a:ahLst/>
                    <a:cxnLst>
                      <a:cxn ang="T10">
                        <a:pos x="T0" y="T1"/>
                      </a:cxn>
                      <a:cxn ang="T11">
                        <a:pos x="T2" y="T3"/>
                      </a:cxn>
                      <a:cxn ang="T12">
                        <a:pos x="T4" y="T5"/>
                      </a:cxn>
                      <a:cxn ang="T13">
                        <a:pos x="T6" y="T7"/>
                      </a:cxn>
                      <a:cxn ang="T14">
                        <a:pos x="T8" y="T9"/>
                      </a:cxn>
                    </a:cxnLst>
                    <a:rect l="T15" t="T16" r="T17" b="T18"/>
                    <a:pathLst>
                      <a:path w="30" h="38">
                        <a:moveTo>
                          <a:pt x="0" y="14"/>
                        </a:moveTo>
                        <a:lnTo>
                          <a:pt x="30" y="0"/>
                        </a:lnTo>
                        <a:lnTo>
                          <a:pt x="30" y="33"/>
                        </a:lnTo>
                        <a:lnTo>
                          <a:pt x="10" y="38"/>
                        </a:lnTo>
                        <a:lnTo>
                          <a:pt x="0" y="14"/>
                        </a:lnTo>
                        <a:close/>
                      </a:path>
                    </a:pathLst>
                  </a:custGeom>
                  <a:solidFill>
                    <a:srgbClr val="00FF00"/>
                  </a:solidFill>
                  <a:ln w="4763">
                    <a:solidFill>
                      <a:srgbClr val="000000"/>
                    </a:solidFill>
                    <a:round/>
                    <a:headEnd/>
                    <a:tailEnd/>
                  </a:ln>
                </p:spPr>
                <p:txBody>
                  <a:bodyPr/>
                  <a:lstStyle/>
                  <a:p>
                    <a:endParaRPr lang="en-US"/>
                  </a:p>
                </p:txBody>
              </p:sp>
              <p:sp>
                <p:nvSpPr>
                  <p:cNvPr id="17481" name="Freeform 272">
                    <a:extLst>
                      <a:ext uri="{FF2B5EF4-FFF2-40B4-BE49-F238E27FC236}">
                        <a16:creationId xmlns:a16="http://schemas.microsoft.com/office/drawing/2014/main" xmlns="" id="{10ECCA07-FF2D-4F22-BDF4-97D4C59BFF21}"/>
                      </a:ext>
                    </a:extLst>
                  </p:cNvPr>
                  <p:cNvSpPr>
                    <a:spLocks/>
                  </p:cNvSpPr>
                  <p:nvPr/>
                </p:nvSpPr>
                <p:spPr bwMode="auto">
                  <a:xfrm>
                    <a:off x="2895" y="2839"/>
                    <a:ext cx="63" cy="74"/>
                  </a:xfrm>
                  <a:custGeom>
                    <a:avLst/>
                    <a:gdLst>
                      <a:gd name="T0" fmla="*/ 0 w 189"/>
                      <a:gd name="T1" fmla="*/ 0 h 222"/>
                      <a:gd name="T2" fmla="*/ 0 w 189"/>
                      <a:gd name="T3" fmla="*/ 0 h 222"/>
                      <a:gd name="T4" fmla="*/ 0 w 189"/>
                      <a:gd name="T5" fmla="*/ 0 h 222"/>
                      <a:gd name="T6" fmla="*/ 0 w 189"/>
                      <a:gd name="T7" fmla="*/ 0 h 222"/>
                      <a:gd name="T8" fmla="*/ 0 w 189"/>
                      <a:gd name="T9" fmla="*/ 0 h 222"/>
                      <a:gd name="T10" fmla="*/ 0 w 189"/>
                      <a:gd name="T11" fmla="*/ 0 h 222"/>
                      <a:gd name="T12" fmla="*/ 0 w 189"/>
                      <a:gd name="T13" fmla="*/ 0 h 222"/>
                      <a:gd name="T14" fmla="*/ 0 w 189"/>
                      <a:gd name="T15" fmla="*/ 0 h 222"/>
                      <a:gd name="T16" fmla="*/ 0 w 189"/>
                      <a:gd name="T17" fmla="*/ 0 h 222"/>
                      <a:gd name="T18" fmla="*/ 0 w 189"/>
                      <a:gd name="T19" fmla="*/ 0 h 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9"/>
                      <a:gd name="T31" fmla="*/ 0 h 222"/>
                      <a:gd name="T32" fmla="*/ 189 w 189"/>
                      <a:gd name="T33" fmla="*/ 222 h 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9" h="222">
                        <a:moveTo>
                          <a:pt x="32" y="0"/>
                        </a:moveTo>
                        <a:lnTo>
                          <a:pt x="0" y="84"/>
                        </a:lnTo>
                        <a:lnTo>
                          <a:pt x="23" y="126"/>
                        </a:lnTo>
                        <a:lnTo>
                          <a:pt x="23" y="201"/>
                        </a:lnTo>
                        <a:lnTo>
                          <a:pt x="68" y="222"/>
                        </a:lnTo>
                        <a:lnTo>
                          <a:pt x="88" y="178"/>
                        </a:lnTo>
                        <a:lnTo>
                          <a:pt x="146" y="168"/>
                        </a:lnTo>
                        <a:lnTo>
                          <a:pt x="189" y="119"/>
                        </a:lnTo>
                        <a:lnTo>
                          <a:pt x="144" y="44"/>
                        </a:lnTo>
                        <a:lnTo>
                          <a:pt x="32" y="0"/>
                        </a:lnTo>
                        <a:close/>
                      </a:path>
                    </a:pathLst>
                  </a:custGeom>
                  <a:solidFill>
                    <a:srgbClr val="00FF00"/>
                  </a:solidFill>
                  <a:ln w="4763">
                    <a:solidFill>
                      <a:srgbClr val="000000"/>
                    </a:solidFill>
                    <a:round/>
                    <a:headEnd/>
                    <a:tailEnd/>
                  </a:ln>
                </p:spPr>
                <p:txBody>
                  <a:bodyPr/>
                  <a:lstStyle/>
                  <a:p>
                    <a:endParaRPr lang="en-US"/>
                  </a:p>
                </p:txBody>
              </p:sp>
            </p:grpSp>
            <p:sp>
              <p:nvSpPr>
                <p:cNvPr id="17474" name="Freeform 276">
                  <a:extLst>
                    <a:ext uri="{FF2B5EF4-FFF2-40B4-BE49-F238E27FC236}">
                      <a16:creationId xmlns:a16="http://schemas.microsoft.com/office/drawing/2014/main" xmlns="" id="{E1291277-BB63-47E3-9FA5-F4F068F88623}"/>
                    </a:ext>
                  </a:extLst>
                </p:cNvPr>
                <p:cNvSpPr>
                  <a:spLocks/>
                </p:cNvSpPr>
                <p:nvPr/>
              </p:nvSpPr>
              <p:spPr bwMode="auto">
                <a:xfrm>
                  <a:off x="2307" y="2348"/>
                  <a:ext cx="396" cy="386"/>
                </a:xfrm>
                <a:custGeom>
                  <a:avLst/>
                  <a:gdLst>
                    <a:gd name="T0" fmla="*/ 0 w 1188"/>
                    <a:gd name="T1" fmla="*/ 0 h 1159"/>
                    <a:gd name="T2" fmla="*/ 0 w 1188"/>
                    <a:gd name="T3" fmla="*/ 0 h 1159"/>
                    <a:gd name="T4" fmla="*/ 0 w 1188"/>
                    <a:gd name="T5" fmla="*/ 0 h 1159"/>
                    <a:gd name="T6" fmla="*/ 0 w 1188"/>
                    <a:gd name="T7" fmla="*/ 0 h 1159"/>
                    <a:gd name="T8" fmla="*/ 0 w 1188"/>
                    <a:gd name="T9" fmla="*/ 0 h 1159"/>
                    <a:gd name="T10" fmla="*/ 0 w 1188"/>
                    <a:gd name="T11" fmla="*/ 0 h 1159"/>
                    <a:gd name="T12" fmla="*/ 0 w 1188"/>
                    <a:gd name="T13" fmla="*/ 0 h 1159"/>
                    <a:gd name="T14" fmla="*/ 0 w 1188"/>
                    <a:gd name="T15" fmla="*/ 0 h 1159"/>
                    <a:gd name="T16" fmla="*/ 0 w 1188"/>
                    <a:gd name="T17" fmla="*/ 0 h 1159"/>
                    <a:gd name="T18" fmla="*/ 0 w 1188"/>
                    <a:gd name="T19" fmla="*/ 0 h 1159"/>
                    <a:gd name="T20" fmla="*/ 0 w 1188"/>
                    <a:gd name="T21" fmla="*/ 0 h 1159"/>
                    <a:gd name="T22" fmla="*/ 0 w 1188"/>
                    <a:gd name="T23" fmla="*/ 0 h 1159"/>
                    <a:gd name="T24" fmla="*/ 0 w 1188"/>
                    <a:gd name="T25" fmla="*/ 0 h 1159"/>
                    <a:gd name="T26" fmla="*/ 0 w 1188"/>
                    <a:gd name="T27" fmla="*/ 0 h 1159"/>
                    <a:gd name="T28" fmla="*/ 0 w 1188"/>
                    <a:gd name="T29" fmla="*/ 0 h 1159"/>
                    <a:gd name="T30" fmla="*/ 0 w 1188"/>
                    <a:gd name="T31" fmla="*/ 0 h 1159"/>
                    <a:gd name="T32" fmla="*/ 0 w 1188"/>
                    <a:gd name="T33" fmla="*/ 0 h 1159"/>
                    <a:gd name="T34" fmla="*/ 0 w 1188"/>
                    <a:gd name="T35" fmla="*/ 0 h 1159"/>
                    <a:gd name="T36" fmla="*/ 0 w 1188"/>
                    <a:gd name="T37" fmla="*/ 0 h 1159"/>
                    <a:gd name="T38" fmla="*/ 0 w 1188"/>
                    <a:gd name="T39" fmla="*/ 0 h 1159"/>
                    <a:gd name="T40" fmla="*/ 0 w 1188"/>
                    <a:gd name="T41" fmla="*/ 0 h 1159"/>
                    <a:gd name="T42" fmla="*/ 0 w 1188"/>
                    <a:gd name="T43" fmla="*/ 0 h 1159"/>
                    <a:gd name="T44" fmla="*/ 0 w 1188"/>
                    <a:gd name="T45" fmla="*/ 0 h 1159"/>
                    <a:gd name="T46" fmla="*/ 0 w 1188"/>
                    <a:gd name="T47" fmla="*/ 0 h 1159"/>
                    <a:gd name="T48" fmla="*/ 0 w 1188"/>
                    <a:gd name="T49" fmla="*/ 0 h 1159"/>
                    <a:gd name="T50" fmla="*/ 0 w 1188"/>
                    <a:gd name="T51" fmla="*/ 0 h 1159"/>
                    <a:gd name="T52" fmla="*/ 0 w 1188"/>
                    <a:gd name="T53" fmla="*/ 0 h 1159"/>
                    <a:gd name="T54" fmla="*/ 0 w 1188"/>
                    <a:gd name="T55" fmla="*/ 0 h 1159"/>
                    <a:gd name="T56" fmla="*/ 0 w 1188"/>
                    <a:gd name="T57" fmla="*/ 0 h 1159"/>
                    <a:gd name="T58" fmla="*/ 0 w 1188"/>
                    <a:gd name="T59" fmla="*/ 0 h 1159"/>
                    <a:gd name="T60" fmla="*/ 0 w 1188"/>
                    <a:gd name="T61" fmla="*/ 0 h 1159"/>
                    <a:gd name="T62" fmla="*/ 0 w 1188"/>
                    <a:gd name="T63" fmla="*/ 0 h 1159"/>
                    <a:gd name="T64" fmla="*/ 0 w 1188"/>
                    <a:gd name="T65" fmla="*/ 0 h 1159"/>
                    <a:gd name="T66" fmla="*/ 0 w 1188"/>
                    <a:gd name="T67" fmla="*/ 0 h 1159"/>
                    <a:gd name="T68" fmla="*/ 0 w 1188"/>
                    <a:gd name="T69" fmla="*/ 0 h 1159"/>
                    <a:gd name="T70" fmla="*/ 0 w 1188"/>
                    <a:gd name="T71" fmla="*/ 0 h 1159"/>
                    <a:gd name="T72" fmla="*/ 0 w 1188"/>
                    <a:gd name="T73" fmla="*/ 0 h 1159"/>
                    <a:gd name="T74" fmla="*/ 0 w 1188"/>
                    <a:gd name="T75" fmla="*/ 0 h 1159"/>
                    <a:gd name="T76" fmla="*/ 0 w 1188"/>
                    <a:gd name="T77" fmla="*/ 0 h 1159"/>
                    <a:gd name="T78" fmla="*/ 0 w 1188"/>
                    <a:gd name="T79" fmla="*/ 0 h 1159"/>
                    <a:gd name="T80" fmla="*/ 0 w 1188"/>
                    <a:gd name="T81" fmla="*/ 0 h 1159"/>
                    <a:gd name="T82" fmla="*/ 0 w 1188"/>
                    <a:gd name="T83" fmla="*/ 0 h 11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88"/>
                    <a:gd name="T127" fmla="*/ 0 h 1159"/>
                    <a:gd name="T128" fmla="*/ 1188 w 1188"/>
                    <a:gd name="T129" fmla="*/ 1159 h 115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88" h="1159">
                      <a:moveTo>
                        <a:pt x="189" y="172"/>
                      </a:moveTo>
                      <a:lnTo>
                        <a:pt x="428" y="0"/>
                      </a:lnTo>
                      <a:lnTo>
                        <a:pt x="542" y="30"/>
                      </a:lnTo>
                      <a:lnTo>
                        <a:pt x="597" y="85"/>
                      </a:lnTo>
                      <a:lnTo>
                        <a:pt x="822" y="107"/>
                      </a:lnTo>
                      <a:lnTo>
                        <a:pt x="828" y="680"/>
                      </a:lnTo>
                      <a:lnTo>
                        <a:pt x="902" y="697"/>
                      </a:lnTo>
                      <a:lnTo>
                        <a:pt x="936" y="766"/>
                      </a:lnTo>
                      <a:lnTo>
                        <a:pt x="987" y="742"/>
                      </a:lnTo>
                      <a:lnTo>
                        <a:pt x="1096" y="898"/>
                      </a:lnTo>
                      <a:lnTo>
                        <a:pt x="1188" y="970"/>
                      </a:lnTo>
                      <a:lnTo>
                        <a:pt x="1185" y="1032"/>
                      </a:lnTo>
                      <a:lnTo>
                        <a:pt x="1067" y="1040"/>
                      </a:lnTo>
                      <a:lnTo>
                        <a:pt x="1016" y="849"/>
                      </a:lnTo>
                      <a:lnTo>
                        <a:pt x="646" y="662"/>
                      </a:lnTo>
                      <a:lnTo>
                        <a:pt x="656" y="721"/>
                      </a:lnTo>
                      <a:lnTo>
                        <a:pt x="573" y="798"/>
                      </a:lnTo>
                      <a:lnTo>
                        <a:pt x="559" y="769"/>
                      </a:lnTo>
                      <a:lnTo>
                        <a:pt x="535" y="769"/>
                      </a:lnTo>
                      <a:lnTo>
                        <a:pt x="469" y="928"/>
                      </a:lnTo>
                      <a:lnTo>
                        <a:pt x="263" y="1085"/>
                      </a:lnTo>
                      <a:lnTo>
                        <a:pt x="59" y="1159"/>
                      </a:lnTo>
                      <a:lnTo>
                        <a:pt x="0" y="1149"/>
                      </a:lnTo>
                      <a:lnTo>
                        <a:pt x="234" y="1015"/>
                      </a:lnTo>
                      <a:lnTo>
                        <a:pt x="263" y="1015"/>
                      </a:lnTo>
                      <a:lnTo>
                        <a:pt x="348" y="911"/>
                      </a:lnTo>
                      <a:lnTo>
                        <a:pt x="387" y="908"/>
                      </a:lnTo>
                      <a:lnTo>
                        <a:pt x="445" y="829"/>
                      </a:lnTo>
                      <a:lnTo>
                        <a:pt x="425" y="794"/>
                      </a:lnTo>
                      <a:lnTo>
                        <a:pt x="300" y="811"/>
                      </a:lnTo>
                      <a:lnTo>
                        <a:pt x="214" y="614"/>
                      </a:lnTo>
                      <a:lnTo>
                        <a:pt x="263" y="525"/>
                      </a:lnTo>
                      <a:lnTo>
                        <a:pt x="341" y="493"/>
                      </a:lnTo>
                      <a:lnTo>
                        <a:pt x="313" y="414"/>
                      </a:lnTo>
                      <a:lnTo>
                        <a:pt x="231" y="452"/>
                      </a:lnTo>
                      <a:lnTo>
                        <a:pt x="169" y="338"/>
                      </a:lnTo>
                      <a:lnTo>
                        <a:pt x="238" y="311"/>
                      </a:lnTo>
                      <a:lnTo>
                        <a:pt x="300" y="341"/>
                      </a:lnTo>
                      <a:lnTo>
                        <a:pt x="328" y="324"/>
                      </a:lnTo>
                      <a:lnTo>
                        <a:pt x="276" y="227"/>
                      </a:lnTo>
                      <a:lnTo>
                        <a:pt x="186" y="221"/>
                      </a:lnTo>
                      <a:lnTo>
                        <a:pt x="189" y="172"/>
                      </a:lnTo>
                      <a:close/>
                    </a:path>
                  </a:pathLst>
                </a:custGeom>
                <a:solidFill>
                  <a:srgbClr val="3F1F00"/>
                </a:solidFill>
                <a:ln w="4763">
                  <a:solidFill>
                    <a:srgbClr val="000000"/>
                  </a:solidFill>
                  <a:round/>
                  <a:headEnd/>
                  <a:tailEnd/>
                </a:ln>
              </p:spPr>
              <p:txBody>
                <a:bodyPr/>
                <a:lstStyle/>
                <a:p>
                  <a:endParaRPr lang="en-US"/>
                </a:p>
              </p:txBody>
            </p:sp>
          </p:grpSp>
          <p:grpSp>
            <p:nvGrpSpPr>
              <p:cNvPr id="17422" name="Group 333">
                <a:extLst>
                  <a:ext uri="{FF2B5EF4-FFF2-40B4-BE49-F238E27FC236}">
                    <a16:creationId xmlns:a16="http://schemas.microsoft.com/office/drawing/2014/main" xmlns="" id="{7587BE5C-4E4D-4CB5-BC7E-1E305AB93064}"/>
                  </a:ext>
                </a:extLst>
              </p:cNvPr>
              <p:cNvGrpSpPr>
                <a:grpSpLocks/>
              </p:cNvGrpSpPr>
              <p:nvPr/>
            </p:nvGrpSpPr>
            <p:grpSpPr bwMode="auto">
              <a:xfrm>
                <a:off x="2681" y="2075"/>
                <a:ext cx="1049" cy="641"/>
                <a:chOff x="2681" y="2075"/>
                <a:chExt cx="1049" cy="641"/>
              </a:xfrm>
            </p:grpSpPr>
            <p:sp>
              <p:nvSpPr>
                <p:cNvPr id="17423" name="Freeform 278">
                  <a:extLst>
                    <a:ext uri="{FF2B5EF4-FFF2-40B4-BE49-F238E27FC236}">
                      <a16:creationId xmlns:a16="http://schemas.microsoft.com/office/drawing/2014/main" xmlns="" id="{B03B1024-6E6D-4B52-942A-3A18DADD4AAB}"/>
                    </a:ext>
                  </a:extLst>
                </p:cNvPr>
                <p:cNvSpPr>
                  <a:spLocks/>
                </p:cNvSpPr>
                <p:nvPr/>
              </p:nvSpPr>
              <p:spPr bwMode="auto">
                <a:xfrm>
                  <a:off x="3555" y="2304"/>
                  <a:ext cx="101" cy="42"/>
                </a:xfrm>
                <a:custGeom>
                  <a:avLst/>
                  <a:gdLst>
                    <a:gd name="T0" fmla="*/ 0 w 304"/>
                    <a:gd name="T1" fmla="*/ 0 h 125"/>
                    <a:gd name="T2" fmla="*/ 0 w 304"/>
                    <a:gd name="T3" fmla="*/ 0 h 125"/>
                    <a:gd name="T4" fmla="*/ 0 w 304"/>
                    <a:gd name="T5" fmla="*/ 0 h 125"/>
                    <a:gd name="T6" fmla="*/ 0 w 304"/>
                    <a:gd name="T7" fmla="*/ 0 h 125"/>
                    <a:gd name="T8" fmla="*/ 0 w 304"/>
                    <a:gd name="T9" fmla="*/ 0 h 125"/>
                    <a:gd name="T10" fmla="*/ 0 w 304"/>
                    <a:gd name="T11" fmla="*/ 0 h 125"/>
                    <a:gd name="T12" fmla="*/ 0 w 304"/>
                    <a:gd name="T13" fmla="*/ 0 h 125"/>
                    <a:gd name="T14" fmla="*/ 0 w 304"/>
                    <a:gd name="T15" fmla="*/ 0 h 125"/>
                    <a:gd name="T16" fmla="*/ 0 w 304"/>
                    <a:gd name="T17" fmla="*/ 0 h 125"/>
                    <a:gd name="T18" fmla="*/ 0 w 304"/>
                    <a:gd name="T19" fmla="*/ 0 h 125"/>
                    <a:gd name="T20" fmla="*/ 0 w 304"/>
                    <a:gd name="T21" fmla="*/ 0 h 125"/>
                    <a:gd name="T22" fmla="*/ 0 w 304"/>
                    <a:gd name="T23" fmla="*/ 0 h 125"/>
                    <a:gd name="T24" fmla="*/ 0 w 304"/>
                    <a:gd name="T25" fmla="*/ 0 h 125"/>
                    <a:gd name="T26" fmla="*/ 0 w 304"/>
                    <a:gd name="T27" fmla="*/ 0 h 125"/>
                    <a:gd name="T28" fmla="*/ 0 w 304"/>
                    <a:gd name="T29" fmla="*/ 0 h 125"/>
                    <a:gd name="T30" fmla="*/ 0 w 304"/>
                    <a:gd name="T31" fmla="*/ 0 h 125"/>
                    <a:gd name="T32" fmla="*/ 0 w 304"/>
                    <a:gd name="T33" fmla="*/ 0 h 1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4"/>
                    <a:gd name="T52" fmla="*/ 0 h 125"/>
                    <a:gd name="T53" fmla="*/ 304 w 304"/>
                    <a:gd name="T54" fmla="*/ 125 h 1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4" h="125">
                      <a:moveTo>
                        <a:pt x="0" y="43"/>
                      </a:moveTo>
                      <a:lnTo>
                        <a:pt x="226" y="0"/>
                      </a:lnTo>
                      <a:lnTo>
                        <a:pt x="264" y="86"/>
                      </a:lnTo>
                      <a:lnTo>
                        <a:pt x="303" y="77"/>
                      </a:lnTo>
                      <a:lnTo>
                        <a:pt x="304" y="120"/>
                      </a:lnTo>
                      <a:lnTo>
                        <a:pt x="273" y="125"/>
                      </a:lnTo>
                      <a:lnTo>
                        <a:pt x="245" y="97"/>
                      </a:lnTo>
                      <a:lnTo>
                        <a:pt x="226" y="63"/>
                      </a:lnTo>
                      <a:lnTo>
                        <a:pt x="223" y="16"/>
                      </a:lnTo>
                      <a:lnTo>
                        <a:pt x="210" y="40"/>
                      </a:lnTo>
                      <a:lnTo>
                        <a:pt x="225" y="111"/>
                      </a:lnTo>
                      <a:lnTo>
                        <a:pt x="159" y="121"/>
                      </a:lnTo>
                      <a:lnTo>
                        <a:pt x="157" y="69"/>
                      </a:lnTo>
                      <a:lnTo>
                        <a:pt x="116" y="46"/>
                      </a:lnTo>
                      <a:lnTo>
                        <a:pt x="81" y="41"/>
                      </a:lnTo>
                      <a:lnTo>
                        <a:pt x="9" y="77"/>
                      </a:lnTo>
                      <a:lnTo>
                        <a:pt x="0" y="43"/>
                      </a:lnTo>
                      <a:close/>
                    </a:path>
                  </a:pathLst>
                </a:custGeom>
                <a:solidFill>
                  <a:srgbClr val="BFBFDF"/>
                </a:solidFill>
                <a:ln w="4763">
                  <a:solidFill>
                    <a:srgbClr val="000000"/>
                  </a:solidFill>
                  <a:round/>
                  <a:headEnd/>
                  <a:tailEnd/>
                </a:ln>
              </p:spPr>
              <p:txBody>
                <a:bodyPr/>
                <a:lstStyle/>
                <a:p>
                  <a:endParaRPr lang="en-US"/>
                </a:p>
              </p:txBody>
            </p:sp>
            <p:sp>
              <p:nvSpPr>
                <p:cNvPr id="17424" name="Freeform 279">
                  <a:extLst>
                    <a:ext uri="{FF2B5EF4-FFF2-40B4-BE49-F238E27FC236}">
                      <a16:creationId xmlns:a16="http://schemas.microsoft.com/office/drawing/2014/main" xmlns="" id="{C98AD9AE-3D7C-4B44-AAA4-BA1904656484}"/>
                    </a:ext>
                  </a:extLst>
                </p:cNvPr>
                <p:cNvSpPr>
                  <a:spLocks/>
                </p:cNvSpPr>
                <p:nvPr/>
              </p:nvSpPr>
              <p:spPr bwMode="auto">
                <a:xfrm>
                  <a:off x="2726" y="2075"/>
                  <a:ext cx="134" cy="98"/>
                </a:xfrm>
                <a:custGeom>
                  <a:avLst/>
                  <a:gdLst>
                    <a:gd name="T0" fmla="*/ 0 w 401"/>
                    <a:gd name="T1" fmla="*/ 0 h 294"/>
                    <a:gd name="T2" fmla="*/ 0 w 401"/>
                    <a:gd name="T3" fmla="*/ 0 h 294"/>
                    <a:gd name="T4" fmla="*/ 0 w 401"/>
                    <a:gd name="T5" fmla="*/ 0 h 294"/>
                    <a:gd name="T6" fmla="*/ 0 w 401"/>
                    <a:gd name="T7" fmla="*/ 0 h 294"/>
                    <a:gd name="T8" fmla="*/ 0 w 401"/>
                    <a:gd name="T9" fmla="*/ 0 h 294"/>
                    <a:gd name="T10" fmla="*/ 0 w 401"/>
                    <a:gd name="T11" fmla="*/ 0 h 294"/>
                    <a:gd name="T12" fmla="*/ 0 w 401"/>
                    <a:gd name="T13" fmla="*/ 0 h 294"/>
                    <a:gd name="T14" fmla="*/ 0 w 401"/>
                    <a:gd name="T15" fmla="*/ 0 h 294"/>
                    <a:gd name="T16" fmla="*/ 0 w 401"/>
                    <a:gd name="T17" fmla="*/ 0 h 294"/>
                    <a:gd name="T18" fmla="*/ 0 w 401"/>
                    <a:gd name="T19" fmla="*/ 0 h 294"/>
                    <a:gd name="T20" fmla="*/ 0 w 401"/>
                    <a:gd name="T21" fmla="*/ 0 h 294"/>
                    <a:gd name="T22" fmla="*/ 0 w 401"/>
                    <a:gd name="T23" fmla="*/ 0 h 294"/>
                    <a:gd name="T24" fmla="*/ 0 w 401"/>
                    <a:gd name="T25" fmla="*/ 0 h 294"/>
                    <a:gd name="T26" fmla="*/ 0 w 401"/>
                    <a:gd name="T27" fmla="*/ 0 h 294"/>
                    <a:gd name="T28" fmla="*/ 0 w 401"/>
                    <a:gd name="T29" fmla="*/ 0 h 294"/>
                    <a:gd name="T30" fmla="*/ 0 w 401"/>
                    <a:gd name="T31" fmla="*/ 0 h 294"/>
                    <a:gd name="T32" fmla="*/ 0 w 401"/>
                    <a:gd name="T33" fmla="*/ 0 h 294"/>
                    <a:gd name="T34" fmla="*/ 0 w 401"/>
                    <a:gd name="T35" fmla="*/ 0 h 294"/>
                    <a:gd name="T36" fmla="*/ 0 w 401"/>
                    <a:gd name="T37" fmla="*/ 0 h 294"/>
                    <a:gd name="T38" fmla="*/ 0 w 401"/>
                    <a:gd name="T39" fmla="*/ 0 h 294"/>
                    <a:gd name="T40" fmla="*/ 0 w 401"/>
                    <a:gd name="T41" fmla="*/ 0 h 294"/>
                    <a:gd name="T42" fmla="*/ 0 w 401"/>
                    <a:gd name="T43" fmla="*/ 0 h 294"/>
                    <a:gd name="T44" fmla="*/ 0 w 401"/>
                    <a:gd name="T45" fmla="*/ 0 h 294"/>
                    <a:gd name="T46" fmla="*/ 0 w 401"/>
                    <a:gd name="T47" fmla="*/ 0 h 294"/>
                    <a:gd name="T48" fmla="*/ 0 w 401"/>
                    <a:gd name="T49" fmla="*/ 0 h 294"/>
                    <a:gd name="T50" fmla="*/ 0 w 401"/>
                    <a:gd name="T51" fmla="*/ 0 h 294"/>
                    <a:gd name="T52" fmla="*/ 0 w 401"/>
                    <a:gd name="T53" fmla="*/ 0 h 294"/>
                    <a:gd name="T54" fmla="*/ 0 w 401"/>
                    <a:gd name="T55" fmla="*/ 0 h 294"/>
                    <a:gd name="T56" fmla="*/ 0 w 401"/>
                    <a:gd name="T57" fmla="*/ 0 h 294"/>
                    <a:gd name="T58" fmla="*/ 0 w 401"/>
                    <a:gd name="T59" fmla="*/ 0 h 294"/>
                    <a:gd name="T60" fmla="*/ 0 w 401"/>
                    <a:gd name="T61" fmla="*/ 0 h 294"/>
                    <a:gd name="T62" fmla="*/ 0 w 401"/>
                    <a:gd name="T63" fmla="*/ 0 h 294"/>
                    <a:gd name="T64" fmla="*/ 0 w 401"/>
                    <a:gd name="T65" fmla="*/ 0 h 294"/>
                    <a:gd name="T66" fmla="*/ 0 w 401"/>
                    <a:gd name="T67" fmla="*/ 0 h 294"/>
                    <a:gd name="T68" fmla="*/ 0 w 401"/>
                    <a:gd name="T69" fmla="*/ 0 h 294"/>
                    <a:gd name="T70" fmla="*/ 0 w 401"/>
                    <a:gd name="T71" fmla="*/ 0 h 294"/>
                    <a:gd name="T72" fmla="*/ 0 w 401"/>
                    <a:gd name="T73" fmla="*/ 0 h 294"/>
                    <a:gd name="T74" fmla="*/ 0 w 401"/>
                    <a:gd name="T75" fmla="*/ 0 h 2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1"/>
                    <a:gd name="T115" fmla="*/ 0 h 294"/>
                    <a:gd name="T116" fmla="*/ 401 w 401"/>
                    <a:gd name="T117" fmla="*/ 294 h 2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1" h="294">
                      <a:moveTo>
                        <a:pt x="102" y="0"/>
                      </a:moveTo>
                      <a:lnTo>
                        <a:pt x="184" y="22"/>
                      </a:lnTo>
                      <a:lnTo>
                        <a:pt x="247" y="37"/>
                      </a:lnTo>
                      <a:lnTo>
                        <a:pt x="277" y="44"/>
                      </a:lnTo>
                      <a:lnTo>
                        <a:pt x="309" y="48"/>
                      </a:lnTo>
                      <a:lnTo>
                        <a:pt x="351" y="56"/>
                      </a:lnTo>
                      <a:lnTo>
                        <a:pt x="401" y="65"/>
                      </a:lnTo>
                      <a:lnTo>
                        <a:pt x="369" y="294"/>
                      </a:lnTo>
                      <a:lnTo>
                        <a:pt x="213" y="261"/>
                      </a:lnTo>
                      <a:lnTo>
                        <a:pt x="192" y="276"/>
                      </a:lnTo>
                      <a:lnTo>
                        <a:pt x="164" y="253"/>
                      </a:lnTo>
                      <a:lnTo>
                        <a:pt x="139" y="276"/>
                      </a:lnTo>
                      <a:lnTo>
                        <a:pt x="116" y="257"/>
                      </a:lnTo>
                      <a:lnTo>
                        <a:pt x="52" y="253"/>
                      </a:lnTo>
                      <a:lnTo>
                        <a:pt x="61" y="216"/>
                      </a:lnTo>
                      <a:lnTo>
                        <a:pt x="15" y="213"/>
                      </a:lnTo>
                      <a:lnTo>
                        <a:pt x="10" y="191"/>
                      </a:lnTo>
                      <a:lnTo>
                        <a:pt x="19" y="169"/>
                      </a:lnTo>
                      <a:lnTo>
                        <a:pt x="8" y="149"/>
                      </a:lnTo>
                      <a:lnTo>
                        <a:pt x="9" y="91"/>
                      </a:lnTo>
                      <a:lnTo>
                        <a:pt x="0" y="47"/>
                      </a:lnTo>
                      <a:lnTo>
                        <a:pt x="6" y="30"/>
                      </a:lnTo>
                      <a:lnTo>
                        <a:pt x="26" y="37"/>
                      </a:lnTo>
                      <a:lnTo>
                        <a:pt x="47" y="63"/>
                      </a:lnTo>
                      <a:lnTo>
                        <a:pt x="87" y="69"/>
                      </a:lnTo>
                      <a:lnTo>
                        <a:pt x="97" y="90"/>
                      </a:lnTo>
                      <a:lnTo>
                        <a:pt x="78" y="90"/>
                      </a:lnTo>
                      <a:lnTo>
                        <a:pt x="76" y="108"/>
                      </a:lnTo>
                      <a:lnTo>
                        <a:pt x="87" y="110"/>
                      </a:lnTo>
                      <a:lnTo>
                        <a:pt x="91" y="128"/>
                      </a:lnTo>
                      <a:lnTo>
                        <a:pt x="68" y="142"/>
                      </a:lnTo>
                      <a:lnTo>
                        <a:pt x="68" y="154"/>
                      </a:lnTo>
                      <a:lnTo>
                        <a:pt x="95" y="154"/>
                      </a:lnTo>
                      <a:lnTo>
                        <a:pt x="102" y="123"/>
                      </a:lnTo>
                      <a:lnTo>
                        <a:pt x="122" y="103"/>
                      </a:lnTo>
                      <a:lnTo>
                        <a:pt x="97" y="54"/>
                      </a:lnTo>
                      <a:lnTo>
                        <a:pt x="113" y="38"/>
                      </a:lnTo>
                      <a:lnTo>
                        <a:pt x="102" y="0"/>
                      </a:lnTo>
                      <a:close/>
                    </a:path>
                  </a:pathLst>
                </a:custGeom>
                <a:solidFill>
                  <a:srgbClr val="007F9F"/>
                </a:solidFill>
                <a:ln w="4763">
                  <a:solidFill>
                    <a:srgbClr val="000000"/>
                  </a:solidFill>
                  <a:round/>
                  <a:headEnd/>
                  <a:tailEnd/>
                </a:ln>
              </p:spPr>
              <p:txBody>
                <a:bodyPr/>
                <a:lstStyle/>
                <a:p>
                  <a:endParaRPr lang="en-US"/>
                </a:p>
              </p:txBody>
            </p:sp>
            <p:sp>
              <p:nvSpPr>
                <p:cNvPr id="17425" name="Freeform 280">
                  <a:extLst>
                    <a:ext uri="{FF2B5EF4-FFF2-40B4-BE49-F238E27FC236}">
                      <a16:creationId xmlns:a16="http://schemas.microsoft.com/office/drawing/2014/main" xmlns="" id="{18CC981D-7D2D-42F6-98A7-5C189158BC3E}"/>
                    </a:ext>
                  </a:extLst>
                </p:cNvPr>
                <p:cNvSpPr>
                  <a:spLocks/>
                </p:cNvSpPr>
                <p:nvPr/>
              </p:nvSpPr>
              <p:spPr bwMode="auto">
                <a:xfrm>
                  <a:off x="2695" y="2146"/>
                  <a:ext cx="167" cy="128"/>
                </a:xfrm>
                <a:custGeom>
                  <a:avLst/>
                  <a:gdLst>
                    <a:gd name="T0" fmla="*/ 0 w 501"/>
                    <a:gd name="T1" fmla="*/ 0 h 382"/>
                    <a:gd name="T2" fmla="*/ 0 w 501"/>
                    <a:gd name="T3" fmla="*/ 0 h 382"/>
                    <a:gd name="T4" fmla="*/ 0 w 501"/>
                    <a:gd name="T5" fmla="*/ 0 h 382"/>
                    <a:gd name="T6" fmla="*/ 0 w 501"/>
                    <a:gd name="T7" fmla="*/ 0 h 382"/>
                    <a:gd name="T8" fmla="*/ 0 w 501"/>
                    <a:gd name="T9" fmla="*/ 0 h 382"/>
                    <a:gd name="T10" fmla="*/ 0 w 501"/>
                    <a:gd name="T11" fmla="*/ 0 h 382"/>
                    <a:gd name="T12" fmla="*/ 0 w 501"/>
                    <a:gd name="T13" fmla="*/ 0 h 382"/>
                    <a:gd name="T14" fmla="*/ 0 w 501"/>
                    <a:gd name="T15" fmla="*/ 0 h 382"/>
                    <a:gd name="T16" fmla="*/ 0 w 501"/>
                    <a:gd name="T17" fmla="*/ 0 h 382"/>
                    <a:gd name="T18" fmla="*/ 0 w 501"/>
                    <a:gd name="T19" fmla="*/ 0 h 382"/>
                    <a:gd name="T20" fmla="*/ 0 w 501"/>
                    <a:gd name="T21" fmla="*/ 0 h 382"/>
                    <a:gd name="T22" fmla="*/ 0 w 501"/>
                    <a:gd name="T23" fmla="*/ 0 h 382"/>
                    <a:gd name="T24" fmla="*/ 0 w 501"/>
                    <a:gd name="T25" fmla="*/ 0 h 382"/>
                    <a:gd name="T26" fmla="*/ 0 w 501"/>
                    <a:gd name="T27" fmla="*/ 0 h 382"/>
                    <a:gd name="T28" fmla="*/ 0 w 501"/>
                    <a:gd name="T29" fmla="*/ 0 h 382"/>
                    <a:gd name="T30" fmla="*/ 0 w 501"/>
                    <a:gd name="T31" fmla="*/ 0 h 382"/>
                    <a:gd name="T32" fmla="*/ 0 w 501"/>
                    <a:gd name="T33" fmla="*/ 0 h 382"/>
                    <a:gd name="T34" fmla="*/ 0 w 501"/>
                    <a:gd name="T35" fmla="*/ 0 h 382"/>
                    <a:gd name="T36" fmla="*/ 0 w 501"/>
                    <a:gd name="T37" fmla="*/ 0 h 382"/>
                    <a:gd name="T38" fmla="*/ 0 w 501"/>
                    <a:gd name="T39" fmla="*/ 0 h 382"/>
                    <a:gd name="T40" fmla="*/ 0 w 501"/>
                    <a:gd name="T41" fmla="*/ 0 h 382"/>
                    <a:gd name="T42" fmla="*/ 0 w 501"/>
                    <a:gd name="T43" fmla="*/ 0 h 382"/>
                    <a:gd name="T44" fmla="*/ 0 w 501"/>
                    <a:gd name="T45" fmla="*/ 0 h 382"/>
                    <a:gd name="T46" fmla="*/ 0 w 501"/>
                    <a:gd name="T47" fmla="*/ 0 h 382"/>
                    <a:gd name="T48" fmla="*/ 0 w 501"/>
                    <a:gd name="T49" fmla="*/ 0 h 382"/>
                    <a:gd name="T50" fmla="*/ 0 w 501"/>
                    <a:gd name="T51" fmla="*/ 0 h 382"/>
                    <a:gd name="T52" fmla="*/ 0 w 501"/>
                    <a:gd name="T53" fmla="*/ 0 h 38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01"/>
                    <a:gd name="T82" fmla="*/ 0 h 382"/>
                    <a:gd name="T83" fmla="*/ 501 w 501"/>
                    <a:gd name="T84" fmla="*/ 382 h 38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01" h="382">
                      <a:moveTo>
                        <a:pt x="110" y="0"/>
                      </a:moveTo>
                      <a:lnTo>
                        <a:pt x="95" y="8"/>
                      </a:lnTo>
                      <a:lnTo>
                        <a:pt x="86" y="41"/>
                      </a:lnTo>
                      <a:lnTo>
                        <a:pt x="77" y="70"/>
                      </a:lnTo>
                      <a:lnTo>
                        <a:pt x="70" y="92"/>
                      </a:lnTo>
                      <a:lnTo>
                        <a:pt x="61" y="117"/>
                      </a:lnTo>
                      <a:lnTo>
                        <a:pt x="51" y="142"/>
                      </a:lnTo>
                      <a:lnTo>
                        <a:pt x="38" y="169"/>
                      </a:lnTo>
                      <a:lnTo>
                        <a:pt x="20" y="200"/>
                      </a:lnTo>
                      <a:lnTo>
                        <a:pt x="0" y="231"/>
                      </a:lnTo>
                      <a:lnTo>
                        <a:pt x="0" y="297"/>
                      </a:lnTo>
                      <a:lnTo>
                        <a:pt x="281" y="355"/>
                      </a:lnTo>
                      <a:lnTo>
                        <a:pt x="411" y="382"/>
                      </a:lnTo>
                      <a:lnTo>
                        <a:pt x="438" y="249"/>
                      </a:lnTo>
                      <a:lnTo>
                        <a:pt x="455" y="238"/>
                      </a:lnTo>
                      <a:lnTo>
                        <a:pt x="439" y="208"/>
                      </a:lnTo>
                      <a:lnTo>
                        <a:pt x="447" y="178"/>
                      </a:lnTo>
                      <a:lnTo>
                        <a:pt x="501" y="127"/>
                      </a:lnTo>
                      <a:lnTo>
                        <a:pt x="464" y="81"/>
                      </a:lnTo>
                      <a:lnTo>
                        <a:pt x="308" y="48"/>
                      </a:lnTo>
                      <a:lnTo>
                        <a:pt x="287" y="62"/>
                      </a:lnTo>
                      <a:lnTo>
                        <a:pt x="259" y="39"/>
                      </a:lnTo>
                      <a:lnTo>
                        <a:pt x="234" y="63"/>
                      </a:lnTo>
                      <a:lnTo>
                        <a:pt x="210" y="39"/>
                      </a:lnTo>
                      <a:lnTo>
                        <a:pt x="148" y="40"/>
                      </a:lnTo>
                      <a:lnTo>
                        <a:pt x="156" y="3"/>
                      </a:lnTo>
                      <a:lnTo>
                        <a:pt x="110" y="0"/>
                      </a:lnTo>
                      <a:close/>
                    </a:path>
                  </a:pathLst>
                </a:custGeom>
                <a:solidFill>
                  <a:srgbClr val="3F5F00"/>
                </a:solidFill>
                <a:ln w="4763">
                  <a:solidFill>
                    <a:srgbClr val="000000"/>
                  </a:solidFill>
                  <a:round/>
                  <a:headEnd/>
                  <a:tailEnd/>
                </a:ln>
              </p:spPr>
              <p:txBody>
                <a:bodyPr/>
                <a:lstStyle/>
                <a:p>
                  <a:endParaRPr lang="en-US"/>
                </a:p>
              </p:txBody>
            </p:sp>
            <p:sp>
              <p:nvSpPr>
                <p:cNvPr id="17426" name="Freeform 281">
                  <a:extLst>
                    <a:ext uri="{FF2B5EF4-FFF2-40B4-BE49-F238E27FC236}">
                      <a16:creationId xmlns:a16="http://schemas.microsoft.com/office/drawing/2014/main" xmlns="" id="{D0B0AF0C-9284-4344-9338-1329E8C4CAF9}"/>
                    </a:ext>
                  </a:extLst>
                </p:cNvPr>
                <p:cNvSpPr>
                  <a:spLocks/>
                </p:cNvSpPr>
                <p:nvPr/>
              </p:nvSpPr>
              <p:spPr bwMode="auto">
                <a:xfrm>
                  <a:off x="2681" y="2245"/>
                  <a:ext cx="176" cy="271"/>
                </a:xfrm>
                <a:custGeom>
                  <a:avLst/>
                  <a:gdLst>
                    <a:gd name="T0" fmla="*/ 0 w 527"/>
                    <a:gd name="T1" fmla="*/ 0 h 815"/>
                    <a:gd name="T2" fmla="*/ 0 w 527"/>
                    <a:gd name="T3" fmla="*/ 0 h 815"/>
                    <a:gd name="T4" fmla="*/ 0 w 527"/>
                    <a:gd name="T5" fmla="*/ 0 h 815"/>
                    <a:gd name="T6" fmla="*/ 0 w 527"/>
                    <a:gd name="T7" fmla="*/ 0 h 815"/>
                    <a:gd name="T8" fmla="*/ 0 w 527"/>
                    <a:gd name="T9" fmla="*/ 0 h 815"/>
                    <a:gd name="T10" fmla="*/ 0 w 527"/>
                    <a:gd name="T11" fmla="*/ 0 h 815"/>
                    <a:gd name="T12" fmla="*/ 0 w 527"/>
                    <a:gd name="T13" fmla="*/ 0 h 815"/>
                    <a:gd name="T14" fmla="*/ 0 w 527"/>
                    <a:gd name="T15" fmla="*/ 0 h 815"/>
                    <a:gd name="T16" fmla="*/ 0 w 527"/>
                    <a:gd name="T17" fmla="*/ 0 h 815"/>
                    <a:gd name="T18" fmla="*/ 0 w 527"/>
                    <a:gd name="T19" fmla="*/ 0 h 815"/>
                    <a:gd name="T20" fmla="*/ 0 w 527"/>
                    <a:gd name="T21" fmla="*/ 0 h 815"/>
                    <a:gd name="T22" fmla="*/ 0 w 527"/>
                    <a:gd name="T23" fmla="*/ 0 h 815"/>
                    <a:gd name="T24" fmla="*/ 0 w 527"/>
                    <a:gd name="T25" fmla="*/ 0 h 815"/>
                    <a:gd name="T26" fmla="*/ 0 w 527"/>
                    <a:gd name="T27" fmla="*/ 0 h 815"/>
                    <a:gd name="T28" fmla="*/ 0 w 527"/>
                    <a:gd name="T29" fmla="*/ 0 h 815"/>
                    <a:gd name="T30" fmla="*/ 0 w 527"/>
                    <a:gd name="T31" fmla="*/ 0 h 815"/>
                    <a:gd name="T32" fmla="*/ 0 w 527"/>
                    <a:gd name="T33" fmla="*/ 0 h 815"/>
                    <a:gd name="T34" fmla="*/ 0 w 527"/>
                    <a:gd name="T35" fmla="*/ 0 h 815"/>
                    <a:gd name="T36" fmla="*/ 0 w 527"/>
                    <a:gd name="T37" fmla="*/ 0 h 815"/>
                    <a:gd name="T38" fmla="*/ 0 w 527"/>
                    <a:gd name="T39" fmla="*/ 0 h 815"/>
                    <a:gd name="T40" fmla="*/ 0 w 527"/>
                    <a:gd name="T41" fmla="*/ 0 h 815"/>
                    <a:gd name="T42" fmla="*/ 0 w 527"/>
                    <a:gd name="T43" fmla="*/ 0 h 815"/>
                    <a:gd name="T44" fmla="*/ 0 w 527"/>
                    <a:gd name="T45" fmla="*/ 0 h 815"/>
                    <a:gd name="T46" fmla="*/ 0 w 527"/>
                    <a:gd name="T47" fmla="*/ 0 h 815"/>
                    <a:gd name="T48" fmla="*/ 0 w 527"/>
                    <a:gd name="T49" fmla="*/ 0 h 815"/>
                    <a:gd name="T50" fmla="*/ 0 w 527"/>
                    <a:gd name="T51" fmla="*/ 0 h 815"/>
                    <a:gd name="T52" fmla="*/ 0 w 527"/>
                    <a:gd name="T53" fmla="*/ 0 h 815"/>
                    <a:gd name="T54" fmla="*/ 0 w 527"/>
                    <a:gd name="T55" fmla="*/ 0 h 815"/>
                    <a:gd name="T56" fmla="*/ 0 w 527"/>
                    <a:gd name="T57" fmla="*/ 0 h 815"/>
                    <a:gd name="T58" fmla="*/ 0 w 527"/>
                    <a:gd name="T59" fmla="*/ 0 h 815"/>
                    <a:gd name="T60" fmla="*/ 0 w 527"/>
                    <a:gd name="T61" fmla="*/ 0 h 815"/>
                    <a:gd name="T62" fmla="*/ 0 w 527"/>
                    <a:gd name="T63" fmla="*/ 0 h 815"/>
                    <a:gd name="T64" fmla="*/ 0 w 527"/>
                    <a:gd name="T65" fmla="*/ 0 h 815"/>
                    <a:gd name="T66" fmla="*/ 0 w 527"/>
                    <a:gd name="T67" fmla="*/ 0 h 815"/>
                    <a:gd name="T68" fmla="*/ 0 w 527"/>
                    <a:gd name="T69" fmla="*/ 0 h 815"/>
                    <a:gd name="T70" fmla="*/ 0 w 527"/>
                    <a:gd name="T71" fmla="*/ 0 h 815"/>
                    <a:gd name="T72" fmla="*/ 0 w 527"/>
                    <a:gd name="T73" fmla="*/ 0 h 815"/>
                    <a:gd name="T74" fmla="*/ 0 w 527"/>
                    <a:gd name="T75" fmla="*/ 0 h 815"/>
                    <a:gd name="T76" fmla="*/ 0 w 527"/>
                    <a:gd name="T77" fmla="*/ 0 h 815"/>
                    <a:gd name="T78" fmla="*/ 0 w 527"/>
                    <a:gd name="T79" fmla="*/ 0 h 815"/>
                    <a:gd name="T80" fmla="*/ 0 w 527"/>
                    <a:gd name="T81" fmla="*/ 0 h 815"/>
                    <a:gd name="T82" fmla="*/ 0 w 527"/>
                    <a:gd name="T83" fmla="*/ 0 h 815"/>
                    <a:gd name="T84" fmla="*/ 0 w 527"/>
                    <a:gd name="T85" fmla="*/ 0 h 815"/>
                    <a:gd name="T86" fmla="*/ 0 w 527"/>
                    <a:gd name="T87" fmla="*/ 0 h 815"/>
                    <a:gd name="T88" fmla="*/ 0 w 527"/>
                    <a:gd name="T89" fmla="*/ 0 h 815"/>
                    <a:gd name="T90" fmla="*/ 0 w 527"/>
                    <a:gd name="T91" fmla="*/ 0 h 815"/>
                    <a:gd name="T92" fmla="*/ 0 w 527"/>
                    <a:gd name="T93" fmla="*/ 0 h 815"/>
                    <a:gd name="T94" fmla="*/ 0 w 527"/>
                    <a:gd name="T95" fmla="*/ 0 h 8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27"/>
                    <a:gd name="T145" fmla="*/ 0 h 815"/>
                    <a:gd name="T146" fmla="*/ 527 w 527"/>
                    <a:gd name="T147" fmla="*/ 815 h 8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27" h="815">
                      <a:moveTo>
                        <a:pt x="40" y="0"/>
                      </a:moveTo>
                      <a:lnTo>
                        <a:pt x="283" y="48"/>
                      </a:lnTo>
                      <a:lnTo>
                        <a:pt x="230" y="288"/>
                      </a:lnTo>
                      <a:lnTo>
                        <a:pt x="503" y="654"/>
                      </a:lnTo>
                      <a:lnTo>
                        <a:pt x="527" y="700"/>
                      </a:lnTo>
                      <a:lnTo>
                        <a:pt x="502" y="722"/>
                      </a:lnTo>
                      <a:lnTo>
                        <a:pt x="485" y="763"/>
                      </a:lnTo>
                      <a:lnTo>
                        <a:pt x="469" y="787"/>
                      </a:lnTo>
                      <a:lnTo>
                        <a:pt x="486" y="808"/>
                      </a:lnTo>
                      <a:lnTo>
                        <a:pt x="458" y="815"/>
                      </a:lnTo>
                      <a:lnTo>
                        <a:pt x="297" y="809"/>
                      </a:lnTo>
                      <a:lnTo>
                        <a:pt x="287" y="762"/>
                      </a:lnTo>
                      <a:lnTo>
                        <a:pt x="259" y="727"/>
                      </a:lnTo>
                      <a:lnTo>
                        <a:pt x="239" y="714"/>
                      </a:lnTo>
                      <a:lnTo>
                        <a:pt x="233" y="690"/>
                      </a:lnTo>
                      <a:lnTo>
                        <a:pt x="216" y="676"/>
                      </a:lnTo>
                      <a:lnTo>
                        <a:pt x="199" y="659"/>
                      </a:lnTo>
                      <a:lnTo>
                        <a:pt x="194" y="640"/>
                      </a:lnTo>
                      <a:lnTo>
                        <a:pt x="178" y="628"/>
                      </a:lnTo>
                      <a:lnTo>
                        <a:pt x="153" y="634"/>
                      </a:lnTo>
                      <a:lnTo>
                        <a:pt x="125" y="624"/>
                      </a:lnTo>
                      <a:lnTo>
                        <a:pt x="125" y="614"/>
                      </a:lnTo>
                      <a:lnTo>
                        <a:pt x="124" y="592"/>
                      </a:lnTo>
                      <a:lnTo>
                        <a:pt x="113" y="567"/>
                      </a:lnTo>
                      <a:lnTo>
                        <a:pt x="111" y="547"/>
                      </a:lnTo>
                      <a:lnTo>
                        <a:pt x="99" y="528"/>
                      </a:lnTo>
                      <a:lnTo>
                        <a:pt x="102" y="512"/>
                      </a:lnTo>
                      <a:lnTo>
                        <a:pt x="67" y="470"/>
                      </a:lnTo>
                      <a:lnTo>
                        <a:pt x="67" y="446"/>
                      </a:lnTo>
                      <a:lnTo>
                        <a:pt x="86" y="437"/>
                      </a:lnTo>
                      <a:lnTo>
                        <a:pt x="86" y="423"/>
                      </a:lnTo>
                      <a:lnTo>
                        <a:pt x="67" y="418"/>
                      </a:lnTo>
                      <a:lnTo>
                        <a:pt x="60" y="396"/>
                      </a:lnTo>
                      <a:lnTo>
                        <a:pt x="51" y="356"/>
                      </a:lnTo>
                      <a:lnTo>
                        <a:pt x="76" y="377"/>
                      </a:lnTo>
                      <a:lnTo>
                        <a:pt x="66" y="349"/>
                      </a:lnTo>
                      <a:lnTo>
                        <a:pt x="86" y="349"/>
                      </a:lnTo>
                      <a:lnTo>
                        <a:pt x="86" y="329"/>
                      </a:lnTo>
                      <a:lnTo>
                        <a:pt x="66" y="316"/>
                      </a:lnTo>
                      <a:lnTo>
                        <a:pt x="57" y="335"/>
                      </a:lnTo>
                      <a:lnTo>
                        <a:pt x="40" y="328"/>
                      </a:lnTo>
                      <a:lnTo>
                        <a:pt x="7" y="237"/>
                      </a:lnTo>
                      <a:lnTo>
                        <a:pt x="16" y="171"/>
                      </a:lnTo>
                      <a:lnTo>
                        <a:pt x="0" y="134"/>
                      </a:lnTo>
                      <a:lnTo>
                        <a:pt x="8" y="106"/>
                      </a:lnTo>
                      <a:lnTo>
                        <a:pt x="25" y="100"/>
                      </a:lnTo>
                      <a:lnTo>
                        <a:pt x="40" y="55"/>
                      </a:lnTo>
                      <a:lnTo>
                        <a:pt x="40" y="0"/>
                      </a:lnTo>
                      <a:close/>
                    </a:path>
                  </a:pathLst>
                </a:custGeom>
                <a:solidFill>
                  <a:srgbClr val="00DFBF"/>
                </a:solidFill>
                <a:ln w="4763">
                  <a:solidFill>
                    <a:srgbClr val="000000"/>
                  </a:solidFill>
                  <a:round/>
                  <a:headEnd/>
                  <a:tailEnd/>
                </a:ln>
              </p:spPr>
              <p:txBody>
                <a:bodyPr/>
                <a:lstStyle/>
                <a:p>
                  <a:endParaRPr lang="en-US"/>
                </a:p>
              </p:txBody>
            </p:sp>
            <p:sp>
              <p:nvSpPr>
                <p:cNvPr id="17427" name="Freeform 282">
                  <a:extLst>
                    <a:ext uri="{FF2B5EF4-FFF2-40B4-BE49-F238E27FC236}">
                      <a16:creationId xmlns:a16="http://schemas.microsoft.com/office/drawing/2014/main" xmlns="" id="{ECF43791-06CC-4D78-B46F-39A9F8DD4F6D}"/>
                    </a:ext>
                  </a:extLst>
                </p:cNvPr>
                <p:cNvSpPr>
                  <a:spLocks/>
                </p:cNvSpPr>
                <p:nvPr/>
              </p:nvSpPr>
              <p:spPr bwMode="auto">
                <a:xfrm>
                  <a:off x="2758" y="2262"/>
                  <a:ext cx="133" cy="201"/>
                </a:xfrm>
                <a:custGeom>
                  <a:avLst/>
                  <a:gdLst>
                    <a:gd name="T0" fmla="*/ 0 w 399"/>
                    <a:gd name="T1" fmla="*/ 0 h 603"/>
                    <a:gd name="T2" fmla="*/ 0 w 399"/>
                    <a:gd name="T3" fmla="*/ 0 h 603"/>
                    <a:gd name="T4" fmla="*/ 0 w 399"/>
                    <a:gd name="T5" fmla="*/ 0 h 603"/>
                    <a:gd name="T6" fmla="*/ 0 w 399"/>
                    <a:gd name="T7" fmla="*/ 0 h 603"/>
                    <a:gd name="T8" fmla="*/ 0 w 399"/>
                    <a:gd name="T9" fmla="*/ 0 h 603"/>
                    <a:gd name="T10" fmla="*/ 0 w 399"/>
                    <a:gd name="T11" fmla="*/ 0 h 603"/>
                    <a:gd name="T12" fmla="*/ 0 w 399"/>
                    <a:gd name="T13" fmla="*/ 0 h 603"/>
                    <a:gd name="T14" fmla="*/ 0 w 399"/>
                    <a:gd name="T15" fmla="*/ 0 h 603"/>
                    <a:gd name="T16" fmla="*/ 0 w 399"/>
                    <a:gd name="T17" fmla="*/ 0 h 603"/>
                    <a:gd name="T18" fmla="*/ 0 w 399"/>
                    <a:gd name="T19" fmla="*/ 0 h 603"/>
                    <a:gd name="T20" fmla="*/ 0 w 399"/>
                    <a:gd name="T21" fmla="*/ 0 h 603"/>
                    <a:gd name="T22" fmla="*/ 0 w 399"/>
                    <a:gd name="T23" fmla="*/ 0 h 6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9"/>
                    <a:gd name="T37" fmla="*/ 0 h 603"/>
                    <a:gd name="T38" fmla="*/ 399 w 399"/>
                    <a:gd name="T39" fmla="*/ 603 h 6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9" h="603">
                      <a:moveTo>
                        <a:pt x="51" y="0"/>
                      </a:moveTo>
                      <a:lnTo>
                        <a:pt x="0" y="239"/>
                      </a:lnTo>
                      <a:lnTo>
                        <a:pt x="272" y="603"/>
                      </a:lnTo>
                      <a:lnTo>
                        <a:pt x="288" y="587"/>
                      </a:lnTo>
                      <a:lnTo>
                        <a:pt x="287" y="515"/>
                      </a:lnTo>
                      <a:lnTo>
                        <a:pt x="321" y="520"/>
                      </a:lnTo>
                      <a:lnTo>
                        <a:pt x="356" y="299"/>
                      </a:lnTo>
                      <a:lnTo>
                        <a:pt x="380" y="150"/>
                      </a:lnTo>
                      <a:lnTo>
                        <a:pt x="386" y="104"/>
                      </a:lnTo>
                      <a:lnTo>
                        <a:pt x="399" y="64"/>
                      </a:lnTo>
                      <a:lnTo>
                        <a:pt x="220" y="36"/>
                      </a:lnTo>
                      <a:lnTo>
                        <a:pt x="51" y="0"/>
                      </a:lnTo>
                      <a:close/>
                    </a:path>
                  </a:pathLst>
                </a:custGeom>
                <a:solidFill>
                  <a:srgbClr val="5FDF00"/>
                </a:solidFill>
                <a:ln w="4763">
                  <a:solidFill>
                    <a:srgbClr val="000000"/>
                  </a:solidFill>
                  <a:round/>
                  <a:headEnd/>
                  <a:tailEnd/>
                </a:ln>
              </p:spPr>
              <p:txBody>
                <a:bodyPr/>
                <a:lstStyle/>
                <a:p>
                  <a:endParaRPr lang="en-US"/>
                </a:p>
              </p:txBody>
            </p:sp>
            <p:sp>
              <p:nvSpPr>
                <p:cNvPr id="17428" name="Freeform 283">
                  <a:extLst>
                    <a:ext uri="{FF2B5EF4-FFF2-40B4-BE49-F238E27FC236}">
                      <a16:creationId xmlns:a16="http://schemas.microsoft.com/office/drawing/2014/main" xmlns="" id="{C112464F-1CEB-43FE-8D1E-DCDBC157609A}"/>
                    </a:ext>
                  </a:extLst>
                </p:cNvPr>
                <p:cNvSpPr>
                  <a:spLocks/>
                </p:cNvSpPr>
                <p:nvPr/>
              </p:nvSpPr>
              <p:spPr bwMode="auto">
                <a:xfrm>
                  <a:off x="2831" y="2097"/>
                  <a:ext cx="120" cy="194"/>
                </a:xfrm>
                <a:custGeom>
                  <a:avLst/>
                  <a:gdLst>
                    <a:gd name="T0" fmla="*/ 0 w 359"/>
                    <a:gd name="T1" fmla="*/ 0 h 583"/>
                    <a:gd name="T2" fmla="*/ 0 w 359"/>
                    <a:gd name="T3" fmla="*/ 0 h 583"/>
                    <a:gd name="T4" fmla="*/ 0 w 359"/>
                    <a:gd name="T5" fmla="*/ 0 h 583"/>
                    <a:gd name="T6" fmla="*/ 0 w 359"/>
                    <a:gd name="T7" fmla="*/ 0 h 583"/>
                    <a:gd name="T8" fmla="*/ 0 w 359"/>
                    <a:gd name="T9" fmla="*/ 0 h 583"/>
                    <a:gd name="T10" fmla="*/ 0 w 359"/>
                    <a:gd name="T11" fmla="*/ 0 h 583"/>
                    <a:gd name="T12" fmla="*/ 0 w 359"/>
                    <a:gd name="T13" fmla="*/ 0 h 583"/>
                    <a:gd name="T14" fmla="*/ 0 w 359"/>
                    <a:gd name="T15" fmla="*/ 0 h 583"/>
                    <a:gd name="T16" fmla="*/ 0 w 359"/>
                    <a:gd name="T17" fmla="*/ 0 h 583"/>
                    <a:gd name="T18" fmla="*/ 0 w 359"/>
                    <a:gd name="T19" fmla="*/ 0 h 583"/>
                    <a:gd name="T20" fmla="*/ 0 w 359"/>
                    <a:gd name="T21" fmla="*/ 0 h 583"/>
                    <a:gd name="T22" fmla="*/ 0 w 359"/>
                    <a:gd name="T23" fmla="*/ 0 h 583"/>
                    <a:gd name="T24" fmla="*/ 0 w 359"/>
                    <a:gd name="T25" fmla="*/ 0 h 583"/>
                    <a:gd name="T26" fmla="*/ 0 w 359"/>
                    <a:gd name="T27" fmla="*/ 0 h 583"/>
                    <a:gd name="T28" fmla="*/ 0 w 359"/>
                    <a:gd name="T29" fmla="*/ 0 h 583"/>
                    <a:gd name="T30" fmla="*/ 0 w 359"/>
                    <a:gd name="T31" fmla="*/ 0 h 583"/>
                    <a:gd name="T32" fmla="*/ 0 w 359"/>
                    <a:gd name="T33" fmla="*/ 0 h 583"/>
                    <a:gd name="T34" fmla="*/ 0 w 359"/>
                    <a:gd name="T35" fmla="*/ 0 h 583"/>
                    <a:gd name="T36" fmla="*/ 0 w 359"/>
                    <a:gd name="T37" fmla="*/ 0 h 583"/>
                    <a:gd name="T38" fmla="*/ 0 w 359"/>
                    <a:gd name="T39" fmla="*/ 0 h 583"/>
                    <a:gd name="T40" fmla="*/ 0 w 359"/>
                    <a:gd name="T41" fmla="*/ 0 h 583"/>
                    <a:gd name="T42" fmla="*/ 0 w 359"/>
                    <a:gd name="T43" fmla="*/ 0 h 58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59"/>
                    <a:gd name="T67" fmla="*/ 0 h 583"/>
                    <a:gd name="T68" fmla="*/ 359 w 359"/>
                    <a:gd name="T69" fmla="*/ 583 h 58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59" h="583">
                      <a:moveTo>
                        <a:pt x="86" y="0"/>
                      </a:moveTo>
                      <a:lnTo>
                        <a:pt x="54" y="228"/>
                      </a:lnTo>
                      <a:lnTo>
                        <a:pt x="88" y="276"/>
                      </a:lnTo>
                      <a:lnTo>
                        <a:pt x="35" y="327"/>
                      </a:lnTo>
                      <a:lnTo>
                        <a:pt x="28" y="362"/>
                      </a:lnTo>
                      <a:lnTo>
                        <a:pt x="42" y="387"/>
                      </a:lnTo>
                      <a:lnTo>
                        <a:pt x="28" y="399"/>
                      </a:lnTo>
                      <a:lnTo>
                        <a:pt x="0" y="531"/>
                      </a:lnTo>
                      <a:lnTo>
                        <a:pt x="171" y="561"/>
                      </a:lnTo>
                      <a:lnTo>
                        <a:pt x="333" y="583"/>
                      </a:lnTo>
                      <a:lnTo>
                        <a:pt x="350" y="462"/>
                      </a:lnTo>
                      <a:lnTo>
                        <a:pt x="359" y="396"/>
                      </a:lnTo>
                      <a:lnTo>
                        <a:pt x="343" y="372"/>
                      </a:lnTo>
                      <a:lnTo>
                        <a:pt x="306" y="379"/>
                      </a:lnTo>
                      <a:lnTo>
                        <a:pt x="258" y="384"/>
                      </a:lnTo>
                      <a:lnTo>
                        <a:pt x="249" y="330"/>
                      </a:lnTo>
                      <a:lnTo>
                        <a:pt x="190" y="286"/>
                      </a:lnTo>
                      <a:lnTo>
                        <a:pt x="198" y="258"/>
                      </a:lnTo>
                      <a:lnTo>
                        <a:pt x="204" y="208"/>
                      </a:lnTo>
                      <a:lnTo>
                        <a:pt x="128" y="101"/>
                      </a:lnTo>
                      <a:lnTo>
                        <a:pt x="138" y="7"/>
                      </a:lnTo>
                      <a:lnTo>
                        <a:pt x="86" y="0"/>
                      </a:lnTo>
                      <a:close/>
                    </a:path>
                  </a:pathLst>
                </a:custGeom>
                <a:solidFill>
                  <a:srgbClr val="5F7FFF"/>
                </a:solidFill>
                <a:ln w="4763">
                  <a:solidFill>
                    <a:srgbClr val="000000"/>
                  </a:solidFill>
                  <a:round/>
                  <a:headEnd/>
                  <a:tailEnd/>
                </a:ln>
              </p:spPr>
              <p:txBody>
                <a:bodyPr/>
                <a:lstStyle/>
                <a:p>
                  <a:endParaRPr lang="en-US"/>
                </a:p>
              </p:txBody>
            </p:sp>
            <p:sp>
              <p:nvSpPr>
                <p:cNvPr id="17429" name="Freeform 284">
                  <a:extLst>
                    <a:ext uri="{FF2B5EF4-FFF2-40B4-BE49-F238E27FC236}">
                      <a16:creationId xmlns:a16="http://schemas.microsoft.com/office/drawing/2014/main" xmlns="" id="{3265A910-3A69-4733-BC38-A4F1EA3EFA2B}"/>
                    </a:ext>
                  </a:extLst>
                </p:cNvPr>
                <p:cNvSpPr>
                  <a:spLocks/>
                </p:cNvSpPr>
                <p:nvPr/>
              </p:nvSpPr>
              <p:spPr bwMode="auto">
                <a:xfrm>
                  <a:off x="2868" y="2283"/>
                  <a:ext cx="111" cy="144"/>
                </a:xfrm>
                <a:custGeom>
                  <a:avLst/>
                  <a:gdLst>
                    <a:gd name="T0" fmla="*/ 0 w 334"/>
                    <a:gd name="T1" fmla="*/ 0 h 431"/>
                    <a:gd name="T2" fmla="*/ 0 w 334"/>
                    <a:gd name="T3" fmla="*/ 0 h 431"/>
                    <a:gd name="T4" fmla="*/ 0 w 334"/>
                    <a:gd name="T5" fmla="*/ 0 h 431"/>
                    <a:gd name="T6" fmla="*/ 0 w 334"/>
                    <a:gd name="T7" fmla="*/ 0 h 431"/>
                    <a:gd name="T8" fmla="*/ 0 w 334"/>
                    <a:gd name="T9" fmla="*/ 0 h 431"/>
                    <a:gd name="T10" fmla="*/ 0 w 334"/>
                    <a:gd name="T11" fmla="*/ 0 h 431"/>
                    <a:gd name="T12" fmla="*/ 0 w 334"/>
                    <a:gd name="T13" fmla="*/ 0 h 431"/>
                    <a:gd name="T14" fmla="*/ 0 w 334"/>
                    <a:gd name="T15" fmla="*/ 0 h 431"/>
                    <a:gd name="T16" fmla="*/ 0 60000 65536"/>
                    <a:gd name="T17" fmla="*/ 0 60000 65536"/>
                    <a:gd name="T18" fmla="*/ 0 60000 65536"/>
                    <a:gd name="T19" fmla="*/ 0 60000 65536"/>
                    <a:gd name="T20" fmla="*/ 0 60000 65536"/>
                    <a:gd name="T21" fmla="*/ 0 60000 65536"/>
                    <a:gd name="T22" fmla="*/ 0 60000 65536"/>
                    <a:gd name="T23" fmla="*/ 0 60000 65536"/>
                    <a:gd name="T24" fmla="*/ 0 w 334"/>
                    <a:gd name="T25" fmla="*/ 0 h 431"/>
                    <a:gd name="T26" fmla="*/ 334 w 334"/>
                    <a:gd name="T27" fmla="*/ 431 h 4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4" h="431">
                      <a:moveTo>
                        <a:pt x="62" y="0"/>
                      </a:moveTo>
                      <a:lnTo>
                        <a:pt x="226" y="23"/>
                      </a:lnTo>
                      <a:lnTo>
                        <a:pt x="214" y="105"/>
                      </a:lnTo>
                      <a:lnTo>
                        <a:pt x="334" y="116"/>
                      </a:lnTo>
                      <a:lnTo>
                        <a:pt x="301" y="431"/>
                      </a:lnTo>
                      <a:lnTo>
                        <a:pt x="0" y="398"/>
                      </a:lnTo>
                      <a:lnTo>
                        <a:pt x="31" y="197"/>
                      </a:lnTo>
                      <a:lnTo>
                        <a:pt x="62" y="0"/>
                      </a:lnTo>
                      <a:close/>
                    </a:path>
                  </a:pathLst>
                </a:custGeom>
                <a:solidFill>
                  <a:srgbClr val="3F7FFF"/>
                </a:solidFill>
                <a:ln w="4763">
                  <a:solidFill>
                    <a:srgbClr val="000000"/>
                  </a:solidFill>
                  <a:round/>
                  <a:headEnd/>
                  <a:tailEnd/>
                </a:ln>
              </p:spPr>
              <p:txBody>
                <a:bodyPr/>
                <a:lstStyle/>
                <a:p>
                  <a:endParaRPr lang="en-US"/>
                </a:p>
              </p:txBody>
            </p:sp>
            <p:sp>
              <p:nvSpPr>
                <p:cNvPr id="17430" name="Freeform 285">
                  <a:extLst>
                    <a:ext uri="{FF2B5EF4-FFF2-40B4-BE49-F238E27FC236}">
                      <a16:creationId xmlns:a16="http://schemas.microsoft.com/office/drawing/2014/main" xmlns="" id="{D0508C11-F3D7-4EB8-B665-292A4C361FFA}"/>
                    </a:ext>
                  </a:extLst>
                </p:cNvPr>
                <p:cNvSpPr>
                  <a:spLocks/>
                </p:cNvSpPr>
                <p:nvPr/>
              </p:nvSpPr>
              <p:spPr bwMode="auto">
                <a:xfrm>
                  <a:off x="2873" y="2099"/>
                  <a:ext cx="209" cy="130"/>
                </a:xfrm>
                <a:custGeom>
                  <a:avLst/>
                  <a:gdLst>
                    <a:gd name="T0" fmla="*/ 0 w 626"/>
                    <a:gd name="T1" fmla="*/ 0 h 390"/>
                    <a:gd name="T2" fmla="*/ 0 w 626"/>
                    <a:gd name="T3" fmla="*/ 0 h 390"/>
                    <a:gd name="T4" fmla="*/ 0 w 626"/>
                    <a:gd name="T5" fmla="*/ 0 h 390"/>
                    <a:gd name="T6" fmla="*/ 0 w 626"/>
                    <a:gd name="T7" fmla="*/ 0 h 390"/>
                    <a:gd name="T8" fmla="*/ 0 w 626"/>
                    <a:gd name="T9" fmla="*/ 0 h 390"/>
                    <a:gd name="T10" fmla="*/ 0 w 626"/>
                    <a:gd name="T11" fmla="*/ 0 h 390"/>
                    <a:gd name="T12" fmla="*/ 0 w 626"/>
                    <a:gd name="T13" fmla="*/ 0 h 390"/>
                    <a:gd name="T14" fmla="*/ 0 w 626"/>
                    <a:gd name="T15" fmla="*/ 0 h 390"/>
                    <a:gd name="T16" fmla="*/ 0 w 626"/>
                    <a:gd name="T17" fmla="*/ 0 h 390"/>
                    <a:gd name="T18" fmla="*/ 0 w 626"/>
                    <a:gd name="T19" fmla="*/ 0 h 390"/>
                    <a:gd name="T20" fmla="*/ 0 w 626"/>
                    <a:gd name="T21" fmla="*/ 0 h 390"/>
                    <a:gd name="T22" fmla="*/ 0 w 626"/>
                    <a:gd name="T23" fmla="*/ 0 h 390"/>
                    <a:gd name="T24" fmla="*/ 0 w 626"/>
                    <a:gd name="T25" fmla="*/ 0 h 390"/>
                    <a:gd name="T26" fmla="*/ 0 w 626"/>
                    <a:gd name="T27" fmla="*/ 0 h 390"/>
                    <a:gd name="T28" fmla="*/ 0 w 626"/>
                    <a:gd name="T29" fmla="*/ 0 h 390"/>
                    <a:gd name="T30" fmla="*/ 0 w 626"/>
                    <a:gd name="T31" fmla="*/ 0 h 390"/>
                    <a:gd name="T32" fmla="*/ 0 w 626"/>
                    <a:gd name="T33" fmla="*/ 0 h 390"/>
                    <a:gd name="T34" fmla="*/ 0 w 626"/>
                    <a:gd name="T35" fmla="*/ 0 h 390"/>
                    <a:gd name="T36" fmla="*/ 0 w 626"/>
                    <a:gd name="T37" fmla="*/ 0 h 3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26"/>
                    <a:gd name="T58" fmla="*/ 0 h 390"/>
                    <a:gd name="T59" fmla="*/ 626 w 626"/>
                    <a:gd name="T60" fmla="*/ 390 h 3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26" h="390">
                      <a:moveTo>
                        <a:pt x="10" y="0"/>
                      </a:moveTo>
                      <a:lnTo>
                        <a:pt x="133" y="15"/>
                      </a:lnTo>
                      <a:lnTo>
                        <a:pt x="207" y="26"/>
                      </a:lnTo>
                      <a:lnTo>
                        <a:pt x="305" y="36"/>
                      </a:lnTo>
                      <a:lnTo>
                        <a:pt x="396" y="45"/>
                      </a:lnTo>
                      <a:lnTo>
                        <a:pt x="552" y="56"/>
                      </a:lnTo>
                      <a:lnTo>
                        <a:pt x="626" y="62"/>
                      </a:lnTo>
                      <a:lnTo>
                        <a:pt x="623" y="379"/>
                      </a:lnTo>
                      <a:lnTo>
                        <a:pt x="240" y="347"/>
                      </a:lnTo>
                      <a:lnTo>
                        <a:pt x="232" y="390"/>
                      </a:lnTo>
                      <a:lnTo>
                        <a:pt x="217" y="369"/>
                      </a:lnTo>
                      <a:lnTo>
                        <a:pt x="183" y="373"/>
                      </a:lnTo>
                      <a:lnTo>
                        <a:pt x="132" y="381"/>
                      </a:lnTo>
                      <a:lnTo>
                        <a:pt x="123" y="325"/>
                      </a:lnTo>
                      <a:lnTo>
                        <a:pt x="63" y="281"/>
                      </a:lnTo>
                      <a:lnTo>
                        <a:pt x="72" y="240"/>
                      </a:lnTo>
                      <a:lnTo>
                        <a:pt x="78" y="206"/>
                      </a:lnTo>
                      <a:lnTo>
                        <a:pt x="0" y="97"/>
                      </a:lnTo>
                      <a:lnTo>
                        <a:pt x="10" y="0"/>
                      </a:lnTo>
                      <a:close/>
                    </a:path>
                  </a:pathLst>
                </a:custGeom>
                <a:solidFill>
                  <a:srgbClr val="9FBFFF"/>
                </a:solidFill>
                <a:ln w="4763">
                  <a:solidFill>
                    <a:srgbClr val="000000"/>
                  </a:solidFill>
                  <a:round/>
                  <a:headEnd/>
                  <a:tailEnd/>
                </a:ln>
              </p:spPr>
              <p:txBody>
                <a:bodyPr/>
                <a:lstStyle/>
                <a:p>
                  <a:endParaRPr lang="en-US"/>
                </a:p>
              </p:txBody>
            </p:sp>
            <p:sp>
              <p:nvSpPr>
                <p:cNvPr id="17431" name="Freeform 286">
                  <a:extLst>
                    <a:ext uri="{FF2B5EF4-FFF2-40B4-BE49-F238E27FC236}">
                      <a16:creationId xmlns:a16="http://schemas.microsoft.com/office/drawing/2014/main" xmlns="" id="{C0F2FC5C-D355-4AFA-8A87-9F1314A3D2F2}"/>
                    </a:ext>
                  </a:extLst>
                </p:cNvPr>
                <p:cNvSpPr>
                  <a:spLocks/>
                </p:cNvSpPr>
                <p:nvPr/>
              </p:nvSpPr>
              <p:spPr bwMode="auto">
                <a:xfrm>
                  <a:off x="2938" y="2213"/>
                  <a:ext cx="143" cy="117"/>
                </a:xfrm>
                <a:custGeom>
                  <a:avLst/>
                  <a:gdLst>
                    <a:gd name="T0" fmla="*/ 0 w 428"/>
                    <a:gd name="T1" fmla="*/ 0 h 351"/>
                    <a:gd name="T2" fmla="*/ 0 w 428"/>
                    <a:gd name="T3" fmla="*/ 0 h 351"/>
                    <a:gd name="T4" fmla="*/ 0 w 428"/>
                    <a:gd name="T5" fmla="*/ 0 h 351"/>
                    <a:gd name="T6" fmla="*/ 0 w 428"/>
                    <a:gd name="T7" fmla="*/ 0 h 351"/>
                    <a:gd name="T8" fmla="*/ 0 w 428"/>
                    <a:gd name="T9" fmla="*/ 0 h 351"/>
                    <a:gd name="T10" fmla="*/ 0 w 428"/>
                    <a:gd name="T11" fmla="*/ 0 h 351"/>
                    <a:gd name="T12" fmla="*/ 0 w 428"/>
                    <a:gd name="T13" fmla="*/ 0 h 351"/>
                    <a:gd name="T14" fmla="*/ 0 60000 65536"/>
                    <a:gd name="T15" fmla="*/ 0 60000 65536"/>
                    <a:gd name="T16" fmla="*/ 0 60000 65536"/>
                    <a:gd name="T17" fmla="*/ 0 60000 65536"/>
                    <a:gd name="T18" fmla="*/ 0 60000 65536"/>
                    <a:gd name="T19" fmla="*/ 0 60000 65536"/>
                    <a:gd name="T20" fmla="*/ 0 60000 65536"/>
                    <a:gd name="T21" fmla="*/ 0 w 428"/>
                    <a:gd name="T22" fmla="*/ 0 h 351"/>
                    <a:gd name="T23" fmla="*/ 428 w 428"/>
                    <a:gd name="T24" fmla="*/ 351 h 3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8" h="351">
                      <a:moveTo>
                        <a:pt x="42" y="0"/>
                      </a:moveTo>
                      <a:lnTo>
                        <a:pt x="26" y="131"/>
                      </a:lnTo>
                      <a:lnTo>
                        <a:pt x="0" y="318"/>
                      </a:lnTo>
                      <a:lnTo>
                        <a:pt x="124" y="328"/>
                      </a:lnTo>
                      <a:lnTo>
                        <a:pt x="414" y="351"/>
                      </a:lnTo>
                      <a:lnTo>
                        <a:pt x="428" y="36"/>
                      </a:lnTo>
                      <a:lnTo>
                        <a:pt x="42" y="0"/>
                      </a:lnTo>
                      <a:close/>
                    </a:path>
                  </a:pathLst>
                </a:custGeom>
                <a:solidFill>
                  <a:srgbClr val="9F7F5F"/>
                </a:solidFill>
                <a:ln w="4763">
                  <a:solidFill>
                    <a:srgbClr val="000000"/>
                  </a:solidFill>
                  <a:round/>
                  <a:headEnd/>
                  <a:tailEnd/>
                </a:ln>
              </p:spPr>
              <p:txBody>
                <a:bodyPr/>
                <a:lstStyle/>
                <a:p>
                  <a:endParaRPr lang="en-US"/>
                </a:p>
              </p:txBody>
            </p:sp>
            <p:sp>
              <p:nvSpPr>
                <p:cNvPr id="17432" name="Freeform 287">
                  <a:extLst>
                    <a:ext uri="{FF2B5EF4-FFF2-40B4-BE49-F238E27FC236}">
                      <a16:creationId xmlns:a16="http://schemas.microsoft.com/office/drawing/2014/main" xmlns="" id="{D3D4088B-79AD-48F0-9ADF-63252E16D0BA}"/>
                    </a:ext>
                  </a:extLst>
                </p:cNvPr>
                <p:cNvSpPr>
                  <a:spLocks/>
                </p:cNvSpPr>
                <p:nvPr/>
              </p:nvSpPr>
              <p:spPr bwMode="auto">
                <a:xfrm>
                  <a:off x="2967" y="2322"/>
                  <a:ext cx="149" cy="111"/>
                </a:xfrm>
                <a:custGeom>
                  <a:avLst/>
                  <a:gdLst>
                    <a:gd name="T0" fmla="*/ 0 w 446"/>
                    <a:gd name="T1" fmla="*/ 0 h 333"/>
                    <a:gd name="T2" fmla="*/ 0 w 446"/>
                    <a:gd name="T3" fmla="*/ 0 h 333"/>
                    <a:gd name="T4" fmla="*/ 0 w 446"/>
                    <a:gd name="T5" fmla="*/ 0 h 333"/>
                    <a:gd name="T6" fmla="*/ 0 w 446"/>
                    <a:gd name="T7" fmla="*/ 0 h 333"/>
                    <a:gd name="T8" fmla="*/ 0 w 446"/>
                    <a:gd name="T9" fmla="*/ 0 h 333"/>
                    <a:gd name="T10" fmla="*/ 0 w 446"/>
                    <a:gd name="T11" fmla="*/ 0 h 333"/>
                    <a:gd name="T12" fmla="*/ 0 w 446"/>
                    <a:gd name="T13" fmla="*/ 0 h 333"/>
                    <a:gd name="T14" fmla="*/ 0 w 446"/>
                    <a:gd name="T15" fmla="*/ 0 h 333"/>
                    <a:gd name="T16" fmla="*/ 0 w 446"/>
                    <a:gd name="T17" fmla="*/ 0 h 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6"/>
                    <a:gd name="T28" fmla="*/ 0 h 333"/>
                    <a:gd name="T29" fmla="*/ 446 w 446"/>
                    <a:gd name="T30" fmla="*/ 333 h 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6" h="333">
                      <a:moveTo>
                        <a:pt x="37" y="0"/>
                      </a:moveTo>
                      <a:lnTo>
                        <a:pt x="14" y="200"/>
                      </a:lnTo>
                      <a:lnTo>
                        <a:pt x="0" y="315"/>
                      </a:lnTo>
                      <a:lnTo>
                        <a:pt x="223" y="326"/>
                      </a:lnTo>
                      <a:lnTo>
                        <a:pt x="436" y="333"/>
                      </a:lnTo>
                      <a:lnTo>
                        <a:pt x="443" y="177"/>
                      </a:lnTo>
                      <a:lnTo>
                        <a:pt x="446" y="25"/>
                      </a:lnTo>
                      <a:lnTo>
                        <a:pt x="324" y="23"/>
                      </a:lnTo>
                      <a:lnTo>
                        <a:pt x="37" y="0"/>
                      </a:lnTo>
                      <a:close/>
                    </a:path>
                  </a:pathLst>
                </a:custGeom>
                <a:solidFill>
                  <a:srgbClr val="9F9FBF"/>
                </a:solidFill>
                <a:ln w="4763">
                  <a:solidFill>
                    <a:srgbClr val="000000"/>
                  </a:solidFill>
                  <a:round/>
                  <a:headEnd/>
                  <a:tailEnd/>
                </a:ln>
              </p:spPr>
              <p:txBody>
                <a:bodyPr/>
                <a:lstStyle/>
                <a:p>
                  <a:endParaRPr lang="en-US"/>
                </a:p>
              </p:txBody>
            </p:sp>
            <p:sp>
              <p:nvSpPr>
                <p:cNvPr id="17433" name="Freeform 288">
                  <a:extLst>
                    <a:ext uri="{FF2B5EF4-FFF2-40B4-BE49-F238E27FC236}">
                      <a16:creationId xmlns:a16="http://schemas.microsoft.com/office/drawing/2014/main" xmlns="" id="{6C3E6556-1C99-45E1-839E-7E3F3BA9800D}"/>
                    </a:ext>
                  </a:extLst>
                </p:cNvPr>
                <p:cNvSpPr>
                  <a:spLocks/>
                </p:cNvSpPr>
                <p:nvPr/>
              </p:nvSpPr>
              <p:spPr bwMode="auto">
                <a:xfrm>
                  <a:off x="2833" y="2415"/>
                  <a:ext cx="135" cy="150"/>
                </a:xfrm>
                <a:custGeom>
                  <a:avLst/>
                  <a:gdLst>
                    <a:gd name="T0" fmla="*/ 0 w 405"/>
                    <a:gd name="T1" fmla="*/ 0 h 449"/>
                    <a:gd name="T2" fmla="*/ 0 w 405"/>
                    <a:gd name="T3" fmla="*/ 0 h 449"/>
                    <a:gd name="T4" fmla="*/ 0 w 405"/>
                    <a:gd name="T5" fmla="*/ 0 h 449"/>
                    <a:gd name="T6" fmla="*/ 0 w 405"/>
                    <a:gd name="T7" fmla="*/ 0 h 449"/>
                    <a:gd name="T8" fmla="*/ 0 w 405"/>
                    <a:gd name="T9" fmla="*/ 0 h 449"/>
                    <a:gd name="T10" fmla="*/ 0 w 405"/>
                    <a:gd name="T11" fmla="*/ 0 h 449"/>
                    <a:gd name="T12" fmla="*/ 0 w 405"/>
                    <a:gd name="T13" fmla="*/ 0 h 449"/>
                    <a:gd name="T14" fmla="*/ 0 w 405"/>
                    <a:gd name="T15" fmla="*/ 0 h 449"/>
                    <a:gd name="T16" fmla="*/ 0 w 405"/>
                    <a:gd name="T17" fmla="*/ 0 h 449"/>
                    <a:gd name="T18" fmla="*/ 0 w 405"/>
                    <a:gd name="T19" fmla="*/ 0 h 449"/>
                    <a:gd name="T20" fmla="*/ 0 w 405"/>
                    <a:gd name="T21" fmla="*/ 0 h 449"/>
                    <a:gd name="T22" fmla="*/ 0 w 405"/>
                    <a:gd name="T23" fmla="*/ 0 h 449"/>
                    <a:gd name="T24" fmla="*/ 0 w 405"/>
                    <a:gd name="T25" fmla="*/ 0 h 449"/>
                    <a:gd name="T26" fmla="*/ 0 w 405"/>
                    <a:gd name="T27" fmla="*/ 0 h 449"/>
                    <a:gd name="T28" fmla="*/ 0 w 405"/>
                    <a:gd name="T29" fmla="*/ 0 h 449"/>
                    <a:gd name="T30" fmla="*/ 0 w 405"/>
                    <a:gd name="T31" fmla="*/ 0 h 4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5"/>
                    <a:gd name="T49" fmla="*/ 0 h 449"/>
                    <a:gd name="T50" fmla="*/ 405 w 405"/>
                    <a:gd name="T51" fmla="*/ 449 h 4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5" h="449">
                      <a:moveTo>
                        <a:pt x="103" y="0"/>
                      </a:moveTo>
                      <a:lnTo>
                        <a:pt x="95" y="58"/>
                      </a:lnTo>
                      <a:lnTo>
                        <a:pt x="60" y="51"/>
                      </a:lnTo>
                      <a:lnTo>
                        <a:pt x="62" y="127"/>
                      </a:lnTo>
                      <a:lnTo>
                        <a:pt x="46" y="142"/>
                      </a:lnTo>
                      <a:lnTo>
                        <a:pt x="70" y="188"/>
                      </a:lnTo>
                      <a:lnTo>
                        <a:pt x="46" y="208"/>
                      </a:lnTo>
                      <a:lnTo>
                        <a:pt x="32" y="242"/>
                      </a:lnTo>
                      <a:lnTo>
                        <a:pt x="13" y="275"/>
                      </a:lnTo>
                      <a:lnTo>
                        <a:pt x="26" y="294"/>
                      </a:lnTo>
                      <a:lnTo>
                        <a:pt x="3" y="302"/>
                      </a:lnTo>
                      <a:lnTo>
                        <a:pt x="0" y="332"/>
                      </a:lnTo>
                      <a:lnTo>
                        <a:pt x="228" y="447"/>
                      </a:lnTo>
                      <a:lnTo>
                        <a:pt x="357" y="449"/>
                      </a:lnTo>
                      <a:lnTo>
                        <a:pt x="405" y="35"/>
                      </a:lnTo>
                      <a:lnTo>
                        <a:pt x="103" y="0"/>
                      </a:lnTo>
                      <a:close/>
                    </a:path>
                  </a:pathLst>
                </a:custGeom>
                <a:solidFill>
                  <a:srgbClr val="BFBF00"/>
                </a:solidFill>
                <a:ln w="4763">
                  <a:solidFill>
                    <a:srgbClr val="000000"/>
                  </a:solidFill>
                  <a:round/>
                  <a:headEnd/>
                  <a:tailEnd/>
                </a:ln>
              </p:spPr>
              <p:txBody>
                <a:bodyPr/>
                <a:lstStyle/>
                <a:p>
                  <a:endParaRPr lang="en-US"/>
                </a:p>
              </p:txBody>
            </p:sp>
            <p:sp>
              <p:nvSpPr>
                <p:cNvPr id="17434" name="Freeform 289">
                  <a:extLst>
                    <a:ext uri="{FF2B5EF4-FFF2-40B4-BE49-F238E27FC236}">
                      <a16:creationId xmlns:a16="http://schemas.microsoft.com/office/drawing/2014/main" xmlns="" id="{4F09EE20-34E4-46C9-8BCA-4C952432CC49}"/>
                    </a:ext>
                  </a:extLst>
                </p:cNvPr>
                <p:cNvSpPr>
                  <a:spLocks/>
                </p:cNvSpPr>
                <p:nvPr/>
              </p:nvSpPr>
              <p:spPr bwMode="auto">
                <a:xfrm>
                  <a:off x="2951" y="2426"/>
                  <a:ext cx="143" cy="142"/>
                </a:xfrm>
                <a:custGeom>
                  <a:avLst/>
                  <a:gdLst>
                    <a:gd name="T0" fmla="*/ 0 w 430"/>
                    <a:gd name="T1" fmla="*/ 0 h 426"/>
                    <a:gd name="T2" fmla="*/ 0 w 430"/>
                    <a:gd name="T3" fmla="*/ 0 h 426"/>
                    <a:gd name="T4" fmla="*/ 0 w 430"/>
                    <a:gd name="T5" fmla="*/ 0 h 426"/>
                    <a:gd name="T6" fmla="*/ 0 w 430"/>
                    <a:gd name="T7" fmla="*/ 0 h 426"/>
                    <a:gd name="T8" fmla="*/ 0 w 430"/>
                    <a:gd name="T9" fmla="*/ 0 h 426"/>
                    <a:gd name="T10" fmla="*/ 0 w 430"/>
                    <a:gd name="T11" fmla="*/ 0 h 426"/>
                    <a:gd name="T12" fmla="*/ 0 w 430"/>
                    <a:gd name="T13" fmla="*/ 0 h 426"/>
                    <a:gd name="T14" fmla="*/ 0 w 430"/>
                    <a:gd name="T15" fmla="*/ 0 h 426"/>
                    <a:gd name="T16" fmla="*/ 0 w 430"/>
                    <a:gd name="T17" fmla="*/ 0 h 426"/>
                    <a:gd name="T18" fmla="*/ 0 w 430"/>
                    <a:gd name="T19" fmla="*/ 0 h 426"/>
                    <a:gd name="T20" fmla="*/ 0 w 430"/>
                    <a:gd name="T21" fmla="*/ 0 h 4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0"/>
                    <a:gd name="T34" fmla="*/ 0 h 426"/>
                    <a:gd name="T35" fmla="*/ 430 w 430"/>
                    <a:gd name="T36" fmla="*/ 426 h 4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0" h="426">
                      <a:moveTo>
                        <a:pt x="52" y="0"/>
                      </a:moveTo>
                      <a:lnTo>
                        <a:pt x="430" y="17"/>
                      </a:lnTo>
                      <a:lnTo>
                        <a:pt x="412" y="393"/>
                      </a:lnTo>
                      <a:lnTo>
                        <a:pt x="289" y="387"/>
                      </a:lnTo>
                      <a:lnTo>
                        <a:pt x="174" y="383"/>
                      </a:lnTo>
                      <a:lnTo>
                        <a:pt x="174" y="398"/>
                      </a:lnTo>
                      <a:lnTo>
                        <a:pt x="78" y="398"/>
                      </a:lnTo>
                      <a:lnTo>
                        <a:pt x="72" y="426"/>
                      </a:lnTo>
                      <a:lnTo>
                        <a:pt x="0" y="417"/>
                      </a:lnTo>
                      <a:lnTo>
                        <a:pt x="41" y="98"/>
                      </a:lnTo>
                      <a:lnTo>
                        <a:pt x="52" y="0"/>
                      </a:lnTo>
                      <a:close/>
                    </a:path>
                  </a:pathLst>
                </a:custGeom>
                <a:solidFill>
                  <a:srgbClr val="800080"/>
                </a:solidFill>
                <a:ln w="4763">
                  <a:solidFill>
                    <a:srgbClr val="000000"/>
                  </a:solidFill>
                  <a:round/>
                  <a:headEnd/>
                  <a:tailEnd/>
                </a:ln>
              </p:spPr>
              <p:txBody>
                <a:bodyPr/>
                <a:lstStyle/>
                <a:p>
                  <a:endParaRPr lang="en-US"/>
                </a:p>
              </p:txBody>
            </p:sp>
            <p:sp>
              <p:nvSpPr>
                <p:cNvPr id="17435" name="Freeform 290">
                  <a:extLst>
                    <a:ext uri="{FF2B5EF4-FFF2-40B4-BE49-F238E27FC236}">
                      <a16:creationId xmlns:a16="http://schemas.microsoft.com/office/drawing/2014/main" xmlns="" id="{46868DEA-9B95-4633-AA48-6F92541A61EC}"/>
                    </a:ext>
                  </a:extLst>
                </p:cNvPr>
                <p:cNvSpPr>
                  <a:spLocks/>
                </p:cNvSpPr>
                <p:nvPr/>
              </p:nvSpPr>
              <p:spPr bwMode="auto">
                <a:xfrm>
                  <a:off x="3008" y="2447"/>
                  <a:ext cx="290" cy="269"/>
                </a:xfrm>
                <a:custGeom>
                  <a:avLst/>
                  <a:gdLst>
                    <a:gd name="T0" fmla="*/ 0 w 872"/>
                    <a:gd name="T1" fmla="*/ 0 h 807"/>
                    <a:gd name="T2" fmla="*/ 0 w 872"/>
                    <a:gd name="T3" fmla="*/ 0 h 807"/>
                    <a:gd name="T4" fmla="*/ 0 w 872"/>
                    <a:gd name="T5" fmla="*/ 0 h 807"/>
                    <a:gd name="T6" fmla="*/ 0 w 872"/>
                    <a:gd name="T7" fmla="*/ 0 h 807"/>
                    <a:gd name="T8" fmla="*/ 0 w 872"/>
                    <a:gd name="T9" fmla="*/ 0 h 807"/>
                    <a:gd name="T10" fmla="*/ 0 w 872"/>
                    <a:gd name="T11" fmla="*/ 0 h 807"/>
                    <a:gd name="T12" fmla="*/ 0 w 872"/>
                    <a:gd name="T13" fmla="*/ 0 h 807"/>
                    <a:gd name="T14" fmla="*/ 0 w 872"/>
                    <a:gd name="T15" fmla="*/ 0 h 807"/>
                    <a:gd name="T16" fmla="*/ 0 w 872"/>
                    <a:gd name="T17" fmla="*/ 0 h 807"/>
                    <a:gd name="T18" fmla="*/ 0 w 872"/>
                    <a:gd name="T19" fmla="*/ 0 h 807"/>
                    <a:gd name="T20" fmla="*/ 0 w 872"/>
                    <a:gd name="T21" fmla="*/ 0 h 807"/>
                    <a:gd name="T22" fmla="*/ 0 w 872"/>
                    <a:gd name="T23" fmla="*/ 0 h 807"/>
                    <a:gd name="T24" fmla="*/ 0 w 872"/>
                    <a:gd name="T25" fmla="*/ 0 h 807"/>
                    <a:gd name="T26" fmla="*/ 0 w 872"/>
                    <a:gd name="T27" fmla="*/ 0 h 807"/>
                    <a:gd name="T28" fmla="*/ 0 w 872"/>
                    <a:gd name="T29" fmla="*/ 0 h 807"/>
                    <a:gd name="T30" fmla="*/ 0 w 872"/>
                    <a:gd name="T31" fmla="*/ 0 h 807"/>
                    <a:gd name="T32" fmla="*/ 0 w 872"/>
                    <a:gd name="T33" fmla="*/ 0 h 807"/>
                    <a:gd name="T34" fmla="*/ 0 w 872"/>
                    <a:gd name="T35" fmla="*/ 0 h 807"/>
                    <a:gd name="T36" fmla="*/ 0 w 872"/>
                    <a:gd name="T37" fmla="*/ 0 h 807"/>
                    <a:gd name="T38" fmla="*/ 0 w 872"/>
                    <a:gd name="T39" fmla="*/ 0 h 807"/>
                    <a:gd name="T40" fmla="*/ 0 w 872"/>
                    <a:gd name="T41" fmla="*/ 0 h 807"/>
                    <a:gd name="T42" fmla="*/ 0 w 872"/>
                    <a:gd name="T43" fmla="*/ 0 h 807"/>
                    <a:gd name="T44" fmla="*/ 0 w 872"/>
                    <a:gd name="T45" fmla="*/ 0 h 807"/>
                    <a:gd name="T46" fmla="*/ 0 w 872"/>
                    <a:gd name="T47" fmla="*/ 0 h 807"/>
                    <a:gd name="T48" fmla="*/ 0 w 872"/>
                    <a:gd name="T49" fmla="*/ 0 h 807"/>
                    <a:gd name="T50" fmla="*/ 0 w 872"/>
                    <a:gd name="T51" fmla="*/ 0 h 807"/>
                    <a:gd name="T52" fmla="*/ 0 w 872"/>
                    <a:gd name="T53" fmla="*/ 0 h 807"/>
                    <a:gd name="T54" fmla="*/ 0 w 872"/>
                    <a:gd name="T55" fmla="*/ 0 h 807"/>
                    <a:gd name="T56" fmla="*/ 0 w 872"/>
                    <a:gd name="T57" fmla="*/ 0 h 807"/>
                    <a:gd name="T58" fmla="*/ 0 w 872"/>
                    <a:gd name="T59" fmla="*/ 0 h 807"/>
                    <a:gd name="T60" fmla="*/ 0 w 872"/>
                    <a:gd name="T61" fmla="*/ 0 h 807"/>
                    <a:gd name="T62" fmla="*/ 0 w 872"/>
                    <a:gd name="T63" fmla="*/ 0 h 807"/>
                    <a:gd name="T64" fmla="*/ 0 w 872"/>
                    <a:gd name="T65" fmla="*/ 0 h 807"/>
                    <a:gd name="T66" fmla="*/ 0 w 872"/>
                    <a:gd name="T67" fmla="*/ 0 h 807"/>
                    <a:gd name="T68" fmla="*/ 0 w 872"/>
                    <a:gd name="T69" fmla="*/ 0 h 807"/>
                    <a:gd name="T70" fmla="*/ 0 w 872"/>
                    <a:gd name="T71" fmla="*/ 0 h 807"/>
                    <a:gd name="T72" fmla="*/ 0 w 872"/>
                    <a:gd name="T73" fmla="*/ 0 h 807"/>
                    <a:gd name="T74" fmla="*/ 0 w 872"/>
                    <a:gd name="T75" fmla="*/ 0 h 807"/>
                    <a:gd name="T76" fmla="*/ 0 w 872"/>
                    <a:gd name="T77" fmla="*/ 0 h 807"/>
                    <a:gd name="T78" fmla="*/ 0 w 872"/>
                    <a:gd name="T79" fmla="*/ 0 h 807"/>
                    <a:gd name="T80" fmla="*/ 0 w 872"/>
                    <a:gd name="T81" fmla="*/ 0 h 807"/>
                    <a:gd name="T82" fmla="*/ 0 w 872"/>
                    <a:gd name="T83" fmla="*/ 0 h 807"/>
                    <a:gd name="T84" fmla="*/ 0 w 872"/>
                    <a:gd name="T85" fmla="*/ 0 h 807"/>
                    <a:gd name="T86" fmla="*/ 0 w 872"/>
                    <a:gd name="T87" fmla="*/ 0 h 807"/>
                    <a:gd name="T88" fmla="*/ 0 w 872"/>
                    <a:gd name="T89" fmla="*/ 0 h 807"/>
                    <a:gd name="T90" fmla="*/ 0 w 872"/>
                    <a:gd name="T91" fmla="*/ 0 h 807"/>
                    <a:gd name="T92" fmla="*/ 0 w 872"/>
                    <a:gd name="T93" fmla="*/ 0 h 807"/>
                    <a:gd name="T94" fmla="*/ 0 w 872"/>
                    <a:gd name="T95" fmla="*/ 0 h 807"/>
                    <a:gd name="T96" fmla="*/ 0 w 872"/>
                    <a:gd name="T97" fmla="*/ 0 h 807"/>
                    <a:gd name="T98" fmla="*/ 0 w 872"/>
                    <a:gd name="T99" fmla="*/ 0 h 807"/>
                    <a:gd name="T100" fmla="*/ 0 w 872"/>
                    <a:gd name="T101" fmla="*/ 0 h 8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72"/>
                    <a:gd name="T154" fmla="*/ 0 h 807"/>
                    <a:gd name="T155" fmla="*/ 872 w 872"/>
                    <a:gd name="T156" fmla="*/ 807 h 8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72" h="807">
                      <a:moveTo>
                        <a:pt x="253" y="0"/>
                      </a:moveTo>
                      <a:lnTo>
                        <a:pt x="446" y="7"/>
                      </a:lnTo>
                      <a:lnTo>
                        <a:pt x="446" y="153"/>
                      </a:lnTo>
                      <a:lnTo>
                        <a:pt x="544" y="194"/>
                      </a:lnTo>
                      <a:lnTo>
                        <a:pt x="571" y="181"/>
                      </a:lnTo>
                      <a:lnTo>
                        <a:pt x="635" y="212"/>
                      </a:lnTo>
                      <a:lnTo>
                        <a:pt x="674" y="210"/>
                      </a:lnTo>
                      <a:lnTo>
                        <a:pt x="748" y="178"/>
                      </a:lnTo>
                      <a:lnTo>
                        <a:pt x="791" y="209"/>
                      </a:lnTo>
                      <a:lnTo>
                        <a:pt x="828" y="217"/>
                      </a:lnTo>
                      <a:lnTo>
                        <a:pt x="828" y="336"/>
                      </a:lnTo>
                      <a:lnTo>
                        <a:pt x="872" y="410"/>
                      </a:lnTo>
                      <a:lnTo>
                        <a:pt x="862" y="512"/>
                      </a:lnTo>
                      <a:lnTo>
                        <a:pt x="814" y="552"/>
                      </a:lnTo>
                      <a:lnTo>
                        <a:pt x="804" y="515"/>
                      </a:lnTo>
                      <a:lnTo>
                        <a:pt x="791" y="532"/>
                      </a:lnTo>
                      <a:lnTo>
                        <a:pt x="801" y="556"/>
                      </a:lnTo>
                      <a:lnTo>
                        <a:pt x="716" y="617"/>
                      </a:lnTo>
                      <a:lnTo>
                        <a:pt x="696" y="620"/>
                      </a:lnTo>
                      <a:lnTo>
                        <a:pt x="652" y="650"/>
                      </a:lnTo>
                      <a:lnTo>
                        <a:pt x="652" y="667"/>
                      </a:lnTo>
                      <a:lnTo>
                        <a:pt x="639" y="671"/>
                      </a:lnTo>
                      <a:lnTo>
                        <a:pt x="649" y="691"/>
                      </a:lnTo>
                      <a:lnTo>
                        <a:pt x="625" y="721"/>
                      </a:lnTo>
                      <a:lnTo>
                        <a:pt x="639" y="765"/>
                      </a:lnTo>
                      <a:lnTo>
                        <a:pt x="652" y="780"/>
                      </a:lnTo>
                      <a:lnTo>
                        <a:pt x="649" y="807"/>
                      </a:lnTo>
                      <a:lnTo>
                        <a:pt x="615" y="807"/>
                      </a:lnTo>
                      <a:lnTo>
                        <a:pt x="584" y="794"/>
                      </a:lnTo>
                      <a:lnTo>
                        <a:pt x="564" y="797"/>
                      </a:lnTo>
                      <a:lnTo>
                        <a:pt x="497" y="773"/>
                      </a:lnTo>
                      <a:lnTo>
                        <a:pt x="466" y="681"/>
                      </a:lnTo>
                      <a:lnTo>
                        <a:pt x="419" y="637"/>
                      </a:lnTo>
                      <a:lnTo>
                        <a:pt x="377" y="556"/>
                      </a:lnTo>
                      <a:lnTo>
                        <a:pt x="358" y="548"/>
                      </a:lnTo>
                      <a:lnTo>
                        <a:pt x="335" y="528"/>
                      </a:lnTo>
                      <a:lnTo>
                        <a:pt x="314" y="528"/>
                      </a:lnTo>
                      <a:lnTo>
                        <a:pt x="281" y="521"/>
                      </a:lnTo>
                      <a:lnTo>
                        <a:pt x="256" y="528"/>
                      </a:lnTo>
                      <a:lnTo>
                        <a:pt x="239" y="568"/>
                      </a:lnTo>
                      <a:lnTo>
                        <a:pt x="214" y="575"/>
                      </a:lnTo>
                      <a:lnTo>
                        <a:pt x="158" y="543"/>
                      </a:lnTo>
                      <a:lnTo>
                        <a:pt x="126" y="505"/>
                      </a:lnTo>
                      <a:lnTo>
                        <a:pt x="120" y="459"/>
                      </a:lnTo>
                      <a:lnTo>
                        <a:pt x="96" y="427"/>
                      </a:lnTo>
                      <a:lnTo>
                        <a:pt x="41" y="383"/>
                      </a:lnTo>
                      <a:lnTo>
                        <a:pt x="0" y="337"/>
                      </a:lnTo>
                      <a:lnTo>
                        <a:pt x="0" y="318"/>
                      </a:lnTo>
                      <a:lnTo>
                        <a:pt x="132" y="319"/>
                      </a:lnTo>
                      <a:lnTo>
                        <a:pt x="239" y="328"/>
                      </a:lnTo>
                      <a:lnTo>
                        <a:pt x="253" y="0"/>
                      </a:lnTo>
                      <a:close/>
                    </a:path>
                  </a:pathLst>
                </a:custGeom>
                <a:solidFill>
                  <a:srgbClr val="7FFF00"/>
                </a:solidFill>
                <a:ln w="4763">
                  <a:solidFill>
                    <a:srgbClr val="000000"/>
                  </a:solidFill>
                  <a:round/>
                  <a:headEnd/>
                  <a:tailEnd/>
                </a:ln>
              </p:spPr>
              <p:txBody>
                <a:bodyPr/>
                <a:lstStyle/>
                <a:p>
                  <a:endParaRPr lang="en-US"/>
                </a:p>
              </p:txBody>
            </p:sp>
            <p:sp>
              <p:nvSpPr>
                <p:cNvPr id="17436" name="Freeform 291">
                  <a:extLst>
                    <a:ext uri="{FF2B5EF4-FFF2-40B4-BE49-F238E27FC236}">
                      <a16:creationId xmlns:a16="http://schemas.microsoft.com/office/drawing/2014/main" xmlns="" id="{E159F99E-7BC2-4310-AA89-37DBF6E9E602}"/>
                    </a:ext>
                  </a:extLst>
                </p:cNvPr>
                <p:cNvSpPr>
                  <a:spLocks/>
                </p:cNvSpPr>
                <p:nvPr/>
              </p:nvSpPr>
              <p:spPr bwMode="auto">
                <a:xfrm>
                  <a:off x="3081" y="2119"/>
                  <a:ext cx="140" cy="82"/>
                </a:xfrm>
                <a:custGeom>
                  <a:avLst/>
                  <a:gdLst>
                    <a:gd name="T0" fmla="*/ 0 w 420"/>
                    <a:gd name="T1" fmla="*/ 0 h 245"/>
                    <a:gd name="T2" fmla="*/ 0 w 420"/>
                    <a:gd name="T3" fmla="*/ 0 h 245"/>
                    <a:gd name="T4" fmla="*/ 0 w 420"/>
                    <a:gd name="T5" fmla="*/ 0 h 245"/>
                    <a:gd name="T6" fmla="*/ 0 w 420"/>
                    <a:gd name="T7" fmla="*/ 0 h 245"/>
                    <a:gd name="T8" fmla="*/ 0 w 420"/>
                    <a:gd name="T9" fmla="*/ 0 h 245"/>
                    <a:gd name="T10" fmla="*/ 0 w 420"/>
                    <a:gd name="T11" fmla="*/ 0 h 245"/>
                    <a:gd name="T12" fmla="*/ 0 w 420"/>
                    <a:gd name="T13" fmla="*/ 0 h 245"/>
                    <a:gd name="T14" fmla="*/ 0 w 420"/>
                    <a:gd name="T15" fmla="*/ 0 h 245"/>
                    <a:gd name="T16" fmla="*/ 0 w 420"/>
                    <a:gd name="T17" fmla="*/ 0 h 2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0"/>
                    <a:gd name="T28" fmla="*/ 0 h 245"/>
                    <a:gd name="T29" fmla="*/ 420 w 420"/>
                    <a:gd name="T30" fmla="*/ 245 h 2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0" h="245">
                      <a:moveTo>
                        <a:pt x="2" y="0"/>
                      </a:moveTo>
                      <a:lnTo>
                        <a:pt x="352" y="8"/>
                      </a:lnTo>
                      <a:lnTo>
                        <a:pt x="378" y="80"/>
                      </a:lnTo>
                      <a:lnTo>
                        <a:pt x="403" y="135"/>
                      </a:lnTo>
                      <a:lnTo>
                        <a:pt x="420" y="225"/>
                      </a:lnTo>
                      <a:lnTo>
                        <a:pt x="410" y="245"/>
                      </a:lnTo>
                      <a:lnTo>
                        <a:pt x="280" y="242"/>
                      </a:lnTo>
                      <a:lnTo>
                        <a:pt x="0" y="237"/>
                      </a:lnTo>
                      <a:lnTo>
                        <a:pt x="2" y="0"/>
                      </a:lnTo>
                      <a:close/>
                    </a:path>
                  </a:pathLst>
                </a:custGeom>
                <a:solidFill>
                  <a:srgbClr val="800000"/>
                </a:solidFill>
                <a:ln w="4763">
                  <a:solidFill>
                    <a:srgbClr val="000000"/>
                  </a:solidFill>
                  <a:round/>
                  <a:headEnd/>
                  <a:tailEnd/>
                </a:ln>
              </p:spPr>
              <p:txBody>
                <a:bodyPr/>
                <a:lstStyle/>
                <a:p>
                  <a:endParaRPr lang="en-US"/>
                </a:p>
              </p:txBody>
            </p:sp>
            <p:sp>
              <p:nvSpPr>
                <p:cNvPr id="17437" name="Freeform 292">
                  <a:extLst>
                    <a:ext uri="{FF2B5EF4-FFF2-40B4-BE49-F238E27FC236}">
                      <a16:creationId xmlns:a16="http://schemas.microsoft.com/office/drawing/2014/main" xmlns="" id="{3CD7E466-3132-4CD1-A5DF-3411F1F93427}"/>
                    </a:ext>
                  </a:extLst>
                </p:cNvPr>
                <p:cNvSpPr>
                  <a:spLocks/>
                </p:cNvSpPr>
                <p:nvPr/>
              </p:nvSpPr>
              <p:spPr bwMode="auto">
                <a:xfrm>
                  <a:off x="3078" y="2198"/>
                  <a:ext cx="147" cy="96"/>
                </a:xfrm>
                <a:custGeom>
                  <a:avLst/>
                  <a:gdLst>
                    <a:gd name="T0" fmla="*/ 0 w 441"/>
                    <a:gd name="T1" fmla="*/ 0 h 288"/>
                    <a:gd name="T2" fmla="*/ 0 w 441"/>
                    <a:gd name="T3" fmla="*/ 0 h 288"/>
                    <a:gd name="T4" fmla="*/ 0 w 441"/>
                    <a:gd name="T5" fmla="*/ 0 h 288"/>
                    <a:gd name="T6" fmla="*/ 0 w 441"/>
                    <a:gd name="T7" fmla="*/ 0 h 288"/>
                    <a:gd name="T8" fmla="*/ 0 w 441"/>
                    <a:gd name="T9" fmla="*/ 0 h 288"/>
                    <a:gd name="T10" fmla="*/ 0 w 441"/>
                    <a:gd name="T11" fmla="*/ 0 h 288"/>
                    <a:gd name="T12" fmla="*/ 0 w 441"/>
                    <a:gd name="T13" fmla="*/ 0 h 288"/>
                    <a:gd name="T14" fmla="*/ 0 w 441"/>
                    <a:gd name="T15" fmla="*/ 0 h 288"/>
                    <a:gd name="T16" fmla="*/ 0 w 441"/>
                    <a:gd name="T17" fmla="*/ 0 h 288"/>
                    <a:gd name="T18" fmla="*/ 0 w 441"/>
                    <a:gd name="T19" fmla="*/ 0 h 288"/>
                    <a:gd name="T20" fmla="*/ 0 w 441"/>
                    <a:gd name="T21" fmla="*/ 0 h 288"/>
                    <a:gd name="T22" fmla="*/ 0 w 441"/>
                    <a:gd name="T23" fmla="*/ 0 h 288"/>
                    <a:gd name="T24" fmla="*/ 0 w 441"/>
                    <a:gd name="T25" fmla="*/ 0 h 288"/>
                    <a:gd name="T26" fmla="*/ 0 w 441"/>
                    <a:gd name="T27" fmla="*/ 0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1"/>
                    <a:gd name="T43" fmla="*/ 0 h 288"/>
                    <a:gd name="T44" fmla="*/ 441 w 441"/>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1" h="288">
                      <a:moveTo>
                        <a:pt x="8" y="0"/>
                      </a:moveTo>
                      <a:lnTo>
                        <a:pt x="7" y="112"/>
                      </a:lnTo>
                      <a:lnTo>
                        <a:pt x="0" y="243"/>
                      </a:lnTo>
                      <a:lnTo>
                        <a:pt x="320" y="247"/>
                      </a:lnTo>
                      <a:lnTo>
                        <a:pt x="354" y="265"/>
                      </a:lnTo>
                      <a:lnTo>
                        <a:pt x="378" y="240"/>
                      </a:lnTo>
                      <a:lnTo>
                        <a:pt x="441" y="288"/>
                      </a:lnTo>
                      <a:lnTo>
                        <a:pt x="432" y="238"/>
                      </a:lnTo>
                      <a:lnTo>
                        <a:pt x="438" y="200"/>
                      </a:lnTo>
                      <a:lnTo>
                        <a:pt x="441" y="69"/>
                      </a:lnTo>
                      <a:lnTo>
                        <a:pt x="413" y="41"/>
                      </a:lnTo>
                      <a:lnTo>
                        <a:pt x="424" y="5"/>
                      </a:lnTo>
                      <a:lnTo>
                        <a:pt x="214" y="4"/>
                      </a:lnTo>
                      <a:lnTo>
                        <a:pt x="8" y="0"/>
                      </a:lnTo>
                      <a:close/>
                    </a:path>
                  </a:pathLst>
                </a:custGeom>
                <a:solidFill>
                  <a:srgbClr val="808000"/>
                </a:solidFill>
                <a:ln w="4763">
                  <a:solidFill>
                    <a:srgbClr val="000000"/>
                  </a:solidFill>
                  <a:round/>
                  <a:headEnd/>
                  <a:tailEnd/>
                </a:ln>
              </p:spPr>
              <p:txBody>
                <a:bodyPr/>
                <a:lstStyle/>
                <a:p>
                  <a:endParaRPr lang="en-US"/>
                </a:p>
              </p:txBody>
            </p:sp>
            <p:sp>
              <p:nvSpPr>
                <p:cNvPr id="17438" name="Freeform 293">
                  <a:extLst>
                    <a:ext uri="{FF2B5EF4-FFF2-40B4-BE49-F238E27FC236}">
                      <a16:creationId xmlns:a16="http://schemas.microsoft.com/office/drawing/2014/main" xmlns="" id="{799EEB69-568A-4847-8D57-96F304EED52C}"/>
                    </a:ext>
                  </a:extLst>
                </p:cNvPr>
                <p:cNvSpPr>
                  <a:spLocks/>
                </p:cNvSpPr>
                <p:nvPr/>
              </p:nvSpPr>
              <p:spPr bwMode="auto">
                <a:xfrm>
                  <a:off x="3075" y="2278"/>
                  <a:ext cx="176" cy="79"/>
                </a:xfrm>
                <a:custGeom>
                  <a:avLst/>
                  <a:gdLst>
                    <a:gd name="T0" fmla="*/ 0 w 526"/>
                    <a:gd name="T1" fmla="*/ 0 h 237"/>
                    <a:gd name="T2" fmla="*/ 0 w 526"/>
                    <a:gd name="T3" fmla="*/ 0 h 237"/>
                    <a:gd name="T4" fmla="*/ 0 w 526"/>
                    <a:gd name="T5" fmla="*/ 0 h 237"/>
                    <a:gd name="T6" fmla="*/ 0 w 526"/>
                    <a:gd name="T7" fmla="*/ 0 h 237"/>
                    <a:gd name="T8" fmla="*/ 0 w 526"/>
                    <a:gd name="T9" fmla="*/ 0 h 237"/>
                    <a:gd name="T10" fmla="*/ 0 w 526"/>
                    <a:gd name="T11" fmla="*/ 0 h 237"/>
                    <a:gd name="T12" fmla="*/ 0 w 526"/>
                    <a:gd name="T13" fmla="*/ 0 h 237"/>
                    <a:gd name="T14" fmla="*/ 0 w 526"/>
                    <a:gd name="T15" fmla="*/ 0 h 237"/>
                    <a:gd name="T16" fmla="*/ 0 w 526"/>
                    <a:gd name="T17" fmla="*/ 0 h 237"/>
                    <a:gd name="T18" fmla="*/ 0 w 526"/>
                    <a:gd name="T19" fmla="*/ 0 h 237"/>
                    <a:gd name="T20" fmla="*/ 0 w 526"/>
                    <a:gd name="T21" fmla="*/ 0 h 237"/>
                    <a:gd name="T22" fmla="*/ 0 w 526"/>
                    <a:gd name="T23" fmla="*/ 0 h 237"/>
                    <a:gd name="T24" fmla="*/ 0 w 526"/>
                    <a:gd name="T25" fmla="*/ 0 h 237"/>
                    <a:gd name="T26" fmla="*/ 0 w 526"/>
                    <a:gd name="T27" fmla="*/ 0 h 237"/>
                    <a:gd name="T28" fmla="*/ 0 w 526"/>
                    <a:gd name="T29" fmla="*/ 0 h 2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6"/>
                    <a:gd name="T46" fmla="*/ 0 h 237"/>
                    <a:gd name="T47" fmla="*/ 526 w 526"/>
                    <a:gd name="T48" fmla="*/ 237 h 2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6" h="237">
                      <a:moveTo>
                        <a:pt x="6" y="0"/>
                      </a:moveTo>
                      <a:lnTo>
                        <a:pt x="0" y="157"/>
                      </a:lnTo>
                      <a:lnTo>
                        <a:pt x="119" y="160"/>
                      </a:lnTo>
                      <a:lnTo>
                        <a:pt x="118" y="237"/>
                      </a:lnTo>
                      <a:lnTo>
                        <a:pt x="278" y="235"/>
                      </a:lnTo>
                      <a:lnTo>
                        <a:pt x="421" y="232"/>
                      </a:lnTo>
                      <a:lnTo>
                        <a:pt x="526" y="235"/>
                      </a:lnTo>
                      <a:lnTo>
                        <a:pt x="493" y="168"/>
                      </a:lnTo>
                      <a:lnTo>
                        <a:pt x="471" y="106"/>
                      </a:lnTo>
                      <a:lnTo>
                        <a:pt x="446" y="42"/>
                      </a:lnTo>
                      <a:lnTo>
                        <a:pt x="386" y="1"/>
                      </a:lnTo>
                      <a:lnTo>
                        <a:pt x="359" y="25"/>
                      </a:lnTo>
                      <a:lnTo>
                        <a:pt x="326" y="8"/>
                      </a:lnTo>
                      <a:lnTo>
                        <a:pt x="183" y="4"/>
                      </a:lnTo>
                      <a:lnTo>
                        <a:pt x="6" y="0"/>
                      </a:lnTo>
                      <a:close/>
                    </a:path>
                  </a:pathLst>
                </a:custGeom>
                <a:solidFill>
                  <a:srgbClr val="FF7F3F"/>
                </a:solidFill>
                <a:ln w="4763">
                  <a:solidFill>
                    <a:srgbClr val="000000"/>
                  </a:solidFill>
                  <a:round/>
                  <a:headEnd/>
                  <a:tailEnd/>
                </a:ln>
              </p:spPr>
              <p:txBody>
                <a:bodyPr/>
                <a:lstStyle/>
                <a:p>
                  <a:endParaRPr lang="en-US"/>
                </a:p>
              </p:txBody>
            </p:sp>
            <p:sp>
              <p:nvSpPr>
                <p:cNvPr id="17439" name="Freeform 294">
                  <a:extLst>
                    <a:ext uri="{FF2B5EF4-FFF2-40B4-BE49-F238E27FC236}">
                      <a16:creationId xmlns:a16="http://schemas.microsoft.com/office/drawing/2014/main" xmlns="" id="{D40540CE-CA09-49A7-AE2D-E9A464B6DA53}"/>
                    </a:ext>
                  </a:extLst>
                </p:cNvPr>
                <p:cNvSpPr>
                  <a:spLocks/>
                </p:cNvSpPr>
                <p:nvPr/>
              </p:nvSpPr>
              <p:spPr bwMode="auto">
                <a:xfrm>
                  <a:off x="3113" y="2355"/>
                  <a:ext cx="154" cy="78"/>
                </a:xfrm>
                <a:custGeom>
                  <a:avLst/>
                  <a:gdLst>
                    <a:gd name="T0" fmla="*/ 0 w 462"/>
                    <a:gd name="T1" fmla="*/ 0 h 236"/>
                    <a:gd name="T2" fmla="*/ 0 w 462"/>
                    <a:gd name="T3" fmla="*/ 0 h 236"/>
                    <a:gd name="T4" fmla="*/ 0 w 462"/>
                    <a:gd name="T5" fmla="*/ 0 h 236"/>
                    <a:gd name="T6" fmla="*/ 0 w 462"/>
                    <a:gd name="T7" fmla="*/ 0 h 236"/>
                    <a:gd name="T8" fmla="*/ 0 w 462"/>
                    <a:gd name="T9" fmla="*/ 0 h 236"/>
                    <a:gd name="T10" fmla="*/ 0 w 462"/>
                    <a:gd name="T11" fmla="*/ 0 h 236"/>
                    <a:gd name="T12" fmla="*/ 0 w 462"/>
                    <a:gd name="T13" fmla="*/ 0 h 236"/>
                    <a:gd name="T14" fmla="*/ 0 w 462"/>
                    <a:gd name="T15" fmla="*/ 0 h 236"/>
                    <a:gd name="T16" fmla="*/ 0 w 462"/>
                    <a:gd name="T17" fmla="*/ 0 h 236"/>
                    <a:gd name="T18" fmla="*/ 0 w 462"/>
                    <a:gd name="T19" fmla="*/ 0 h 236"/>
                    <a:gd name="T20" fmla="*/ 0 w 462"/>
                    <a:gd name="T21" fmla="*/ 0 h 2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2"/>
                    <a:gd name="T34" fmla="*/ 0 h 236"/>
                    <a:gd name="T35" fmla="*/ 462 w 462"/>
                    <a:gd name="T36" fmla="*/ 236 h 2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2" h="236">
                      <a:moveTo>
                        <a:pt x="5" y="2"/>
                      </a:moveTo>
                      <a:lnTo>
                        <a:pt x="3" y="138"/>
                      </a:lnTo>
                      <a:lnTo>
                        <a:pt x="0" y="233"/>
                      </a:lnTo>
                      <a:lnTo>
                        <a:pt x="462" y="236"/>
                      </a:lnTo>
                      <a:lnTo>
                        <a:pt x="453" y="113"/>
                      </a:lnTo>
                      <a:lnTo>
                        <a:pt x="453" y="67"/>
                      </a:lnTo>
                      <a:lnTo>
                        <a:pt x="416" y="38"/>
                      </a:lnTo>
                      <a:lnTo>
                        <a:pt x="427" y="14"/>
                      </a:lnTo>
                      <a:lnTo>
                        <a:pt x="411" y="0"/>
                      </a:lnTo>
                      <a:lnTo>
                        <a:pt x="202" y="2"/>
                      </a:lnTo>
                      <a:lnTo>
                        <a:pt x="5" y="2"/>
                      </a:lnTo>
                      <a:close/>
                    </a:path>
                  </a:pathLst>
                </a:custGeom>
                <a:solidFill>
                  <a:srgbClr val="005F7F"/>
                </a:solidFill>
                <a:ln w="4763">
                  <a:solidFill>
                    <a:srgbClr val="000000"/>
                  </a:solidFill>
                  <a:round/>
                  <a:headEnd/>
                  <a:tailEnd/>
                </a:ln>
              </p:spPr>
              <p:txBody>
                <a:bodyPr/>
                <a:lstStyle/>
                <a:p>
                  <a:endParaRPr lang="en-US"/>
                </a:p>
              </p:txBody>
            </p:sp>
            <p:sp>
              <p:nvSpPr>
                <p:cNvPr id="17440" name="Freeform 295">
                  <a:extLst>
                    <a:ext uri="{FF2B5EF4-FFF2-40B4-BE49-F238E27FC236}">
                      <a16:creationId xmlns:a16="http://schemas.microsoft.com/office/drawing/2014/main" xmlns="" id="{D1BDA172-AA7C-435D-8598-00F48BE7844B}"/>
                    </a:ext>
                  </a:extLst>
                </p:cNvPr>
                <p:cNvSpPr>
                  <a:spLocks/>
                </p:cNvSpPr>
                <p:nvPr/>
              </p:nvSpPr>
              <p:spPr bwMode="auto">
                <a:xfrm>
                  <a:off x="3092" y="2431"/>
                  <a:ext cx="180" cy="87"/>
                </a:xfrm>
                <a:custGeom>
                  <a:avLst/>
                  <a:gdLst>
                    <a:gd name="T0" fmla="*/ 0 w 539"/>
                    <a:gd name="T1" fmla="*/ 0 h 259"/>
                    <a:gd name="T2" fmla="*/ 0 w 539"/>
                    <a:gd name="T3" fmla="*/ 0 h 259"/>
                    <a:gd name="T4" fmla="*/ 0 w 539"/>
                    <a:gd name="T5" fmla="*/ 0 h 259"/>
                    <a:gd name="T6" fmla="*/ 0 w 539"/>
                    <a:gd name="T7" fmla="*/ 0 h 259"/>
                    <a:gd name="T8" fmla="*/ 0 w 539"/>
                    <a:gd name="T9" fmla="*/ 0 h 259"/>
                    <a:gd name="T10" fmla="*/ 0 w 539"/>
                    <a:gd name="T11" fmla="*/ 0 h 259"/>
                    <a:gd name="T12" fmla="*/ 0 w 539"/>
                    <a:gd name="T13" fmla="*/ 0 h 259"/>
                    <a:gd name="T14" fmla="*/ 0 w 539"/>
                    <a:gd name="T15" fmla="*/ 0 h 259"/>
                    <a:gd name="T16" fmla="*/ 0 w 539"/>
                    <a:gd name="T17" fmla="*/ 0 h 259"/>
                    <a:gd name="T18" fmla="*/ 0 w 539"/>
                    <a:gd name="T19" fmla="*/ 0 h 259"/>
                    <a:gd name="T20" fmla="*/ 0 w 539"/>
                    <a:gd name="T21" fmla="*/ 0 h 259"/>
                    <a:gd name="T22" fmla="*/ 0 w 539"/>
                    <a:gd name="T23" fmla="*/ 0 h 259"/>
                    <a:gd name="T24" fmla="*/ 0 w 539"/>
                    <a:gd name="T25" fmla="*/ 0 h 2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9"/>
                    <a:gd name="T40" fmla="*/ 0 h 259"/>
                    <a:gd name="T41" fmla="*/ 539 w 539"/>
                    <a:gd name="T42" fmla="*/ 259 h 2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9" h="259">
                      <a:moveTo>
                        <a:pt x="3" y="0"/>
                      </a:moveTo>
                      <a:lnTo>
                        <a:pt x="0" y="46"/>
                      </a:lnTo>
                      <a:lnTo>
                        <a:pt x="192" y="53"/>
                      </a:lnTo>
                      <a:lnTo>
                        <a:pt x="193" y="201"/>
                      </a:lnTo>
                      <a:lnTo>
                        <a:pt x="291" y="241"/>
                      </a:lnTo>
                      <a:lnTo>
                        <a:pt x="318" y="227"/>
                      </a:lnTo>
                      <a:lnTo>
                        <a:pt x="380" y="259"/>
                      </a:lnTo>
                      <a:lnTo>
                        <a:pt x="421" y="258"/>
                      </a:lnTo>
                      <a:lnTo>
                        <a:pt x="495" y="227"/>
                      </a:lnTo>
                      <a:lnTo>
                        <a:pt x="539" y="257"/>
                      </a:lnTo>
                      <a:lnTo>
                        <a:pt x="539" y="97"/>
                      </a:lnTo>
                      <a:lnTo>
                        <a:pt x="525" y="3"/>
                      </a:lnTo>
                      <a:lnTo>
                        <a:pt x="3" y="0"/>
                      </a:lnTo>
                      <a:close/>
                    </a:path>
                  </a:pathLst>
                </a:custGeom>
                <a:solidFill>
                  <a:srgbClr val="9FBFFF"/>
                </a:solidFill>
                <a:ln w="4763">
                  <a:solidFill>
                    <a:srgbClr val="000000"/>
                  </a:solidFill>
                  <a:round/>
                  <a:headEnd/>
                  <a:tailEnd/>
                </a:ln>
              </p:spPr>
              <p:txBody>
                <a:bodyPr/>
                <a:lstStyle/>
                <a:p>
                  <a:endParaRPr lang="en-US"/>
                </a:p>
              </p:txBody>
            </p:sp>
            <p:sp>
              <p:nvSpPr>
                <p:cNvPr id="17441" name="Freeform 296">
                  <a:extLst>
                    <a:ext uri="{FF2B5EF4-FFF2-40B4-BE49-F238E27FC236}">
                      <a16:creationId xmlns:a16="http://schemas.microsoft.com/office/drawing/2014/main" xmlns="" id="{E51B90F3-965B-41EC-A083-BC86DB56F373}"/>
                    </a:ext>
                  </a:extLst>
                </p:cNvPr>
                <p:cNvSpPr>
                  <a:spLocks/>
                </p:cNvSpPr>
                <p:nvPr/>
              </p:nvSpPr>
              <p:spPr bwMode="auto">
                <a:xfrm>
                  <a:off x="3268" y="2435"/>
                  <a:ext cx="101" cy="95"/>
                </a:xfrm>
                <a:custGeom>
                  <a:avLst/>
                  <a:gdLst>
                    <a:gd name="T0" fmla="*/ 0 w 303"/>
                    <a:gd name="T1" fmla="*/ 0 h 283"/>
                    <a:gd name="T2" fmla="*/ 0 w 303"/>
                    <a:gd name="T3" fmla="*/ 0 h 283"/>
                    <a:gd name="T4" fmla="*/ 0 w 303"/>
                    <a:gd name="T5" fmla="*/ 0 h 283"/>
                    <a:gd name="T6" fmla="*/ 0 w 303"/>
                    <a:gd name="T7" fmla="*/ 0 h 283"/>
                    <a:gd name="T8" fmla="*/ 0 w 303"/>
                    <a:gd name="T9" fmla="*/ 0 h 283"/>
                    <a:gd name="T10" fmla="*/ 0 w 303"/>
                    <a:gd name="T11" fmla="*/ 0 h 283"/>
                    <a:gd name="T12" fmla="*/ 0 w 303"/>
                    <a:gd name="T13" fmla="*/ 0 h 283"/>
                    <a:gd name="T14" fmla="*/ 0 w 303"/>
                    <a:gd name="T15" fmla="*/ 0 h 283"/>
                    <a:gd name="T16" fmla="*/ 0 w 303"/>
                    <a:gd name="T17" fmla="*/ 0 h 283"/>
                    <a:gd name="T18" fmla="*/ 0 w 303"/>
                    <a:gd name="T19" fmla="*/ 0 h 283"/>
                    <a:gd name="T20" fmla="*/ 0 w 303"/>
                    <a:gd name="T21" fmla="*/ 0 h 283"/>
                    <a:gd name="T22" fmla="*/ 0 w 303"/>
                    <a:gd name="T23" fmla="*/ 0 h 283"/>
                    <a:gd name="T24" fmla="*/ 0 w 303"/>
                    <a:gd name="T25" fmla="*/ 0 h 283"/>
                    <a:gd name="T26" fmla="*/ 0 w 303"/>
                    <a:gd name="T27" fmla="*/ 0 h 283"/>
                    <a:gd name="T28" fmla="*/ 0 w 303"/>
                    <a:gd name="T29" fmla="*/ 0 h 283"/>
                    <a:gd name="T30" fmla="*/ 0 w 303"/>
                    <a:gd name="T31" fmla="*/ 0 h 2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3"/>
                    <a:gd name="T49" fmla="*/ 0 h 283"/>
                    <a:gd name="T50" fmla="*/ 303 w 303"/>
                    <a:gd name="T51" fmla="*/ 283 h 28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3" h="283">
                      <a:moveTo>
                        <a:pt x="0" y="26"/>
                      </a:moveTo>
                      <a:lnTo>
                        <a:pt x="119" y="12"/>
                      </a:lnTo>
                      <a:lnTo>
                        <a:pt x="267" y="0"/>
                      </a:lnTo>
                      <a:lnTo>
                        <a:pt x="259" y="38"/>
                      </a:lnTo>
                      <a:lnTo>
                        <a:pt x="292" y="30"/>
                      </a:lnTo>
                      <a:lnTo>
                        <a:pt x="303" y="55"/>
                      </a:lnTo>
                      <a:lnTo>
                        <a:pt x="269" y="77"/>
                      </a:lnTo>
                      <a:lnTo>
                        <a:pt x="277" y="116"/>
                      </a:lnTo>
                      <a:lnTo>
                        <a:pt x="242" y="182"/>
                      </a:lnTo>
                      <a:lnTo>
                        <a:pt x="216" y="222"/>
                      </a:lnTo>
                      <a:lnTo>
                        <a:pt x="231" y="274"/>
                      </a:lnTo>
                      <a:lnTo>
                        <a:pt x="44" y="283"/>
                      </a:lnTo>
                      <a:lnTo>
                        <a:pt x="43" y="252"/>
                      </a:lnTo>
                      <a:lnTo>
                        <a:pt x="5" y="245"/>
                      </a:lnTo>
                      <a:lnTo>
                        <a:pt x="5" y="77"/>
                      </a:lnTo>
                      <a:lnTo>
                        <a:pt x="0" y="26"/>
                      </a:lnTo>
                      <a:close/>
                    </a:path>
                  </a:pathLst>
                </a:custGeom>
                <a:solidFill>
                  <a:srgbClr val="7FFFDF"/>
                </a:solidFill>
                <a:ln w="4763">
                  <a:solidFill>
                    <a:srgbClr val="000000"/>
                  </a:solidFill>
                  <a:round/>
                  <a:headEnd/>
                  <a:tailEnd/>
                </a:ln>
              </p:spPr>
              <p:txBody>
                <a:bodyPr/>
                <a:lstStyle/>
                <a:p>
                  <a:endParaRPr lang="en-US"/>
                </a:p>
              </p:txBody>
            </p:sp>
            <p:sp>
              <p:nvSpPr>
                <p:cNvPr id="17442" name="Freeform 297">
                  <a:extLst>
                    <a:ext uri="{FF2B5EF4-FFF2-40B4-BE49-F238E27FC236}">
                      <a16:creationId xmlns:a16="http://schemas.microsoft.com/office/drawing/2014/main" xmlns="" id="{4E9BD94C-6B28-46D2-B64B-343B4F317A9E}"/>
                    </a:ext>
                  </a:extLst>
                </p:cNvPr>
                <p:cNvSpPr>
                  <a:spLocks/>
                </p:cNvSpPr>
                <p:nvPr/>
              </p:nvSpPr>
              <p:spPr bwMode="auto">
                <a:xfrm>
                  <a:off x="3283" y="2526"/>
                  <a:ext cx="123" cy="99"/>
                </a:xfrm>
                <a:custGeom>
                  <a:avLst/>
                  <a:gdLst>
                    <a:gd name="T0" fmla="*/ 0 w 369"/>
                    <a:gd name="T1" fmla="*/ 0 h 296"/>
                    <a:gd name="T2" fmla="*/ 0 w 369"/>
                    <a:gd name="T3" fmla="*/ 0 h 296"/>
                    <a:gd name="T4" fmla="*/ 0 w 369"/>
                    <a:gd name="T5" fmla="*/ 0 h 296"/>
                    <a:gd name="T6" fmla="*/ 0 w 369"/>
                    <a:gd name="T7" fmla="*/ 0 h 296"/>
                    <a:gd name="T8" fmla="*/ 0 w 369"/>
                    <a:gd name="T9" fmla="*/ 0 h 296"/>
                    <a:gd name="T10" fmla="*/ 0 w 369"/>
                    <a:gd name="T11" fmla="*/ 0 h 296"/>
                    <a:gd name="T12" fmla="*/ 0 w 369"/>
                    <a:gd name="T13" fmla="*/ 0 h 296"/>
                    <a:gd name="T14" fmla="*/ 0 w 369"/>
                    <a:gd name="T15" fmla="*/ 0 h 296"/>
                    <a:gd name="T16" fmla="*/ 0 w 369"/>
                    <a:gd name="T17" fmla="*/ 0 h 296"/>
                    <a:gd name="T18" fmla="*/ 0 w 369"/>
                    <a:gd name="T19" fmla="*/ 0 h 296"/>
                    <a:gd name="T20" fmla="*/ 0 w 369"/>
                    <a:gd name="T21" fmla="*/ 0 h 296"/>
                    <a:gd name="T22" fmla="*/ 0 w 369"/>
                    <a:gd name="T23" fmla="*/ 0 h 296"/>
                    <a:gd name="T24" fmla="*/ 0 w 369"/>
                    <a:gd name="T25" fmla="*/ 0 h 296"/>
                    <a:gd name="T26" fmla="*/ 0 w 369"/>
                    <a:gd name="T27" fmla="*/ 0 h 296"/>
                    <a:gd name="T28" fmla="*/ 0 w 369"/>
                    <a:gd name="T29" fmla="*/ 0 h 296"/>
                    <a:gd name="T30" fmla="*/ 0 w 369"/>
                    <a:gd name="T31" fmla="*/ 0 h 296"/>
                    <a:gd name="T32" fmla="*/ 0 w 369"/>
                    <a:gd name="T33" fmla="*/ 0 h 296"/>
                    <a:gd name="T34" fmla="*/ 0 w 369"/>
                    <a:gd name="T35" fmla="*/ 0 h 296"/>
                    <a:gd name="T36" fmla="*/ 0 w 369"/>
                    <a:gd name="T37" fmla="*/ 0 h 296"/>
                    <a:gd name="T38" fmla="*/ 0 w 369"/>
                    <a:gd name="T39" fmla="*/ 0 h 296"/>
                    <a:gd name="T40" fmla="*/ 0 w 369"/>
                    <a:gd name="T41" fmla="*/ 0 h 296"/>
                    <a:gd name="T42" fmla="*/ 0 w 369"/>
                    <a:gd name="T43" fmla="*/ 0 h 296"/>
                    <a:gd name="T44" fmla="*/ 0 w 369"/>
                    <a:gd name="T45" fmla="*/ 0 h 296"/>
                    <a:gd name="T46" fmla="*/ 0 w 369"/>
                    <a:gd name="T47" fmla="*/ 0 h 296"/>
                    <a:gd name="T48" fmla="*/ 0 w 369"/>
                    <a:gd name="T49" fmla="*/ 0 h 296"/>
                    <a:gd name="T50" fmla="*/ 0 w 369"/>
                    <a:gd name="T51" fmla="*/ 0 h 296"/>
                    <a:gd name="T52" fmla="*/ 0 w 369"/>
                    <a:gd name="T53" fmla="*/ 0 h 296"/>
                    <a:gd name="T54" fmla="*/ 0 w 369"/>
                    <a:gd name="T55" fmla="*/ 0 h 296"/>
                    <a:gd name="T56" fmla="*/ 0 w 369"/>
                    <a:gd name="T57" fmla="*/ 0 h 296"/>
                    <a:gd name="T58" fmla="*/ 0 w 369"/>
                    <a:gd name="T59" fmla="*/ 0 h 296"/>
                    <a:gd name="T60" fmla="*/ 0 w 369"/>
                    <a:gd name="T61" fmla="*/ 0 h 296"/>
                    <a:gd name="T62" fmla="*/ 0 w 369"/>
                    <a:gd name="T63" fmla="*/ 0 h 296"/>
                    <a:gd name="T64" fmla="*/ 0 w 369"/>
                    <a:gd name="T65" fmla="*/ 0 h 296"/>
                    <a:gd name="T66" fmla="*/ 0 w 369"/>
                    <a:gd name="T67" fmla="*/ 0 h 296"/>
                    <a:gd name="T68" fmla="*/ 0 w 369"/>
                    <a:gd name="T69" fmla="*/ 0 h 2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9"/>
                    <a:gd name="T106" fmla="*/ 0 h 296"/>
                    <a:gd name="T107" fmla="*/ 369 w 369"/>
                    <a:gd name="T108" fmla="*/ 296 h 29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9" h="296">
                      <a:moveTo>
                        <a:pt x="0" y="7"/>
                      </a:moveTo>
                      <a:lnTo>
                        <a:pt x="185" y="0"/>
                      </a:lnTo>
                      <a:lnTo>
                        <a:pt x="217" y="61"/>
                      </a:lnTo>
                      <a:lnTo>
                        <a:pt x="189" y="133"/>
                      </a:lnTo>
                      <a:lnTo>
                        <a:pt x="180" y="166"/>
                      </a:lnTo>
                      <a:lnTo>
                        <a:pt x="304" y="152"/>
                      </a:lnTo>
                      <a:lnTo>
                        <a:pt x="312" y="200"/>
                      </a:lnTo>
                      <a:lnTo>
                        <a:pt x="275" y="195"/>
                      </a:lnTo>
                      <a:lnTo>
                        <a:pt x="258" y="215"/>
                      </a:lnTo>
                      <a:lnTo>
                        <a:pt x="277" y="229"/>
                      </a:lnTo>
                      <a:lnTo>
                        <a:pt x="311" y="213"/>
                      </a:lnTo>
                      <a:lnTo>
                        <a:pt x="312" y="236"/>
                      </a:lnTo>
                      <a:lnTo>
                        <a:pt x="332" y="216"/>
                      </a:lnTo>
                      <a:lnTo>
                        <a:pt x="346" y="216"/>
                      </a:lnTo>
                      <a:lnTo>
                        <a:pt x="330" y="256"/>
                      </a:lnTo>
                      <a:lnTo>
                        <a:pt x="360" y="263"/>
                      </a:lnTo>
                      <a:lnTo>
                        <a:pt x="369" y="284"/>
                      </a:lnTo>
                      <a:lnTo>
                        <a:pt x="356" y="291"/>
                      </a:lnTo>
                      <a:lnTo>
                        <a:pt x="337" y="277"/>
                      </a:lnTo>
                      <a:lnTo>
                        <a:pt x="301" y="267"/>
                      </a:lnTo>
                      <a:lnTo>
                        <a:pt x="309" y="293"/>
                      </a:lnTo>
                      <a:lnTo>
                        <a:pt x="291" y="296"/>
                      </a:lnTo>
                      <a:lnTo>
                        <a:pt x="276" y="273"/>
                      </a:lnTo>
                      <a:lnTo>
                        <a:pt x="267" y="287"/>
                      </a:lnTo>
                      <a:lnTo>
                        <a:pt x="213" y="287"/>
                      </a:lnTo>
                      <a:lnTo>
                        <a:pt x="213" y="273"/>
                      </a:lnTo>
                      <a:lnTo>
                        <a:pt x="192" y="256"/>
                      </a:lnTo>
                      <a:lnTo>
                        <a:pt x="152" y="254"/>
                      </a:lnTo>
                      <a:lnTo>
                        <a:pt x="186" y="273"/>
                      </a:lnTo>
                      <a:lnTo>
                        <a:pt x="138" y="283"/>
                      </a:lnTo>
                      <a:lnTo>
                        <a:pt x="64" y="269"/>
                      </a:lnTo>
                      <a:lnTo>
                        <a:pt x="36" y="273"/>
                      </a:lnTo>
                      <a:lnTo>
                        <a:pt x="46" y="174"/>
                      </a:lnTo>
                      <a:lnTo>
                        <a:pt x="1" y="95"/>
                      </a:lnTo>
                      <a:lnTo>
                        <a:pt x="0" y="7"/>
                      </a:lnTo>
                      <a:close/>
                    </a:path>
                  </a:pathLst>
                </a:custGeom>
                <a:solidFill>
                  <a:srgbClr val="FF7F9F"/>
                </a:solidFill>
                <a:ln w="4763">
                  <a:solidFill>
                    <a:srgbClr val="000000"/>
                  </a:solidFill>
                  <a:round/>
                  <a:headEnd/>
                  <a:tailEnd/>
                </a:ln>
              </p:spPr>
              <p:txBody>
                <a:bodyPr/>
                <a:lstStyle/>
                <a:p>
                  <a:endParaRPr lang="en-US"/>
                </a:p>
              </p:txBody>
            </p:sp>
            <p:sp>
              <p:nvSpPr>
                <p:cNvPr id="17443" name="Freeform 298">
                  <a:extLst>
                    <a:ext uri="{FF2B5EF4-FFF2-40B4-BE49-F238E27FC236}">
                      <a16:creationId xmlns:a16="http://schemas.microsoft.com/office/drawing/2014/main" xmlns="" id="{B09E0738-40DF-4286-BB81-FFD056729BA5}"/>
                    </a:ext>
                  </a:extLst>
                </p:cNvPr>
                <p:cNvSpPr>
                  <a:spLocks/>
                </p:cNvSpPr>
                <p:nvPr/>
              </p:nvSpPr>
              <p:spPr bwMode="auto">
                <a:xfrm>
                  <a:off x="3198" y="2109"/>
                  <a:ext cx="138" cy="155"/>
                </a:xfrm>
                <a:custGeom>
                  <a:avLst/>
                  <a:gdLst>
                    <a:gd name="T0" fmla="*/ 0 w 413"/>
                    <a:gd name="T1" fmla="*/ 0 h 465"/>
                    <a:gd name="T2" fmla="*/ 0 w 413"/>
                    <a:gd name="T3" fmla="*/ 0 h 465"/>
                    <a:gd name="T4" fmla="*/ 0 w 413"/>
                    <a:gd name="T5" fmla="*/ 0 h 465"/>
                    <a:gd name="T6" fmla="*/ 0 w 413"/>
                    <a:gd name="T7" fmla="*/ 0 h 465"/>
                    <a:gd name="T8" fmla="*/ 0 w 413"/>
                    <a:gd name="T9" fmla="*/ 0 h 465"/>
                    <a:gd name="T10" fmla="*/ 0 w 413"/>
                    <a:gd name="T11" fmla="*/ 0 h 465"/>
                    <a:gd name="T12" fmla="*/ 0 w 413"/>
                    <a:gd name="T13" fmla="*/ 0 h 465"/>
                    <a:gd name="T14" fmla="*/ 0 w 413"/>
                    <a:gd name="T15" fmla="*/ 0 h 465"/>
                    <a:gd name="T16" fmla="*/ 0 w 413"/>
                    <a:gd name="T17" fmla="*/ 0 h 465"/>
                    <a:gd name="T18" fmla="*/ 0 w 413"/>
                    <a:gd name="T19" fmla="*/ 0 h 465"/>
                    <a:gd name="T20" fmla="*/ 0 w 413"/>
                    <a:gd name="T21" fmla="*/ 0 h 465"/>
                    <a:gd name="T22" fmla="*/ 0 w 413"/>
                    <a:gd name="T23" fmla="*/ 0 h 465"/>
                    <a:gd name="T24" fmla="*/ 0 w 413"/>
                    <a:gd name="T25" fmla="*/ 0 h 465"/>
                    <a:gd name="T26" fmla="*/ 0 w 413"/>
                    <a:gd name="T27" fmla="*/ 0 h 465"/>
                    <a:gd name="T28" fmla="*/ 0 w 413"/>
                    <a:gd name="T29" fmla="*/ 0 h 465"/>
                    <a:gd name="T30" fmla="*/ 0 w 413"/>
                    <a:gd name="T31" fmla="*/ 0 h 465"/>
                    <a:gd name="T32" fmla="*/ 0 w 413"/>
                    <a:gd name="T33" fmla="*/ 0 h 465"/>
                    <a:gd name="T34" fmla="*/ 0 w 413"/>
                    <a:gd name="T35" fmla="*/ 0 h 465"/>
                    <a:gd name="T36" fmla="*/ 0 w 413"/>
                    <a:gd name="T37" fmla="*/ 0 h 465"/>
                    <a:gd name="T38" fmla="*/ 0 w 413"/>
                    <a:gd name="T39" fmla="*/ 0 h 465"/>
                    <a:gd name="T40" fmla="*/ 0 w 413"/>
                    <a:gd name="T41" fmla="*/ 0 h 465"/>
                    <a:gd name="T42" fmla="*/ 0 w 413"/>
                    <a:gd name="T43" fmla="*/ 0 h 465"/>
                    <a:gd name="T44" fmla="*/ 0 w 413"/>
                    <a:gd name="T45" fmla="*/ 0 h 465"/>
                    <a:gd name="T46" fmla="*/ 0 w 413"/>
                    <a:gd name="T47" fmla="*/ 0 h 465"/>
                    <a:gd name="T48" fmla="*/ 0 w 413"/>
                    <a:gd name="T49" fmla="*/ 0 h 465"/>
                    <a:gd name="T50" fmla="*/ 0 w 413"/>
                    <a:gd name="T51" fmla="*/ 0 h 465"/>
                    <a:gd name="T52" fmla="*/ 0 w 413"/>
                    <a:gd name="T53" fmla="*/ 0 h 465"/>
                    <a:gd name="T54" fmla="*/ 0 w 413"/>
                    <a:gd name="T55" fmla="*/ 0 h 465"/>
                    <a:gd name="T56" fmla="*/ 0 w 413"/>
                    <a:gd name="T57" fmla="*/ 0 h 465"/>
                    <a:gd name="T58" fmla="*/ 0 w 413"/>
                    <a:gd name="T59" fmla="*/ 0 h 465"/>
                    <a:gd name="T60" fmla="*/ 0 w 413"/>
                    <a:gd name="T61" fmla="*/ 0 h 4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3"/>
                    <a:gd name="T94" fmla="*/ 0 h 465"/>
                    <a:gd name="T95" fmla="*/ 413 w 413"/>
                    <a:gd name="T96" fmla="*/ 465 h 4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3" h="465">
                      <a:moveTo>
                        <a:pt x="0" y="36"/>
                      </a:moveTo>
                      <a:lnTo>
                        <a:pt x="108" y="36"/>
                      </a:lnTo>
                      <a:lnTo>
                        <a:pt x="107" y="0"/>
                      </a:lnTo>
                      <a:lnTo>
                        <a:pt x="131" y="10"/>
                      </a:lnTo>
                      <a:lnTo>
                        <a:pt x="135" y="39"/>
                      </a:lnTo>
                      <a:lnTo>
                        <a:pt x="187" y="69"/>
                      </a:lnTo>
                      <a:lnTo>
                        <a:pt x="203" y="56"/>
                      </a:lnTo>
                      <a:lnTo>
                        <a:pt x="233" y="56"/>
                      </a:lnTo>
                      <a:lnTo>
                        <a:pt x="257" y="83"/>
                      </a:lnTo>
                      <a:lnTo>
                        <a:pt x="273" y="72"/>
                      </a:lnTo>
                      <a:lnTo>
                        <a:pt x="318" y="84"/>
                      </a:lnTo>
                      <a:lnTo>
                        <a:pt x="334" y="63"/>
                      </a:lnTo>
                      <a:lnTo>
                        <a:pt x="362" y="79"/>
                      </a:lnTo>
                      <a:lnTo>
                        <a:pt x="413" y="77"/>
                      </a:lnTo>
                      <a:lnTo>
                        <a:pt x="330" y="134"/>
                      </a:lnTo>
                      <a:lnTo>
                        <a:pt x="290" y="185"/>
                      </a:lnTo>
                      <a:lnTo>
                        <a:pt x="298" y="258"/>
                      </a:lnTo>
                      <a:lnTo>
                        <a:pt x="269" y="289"/>
                      </a:lnTo>
                      <a:lnTo>
                        <a:pt x="281" y="310"/>
                      </a:lnTo>
                      <a:lnTo>
                        <a:pt x="281" y="364"/>
                      </a:lnTo>
                      <a:lnTo>
                        <a:pt x="309" y="364"/>
                      </a:lnTo>
                      <a:lnTo>
                        <a:pt x="351" y="404"/>
                      </a:lnTo>
                      <a:lnTo>
                        <a:pt x="368" y="451"/>
                      </a:lnTo>
                      <a:lnTo>
                        <a:pt x="76" y="465"/>
                      </a:lnTo>
                      <a:lnTo>
                        <a:pt x="77" y="336"/>
                      </a:lnTo>
                      <a:lnTo>
                        <a:pt x="51" y="308"/>
                      </a:lnTo>
                      <a:lnTo>
                        <a:pt x="60" y="274"/>
                      </a:lnTo>
                      <a:lnTo>
                        <a:pt x="69" y="255"/>
                      </a:lnTo>
                      <a:lnTo>
                        <a:pt x="51" y="166"/>
                      </a:lnTo>
                      <a:lnTo>
                        <a:pt x="26" y="107"/>
                      </a:lnTo>
                      <a:lnTo>
                        <a:pt x="0" y="36"/>
                      </a:lnTo>
                      <a:close/>
                    </a:path>
                  </a:pathLst>
                </a:custGeom>
                <a:solidFill>
                  <a:srgbClr val="5FC000"/>
                </a:solidFill>
                <a:ln w="4763">
                  <a:solidFill>
                    <a:srgbClr val="000000"/>
                  </a:solidFill>
                  <a:round/>
                  <a:headEnd/>
                  <a:tailEnd/>
                </a:ln>
              </p:spPr>
              <p:txBody>
                <a:bodyPr/>
                <a:lstStyle/>
                <a:p>
                  <a:endParaRPr lang="en-US"/>
                </a:p>
              </p:txBody>
            </p:sp>
            <p:sp>
              <p:nvSpPr>
                <p:cNvPr id="17444" name="Freeform 299">
                  <a:extLst>
                    <a:ext uri="{FF2B5EF4-FFF2-40B4-BE49-F238E27FC236}">
                      <a16:creationId xmlns:a16="http://schemas.microsoft.com/office/drawing/2014/main" xmlns="" id="{1717FBB5-0184-4B9E-ADBF-2F767624911B}"/>
                    </a:ext>
                  </a:extLst>
                </p:cNvPr>
                <p:cNvSpPr>
                  <a:spLocks/>
                </p:cNvSpPr>
                <p:nvPr/>
              </p:nvSpPr>
              <p:spPr bwMode="auto">
                <a:xfrm>
                  <a:off x="3287" y="2163"/>
                  <a:ext cx="105" cy="122"/>
                </a:xfrm>
                <a:custGeom>
                  <a:avLst/>
                  <a:gdLst>
                    <a:gd name="T0" fmla="*/ 0 w 314"/>
                    <a:gd name="T1" fmla="*/ 0 h 367"/>
                    <a:gd name="T2" fmla="*/ 0 w 314"/>
                    <a:gd name="T3" fmla="*/ 0 h 367"/>
                    <a:gd name="T4" fmla="*/ 0 w 314"/>
                    <a:gd name="T5" fmla="*/ 0 h 367"/>
                    <a:gd name="T6" fmla="*/ 0 w 314"/>
                    <a:gd name="T7" fmla="*/ 0 h 367"/>
                    <a:gd name="T8" fmla="*/ 0 w 314"/>
                    <a:gd name="T9" fmla="*/ 0 h 367"/>
                    <a:gd name="T10" fmla="*/ 0 w 314"/>
                    <a:gd name="T11" fmla="*/ 0 h 367"/>
                    <a:gd name="T12" fmla="*/ 0 w 314"/>
                    <a:gd name="T13" fmla="*/ 0 h 367"/>
                    <a:gd name="T14" fmla="*/ 0 w 314"/>
                    <a:gd name="T15" fmla="*/ 0 h 367"/>
                    <a:gd name="T16" fmla="*/ 0 w 314"/>
                    <a:gd name="T17" fmla="*/ 0 h 367"/>
                    <a:gd name="T18" fmla="*/ 0 w 314"/>
                    <a:gd name="T19" fmla="*/ 0 h 367"/>
                    <a:gd name="T20" fmla="*/ 0 w 314"/>
                    <a:gd name="T21" fmla="*/ 0 h 367"/>
                    <a:gd name="T22" fmla="*/ 0 w 314"/>
                    <a:gd name="T23" fmla="*/ 0 h 367"/>
                    <a:gd name="T24" fmla="*/ 0 w 314"/>
                    <a:gd name="T25" fmla="*/ 0 h 367"/>
                    <a:gd name="T26" fmla="*/ 0 w 314"/>
                    <a:gd name="T27" fmla="*/ 0 h 367"/>
                    <a:gd name="T28" fmla="*/ 0 w 314"/>
                    <a:gd name="T29" fmla="*/ 0 h 367"/>
                    <a:gd name="T30" fmla="*/ 0 w 314"/>
                    <a:gd name="T31" fmla="*/ 0 h 367"/>
                    <a:gd name="T32" fmla="*/ 0 w 314"/>
                    <a:gd name="T33" fmla="*/ 0 h 367"/>
                    <a:gd name="T34" fmla="*/ 0 w 314"/>
                    <a:gd name="T35" fmla="*/ 0 h 367"/>
                    <a:gd name="T36" fmla="*/ 0 w 314"/>
                    <a:gd name="T37" fmla="*/ 0 h 367"/>
                    <a:gd name="T38" fmla="*/ 0 w 314"/>
                    <a:gd name="T39" fmla="*/ 0 h 367"/>
                    <a:gd name="T40" fmla="*/ 0 w 314"/>
                    <a:gd name="T41" fmla="*/ 0 h 367"/>
                    <a:gd name="T42" fmla="*/ 0 w 314"/>
                    <a:gd name="T43" fmla="*/ 0 h 367"/>
                    <a:gd name="T44" fmla="*/ 0 w 314"/>
                    <a:gd name="T45" fmla="*/ 0 h 367"/>
                    <a:gd name="T46" fmla="*/ 0 w 314"/>
                    <a:gd name="T47" fmla="*/ 0 h 367"/>
                    <a:gd name="T48" fmla="*/ 0 w 314"/>
                    <a:gd name="T49" fmla="*/ 0 h 367"/>
                    <a:gd name="T50" fmla="*/ 0 w 314"/>
                    <a:gd name="T51" fmla="*/ 0 h 367"/>
                    <a:gd name="T52" fmla="*/ 0 w 314"/>
                    <a:gd name="T53" fmla="*/ 0 h 367"/>
                    <a:gd name="T54" fmla="*/ 0 w 314"/>
                    <a:gd name="T55" fmla="*/ 0 h 367"/>
                    <a:gd name="T56" fmla="*/ 0 w 314"/>
                    <a:gd name="T57" fmla="*/ 0 h 367"/>
                    <a:gd name="T58" fmla="*/ 0 w 314"/>
                    <a:gd name="T59" fmla="*/ 0 h 367"/>
                    <a:gd name="T60" fmla="*/ 0 w 314"/>
                    <a:gd name="T61" fmla="*/ 0 h 367"/>
                    <a:gd name="T62" fmla="*/ 0 w 314"/>
                    <a:gd name="T63" fmla="*/ 0 h 367"/>
                    <a:gd name="T64" fmla="*/ 0 w 314"/>
                    <a:gd name="T65" fmla="*/ 0 h 367"/>
                    <a:gd name="T66" fmla="*/ 0 w 314"/>
                    <a:gd name="T67" fmla="*/ 0 h 367"/>
                    <a:gd name="T68" fmla="*/ 0 w 314"/>
                    <a:gd name="T69" fmla="*/ 0 h 367"/>
                    <a:gd name="T70" fmla="*/ 0 w 314"/>
                    <a:gd name="T71" fmla="*/ 0 h 3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4"/>
                    <a:gd name="T109" fmla="*/ 0 h 367"/>
                    <a:gd name="T110" fmla="*/ 314 w 314"/>
                    <a:gd name="T111" fmla="*/ 367 h 3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4" h="367">
                      <a:moveTo>
                        <a:pt x="23" y="25"/>
                      </a:moveTo>
                      <a:lnTo>
                        <a:pt x="46" y="22"/>
                      </a:lnTo>
                      <a:lnTo>
                        <a:pt x="68" y="22"/>
                      </a:lnTo>
                      <a:lnTo>
                        <a:pt x="81" y="0"/>
                      </a:lnTo>
                      <a:lnTo>
                        <a:pt x="92" y="27"/>
                      </a:lnTo>
                      <a:lnTo>
                        <a:pt x="125" y="27"/>
                      </a:lnTo>
                      <a:lnTo>
                        <a:pt x="143" y="52"/>
                      </a:lnTo>
                      <a:lnTo>
                        <a:pt x="178" y="45"/>
                      </a:lnTo>
                      <a:lnTo>
                        <a:pt x="202" y="61"/>
                      </a:lnTo>
                      <a:lnTo>
                        <a:pt x="246" y="72"/>
                      </a:lnTo>
                      <a:lnTo>
                        <a:pt x="254" y="92"/>
                      </a:lnTo>
                      <a:lnTo>
                        <a:pt x="276" y="93"/>
                      </a:lnTo>
                      <a:lnTo>
                        <a:pt x="270" y="112"/>
                      </a:lnTo>
                      <a:lnTo>
                        <a:pt x="278" y="133"/>
                      </a:lnTo>
                      <a:lnTo>
                        <a:pt x="263" y="160"/>
                      </a:lnTo>
                      <a:lnTo>
                        <a:pt x="273" y="166"/>
                      </a:lnTo>
                      <a:lnTo>
                        <a:pt x="298" y="137"/>
                      </a:lnTo>
                      <a:lnTo>
                        <a:pt x="297" y="127"/>
                      </a:lnTo>
                      <a:lnTo>
                        <a:pt x="307" y="122"/>
                      </a:lnTo>
                      <a:lnTo>
                        <a:pt x="314" y="137"/>
                      </a:lnTo>
                      <a:lnTo>
                        <a:pt x="294" y="157"/>
                      </a:lnTo>
                      <a:lnTo>
                        <a:pt x="287" y="203"/>
                      </a:lnTo>
                      <a:lnTo>
                        <a:pt x="287" y="281"/>
                      </a:lnTo>
                      <a:lnTo>
                        <a:pt x="298" y="294"/>
                      </a:lnTo>
                      <a:lnTo>
                        <a:pt x="293" y="343"/>
                      </a:lnTo>
                      <a:lnTo>
                        <a:pt x="145" y="367"/>
                      </a:lnTo>
                      <a:lnTo>
                        <a:pt x="107" y="344"/>
                      </a:lnTo>
                      <a:lnTo>
                        <a:pt x="115" y="315"/>
                      </a:lnTo>
                      <a:lnTo>
                        <a:pt x="97" y="283"/>
                      </a:lnTo>
                      <a:lnTo>
                        <a:pt x="81" y="244"/>
                      </a:lnTo>
                      <a:lnTo>
                        <a:pt x="40" y="204"/>
                      </a:lnTo>
                      <a:lnTo>
                        <a:pt x="14" y="204"/>
                      </a:lnTo>
                      <a:lnTo>
                        <a:pt x="14" y="150"/>
                      </a:lnTo>
                      <a:lnTo>
                        <a:pt x="0" y="130"/>
                      </a:lnTo>
                      <a:lnTo>
                        <a:pt x="30" y="98"/>
                      </a:lnTo>
                      <a:lnTo>
                        <a:pt x="23" y="25"/>
                      </a:lnTo>
                      <a:close/>
                    </a:path>
                  </a:pathLst>
                </a:custGeom>
                <a:solidFill>
                  <a:srgbClr val="000080"/>
                </a:solidFill>
                <a:ln w="4763">
                  <a:solidFill>
                    <a:srgbClr val="000000"/>
                  </a:solidFill>
                  <a:round/>
                  <a:headEnd/>
                  <a:tailEnd/>
                </a:ln>
              </p:spPr>
              <p:txBody>
                <a:bodyPr/>
                <a:lstStyle/>
                <a:p>
                  <a:endParaRPr lang="en-US"/>
                </a:p>
              </p:txBody>
            </p:sp>
            <p:sp>
              <p:nvSpPr>
                <p:cNvPr id="17445" name="Freeform 300">
                  <a:extLst>
                    <a:ext uri="{FF2B5EF4-FFF2-40B4-BE49-F238E27FC236}">
                      <a16:creationId xmlns:a16="http://schemas.microsoft.com/office/drawing/2014/main" xmlns="" id="{8EAFA74B-6865-4E6B-BA44-F2B5F061EC82}"/>
                    </a:ext>
                  </a:extLst>
                </p:cNvPr>
                <p:cNvSpPr>
                  <a:spLocks/>
                </p:cNvSpPr>
                <p:nvPr/>
              </p:nvSpPr>
              <p:spPr bwMode="auto">
                <a:xfrm>
                  <a:off x="3221" y="2259"/>
                  <a:ext cx="122" cy="79"/>
                </a:xfrm>
                <a:custGeom>
                  <a:avLst/>
                  <a:gdLst>
                    <a:gd name="T0" fmla="*/ 0 w 364"/>
                    <a:gd name="T1" fmla="*/ 0 h 237"/>
                    <a:gd name="T2" fmla="*/ 0 w 364"/>
                    <a:gd name="T3" fmla="*/ 0 h 237"/>
                    <a:gd name="T4" fmla="*/ 0 w 364"/>
                    <a:gd name="T5" fmla="*/ 0 h 237"/>
                    <a:gd name="T6" fmla="*/ 0 w 364"/>
                    <a:gd name="T7" fmla="*/ 0 h 237"/>
                    <a:gd name="T8" fmla="*/ 0 w 364"/>
                    <a:gd name="T9" fmla="*/ 0 h 237"/>
                    <a:gd name="T10" fmla="*/ 0 w 364"/>
                    <a:gd name="T11" fmla="*/ 0 h 237"/>
                    <a:gd name="T12" fmla="*/ 0 w 364"/>
                    <a:gd name="T13" fmla="*/ 0 h 237"/>
                    <a:gd name="T14" fmla="*/ 0 w 364"/>
                    <a:gd name="T15" fmla="*/ 0 h 237"/>
                    <a:gd name="T16" fmla="*/ 0 w 364"/>
                    <a:gd name="T17" fmla="*/ 0 h 237"/>
                    <a:gd name="T18" fmla="*/ 0 w 364"/>
                    <a:gd name="T19" fmla="*/ 0 h 237"/>
                    <a:gd name="T20" fmla="*/ 0 w 364"/>
                    <a:gd name="T21" fmla="*/ 0 h 237"/>
                    <a:gd name="T22" fmla="*/ 0 w 364"/>
                    <a:gd name="T23" fmla="*/ 0 h 237"/>
                    <a:gd name="T24" fmla="*/ 0 w 364"/>
                    <a:gd name="T25" fmla="*/ 0 h 237"/>
                    <a:gd name="T26" fmla="*/ 0 w 364"/>
                    <a:gd name="T27" fmla="*/ 0 h 237"/>
                    <a:gd name="T28" fmla="*/ 0 w 364"/>
                    <a:gd name="T29" fmla="*/ 0 h 237"/>
                    <a:gd name="T30" fmla="*/ 0 w 364"/>
                    <a:gd name="T31" fmla="*/ 0 h 237"/>
                    <a:gd name="T32" fmla="*/ 0 w 364"/>
                    <a:gd name="T33" fmla="*/ 0 h 237"/>
                    <a:gd name="T34" fmla="*/ 0 w 364"/>
                    <a:gd name="T35" fmla="*/ 0 h 23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64"/>
                    <a:gd name="T55" fmla="*/ 0 h 237"/>
                    <a:gd name="T56" fmla="*/ 364 w 364"/>
                    <a:gd name="T57" fmla="*/ 237 h 23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64" h="237">
                      <a:moveTo>
                        <a:pt x="5" y="12"/>
                      </a:moveTo>
                      <a:lnTo>
                        <a:pt x="0" y="54"/>
                      </a:lnTo>
                      <a:lnTo>
                        <a:pt x="8" y="98"/>
                      </a:lnTo>
                      <a:lnTo>
                        <a:pt x="42" y="188"/>
                      </a:lnTo>
                      <a:lnTo>
                        <a:pt x="61" y="237"/>
                      </a:lnTo>
                      <a:lnTo>
                        <a:pt x="275" y="225"/>
                      </a:lnTo>
                      <a:lnTo>
                        <a:pt x="310" y="237"/>
                      </a:lnTo>
                      <a:lnTo>
                        <a:pt x="331" y="190"/>
                      </a:lnTo>
                      <a:lnTo>
                        <a:pt x="323" y="158"/>
                      </a:lnTo>
                      <a:lnTo>
                        <a:pt x="359" y="151"/>
                      </a:lnTo>
                      <a:lnTo>
                        <a:pt x="364" y="99"/>
                      </a:lnTo>
                      <a:lnTo>
                        <a:pt x="343" y="77"/>
                      </a:lnTo>
                      <a:lnTo>
                        <a:pt x="305" y="54"/>
                      </a:lnTo>
                      <a:lnTo>
                        <a:pt x="313" y="22"/>
                      </a:lnTo>
                      <a:lnTo>
                        <a:pt x="297" y="0"/>
                      </a:lnTo>
                      <a:lnTo>
                        <a:pt x="217" y="3"/>
                      </a:lnTo>
                      <a:lnTo>
                        <a:pt x="136" y="7"/>
                      </a:lnTo>
                      <a:lnTo>
                        <a:pt x="5" y="12"/>
                      </a:lnTo>
                      <a:close/>
                    </a:path>
                  </a:pathLst>
                </a:custGeom>
                <a:solidFill>
                  <a:srgbClr val="00BFDF"/>
                </a:solidFill>
                <a:ln w="4763">
                  <a:solidFill>
                    <a:srgbClr val="000000"/>
                  </a:solidFill>
                  <a:round/>
                  <a:headEnd/>
                  <a:tailEnd/>
                </a:ln>
              </p:spPr>
              <p:txBody>
                <a:bodyPr/>
                <a:lstStyle/>
                <a:p>
                  <a:endParaRPr lang="en-US"/>
                </a:p>
              </p:txBody>
            </p:sp>
            <p:sp>
              <p:nvSpPr>
                <p:cNvPr id="17446" name="Freeform 301">
                  <a:extLst>
                    <a:ext uri="{FF2B5EF4-FFF2-40B4-BE49-F238E27FC236}">
                      <a16:creationId xmlns:a16="http://schemas.microsoft.com/office/drawing/2014/main" xmlns="" id="{9584780F-89C6-4B55-AD01-9FAACA9BDF3E}"/>
                    </a:ext>
                  </a:extLst>
                </p:cNvPr>
                <p:cNvSpPr>
                  <a:spLocks/>
                </p:cNvSpPr>
                <p:nvPr/>
              </p:nvSpPr>
              <p:spPr bwMode="auto">
                <a:xfrm>
                  <a:off x="3328" y="2146"/>
                  <a:ext cx="113" cy="48"/>
                </a:xfrm>
                <a:custGeom>
                  <a:avLst/>
                  <a:gdLst>
                    <a:gd name="T0" fmla="*/ 0 w 337"/>
                    <a:gd name="T1" fmla="*/ 0 h 145"/>
                    <a:gd name="T2" fmla="*/ 0 w 337"/>
                    <a:gd name="T3" fmla="*/ 0 h 145"/>
                    <a:gd name="T4" fmla="*/ 0 w 337"/>
                    <a:gd name="T5" fmla="*/ 0 h 145"/>
                    <a:gd name="T6" fmla="*/ 0 w 337"/>
                    <a:gd name="T7" fmla="*/ 0 h 145"/>
                    <a:gd name="T8" fmla="*/ 0 w 337"/>
                    <a:gd name="T9" fmla="*/ 0 h 145"/>
                    <a:gd name="T10" fmla="*/ 0 w 337"/>
                    <a:gd name="T11" fmla="*/ 0 h 145"/>
                    <a:gd name="T12" fmla="*/ 0 w 337"/>
                    <a:gd name="T13" fmla="*/ 0 h 145"/>
                    <a:gd name="T14" fmla="*/ 0 w 337"/>
                    <a:gd name="T15" fmla="*/ 0 h 145"/>
                    <a:gd name="T16" fmla="*/ 0 w 337"/>
                    <a:gd name="T17" fmla="*/ 0 h 145"/>
                    <a:gd name="T18" fmla="*/ 0 w 337"/>
                    <a:gd name="T19" fmla="*/ 0 h 145"/>
                    <a:gd name="T20" fmla="*/ 0 w 337"/>
                    <a:gd name="T21" fmla="*/ 0 h 145"/>
                    <a:gd name="T22" fmla="*/ 0 w 337"/>
                    <a:gd name="T23" fmla="*/ 0 h 145"/>
                    <a:gd name="T24" fmla="*/ 0 w 337"/>
                    <a:gd name="T25" fmla="*/ 0 h 145"/>
                    <a:gd name="T26" fmla="*/ 0 w 337"/>
                    <a:gd name="T27" fmla="*/ 0 h 145"/>
                    <a:gd name="T28" fmla="*/ 0 w 337"/>
                    <a:gd name="T29" fmla="*/ 0 h 145"/>
                    <a:gd name="T30" fmla="*/ 0 w 337"/>
                    <a:gd name="T31" fmla="*/ 0 h 145"/>
                    <a:gd name="T32" fmla="*/ 0 w 337"/>
                    <a:gd name="T33" fmla="*/ 0 h 145"/>
                    <a:gd name="T34" fmla="*/ 0 w 337"/>
                    <a:gd name="T35" fmla="*/ 0 h 145"/>
                    <a:gd name="T36" fmla="*/ 0 w 337"/>
                    <a:gd name="T37" fmla="*/ 0 h 145"/>
                    <a:gd name="T38" fmla="*/ 0 w 337"/>
                    <a:gd name="T39" fmla="*/ 0 h 145"/>
                    <a:gd name="T40" fmla="*/ 0 w 337"/>
                    <a:gd name="T41" fmla="*/ 0 h 145"/>
                    <a:gd name="T42" fmla="*/ 0 w 337"/>
                    <a:gd name="T43" fmla="*/ 0 h 145"/>
                    <a:gd name="T44" fmla="*/ 0 w 337"/>
                    <a:gd name="T45" fmla="*/ 0 h 145"/>
                    <a:gd name="T46" fmla="*/ 0 w 337"/>
                    <a:gd name="T47" fmla="*/ 0 h 145"/>
                    <a:gd name="T48" fmla="*/ 0 w 337"/>
                    <a:gd name="T49" fmla="*/ 0 h 1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37"/>
                    <a:gd name="T76" fmla="*/ 0 h 145"/>
                    <a:gd name="T77" fmla="*/ 337 w 337"/>
                    <a:gd name="T78" fmla="*/ 145 h 14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37" h="145">
                      <a:moveTo>
                        <a:pt x="0" y="80"/>
                      </a:moveTo>
                      <a:lnTo>
                        <a:pt x="76" y="0"/>
                      </a:lnTo>
                      <a:lnTo>
                        <a:pt x="62" y="32"/>
                      </a:lnTo>
                      <a:lnTo>
                        <a:pt x="72" y="42"/>
                      </a:lnTo>
                      <a:lnTo>
                        <a:pt x="96" y="29"/>
                      </a:lnTo>
                      <a:lnTo>
                        <a:pt x="148" y="49"/>
                      </a:lnTo>
                      <a:lnTo>
                        <a:pt x="170" y="32"/>
                      </a:lnTo>
                      <a:lnTo>
                        <a:pt x="240" y="23"/>
                      </a:lnTo>
                      <a:lnTo>
                        <a:pt x="254" y="43"/>
                      </a:lnTo>
                      <a:lnTo>
                        <a:pt x="281" y="39"/>
                      </a:lnTo>
                      <a:lnTo>
                        <a:pt x="334" y="60"/>
                      </a:lnTo>
                      <a:lnTo>
                        <a:pt x="337" y="76"/>
                      </a:lnTo>
                      <a:lnTo>
                        <a:pt x="280" y="90"/>
                      </a:lnTo>
                      <a:lnTo>
                        <a:pt x="263" y="80"/>
                      </a:lnTo>
                      <a:lnTo>
                        <a:pt x="233" y="83"/>
                      </a:lnTo>
                      <a:lnTo>
                        <a:pt x="200" y="103"/>
                      </a:lnTo>
                      <a:lnTo>
                        <a:pt x="184" y="104"/>
                      </a:lnTo>
                      <a:lnTo>
                        <a:pt x="171" y="90"/>
                      </a:lnTo>
                      <a:lnTo>
                        <a:pt x="152" y="144"/>
                      </a:lnTo>
                      <a:lnTo>
                        <a:pt x="131" y="145"/>
                      </a:lnTo>
                      <a:lnTo>
                        <a:pt x="122" y="123"/>
                      </a:lnTo>
                      <a:lnTo>
                        <a:pt x="77" y="113"/>
                      </a:lnTo>
                      <a:lnTo>
                        <a:pt x="55" y="98"/>
                      </a:lnTo>
                      <a:lnTo>
                        <a:pt x="18" y="103"/>
                      </a:lnTo>
                      <a:lnTo>
                        <a:pt x="0" y="80"/>
                      </a:lnTo>
                      <a:close/>
                    </a:path>
                  </a:pathLst>
                </a:custGeom>
                <a:solidFill>
                  <a:srgbClr val="9F3F00"/>
                </a:solidFill>
                <a:ln w="4763">
                  <a:solidFill>
                    <a:srgbClr val="000000"/>
                  </a:solidFill>
                  <a:round/>
                  <a:headEnd/>
                  <a:tailEnd/>
                </a:ln>
              </p:spPr>
              <p:txBody>
                <a:bodyPr/>
                <a:lstStyle/>
                <a:p>
                  <a:endParaRPr lang="en-US"/>
                </a:p>
              </p:txBody>
            </p:sp>
            <p:sp>
              <p:nvSpPr>
                <p:cNvPr id="17447" name="Freeform 302">
                  <a:extLst>
                    <a:ext uri="{FF2B5EF4-FFF2-40B4-BE49-F238E27FC236}">
                      <a16:creationId xmlns:a16="http://schemas.microsoft.com/office/drawing/2014/main" xmlns="" id="{2AB80D63-8F7F-4AA5-A66C-DE2DEBDA07D5}"/>
                    </a:ext>
                  </a:extLst>
                </p:cNvPr>
                <p:cNvSpPr>
                  <a:spLocks/>
                </p:cNvSpPr>
                <p:nvPr/>
              </p:nvSpPr>
              <p:spPr bwMode="auto">
                <a:xfrm>
                  <a:off x="3406" y="2180"/>
                  <a:ext cx="81" cy="109"/>
                </a:xfrm>
                <a:custGeom>
                  <a:avLst/>
                  <a:gdLst>
                    <a:gd name="T0" fmla="*/ 0 w 242"/>
                    <a:gd name="T1" fmla="*/ 0 h 327"/>
                    <a:gd name="T2" fmla="*/ 0 w 242"/>
                    <a:gd name="T3" fmla="*/ 0 h 327"/>
                    <a:gd name="T4" fmla="*/ 0 w 242"/>
                    <a:gd name="T5" fmla="*/ 0 h 327"/>
                    <a:gd name="T6" fmla="*/ 0 w 242"/>
                    <a:gd name="T7" fmla="*/ 0 h 327"/>
                    <a:gd name="T8" fmla="*/ 0 w 242"/>
                    <a:gd name="T9" fmla="*/ 0 h 327"/>
                    <a:gd name="T10" fmla="*/ 0 w 242"/>
                    <a:gd name="T11" fmla="*/ 0 h 327"/>
                    <a:gd name="T12" fmla="*/ 0 w 242"/>
                    <a:gd name="T13" fmla="*/ 0 h 327"/>
                    <a:gd name="T14" fmla="*/ 0 w 242"/>
                    <a:gd name="T15" fmla="*/ 0 h 327"/>
                    <a:gd name="T16" fmla="*/ 0 w 242"/>
                    <a:gd name="T17" fmla="*/ 0 h 327"/>
                    <a:gd name="T18" fmla="*/ 0 w 242"/>
                    <a:gd name="T19" fmla="*/ 0 h 327"/>
                    <a:gd name="T20" fmla="*/ 0 w 242"/>
                    <a:gd name="T21" fmla="*/ 0 h 327"/>
                    <a:gd name="T22" fmla="*/ 0 w 242"/>
                    <a:gd name="T23" fmla="*/ 0 h 327"/>
                    <a:gd name="T24" fmla="*/ 0 w 242"/>
                    <a:gd name="T25" fmla="*/ 0 h 327"/>
                    <a:gd name="T26" fmla="*/ 0 w 242"/>
                    <a:gd name="T27" fmla="*/ 0 h 327"/>
                    <a:gd name="T28" fmla="*/ 0 w 242"/>
                    <a:gd name="T29" fmla="*/ 0 h 327"/>
                    <a:gd name="T30" fmla="*/ 0 w 242"/>
                    <a:gd name="T31" fmla="*/ 0 h 327"/>
                    <a:gd name="T32" fmla="*/ 0 w 242"/>
                    <a:gd name="T33" fmla="*/ 0 h 327"/>
                    <a:gd name="T34" fmla="*/ 0 w 242"/>
                    <a:gd name="T35" fmla="*/ 0 h 327"/>
                    <a:gd name="T36" fmla="*/ 0 w 242"/>
                    <a:gd name="T37" fmla="*/ 0 h 327"/>
                    <a:gd name="T38" fmla="*/ 0 w 242"/>
                    <a:gd name="T39" fmla="*/ 0 h 327"/>
                    <a:gd name="T40" fmla="*/ 0 w 242"/>
                    <a:gd name="T41" fmla="*/ 0 h 327"/>
                    <a:gd name="T42" fmla="*/ 0 w 242"/>
                    <a:gd name="T43" fmla="*/ 0 h 327"/>
                    <a:gd name="T44" fmla="*/ 0 w 242"/>
                    <a:gd name="T45" fmla="*/ 0 h 327"/>
                    <a:gd name="T46" fmla="*/ 0 w 242"/>
                    <a:gd name="T47" fmla="*/ 0 h 327"/>
                    <a:gd name="T48" fmla="*/ 0 w 242"/>
                    <a:gd name="T49" fmla="*/ 0 h 327"/>
                    <a:gd name="T50" fmla="*/ 0 w 242"/>
                    <a:gd name="T51" fmla="*/ 0 h 327"/>
                    <a:gd name="T52" fmla="*/ 0 w 242"/>
                    <a:gd name="T53" fmla="*/ 0 h 327"/>
                    <a:gd name="T54" fmla="*/ 0 w 242"/>
                    <a:gd name="T55" fmla="*/ 0 h 327"/>
                    <a:gd name="T56" fmla="*/ 0 w 242"/>
                    <a:gd name="T57" fmla="*/ 0 h 327"/>
                    <a:gd name="T58" fmla="*/ 0 w 242"/>
                    <a:gd name="T59" fmla="*/ 0 h 327"/>
                    <a:gd name="T60" fmla="*/ 0 w 242"/>
                    <a:gd name="T61" fmla="*/ 0 h 327"/>
                    <a:gd name="T62" fmla="*/ 0 w 242"/>
                    <a:gd name="T63" fmla="*/ 0 h 327"/>
                    <a:gd name="T64" fmla="*/ 0 w 242"/>
                    <a:gd name="T65" fmla="*/ 0 h 327"/>
                    <a:gd name="T66" fmla="*/ 0 w 242"/>
                    <a:gd name="T67" fmla="*/ 0 h 327"/>
                    <a:gd name="T68" fmla="*/ 0 w 242"/>
                    <a:gd name="T69" fmla="*/ 0 h 327"/>
                    <a:gd name="T70" fmla="*/ 0 w 242"/>
                    <a:gd name="T71" fmla="*/ 0 h 327"/>
                    <a:gd name="T72" fmla="*/ 0 w 242"/>
                    <a:gd name="T73" fmla="*/ 0 h 327"/>
                    <a:gd name="T74" fmla="*/ 0 w 242"/>
                    <a:gd name="T75" fmla="*/ 0 h 327"/>
                    <a:gd name="T76" fmla="*/ 0 w 242"/>
                    <a:gd name="T77" fmla="*/ 0 h 327"/>
                    <a:gd name="T78" fmla="*/ 0 w 242"/>
                    <a:gd name="T79" fmla="*/ 0 h 327"/>
                    <a:gd name="T80" fmla="*/ 0 w 242"/>
                    <a:gd name="T81" fmla="*/ 0 h 327"/>
                    <a:gd name="T82" fmla="*/ 0 w 242"/>
                    <a:gd name="T83" fmla="*/ 0 h 327"/>
                    <a:gd name="T84" fmla="*/ 0 w 242"/>
                    <a:gd name="T85" fmla="*/ 0 h 32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2"/>
                    <a:gd name="T130" fmla="*/ 0 h 327"/>
                    <a:gd name="T131" fmla="*/ 242 w 242"/>
                    <a:gd name="T132" fmla="*/ 327 h 32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2" h="327">
                      <a:moveTo>
                        <a:pt x="61" y="14"/>
                      </a:moveTo>
                      <a:lnTo>
                        <a:pt x="70" y="34"/>
                      </a:lnTo>
                      <a:lnTo>
                        <a:pt x="53" y="46"/>
                      </a:lnTo>
                      <a:lnTo>
                        <a:pt x="52" y="98"/>
                      </a:lnTo>
                      <a:lnTo>
                        <a:pt x="43" y="64"/>
                      </a:lnTo>
                      <a:lnTo>
                        <a:pt x="8" y="97"/>
                      </a:lnTo>
                      <a:lnTo>
                        <a:pt x="0" y="190"/>
                      </a:lnTo>
                      <a:lnTo>
                        <a:pt x="23" y="237"/>
                      </a:lnTo>
                      <a:lnTo>
                        <a:pt x="25" y="260"/>
                      </a:lnTo>
                      <a:lnTo>
                        <a:pt x="26" y="280"/>
                      </a:lnTo>
                      <a:lnTo>
                        <a:pt x="25" y="296"/>
                      </a:lnTo>
                      <a:lnTo>
                        <a:pt x="21" y="327"/>
                      </a:lnTo>
                      <a:lnTo>
                        <a:pt x="115" y="321"/>
                      </a:lnTo>
                      <a:lnTo>
                        <a:pt x="241" y="310"/>
                      </a:lnTo>
                      <a:lnTo>
                        <a:pt x="218" y="303"/>
                      </a:lnTo>
                      <a:lnTo>
                        <a:pt x="206" y="286"/>
                      </a:lnTo>
                      <a:lnTo>
                        <a:pt x="225" y="272"/>
                      </a:lnTo>
                      <a:lnTo>
                        <a:pt x="225" y="254"/>
                      </a:lnTo>
                      <a:lnTo>
                        <a:pt x="216" y="238"/>
                      </a:lnTo>
                      <a:lnTo>
                        <a:pt x="225" y="227"/>
                      </a:lnTo>
                      <a:lnTo>
                        <a:pt x="242" y="228"/>
                      </a:lnTo>
                      <a:lnTo>
                        <a:pt x="238" y="183"/>
                      </a:lnTo>
                      <a:lnTo>
                        <a:pt x="234" y="156"/>
                      </a:lnTo>
                      <a:lnTo>
                        <a:pt x="224" y="139"/>
                      </a:lnTo>
                      <a:lnTo>
                        <a:pt x="214" y="129"/>
                      </a:lnTo>
                      <a:lnTo>
                        <a:pt x="198" y="125"/>
                      </a:lnTo>
                      <a:lnTo>
                        <a:pt x="183" y="125"/>
                      </a:lnTo>
                      <a:lnTo>
                        <a:pt x="167" y="147"/>
                      </a:lnTo>
                      <a:lnTo>
                        <a:pt x="157" y="153"/>
                      </a:lnTo>
                      <a:lnTo>
                        <a:pt x="150" y="156"/>
                      </a:lnTo>
                      <a:lnTo>
                        <a:pt x="143" y="152"/>
                      </a:lnTo>
                      <a:lnTo>
                        <a:pt x="140" y="142"/>
                      </a:lnTo>
                      <a:lnTo>
                        <a:pt x="143" y="135"/>
                      </a:lnTo>
                      <a:lnTo>
                        <a:pt x="149" y="129"/>
                      </a:lnTo>
                      <a:lnTo>
                        <a:pt x="156" y="125"/>
                      </a:lnTo>
                      <a:lnTo>
                        <a:pt x="163" y="124"/>
                      </a:lnTo>
                      <a:lnTo>
                        <a:pt x="163" y="112"/>
                      </a:lnTo>
                      <a:lnTo>
                        <a:pt x="181" y="98"/>
                      </a:lnTo>
                      <a:lnTo>
                        <a:pt x="163" y="55"/>
                      </a:lnTo>
                      <a:lnTo>
                        <a:pt x="163" y="35"/>
                      </a:lnTo>
                      <a:lnTo>
                        <a:pt x="132" y="27"/>
                      </a:lnTo>
                      <a:lnTo>
                        <a:pt x="88" y="0"/>
                      </a:lnTo>
                      <a:lnTo>
                        <a:pt x="61" y="14"/>
                      </a:lnTo>
                      <a:close/>
                    </a:path>
                  </a:pathLst>
                </a:custGeom>
                <a:solidFill>
                  <a:srgbClr val="9F3F00"/>
                </a:solidFill>
                <a:ln w="4763">
                  <a:solidFill>
                    <a:srgbClr val="000000"/>
                  </a:solidFill>
                  <a:round/>
                  <a:headEnd/>
                  <a:tailEnd/>
                </a:ln>
              </p:spPr>
              <p:txBody>
                <a:bodyPr/>
                <a:lstStyle/>
                <a:p>
                  <a:endParaRPr lang="en-US"/>
                </a:p>
              </p:txBody>
            </p:sp>
            <p:sp>
              <p:nvSpPr>
                <p:cNvPr id="17448" name="Freeform 303">
                  <a:extLst>
                    <a:ext uri="{FF2B5EF4-FFF2-40B4-BE49-F238E27FC236}">
                      <a16:creationId xmlns:a16="http://schemas.microsoft.com/office/drawing/2014/main" xmlns="" id="{90A2F430-6239-4D77-952B-C43181F9E273}"/>
                    </a:ext>
                  </a:extLst>
                </p:cNvPr>
                <p:cNvSpPr>
                  <a:spLocks/>
                </p:cNvSpPr>
                <p:nvPr/>
              </p:nvSpPr>
              <p:spPr bwMode="auto">
                <a:xfrm>
                  <a:off x="3319" y="2276"/>
                  <a:ext cx="87" cy="144"/>
                </a:xfrm>
                <a:custGeom>
                  <a:avLst/>
                  <a:gdLst>
                    <a:gd name="T0" fmla="*/ 0 w 261"/>
                    <a:gd name="T1" fmla="*/ 0 h 431"/>
                    <a:gd name="T2" fmla="*/ 0 w 261"/>
                    <a:gd name="T3" fmla="*/ 0 h 431"/>
                    <a:gd name="T4" fmla="*/ 0 w 261"/>
                    <a:gd name="T5" fmla="*/ 0 h 431"/>
                    <a:gd name="T6" fmla="*/ 0 w 261"/>
                    <a:gd name="T7" fmla="*/ 0 h 431"/>
                    <a:gd name="T8" fmla="*/ 0 w 261"/>
                    <a:gd name="T9" fmla="*/ 0 h 431"/>
                    <a:gd name="T10" fmla="*/ 0 w 261"/>
                    <a:gd name="T11" fmla="*/ 0 h 431"/>
                    <a:gd name="T12" fmla="*/ 0 w 261"/>
                    <a:gd name="T13" fmla="*/ 0 h 431"/>
                    <a:gd name="T14" fmla="*/ 0 w 261"/>
                    <a:gd name="T15" fmla="*/ 0 h 431"/>
                    <a:gd name="T16" fmla="*/ 0 w 261"/>
                    <a:gd name="T17" fmla="*/ 0 h 431"/>
                    <a:gd name="T18" fmla="*/ 0 w 261"/>
                    <a:gd name="T19" fmla="*/ 0 h 431"/>
                    <a:gd name="T20" fmla="*/ 0 w 261"/>
                    <a:gd name="T21" fmla="*/ 0 h 431"/>
                    <a:gd name="T22" fmla="*/ 0 w 261"/>
                    <a:gd name="T23" fmla="*/ 0 h 431"/>
                    <a:gd name="T24" fmla="*/ 0 w 261"/>
                    <a:gd name="T25" fmla="*/ 0 h 431"/>
                    <a:gd name="T26" fmla="*/ 0 w 261"/>
                    <a:gd name="T27" fmla="*/ 0 h 431"/>
                    <a:gd name="T28" fmla="*/ 0 w 261"/>
                    <a:gd name="T29" fmla="*/ 0 h 431"/>
                    <a:gd name="T30" fmla="*/ 0 w 261"/>
                    <a:gd name="T31" fmla="*/ 0 h 431"/>
                    <a:gd name="T32" fmla="*/ 0 w 261"/>
                    <a:gd name="T33" fmla="*/ 0 h 431"/>
                    <a:gd name="T34" fmla="*/ 0 w 261"/>
                    <a:gd name="T35" fmla="*/ 0 h 431"/>
                    <a:gd name="T36" fmla="*/ 0 w 261"/>
                    <a:gd name="T37" fmla="*/ 0 h 431"/>
                    <a:gd name="T38" fmla="*/ 0 w 261"/>
                    <a:gd name="T39" fmla="*/ 0 h 431"/>
                    <a:gd name="T40" fmla="*/ 0 w 261"/>
                    <a:gd name="T41" fmla="*/ 0 h 431"/>
                    <a:gd name="T42" fmla="*/ 0 w 261"/>
                    <a:gd name="T43" fmla="*/ 0 h 431"/>
                    <a:gd name="T44" fmla="*/ 0 w 261"/>
                    <a:gd name="T45" fmla="*/ 0 h 4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1"/>
                    <a:gd name="T70" fmla="*/ 0 h 431"/>
                    <a:gd name="T71" fmla="*/ 261 w 261"/>
                    <a:gd name="T72" fmla="*/ 431 h 43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1" h="431">
                      <a:moveTo>
                        <a:pt x="48" y="24"/>
                      </a:moveTo>
                      <a:lnTo>
                        <a:pt x="198" y="0"/>
                      </a:lnTo>
                      <a:lnTo>
                        <a:pt x="222" y="53"/>
                      </a:lnTo>
                      <a:lnTo>
                        <a:pt x="252" y="273"/>
                      </a:lnTo>
                      <a:lnTo>
                        <a:pt x="261" y="303"/>
                      </a:lnTo>
                      <a:lnTo>
                        <a:pt x="238" y="361"/>
                      </a:lnTo>
                      <a:lnTo>
                        <a:pt x="238" y="402"/>
                      </a:lnTo>
                      <a:lnTo>
                        <a:pt x="211" y="397"/>
                      </a:lnTo>
                      <a:lnTo>
                        <a:pt x="212" y="431"/>
                      </a:lnTo>
                      <a:lnTo>
                        <a:pt x="184" y="418"/>
                      </a:lnTo>
                      <a:lnTo>
                        <a:pt x="169" y="422"/>
                      </a:lnTo>
                      <a:lnTo>
                        <a:pt x="147" y="419"/>
                      </a:lnTo>
                      <a:lnTo>
                        <a:pt x="132" y="367"/>
                      </a:lnTo>
                      <a:lnTo>
                        <a:pt x="101" y="351"/>
                      </a:lnTo>
                      <a:lnTo>
                        <a:pt x="101" y="296"/>
                      </a:lnTo>
                      <a:lnTo>
                        <a:pt x="71" y="303"/>
                      </a:lnTo>
                      <a:lnTo>
                        <a:pt x="54" y="262"/>
                      </a:lnTo>
                      <a:lnTo>
                        <a:pt x="0" y="215"/>
                      </a:lnTo>
                      <a:lnTo>
                        <a:pt x="39" y="141"/>
                      </a:lnTo>
                      <a:lnTo>
                        <a:pt x="28" y="106"/>
                      </a:lnTo>
                      <a:lnTo>
                        <a:pt x="67" y="99"/>
                      </a:lnTo>
                      <a:lnTo>
                        <a:pt x="71" y="50"/>
                      </a:lnTo>
                      <a:lnTo>
                        <a:pt x="48" y="24"/>
                      </a:lnTo>
                      <a:close/>
                    </a:path>
                  </a:pathLst>
                </a:custGeom>
                <a:solidFill>
                  <a:srgbClr val="7F5F3F"/>
                </a:solidFill>
                <a:ln w="4763">
                  <a:solidFill>
                    <a:srgbClr val="000000"/>
                  </a:solidFill>
                  <a:round/>
                  <a:headEnd/>
                  <a:tailEnd/>
                </a:ln>
              </p:spPr>
              <p:txBody>
                <a:bodyPr/>
                <a:lstStyle/>
                <a:p>
                  <a:endParaRPr lang="en-US"/>
                </a:p>
              </p:txBody>
            </p:sp>
            <p:sp>
              <p:nvSpPr>
                <p:cNvPr id="17449" name="Freeform 304">
                  <a:extLst>
                    <a:ext uri="{FF2B5EF4-FFF2-40B4-BE49-F238E27FC236}">
                      <a16:creationId xmlns:a16="http://schemas.microsoft.com/office/drawing/2014/main" xmlns="" id="{6610EBFE-6206-42F4-9201-7FEDF86A2333}"/>
                    </a:ext>
                  </a:extLst>
                </p:cNvPr>
                <p:cNvSpPr>
                  <a:spLocks/>
                </p:cNvSpPr>
                <p:nvPr/>
              </p:nvSpPr>
              <p:spPr bwMode="auto">
                <a:xfrm>
                  <a:off x="3241" y="2334"/>
                  <a:ext cx="138" cy="114"/>
                </a:xfrm>
                <a:custGeom>
                  <a:avLst/>
                  <a:gdLst>
                    <a:gd name="T0" fmla="*/ 0 w 414"/>
                    <a:gd name="T1" fmla="*/ 0 h 342"/>
                    <a:gd name="T2" fmla="*/ 0 w 414"/>
                    <a:gd name="T3" fmla="*/ 0 h 342"/>
                    <a:gd name="T4" fmla="*/ 0 w 414"/>
                    <a:gd name="T5" fmla="*/ 0 h 342"/>
                    <a:gd name="T6" fmla="*/ 0 w 414"/>
                    <a:gd name="T7" fmla="*/ 0 h 342"/>
                    <a:gd name="T8" fmla="*/ 0 w 414"/>
                    <a:gd name="T9" fmla="*/ 0 h 342"/>
                    <a:gd name="T10" fmla="*/ 0 w 414"/>
                    <a:gd name="T11" fmla="*/ 0 h 342"/>
                    <a:gd name="T12" fmla="*/ 0 w 414"/>
                    <a:gd name="T13" fmla="*/ 0 h 342"/>
                    <a:gd name="T14" fmla="*/ 0 w 414"/>
                    <a:gd name="T15" fmla="*/ 0 h 342"/>
                    <a:gd name="T16" fmla="*/ 0 w 414"/>
                    <a:gd name="T17" fmla="*/ 0 h 342"/>
                    <a:gd name="T18" fmla="*/ 0 w 414"/>
                    <a:gd name="T19" fmla="*/ 0 h 342"/>
                    <a:gd name="T20" fmla="*/ 0 w 414"/>
                    <a:gd name="T21" fmla="*/ 0 h 342"/>
                    <a:gd name="T22" fmla="*/ 0 w 414"/>
                    <a:gd name="T23" fmla="*/ 0 h 342"/>
                    <a:gd name="T24" fmla="*/ 0 w 414"/>
                    <a:gd name="T25" fmla="*/ 0 h 342"/>
                    <a:gd name="T26" fmla="*/ 0 w 414"/>
                    <a:gd name="T27" fmla="*/ 0 h 342"/>
                    <a:gd name="T28" fmla="*/ 0 w 414"/>
                    <a:gd name="T29" fmla="*/ 0 h 342"/>
                    <a:gd name="T30" fmla="*/ 0 w 414"/>
                    <a:gd name="T31" fmla="*/ 0 h 342"/>
                    <a:gd name="T32" fmla="*/ 0 w 414"/>
                    <a:gd name="T33" fmla="*/ 0 h 342"/>
                    <a:gd name="T34" fmla="*/ 0 w 414"/>
                    <a:gd name="T35" fmla="*/ 0 h 342"/>
                    <a:gd name="T36" fmla="*/ 0 w 414"/>
                    <a:gd name="T37" fmla="*/ 0 h 342"/>
                    <a:gd name="T38" fmla="*/ 0 w 414"/>
                    <a:gd name="T39" fmla="*/ 0 h 342"/>
                    <a:gd name="T40" fmla="*/ 0 w 414"/>
                    <a:gd name="T41" fmla="*/ 0 h 342"/>
                    <a:gd name="T42" fmla="*/ 0 w 414"/>
                    <a:gd name="T43" fmla="*/ 0 h 342"/>
                    <a:gd name="T44" fmla="*/ 0 w 414"/>
                    <a:gd name="T45" fmla="*/ 0 h 342"/>
                    <a:gd name="T46" fmla="*/ 0 w 414"/>
                    <a:gd name="T47" fmla="*/ 0 h 342"/>
                    <a:gd name="T48" fmla="*/ 0 w 414"/>
                    <a:gd name="T49" fmla="*/ 0 h 342"/>
                    <a:gd name="T50" fmla="*/ 0 w 414"/>
                    <a:gd name="T51" fmla="*/ 0 h 3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4"/>
                    <a:gd name="T79" fmla="*/ 0 h 342"/>
                    <a:gd name="T80" fmla="*/ 414 w 414"/>
                    <a:gd name="T81" fmla="*/ 342 h 3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4" h="342">
                      <a:moveTo>
                        <a:pt x="0" y="12"/>
                      </a:moveTo>
                      <a:lnTo>
                        <a:pt x="181" y="0"/>
                      </a:lnTo>
                      <a:lnTo>
                        <a:pt x="219" y="0"/>
                      </a:lnTo>
                      <a:lnTo>
                        <a:pt x="249" y="10"/>
                      </a:lnTo>
                      <a:lnTo>
                        <a:pt x="233" y="40"/>
                      </a:lnTo>
                      <a:lnTo>
                        <a:pt x="286" y="88"/>
                      </a:lnTo>
                      <a:lnTo>
                        <a:pt x="303" y="129"/>
                      </a:lnTo>
                      <a:lnTo>
                        <a:pt x="334" y="119"/>
                      </a:lnTo>
                      <a:lnTo>
                        <a:pt x="333" y="176"/>
                      </a:lnTo>
                      <a:lnTo>
                        <a:pt x="365" y="193"/>
                      </a:lnTo>
                      <a:lnTo>
                        <a:pt x="379" y="244"/>
                      </a:lnTo>
                      <a:lnTo>
                        <a:pt x="402" y="248"/>
                      </a:lnTo>
                      <a:lnTo>
                        <a:pt x="414" y="270"/>
                      </a:lnTo>
                      <a:lnTo>
                        <a:pt x="386" y="299"/>
                      </a:lnTo>
                      <a:lnTo>
                        <a:pt x="377" y="333"/>
                      </a:lnTo>
                      <a:lnTo>
                        <a:pt x="338" y="342"/>
                      </a:lnTo>
                      <a:lnTo>
                        <a:pt x="348" y="305"/>
                      </a:lnTo>
                      <a:lnTo>
                        <a:pt x="192" y="318"/>
                      </a:lnTo>
                      <a:lnTo>
                        <a:pt x="81" y="332"/>
                      </a:lnTo>
                      <a:lnTo>
                        <a:pt x="74" y="296"/>
                      </a:lnTo>
                      <a:lnTo>
                        <a:pt x="66" y="186"/>
                      </a:lnTo>
                      <a:lnTo>
                        <a:pt x="65" y="127"/>
                      </a:lnTo>
                      <a:lnTo>
                        <a:pt x="28" y="99"/>
                      </a:lnTo>
                      <a:lnTo>
                        <a:pt x="41" y="75"/>
                      </a:lnTo>
                      <a:lnTo>
                        <a:pt x="23" y="61"/>
                      </a:lnTo>
                      <a:lnTo>
                        <a:pt x="0" y="12"/>
                      </a:lnTo>
                      <a:close/>
                    </a:path>
                  </a:pathLst>
                </a:custGeom>
                <a:solidFill>
                  <a:srgbClr val="00FFFF"/>
                </a:solidFill>
                <a:ln w="4763">
                  <a:solidFill>
                    <a:srgbClr val="000000"/>
                  </a:solidFill>
                  <a:round/>
                  <a:headEnd/>
                  <a:tailEnd/>
                </a:ln>
              </p:spPr>
              <p:txBody>
                <a:bodyPr/>
                <a:lstStyle/>
                <a:p>
                  <a:endParaRPr lang="en-US"/>
                </a:p>
              </p:txBody>
            </p:sp>
            <p:sp>
              <p:nvSpPr>
                <p:cNvPr id="17450" name="Freeform 305">
                  <a:extLst>
                    <a:ext uri="{FF2B5EF4-FFF2-40B4-BE49-F238E27FC236}">
                      <a16:creationId xmlns:a16="http://schemas.microsoft.com/office/drawing/2014/main" xmlns="" id="{45B41E96-B3BD-4872-B967-B557BDEF0BD7}"/>
                    </a:ext>
                  </a:extLst>
                </p:cNvPr>
                <p:cNvSpPr>
                  <a:spLocks/>
                </p:cNvSpPr>
                <p:nvPr/>
              </p:nvSpPr>
              <p:spPr bwMode="auto">
                <a:xfrm>
                  <a:off x="3393" y="2286"/>
                  <a:ext cx="67" cy="112"/>
                </a:xfrm>
                <a:custGeom>
                  <a:avLst/>
                  <a:gdLst>
                    <a:gd name="T0" fmla="*/ 0 w 203"/>
                    <a:gd name="T1" fmla="*/ 0 h 334"/>
                    <a:gd name="T2" fmla="*/ 0 w 203"/>
                    <a:gd name="T3" fmla="*/ 0 h 334"/>
                    <a:gd name="T4" fmla="*/ 0 w 203"/>
                    <a:gd name="T5" fmla="*/ 0 h 334"/>
                    <a:gd name="T6" fmla="*/ 0 w 203"/>
                    <a:gd name="T7" fmla="*/ 0 h 334"/>
                    <a:gd name="T8" fmla="*/ 0 w 203"/>
                    <a:gd name="T9" fmla="*/ 0 h 334"/>
                    <a:gd name="T10" fmla="*/ 0 w 203"/>
                    <a:gd name="T11" fmla="*/ 0 h 334"/>
                    <a:gd name="T12" fmla="*/ 0 w 203"/>
                    <a:gd name="T13" fmla="*/ 0 h 334"/>
                    <a:gd name="T14" fmla="*/ 0 w 203"/>
                    <a:gd name="T15" fmla="*/ 0 h 334"/>
                    <a:gd name="T16" fmla="*/ 0 w 203"/>
                    <a:gd name="T17" fmla="*/ 0 h 334"/>
                    <a:gd name="T18" fmla="*/ 0 w 203"/>
                    <a:gd name="T19" fmla="*/ 0 h 334"/>
                    <a:gd name="T20" fmla="*/ 0 w 203"/>
                    <a:gd name="T21" fmla="*/ 0 h 334"/>
                    <a:gd name="T22" fmla="*/ 0 w 203"/>
                    <a:gd name="T23" fmla="*/ 0 h 334"/>
                    <a:gd name="T24" fmla="*/ 0 w 203"/>
                    <a:gd name="T25" fmla="*/ 0 h 334"/>
                    <a:gd name="T26" fmla="*/ 0 w 203"/>
                    <a:gd name="T27" fmla="*/ 0 h 334"/>
                    <a:gd name="T28" fmla="*/ 0 w 203"/>
                    <a:gd name="T29" fmla="*/ 0 h 334"/>
                    <a:gd name="T30" fmla="*/ 0 w 203"/>
                    <a:gd name="T31" fmla="*/ 0 h 3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3"/>
                    <a:gd name="T49" fmla="*/ 0 h 334"/>
                    <a:gd name="T50" fmla="*/ 203 w 203"/>
                    <a:gd name="T51" fmla="*/ 334 h 3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3" h="334">
                      <a:moveTo>
                        <a:pt x="0" y="24"/>
                      </a:moveTo>
                      <a:lnTo>
                        <a:pt x="24" y="36"/>
                      </a:lnTo>
                      <a:lnTo>
                        <a:pt x="46" y="34"/>
                      </a:lnTo>
                      <a:lnTo>
                        <a:pt x="54" y="27"/>
                      </a:lnTo>
                      <a:lnTo>
                        <a:pt x="60" y="7"/>
                      </a:lnTo>
                      <a:lnTo>
                        <a:pt x="158" y="0"/>
                      </a:lnTo>
                      <a:lnTo>
                        <a:pt x="203" y="236"/>
                      </a:lnTo>
                      <a:lnTo>
                        <a:pt x="199" y="233"/>
                      </a:lnTo>
                      <a:lnTo>
                        <a:pt x="166" y="247"/>
                      </a:lnTo>
                      <a:lnTo>
                        <a:pt x="142" y="310"/>
                      </a:lnTo>
                      <a:lnTo>
                        <a:pt x="107" y="301"/>
                      </a:lnTo>
                      <a:lnTo>
                        <a:pt x="66" y="325"/>
                      </a:lnTo>
                      <a:lnTo>
                        <a:pt x="13" y="334"/>
                      </a:lnTo>
                      <a:lnTo>
                        <a:pt x="37" y="272"/>
                      </a:lnTo>
                      <a:lnTo>
                        <a:pt x="27" y="237"/>
                      </a:lnTo>
                      <a:lnTo>
                        <a:pt x="0" y="24"/>
                      </a:lnTo>
                      <a:close/>
                    </a:path>
                  </a:pathLst>
                </a:custGeom>
                <a:solidFill>
                  <a:srgbClr val="007F9F"/>
                </a:solidFill>
                <a:ln w="4763">
                  <a:solidFill>
                    <a:srgbClr val="000000"/>
                  </a:solidFill>
                  <a:round/>
                  <a:headEnd/>
                  <a:tailEnd/>
                </a:ln>
              </p:spPr>
              <p:txBody>
                <a:bodyPr/>
                <a:lstStyle/>
                <a:p>
                  <a:endParaRPr lang="en-US"/>
                </a:p>
              </p:txBody>
            </p:sp>
            <p:sp>
              <p:nvSpPr>
                <p:cNvPr id="17451" name="Freeform 306">
                  <a:extLst>
                    <a:ext uri="{FF2B5EF4-FFF2-40B4-BE49-F238E27FC236}">
                      <a16:creationId xmlns:a16="http://schemas.microsoft.com/office/drawing/2014/main" xmlns="" id="{9307B1FE-89A4-488F-8D40-517B9BA40EF0}"/>
                    </a:ext>
                  </a:extLst>
                </p:cNvPr>
                <p:cNvSpPr>
                  <a:spLocks/>
                </p:cNvSpPr>
                <p:nvPr/>
              </p:nvSpPr>
              <p:spPr bwMode="auto">
                <a:xfrm>
                  <a:off x="3445" y="2264"/>
                  <a:ext cx="87" cy="100"/>
                </a:xfrm>
                <a:custGeom>
                  <a:avLst/>
                  <a:gdLst>
                    <a:gd name="T0" fmla="*/ 0 w 260"/>
                    <a:gd name="T1" fmla="*/ 0 h 301"/>
                    <a:gd name="T2" fmla="*/ 0 w 260"/>
                    <a:gd name="T3" fmla="*/ 0 h 301"/>
                    <a:gd name="T4" fmla="*/ 0 w 260"/>
                    <a:gd name="T5" fmla="*/ 0 h 301"/>
                    <a:gd name="T6" fmla="*/ 0 w 260"/>
                    <a:gd name="T7" fmla="*/ 0 h 301"/>
                    <a:gd name="T8" fmla="*/ 0 w 260"/>
                    <a:gd name="T9" fmla="*/ 0 h 301"/>
                    <a:gd name="T10" fmla="*/ 0 w 260"/>
                    <a:gd name="T11" fmla="*/ 0 h 301"/>
                    <a:gd name="T12" fmla="*/ 0 w 260"/>
                    <a:gd name="T13" fmla="*/ 0 h 301"/>
                    <a:gd name="T14" fmla="*/ 0 w 260"/>
                    <a:gd name="T15" fmla="*/ 0 h 301"/>
                    <a:gd name="T16" fmla="*/ 0 w 260"/>
                    <a:gd name="T17" fmla="*/ 0 h 301"/>
                    <a:gd name="T18" fmla="*/ 0 w 260"/>
                    <a:gd name="T19" fmla="*/ 0 h 301"/>
                    <a:gd name="T20" fmla="*/ 0 w 260"/>
                    <a:gd name="T21" fmla="*/ 0 h 301"/>
                    <a:gd name="T22" fmla="*/ 0 w 260"/>
                    <a:gd name="T23" fmla="*/ 0 h 301"/>
                    <a:gd name="T24" fmla="*/ 0 w 260"/>
                    <a:gd name="T25" fmla="*/ 0 h 301"/>
                    <a:gd name="T26" fmla="*/ 0 w 260"/>
                    <a:gd name="T27" fmla="*/ 0 h 301"/>
                    <a:gd name="T28" fmla="*/ 0 w 260"/>
                    <a:gd name="T29" fmla="*/ 0 h 301"/>
                    <a:gd name="T30" fmla="*/ 0 w 260"/>
                    <a:gd name="T31" fmla="*/ 0 h 301"/>
                    <a:gd name="T32" fmla="*/ 0 w 260"/>
                    <a:gd name="T33" fmla="*/ 0 h 301"/>
                    <a:gd name="T34" fmla="*/ 0 w 260"/>
                    <a:gd name="T35" fmla="*/ 0 h 301"/>
                    <a:gd name="T36" fmla="*/ 0 w 260"/>
                    <a:gd name="T37" fmla="*/ 0 h 3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0"/>
                    <a:gd name="T58" fmla="*/ 0 h 301"/>
                    <a:gd name="T59" fmla="*/ 260 w 260"/>
                    <a:gd name="T60" fmla="*/ 301 h 3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0" h="301">
                      <a:moveTo>
                        <a:pt x="0" y="68"/>
                      </a:moveTo>
                      <a:lnTo>
                        <a:pt x="117" y="57"/>
                      </a:lnTo>
                      <a:lnTo>
                        <a:pt x="142" y="61"/>
                      </a:lnTo>
                      <a:lnTo>
                        <a:pt x="197" y="35"/>
                      </a:lnTo>
                      <a:lnTo>
                        <a:pt x="209" y="12"/>
                      </a:lnTo>
                      <a:lnTo>
                        <a:pt x="242" y="0"/>
                      </a:lnTo>
                      <a:lnTo>
                        <a:pt x="260" y="114"/>
                      </a:lnTo>
                      <a:lnTo>
                        <a:pt x="247" y="127"/>
                      </a:lnTo>
                      <a:lnTo>
                        <a:pt x="250" y="206"/>
                      </a:lnTo>
                      <a:lnTo>
                        <a:pt x="224" y="212"/>
                      </a:lnTo>
                      <a:lnTo>
                        <a:pt x="209" y="256"/>
                      </a:lnTo>
                      <a:lnTo>
                        <a:pt x="189" y="251"/>
                      </a:lnTo>
                      <a:lnTo>
                        <a:pt x="182" y="301"/>
                      </a:lnTo>
                      <a:lnTo>
                        <a:pt x="153" y="280"/>
                      </a:lnTo>
                      <a:lnTo>
                        <a:pt x="96" y="293"/>
                      </a:lnTo>
                      <a:lnTo>
                        <a:pt x="71" y="274"/>
                      </a:lnTo>
                      <a:lnTo>
                        <a:pt x="38" y="273"/>
                      </a:lnTo>
                      <a:lnTo>
                        <a:pt x="21" y="189"/>
                      </a:lnTo>
                      <a:lnTo>
                        <a:pt x="0" y="68"/>
                      </a:lnTo>
                      <a:close/>
                    </a:path>
                  </a:pathLst>
                </a:custGeom>
                <a:solidFill>
                  <a:srgbClr val="FF9F7F"/>
                </a:solidFill>
                <a:ln w="4763">
                  <a:solidFill>
                    <a:srgbClr val="000000"/>
                  </a:solidFill>
                  <a:round/>
                  <a:headEnd/>
                  <a:tailEnd/>
                </a:ln>
              </p:spPr>
              <p:txBody>
                <a:bodyPr/>
                <a:lstStyle/>
                <a:p>
                  <a:endParaRPr lang="en-US"/>
                </a:p>
              </p:txBody>
            </p:sp>
            <p:sp>
              <p:nvSpPr>
                <p:cNvPr id="17452" name="Freeform 307">
                  <a:extLst>
                    <a:ext uri="{FF2B5EF4-FFF2-40B4-BE49-F238E27FC236}">
                      <a16:creationId xmlns:a16="http://schemas.microsoft.com/office/drawing/2014/main" xmlns="" id="{3812F32D-52BA-4BCB-8D9F-E39C34021BF5}"/>
                    </a:ext>
                  </a:extLst>
                </p:cNvPr>
                <p:cNvSpPr>
                  <a:spLocks/>
                </p:cNvSpPr>
                <p:nvPr/>
              </p:nvSpPr>
              <p:spPr bwMode="auto">
                <a:xfrm>
                  <a:off x="3368" y="2354"/>
                  <a:ext cx="153" cy="85"/>
                </a:xfrm>
                <a:custGeom>
                  <a:avLst/>
                  <a:gdLst>
                    <a:gd name="T0" fmla="*/ 0 w 459"/>
                    <a:gd name="T1" fmla="*/ 0 h 255"/>
                    <a:gd name="T2" fmla="*/ 0 w 459"/>
                    <a:gd name="T3" fmla="*/ 0 h 255"/>
                    <a:gd name="T4" fmla="*/ 0 w 459"/>
                    <a:gd name="T5" fmla="*/ 0 h 255"/>
                    <a:gd name="T6" fmla="*/ 0 w 459"/>
                    <a:gd name="T7" fmla="*/ 0 h 255"/>
                    <a:gd name="T8" fmla="*/ 0 w 459"/>
                    <a:gd name="T9" fmla="*/ 0 h 255"/>
                    <a:gd name="T10" fmla="*/ 0 w 459"/>
                    <a:gd name="T11" fmla="*/ 0 h 255"/>
                    <a:gd name="T12" fmla="*/ 0 w 459"/>
                    <a:gd name="T13" fmla="*/ 0 h 255"/>
                    <a:gd name="T14" fmla="*/ 0 w 459"/>
                    <a:gd name="T15" fmla="*/ 0 h 255"/>
                    <a:gd name="T16" fmla="*/ 0 w 459"/>
                    <a:gd name="T17" fmla="*/ 0 h 255"/>
                    <a:gd name="T18" fmla="*/ 0 w 459"/>
                    <a:gd name="T19" fmla="*/ 0 h 255"/>
                    <a:gd name="T20" fmla="*/ 0 w 459"/>
                    <a:gd name="T21" fmla="*/ 0 h 255"/>
                    <a:gd name="T22" fmla="*/ 0 w 459"/>
                    <a:gd name="T23" fmla="*/ 0 h 255"/>
                    <a:gd name="T24" fmla="*/ 0 w 459"/>
                    <a:gd name="T25" fmla="*/ 0 h 255"/>
                    <a:gd name="T26" fmla="*/ 0 w 459"/>
                    <a:gd name="T27" fmla="*/ 0 h 255"/>
                    <a:gd name="T28" fmla="*/ 0 w 459"/>
                    <a:gd name="T29" fmla="*/ 0 h 255"/>
                    <a:gd name="T30" fmla="*/ 0 w 459"/>
                    <a:gd name="T31" fmla="*/ 0 h 255"/>
                    <a:gd name="T32" fmla="*/ 0 w 459"/>
                    <a:gd name="T33" fmla="*/ 0 h 255"/>
                    <a:gd name="T34" fmla="*/ 0 w 459"/>
                    <a:gd name="T35" fmla="*/ 0 h 255"/>
                    <a:gd name="T36" fmla="*/ 0 w 459"/>
                    <a:gd name="T37" fmla="*/ 0 h 255"/>
                    <a:gd name="T38" fmla="*/ 0 w 459"/>
                    <a:gd name="T39" fmla="*/ 0 h 255"/>
                    <a:gd name="T40" fmla="*/ 0 w 459"/>
                    <a:gd name="T41" fmla="*/ 0 h 255"/>
                    <a:gd name="T42" fmla="*/ 0 w 459"/>
                    <a:gd name="T43" fmla="*/ 0 h 255"/>
                    <a:gd name="T44" fmla="*/ 0 w 459"/>
                    <a:gd name="T45" fmla="*/ 0 h 255"/>
                    <a:gd name="T46" fmla="*/ 0 w 459"/>
                    <a:gd name="T47" fmla="*/ 0 h 255"/>
                    <a:gd name="T48" fmla="*/ 0 w 459"/>
                    <a:gd name="T49" fmla="*/ 0 h 255"/>
                    <a:gd name="T50" fmla="*/ 0 w 459"/>
                    <a:gd name="T51" fmla="*/ 0 h 255"/>
                    <a:gd name="T52" fmla="*/ 0 w 459"/>
                    <a:gd name="T53" fmla="*/ 0 h 255"/>
                    <a:gd name="T54" fmla="*/ 0 w 459"/>
                    <a:gd name="T55" fmla="*/ 0 h 255"/>
                    <a:gd name="T56" fmla="*/ 0 w 459"/>
                    <a:gd name="T57" fmla="*/ 0 h 25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9"/>
                    <a:gd name="T88" fmla="*/ 0 h 255"/>
                    <a:gd name="T89" fmla="*/ 459 w 459"/>
                    <a:gd name="T90" fmla="*/ 255 h 25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9" h="255">
                      <a:moveTo>
                        <a:pt x="0" y="255"/>
                      </a:moveTo>
                      <a:lnTo>
                        <a:pt x="112" y="239"/>
                      </a:lnTo>
                      <a:lnTo>
                        <a:pt x="112" y="228"/>
                      </a:lnTo>
                      <a:lnTo>
                        <a:pt x="382" y="190"/>
                      </a:lnTo>
                      <a:lnTo>
                        <a:pt x="386" y="171"/>
                      </a:lnTo>
                      <a:lnTo>
                        <a:pt x="425" y="157"/>
                      </a:lnTo>
                      <a:lnTo>
                        <a:pt x="430" y="136"/>
                      </a:lnTo>
                      <a:lnTo>
                        <a:pt x="447" y="130"/>
                      </a:lnTo>
                      <a:lnTo>
                        <a:pt x="459" y="99"/>
                      </a:lnTo>
                      <a:lnTo>
                        <a:pt x="422" y="69"/>
                      </a:lnTo>
                      <a:lnTo>
                        <a:pt x="415" y="28"/>
                      </a:lnTo>
                      <a:lnTo>
                        <a:pt x="386" y="8"/>
                      </a:lnTo>
                      <a:lnTo>
                        <a:pt x="326" y="19"/>
                      </a:lnTo>
                      <a:lnTo>
                        <a:pt x="298" y="1"/>
                      </a:lnTo>
                      <a:lnTo>
                        <a:pt x="271" y="0"/>
                      </a:lnTo>
                      <a:lnTo>
                        <a:pt x="277" y="28"/>
                      </a:lnTo>
                      <a:lnTo>
                        <a:pt x="239" y="43"/>
                      </a:lnTo>
                      <a:lnTo>
                        <a:pt x="215" y="106"/>
                      </a:lnTo>
                      <a:lnTo>
                        <a:pt x="181" y="96"/>
                      </a:lnTo>
                      <a:lnTo>
                        <a:pt x="140" y="119"/>
                      </a:lnTo>
                      <a:lnTo>
                        <a:pt x="88" y="128"/>
                      </a:lnTo>
                      <a:lnTo>
                        <a:pt x="88" y="165"/>
                      </a:lnTo>
                      <a:lnTo>
                        <a:pt x="62" y="163"/>
                      </a:lnTo>
                      <a:lnTo>
                        <a:pt x="64" y="195"/>
                      </a:lnTo>
                      <a:lnTo>
                        <a:pt x="37" y="183"/>
                      </a:lnTo>
                      <a:lnTo>
                        <a:pt x="21" y="188"/>
                      </a:lnTo>
                      <a:lnTo>
                        <a:pt x="34" y="210"/>
                      </a:lnTo>
                      <a:lnTo>
                        <a:pt x="6" y="238"/>
                      </a:lnTo>
                      <a:lnTo>
                        <a:pt x="0" y="255"/>
                      </a:lnTo>
                      <a:close/>
                    </a:path>
                  </a:pathLst>
                </a:custGeom>
                <a:solidFill>
                  <a:srgbClr val="008000"/>
                </a:solidFill>
                <a:ln w="4763">
                  <a:solidFill>
                    <a:srgbClr val="000000"/>
                  </a:solidFill>
                  <a:round/>
                  <a:headEnd/>
                  <a:tailEnd/>
                </a:ln>
              </p:spPr>
              <p:txBody>
                <a:bodyPr/>
                <a:lstStyle/>
                <a:p>
                  <a:endParaRPr lang="en-US"/>
                </a:p>
              </p:txBody>
            </p:sp>
            <p:sp>
              <p:nvSpPr>
                <p:cNvPr id="17453" name="Freeform 308">
                  <a:extLst>
                    <a:ext uri="{FF2B5EF4-FFF2-40B4-BE49-F238E27FC236}">
                      <a16:creationId xmlns:a16="http://schemas.microsoft.com/office/drawing/2014/main" xmlns="" id="{796DE531-C177-4DB5-9099-55CEE62FAB96}"/>
                    </a:ext>
                  </a:extLst>
                </p:cNvPr>
                <p:cNvSpPr>
                  <a:spLocks/>
                </p:cNvSpPr>
                <p:nvPr/>
              </p:nvSpPr>
              <p:spPr bwMode="auto">
                <a:xfrm>
                  <a:off x="3358" y="2409"/>
                  <a:ext cx="176" cy="64"/>
                </a:xfrm>
                <a:custGeom>
                  <a:avLst/>
                  <a:gdLst>
                    <a:gd name="T0" fmla="*/ 0 w 529"/>
                    <a:gd name="T1" fmla="*/ 0 h 192"/>
                    <a:gd name="T2" fmla="*/ 0 w 529"/>
                    <a:gd name="T3" fmla="*/ 0 h 192"/>
                    <a:gd name="T4" fmla="*/ 0 w 529"/>
                    <a:gd name="T5" fmla="*/ 0 h 192"/>
                    <a:gd name="T6" fmla="*/ 0 w 529"/>
                    <a:gd name="T7" fmla="*/ 0 h 192"/>
                    <a:gd name="T8" fmla="*/ 0 w 529"/>
                    <a:gd name="T9" fmla="*/ 0 h 192"/>
                    <a:gd name="T10" fmla="*/ 0 w 529"/>
                    <a:gd name="T11" fmla="*/ 0 h 192"/>
                    <a:gd name="T12" fmla="*/ 0 w 529"/>
                    <a:gd name="T13" fmla="*/ 0 h 192"/>
                    <a:gd name="T14" fmla="*/ 0 w 529"/>
                    <a:gd name="T15" fmla="*/ 0 h 192"/>
                    <a:gd name="T16" fmla="*/ 0 w 529"/>
                    <a:gd name="T17" fmla="*/ 0 h 192"/>
                    <a:gd name="T18" fmla="*/ 0 w 529"/>
                    <a:gd name="T19" fmla="*/ 0 h 192"/>
                    <a:gd name="T20" fmla="*/ 0 w 529"/>
                    <a:gd name="T21" fmla="*/ 0 h 192"/>
                    <a:gd name="T22" fmla="*/ 0 w 529"/>
                    <a:gd name="T23" fmla="*/ 0 h 192"/>
                    <a:gd name="T24" fmla="*/ 0 w 529"/>
                    <a:gd name="T25" fmla="*/ 0 h 192"/>
                    <a:gd name="T26" fmla="*/ 0 w 529"/>
                    <a:gd name="T27" fmla="*/ 0 h 192"/>
                    <a:gd name="T28" fmla="*/ 0 w 529"/>
                    <a:gd name="T29" fmla="*/ 0 h 192"/>
                    <a:gd name="T30" fmla="*/ 0 w 529"/>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9"/>
                    <a:gd name="T49" fmla="*/ 0 h 192"/>
                    <a:gd name="T50" fmla="*/ 529 w 529"/>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9" h="192">
                      <a:moveTo>
                        <a:pt x="32" y="87"/>
                      </a:moveTo>
                      <a:lnTo>
                        <a:pt x="32" y="91"/>
                      </a:lnTo>
                      <a:lnTo>
                        <a:pt x="23" y="109"/>
                      </a:lnTo>
                      <a:lnTo>
                        <a:pt x="33" y="134"/>
                      </a:lnTo>
                      <a:lnTo>
                        <a:pt x="0" y="155"/>
                      </a:lnTo>
                      <a:lnTo>
                        <a:pt x="7" y="192"/>
                      </a:lnTo>
                      <a:lnTo>
                        <a:pt x="145" y="181"/>
                      </a:lnTo>
                      <a:lnTo>
                        <a:pt x="310" y="162"/>
                      </a:lnTo>
                      <a:lnTo>
                        <a:pt x="392" y="147"/>
                      </a:lnTo>
                      <a:lnTo>
                        <a:pt x="409" y="98"/>
                      </a:lnTo>
                      <a:lnTo>
                        <a:pt x="439" y="95"/>
                      </a:lnTo>
                      <a:lnTo>
                        <a:pt x="529" y="0"/>
                      </a:lnTo>
                      <a:lnTo>
                        <a:pt x="412" y="23"/>
                      </a:lnTo>
                      <a:lnTo>
                        <a:pt x="139" y="63"/>
                      </a:lnTo>
                      <a:lnTo>
                        <a:pt x="141" y="74"/>
                      </a:lnTo>
                      <a:lnTo>
                        <a:pt x="32" y="87"/>
                      </a:lnTo>
                      <a:close/>
                    </a:path>
                  </a:pathLst>
                </a:custGeom>
                <a:solidFill>
                  <a:srgbClr val="DF9FFF"/>
                </a:solidFill>
                <a:ln w="4763">
                  <a:solidFill>
                    <a:srgbClr val="000000"/>
                  </a:solidFill>
                  <a:round/>
                  <a:headEnd/>
                  <a:tailEnd/>
                </a:ln>
              </p:spPr>
              <p:txBody>
                <a:bodyPr/>
                <a:lstStyle/>
                <a:p>
                  <a:endParaRPr lang="en-US"/>
                </a:p>
              </p:txBody>
            </p:sp>
            <p:sp>
              <p:nvSpPr>
                <p:cNvPr id="17454" name="Freeform 309">
                  <a:extLst>
                    <a:ext uri="{FF2B5EF4-FFF2-40B4-BE49-F238E27FC236}">
                      <a16:creationId xmlns:a16="http://schemas.microsoft.com/office/drawing/2014/main" xmlns="" id="{12CB5FFC-5DD0-4E1E-8A58-9C654515EF14}"/>
                    </a:ext>
                  </a:extLst>
                </p:cNvPr>
                <p:cNvSpPr>
                  <a:spLocks/>
                </p:cNvSpPr>
                <p:nvPr/>
              </p:nvSpPr>
              <p:spPr bwMode="auto">
                <a:xfrm>
                  <a:off x="3340" y="2469"/>
                  <a:ext cx="73" cy="125"/>
                </a:xfrm>
                <a:custGeom>
                  <a:avLst/>
                  <a:gdLst>
                    <a:gd name="T0" fmla="*/ 0 w 217"/>
                    <a:gd name="T1" fmla="*/ 0 h 377"/>
                    <a:gd name="T2" fmla="*/ 0 w 217"/>
                    <a:gd name="T3" fmla="*/ 0 h 377"/>
                    <a:gd name="T4" fmla="*/ 0 w 217"/>
                    <a:gd name="T5" fmla="*/ 0 h 377"/>
                    <a:gd name="T6" fmla="*/ 0 w 217"/>
                    <a:gd name="T7" fmla="*/ 0 h 377"/>
                    <a:gd name="T8" fmla="*/ 0 w 217"/>
                    <a:gd name="T9" fmla="*/ 0 h 377"/>
                    <a:gd name="T10" fmla="*/ 0 w 217"/>
                    <a:gd name="T11" fmla="*/ 0 h 377"/>
                    <a:gd name="T12" fmla="*/ 0 w 217"/>
                    <a:gd name="T13" fmla="*/ 0 h 377"/>
                    <a:gd name="T14" fmla="*/ 0 w 217"/>
                    <a:gd name="T15" fmla="*/ 0 h 377"/>
                    <a:gd name="T16" fmla="*/ 0 w 217"/>
                    <a:gd name="T17" fmla="*/ 0 h 377"/>
                    <a:gd name="T18" fmla="*/ 0 w 217"/>
                    <a:gd name="T19" fmla="*/ 0 h 377"/>
                    <a:gd name="T20" fmla="*/ 0 w 217"/>
                    <a:gd name="T21" fmla="*/ 0 h 377"/>
                    <a:gd name="T22" fmla="*/ 0 w 217"/>
                    <a:gd name="T23" fmla="*/ 0 h 377"/>
                    <a:gd name="T24" fmla="*/ 0 w 217"/>
                    <a:gd name="T25" fmla="*/ 0 h 377"/>
                    <a:gd name="T26" fmla="*/ 0 w 217"/>
                    <a:gd name="T27" fmla="*/ 0 h 377"/>
                    <a:gd name="T28" fmla="*/ 0 w 217"/>
                    <a:gd name="T29" fmla="*/ 0 h 3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7"/>
                    <a:gd name="T46" fmla="*/ 0 h 377"/>
                    <a:gd name="T47" fmla="*/ 217 w 217"/>
                    <a:gd name="T48" fmla="*/ 377 h 37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7" h="377">
                      <a:moveTo>
                        <a:pt x="61" y="12"/>
                      </a:moveTo>
                      <a:lnTo>
                        <a:pt x="28" y="76"/>
                      </a:lnTo>
                      <a:lnTo>
                        <a:pt x="0" y="118"/>
                      </a:lnTo>
                      <a:lnTo>
                        <a:pt x="9" y="167"/>
                      </a:lnTo>
                      <a:lnTo>
                        <a:pt x="43" y="235"/>
                      </a:lnTo>
                      <a:lnTo>
                        <a:pt x="17" y="304"/>
                      </a:lnTo>
                      <a:lnTo>
                        <a:pt x="6" y="340"/>
                      </a:lnTo>
                      <a:lnTo>
                        <a:pt x="132" y="325"/>
                      </a:lnTo>
                      <a:lnTo>
                        <a:pt x="138" y="371"/>
                      </a:lnTo>
                      <a:lnTo>
                        <a:pt x="164" y="377"/>
                      </a:lnTo>
                      <a:lnTo>
                        <a:pt x="170" y="353"/>
                      </a:lnTo>
                      <a:lnTo>
                        <a:pt x="217" y="347"/>
                      </a:lnTo>
                      <a:lnTo>
                        <a:pt x="206" y="270"/>
                      </a:lnTo>
                      <a:lnTo>
                        <a:pt x="204" y="0"/>
                      </a:lnTo>
                      <a:lnTo>
                        <a:pt x="61" y="12"/>
                      </a:lnTo>
                      <a:close/>
                    </a:path>
                  </a:pathLst>
                </a:custGeom>
                <a:solidFill>
                  <a:srgbClr val="FF5FBF"/>
                </a:solidFill>
                <a:ln w="4763">
                  <a:solidFill>
                    <a:srgbClr val="000000"/>
                  </a:solidFill>
                  <a:round/>
                  <a:headEnd/>
                  <a:tailEnd/>
                </a:ln>
              </p:spPr>
              <p:txBody>
                <a:bodyPr/>
                <a:lstStyle/>
                <a:p>
                  <a:endParaRPr lang="en-US"/>
                </a:p>
              </p:txBody>
            </p:sp>
            <p:sp>
              <p:nvSpPr>
                <p:cNvPr id="17455" name="Freeform 310">
                  <a:extLst>
                    <a:ext uri="{FF2B5EF4-FFF2-40B4-BE49-F238E27FC236}">
                      <a16:creationId xmlns:a16="http://schemas.microsoft.com/office/drawing/2014/main" xmlns="" id="{0E3E245F-3FAF-4145-865C-4614A9124602}"/>
                    </a:ext>
                  </a:extLst>
                </p:cNvPr>
                <p:cNvSpPr>
                  <a:spLocks/>
                </p:cNvSpPr>
                <p:nvPr/>
              </p:nvSpPr>
              <p:spPr bwMode="auto">
                <a:xfrm>
                  <a:off x="3408" y="2463"/>
                  <a:ext cx="82" cy="126"/>
                </a:xfrm>
                <a:custGeom>
                  <a:avLst/>
                  <a:gdLst>
                    <a:gd name="T0" fmla="*/ 0 w 245"/>
                    <a:gd name="T1" fmla="*/ 0 h 380"/>
                    <a:gd name="T2" fmla="*/ 0 w 245"/>
                    <a:gd name="T3" fmla="*/ 0 h 380"/>
                    <a:gd name="T4" fmla="*/ 0 w 245"/>
                    <a:gd name="T5" fmla="*/ 0 h 380"/>
                    <a:gd name="T6" fmla="*/ 0 w 245"/>
                    <a:gd name="T7" fmla="*/ 0 h 380"/>
                    <a:gd name="T8" fmla="*/ 0 w 245"/>
                    <a:gd name="T9" fmla="*/ 0 h 380"/>
                    <a:gd name="T10" fmla="*/ 0 w 245"/>
                    <a:gd name="T11" fmla="*/ 0 h 380"/>
                    <a:gd name="T12" fmla="*/ 0 w 245"/>
                    <a:gd name="T13" fmla="*/ 0 h 380"/>
                    <a:gd name="T14" fmla="*/ 0 w 245"/>
                    <a:gd name="T15" fmla="*/ 0 h 380"/>
                    <a:gd name="T16" fmla="*/ 0 w 245"/>
                    <a:gd name="T17" fmla="*/ 0 h 380"/>
                    <a:gd name="T18" fmla="*/ 0 w 245"/>
                    <a:gd name="T19" fmla="*/ 0 h 380"/>
                    <a:gd name="T20" fmla="*/ 0 w 245"/>
                    <a:gd name="T21" fmla="*/ 0 h 380"/>
                    <a:gd name="T22" fmla="*/ 0 w 245"/>
                    <a:gd name="T23" fmla="*/ 0 h 380"/>
                    <a:gd name="T24" fmla="*/ 0 w 245"/>
                    <a:gd name="T25" fmla="*/ 0 h 380"/>
                    <a:gd name="T26" fmla="*/ 0 w 245"/>
                    <a:gd name="T27" fmla="*/ 0 h 380"/>
                    <a:gd name="T28" fmla="*/ 0 w 245"/>
                    <a:gd name="T29" fmla="*/ 0 h 3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5"/>
                    <a:gd name="T46" fmla="*/ 0 h 380"/>
                    <a:gd name="T47" fmla="*/ 245 w 245"/>
                    <a:gd name="T48" fmla="*/ 380 h 3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5" h="380">
                      <a:moveTo>
                        <a:pt x="0" y="19"/>
                      </a:moveTo>
                      <a:lnTo>
                        <a:pt x="159" y="0"/>
                      </a:lnTo>
                      <a:lnTo>
                        <a:pt x="210" y="175"/>
                      </a:lnTo>
                      <a:lnTo>
                        <a:pt x="245" y="204"/>
                      </a:lnTo>
                      <a:lnTo>
                        <a:pt x="217" y="255"/>
                      </a:lnTo>
                      <a:lnTo>
                        <a:pt x="244" y="305"/>
                      </a:lnTo>
                      <a:lnTo>
                        <a:pt x="81" y="323"/>
                      </a:lnTo>
                      <a:lnTo>
                        <a:pt x="88" y="366"/>
                      </a:lnTo>
                      <a:lnTo>
                        <a:pt x="64" y="380"/>
                      </a:lnTo>
                      <a:lnTo>
                        <a:pt x="45" y="326"/>
                      </a:lnTo>
                      <a:lnTo>
                        <a:pt x="34" y="370"/>
                      </a:lnTo>
                      <a:lnTo>
                        <a:pt x="14" y="366"/>
                      </a:lnTo>
                      <a:lnTo>
                        <a:pt x="7" y="322"/>
                      </a:lnTo>
                      <a:lnTo>
                        <a:pt x="1" y="284"/>
                      </a:lnTo>
                      <a:lnTo>
                        <a:pt x="0" y="19"/>
                      </a:lnTo>
                      <a:close/>
                    </a:path>
                  </a:pathLst>
                </a:custGeom>
                <a:solidFill>
                  <a:srgbClr val="7F00DF"/>
                </a:solidFill>
                <a:ln w="4763">
                  <a:solidFill>
                    <a:srgbClr val="000000"/>
                  </a:solidFill>
                  <a:round/>
                  <a:headEnd/>
                  <a:tailEnd/>
                </a:ln>
              </p:spPr>
              <p:txBody>
                <a:bodyPr/>
                <a:lstStyle/>
                <a:p>
                  <a:endParaRPr lang="en-US"/>
                </a:p>
              </p:txBody>
            </p:sp>
            <p:sp>
              <p:nvSpPr>
                <p:cNvPr id="17456" name="Freeform 311">
                  <a:extLst>
                    <a:ext uri="{FF2B5EF4-FFF2-40B4-BE49-F238E27FC236}">
                      <a16:creationId xmlns:a16="http://schemas.microsoft.com/office/drawing/2014/main" xmlns="" id="{3A74B3AD-63EC-4F19-9FA3-BC0B388A2AD1}"/>
                    </a:ext>
                  </a:extLst>
                </p:cNvPr>
                <p:cNvSpPr>
                  <a:spLocks/>
                </p:cNvSpPr>
                <p:nvPr/>
              </p:nvSpPr>
              <p:spPr bwMode="auto">
                <a:xfrm>
                  <a:off x="3461" y="2456"/>
                  <a:ext cx="113" cy="117"/>
                </a:xfrm>
                <a:custGeom>
                  <a:avLst/>
                  <a:gdLst>
                    <a:gd name="T0" fmla="*/ 0 w 338"/>
                    <a:gd name="T1" fmla="*/ 0 h 351"/>
                    <a:gd name="T2" fmla="*/ 0 w 338"/>
                    <a:gd name="T3" fmla="*/ 0 h 351"/>
                    <a:gd name="T4" fmla="*/ 0 w 338"/>
                    <a:gd name="T5" fmla="*/ 0 h 351"/>
                    <a:gd name="T6" fmla="*/ 0 w 338"/>
                    <a:gd name="T7" fmla="*/ 0 h 351"/>
                    <a:gd name="T8" fmla="*/ 0 w 338"/>
                    <a:gd name="T9" fmla="*/ 0 h 351"/>
                    <a:gd name="T10" fmla="*/ 0 w 338"/>
                    <a:gd name="T11" fmla="*/ 0 h 351"/>
                    <a:gd name="T12" fmla="*/ 0 w 338"/>
                    <a:gd name="T13" fmla="*/ 0 h 351"/>
                    <a:gd name="T14" fmla="*/ 0 w 338"/>
                    <a:gd name="T15" fmla="*/ 0 h 351"/>
                    <a:gd name="T16" fmla="*/ 0 w 338"/>
                    <a:gd name="T17" fmla="*/ 0 h 351"/>
                    <a:gd name="T18" fmla="*/ 0 w 338"/>
                    <a:gd name="T19" fmla="*/ 0 h 351"/>
                    <a:gd name="T20" fmla="*/ 0 w 338"/>
                    <a:gd name="T21" fmla="*/ 0 h 351"/>
                    <a:gd name="T22" fmla="*/ 0 w 338"/>
                    <a:gd name="T23" fmla="*/ 0 h 351"/>
                    <a:gd name="T24" fmla="*/ 0 w 338"/>
                    <a:gd name="T25" fmla="*/ 0 h 351"/>
                    <a:gd name="T26" fmla="*/ 0 w 338"/>
                    <a:gd name="T27" fmla="*/ 0 h 351"/>
                    <a:gd name="T28" fmla="*/ 0 w 338"/>
                    <a:gd name="T29" fmla="*/ 0 h 351"/>
                    <a:gd name="T30" fmla="*/ 0 w 338"/>
                    <a:gd name="T31" fmla="*/ 0 h 351"/>
                    <a:gd name="T32" fmla="*/ 0 w 338"/>
                    <a:gd name="T33" fmla="*/ 0 h 351"/>
                    <a:gd name="T34" fmla="*/ 0 w 338"/>
                    <a:gd name="T35" fmla="*/ 0 h 351"/>
                    <a:gd name="T36" fmla="*/ 0 w 338"/>
                    <a:gd name="T37" fmla="*/ 0 h 3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38"/>
                    <a:gd name="T58" fmla="*/ 0 h 351"/>
                    <a:gd name="T59" fmla="*/ 338 w 338"/>
                    <a:gd name="T60" fmla="*/ 351 h 3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38" h="351">
                      <a:moveTo>
                        <a:pt x="0" y="22"/>
                      </a:moveTo>
                      <a:lnTo>
                        <a:pt x="3" y="22"/>
                      </a:lnTo>
                      <a:lnTo>
                        <a:pt x="82" y="7"/>
                      </a:lnTo>
                      <a:lnTo>
                        <a:pt x="152" y="0"/>
                      </a:lnTo>
                      <a:lnTo>
                        <a:pt x="142" y="18"/>
                      </a:lnTo>
                      <a:lnTo>
                        <a:pt x="164" y="18"/>
                      </a:lnTo>
                      <a:lnTo>
                        <a:pt x="284" y="127"/>
                      </a:lnTo>
                      <a:lnTo>
                        <a:pt x="331" y="196"/>
                      </a:lnTo>
                      <a:lnTo>
                        <a:pt x="338" y="244"/>
                      </a:lnTo>
                      <a:lnTo>
                        <a:pt x="322" y="255"/>
                      </a:lnTo>
                      <a:lnTo>
                        <a:pt x="331" y="302"/>
                      </a:lnTo>
                      <a:lnTo>
                        <a:pt x="298" y="305"/>
                      </a:lnTo>
                      <a:lnTo>
                        <a:pt x="298" y="345"/>
                      </a:lnTo>
                      <a:lnTo>
                        <a:pt x="271" y="325"/>
                      </a:lnTo>
                      <a:lnTo>
                        <a:pt x="97" y="351"/>
                      </a:lnTo>
                      <a:lnTo>
                        <a:pt x="58" y="275"/>
                      </a:lnTo>
                      <a:lnTo>
                        <a:pt x="86" y="224"/>
                      </a:lnTo>
                      <a:lnTo>
                        <a:pt x="49" y="198"/>
                      </a:lnTo>
                      <a:lnTo>
                        <a:pt x="0" y="22"/>
                      </a:lnTo>
                      <a:close/>
                    </a:path>
                  </a:pathLst>
                </a:custGeom>
                <a:solidFill>
                  <a:srgbClr val="008080"/>
                </a:solidFill>
                <a:ln w="4763">
                  <a:solidFill>
                    <a:srgbClr val="000000"/>
                  </a:solidFill>
                  <a:round/>
                  <a:headEnd/>
                  <a:tailEnd/>
                </a:ln>
              </p:spPr>
              <p:txBody>
                <a:bodyPr/>
                <a:lstStyle/>
                <a:p>
                  <a:endParaRPr lang="en-US"/>
                </a:p>
              </p:txBody>
            </p:sp>
            <p:sp>
              <p:nvSpPr>
                <p:cNvPr id="17457" name="Freeform 312">
                  <a:extLst>
                    <a:ext uri="{FF2B5EF4-FFF2-40B4-BE49-F238E27FC236}">
                      <a16:creationId xmlns:a16="http://schemas.microsoft.com/office/drawing/2014/main" xmlns="" id="{3AE22AF8-4B4F-46D0-8FEA-8D10813F114D}"/>
                    </a:ext>
                  </a:extLst>
                </p:cNvPr>
                <p:cNvSpPr>
                  <a:spLocks/>
                </p:cNvSpPr>
                <p:nvPr/>
              </p:nvSpPr>
              <p:spPr bwMode="auto">
                <a:xfrm>
                  <a:off x="3508" y="2440"/>
                  <a:ext cx="103" cy="82"/>
                </a:xfrm>
                <a:custGeom>
                  <a:avLst/>
                  <a:gdLst>
                    <a:gd name="T0" fmla="*/ 0 w 309"/>
                    <a:gd name="T1" fmla="*/ 0 h 245"/>
                    <a:gd name="T2" fmla="*/ 0 w 309"/>
                    <a:gd name="T3" fmla="*/ 0 h 245"/>
                    <a:gd name="T4" fmla="*/ 0 w 309"/>
                    <a:gd name="T5" fmla="*/ 0 h 245"/>
                    <a:gd name="T6" fmla="*/ 0 w 309"/>
                    <a:gd name="T7" fmla="*/ 0 h 245"/>
                    <a:gd name="T8" fmla="*/ 0 w 309"/>
                    <a:gd name="T9" fmla="*/ 0 h 245"/>
                    <a:gd name="T10" fmla="*/ 0 w 309"/>
                    <a:gd name="T11" fmla="*/ 0 h 245"/>
                    <a:gd name="T12" fmla="*/ 0 w 309"/>
                    <a:gd name="T13" fmla="*/ 0 h 245"/>
                    <a:gd name="T14" fmla="*/ 0 w 309"/>
                    <a:gd name="T15" fmla="*/ 0 h 245"/>
                    <a:gd name="T16" fmla="*/ 0 w 309"/>
                    <a:gd name="T17" fmla="*/ 0 h 245"/>
                    <a:gd name="T18" fmla="*/ 0 w 309"/>
                    <a:gd name="T19" fmla="*/ 0 h 245"/>
                    <a:gd name="T20" fmla="*/ 0 w 309"/>
                    <a:gd name="T21" fmla="*/ 0 h 245"/>
                    <a:gd name="T22" fmla="*/ 0 w 309"/>
                    <a:gd name="T23" fmla="*/ 0 h 245"/>
                    <a:gd name="T24" fmla="*/ 0 w 309"/>
                    <a:gd name="T25" fmla="*/ 0 h 245"/>
                    <a:gd name="T26" fmla="*/ 0 w 309"/>
                    <a:gd name="T27" fmla="*/ 0 h 245"/>
                    <a:gd name="T28" fmla="*/ 0 w 309"/>
                    <a:gd name="T29" fmla="*/ 0 h 245"/>
                    <a:gd name="T30" fmla="*/ 0 w 309"/>
                    <a:gd name="T31" fmla="*/ 0 h 24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9"/>
                    <a:gd name="T49" fmla="*/ 0 h 245"/>
                    <a:gd name="T50" fmla="*/ 309 w 309"/>
                    <a:gd name="T51" fmla="*/ 245 h 24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9" h="245">
                      <a:moveTo>
                        <a:pt x="11" y="44"/>
                      </a:moveTo>
                      <a:lnTo>
                        <a:pt x="36" y="20"/>
                      </a:lnTo>
                      <a:lnTo>
                        <a:pt x="129" y="0"/>
                      </a:lnTo>
                      <a:lnTo>
                        <a:pt x="157" y="14"/>
                      </a:lnTo>
                      <a:lnTo>
                        <a:pt x="217" y="3"/>
                      </a:lnTo>
                      <a:lnTo>
                        <a:pt x="265" y="38"/>
                      </a:lnTo>
                      <a:lnTo>
                        <a:pt x="309" y="65"/>
                      </a:lnTo>
                      <a:lnTo>
                        <a:pt x="284" y="139"/>
                      </a:lnTo>
                      <a:lnTo>
                        <a:pt x="247" y="176"/>
                      </a:lnTo>
                      <a:lnTo>
                        <a:pt x="206" y="187"/>
                      </a:lnTo>
                      <a:lnTo>
                        <a:pt x="214" y="216"/>
                      </a:lnTo>
                      <a:lnTo>
                        <a:pt x="189" y="245"/>
                      </a:lnTo>
                      <a:lnTo>
                        <a:pt x="142" y="176"/>
                      </a:lnTo>
                      <a:lnTo>
                        <a:pt x="20" y="65"/>
                      </a:lnTo>
                      <a:lnTo>
                        <a:pt x="0" y="65"/>
                      </a:lnTo>
                      <a:lnTo>
                        <a:pt x="11" y="44"/>
                      </a:lnTo>
                      <a:close/>
                    </a:path>
                  </a:pathLst>
                </a:custGeom>
                <a:solidFill>
                  <a:srgbClr val="FF5F1F"/>
                </a:solidFill>
                <a:ln w="4763">
                  <a:solidFill>
                    <a:srgbClr val="000000"/>
                  </a:solidFill>
                  <a:round/>
                  <a:headEnd/>
                  <a:tailEnd/>
                </a:ln>
              </p:spPr>
              <p:txBody>
                <a:bodyPr/>
                <a:lstStyle/>
                <a:p>
                  <a:endParaRPr lang="en-US"/>
                </a:p>
              </p:txBody>
            </p:sp>
            <p:sp>
              <p:nvSpPr>
                <p:cNvPr id="17458" name="Freeform 313">
                  <a:extLst>
                    <a:ext uri="{FF2B5EF4-FFF2-40B4-BE49-F238E27FC236}">
                      <a16:creationId xmlns:a16="http://schemas.microsoft.com/office/drawing/2014/main" xmlns="" id="{45E69893-56B2-41DC-BADE-E3C129ED12A8}"/>
                    </a:ext>
                  </a:extLst>
                </p:cNvPr>
                <p:cNvSpPr>
                  <a:spLocks/>
                </p:cNvSpPr>
                <p:nvPr/>
              </p:nvSpPr>
              <p:spPr bwMode="auto">
                <a:xfrm>
                  <a:off x="3435" y="2557"/>
                  <a:ext cx="193" cy="131"/>
                </a:xfrm>
                <a:custGeom>
                  <a:avLst/>
                  <a:gdLst>
                    <a:gd name="T0" fmla="*/ 0 w 579"/>
                    <a:gd name="T1" fmla="*/ 0 h 393"/>
                    <a:gd name="T2" fmla="*/ 0 w 579"/>
                    <a:gd name="T3" fmla="*/ 0 h 393"/>
                    <a:gd name="T4" fmla="*/ 0 w 579"/>
                    <a:gd name="T5" fmla="*/ 0 h 393"/>
                    <a:gd name="T6" fmla="*/ 0 w 579"/>
                    <a:gd name="T7" fmla="*/ 0 h 393"/>
                    <a:gd name="T8" fmla="*/ 0 w 579"/>
                    <a:gd name="T9" fmla="*/ 0 h 393"/>
                    <a:gd name="T10" fmla="*/ 0 w 579"/>
                    <a:gd name="T11" fmla="*/ 0 h 393"/>
                    <a:gd name="T12" fmla="*/ 0 w 579"/>
                    <a:gd name="T13" fmla="*/ 0 h 393"/>
                    <a:gd name="T14" fmla="*/ 0 w 579"/>
                    <a:gd name="T15" fmla="*/ 0 h 393"/>
                    <a:gd name="T16" fmla="*/ 0 w 579"/>
                    <a:gd name="T17" fmla="*/ 0 h 393"/>
                    <a:gd name="T18" fmla="*/ 0 w 579"/>
                    <a:gd name="T19" fmla="*/ 0 h 393"/>
                    <a:gd name="T20" fmla="*/ 0 w 579"/>
                    <a:gd name="T21" fmla="*/ 0 h 393"/>
                    <a:gd name="T22" fmla="*/ 0 w 579"/>
                    <a:gd name="T23" fmla="*/ 0 h 393"/>
                    <a:gd name="T24" fmla="*/ 0 w 579"/>
                    <a:gd name="T25" fmla="*/ 0 h 393"/>
                    <a:gd name="T26" fmla="*/ 0 w 579"/>
                    <a:gd name="T27" fmla="*/ 0 h 393"/>
                    <a:gd name="T28" fmla="*/ 0 w 579"/>
                    <a:gd name="T29" fmla="*/ 0 h 393"/>
                    <a:gd name="T30" fmla="*/ 0 w 579"/>
                    <a:gd name="T31" fmla="*/ 0 h 393"/>
                    <a:gd name="T32" fmla="*/ 0 w 579"/>
                    <a:gd name="T33" fmla="*/ 0 h 393"/>
                    <a:gd name="T34" fmla="*/ 0 w 579"/>
                    <a:gd name="T35" fmla="*/ 0 h 393"/>
                    <a:gd name="T36" fmla="*/ 0 w 579"/>
                    <a:gd name="T37" fmla="*/ 0 h 393"/>
                    <a:gd name="T38" fmla="*/ 0 w 579"/>
                    <a:gd name="T39" fmla="*/ 0 h 393"/>
                    <a:gd name="T40" fmla="*/ 0 w 579"/>
                    <a:gd name="T41" fmla="*/ 0 h 393"/>
                    <a:gd name="T42" fmla="*/ 0 w 579"/>
                    <a:gd name="T43" fmla="*/ 0 h 393"/>
                    <a:gd name="T44" fmla="*/ 0 w 579"/>
                    <a:gd name="T45" fmla="*/ 0 h 393"/>
                    <a:gd name="T46" fmla="*/ 0 w 579"/>
                    <a:gd name="T47" fmla="*/ 0 h 393"/>
                    <a:gd name="T48" fmla="*/ 0 w 579"/>
                    <a:gd name="T49" fmla="*/ 0 h 393"/>
                    <a:gd name="T50" fmla="*/ 0 w 579"/>
                    <a:gd name="T51" fmla="*/ 0 h 393"/>
                    <a:gd name="T52" fmla="*/ 0 w 579"/>
                    <a:gd name="T53" fmla="*/ 0 h 393"/>
                    <a:gd name="T54" fmla="*/ 0 w 579"/>
                    <a:gd name="T55" fmla="*/ 0 h 393"/>
                    <a:gd name="T56" fmla="*/ 0 w 579"/>
                    <a:gd name="T57" fmla="*/ 0 h 393"/>
                    <a:gd name="T58" fmla="*/ 0 w 579"/>
                    <a:gd name="T59" fmla="*/ 0 h 393"/>
                    <a:gd name="T60" fmla="*/ 0 w 579"/>
                    <a:gd name="T61" fmla="*/ 0 h 393"/>
                    <a:gd name="T62" fmla="*/ 0 w 579"/>
                    <a:gd name="T63" fmla="*/ 0 h 393"/>
                    <a:gd name="T64" fmla="*/ 0 w 579"/>
                    <a:gd name="T65" fmla="*/ 0 h 393"/>
                    <a:gd name="T66" fmla="*/ 0 w 579"/>
                    <a:gd name="T67" fmla="*/ 0 h 393"/>
                    <a:gd name="T68" fmla="*/ 0 w 579"/>
                    <a:gd name="T69" fmla="*/ 0 h 393"/>
                    <a:gd name="T70" fmla="*/ 0 w 579"/>
                    <a:gd name="T71" fmla="*/ 0 h 393"/>
                    <a:gd name="T72" fmla="*/ 0 w 579"/>
                    <a:gd name="T73" fmla="*/ 0 h 393"/>
                    <a:gd name="T74" fmla="*/ 0 w 579"/>
                    <a:gd name="T75" fmla="*/ 0 h 393"/>
                    <a:gd name="T76" fmla="*/ 0 w 579"/>
                    <a:gd name="T77" fmla="*/ 0 h 393"/>
                    <a:gd name="T78" fmla="*/ 0 w 579"/>
                    <a:gd name="T79" fmla="*/ 0 h 39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79"/>
                    <a:gd name="T121" fmla="*/ 0 h 393"/>
                    <a:gd name="T122" fmla="*/ 579 w 579"/>
                    <a:gd name="T123" fmla="*/ 393 h 39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79" h="393">
                      <a:moveTo>
                        <a:pt x="0" y="39"/>
                      </a:moveTo>
                      <a:lnTo>
                        <a:pt x="159" y="23"/>
                      </a:lnTo>
                      <a:lnTo>
                        <a:pt x="176" y="49"/>
                      </a:lnTo>
                      <a:lnTo>
                        <a:pt x="346" y="23"/>
                      </a:lnTo>
                      <a:lnTo>
                        <a:pt x="376" y="44"/>
                      </a:lnTo>
                      <a:lnTo>
                        <a:pt x="376" y="4"/>
                      </a:lnTo>
                      <a:lnTo>
                        <a:pt x="373" y="0"/>
                      </a:lnTo>
                      <a:lnTo>
                        <a:pt x="407" y="3"/>
                      </a:lnTo>
                      <a:lnTo>
                        <a:pt x="443" y="63"/>
                      </a:lnTo>
                      <a:lnTo>
                        <a:pt x="501" y="146"/>
                      </a:lnTo>
                      <a:lnTo>
                        <a:pt x="529" y="217"/>
                      </a:lnTo>
                      <a:lnTo>
                        <a:pt x="572" y="266"/>
                      </a:lnTo>
                      <a:lnTo>
                        <a:pt x="579" y="338"/>
                      </a:lnTo>
                      <a:lnTo>
                        <a:pt x="565" y="381"/>
                      </a:lnTo>
                      <a:lnTo>
                        <a:pt x="504" y="393"/>
                      </a:lnTo>
                      <a:lnTo>
                        <a:pt x="494" y="374"/>
                      </a:lnTo>
                      <a:lnTo>
                        <a:pt x="451" y="349"/>
                      </a:lnTo>
                      <a:lnTo>
                        <a:pt x="438" y="322"/>
                      </a:lnTo>
                      <a:lnTo>
                        <a:pt x="426" y="311"/>
                      </a:lnTo>
                      <a:lnTo>
                        <a:pt x="420" y="287"/>
                      </a:lnTo>
                      <a:lnTo>
                        <a:pt x="409" y="293"/>
                      </a:lnTo>
                      <a:lnTo>
                        <a:pt x="376" y="261"/>
                      </a:lnTo>
                      <a:lnTo>
                        <a:pt x="384" y="230"/>
                      </a:lnTo>
                      <a:lnTo>
                        <a:pt x="376" y="213"/>
                      </a:lnTo>
                      <a:lnTo>
                        <a:pt x="366" y="219"/>
                      </a:lnTo>
                      <a:lnTo>
                        <a:pt x="367" y="237"/>
                      </a:lnTo>
                      <a:lnTo>
                        <a:pt x="355" y="213"/>
                      </a:lnTo>
                      <a:lnTo>
                        <a:pt x="356" y="158"/>
                      </a:lnTo>
                      <a:lnTo>
                        <a:pt x="335" y="125"/>
                      </a:lnTo>
                      <a:lnTo>
                        <a:pt x="281" y="98"/>
                      </a:lnTo>
                      <a:lnTo>
                        <a:pt x="254" y="68"/>
                      </a:lnTo>
                      <a:lnTo>
                        <a:pt x="223" y="65"/>
                      </a:lnTo>
                      <a:lnTo>
                        <a:pt x="211" y="84"/>
                      </a:lnTo>
                      <a:lnTo>
                        <a:pt x="166" y="97"/>
                      </a:lnTo>
                      <a:lnTo>
                        <a:pt x="140" y="84"/>
                      </a:lnTo>
                      <a:lnTo>
                        <a:pt x="127" y="63"/>
                      </a:lnTo>
                      <a:lnTo>
                        <a:pt x="42" y="82"/>
                      </a:lnTo>
                      <a:lnTo>
                        <a:pt x="24" y="67"/>
                      </a:lnTo>
                      <a:lnTo>
                        <a:pt x="5" y="83"/>
                      </a:lnTo>
                      <a:lnTo>
                        <a:pt x="0" y="39"/>
                      </a:lnTo>
                      <a:close/>
                    </a:path>
                  </a:pathLst>
                </a:custGeom>
                <a:solidFill>
                  <a:srgbClr val="009F9F"/>
                </a:solidFill>
                <a:ln w="4763">
                  <a:solidFill>
                    <a:srgbClr val="000000"/>
                  </a:solidFill>
                  <a:round/>
                  <a:headEnd/>
                  <a:tailEnd/>
                </a:ln>
              </p:spPr>
              <p:txBody>
                <a:bodyPr/>
                <a:lstStyle/>
                <a:p>
                  <a:endParaRPr lang="en-US"/>
                </a:p>
              </p:txBody>
            </p:sp>
            <p:sp>
              <p:nvSpPr>
                <p:cNvPr id="17459" name="Freeform 314">
                  <a:extLst>
                    <a:ext uri="{FF2B5EF4-FFF2-40B4-BE49-F238E27FC236}">
                      <a16:creationId xmlns:a16="http://schemas.microsoft.com/office/drawing/2014/main" xmlns="" id="{2BFA44D1-05BD-4DC8-A8A0-222E00077741}"/>
                    </a:ext>
                  </a:extLst>
                </p:cNvPr>
                <p:cNvSpPr>
                  <a:spLocks/>
                </p:cNvSpPr>
                <p:nvPr/>
              </p:nvSpPr>
              <p:spPr bwMode="auto">
                <a:xfrm>
                  <a:off x="3488" y="2384"/>
                  <a:ext cx="177" cy="78"/>
                </a:xfrm>
                <a:custGeom>
                  <a:avLst/>
                  <a:gdLst>
                    <a:gd name="T0" fmla="*/ 0 w 532"/>
                    <a:gd name="T1" fmla="*/ 0 h 233"/>
                    <a:gd name="T2" fmla="*/ 0 w 532"/>
                    <a:gd name="T3" fmla="*/ 0 h 233"/>
                    <a:gd name="T4" fmla="*/ 0 w 532"/>
                    <a:gd name="T5" fmla="*/ 0 h 233"/>
                    <a:gd name="T6" fmla="*/ 0 w 532"/>
                    <a:gd name="T7" fmla="*/ 0 h 233"/>
                    <a:gd name="T8" fmla="*/ 0 w 532"/>
                    <a:gd name="T9" fmla="*/ 0 h 233"/>
                    <a:gd name="T10" fmla="*/ 0 w 532"/>
                    <a:gd name="T11" fmla="*/ 0 h 233"/>
                    <a:gd name="T12" fmla="*/ 0 w 532"/>
                    <a:gd name="T13" fmla="*/ 0 h 233"/>
                    <a:gd name="T14" fmla="*/ 0 w 532"/>
                    <a:gd name="T15" fmla="*/ 0 h 233"/>
                    <a:gd name="T16" fmla="*/ 0 w 532"/>
                    <a:gd name="T17" fmla="*/ 0 h 233"/>
                    <a:gd name="T18" fmla="*/ 0 w 532"/>
                    <a:gd name="T19" fmla="*/ 0 h 233"/>
                    <a:gd name="T20" fmla="*/ 0 w 532"/>
                    <a:gd name="T21" fmla="*/ 0 h 233"/>
                    <a:gd name="T22" fmla="*/ 0 w 532"/>
                    <a:gd name="T23" fmla="*/ 0 h 233"/>
                    <a:gd name="T24" fmla="*/ 0 w 532"/>
                    <a:gd name="T25" fmla="*/ 0 h 233"/>
                    <a:gd name="T26" fmla="*/ 0 w 532"/>
                    <a:gd name="T27" fmla="*/ 0 h 233"/>
                    <a:gd name="T28" fmla="*/ 0 w 532"/>
                    <a:gd name="T29" fmla="*/ 0 h 233"/>
                    <a:gd name="T30" fmla="*/ 0 w 532"/>
                    <a:gd name="T31" fmla="*/ 0 h 233"/>
                    <a:gd name="T32" fmla="*/ 0 w 532"/>
                    <a:gd name="T33" fmla="*/ 0 h 233"/>
                    <a:gd name="T34" fmla="*/ 0 w 532"/>
                    <a:gd name="T35" fmla="*/ 0 h 233"/>
                    <a:gd name="T36" fmla="*/ 0 w 532"/>
                    <a:gd name="T37" fmla="*/ 0 h 233"/>
                    <a:gd name="T38" fmla="*/ 0 w 532"/>
                    <a:gd name="T39" fmla="*/ 0 h 233"/>
                    <a:gd name="T40" fmla="*/ 0 w 532"/>
                    <a:gd name="T41" fmla="*/ 0 h 233"/>
                    <a:gd name="T42" fmla="*/ 0 w 532"/>
                    <a:gd name="T43" fmla="*/ 0 h 233"/>
                    <a:gd name="T44" fmla="*/ 0 w 532"/>
                    <a:gd name="T45" fmla="*/ 0 h 233"/>
                    <a:gd name="T46" fmla="*/ 0 w 532"/>
                    <a:gd name="T47" fmla="*/ 0 h 233"/>
                    <a:gd name="T48" fmla="*/ 0 w 532"/>
                    <a:gd name="T49" fmla="*/ 0 h 233"/>
                    <a:gd name="T50" fmla="*/ 0 w 532"/>
                    <a:gd name="T51" fmla="*/ 0 h 233"/>
                    <a:gd name="T52" fmla="*/ 0 w 532"/>
                    <a:gd name="T53" fmla="*/ 0 h 233"/>
                    <a:gd name="T54" fmla="*/ 0 w 532"/>
                    <a:gd name="T55" fmla="*/ 0 h 233"/>
                    <a:gd name="T56" fmla="*/ 0 w 532"/>
                    <a:gd name="T57" fmla="*/ 0 h 233"/>
                    <a:gd name="T58" fmla="*/ 0 w 532"/>
                    <a:gd name="T59" fmla="*/ 0 h 233"/>
                    <a:gd name="T60" fmla="*/ 0 w 532"/>
                    <a:gd name="T61" fmla="*/ 0 h 233"/>
                    <a:gd name="T62" fmla="*/ 0 w 532"/>
                    <a:gd name="T63" fmla="*/ 0 h 233"/>
                    <a:gd name="T64" fmla="*/ 0 w 532"/>
                    <a:gd name="T65" fmla="*/ 0 h 233"/>
                    <a:gd name="T66" fmla="*/ 0 w 532"/>
                    <a:gd name="T67" fmla="*/ 0 h 2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2"/>
                    <a:gd name="T103" fmla="*/ 0 h 233"/>
                    <a:gd name="T104" fmla="*/ 532 w 532"/>
                    <a:gd name="T105" fmla="*/ 233 h 2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2" h="233">
                      <a:moveTo>
                        <a:pt x="18" y="173"/>
                      </a:moveTo>
                      <a:lnTo>
                        <a:pt x="0" y="222"/>
                      </a:lnTo>
                      <a:lnTo>
                        <a:pt x="69" y="215"/>
                      </a:lnTo>
                      <a:lnTo>
                        <a:pt x="96" y="193"/>
                      </a:lnTo>
                      <a:lnTo>
                        <a:pt x="190" y="168"/>
                      </a:lnTo>
                      <a:lnTo>
                        <a:pt x="216" y="182"/>
                      </a:lnTo>
                      <a:lnTo>
                        <a:pt x="278" y="173"/>
                      </a:lnTo>
                      <a:lnTo>
                        <a:pt x="278" y="176"/>
                      </a:lnTo>
                      <a:lnTo>
                        <a:pt x="370" y="233"/>
                      </a:lnTo>
                      <a:lnTo>
                        <a:pt x="424" y="217"/>
                      </a:lnTo>
                      <a:lnTo>
                        <a:pt x="455" y="152"/>
                      </a:lnTo>
                      <a:lnTo>
                        <a:pt x="508" y="134"/>
                      </a:lnTo>
                      <a:lnTo>
                        <a:pt x="532" y="87"/>
                      </a:lnTo>
                      <a:lnTo>
                        <a:pt x="531" y="29"/>
                      </a:lnTo>
                      <a:lnTo>
                        <a:pt x="524" y="77"/>
                      </a:lnTo>
                      <a:lnTo>
                        <a:pt x="495" y="117"/>
                      </a:lnTo>
                      <a:lnTo>
                        <a:pt x="484" y="114"/>
                      </a:lnTo>
                      <a:lnTo>
                        <a:pt x="444" y="125"/>
                      </a:lnTo>
                      <a:lnTo>
                        <a:pt x="444" y="112"/>
                      </a:lnTo>
                      <a:lnTo>
                        <a:pt x="484" y="98"/>
                      </a:lnTo>
                      <a:lnTo>
                        <a:pt x="448" y="94"/>
                      </a:lnTo>
                      <a:lnTo>
                        <a:pt x="488" y="81"/>
                      </a:lnTo>
                      <a:lnTo>
                        <a:pt x="504" y="88"/>
                      </a:lnTo>
                      <a:lnTo>
                        <a:pt x="512" y="43"/>
                      </a:lnTo>
                      <a:lnTo>
                        <a:pt x="502" y="33"/>
                      </a:lnTo>
                      <a:lnTo>
                        <a:pt x="453" y="51"/>
                      </a:lnTo>
                      <a:lnTo>
                        <a:pt x="455" y="24"/>
                      </a:lnTo>
                      <a:lnTo>
                        <a:pt x="475" y="31"/>
                      </a:lnTo>
                      <a:lnTo>
                        <a:pt x="502" y="10"/>
                      </a:lnTo>
                      <a:lnTo>
                        <a:pt x="487" y="0"/>
                      </a:lnTo>
                      <a:lnTo>
                        <a:pt x="328" y="36"/>
                      </a:lnTo>
                      <a:lnTo>
                        <a:pt x="133" y="76"/>
                      </a:lnTo>
                      <a:lnTo>
                        <a:pt x="44" y="171"/>
                      </a:lnTo>
                      <a:lnTo>
                        <a:pt x="18" y="173"/>
                      </a:lnTo>
                      <a:close/>
                    </a:path>
                  </a:pathLst>
                </a:custGeom>
                <a:solidFill>
                  <a:srgbClr val="BFFFBF"/>
                </a:solidFill>
                <a:ln w="4763">
                  <a:solidFill>
                    <a:srgbClr val="000000"/>
                  </a:solidFill>
                  <a:round/>
                  <a:headEnd/>
                  <a:tailEnd/>
                </a:ln>
              </p:spPr>
              <p:txBody>
                <a:bodyPr/>
                <a:lstStyle/>
                <a:p>
                  <a:endParaRPr lang="en-US"/>
                </a:p>
              </p:txBody>
            </p:sp>
            <p:sp>
              <p:nvSpPr>
                <p:cNvPr id="17460" name="Freeform 315">
                  <a:extLst>
                    <a:ext uri="{FF2B5EF4-FFF2-40B4-BE49-F238E27FC236}">
                      <a16:creationId xmlns:a16="http://schemas.microsoft.com/office/drawing/2014/main" xmlns="" id="{8AA2E49F-9817-4BA2-B06E-358494833D86}"/>
                    </a:ext>
                  </a:extLst>
                </p:cNvPr>
                <p:cNvSpPr>
                  <a:spLocks/>
                </p:cNvSpPr>
                <p:nvPr/>
              </p:nvSpPr>
              <p:spPr bwMode="auto">
                <a:xfrm>
                  <a:off x="3495" y="2320"/>
                  <a:ext cx="155" cy="97"/>
                </a:xfrm>
                <a:custGeom>
                  <a:avLst/>
                  <a:gdLst>
                    <a:gd name="T0" fmla="*/ 0 w 465"/>
                    <a:gd name="T1" fmla="*/ 0 h 290"/>
                    <a:gd name="T2" fmla="*/ 0 w 465"/>
                    <a:gd name="T3" fmla="*/ 0 h 290"/>
                    <a:gd name="T4" fmla="*/ 0 w 465"/>
                    <a:gd name="T5" fmla="*/ 0 h 290"/>
                    <a:gd name="T6" fmla="*/ 0 w 465"/>
                    <a:gd name="T7" fmla="*/ 0 h 290"/>
                    <a:gd name="T8" fmla="*/ 0 w 465"/>
                    <a:gd name="T9" fmla="*/ 0 h 290"/>
                    <a:gd name="T10" fmla="*/ 0 w 465"/>
                    <a:gd name="T11" fmla="*/ 0 h 290"/>
                    <a:gd name="T12" fmla="*/ 0 w 465"/>
                    <a:gd name="T13" fmla="*/ 0 h 290"/>
                    <a:gd name="T14" fmla="*/ 0 w 465"/>
                    <a:gd name="T15" fmla="*/ 0 h 290"/>
                    <a:gd name="T16" fmla="*/ 0 w 465"/>
                    <a:gd name="T17" fmla="*/ 0 h 290"/>
                    <a:gd name="T18" fmla="*/ 0 w 465"/>
                    <a:gd name="T19" fmla="*/ 0 h 290"/>
                    <a:gd name="T20" fmla="*/ 0 w 465"/>
                    <a:gd name="T21" fmla="*/ 0 h 290"/>
                    <a:gd name="T22" fmla="*/ 0 w 465"/>
                    <a:gd name="T23" fmla="*/ 0 h 290"/>
                    <a:gd name="T24" fmla="*/ 0 w 465"/>
                    <a:gd name="T25" fmla="*/ 0 h 290"/>
                    <a:gd name="T26" fmla="*/ 0 w 465"/>
                    <a:gd name="T27" fmla="*/ 0 h 290"/>
                    <a:gd name="T28" fmla="*/ 0 w 465"/>
                    <a:gd name="T29" fmla="*/ 0 h 290"/>
                    <a:gd name="T30" fmla="*/ 0 w 465"/>
                    <a:gd name="T31" fmla="*/ 0 h 290"/>
                    <a:gd name="T32" fmla="*/ 0 w 465"/>
                    <a:gd name="T33" fmla="*/ 0 h 290"/>
                    <a:gd name="T34" fmla="*/ 0 w 465"/>
                    <a:gd name="T35" fmla="*/ 0 h 290"/>
                    <a:gd name="T36" fmla="*/ 0 w 465"/>
                    <a:gd name="T37" fmla="*/ 0 h 290"/>
                    <a:gd name="T38" fmla="*/ 0 w 465"/>
                    <a:gd name="T39" fmla="*/ 0 h 290"/>
                    <a:gd name="T40" fmla="*/ 0 w 465"/>
                    <a:gd name="T41" fmla="*/ 0 h 290"/>
                    <a:gd name="T42" fmla="*/ 0 w 465"/>
                    <a:gd name="T43" fmla="*/ 0 h 290"/>
                    <a:gd name="T44" fmla="*/ 0 w 465"/>
                    <a:gd name="T45" fmla="*/ 0 h 290"/>
                    <a:gd name="T46" fmla="*/ 0 w 465"/>
                    <a:gd name="T47" fmla="*/ 0 h 290"/>
                    <a:gd name="T48" fmla="*/ 0 w 465"/>
                    <a:gd name="T49" fmla="*/ 0 h 29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5"/>
                    <a:gd name="T76" fmla="*/ 0 h 290"/>
                    <a:gd name="T77" fmla="*/ 465 w 465"/>
                    <a:gd name="T78" fmla="*/ 290 h 29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5" h="290">
                      <a:moveTo>
                        <a:pt x="76" y="203"/>
                      </a:moveTo>
                      <a:lnTo>
                        <a:pt x="63" y="233"/>
                      </a:lnTo>
                      <a:lnTo>
                        <a:pt x="44" y="241"/>
                      </a:lnTo>
                      <a:lnTo>
                        <a:pt x="42" y="260"/>
                      </a:lnTo>
                      <a:lnTo>
                        <a:pt x="2" y="274"/>
                      </a:lnTo>
                      <a:lnTo>
                        <a:pt x="0" y="290"/>
                      </a:lnTo>
                      <a:lnTo>
                        <a:pt x="110" y="271"/>
                      </a:lnTo>
                      <a:lnTo>
                        <a:pt x="311" y="229"/>
                      </a:lnTo>
                      <a:lnTo>
                        <a:pt x="465" y="192"/>
                      </a:lnTo>
                      <a:lnTo>
                        <a:pt x="465" y="163"/>
                      </a:lnTo>
                      <a:lnTo>
                        <a:pt x="448" y="154"/>
                      </a:lnTo>
                      <a:lnTo>
                        <a:pt x="435" y="168"/>
                      </a:lnTo>
                      <a:lnTo>
                        <a:pt x="427" y="129"/>
                      </a:lnTo>
                      <a:lnTo>
                        <a:pt x="435" y="94"/>
                      </a:lnTo>
                      <a:lnTo>
                        <a:pt x="377" y="68"/>
                      </a:lnTo>
                      <a:lnTo>
                        <a:pt x="338" y="75"/>
                      </a:lnTo>
                      <a:lnTo>
                        <a:pt x="337" y="21"/>
                      </a:lnTo>
                      <a:lnTo>
                        <a:pt x="296" y="0"/>
                      </a:lnTo>
                      <a:lnTo>
                        <a:pt x="266" y="13"/>
                      </a:lnTo>
                      <a:lnTo>
                        <a:pt x="245" y="64"/>
                      </a:lnTo>
                      <a:lnTo>
                        <a:pt x="209" y="84"/>
                      </a:lnTo>
                      <a:lnTo>
                        <a:pt x="195" y="164"/>
                      </a:lnTo>
                      <a:lnTo>
                        <a:pt x="136" y="203"/>
                      </a:lnTo>
                      <a:lnTo>
                        <a:pt x="89" y="219"/>
                      </a:lnTo>
                      <a:lnTo>
                        <a:pt x="76" y="203"/>
                      </a:lnTo>
                      <a:close/>
                    </a:path>
                  </a:pathLst>
                </a:custGeom>
                <a:solidFill>
                  <a:srgbClr val="BF5FFF"/>
                </a:solidFill>
                <a:ln w="4763">
                  <a:solidFill>
                    <a:srgbClr val="000000"/>
                  </a:solidFill>
                  <a:round/>
                  <a:headEnd/>
                  <a:tailEnd/>
                </a:ln>
              </p:spPr>
              <p:txBody>
                <a:bodyPr/>
                <a:lstStyle/>
                <a:p>
                  <a:endParaRPr lang="en-US"/>
                </a:p>
              </p:txBody>
            </p:sp>
            <p:sp>
              <p:nvSpPr>
                <p:cNvPr id="17461" name="Freeform 316">
                  <a:extLst>
                    <a:ext uri="{FF2B5EF4-FFF2-40B4-BE49-F238E27FC236}">
                      <a16:creationId xmlns:a16="http://schemas.microsoft.com/office/drawing/2014/main" xmlns="" id="{5E20A081-3EC5-4E02-A5AA-9E765C6561BF}"/>
                    </a:ext>
                  </a:extLst>
                </p:cNvPr>
                <p:cNvSpPr>
                  <a:spLocks/>
                </p:cNvSpPr>
                <p:nvPr/>
              </p:nvSpPr>
              <p:spPr bwMode="auto">
                <a:xfrm>
                  <a:off x="3506" y="2301"/>
                  <a:ext cx="88" cy="92"/>
                </a:xfrm>
                <a:custGeom>
                  <a:avLst/>
                  <a:gdLst>
                    <a:gd name="T0" fmla="*/ 0 w 264"/>
                    <a:gd name="T1" fmla="*/ 0 h 276"/>
                    <a:gd name="T2" fmla="*/ 0 w 264"/>
                    <a:gd name="T3" fmla="*/ 0 h 276"/>
                    <a:gd name="T4" fmla="*/ 0 w 264"/>
                    <a:gd name="T5" fmla="*/ 0 h 276"/>
                    <a:gd name="T6" fmla="*/ 0 w 264"/>
                    <a:gd name="T7" fmla="*/ 0 h 276"/>
                    <a:gd name="T8" fmla="*/ 0 w 264"/>
                    <a:gd name="T9" fmla="*/ 0 h 276"/>
                    <a:gd name="T10" fmla="*/ 0 w 264"/>
                    <a:gd name="T11" fmla="*/ 0 h 276"/>
                    <a:gd name="T12" fmla="*/ 0 w 264"/>
                    <a:gd name="T13" fmla="*/ 0 h 276"/>
                    <a:gd name="T14" fmla="*/ 0 w 264"/>
                    <a:gd name="T15" fmla="*/ 0 h 276"/>
                    <a:gd name="T16" fmla="*/ 0 w 264"/>
                    <a:gd name="T17" fmla="*/ 0 h 276"/>
                    <a:gd name="T18" fmla="*/ 0 w 264"/>
                    <a:gd name="T19" fmla="*/ 0 h 276"/>
                    <a:gd name="T20" fmla="*/ 0 w 264"/>
                    <a:gd name="T21" fmla="*/ 0 h 276"/>
                    <a:gd name="T22" fmla="*/ 0 w 264"/>
                    <a:gd name="T23" fmla="*/ 0 h 276"/>
                    <a:gd name="T24" fmla="*/ 0 w 264"/>
                    <a:gd name="T25" fmla="*/ 0 h 276"/>
                    <a:gd name="T26" fmla="*/ 0 w 264"/>
                    <a:gd name="T27" fmla="*/ 0 h 276"/>
                    <a:gd name="T28" fmla="*/ 0 w 264"/>
                    <a:gd name="T29" fmla="*/ 0 h 276"/>
                    <a:gd name="T30" fmla="*/ 0 w 264"/>
                    <a:gd name="T31" fmla="*/ 0 h 276"/>
                    <a:gd name="T32" fmla="*/ 0 w 264"/>
                    <a:gd name="T33" fmla="*/ 0 h 276"/>
                    <a:gd name="T34" fmla="*/ 0 w 264"/>
                    <a:gd name="T35" fmla="*/ 0 h 276"/>
                    <a:gd name="T36" fmla="*/ 0 w 264"/>
                    <a:gd name="T37" fmla="*/ 0 h 276"/>
                    <a:gd name="T38" fmla="*/ 0 w 264"/>
                    <a:gd name="T39" fmla="*/ 0 h 276"/>
                    <a:gd name="T40" fmla="*/ 0 w 264"/>
                    <a:gd name="T41" fmla="*/ 0 h 2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4"/>
                    <a:gd name="T64" fmla="*/ 0 h 276"/>
                    <a:gd name="T65" fmla="*/ 264 w 264"/>
                    <a:gd name="T66" fmla="*/ 276 h 2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4" h="276">
                      <a:moveTo>
                        <a:pt x="27" y="144"/>
                      </a:moveTo>
                      <a:lnTo>
                        <a:pt x="7" y="139"/>
                      </a:lnTo>
                      <a:lnTo>
                        <a:pt x="0" y="183"/>
                      </a:lnTo>
                      <a:lnTo>
                        <a:pt x="7" y="229"/>
                      </a:lnTo>
                      <a:lnTo>
                        <a:pt x="45" y="260"/>
                      </a:lnTo>
                      <a:lnTo>
                        <a:pt x="54" y="276"/>
                      </a:lnTo>
                      <a:lnTo>
                        <a:pt x="103" y="260"/>
                      </a:lnTo>
                      <a:lnTo>
                        <a:pt x="160" y="223"/>
                      </a:lnTo>
                      <a:lnTo>
                        <a:pt x="177" y="142"/>
                      </a:lnTo>
                      <a:lnTo>
                        <a:pt x="215" y="121"/>
                      </a:lnTo>
                      <a:lnTo>
                        <a:pt x="235" y="71"/>
                      </a:lnTo>
                      <a:lnTo>
                        <a:pt x="264" y="57"/>
                      </a:lnTo>
                      <a:lnTo>
                        <a:pt x="226" y="51"/>
                      </a:lnTo>
                      <a:lnTo>
                        <a:pt x="159" y="87"/>
                      </a:lnTo>
                      <a:lnTo>
                        <a:pt x="149" y="52"/>
                      </a:lnTo>
                      <a:lnTo>
                        <a:pt x="92" y="55"/>
                      </a:lnTo>
                      <a:lnTo>
                        <a:pt x="78" y="0"/>
                      </a:lnTo>
                      <a:lnTo>
                        <a:pt x="63" y="15"/>
                      </a:lnTo>
                      <a:lnTo>
                        <a:pt x="68" y="94"/>
                      </a:lnTo>
                      <a:lnTo>
                        <a:pt x="42" y="100"/>
                      </a:lnTo>
                      <a:lnTo>
                        <a:pt x="27" y="144"/>
                      </a:lnTo>
                      <a:close/>
                    </a:path>
                  </a:pathLst>
                </a:custGeom>
                <a:solidFill>
                  <a:srgbClr val="BFDFFF"/>
                </a:solidFill>
                <a:ln w="4763">
                  <a:solidFill>
                    <a:srgbClr val="000000"/>
                  </a:solidFill>
                  <a:round/>
                  <a:headEnd/>
                  <a:tailEnd/>
                </a:ln>
              </p:spPr>
              <p:txBody>
                <a:bodyPr/>
                <a:lstStyle/>
                <a:p>
                  <a:endParaRPr lang="en-US"/>
                </a:p>
              </p:txBody>
            </p:sp>
            <p:sp>
              <p:nvSpPr>
                <p:cNvPr id="17462" name="Freeform 317">
                  <a:extLst>
                    <a:ext uri="{FF2B5EF4-FFF2-40B4-BE49-F238E27FC236}">
                      <a16:creationId xmlns:a16="http://schemas.microsoft.com/office/drawing/2014/main" xmlns="" id="{23599A82-0A1D-488F-A1C4-57664DC0FEF0}"/>
                    </a:ext>
                  </a:extLst>
                </p:cNvPr>
                <p:cNvSpPr>
                  <a:spLocks/>
                </p:cNvSpPr>
                <p:nvPr/>
              </p:nvSpPr>
              <p:spPr bwMode="auto">
                <a:xfrm>
                  <a:off x="3631" y="2303"/>
                  <a:ext cx="25" cy="30"/>
                </a:xfrm>
                <a:custGeom>
                  <a:avLst/>
                  <a:gdLst>
                    <a:gd name="T0" fmla="*/ 0 w 74"/>
                    <a:gd name="T1" fmla="*/ 0 h 92"/>
                    <a:gd name="T2" fmla="*/ 0 w 74"/>
                    <a:gd name="T3" fmla="*/ 0 h 92"/>
                    <a:gd name="T4" fmla="*/ 0 w 74"/>
                    <a:gd name="T5" fmla="*/ 0 h 92"/>
                    <a:gd name="T6" fmla="*/ 0 w 74"/>
                    <a:gd name="T7" fmla="*/ 0 h 92"/>
                    <a:gd name="T8" fmla="*/ 0 w 74"/>
                    <a:gd name="T9" fmla="*/ 0 h 92"/>
                    <a:gd name="T10" fmla="*/ 0 w 74"/>
                    <a:gd name="T11" fmla="*/ 0 h 92"/>
                    <a:gd name="T12" fmla="*/ 0 w 74"/>
                    <a:gd name="T13" fmla="*/ 0 h 92"/>
                    <a:gd name="T14" fmla="*/ 0 w 74"/>
                    <a:gd name="T15" fmla="*/ 0 h 92"/>
                    <a:gd name="T16" fmla="*/ 0 60000 65536"/>
                    <a:gd name="T17" fmla="*/ 0 60000 65536"/>
                    <a:gd name="T18" fmla="*/ 0 60000 65536"/>
                    <a:gd name="T19" fmla="*/ 0 60000 65536"/>
                    <a:gd name="T20" fmla="*/ 0 60000 65536"/>
                    <a:gd name="T21" fmla="*/ 0 60000 65536"/>
                    <a:gd name="T22" fmla="*/ 0 60000 65536"/>
                    <a:gd name="T23" fmla="*/ 0 60000 65536"/>
                    <a:gd name="T24" fmla="*/ 0 w 74"/>
                    <a:gd name="T25" fmla="*/ 0 h 92"/>
                    <a:gd name="T26" fmla="*/ 74 w 74"/>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4" h="92">
                      <a:moveTo>
                        <a:pt x="0" y="5"/>
                      </a:moveTo>
                      <a:lnTo>
                        <a:pt x="16" y="0"/>
                      </a:lnTo>
                      <a:lnTo>
                        <a:pt x="49" y="20"/>
                      </a:lnTo>
                      <a:lnTo>
                        <a:pt x="49" y="40"/>
                      </a:lnTo>
                      <a:lnTo>
                        <a:pt x="73" y="55"/>
                      </a:lnTo>
                      <a:lnTo>
                        <a:pt x="74" y="82"/>
                      </a:lnTo>
                      <a:lnTo>
                        <a:pt x="36" y="92"/>
                      </a:lnTo>
                      <a:lnTo>
                        <a:pt x="0" y="5"/>
                      </a:lnTo>
                      <a:close/>
                    </a:path>
                  </a:pathLst>
                </a:custGeom>
                <a:solidFill>
                  <a:srgbClr val="008000"/>
                </a:solidFill>
                <a:ln w="4763">
                  <a:solidFill>
                    <a:srgbClr val="000000"/>
                  </a:solidFill>
                  <a:round/>
                  <a:headEnd/>
                  <a:tailEnd/>
                </a:ln>
              </p:spPr>
              <p:txBody>
                <a:bodyPr/>
                <a:lstStyle/>
                <a:p>
                  <a:endParaRPr lang="en-US"/>
                </a:p>
              </p:txBody>
            </p:sp>
            <p:sp>
              <p:nvSpPr>
                <p:cNvPr id="17463" name="Freeform 318">
                  <a:extLst>
                    <a:ext uri="{FF2B5EF4-FFF2-40B4-BE49-F238E27FC236}">
                      <a16:creationId xmlns:a16="http://schemas.microsoft.com/office/drawing/2014/main" xmlns="" id="{109B6DD2-73B9-4346-88DC-0396BC4FB716}"/>
                    </a:ext>
                  </a:extLst>
                </p:cNvPr>
                <p:cNvSpPr>
                  <a:spLocks/>
                </p:cNvSpPr>
                <p:nvPr/>
              </p:nvSpPr>
              <p:spPr bwMode="auto">
                <a:xfrm>
                  <a:off x="3526" y="2242"/>
                  <a:ext cx="119" cy="78"/>
                </a:xfrm>
                <a:custGeom>
                  <a:avLst/>
                  <a:gdLst>
                    <a:gd name="T0" fmla="*/ 0 w 357"/>
                    <a:gd name="T1" fmla="*/ 0 h 234"/>
                    <a:gd name="T2" fmla="*/ 0 w 357"/>
                    <a:gd name="T3" fmla="*/ 0 h 234"/>
                    <a:gd name="T4" fmla="*/ 0 w 357"/>
                    <a:gd name="T5" fmla="*/ 0 h 234"/>
                    <a:gd name="T6" fmla="*/ 0 w 357"/>
                    <a:gd name="T7" fmla="*/ 0 h 234"/>
                    <a:gd name="T8" fmla="*/ 0 w 357"/>
                    <a:gd name="T9" fmla="*/ 0 h 234"/>
                    <a:gd name="T10" fmla="*/ 0 w 357"/>
                    <a:gd name="T11" fmla="*/ 0 h 234"/>
                    <a:gd name="T12" fmla="*/ 0 w 357"/>
                    <a:gd name="T13" fmla="*/ 0 h 234"/>
                    <a:gd name="T14" fmla="*/ 0 w 357"/>
                    <a:gd name="T15" fmla="*/ 0 h 234"/>
                    <a:gd name="T16" fmla="*/ 0 w 357"/>
                    <a:gd name="T17" fmla="*/ 0 h 234"/>
                    <a:gd name="T18" fmla="*/ 0 w 357"/>
                    <a:gd name="T19" fmla="*/ 0 h 234"/>
                    <a:gd name="T20" fmla="*/ 0 w 357"/>
                    <a:gd name="T21" fmla="*/ 0 h 234"/>
                    <a:gd name="T22" fmla="*/ 0 w 357"/>
                    <a:gd name="T23" fmla="*/ 0 h 234"/>
                    <a:gd name="T24" fmla="*/ 0 w 357"/>
                    <a:gd name="T25" fmla="*/ 0 h 234"/>
                    <a:gd name="T26" fmla="*/ 0 w 357"/>
                    <a:gd name="T27" fmla="*/ 0 h 234"/>
                    <a:gd name="T28" fmla="*/ 0 w 357"/>
                    <a:gd name="T29" fmla="*/ 0 h 2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7"/>
                    <a:gd name="T46" fmla="*/ 0 h 234"/>
                    <a:gd name="T47" fmla="*/ 357 w 357"/>
                    <a:gd name="T48" fmla="*/ 234 h 2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7" h="234">
                      <a:moveTo>
                        <a:pt x="33" y="34"/>
                      </a:moveTo>
                      <a:lnTo>
                        <a:pt x="0" y="65"/>
                      </a:lnTo>
                      <a:lnTo>
                        <a:pt x="18" y="179"/>
                      </a:lnTo>
                      <a:lnTo>
                        <a:pt x="33" y="234"/>
                      </a:lnTo>
                      <a:lnTo>
                        <a:pt x="94" y="230"/>
                      </a:lnTo>
                      <a:lnTo>
                        <a:pt x="319" y="187"/>
                      </a:lnTo>
                      <a:lnTo>
                        <a:pt x="335" y="180"/>
                      </a:lnTo>
                      <a:lnTo>
                        <a:pt x="357" y="127"/>
                      </a:lnTo>
                      <a:lnTo>
                        <a:pt x="323" y="98"/>
                      </a:lnTo>
                      <a:lnTo>
                        <a:pt x="342" y="31"/>
                      </a:lnTo>
                      <a:lnTo>
                        <a:pt x="316" y="24"/>
                      </a:lnTo>
                      <a:lnTo>
                        <a:pt x="316" y="7"/>
                      </a:lnTo>
                      <a:lnTo>
                        <a:pt x="304" y="0"/>
                      </a:lnTo>
                      <a:lnTo>
                        <a:pt x="43" y="49"/>
                      </a:lnTo>
                      <a:lnTo>
                        <a:pt x="33" y="34"/>
                      </a:lnTo>
                      <a:close/>
                    </a:path>
                  </a:pathLst>
                </a:custGeom>
                <a:solidFill>
                  <a:srgbClr val="00BF9F"/>
                </a:solidFill>
                <a:ln w="4763">
                  <a:solidFill>
                    <a:srgbClr val="000000"/>
                  </a:solidFill>
                  <a:round/>
                  <a:headEnd/>
                  <a:tailEnd/>
                </a:ln>
              </p:spPr>
              <p:txBody>
                <a:bodyPr/>
                <a:lstStyle/>
                <a:p>
                  <a:endParaRPr lang="en-US"/>
                </a:p>
              </p:txBody>
            </p:sp>
            <p:sp>
              <p:nvSpPr>
                <p:cNvPr id="17464" name="Freeform 319">
                  <a:extLst>
                    <a:ext uri="{FF2B5EF4-FFF2-40B4-BE49-F238E27FC236}">
                      <a16:creationId xmlns:a16="http://schemas.microsoft.com/office/drawing/2014/main" xmlns="" id="{4C38D1A6-C25B-473E-88B6-7049AB6BF7EF}"/>
                    </a:ext>
                  </a:extLst>
                </p:cNvPr>
                <p:cNvSpPr>
                  <a:spLocks/>
                </p:cNvSpPr>
                <p:nvPr/>
              </p:nvSpPr>
              <p:spPr bwMode="auto">
                <a:xfrm>
                  <a:off x="3633" y="2251"/>
                  <a:ext cx="32" cy="62"/>
                </a:xfrm>
                <a:custGeom>
                  <a:avLst/>
                  <a:gdLst>
                    <a:gd name="T0" fmla="*/ 0 w 95"/>
                    <a:gd name="T1" fmla="*/ 0 h 187"/>
                    <a:gd name="T2" fmla="*/ 0 w 95"/>
                    <a:gd name="T3" fmla="*/ 0 h 187"/>
                    <a:gd name="T4" fmla="*/ 0 w 95"/>
                    <a:gd name="T5" fmla="*/ 0 h 187"/>
                    <a:gd name="T6" fmla="*/ 0 w 95"/>
                    <a:gd name="T7" fmla="*/ 0 h 187"/>
                    <a:gd name="T8" fmla="*/ 0 w 95"/>
                    <a:gd name="T9" fmla="*/ 0 h 187"/>
                    <a:gd name="T10" fmla="*/ 0 w 95"/>
                    <a:gd name="T11" fmla="*/ 0 h 187"/>
                    <a:gd name="T12" fmla="*/ 0 w 95"/>
                    <a:gd name="T13" fmla="*/ 0 h 187"/>
                    <a:gd name="T14" fmla="*/ 0 w 95"/>
                    <a:gd name="T15" fmla="*/ 0 h 187"/>
                    <a:gd name="T16" fmla="*/ 0 w 95"/>
                    <a:gd name="T17" fmla="*/ 0 h 187"/>
                    <a:gd name="T18" fmla="*/ 0 w 95"/>
                    <a:gd name="T19" fmla="*/ 0 h 187"/>
                    <a:gd name="T20" fmla="*/ 0 w 95"/>
                    <a:gd name="T21" fmla="*/ 0 h 187"/>
                    <a:gd name="T22" fmla="*/ 0 w 95"/>
                    <a:gd name="T23" fmla="*/ 0 h 187"/>
                    <a:gd name="T24" fmla="*/ 0 w 95"/>
                    <a:gd name="T25" fmla="*/ 0 h 1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
                    <a:gd name="T40" fmla="*/ 0 h 187"/>
                    <a:gd name="T41" fmla="*/ 95 w 95"/>
                    <a:gd name="T42" fmla="*/ 187 h 1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 h="187">
                      <a:moveTo>
                        <a:pt x="17" y="1"/>
                      </a:moveTo>
                      <a:lnTo>
                        <a:pt x="40" y="0"/>
                      </a:lnTo>
                      <a:lnTo>
                        <a:pt x="85" y="28"/>
                      </a:lnTo>
                      <a:lnTo>
                        <a:pt x="78" y="51"/>
                      </a:lnTo>
                      <a:lnTo>
                        <a:pt x="94" y="66"/>
                      </a:lnTo>
                      <a:lnTo>
                        <a:pt x="95" y="153"/>
                      </a:lnTo>
                      <a:lnTo>
                        <a:pt x="79" y="187"/>
                      </a:lnTo>
                      <a:lnTo>
                        <a:pt x="61" y="175"/>
                      </a:lnTo>
                      <a:lnTo>
                        <a:pt x="42" y="174"/>
                      </a:lnTo>
                      <a:lnTo>
                        <a:pt x="10" y="156"/>
                      </a:lnTo>
                      <a:lnTo>
                        <a:pt x="34" y="100"/>
                      </a:lnTo>
                      <a:lnTo>
                        <a:pt x="0" y="71"/>
                      </a:lnTo>
                      <a:lnTo>
                        <a:pt x="17" y="1"/>
                      </a:lnTo>
                      <a:close/>
                    </a:path>
                  </a:pathLst>
                </a:custGeom>
                <a:solidFill>
                  <a:srgbClr val="FF00FF"/>
                </a:solidFill>
                <a:ln w="4763">
                  <a:solidFill>
                    <a:srgbClr val="000000"/>
                  </a:solidFill>
                  <a:round/>
                  <a:headEnd/>
                  <a:tailEnd/>
                </a:ln>
              </p:spPr>
              <p:txBody>
                <a:bodyPr/>
                <a:lstStyle/>
                <a:p>
                  <a:endParaRPr lang="en-US"/>
                </a:p>
              </p:txBody>
            </p:sp>
            <p:sp>
              <p:nvSpPr>
                <p:cNvPr id="17465" name="Freeform 320">
                  <a:extLst>
                    <a:ext uri="{FF2B5EF4-FFF2-40B4-BE49-F238E27FC236}">
                      <a16:creationId xmlns:a16="http://schemas.microsoft.com/office/drawing/2014/main" xmlns="" id="{49293EDA-C43B-40C6-BA16-D245ECEE95B5}"/>
                    </a:ext>
                  </a:extLst>
                </p:cNvPr>
                <p:cNvSpPr>
                  <a:spLocks/>
                </p:cNvSpPr>
                <p:nvPr/>
              </p:nvSpPr>
              <p:spPr bwMode="auto">
                <a:xfrm>
                  <a:off x="3536" y="2154"/>
                  <a:ext cx="132" cy="107"/>
                </a:xfrm>
                <a:custGeom>
                  <a:avLst/>
                  <a:gdLst>
                    <a:gd name="T0" fmla="*/ 0 w 396"/>
                    <a:gd name="T1" fmla="*/ 0 h 323"/>
                    <a:gd name="T2" fmla="*/ 0 w 396"/>
                    <a:gd name="T3" fmla="*/ 0 h 323"/>
                    <a:gd name="T4" fmla="*/ 0 w 396"/>
                    <a:gd name="T5" fmla="*/ 0 h 323"/>
                    <a:gd name="T6" fmla="*/ 0 w 396"/>
                    <a:gd name="T7" fmla="*/ 0 h 323"/>
                    <a:gd name="T8" fmla="*/ 0 w 396"/>
                    <a:gd name="T9" fmla="*/ 0 h 323"/>
                    <a:gd name="T10" fmla="*/ 0 w 396"/>
                    <a:gd name="T11" fmla="*/ 0 h 323"/>
                    <a:gd name="T12" fmla="*/ 0 w 396"/>
                    <a:gd name="T13" fmla="*/ 0 h 323"/>
                    <a:gd name="T14" fmla="*/ 0 w 396"/>
                    <a:gd name="T15" fmla="*/ 0 h 323"/>
                    <a:gd name="T16" fmla="*/ 0 w 396"/>
                    <a:gd name="T17" fmla="*/ 0 h 323"/>
                    <a:gd name="T18" fmla="*/ 0 w 396"/>
                    <a:gd name="T19" fmla="*/ 0 h 323"/>
                    <a:gd name="T20" fmla="*/ 0 w 396"/>
                    <a:gd name="T21" fmla="*/ 0 h 323"/>
                    <a:gd name="T22" fmla="*/ 0 w 396"/>
                    <a:gd name="T23" fmla="*/ 0 h 323"/>
                    <a:gd name="T24" fmla="*/ 0 w 396"/>
                    <a:gd name="T25" fmla="*/ 0 h 323"/>
                    <a:gd name="T26" fmla="*/ 0 w 396"/>
                    <a:gd name="T27" fmla="*/ 0 h 323"/>
                    <a:gd name="T28" fmla="*/ 0 w 396"/>
                    <a:gd name="T29" fmla="*/ 0 h 323"/>
                    <a:gd name="T30" fmla="*/ 0 w 396"/>
                    <a:gd name="T31" fmla="*/ 0 h 323"/>
                    <a:gd name="T32" fmla="*/ 0 w 396"/>
                    <a:gd name="T33" fmla="*/ 0 h 323"/>
                    <a:gd name="T34" fmla="*/ 0 w 396"/>
                    <a:gd name="T35" fmla="*/ 0 h 323"/>
                    <a:gd name="T36" fmla="*/ 0 w 396"/>
                    <a:gd name="T37" fmla="*/ 0 h 323"/>
                    <a:gd name="T38" fmla="*/ 0 w 396"/>
                    <a:gd name="T39" fmla="*/ 0 h 323"/>
                    <a:gd name="T40" fmla="*/ 0 w 396"/>
                    <a:gd name="T41" fmla="*/ 0 h 323"/>
                    <a:gd name="T42" fmla="*/ 0 w 396"/>
                    <a:gd name="T43" fmla="*/ 0 h 323"/>
                    <a:gd name="T44" fmla="*/ 0 w 396"/>
                    <a:gd name="T45" fmla="*/ 0 h 323"/>
                    <a:gd name="T46" fmla="*/ 0 w 396"/>
                    <a:gd name="T47" fmla="*/ 0 h 323"/>
                    <a:gd name="T48" fmla="*/ 0 w 396"/>
                    <a:gd name="T49" fmla="*/ 0 h 323"/>
                    <a:gd name="T50" fmla="*/ 0 w 396"/>
                    <a:gd name="T51" fmla="*/ 0 h 323"/>
                    <a:gd name="T52" fmla="*/ 0 w 396"/>
                    <a:gd name="T53" fmla="*/ 0 h 323"/>
                    <a:gd name="T54" fmla="*/ 0 w 396"/>
                    <a:gd name="T55" fmla="*/ 0 h 323"/>
                    <a:gd name="T56" fmla="*/ 0 w 396"/>
                    <a:gd name="T57" fmla="*/ 0 h 323"/>
                    <a:gd name="T58" fmla="*/ 0 w 396"/>
                    <a:gd name="T59" fmla="*/ 0 h 323"/>
                    <a:gd name="T60" fmla="*/ 0 w 396"/>
                    <a:gd name="T61" fmla="*/ 0 h 32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6"/>
                    <a:gd name="T94" fmla="*/ 0 h 323"/>
                    <a:gd name="T95" fmla="*/ 396 w 396"/>
                    <a:gd name="T96" fmla="*/ 323 h 32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6" h="323">
                      <a:moveTo>
                        <a:pt x="31" y="217"/>
                      </a:moveTo>
                      <a:lnTo>
                        <a:pt x="68" y="198"/>
                      </a:lnTo>
                      <a:lnTo>
                        <a:pt x="119" y="193"/>
                      </a:lnTo>
                      <a:lnTo>
                        <a:pt x="131" y="176"/>
                      </a:lnTo>
                      <a:lnTo>
                        <a:pt x="149" y="174"/>
                      </a:lnTo>
                      <a:lnTo>
                        <a:pt x="159" y="156"/>
                      </a:lnTo>
                      <a:lnTo>
                        <a:pt x="176" y="149"/>
                      </a:lnTo>
                      <a:lnTo>
                        <a:pt x="168" y="115"/>
                      </a:lnTo>
                      <a:lnTo>
                        <a:pt x="158" y="106"/>
                      </a:lnTo>
                      <a:lnTo>
                        <a:pt x="180" y="79"/>
                      </a:lnTo>
                      <a:lnTo>
                        <a:pt x="193" y="79"/>
                      </a:lnTo>
                      <a:lnTo>
                        <a:pt x="239" y="22"/>
                      </a:lnTo>
                      <a:lnTo>
                        <a:pt x="310" y="0"/>
                      </a:lnTo>
                      <a:lnTo>
                        <a:pt x="318" y="54"/>
                      </a:lnTo>
                      <a:lnTo>
                        <a:pt x="322" y="52"/>
                      </a:lnTo>
                      <a:lnTo>
                        <a:pt x="339" y="71"/>
                      </a:lnTo>
                      <a:lnTo>
                        <a:pt x="340" y="127"/>
                      </a:lnTo>
                      <a:lnTo>
                        <a:pt x="361" y="172"/>
                      </a:lnTo>
                      <a:lnTo>
                        <a:pt x="369" y="230"/>
                      </a:lnTo>
                      <a:lnTo>
                        <a:pt x="371" y="281"/>
                      </a:lnTo>
                      <a:lnTo>
                        <a:pt x="396" y="298"/>
                      </a:lnTo>
                      <a:lnTo>
                        <a:pt x="378" y="323"/>
                      </a:lnTo>
                      <a:lnTo>
                        <a:pt x="332" y="293"/>
                      </a:lnTo>
                      <a:lnTo>
                        <a:pt x="308" y="296"/>
                      </a:lnTo>
                      <a:lnTo>
                        <a:pt x="284" y="289"/>
                      </a:lnTo>
                      <a:lnTo>
                        <a:pt x="286" y="272"/>
                      </a:lnTo>
                      <a:lnTo>
                        <a:pt x="271" y="266"/>
                      </a:lnTo>
                      <a:lnTo>
                        <a:pt x="12" y="316"/>
                      </a:lnTo>
                      <a:lnTo>
                        <a:pt x="0" y="301"/>
                      </a:lnTo>
                      <a:lnTo>
                        <a:pt x="40" y="244"/>
                      </a:lnTo>
                      <a:lnTo>
                        <a:pt x="31" y="217"/>
                      </a:lnTo>
                      <a:close/>
                    </a:path>
                  </a:pathLst>
                </a:custGeom>
                <a:solidFill>
                  <a:srgbClr val="BF3F00"/>
                </a:solidFill>
                <a:ln w="4763">
                  <a:solidFill>
                    <a:srgbClr val="000000"/>
                  </a:solidFill>
                  <a:round/>
                  <a:headEnd/>
                  <a:tailEnd/>
                </a:ln>
              </p:spPr>
              <p:txBody>
                <a:bodyPr/>
                <a:lstStyle/>
                <a:p>
                  <a:endParaRPr lang="en-US"/>
                </a:p>
              </p:txBody>
            </p:sp>
            <p:sp>
              <p:nvSpPr>
                <p:cNvPr id="17466" name="Freeform 321">
                  <a:extLst>
                    <a:ext uri="{FF2B5EF4-FFF2-40B4-BE49-F238E27FC236}">
                      <a16:creationId xmlns:a16="http://schemas.microsoft.com/office/drawing/2014/main" xmlns="" id="{F3ABC5F2-7418-46DA-9754-0407E9770752}"/>
                    </a:ext>
                  </a:extLst>
                </p:cNvPr>
                <p:cNvSpPr>
                  <a:spLocks/>
                </p:cNvSpPr>
                <p:nvPr/>
              </p:nvSpPr>
              <p:spPr bwMode="auto">
                <a:xfrm>
                  <a:off x="3638" y="2148"/>
                  <a:ext cx="35" cy="64"/>
                </a:xfrm>
                <a:custGeom>
                  <a:avLst/>
                  <a:gdLst>
                    <a:gd name="T0" fmla="*/ 0 w 105"/>
                    <a:gd name="T1" fmla="*/ 0 h 194"/>
                    <a:gd name="T2" fmla="*/ 0 w 105"/>
                    <a:gd name="T3" fmla="*/ 0 h 194"/>
                    <a:gd name="T4" fmla="*/ 0 w 105"/>
                    <a:gd name="T5" fmla="*/ 0 h 194"/>
                    <a:gd name="T6" fmla="*/ 0 w 105"/>
                    <a:gd name="T7" fmla="*/ 0 h 194"/>
                    <a:gd name="T8" fmla="*/ 0 w 105"/>
                    <a:gd name="T9" fmla="*/ 0 h 194"/>
                    <a:gd name="T10" fmla="*/ 0 w 105"/>
                    <a:gd name="T11" fmla="*/ 0 h 194"/>
                    <a:gd name="T12" fmla="*/ 0 w 105"/>
                    <a:gd name="T13" fmla="*/ 0 h 194"/>
                    <a:gd name="T14" fmla="*/ 0 w 105"/>
                    <a:gd name="T15" fmla="*/ 0 h 194"/>
                    <a:gd name="T16" fmla="*/ 0 w 105"/>
                    <a:gd name="T17" fmla="*/ 0 h 194"/>
                    <a:gd name="T18" fmla="*/ 0 w 105"/>
                    <a:gd name="T19" fmla="*/ 0 h 1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5"/>
                    <a:gd name="T31" fmla="*/ 0 h 194"/>
                    <a:gd name="T32" fmla="*/ 105 w 105"/>
                    <a:gd name="T33" fmla="*/ 194 h 1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5" h="194">
                      <a:moveTo>
                        <a:pt x="0" y="21"/>
                      </a:moveTo>
                      <a:lnTo>
                        <a:pt x="77" y="0"/>
                      </a:lnTo>
                      <a:lnTo>
                        <a:pt x="105" y="53"/>
                      </a:lnTo>
                      <a:lnTo>
                        <a:pt x="90" y="67"/>
                      </a:lnTo>
                      <a:lnTo>
                        <a:pt x="96" y="184"/>
                      </a:lnTo>
                      <a:lnTo>
                        <a:pt x="52" y="194"/>
                      </a:lnTo>
                      <a:lnTo>
                        <a:pt x="31" y="146"/>
                      </a:lnTo>
                      <a:lnTo>
                        <a:pt x="29" y="88"/>
                      </a:lnTo>
                      <a:lnTo>
                        <a:pt x="10" y="71"/>
                      </a:lnTo>
                      <a:lnTo>
                        <a:pt x="0" y="21"/>
                      </a:lnTo>
                      <a:close/>
                    </a:path>
                  </a:pathLst>
                </a:custGeom>
                <a:solidFill>
                  <a:srgbClr val="00DFFF"/>
                </a:solidFill>
                <a:ln w="4763">
                  <a:solidFill>
                    <a:srgbClr val="000000"/>
                  </a:solidFill>
                  <a:round/>
                  <a:headEnd/>
                  <a:tailEnd/>
                </a:ln>
              </p:spPr>
              <p:txBody>
                <a:bodyPr/>
                <a:lstStyle/>
                <a:p>
                  <a:endParaRPr lang="en-US"/>
                </a:p>
              </p:txBody>
            </p:sp>
            <p:sp>
              <p:nvSpPr>
                <p:cNvPr id="17467" name="Freeform 322">
                  <a:extLst>
                    <a:ext uri="{FF2B5EF4-FFF2-40B4-BE49-F238E27FC236}">
                      <a16:creationId xmlns:a16="http://schemas.microsoft.com/office/drawing/2014/main" xmlns="" id="{F57BDAF0-BD73-4D9D-B170-B78A76E71D38}"/>
                    </a:ext>
                  </a:extLst>
                </p:cNvPr>
                <p:cNvSpPr>
                  <a:spLocks/>
                </p:cNvSpPr>
                <p:nvPr/>
              </p:nvSpPr>
              <p:spPr bwMode="auto">
                <a:xfrm>
                  <a:off x="3655" y="2198"/>
                  <a:ext cx="75" cy="34"/>
                </a:xfrm>
                <a:custGeom>
                  <a:avLst/>
                  <a:gdLst>
                    <a:gd name="T0" fmla="*/ 0 w 223"/>
                    <a:gd name="T1" fmla="*/ 0 h 102"/>
                    <a:gd name="T2" fmla="*/ 0 w 223"/>
                    <a:gd name="T3" fmla="*/ 0 h 102"/>
                    <a:gd name="T4" fmla="*/ 0 w 223"/>
                    <a:gd name="T5" fmla="*/ 0 h 102"/>
                    <a:gd name="T6" fmla="*/ 0 w 223"/>
                    <a:gd name="T7" fmla="*/ 0 h 102"/>
                    <a:gd name="T8" fmla="*/ 0 w 223"/>
                    <a:gd name="T9" fmla="*/ 0 h 102"/>
                    <a:gd name="T10" fmla="*/ 0 w 223"/>
                    <a:gd name="T11" fmla="*/ 0 h 102"/>
                    <a:gd name="T12" fmla="*/ 0 w 223"/>
                    <a:gd name="T13" fmla="*/ 0 h 102"/>
                    <a:gd name="T14" fmla="*/ 0 w 223"/>
                    <a:gd name="T15" fmla="*/ 0 h 102"/>
                    <a:gd name="T16" fmla="*/ 0 w 223"/>
                    <a:gd name="T17" fmla="*/ 0 h 102"/>
                    <a:gd name="T18" fmla="*/ 0 w 223"/>
                    <a:gd name="T19" fmla="*/ 0 h 102"/>
                    <a:gd name="T20" fmla="*/ 0 w 223"/>
                    <a:gd name="T21" fmla="*/ 0 h 102"/>
                    <a:gd name="T22" fmla="*/ 0 w 223"/>
                    <a:gd name="T23" fmla="*/ 0 h 102"/>
                    <a:gd name="T24" fmla="*/ 0 w 223"/>
                    <a:gd name="T25" fmla="*/ 0 h 102"/>
                    <a:gd name="T26" fmla="*/ 0 w 223"/>
                    <a:gd name="T27" fmla="*/ 0 h 102"/>
                    <a:gd name="T28" fmla="*/ 0 w 223"/>
                    <a:gd name="T29" fmla="*/ 0 h 102"/>
                    <a:gd name="T30" fmla="*/ 0 w 223"/>
                    <a:gd name="T31" fmla="*/ 0 h 102"/>
                    <a:gd name="T32" fmla="*/ 0 w 223"/>
                    <a:gd name="T33" fmla="*/ 0 h 102"/>
                    <a:gd name="T34" fmla="*/ 0 w 223"/>
                    <a:gd name="T35" fmla="*/ 0 h 102"/>
                    <a:gd name="T36" fmla="*/ 0 w 223"/>
                    <a:gd name="T37" fmla="*/ 0 h 102"/>
                    <a:gd name="T38" fmla="*/ 0 w 223"/>
                    <a:gd name="T39" fmla="*/ 0 h 1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3"/>
                    <a:gd name="T61" fmla="*/ 0 h 102"/>
                    <a:gd name="T62" fmla="*/ 223 w 223"/>
                    <a:gd name="T63" fmla="*/ 102 h 1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3" h="102">
                      <a:moveTo>
                        <a:pt x="0" y="41"/>
                      </a:moveTo>
                      <a:lnTo>
                        <a:pt x="114" y="13"/>
                      </a:lnTo>
                      <a:lnTo>
                        <a:pt x="127" y="14"/>
                      </a:lnTo>
                      <a:lnTo>
                        <a:pt x="141" y="0"/>
                      </a:lnTo>
                      <a:lnTo>
                        <a:pt x="152" y="7"/>
                      </a:lnTo>
                      <a:lnTo>
                        <a:pt x="139" y="36"/>
                      </a:lnTo>
                      <a:lnTo>
                        <a:pt x="162" y="34"/>
                      </a:lnTo>
                      <a:lnTo>
                        <a:pt x="176" y="57"/>
                      </a:lnTo>
                      <a:lnTo>
                        <a:pt x="192" y="59"/>
                      </a:lnTo>
                      <a:lnTo>
                        <a:pt x="203" y="55"/>
                      </a:lnTo>
                      <a:lnTo>
                        <a:pt x="203" y="43"/>
                      </a:lnTo>
                      <a:lnTo>
                        <a:pt x="184" y="27"/>
                      </a:lnTo>
                      <a:lnTo>
                        <a:pt x="198" y="26"/>
                      </a:lnTo>
                      <a:lnTo>
                        <a:pt x="223" y="60"/>
                      </a:lnTo>
                      <a:lnTo>
                        <a:pt x="199" y="80"/>
                      </a:lnTo>
                      <a:lnTo>
                        <a:pt x="172" y="70"/>
                      </a:lnTo>
                      <a:lnTo>
                        <a:pt x="155" y="95"/>
                      </a:lnTo>
                      <a:lnTo>
                        <a:pt x="122" y="70"/>
                      </a:lnTo>
                      <a:lnTo>
                        <a:pt x="9" y="102"/>
                      </a:lnTo>
                      <a:lnTo>
                        <a:pt x="0" y="41"/>
                      </a:lnTo>
                      <a:close/>
                    </a:path>
                  </a:pathLst>
                </a:custGeom>
                <a:solidFill>
                  <a:srgbClr val="5F009F"/>
                </a:solidFill>
                <a:ln w="4763">
                  <a:solidFill>
                    <a:srgbClr val="000000"/>
                  </a:solidFill>
                  <a:round/>
                  <a:headEnd/>
                  <a:tailEnd/>
                </a:ln>
              </p:spPr>
              <p:txBody>
                <a:bodyPr/>
                <a:lstStyle/>
                <a:p>
                  <a:endParaRPr lang="en-US"/>
                </a:p>
              </p:txBody>
            </p:sp>
            <p:sp>
              <p:nvSpPr>
                <p:cNvPr id="17468" name="Freeform 323">
                  <a:extLst>
                    <a:ext uri="{FF2B5EF4-FFF2-40B4-BE49-F238E27FC236}">
                      <a16:creationId xmlns:a16="http://schemas.microsoft.com/office/drawing/2014/main" xmlns="" id="{A2457204-B0E7-466E-BBEE-742998A24982}"/>
                    </a:ext>
                  </a:extLst>
                </p:cNvPr>
                <p:cNvSpPr>
                  <a:spLocks/>
                </p:cNvSpPr>
                <p:nvPr/>
              </p:nvSpPr>
              <p:spPr bwMode="auto">
                <a:xfrm>
                  <a:off x="3658" y="2224"/>
                  <a:ext cx="39" cy="29"/>
                </a:xfrm>
                <a:custGeom>
                  <a:avLst/>
                  <a:gdLst>
                    <a:gd name="T0" fmla="*/ 0 w 116"/>
                    <a:gd name="T1" fmla="*/ 0 h 89"/>
                    <a:gd name="T2" fmla="*/ 0 w 116"/>
                    <a:gd name="T3" fmla="*/ 0 h 89"/>
                    <a:gd name="T4" fmla="*/ 0 w 116"/>
                    <a:gd name="T5" fmla="*/ 0 h 89"/>
                    <a:gd name="T6" fmla="*/ 0 w 116"/>
                    <a:gd name="T7" fmla="*/ 0 h 89"/>
                    <a:gd name="T8" fmla="*/ 0 w 116"/>
                    <a:gd name="T9" fmla="*/ 0 h 89"/>
                    <a:gd name="T10" fmla="*/ 0 w 116"/>
                    <a:gd name="T11" fmla="*/ 0 h 89"/>
                    <a:gd name="T12" fmla="*/ 0 w 116"/>
                    <a:gd name="T13" fmla="*/ 0 h 89"/>
                    <a:gd name="T14" fmla="*/ 0 w 116"/>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89"/>
                    <a:gd name="T26" fmla="*/ 116 w 116"/>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89">
                      <a:moveTo>
                        <a:pt x="0" y="22"/>
                      </a:moveTo>
                      <a:lnTo>
                        <a:pt x="89" y="0"/>
                      </a:lnTo>
                      <a:lnTo>
                        <a:pt x="116" y="40"/>
                      </a:lnTo>
                      <a:lnTo>
                        <a:pt x="100" y="58"/>
                      </a:lnTo>
                      <a:lnTo>
                        <a:pt x="72" y="52"/>
                      </a:lnTo>
                      <a:lnTo>
                        <a:pt x="28" y="89"/>
                      </a:lnTo>
                      <a:lnTo>
                        <a:pt x="4" y="70"/>
                      </a:lnTo>
                      <a:lnTo>
                        <a:pt x="0" y="22"/>
                      </a:lnTo>
                      <a:close/>
                    </a:path>
                  </a:pathLst>
                </a:custGeom>
                <a:solidFill>
                  <a:srgbClr val="DFBFFF"/>
                </a:solidFill>
                <a:ln w="4763">
                  <a:solidFill>
                    <a:srgbClr val="000000"/>
                  </a:solidFill>
                  <a:round/>
                  <a:headEnd/>
                  <a:tailEnd/>
                </a:ln>
              </p:spPr>
              <p:txBody>
                <a:bodyPr/>
                <a:lstStyle/>
                <a:p>
                  <a:endParaRPr lang="en-US"/>
                </a:p>
              </p:txBody>
            </p:sp>
            <p:sp>
              <p:nvSpPr>
                <p:cNvPr id="17469" name="Freeform 324">
                  <a:extLst>
                    <a:ext uri="{FF2B5EF4-FFF2-40B4-BE49-F238E27FC236}">
                      <a16:creationId xmlns:a16="http://schemas.microsoft.com/office/drawing/2014/main" xmlns="" id="{49BC2F91-1BAF-4B6E-93E3-3AF08809699E}"/>
                    </a:ext>
                  </a:extLst>
                </p:cNvPr>
                <p:cNvSpPr>
                  <a:spLocks/>
                </p:cNvSpPr>
                <p:nvPr/>
              </p:nvSpPr>
              <p:spPr bwMode="auto">
                <a:xfrm>
                  <a:off x="3664" y="2244"/>
                  <a:ext cx="39" cy="23"/>
                </a:xfrm>
                <a:custGeom>
                  <a:avLst/>
                  <a:gdLst>
                    <a:gd name="T0" fmla="*/ 0 w 115"/>
                    <a:gd name="T1" fmla="*/ 0 h 68"/>
                    <a:gd name="T2" fmla="*/ 0 w 115"/>
                    <a:gd name="T3" fmla="*/ 0 h 68"/>
                    <a:gd name="T4" fmla="*/ 0 w 115"/>
                    <a:gd name="T5" fmla="*/ 0 h 68"/>
                    <a:gd name="T6" fmla="*/ 0 w 115"/>
                    <a:gd name="T7" fmla="*/ 0 h 68"/>
                    <a:gd name="T8" fmla="*/ 0 w 115"/>
                    <a:gd name="T9" fmla="*/ 0 h 68"/>
                    <a:gd name="T10" fmla="*/ 0 w 115"/>
                    <a:gd name="T11" fmla="*/ 0 h 68"/>
                    <a:gd name="T12" fmla="*/ 0 w 115"/>
                    <a:gd name="T13" fmla="*/ 0 h 68"/>
                    <a:gd name="T14" fmla="*/ 0 w 115"/>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15"/>
                    <a:gd name="T25" fmla="*/ 0 h 68"/>
                    <a:gd name="T26" fmla="*/ 115 w 115"/>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5" h="68">
                      <a:moveTo>
                        <a:pt x="0" y="50"/>
                      </a:moveTo>
                      <a:lnTo>
                        <a:pt x="47" y="28"/>
                      </a:lnTo>
                      <a:lnTo>
                        <a:pt x="94" y="0"/>
                      </a:lnTo>
                      <a:lnTo>
                        <a:pt x="101" y="1"/>
                      </a:lnTo>
                      <a:lnTo>
                        <a:pt x="115" y="2"/>
                      </a:lnTo>
                      <a:lnTo>
                        <a:pt x="70" y="38"/>
                      </a:lnTo>
                      <a:lnTo>
                        <a:pt x="13" y="68"/>
                      </a:lnTo>
                      <a:lnTo>
                        <a:pt x="0" y="50"/>
                      </a:lnTo>
                      <a:close/>
                    </a:path>
                  </a:pathLst>
                </a:custGeom>
                <a:solidFill>
                  <a:srgbClr val="BF3F00"/>
                </a:solidFill>
                <a:ln w="4763">
                  <a:solidFill>
                    <a:srgbClr val="000000"/>
                  </a:solidFill>
                  <a:round/>
                  <a:headEnd/>
                  <a:tailEnd/>
                </a:ln>
              </p:spPr>
              <p:txBody>
                <a:bodyPr/>
                <a:lstStyle/>
                <a:p>
                  <a:endParaRPr lang="en-US"/>
                </a:p>
              </p:txBody>
            </p:sp>
            <p:sp>
              <p:nvSpPr>
                <p:cNvPr id="17470" name="Freeform 325">
                  <a:extLst>
                    <a:ext uri="{FF2B5EF4-FFF2-40B4-BE49-F238E27FC236}">
                      <a16:creationId xmlns:a16="http://schemas.microsoft.com/office/drawing/2014/main" xmlns="" id="{9FD51C14-A397-4CA9-8A5B-2CE9FD531D91}"/>
                    </a:ext>
                  </a:extLst>
                </p:cNvPr>
                <p:cNvSpPr>
                  <a:spLocks/>
                </p:cNvSpPr>
                <p:nvPr/>
              </p:nvSpPr>
              <p:spPr bwMode="auto">
                <a:xfrm>
                  <a:off x="3664" y="2135"/>
                  <a:ext cx="41" cy="73"/>
                </a:xfrm>
                <a:custGeom>
                  <a:avLst/>
                  <a:gdLst>
                    <a:gd name="T0" fmla="*/ 0 w 123"/>
                    <a:gd name="T1" fmla="*/ 0 h 219"/>
                    <a:gd name="T2" fmla="*/ 0 w 123"/>
                    <a:gd name="T3" fmla="*/ 0 h 219"/>
                    <a:gd name="T4" fmla="*/ 0 w 123"/>
                    <a:gd name="T5" fmla="*/ 0 h 219"/>
                    <a:gd name="T6" fmla="*/ 0 w 123"/>
                    <a:gd name="T7" fmla="*/ 0 h 219"/>
                    <a:gd name="T8" fmla="*/ 0 w 123"/>
                    <a:gd name="T9" fmla="*/ 0 h 219"/>
                    <a:gd name="T10" fmla="*/ 0 w 123"/>
                    <a:gd name="T11" fmla="*/ 0 h 219"/>
                    <a:gd name="T12" fmla="*/ 0 w 123"/>
                    <a:gd name="T13" fmla="*/ 0 h 219"/>
                    <a:gd name="T14" fmla="*/ 0 w 123"/>
                    <a:gd name="T15" fmla="*/ 0 h 219"/>
                    <a:gd name="T16" fmla="*/ 0 w 123"/>
                    <a:gd name="T17" fmla="*/ 0 h 219"/>
                    <a:gd name="T18" fmla="*/ 0 w 123"/>
                    <a:gd name="T19" fmla="*/ 0 h 219"/>
                    <a:gd name="T20" fmla="*/ 0 w 123"/>
                    <a:gd name="T21" fmla="*/ 0 h 219"/>
                    <a:gd name="T22" fmla="*/ 0 w 123"/>
                    <a:gd name="T23" fmla="*/ 0 h 219"/>
                    <a:gd name="T24" fmla="*/ 0 w 123"/>
                    <a:gd name="T25" fmla="*/ 0 h 2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3"/>
                    <a:gd name="T40" fmla="*/ 0 h 219"/>
                    <a:gd name="T41" fmla="*/ 123 w 123"/>
                    <a:gd name="T42" fmla="*/ 219 h 2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3" h="219">
                      <a:moveTo>
                        <a:pt x="26" y="0"/>
                      </a:moveTo>
                      <a:lnTo>
                        <a:pt x="0" y="38"/>
                      </a:lnTo>
                      <a:lnTo>
                        <a:pt x="28" y="89"/>
                      </a:lnTo>
                      <a:lnTo>
                        <a:pt x="11" y="103"/>
                      </a:lnTo>
                      <a:lnTo>
                        <a:pt x="18" y="219"/>
                      </a:lnTo>
                      <a:lnTo>
                        <a:pt x="87" y="202"/>
                      </a:lnTo>
                      <a:lnTo>
                        <a:pt x="105" y="202"/>
                      </a:lnTo>
                      <a:lnTo>
                        <a:pt x="115" y="189"/>
                      </a:lnTo>
                      <a:lnTo>
                        <a:pt x="115" y="168"/>
                      </a:lnTo>
                      <a:lnTo>
                        <a:pt x="123" y="154"/>
                      </a:lnTo>
                      <a:lnTo>
                        <a:pt x="84" y="138"/>
                      </a:lnTo>
                      <a:lnTo>
                        <a:pt x="35" y="10"/>
                      </a:lnTo>
                      <a:lnTo>
                        <a:pt x="26" y="0"/>
                      </a:lnTo>
                      <a:close/>
                    </a:path>
                  </a:pathLst>
                </a:custGeom>
                <a:solidFill>
                  <a:srgbClr val="7FFFDF"/>
                </a:solidFill>
                <a:ln w="4763">
                  <a:solidFill>
                    <a:srgbClr val="000000"/>
                  </a:solidFill>
                  <a:round/>
                  <a:headEnd/>
                  <a:tailEnd/>
                </a:ln>
              </p:spPr>
              <p:txBody>
                <a:bodyPr/>
                <a:lstStyle/>
                <a:p>
                  <a:endParaRPr lang="en-US"/>
                </a:p>
              </p:txBody>
            </p:sp>
            <p:sp>
              <p:nvSpPr>
                <p:cNvPr id="17471" name="Freeform 326">
                  <a:extLst>
                    <a:ext uri="{FF2B5EF4-FFF2-40B4-BE49-F238E27FC236}">
                      <a16:creationId xmlns:a16="http://schemas.microsoft.com/office/drawing/2014/main" xmlns="" id="{32CAC42D-28F3-4D09-9D4C-B750526FBB42}"/>
                    </a:ext>
                  </a:extLst>
                </p:cNvPr>
                <p:cNvSpPr>
                  <a:spLocks/>
                </p:cNvSpPr>
                <p:nvPr/>
              </p:nvSpPr>
              <p:spPr bwMode="auto">
                <a:xfrm>
                  <a:off x="3688" y="2221"/>
                  <a:ext cx="19" cy="16"/>
                </a:xfrm>
                <a:custGeom>
                  <a:avLst/>
                  <a:gdLst>
                    <a:gd name="T0" fmla="*/ 0 w 58"/>
                    <a:gd name="T1" fmla="*/ 0 h 48"/>
                    <a:gd name="T2" fmla="*/ 0 w 58"/>
                    <a:gd name="T3" fmla="*/ 0 h 48"/>
                    <a:gd name="T4" fmla="*/ 0 w 58"/>
                    <a:gd name="T5" fmla="*/ 0 h 48"/>
                    <a:gd name="T6" fmla="*/ 0 w 58"/>
                    <a:gd name="T7" fmla="*/ 0 h 48"/>
                    <a:gd name="T8" fmla="*/ 0 w 58"/>
                    <a:gd name="T9" fmla="*/ 0 h 48"/>
                    <a:gd name="T10" fmla="*/ 0 w 58"/>
                    <a:gd name="T11" fmla="*/ 0 h 48"/>
                    <a:gd name="T12" fmla="*/ 0 w 58"/>
                    <a:gd name="T13" fmla="*/ 0 h 48"/>
                    <a:gd name="T14" fmla="*/ 0 60000 65536"/>
                    <a:gd name="T15" fmla="*/ 0 60000 65536"/>
                    <a:gd name="T16" fmla="*/ 0 60000 65536"/>
                    <a:gd name="T17" fmla="*/ 0 60000 65536"/>
                    <a:gd name="T18" fmla="*/ 0 60000 65536"/>
                    <a:gd name="T19" fmla="*/ 0 60000 65536"/>
                    <a:gd name="T20" fmla="*/ 0 60000 65536"/>
                    <a:gd name="T21" fmla="*/ 0 w 58"/>
                    <a:gd name="T22" fmla="*/ 0 h 48"/>
                    <a:gd name="T23" fmla="*/ 58 w 5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48">
                      <a:moveTo>
                        <a:pt x="0" y="8"/>
                      </a:moveTo>
                      <a:lnTo>
                        <a:pt x="25" y="0"/>
                      </a:lnTo>
                      <a:lnTo>
                        <a:pt x="58" y="25"/>
                      </a:lnTo>
                      <a:lnTo>
                        <a:pt x="52" y="32"/>
                      </a:lnTo>
                      <a:lnTo>
                        <a:pt x="35" y="32"/>
                      </a:lnTo>
                      <a:lnTo>
                        <a:pt x="27" y="48"/>
                      </a:lnTo>
                      <a:lnTo>
                        <a:pt x="0" y="8"/>
                      </a:lnTo>
                      <a:close/>
                    </a:path>
                  </a:pathLst>
                </a:custGeom>
                <a:solidFill>
                  <a:srgbClr val="808080"/>
                </a:solidFill>
                <a:ln w="4763">
                  <a:solidFill>
                    <a:srgbClr val="000000"/>
                  </a:solidFill>
                  <a:round/>
                  <a:headEnd/>
                  <a:tailEnd/>
                </a:ln>
              </p:spPr>
              <p:txBody>
                <a:bodyPr/>
                <a:lstStyle/>
                <a:p>
                  <a:endParaRPr lang="en-US"/>
                </a:p>
              </p:txBody>
            </p:sp>
            <p:sp>
              <p:nvSpPr>
                <p:cNvPr id="17472" name="Freeform 327">
                  <a:extLst>
                    <a:ext uri="{FF2B5EF4-FFF2-40B4-BE49-F238E27FC236}">
                      <a16:creationId xmlns:a16="http://schemas.microsoft.com/office/drawing/2014/main" xmlns="" id="{EBB54D31-7502-4929-8FCB-6095430F485F}"/>
                    </a:ext>
                  </a:extLst>
                </p:cNvPr>
                <p:cNvSpPr>
                  <a:spLocks/>
                </p:cNvSpPr>
                <p:nvPr/>
              </p:nvSpPr>
              <p:spPr bwMode="auto">
                <a:xfrm>
                  <a:off x="3646" y="2344"/>
                  <a:ext cx="10" cy="18"/>
                </a:xfrm>
                <a:custGeom>
                  <a:avLst/>
                  <a:gdLst>
                    <a:gd name="T0" fmla="*/ 0 w 31"/>
                    <a:gd name="T1" fmla="*/ 0 h 54"/>
                    <a:gd name="T2" fmla="*/ 0 w 31"/>
                    <a:gd name="T3" fmla="*/ 0 h 54"/>
                    <a:gd name="T4" fmla="*/ 0 w 31"/>
                    <a:gd name="T5" fmla="*/ 0 h 54"/>
                    <a:gd name="T6" fmla="*/ 0 w 31"/>
                    <a:gd name="T7" fmla="*/ 0 h 54"/>
                    <a:gd name="T8" fmla="*/ 0 w 31"/>
                    <a:gd name="T9" fmla="*/ 0 h 54"/>
                    <a:gd name="T10" fmla="*/ 0 60000 65536"/>
                    <a:gd name="T11" fmla="*/ 0 60000 65536"/>
                    <a:gd name="T12" fmla="*/ 0 60000 65536"/>
                    <a:gd name="T13" fmla="*/ 0 60000 65536"/>
                    <a:gd name="T14" fmla="*/ 0 60000 65536"/>
                    <a:gd name="T15" fmla="*/ 0 w 31"/>
                    <a:gd name="T16" fmla="*/ 0 h 54"/>
                    <a:gd name="T17" fmla="*/ 31 w 31"/>
                    <a:gd name="T18" fmla="*/ 54 h 54"/>
                  </a:gdLst>
                  <a:ahLst/>
                  <a:cxnLst>
                    <a:cxn ang="T10">
                      <a:pos x="T0" y="T1"/>
                    </a:cxn>
                    <a:cxn ang="T11">
                      <a:pos x="T2" y="T3"/>
                    </a:cxn>
                    <a:cxn ang="T12">
                      <a:pos x="T4" y="T5"/>
                    </a:cxn>
                    <a:cxn ang="T13">
                      <a:pos x="T6" y="T7"/>
                    </a:cxn>
                    <a:cxn ang="T14">
                      <a:pos x="T8" y="T9"/>
                    </a:cxn>
                  </a:cxnLst>
                  <a:rect l="T15" t="T16" r="T17" b="T18"/>
                  <a:pathLst>
                    <a:path w="31" h="54">
                      <a:moveTo>
                        <a:pt x="0" y="4"/>
                      </a:moveTo>
                      <a:lnTo>
                        <a:pt x="31" y="0"/>
                      </a:lnTo>
                      <a:lnTo>
                        <a:pt x="13" y="54"/>
                      </a:lnTo>
                      <a:lnTo>
                        <a:pt x="1" y="53"/>
                      </a:lnTo>
                      <a:lnTo>
                        <a:pt x="0" y="4"/>
                      </a:lnTo>
                      <a:close/>
                    </a:path>
                  </a:pathLst>
                </a:custGeom>
                <a:solidFill>
                  <a:srgbClr val="BF5FFF"/>
                </a:solidFill>
                <a:ln w="4763">
                  <a:solidFill>
                    <a:srgbClr val="000000"/>
                  </a:solidFill>
                  <a:round/>
                  <a:headEnd/>
                  <a:tailEnd/>
                </a:ln>
              </p:spPr>
              <p:txBody>
                <a:bodyPr/>
                <a:lstStyle/>
                <a:p>
                  <a:endParaRPr lang="en-US"/>
                </a:p>
              </p:txBody>
            </p:sp>
          </p:grpSp>
        </p:grpSp>
      </p:grpSp>
      <p:grpSp>
        <p:nvGrpSpPr>
          <p:cNvPr id="8" name="Group 77">
            <a:extLst>
              <a:ext uri="{FF2B5EF4-FFF2-40B4-BE49-F238E27FC236}">
                <a16:creationId xmlns:a16="http://schemas.microsoft.com/office/drawing/2014/main" xmlns="" id="{58921478-2D54-455B-BE30-DB0A57957246}"/>
              </a:ext>
            </a:extLst>
          </p:cNvPr>
          <p:cNvGrpSpPr>
            <a:grpSpLocks/>
          </p:cNvGrpSpPr>
          <p:nvPr/>
        </p:nvGrpSpPr>
        <p:grpSpPr bwMode="auto">
          <a:xfrm>
            <a:off x="457200" y="3849688"/>
            <a:ext cx="7773988" cy="2370137"/>
            <a:chOff x="457200" y="3849688"/>
            <a:chExt cx="7773988" cy="2369880"/>
          </a:xfrm>
        </p:grpSpPr>
        <p:grpSp>
          <p:nvGrpSpPr>
            <p:cNvPr id="17414" name="Group 72">
              <a:extLst>
                <a:ext uri="{FF2B5EF4-FFF2-40B4-BE49-F238E27FC236}">
                  <a16:creationId xmlns:a16="http://schemas.microsoft.com/office/drawing/2014/main" xmlns="" id="{2BDB0C2F-82BB-4F38-9100-CE3B4C76B69D}"/>
                </a:ext>
              </a:extLst>
            </p:cNvPr>
            <p:cNvGrpSpPr>
              <a:grpSpLocks/>
            </p:cNvGrpSpPr>
            <p:nvPr/>
          </p:nvGrpSpPr>
          <p:grpSpPr bwMode="auto">
            <a:xfrm>
              <a:off x="7162800" y="5464706"/>
              <a:ext cx="1068388" cy="398506"/>
              <a:chOff x="6374037" y="3563937"/>
              <a:chExt cx="1068563" cy="398463"/>
            </a:xfrm>
          </p:grpSpPr>
          <p:sp>
            <p:nvSpPr>
              <p:cNvPr id="17416" name="Freeform 352">
                <a:extLst>
                  <a:ext uri="{FF2B5EF4-FFF2-40B4-BE49-F238E27FC236}">
                    <a16:creationId xmlns:a16="http://schemas.microsoft.com/office/drawing/2014/main" xmlns="" id="{608BBEE4-45C9-42DE-A157-65F741EC99AD}"/>
                  </a:ext>
                </a:extLst>
              </p:cNvPr>
              <p:cNvSpPr>
                <a:spLocks/>
              </p:cNvSpPr>
              <p:nvPr/>
            </p:nvSpPr>
            <p:spPr bwMode="auto">
              <a:xfrm>
                <a:off x="7263477" y="3621201"/>
                <a:ext cx="179123" cy="119300"/>
              </a:xfrm>
              <a:custGeom>
                <a:avLst/>
                <a:gdLst>
                  <a:gd name="T0" fmla="*/ 0 w 260"/>
                  <a:gd name="T1" fmla="*/ 2147483647 h 301"/>
                  <a:gd name="T2" fmla="*/ 2147483647 w 260"/>
                  <a:gd name="T3" fmla="*/ 2147483647 h 301"/>
                  <a:gd name="T4" fmla="*/ 2147483647 w 260"/>
                  <a:gd name="T5" fmla="*/ 2147483647 h 301"/>
                  <a:gd name="T6" fmla="*/ 2147483647 w 260"/>
                  <a:gd name="T7" fmla="*/ 2147483647 h 301"/>
                  <a:gd name="T8" fmla="*/ 2147483647 w 260"/>
                  <a:gd name="T9" fmla="*/ 2147483647 h 301"/>
                  <a:gd name="T10" fmla="*/ 2147483647 w 260"/>
                  <a:gd name="T11" fmla="*/ 0 h 301"/>
                  <a:gd name="T12" fmla="*/ 2147483647 w 260"/>
                  <a:gd name="T13" fmla="*/ 2147483647 h 301"/>
                  <a:gd name="T14" fmla="*/ 2147483647 w 260"/>
                  <a:gd name="T15" fmla="*/ 2147483647 h 301"/>
                  <a:gd name="T16" fmla="*/ 2147483647 w 260"/>
                  <a:gd name="T17" fmla="*/ 2147483647 h 301"/>
                  <a:gd name="T18" fmla="*/ 2147483647 w 260"/>
                  <a:gd name="T19" fmla="*/ 2147483647 h 301"/>
                  <a:gd name="T20" fmla="*/ 2147483647 w 260"/>
                  <a:gd name="T21" fmla="*/ 2147483647 h 301"/>
                  <a:gd name="T22" fmla="*/ 2147483647 w 260"/>
                  <a:gd name="T23" fmla="*/ 2147483647 h 301"/>
                  <a:gd name="T24" fmla="*/ 2147483647 w 260"/>
                  <a:gd name="T25" fmla="*/ 2147483647 h 301"/>
                  <a:gd name="T26" fmla="*/ 2147483647 w 260"/>
                  <a:gd name="T27" fmla="*/ 2147483647 h 301"/>
                  <a:gd name="T28" fmla="*/ 2147483647 w 260"/>
                  <a:gd name="T29" fmla="*/ 2147483647 h 301"/>
                  <a:gd name="T30" fmla="*/ 2147483647 w 260"/>
                  <a:gd name="T31" fmla="*/ 2147483647 h 301"/>
                  <a:gd name="T32" fmla="*/ 2147483647 w 260"/>
                  <a:gd name="T33" fmla="*/ 2147483647 h 301"/>
                  <a:gd name="T34" fmla="*/ 2147483647 w 260"/>
                  <a:gd name="T35" fmla="*/ 2147483647 h 301"/>
                  <a:gd name="T36" fmla="*/ 0 w 260"/>
                  <a:gd name="T37" fmla="*/ 2147483647 h 3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0"/>
                  <a:gd name="T58" fmla="*/ 0 h 301"/>
                  <a:gd name="T59" fmla="*/ 260 w 260"/>
                  <a:gd name="T60" fmla="*/ 301 h 3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0" h="301">
                    <a:moveTo>
                      <a:pt x="0" y="68"/>
                    </a:moveTo>
                    <a:lnTo>
                      <a:pt x="117" y="57"/>
                    </a:lnTo>
                    <a:lnTo>
                      <a:pt x="142" y="61"/>
                    </a:lnTo>
                    <a:lnTo>
                      <a:pt x="197" y="35"/>
                    </a:lnTo>
                    <a:lnTo>
                      <a:pt x="209" y="12"/>
                    </a:lnTo>
                    <a:lnTo>
                      <a:pt x="242" y="0"/>
                    </a:lnTo>
                    <a:lnTo>
                      <a:pt x="260" y="114"/>
                    </a:lnTo>
                    <a:lnTo>
                      <a:pt x="247" y="127"/>
                    </a:lnTo>
                    <a:lnTo>
                      <a:pt x="250" y="206"/>
                    </a:lnTo>
                    <a:lnTo>
                      <a:pt x="224" y="212"/>
                    </a:lnTo>
                    <a:lnTo>
                      <a:pt x="209" y="256"/>
                    </a:lnTo>
                    <a:lnTo>
                      <a:pt x="189" y="251"/>
                    </a:lnTo>
                    <a:lnTo>
                      <a:pt x="182" y="301"/>
                    </a:lnTo>
                    <a:lnTo>
                      <a:pt x="153" y="280"/>
                    </a:lnTo>
                    <a:lnTo>
                      <a:pt x="96" y="293"/>
                    </a:lnTo>
                    <a:lnTo>
                      <a:pt x="71" y="274"/>
                    </a:lnTo>
                    <a:lnTo>
                      <a:pt x="38" y="273"/>
                    </a:lnTo>
                    <a:lnTo>
                      <a:pt x="21" y="189"/>
                    </a:lnTo>
                    <a:lnTo>
                      <a:pt x="0" y="68"/>
                    </a:lnTo>
                    <a:close/>
                  </a:path>
                </a:pathLst>
              </a:custGeom>
              <a:solidFill>
                <a:srgbClr val="FF9F7F"/>
              </a:solidFill>
              <a:ln w="4763">
                <a:solidFill>
                  <a:srgbClr val="000000"/>
                </a:solidFill>
                <a:round/>
                <a:headEnd/>
                <a:tailEnd/>
              </a:ln>
            </p:spPr>
            <p:txBody>
              <a:bodyPr/>
              <a:lstStyle/>
              <a:p>
                <a:endParaRPr lang="en-US"/>
              </a:p>
            </p:txBody>
          </p:sp>
          <p:sp>
            <p:nvSpPr>
              <p:cNvPr id="17417" name="Freeform 353">
                <a:extLst>
                  <a:ext uri="{FF2B5EF4-FFF2-40B4-BE49-F238E27FC236}">
                    <a16:creationId xmlns:a16="http://schemas.microsoft.com/office/drawing/2014/main" xmlns="" id="{23B60B82-AAE6-438F-92F0-9F461E0DCA14}"/>
                  </a:ext>
                </a:extLst>
              </p:cNvPr>
              <p:cNvSpPr>
                <a:spLocks/>
              </p:cNvSpPr>
              <p:nvPr/>
            </p:nvSpPr>
            <p:spPr bwMode="auto">
              <a:xfrm>
                <a:off x="6571690" y="3792994"/>
                <a:ext cx="294421" cy="169406"/>
              </a:xfrm>
              <a:custGeom>
                <a:avLst/>
                <a:gdLst>
                  <a:gd name="T0" fmla="*/ 2147483647 w 430"/>
                  <a:gd name="T1" fmla="*/ 0 h 426"/>
                  <a:gd name="T2" fmla="*/ 2147483647 w 430"/>
                  <a:gd name="T3" fmla="*/ 2147483647 h 426"/>
                  <a:gd name="T4" fmla="*/ 2147483647 w 430"/>
                  <a:gd name="T5" fmla="*/ 2147483647 h 426"/>
                  <a:gd name="T6" fmla="*/ 2147483647 w 430"/>
                  <a:gd name="T7" fmla="*/ 2147483647 h 426"/>
                  <a:gd name="T8" fmla="*/ 2147483647 w 430"/>
                  <a:gd name="T9" fmla="*/ 2147483647 h 426"/>
                  <a:gd name="T10" fmla="*/ 2147483647 w 430"/>
                  <a:gd name="T11" fmla="*/ 2147483647 h 426"/>
                  <a:gd name="T12" fmla="*/ 2147483647 w 430"/>
                  <a:gd name="T13" fmla="*/ 2147483647 h 426"/>
                  <a:gd name="T14" fmla="*/ 2147483647 w 430"/>
                  <a:gd name="T15" fmla="*/ 2147483647 h 426"/>
                  <a:gd name="T16" fmla="*/ 0 w 430"/>
                  <a:gd name="T17" fmla="*/ 2147483647 h 426"/>
                  <a:gd name="T18" fmla="*/ 2147483647 w 430"/>
                  <a:gd name="T19" fmla="*/ 2147483647 h 426"/>
                  <a:gd name="T20" fmla="*/ 2147483647 w 430"/>
                  <a:gd name="T21" fmla="*/ 0 h 4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0"/>
                  <a:gd name="T34" fmla="*/ 0 h 426"/>
                  <a:gd name="T35" fmla="*/ 430 w 430"/>
                  <a:gd name="T36" fmla="*/ 426 h 4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0" h="426">
                    <a:moveTo>
                      <a:pt x="52" y="0"/>
                    </a:moveTo>
                    <a:lnTo>
                      <a:pt x="430" y="17"/>
                    </a:lnTo>
                    <a:lnTo>
                      <a:pt x="412" y="393"/>
                    </a:lnTo>
                    <a:lnTo>
                      <a:pt x="289" y="387"/>
                    </a:lnTo>
                    <a:lnTo>
                      <a:pt x="174" y="383"/>
                    </a:lnTo>
                    <a:lnTo>
                      <a:pt x="174" y="398"/>
                    </a:lnTo>
                    <a:lnTo>
                      <a:pt x="78" y="398"/>
                    </a:lnTo>
                    <a:lnTo>
                      <a:pt x="72" y="426"/>
                    </a:lnTo>
                    <a:lnTo>
                      <a:pt x="0" y="417"/>
                    </a:lnTo>
                    <a:lnTo>
                      <a:pt x="41" y="98"/>
                    </a:lnTo>
                    <a:lnTo>
                      <a:pt x="52" y="0"/>
                    </a:lnTo>
                    <a:close/>
                  </a:path>
                </a:pathLst>
              </a:custGeom>
              <a:solidFill>
                <a:srgbClr val="800080"/>
              </a:solidFill>
              <a:ln w="4763">
                <a:solidFill>
                  <a:srgbClr val="000000"/>
                </a:solidFill>
                <a:round/>
                <a:headEnd/>
                <a:tailEnd/>
              </a:ln>
            </p:spPr>
            <p:txBody>
              <a:bodyPr/>
              <a:lstStyle/>
              <a:p>
                <a:endParaRPr lang="en-US"/>
              </a:p>
            </p:txBody>
          </p:sp>
          <p:sp>
            <p:nvSpPr>
              <p:cNvPr id="17418" name="Freeform 354">
                <a:extLst>
                  <a:ext uri="{FF2B5EF4-FFF2-40B4-BE49-F238E27FC236}">
                    <a16:creationId xmlns:a16="http://schemas.microsoft.com/office/drawing/2014/main" xmlns="" id="{BBFA2547-79F4-402A-975F-E7140AF0CC86}"/>
                  </a:ext>
                </a:extLst>
              </p:cNvPr>
              <p:cNvSpPr>
                <a:spLocks/>
              </p:cNvSpPr>
              <p:nvPr/>
            </p:nvSpPr>
            <p:spPr bwMode="auto">
              <a:xfrm>
                <a:off x="6374037" y="3563937"/>
                <a:ext cx="343834" cy="152704"/>
              </a:xfrm>
              <a:custGeom>
                <a:avLst/>
                <a:gdLst>
                  <a:gd name="T0" fmla="*/ 2147483647 w 501"/>
                  <a:gd name="T1" fmla="*/ 0 h 382"/>
                  <a:gd name="T2" fmla="*/ 2147483647 w 501"/>
                  <a:gd name="T3" fmla="*/ 2147483647 h 382"/>
                  <a:gd name="T4" fmla="*/ 2147483647 w 501"/>
                  <a:gd name="T5" fmla="*/ 2147483647 h 382"/>
                  <a:gd name="T6" fmla="*/ 2147483647 w 501"/>
                  <a:gd name="T7" fmla="*/ 2147483647 h 382"/>
                  <a:gd name="T8" fmla="*/ 2147483647 w 501"/>
                  <a:gd name="T9" fmla="*/ 2147483647 h 382"/>
                  <a:gd name="T10" fmla="*/ 2147483647 w 501"/>
                  <a:gd name="T11" fmla="*/ 2147483647 h 382"/>
                  <a:gd name="T12" fmla="*/ 2147483647 w 501"/>
                  <a:gd name="T13" fmla="*/ 2147483647 h 382"/>
                  <a:gd name="T14" fmla="*/ 2147483647 w 501"/>
                  <a:gd name="T15" fmla="*/ 2147483647 h 382"/>
                  <a:gd name="T16" fmla="*/ 2147483647 w 501"/>
                  <a:gd name="T17" fmla="*/ 2147483647 h 382"/>
                  <a:gd name="T18" fmla="*/ 0 w 501"/>
                  <a:gd name="T19" fmla="*/ 2147483647 h 382"/>
                  <a:gd name="T20" fmla="*/ 0 w 501"/>
                  <a:gd name="T21" fmla="*/ 2147483647 h 382"/>
                  <a:gd name="T22" fmla="*/ 2147483647 w 501"/>
                  <a:gd name="T23" fmla="*/ 2147483647 h 382"/>
                  <a:gd name="T24" fmla="*/ 2147483647 w 501"/>
                  <a:gd name="T25" fmla="*/ 2147483647 h 382"/>
                  <a:gd name="T26" fmla="*/ 2147483647 w 501"/>
                  <a:gd name="T27" fmla="*/ 2147483647 h 382"/>
                  <a:gd name="T28" fmla="*/ 2147483647 w 501"/>
                  <a:gd name="T29" fmla="*/ 2147483647 h 382"/>
                  <a:gd name="T30" fmla="*/ 2147483647 w 501"/>
                  <a:gd name="T31" fmla="*/ 2147483647 h 382"/>
                  <a:gd name="T32" fmla="*/ 2147483647 w 501"/>
                  <a:gd name="T33" fmla="*/ 2147483647 h 382"/>
                  <a:gd name="T34" fmla="*/ 2147483647 w 501"/>
                  <a:gd name="T35" fmla="*/ 2147483647 h 382"/>
                  <a:gd name="T36" fmla="*/ 2147483647 w 501"/>
                  <a:gd name="T37" fmla="*/ 2147483647 h 382"/>
                  <a:gd name="T38" fmla="*/ 2147483647 w 501"/>
                  <a:gd name="T39" fmla="*/ 2147483647 h 382"/>
                  <a:gd name="T40" fmla="*/ 2147483647 w 501"/>
                  <a:gd name="T41" fmla="*/ 2147483647 h 382"/>
                  <a:gd name="T42" fmla="*/ 2147483647 w 501"/>
                  <a:gd name="T43" fmla="*/ 2147483647 h 382"/>
                  <a:gd name="T44" fmla="*/ 2147483647 w 501"/>
                  <a:gd name="T45" fmla="*/ 2147483647 h 382"/>
                  <a:gd name="T46" fmla="*/ 2147483647 w 501"/>
                  <a:gd name="T47" fmla="*/ 2147483647 h 382"/>
                  <a:gd name="T48" fmla="*/ 2147483647 w 501"/>
                  <a:gd name="T49" fmla="*/ 2147483647 h 382"/>
                  <a:gd name="T50" fmla="*/ 2147483647 w 501"/>
                  <a:gd name="T51" fmla="*/ 2147483647 h 382"/>
                  <a:gd name="T52" fmla="*/ 2147483647 w 501"/>
                  <a:gd name="T53" fmla="*/ 0 h 38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01"/>
                  <a:gd name="T82" fmla="*/ 0 h 382"/>
                  <a:gd name="T83" fmla="*/ 501 w 501"/>
                  <a:gd name="T84" fmla="*/ 382 h 38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01" h="382">
                    <a:moveTo>
                      <a:pt x="110" y="0"/>
                    </a:moveTo>
                    <a:lnTo>
                      <a:pt x="95" y="8"/>
                    </a:lnTo>
                    <a:lnTo>
                      <a:pt x="86" y="41"/>
                    </a:lnTo>
                    <a:lnTo>
                      <a:pt x="77" y="70"/>
                    </a:lnTo>
                    <a:lnTo>
                      <a:pt x="70" y="92"/>
                    </a:lnTo>
                    <a:lnTo>
                      <a:pt x="61" y="117"/>
                    </a:lnTo>
                    <a:lnTo>
                      <a:pt x="51" y="142"/>
                    </a:lnTo>
                    <a:lnTo>
                      <a:pt x="38" y="169"/>
                    </a:lnTo>
                    <a:lnTo>
                      <a:pt x="20" y="200"/>
                    </a:lnTo>
                    <a:lnTo>
                      <a:pt x="0" y="231"/>
                    </a:lnTo>
                    <a:lnTo>
                      <a:pt x="0" y="297"/>
                    </a:lnTo>
                    <a:lnTo>
                      <a:pt x="281" y="355"/>
                    </a:lnTo>
                    <a:lnTo>
                      <a:pt x="411" y="382"/>
                    </a:lnTo>
                    <a:lnTo>
                      <a:pt x="438" y="249"/>
                    </a:lnTo>
                    <a:lnTo>
                      <a:pt x="455" y="238"/>
                    </a:lnTo>
                    <a:lnTo>
                      <a:pt x="439" y="208"/>
                    </a:lnTo>
                    <a:lnTo>
                      <a:pt x="447" y="178"/>
                    </a:lnTo>
                    <a:lnTo>
                      <a:pt x="501" y="127"/>
                    </a:lnTo>
                    <a:lnTo>
                      <a:pt x="464" y="81"/>
                    </a:lnTo>
                    <a:lnTo>
                      <a:pt x="308" y="48"/>
                    </a:lnTo>
                    <a:lnTo>
                      <a:pt x="287" y="62"/>
                    </a:lnTo>
                    <a:lnTo>
                      <a:pt x="259" y="39"/>
                    </a:lnTo>
                    <a:lnTo>
                      <a:pt x="234" y="63"/>
                    </a:lnTo>
                    <a:lnTo>
                      <a:pt x="210" y="39"/>
                    </a:lnTo>
                    <a:lnTo>
                      <a:pt x="148" y="40"/>
                    </a:lnTo>
                    <a:lnTo>
                      <a:pt x="156" y="3"/>
                    </a:lnTo>
                    <a:lnTo>
                      <a:pt x="110" y="0"/>
                    </a:lnTo>
                    <a:close/>
                  </a:path>
                </a:pathLst>
              </a:custGeom>
              <a:solidFill>
                <a:srgbClr val="3F5F00"/>
              </a:solidFill>
              <a:ln w="4763">
                <a:solidFill>
                  <a:srgbClr val="000000"/>
                </a:solidFill>
                <a:round/>
                <a:headEnd/>
                <a:tailEnd/>
              </a:ln>
            </p:spPr>
            <p:txBody>
              <a:bodyPr/>
              <a:lstStyle/>
              <a:p>
                <a:endParaRPr lang="en-US"/>
              </a:p>
            </p:txBody>
          </p:sp>
        </p:grpSp>
        <p:sp>
          <p:nvSpPr>
            <p:cNvPr id="74" name="TextBox 73">
              <a:extLst>
                <a:ext uri="{FF2B5EF4-FFF2-40B4-BE49-F238E27FC236}">
                  <a16:creationId xmlns:a16="http://schemas.microsoft.com/office/drawing/2014/main" xmlns="" id="{62E8684E-A850-41B8-9613-64A4C25879F1}"/>
                </a:ext>
              </a:extLst>
            </p:cNvPr>
            <p:cNvSpPr txBox="1"/>
            <p:nvPr/>
          </p:nvSpPr>
          <p:spPr bwMode="auto">
            <a:xfrm>
              <a:off x="457200" y="3849688"/>
              <a:ext cx="6096000" cy="2369880"/>
            </a:xfrm>
            <a:prstGeom prst="rect">
              <a:avLst/>
            </a:prstGeom>
            <a:noFill/>
          </p:spPr>
          <p:txBody>
            <a:bodyPr>
              <a:spAutoFit/>
            </a:bodyPr>
            <a:lstStyle/>
            <a:p>
              <a:pPr marL="347663" indent="-347663" fontAlgn="auto">
                <a:spcBef>
                  <a:spcPts val="0"/>
                </a:spcBef>
                <a:spcAft>
                  <a:spcPts val="0"/>
                </a:spcAft>
                <a:buClr>
                  <a:schemeClr val="accent1"/>
                </a:buClr>
                <a:defRPr/>
              </a:pPr>
              <a:r>
                <a:rPr lang="en-US" sz="3600" b="1" u="sng" dirty="0">
                  <a:solidFill>
                    <a:schemeClr val="accent2"/>
                  </a:solidFill>
                  <a:latin typeface="+mn-lt"/>
                  <a:cs typeface="Arial" charset="0"/>
                </a:rPr>
                <a:t>S</a:t>
              </a:r>
              <a:r>
                <a:rPr lang="en-US" sz="2800" b="1" dirty="0">
                  <a:solidFill>
                    <a:schemeClr val="accent2"/>
                  </a:solidFill>
                  <a:latin typeface="+mn-lt"/>
                  <a:cs typeface="Arial" charset="0"/>
                </a:rPr>
                <a:t>tatistic</a:t>
              </a:r>
              <a:r>
                <a:rPr lang="en-US" sz="2800" b="1" dirty="0">
                  <a:latin typeface="+mn-lt"/>
                  <a:cs typeface="Arial" charset="0"/>
                </a:rPr>
                <a:t> </a:t>
              </a:r>
            </a:p>
            <a:p>
              <a:pPr fontAlgn="auto">
                <a:spcBef>
                  <a:spcPts val="0"/>
                </a:spcBef>
                <a:spcAft>
                  <a:spcPts val="0"/>
                </a:spcAft>
                <a:buClr>
                  <a:schemeClr val="accent1"/>
                </a:buClr>
                <a:defRPr/>
              </a:pPr>
              <a:r>
                <a:rPr lang="en-US" sz="2800" dirty="0">
                  <a:latin typeface="+mn-lt"/>
                  <a:cs typeface="Arial" charset="0"/>
                </a:rPr>
                <a:t>A numerical description of a </a:t>
              </a:r>
              <a:r>
                <a:rPr lang="en-US" sz="2800" u="sng" dirty="0">
                  <a:solidFill>
                    <a:schemeClr val="accent2"/>
                  </a:solidFill>
                  <a:latin typeface="+mn-lt"/>
                  <a:cs typeface="Arial" charset="0"/>
                </a:rPr>
                <a:t>s</a:t>
              </a:r>
              <a:r>
                <a:rPr lang="en-US" sz="2800" dirty="0">
                  <a:solidFill>
                    <a:schemeClr val="accent2"/>
                  </a:solidFill>
                  <a:latin typeface="+mn-lt"/>
                  <a:cs typeface="Arial" charset="0"/>
                </a:rPr>
                <a:t>ample</a:t>
              </a:r>
              <a:r>
                <a:rPr lang="en-US" sz="2800" dirty="0">
                  <a:latin typeface="+mn-lt"/>
                  <a:cs typeface="Arial" charset="0"/>
                </a:rPr>
                <a:t> characteristic.</a:t>
              </a:r>
            </a:p>
            <a:p>
              <a:pPr marL="347663" indent="-347663" fontAlgn="auto">
                <a:spcBef>
                  <a:spcPts val="0"/>
                </a:spcBef>
                <a:spcAft>
                  <a:spcPts val="0"/>
                </a:spcAft>
                <a:defRPr/>
              </a:pPr>
              <a:r>
                <a:rPr lang="en-US" sz="2800" i="1" dirty="0">
                  <a:latin typeface="+mn-lt"/>
                  <a:cs typeface="Arial" charset="0"/>
                </a:rPr>
                <a:t>	Average age of people from a sample of three states</a:t>
              </a:r>
            </a:p>
          </p:txBody>
        </p:sp>
      </p:grpSp>
    </p:spTree>
    <p:extLst>
      <p:ext uri="{BB962C8B-B14F-4D97-AF65-F5344CB8AC3E}">
        <p14:creationId xmlns:p14="http://schemas.microsoft.com/office/powerpoint/2010/main" val="302138221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5602F1CB-B5DA-4E1F-9596-2776E09D597C}"/>
              </a:ext>
            </a:extLst>
          </p:cNvPr>
          <p:cNvSpPr>
            <a:spLocks noGrp="1"/>
          </p:cNvSpPr>
          <p:nvPr>
            <p:ph type="body" sz="quarter" idx="12"/>
          </p:nvPr>
        </p:nvSpPr>
        <p:spPr/>
        <p:txBody>
          <a:bodyPr/>
          <a:lstStyle/>
          <a:p>
            <a:pPr eaLnBrk="1" hangingPunct="1">
              <a:buFont typeface="Arial" charset="0"/>
              <a:buNone/>
              <a:defRPr/>
            </a:pPr>
            <a:r>
              <a:rPr lang="en-US" b="1" dirty="0">
                <a:solidFill>
                  <a:schemeClr val="accent3"/>
                </a:solidFill>
                <a:latin typeface="+mj-lt"/>
              </a:rPr>
              <a:t>Example:  Distinguish Parameter and Statistic</a:t>
            </a:r>
          </a:p>
        </p:txBody>
      </p:sp>
      <p:sp>
        <p:nvSpPr>
          <p:cNvPr id="18435" name="TextBox 2">
            <a:extLst>
              <a:ext uri="{FF2B5EF4-FFF2-40B4-BE49-F238E27FC236}">
                <a16:creationId xmlns:a16="http://schemas.microsoft.com/office/drawing/2014/main" xmlns="" id="{E39E5C47-15EC-4DB9-A9BE-7D385D8322F9}"/>
              </a:ext>
            </a:extLst>
          </p:cNvPr>
          <p:cNvSpPr txBox="1">
            <a:spLocks noChangeArrowheads="1"/>
          </p:cNvSpPr>
          <p:nvPr/>
        </p:nvSpPr>
        <p:spPr bwMode="auto">
          <a:xfrm>
            <a:off x="457200" y="1066800"/>
            <a:ext cx="8229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dirty="0">
                <a:cs typeface="Arial" panose="020B0604020202020204" pitchFamily="34" charset="0"/>
              </a:rPr>
              <a:t>Decide whether each number describes a population parameter or a sample statistic.</a:t>
            </a:r>
          </a:p>
        </p:txBody>
      </p:sp>
      <p:sp>
        <p:nvSpPr>
          <p:cNvPr id="18436" name="TextBox 3">
            <a:extLst>
              <a:ext uri="{FF2B5EF4-FFF2-40B4-BE49-F238E27FC236}">
                <a16:creationId xmlns:a16="http://schemas.microsoft.com/office/drawing/2014/main" xmlns="" id="{510E9A4D-7614-4BF8-8497-807D6294D8D4}"/>
              </a:ext>
            </a:extLst>
          </p:cNvPr>
          <p:cNvSpPr txBox="1">
            <a:spLocks noChangeArrowheads="1"/>
          </p:cNvSpPr>
          <p:nvPr/>
        </p:nvSpPr>
        <p:spPr bwMode="auto">
          <a:xfrm>
            <a:off x="542636" y="2012950"/>
            <a:ext cx="7945582"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buFont typeface="+mj-lt"/>
              <a:buAutoNum type="arabicPeriod"/>
            </a:pPr>
            <a:r>
              <a:rPr lang="en-US" dirty="0"/>
              <a:t>A survey of several hundred collegiate student-athletes in the United States found that, during the season of their sport, the average time spent on athletics by student-athletes is 50 hours per week. </a:t>
            </a:r>
            <a:r>
              <a:rPr lang="en-US" i="1" dirty="0">
                <a:solidFill>
                  <a:schemeClr val="tx2">
                    <a:lumMod val="75000"/>
                  </a:schemeClr>
                </a:solidFill>
              </a:rPr>
              <a:t>(Source: Penn Schoen Berland)</a:t>
            </a:r>
            <a:endParaRPr lang="en-US" altLang="en-US" sz="2400" i="1" dirty="0">
              <a:solidFill>
                <a:schemeClr val="tx2">
                  <a:lumMod val="75000"/>
                </a:schemeClr>
              </a:solidFill>
              <a:cs typeface="Arial" panose="020B0604020202020204" pitchFamily="34" charset="0"/>
            </a:endParaRPr>
          </a:p>
        </p:txBody>
      </p:sp>
      <p:sp>
        <p:nvSpPr>
          <p:cNvPr id="5" name="TextBox 4">
            <a:extLst>
              <a:ext uri="{FF2B5EF4-FFF2-40B4-BE49-F238E27FC236}">
                <a16:creationId xmlns:a16="http://schemas.microsoft.com/office/drawing/2014/main" xmlns="" id="{AAAC1FD0-C194-4BC2-A5DF-1168AFFF0A27}"/>
              </a:ext>
            </a:extLst>
          </p:cNvPr>
          <p:cNvSpPr txBox="1">
            <a:spLocks noChangeArrowheads="1"/>
          </p:cNvSpPr>
          <p:nvPr/>
        </p:nvSpPr>
        <p:spPr bwMode="auto">
          <a:xfrm>
            <a:off x="542636" y="4405746"/>
            <a:ext cx="7315200" cy="190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dirty="0">
                <a:solidFill>
                  <a:srgbClr val="83BB35"/>
                </a:solidFill>
                <a:cs typeface="Arial" panose="020B0604020202020204" pitchFamily="34" charset="0"/>
              </a:rPr>
              <a:t>Solution:</a:t>
            </a:r>
          </a:p>
          <a:p>
            <a:pPr marL="514350" indent="-514350">
              <a:buFont typeface="+mj-lt"/>
              <a:buAutoNum type="arabicPeriod"/>
            </a:pPr>
            <a:r>
              <a:rPr lang="en-US" dirty="0"/>
              <a:t>Because the average of 50 hours per week is based on a subset of the population, it is a sample statistic.</a:t>
            </a:r>
            <a:endParaRPr lang="en-US" altLang="en-US" dirty="0">
              <a:cs typeface="Arial" panose="020B0604020202020204" pitchFamily="34" charset="0"/>
            </a:endParaRPr>
          </a:p>
        </p:txBody>
      </p:sp>
    </p:spTree>
    <p:extLst>
      <p:ext uri="{BB962C8B-B14F-4D97-AF65-F5344CB8AC3E}">
        <p14:creationId xmlns:p14="http://schemas.microsoft.com/office/powerpoint/2010/main" val="26880868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3CE3E682-0565-44B0-838D-C1ADED05F238}"/>
              </a:ext>
            </a:extLst>
          </p:cNvPr>
          <p:cNvSpPr>
            <a:spLocks noGrp="1"/>
          </p:cNvSpPr>
          <p:nvPr>
            <p:ph type="body" sz="quarter" idx="12"/>
          </p:nvPr>
        </p:nvSpPr>
        <p:spPr/>
        <p:txBody>
          <a:bodyPr/>
          <a:lstStyle/>
          <a:p>
            <a:pPr eaLnBrk="1" hangingPunct="1">
              <a:buFont typeface="Arial" charset="0"/>
              <a:buNone/>
              <a:defRPr/>
            </a:pPr>
            <a:r>
              <a:rPr lang="en-US" b="1" dirty="0">
                <a:solidFill>
                  <a:schemeClr val="accent3"/>
                </a:solidFill>
                <a:latin typeface="+mj-lt"/>
              </a:rPr>
              <a:t>Example:  Distinguish Parameter and Statistic</a:t>
            </a:r>
          </a:p>
        </p:txBody>
      </p:sp>
      <p:sp>
        <p:nvSpPr>
          <p:cNvPr id="19459" name="TextBox 2">
            <a:extLst>
              <a:ext uri="{FF2B5EF4-FFF2-40B4-BE49-F238E27FC236}">
                <a16:creationId xmlns:a16="http://schemas.microsoft.com/office/drawing/2014/main" xmlns="" id="{B0252B2A-54F7-47A9-BE7E-C0B72C628234}"/>
              </a:ext>
            </a:extLst>
          </p:cNvPr>
          <p:cNvSpPr txBox="1">
            <a:spLocks noChangeArrowheads="1"/>
          </p:cNvSpPr>
          <p:nvPr/>
        </p:nvSpPr>
        <p:spPr bwMode="auto">
          <a:xfrm>
            <a:off x="457200" y="1066800"/>
            <a:ext cx="8229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a:cs typeface="Arial" panose="020B0604020202020204" pitchFamily="34" charset="0"/>
              </a:rPr>
              <a:t>Decide whether the numerical value describes a population parameter or a sample statistic.</a:t>
            </a:r>
          </a:p>
        </p:txBody>
      </p:sp>
      <p:sp>
        <p:nvSpPr>
          <p:cNvPr id="19460" name="TextBox 3">
            <a:extLst>
              <a:ext uri="{FF2B5EF4-FFF2-40B4-BE49-F238E27FC236}">
                <a16:creationId xmlns:a16="http://schemas.microsoft.com/office/drawing/2014/main" xmlns="" id="{14C15EDE-1A36-4D08-BB47-E54A5CE91F6D}"/>
              </a:ext>
            </a:extLst>
          </p:cNvPr>
          <p:cNvSpPr txBox="1">
            <a:spLocks noChangeArrowheads="1"/>
          </p:cNvSpPr>
          <p:nvPr/>
        </p:nvSpPr>
        <p:spPr bwMode="auto">
          <a:xfrm>
            <a:off x="533400" y="2209800"/>
            <a:ext cx="8153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800100" indent="-34290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257300" indent="-3429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714500" indent="-3429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171700" indent="-3429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628900" indent="-3429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3086100" indent="-3429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543300" indent="-3429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4000500" indent="-3429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 typeface="Arial" panose="020B0604020202020204" pitchFamily="34" charset="0"/>
              <a:buAutoNum type="arabicPeriod" startAt="2"/>
            </a:pPr>
            <a:r>
              <a:rPr lang="en-US" dirty="0"/>
              <a:t>The freshman class at a university has an average SAT math score of 514.</a:t>
            </a:r>
            <a:endParaRPr lang="en-US" altLang="en-US" sz="2400" dirty="0">
              <a:cs typeface="Arial" panose="020B0604020202020204" pitchFamily="34" charset="0"/>
            </a:endParaRPr>
          </a:p>
        </p:txBody>
      </p:sp>
      <p:sp>
        <p:nvSpPr>
          <p:cNvPr id="5" name="TextBox 4">
            <a:extLst>
              <a:ext uri="{FF2B5EF4-FFF2-40B4-BE49-F238E27FC236}">
                <a16:creationId xmlns:a16="http://schemas.microsoft.com/office/drawing/2014/main" xmlns="" id="{BBB063E4-41E0-4CD2-B6AB-426396D0B2CC}"/>
              </a:ext>
            </a:extLst>
          </p:cNvPr>
          <p:cNvSpPr txBox="1">
            <a:spLocks noChangeArrowheads="1"/>
          </p:cNvSpPr>
          <p:nvPr/>
        </p:nvSpPr>
        <p:spPr bwMode="auto">
          <a:xfrm>
            <a:off x="533400" y="3611707"/>
            <a:ext cx="7315200" cy="190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dirty="0">
                <a:solidFill>
                  <a:srgbClr val="83BB35"/>
                </a:solidFill>
                <a:cs typeface="Arial" panose="020B0604020202020204" pitchFamily="34" charset="0"/>
              </a:rPr>
              <a:t>Solution:</a:t>
            </a:r>
          </a:p>
          <a:p>
            <a:pPr marL="517525" indent="-517525">
              <a:buFont typeface="+mj-lt"/>
              <a:buAutoNum type="arabicPeriod" startAt="2"/>
            </a:pPr>
            <a:r>
              <a:rPr lang="en-US" dirty="0"/>
              <a:t>Because the average SAT math score of 514 is based on the entire freshman class, it is a population parameter.</a:t>
            </a:r>
            <a:endParaRPr lang="en-US" altLang="en-US" dirty="0">
              <a:cs typeface="Arial" panose="020B0604020202020204" pitchFamily="34" charset="0"/>
            </a:endParaRPr>
          </a:p>
        </p:txBody>
      </p:sp>
    </p:spTree>
    <p:extLst>
      <p:ext uri="{BB962C8B-B14F-4D97-AF65-F5344CB8AC3E}">
        <p14:creationId xmlns:p14="http://schemas.microsoft.com/office/powerpoint/2010/main" val="135411411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3CE3E682-0565-44B0-838D-C1ADED05F238}"/>
              </a:ext>
            </a:extLst>
          </p:cNvPr>
          <p:cNvSpPr>
            <a:spLocks noGrp="1"/>
          </p:cNvSpPr>
          <p:nvPr>
            <p:ph type="body" sz="quarter" idx="12"/>
          </p:nvPr>
        </p:nvSpPr>
        <p:spPr/>
        <p:txBody>
          <a:bodyPr/>
          <a:lstStyle/>
          <a:p>
            <a:pPr eaLnBrk="1" hangingPunct="1">
              <a:buFont typeface="Arial" charset="0"/>
              <a:buNone/>
              <a:defRPr/>
            </a:pPr>
            <a:r>
              <a:rPr lang="en-US" b="1" dirty="0">
                <a:solidFill>
                  <a:schemeClr val="accent3"/>
                </a:solidFill>
                <a:latin typeface="+mj-lt"/>
              </a:rPr>
              <a:t>Example:  Distinguish Parameter and Statistic</a:t>
            </a:r>
          </a:p>
        </p:txBody>
      </p:sp>
      <p:sp>
        <p:nvSpPr>
          <p:cNvPr id="19459" name="TextBox 2">
            <a:extLst>
              <a:ext uri="{FF2B5EF4-FFF2-40B4-BE49-F238E27FC236}">
                <a16:creationId xmlns:a16="http://schemas.microsoft.com/office/drawing/2014/main" xmlns="" id="{B0252B2A-54F7-47A9-BE7E-C0B72C628234}"/>
              </a:ext>
            </a:extLst>
          </p:cNvPr>
          <p:cNvSpPr txBox="1">
            <a:spLocks noChangeArrowheads="1"/>
          </p:cNvSpPr>
          <p:nvPr/>
        </p:nvSpPr>
        <p:spPr bwMode="auto">
          <a:xfrm>
            <a:off x="457200" y="1066800"/>
            <a:ext cx="8229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a:cs typeface="Arial" panose="020B0604020202020204" pitchFamily="34" charset="0"/>
              </a:rPr>
              <a:t>Decide whether the numerical value describes a population parameter or a sample statistic.</a:t>
            </a:r>
          </a:p>
        </p:txBody>
      </p:sp>
      <p:sp>
        <p:nvSpPr>
          <p:cNvPr id="19460" name="TextBox 3">
            <a:extLst>
              <a:ext uri="{FF2B5EF4-FFF2-40B4-BE49-F238E27FC236}">
                <a16:creationId xmlns:a16="http://schemas.microsoft.com/office/drawing/2014/main" xmlns="" id="{14C15EDE-1A36-4D08-BB47-E54A5CE91F6D}"/>
              </a:ext>
            </a:extLst>
          </p:cNvPr>
          <p:cNvSpPr txBox="1">
            <a:spLocks noChangeArrowheads="1"/>
          </p:cNvSpPr>
          <p:nvPr/>
        </p:nvSpPr>
        <p:spPr bwMode="auto">
          <a:xfrm>
            <a:off x="533400" y="2209800"/>
            <a:ext cx="8153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800100" indent="-34290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257300" indent="-3429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714500" indent="-3429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171700" indent="-3429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628900" indent="-3429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3086100" indent="-3429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543300" indent="-3429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4000500" indent="-3429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buFont typeface="+mj-lt"/>
              <a:buAutoNum type="arabicPeriod" startAt="3"/>
            </a:pPr>
            <a:r>
              <a:rPr lang="en-US" dirty="0"/>
              <a:t>In a random check of several hundred retail stores, the Food and Drug Administration found that 34% of the stores were not storing fish at the proper temperature.</a:t>
            </a:r>
            <a:endParaRPr lang="en-US" altLang="en-US" sz="2400" dirty="0">
              <a:cs typeface="Arial" panose="020B0604020202020204" pitchFamily="34" charset="0"/>
            </a:endParaRPr>
          </a:p>
        </p:txBody>
      </p:sp>
      <p:sp>
        <p:nvSpPr>
          <p:cNvPr id="5" name="TextBox 4">
            <a:extLst>
              <a:ext uri="{FF2B5EF4-FFF2-40B4-BE49-F238E27FC236}">
                <a16:creationId xmlns:a16="http://schemas.microsoft.com/office/drawing/2014/main" xmlns="" id="{BBB063E4-41E0-4CD2-B6AB-426396D0B2CC}"/>
              </a:ext>
            </a:extLst>
          </p:cNvPr>
          <p:cNvSpPr txBox="1">
            <a:spLocks noChangeArrowheads="1"/>
          </p:cNvSpPr>
          <p:nvPr/>
        </p:nvSpPr>
        <p:spPr bwMode="auto">
          <a:xfrm>
            <a:off x="533399" y="3916507"/>
            <a:ext cx="8259619" cy="147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dirty="0">
                <a:solidFill>
                  <a:srgbClr val="83BB35"/>
                </a:solidFill>
                <a:cs typeface="Arial" panose="020B0604020202020204" pitchFamily="34" charset="0"/>
              </a:rPr>
              <a:t>Solution:</a:t>
            </a:r>
          </a:p>
          <a:p>
            <a:pPr marL="517525" indent="-517525">
              <a:buFont typeface="+mj-lt"/>
              <a:buAutoNum type="arabicPeriod" startAt="3"/>
            </a:pPr>
            <a:r>
              <a:rPr lang="en-US" dirty="0"/>
              <a:t>Because 34% is based on a subset of the population, it is a sample statistic.</a:t>
            </a:r>
            <a:endParaRPr lang="en-US" altLang="en-US" dirty="0">
              <a:cs typeface="Arial" panose="020B0604020202020204" pitchFamily="34" charset="0"/>
            </a:endParaRPr>
          </a:p>
        </p:txBody>
      </p:sp>
    </p:spTree>
    <p:extLst>
      <p:ext uri="{BB962C8B-B14F-4D97-AF65-F5344CB8AC3E}">
        <p14:creationId xmlns:p14="http://schemas.microsoft.com/office/powerpoint/2010/main" val="17228021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a:extLst>
              <a:ext uri="{FF2B5EF4-FFF2-40B4-BE49-F238E27FC236}">
                <a16:creationId xmlns:a16="http://schemas.microsoft.com/office/drawing/2014/main" xmlns="" id="{BEC1FF71-EF56-4993-AE2A-99EF2BDA0384}"/>
              </a:ext>
            </a:extLst>
          </p:cNvPr>
          <p:cNvSpPr>
            <a:spLocks noGrp="1"/>
          </p:cNvSpPr>
          <p:nvPr>
            <p:ph type="title"/>
          </p:nvPr>
        </p:nvSpPr>
        <p:spPr/>
        <p:txBody>
          <a:bodyPr/>
          <a:lstStyle/>
          <a:p>
            <a:pPr eaLnBrk="1" hangingPunct="1"/>
            <a:r>
              <a:rPr lang="en-US" altLang="en-US"/>
              <a:t>Branches of Statistics</a:t>
            </a:r>
          </a:p>
        </p:txBody>
      </p:sp>
      <p:sp>
        <p:nvSpPr>
          <p:cNvPr id="20483" name="Rectangle 1027">
            <a:extLst>
              <a:ext uri="{FF2B5EF4-FFF2-40B4-BE49-F238E27FC236}">
                <a16:creationId xmlns:a16="http://schemas.microsoft.com/office/drawing/2014/main" xmlns="" id="{ECBE74E4-71DC-41B7-8887-463B691F20C5}"/>
              </a:ext>
            </a:extLst>
          </p:cNvPr>
          <p:cNvSpPr txBox="1">
            <a:spLocks noChangeArrowheads="1"/>
          </p:cNvSpPr>
          <p:nvPr/>
        </p:nvSpPr>
        <p:spPr bwMode="auto">
          <a:xfrm>
            <a:off x="685800" y="1447800"/>
            <a:ext cx="3352800"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lnSpc>
                <a:spcPct val="80000"/>
              </a:lnSpc>
              <a:buFontTx/>
              <a:buNone/>
            </a:pPr>
            <a:r>
              <a:rPr lang="en-US" altLang="en-US" b="1">
                <a:solidFill>
                  <a:schemeClr val="accent2"/>
                </a:solidFill>
              </a:rPr>
              <a:t>Descriptive Statistics</a:t>
            </a:r>
            <a:r>
              <a:rPr lang="en-US" altLang="en-US">
                <a:solidFill>
                  <a:schemeClr val="accent2"/>
                </a:solidFill>
                <a:latin typeface="Arrus BT" pitchFamily="18" charset="0"/>
              </a:rPr>
              <a:t> </a:t>
            </a:r>
            <a:r>
              <a:rPr lang="en-US" altLang="en-US"/>
              <a:t>Involves organizing, summarizing, and displaying data.</a:t>
            </a:r>
          </a:p>
          <a:p>
            <a:pPr>
              <a:lnSpc>
                <a:spcPct val="80000"/>
              </a:lnSpc>
              <a:buFontTx/>
              <a:buNone/>
            </a:pPr>
            <a:endParaRPr lang="en-US" altLang="en-US"/>
          </a:p>
          <a:p>
            <a:pPr>
              <a:lnSpc>
                <a:spcPct val="80000"/>
              </a:lnSpc>
              <a:buFontTx/>
              <a:buNone/>
            </a:pPr>
            <a:r>
              <a:rPr lang="en-US" altLang="en-US"/>
              <a:t>e.g.  Tables, charts, averages  </a:t>
            </a:r>
          </a:p>
        </p:txBody>
      </p:sp>
      <p:grpSp>
        <p:nvGrpSpPr>
          <p:cNvPr id="2" name="Group 261">
            <a:extLst>
              <a:ext uri="{FF2B5EF4-FFF2-40B4-BE49-F238E27FC236}">
                <a16:creationId xmlns:a16="http://schemas.microsoft.com/office/drawing/2014/main" xmlns="" id="{851DAD2F-EC39-46AA-AFA3-407483F079E8}"/>
              </a:ext>
            </a:extLst>
          </p:cNvPr>
          <p:cNvGrpSpPr>
            <a:grpSpLocks/>
          </p:cNvGrpSpPr>
          <p:nvPr/>
        </p:nvGrpSpPr>
        <p:grpSpPr bwMode="auto">
          <a:xfrm>
            <a:off x="4800600" y="1447800"/>
            <a:ext cx="3962400" cy="3757613"/>
            <a:chOff x="4800600" y="1447800"/>
            <a:chExt cx="3962400" cy="3757613"/>
          </a:xfrm>
        </p:grpSpPr>
        <p:sp>
          <p:nvSpPr>
            <p:cNvPr id="20487" name="Rectangle 1096">
              <a:extLst>
                <a:ext uri="{FF2B5EF4-FFF2-40B4-BE49-F238E27FC236}">
                  <a16:creationId xmlns:a16="http://schemas.microsoft.com/office/drawing/2014/main" xmlns="" id="{AE189EEE-7DC0-499C-AEDC-AC9DBCD70C94}"/>
                </a:ext>
              </a:extLst>
            </p:cNvPr>
            <p:cNvSpPr>
              <a:spLocks noChangeArrowheads="1"/>
            </p:cNvSpPr>
            <p:nvPr/>
          </p:nvSpPr>
          <p:spPr bwMode="auto">
            <a:xfrm>
              <a:off x="5156200" y="1447800"/>
              <a:ext cx="3530600"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lnSpc>
                  <a:spcPct val="80000"/>
                </a:lnSpc>
                <a:buClr>
                  <a:schemeClr val="hlink"/>
                </a:buClr>
                <a:buSzPct val="50000"/>
                <a:buFont typeface="Monotype Sorts" pitchFamily="2" charset="2"/>
                <a:buNone/>
              </a:pPr>
              <a:r>
                <a:rPr lang="en-US" altLang="en-US" b="1">
                  <a:solidFill>
                    <a:schemeClr val="accent2"/>
                  </a:solidFill>
                  <a:cs typeface="Arial" panose="020B0604020202020204" pitchFamily="34" charset="0"/>
                </a:rPr>
                <a:t>Inferential Statistics</a:t>
              </a:r>
              <a:r>
                <a:rPr lang="en-US" altLang="en-US">
                  <a:solidFill>
                    <a:schemeClr val="accent2"/>
                  </a:solidFill>
                  <a:cs typeface="Arial" panose="020B0604020202020204" pitchFamily="34" charset="0"/>
                </a:rPr>
                <a:t>  </a:t>
              </a:r>
              <a:r>
                <a:rPr lang="en-US" altLang="en-US">
                  <a:cs typeface="Arial" panose="020B0604020202020204" pitchFamily="34" charset="0"/>
                </a:rPr>
                <a:t>Involves using </a:t>
              </a:r>
              <a:r>
                <a:rPr lang="en-US" altLang="en-US" b="1" i="1">
                  <a:cs typeface="Arial" panose="020B0604020202020204" pitchFamily="34" charset="0"/>
                </a:rPr>
                <a:t>sample data</a:t>
              </a:r>
              <a:r>
                <a:rPr lang="en-US" altLang="en-US" b="1">
                  <a:cs typeface="Arial" panose="020B0604020202020204" pitchFamily="34" charset="0"/>
                </a:rPr>
                <a:t> </a:t>
              </a:r>
              <a:r>
                <a:rPr lang="en-US" altLang="en-US">
                  <a:cs typeface="Arial" panose="020B0604020202020204" pitchFamily="34" charset="0"/>
                </a:rPr>
                <a:t>to draw conclusions about a </a:t>
              </a:r>
              <a:r>
                <a:rPr lang="en-US" altLang="en-US" b="1" i="1">
                  <a:cs typeface="Arial" panose="020B0604020202020204" pitchFamily="34" charset="0"/>
                </a:rPr>
                <a:t>population.</a:t>
              </a:r>
              <a:r>
                <a:rPr lang="en-US" altLang="en-US">
                  <a:cs typeface="Arial" panose="020B0604020202020204" pitchFamily="34" charset="0"/>
                </a:rPr>
                <a:t> </a:t>
              </a:r>
              <a:endParaRPr lang="en-US" altLang="en-US" b="1" i="1">
                <a:cs typeface="Arial" panose="020B0604020202020204" pitchFamily="34" charset="0"/>
              </a:endParaRPr>
            </a:p>
          </p:txBody>
        </p:sp>
        <p:grpSp>
          <p:nvGrpSpPr>
            <p:cNvPr id="20488" name="Group 1107">
              <a:extLst>
                <a:ext uri="{FF2B5EF4-FFF2-40B4-BE49-F238E27FC236}">
                  <a16:creationId xmlns:a16="http://schemas.microsoft.com/office/drawing/2014/main" xmlns="" id="{AFCB9C4E-3106-40E7-AC7A-87871B722DFC}"/>
                </a:ext>
              </a:extLst>
            </p:cNvPr>
            <p:cNvGrpSpPr>
              <a:grpSpLocks/>
            </p:cNvGrpSpPr>
            <p:nvPr/>
          </p:nvGrpSpPr>
          <p:grpSpPr bwMode="auto">
            <a:xfrm>
              <a:off x="4800600" y="4267200"/>
              <a:ext cx="1066800" cy="938213"/>
              <a:chOff x="3552" y="2270"/>
              <a:chExt cx="579" cy="788"/>
            </a:xfrm>
          </p:grpSpPr>
          <p:grpSp>
            <p:nvGrpSpPr>
              <p:cNvPr id="20695" name="Group 1108">
                <a:extLst>
                  <a:ext uri="{FF2B5EF4-FFF2-40B4-BE49-F238E27FC236}">
                    <a16:creationId xmlns:a16="http://schemas.microsoft.com/office/drawing/2014/main" xmlns="" id="{D814553A-D660-4B94-915D-688F49899552}"/>
                  </a:ext>
                </a:extLst>
              </p:cNvPr>
              <p:cNvGrpSpPr>
                <a:grpSpLocks/>
              </p:cNvGrpSpPr>
              <p:nvPr/>
            </p:nvGrpSpPr>
            <p:grpSpPr bwMode="auto">
              <a:xfrm>
                <a:off x="3552" y="2352"/>
                <a:ext cx="224" cy="706"/>
                <a:chOff x="3552" y="2352"/>
                <a:chExt cx="224" cy="706"/>
              </a:xfrm>
            </p:grpSpPr>
            <p:grpSp>
              <p:nvGrpSpPr>
                <p:cNvPr id="20726" name="Group 1109">
                  <a:extLst>
                    <a:ext uri="{FF2B5EF4-FFF2-40B4-BE49-F238E27FC236}">
                      <a16:creationId xmlns:a16="http://schemas.microsoft.com/office/drawing/2014/main" xmlns="" id="{FB14EE37-8BB2-468E-B0F8-29A6DEE65933}"/>
                    </a:ext>
                  </a:extLst>
                </p:cNvPr>
                <p:cNvGrpSpPr>
                  <a:grpSpLocks/>
                </p:cNvGrpSpPr>
                <p:nvPr/>
              </p:nvGrpSpPr>
              <p:grpSpPr bwMode="auto">
                <a:xfrm>
                  <a:off x="3552" y="2455"/>
                  <a:ext cx="224" cy="199"/>
                  <a:chOff x="3552" y="2455"/>
                  <a:chExt cx="224" cy="199"/>
                </a:xfrm>
              </p:grpSpPr>
              <p:sp>
                <p:nvSpPr>
                  <p:cNvPr id="20734" name="Freeform 1110">
                    <a:extLst>
                      <a:ext uri="{FF2B5EF4-FFF2-40B4-BE49-F238E27FC236}">
                        <a16:creationId xmlns:a16="http://schemas.microsoft.com/office/drawing/2014/main" xmlns="" id="{7CE5D66F-3B63-49B9-809F-35790846157E}"/>
                      </a:ext>
                    </a:extLst>
                  </p:cNvPr>
                  <p:cNvSpPr>
                    <a:spLocks/>
                  </p:cNvSpPr>
                  <p:nvPr/>
                </p:nvSpPr>
                <p:spPr bwMode="auto">
                  <a:xfrm>
                    <a:off x="3552" y="2455"/>
                    <a:ext cx="224" cy="199"/>
                  </a:xfrm>
                  <a:custGeom>
                    <a:avLst/>
                    <a:gdLst>
                      <a:gd name="T0" fmla="*/ 85 w 224"/>
                      <a:gd name="T1" fmla="*/ 0 h 199"/>
                      <a:gd name="T2" fmla="*/ 58 w 224"/>
                      <a:gd name="T3" fmla="*/ 16 h 199"/>
                      <a:gd name="T4" fmla="*/ 31 w 224"/>
                      <a:gd name="T5" fmla="*/ 30 h 199"/>
                      <a:gd name="T6" fmla="*/ 14 w 224"/>
                      <a:gd name="T7" fmla="*/ 87 h 199"/>
                      <a:gd name="T8" fmla="*/ 1 w 224"/>
                      <a:gd name="T9" fmla="*/ 130 h 199"/>
                      <a:gd name="T10" fmla="*/ 0 w 224"/>
                      <a:gd name="T11" fmla="*/ 139 h 199"/>
                      <a:gd name="T12" fmla="*/ 12 w 224"/>
                      <a:gd name="T13" fmla="*/ 161 h 199"/>
                      <a:gd name="T14" fmla="*/ 20 w 224"/>
                      <a:gd name="T15" fmla="*/ 168 h 199"/>
                      <a:gd name="T16" fmla="*/ 27 w 224"/>
                      <a:gd name="T17" fmla="*/ 170 h 199"/>
                      <a:gd name="T18" fmla="*/ 28 w 224"/>
                      <a:gd name="T19" fmla="*/ 176 h 199"/>
                      <a:gd name="T20" fmla="*/ 41 w 224"/>
                      <a:gd name="T21" fmla="*/ 167 h 199"/>
                      <a:gd name="T22" fmla="*/ 42 w 224"/>
                      <a:gd name="T23" fmla="*/ 190 h 199"/>
                      <a:gd name="T24" fmla="*/ 50 w 224"/>
                      <a:gd name="T25" fmla="*/ 198 h 199"/>
                      <a:gd name="T26" fmla="*/ 180 w 224"/>
                      <a:gd name="T27" fmla="*/ 198 h 199"/>
                      <a:gd name="T28" fmla="*/ 191 w 224"/>
                      <a:gd name="T29" fmla="*/ 187 h 199"/>
                      <a:gd name="T30" fmla="*/ 189 w 224"/>
                      <a:gd name="T31" fmla="*/ 167 h 199"/>
                      <a:gd name="T32" fmla="*/ 203 w 224"/>
                      <a:gd name="T33" fmla="*/ 180 h 199"/>
                      <a:gd name="T34" fmla="*/ 223 w 224"/>
                      <a:gd name="T35" fmla="*/ 142 h 199"/>
                      <a:gd name="T36" fmla="*/ 183 w 224"/>
                      <a:gd name="T37" fmla="*/ 26 h 199"/>
                      <a:gd name="T38" fmla="*/ 140 w 224"/>
                      <a:gd name="T39" fmla="*/ 11 h 199"/>
                      <a:gd name="T40" fmla="*/ 127 w 224"/>
                      <a:gd name="T41" fmla="*/ 3 h 199"/>
                      <a:gd name="T42" fmla="*/ 107 w 224"/>
                      <a:gd name="T43" fmla="*/ 22 h 199"/>
                      <a:gd name="T44" fmla="*/ 85 w 224"/>
                      <a:gd name="T45" fmla="*/ 0 h 1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24"/>
                      <a:gd name="T70" fmla="*/ 0 h 199"/>
                      <a:gd name="T71" fmla="*/ 224 w 224"/>
                      <a:gd name="T72" fmla="*/ 199 h 19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24" h="199">
                        <a:moveTo>
                          <a:pt x="85" y="0"/>
                        </a:moveTo>
                        <a:lnTo>
                          <a:pt x="58" y="16"/>
                        </a:lnTo>
                        <a:lnTo>
                          <a:pt x="31" y="30"/>
                        </a:lnTo>
                        <a:lnTo>
                          <a:pt x="14" y="87"/>
                        </a:lnTo>
                        <a:lnTo>
                          <a:pt x="1" y="130"/>
                        </a:lnTo>
                        <a:lnTo>
                          <a:pt x="0" y="139"/>
                        </a:lnTo>
                        <a:lnTo>
                          <a:pt x="12" y="161"/>
                        </a:lnTo>
                        <a:lnTo>
                          <a:pt x="20" y="168"/>
                        </a:lnTo>
                        <a:lnTo>
                          <a:pt x="27" y="170"/>
                        </a:lnTo>
                        <a:lnTo>
                          <a:pt x="28" y="176"/>
                        </a:lnTo>
                        <a:lnTo>
                          <a:pt x="41" y="167"/>
                        </a:lnTo>
                        <a:lnTo>
                          <a:pt x="42" y="190"/>
                        </a:lnTo>
                        <a:lnTo>
                          <a:pt x="50" y="198"/>
                        </a:lnTo>
                        <a:lnTo>
                          <a:pt x="180" y="198"/>
                        </a:lnTo>
                        <a:lnTo>
                          <a:pt x="191" y="187"/>
                        </a:lnTo>
                        <a:lnTo>
                          <a:pt x="189" y="167"/>
                        </a:lnTo>
                        <a:lnTo>
                          <a:pt x="203" y="180"/>
                        </a:lnTo>
                        <a:lnTo>
                          <a:pt x="223" y="142"/>
                        </a:lnTo>
                        <a:lnTo>
                          <a:pt x="183" y="26"/>
                        </a:lnTo>
                        <a:lnTo>
                          <a:pt x="140" y="11"/>
                        </a:lnTo>
                        <a:lnTo>
                          <a:pt x="127" y="3"/>
                        </a:lnTo>
                        <a:lnTo>
                          <a:pt x="107" y="22"/>
                        </a:lnTo>
                        <a:lnTo>
                          <a:pt x="85" y="0"/>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735" name="Group 1111">
                    <a:extLst>
                      <a:ext uri="{FF2B5EF4-FFF2-40B4-BE49-F238E27FC236}">
                        <a16:creationId xmlns:a16="http://schemas.microsoft.com/office/drawing/2014/main" xmlns="" id="{3B5DD98D-4FFE-4C7D-81E3-528E81FA5F7C}"/>
                      </a:ext>
                    </a:extLst>
                  </p:cNvPr>
                  <p:cNvGrpSpPr>
                    <a:grpSpLocks/>
                  </p:cNvGrpSpPr>
                  <p:nvPr/>
                </p:nvGrpSpPr>
                <p:grpSpPr bwMode="auto">
                  <a:xfrm>
                    <a:off x="3596" y="2475"/>
                    <a:ext cx="155" cy="179"/>
                    <a:chOff x="3596" y="2475"/>
                    <a:chExt cx="155" cy="179"/>
                  </a:xfrm>
                </p:grpSpPr>
                <p:sp>
                  <p:nvSpPr>
                    <p:cNvPr id="20736" name="Freeform 1112">
                      <a:extLst>
                        <a:ext uri="{FF2B5EF4-FFF2-40B4-BE49-F238E27FC236}">
                          <a16:creationId xmlns:a16="http://schemas.microsoft.com/office/drawing/2014/main" xmlns="" id="{BA6AEA67-B76C-427F-BB5F-0F25FDC9A76E}"/>
                        </a:ext>
                      </a:extLst>
                    </p:cNvPr>
                    <p:cNvSpPr>
                      <a:spLocks/>
                    </p:cNvSpPr>
                    <p:nvPr/>
                  </p:nvSpPr>
                  <p:spPr bwMode="auto">
                    <a:xfrm>
                      <a:off x="3644" y="2475"/>
                      <a:ext cx="34" cy="179"/>
                    </a:xfrm>
                    <a:custGeom>
                      <a:avLst/>
                      <a:gdLst>
                        <a:gd name="T0" fmla="*/ 9 w 34"/>
                        <a:gd name="T1" fmla="*/ 0 h 179"/>
                        <a:gd name="T2" fmla="*/ 3 w 34"/>
                        <a:gd name="T3" fmla="*/ 12 h 179"/>
                        <a:gd name="T4" fmla="*/ 9 w 34"/>
                        <a:gd name="T5" fmla="*/ 18 h 179"/>
                        <a:gd name="T6" fmla="*/ 0 w 34"/>
                        <a:gd name="T7" fmla="*/ 142 h 179"/>
                        <a:gd name="T8" fmla="*/ 1 w 34"/>
                        <a:gd name="T9" fmla="*/ 164 h 179"/>
                        <a:gd name="T10" fmla="*/ 18 w 34"/>
                        <a:gd name="T11" fmla="*/ 178 h 179"/>
                        <a:gd name="T12" fmla="*/ 33 w 34"/>
                        <a:gd name="T13" fmla="*/ 163 h 179"/>
                        <a:gd name="T14" fmla="*/ 33 w 34"/>
                        <a:gd name="T15" fmla="*/ 137 h 179"/>
                        <a:gd name="T16" fmla="*/ 19 w 34"/>
                        <a:gd name="T17" fmla="*/ 19 h 179"/>
                        <a:gd name="T18" fmla="*/ 25 w 34"/>
                        <a:gd name="T19" fmla="*/ 12 h 179"/>
                        <a:gd name="T20" fmla="*/ 20 w 34"/>
                        <a:gd name="T21" fmla="*/ 0 h 179"/>
                        <a:gd name="T22" fmla="*/ 15 w 34"/>
                        <a:gd name="T23" fmla="*/ 4 h 179"/>
                        <a:gd name="T24" fmla="*/ 9 w 34"/>
                        <a:gd name="T25" fmla="*/ 0 h 1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
                        <a:gd name="T40" fmla="*/ 0 h 179"/>
                        <a:gd name="T41" fmla="*/ 34 w 34"/>
                        <a:gd name="T42" fmla="*/ 179 h 1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 h="179">
                          <a:moveTo>
                            <a:pt x="9" y="0"/>
                          </a:moveTo>
                          <a:lnTo>
                            <a:pt x="3" y="12"/>
                          </a:lnTo>
                          <a:lnTo>
                            <a:pt x="9" y="18"/>
                          </a:lnTo>
                          <a:lnTo>
                            <a:pt x="0" y="142"/>
                          </a:lnTo>
                          <a:lnTo>
                            <a:pt x="1" y="164"/>
                          </a:lnTo>
                          <a:lnTo>
                            <a:pt x="18" y="178"/>
                          </a:lnTo>
                          <a:lnTo>
                            <a:pt x="33" y="163"/>
                          </a:lnTo>
                          <a:lnTo>
                            <a:pt x="33" y="137"/>
                          </a:lnTo>
                          <a:lnTo>
                            <a:pt x="19" y="19"/>
                          </a:lnTo>
                          <a:lnTo>
                            <a:pt x="25" y="12"/>
                          </a:lnTo>
                          <a:lnTo>
                            <a:pt x="20" y="0"/>
                          </a:lnTo>
                          <a:lnTo>
                            <a:pt x="15" y="4"/>
                          </a:lnTo>
                          <a:lnTo>
                            <a:pt x="9" y="0"/>
                          </a:lnTo>
                        </a:path>
                      </a:pathLst>
                    </a:custGeom>
                    <a:blipFill dpi="0" rotWithShape="0">
                      <a:blip r:embed="rId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737" name="Group 1113">
                      <a:extLst>
                        <a:ext uri="{FF2B5EF4-FFF2-40B4-BE49-F238E27FC236}">
                          <a16:creationId xmlns:a16="http://schemas.microsoft.com/office/drawing/2014/main" xmlns="" id="{48250AB0-0FB5-4AC8-BCA9-20E64DF55C56}"/>
                        </a:ext>
                      </a:extLst>
                    </p:cNvPr>
                    <p:cNvGrpSpPr>
                      <a:grpSpLocks/>
                    </p:cNvGrpSpPr>
                    <p:nvPr/>
                  </p:nvGrpSpPr>
                  <p:grpSpPr bwMode="auto">
                    <a:xfrm>
                      <a:off x="3596" y="2551"/>
                      <a:ext cx="155" cy="61"/>
                      <a:chOff x="3596" y="2551"/>
                      <a:chExt cx="155" cy="61"/>
                    </a:xfrm>
                  </p:grpSpPr>
                  <p:sp>
                    <p:nvSpPr>
                      <p:cNvPr id="20738" name="Freeform 1114">
                        <a:extLst>
                          <a:ext uri="{FF2B5EF4-FFF2-40B4-BE49-F238E27FC236}">
                            <a16:creationId xmlns:a16="http://schemas.microsoft.com/office/drawing/2014/main" xmlns="" id="{1AE1E848-9DA9-4B7D-91A8-497089DF67CD}"/>
                          </a:ext>
                        </a:extLst>
                      </p:cNvPr>
                      <p:cNvSpPr>
                        <a:spLocks/>
                      </p:cNvSpPr>
                      <p:nvPr/>
                    </p:nvSpPr>
                    <p:spPr bwMode="auto">
                      <a:xfrm>
                        <a:off x="3629" y="2563"/>
                        <a:ext cx="121" cy="40"/>
                      </a:xfrm>
                      <a:custGeom>
                        <a:avLst/>
                        <a:gdLst>
                          <a:gd name="T0" fmla="*/ 10 w 121"/>
                          <a:gd name="T1" fmla="*/ 24 h 40"/>
                          <a:gd name="T2" fmla="*/ 92 w 121"/>
                          <a:gd name="T3" fmla="*/ 0 h 40"/>
                          <a:gd name="T4" fmla="*/ 120 w 121"/>
                          <a:gd name="T5" fmla="*/ 3 h 40"/>
                          <a:gd name="T6" fmla="*/ 20 w 121"/>
                          <a:gd name="T7" fmla="*/ 39 h 40"/>
                          <a:gd name="T8" fmla="*/ 0 w 121"/>
                          <a:gd name="T9" fmla="*/ 28 h 40"/>
                          <a:gd name="T10" fmla="*/ 10 w 121"/>
                          <a:gd name="T11" fmla="*/ 24 h 40"/>
                          <a:gd name="T12" fmla="*/ 0 60000 65536"/>
                          <a:gd name="T13" fmla="*/ 0 60000 65536"/>
                          <a:gd name="T14" fmla="*/ 0 60000 65536"/>
                          <a:gd name="T15" fmla="*/ 0 60000 65536"/>
                          <a:gd name="T16" fmla="*/ 0 60000 65536"/>
                          <a:gd name="T17" fmla="*/ 0 60000 65536"/>
                          <a:gd name="T18" fmla="*/ 0 w 121"/>
                          <a:gd name="T19" fmla="*/ 0 h 40"/>
                          <a:gd name="T20" fmla="*/ 121 w 121"/>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21" h="40">
                            <a:moveTo>
                              <a:pt x="10" y="24"/>
                            </a:moveTo>
                            <a:lnTo>
                              <a:pt x="92" y="0"/>
                            </a:lnTo>
                            <a:lnTo>
                              <a:pt x="120" y="3"/>
                            </a:lnTo>
                            <a:lnTo>
                              <a:pt x="20" y="39"/>
                            </a:lnTo>
                            <a:lnTo>
                              <a:pt x="0" y="28"/>
                            </a:lnTo>
                            <a:lnTo>
                              <a:pt x="10" y="2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39" name="Freeform 1115">
                        <a:extLst>
                          <a:ext uri="{FF2B5EF4-FFF2-40B4-BE49-F238E27FC236}">
                            <a16:creationId xmlns:a16="http://schemas.microsoft.com/office/drawing/2014/main" xmlns="" id="{7B6AA9A9-C70B-4F58-B822-750E97B0E3DE}"/>
                          </a:ext>
                        </a:extLst>
                      </p:cNvPr>
                      <p:cNvSpPr>
                        <a:spLocks/>
                      </p:cNvSpPr>
                      <p:nvPr/>
                    </p:nvSpPr>
                    <p:spPr bwMode="auto">
                      <a:xfrm>
                        <a:off x="3683" y="2565"/>
                        <a:ext cx="68" cy="45"/>
                      </a:xfrm>
                      <a:custGeom>
                        <a:avLst/>
                        <a:gdLst>
                          <a:gd name="T0" fmla="*/ 35 w 68"/>
                          <a:gd name="T1" fmla="*/ 0 h 45"/>
                          <a:gd name="T2" fmla="*/ 8 w 68"/>
                          <a:gd name="T3" fmla="*/ 7 h 45"/>
                          <a:gd name="T4" fmla="*/ 6 w 68"/>
                          <a:gd name="T5" fmla="*/ 16 h 45"/>
                          <a:gd name="T6" fmla="*/ 0 w 68"/>
                          <a:gd name="T7" fmla="*/ 23 h 45"/>
                          <a:gd name="T8" fmla="*/ 11 w 68"/>
                          <a:gd name="T9" fmla="*/ 35 h 45"/>
                          <a:gd name="T10" fmla="*/ 26 w 68"/>
                          <a:gd name="T11" fmla="*/ 43 h 45"/>
                          <a:gd name="T12" fmla="*/ 48 w 68"/>
                          <a:gd name="T13" fmla="*/ 44 h 45"/>
                          <a:gd name="T14" fmla="*/ 67 w 68"/>
                          <a:gd name="T15" fmla="*/ 25 h 45"/>
                          <a:gd name="T16" fmla="*/ 65 w 68"/>
                          <a:gd name="T17" fmla="*/ 1 h 45"/>
                          <a:gd name="T18" fmla="*/ 48 w 68"/>
                          <a:gd name="T19" fmla="*/ 13 h 45"/>
                          <a:gd name="T20" fmla="*/ 35 w 68"/>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45"/>
                          <a:gd name="T35" fmla="*/ 68 w 68"/>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45">
                            <a:moveTo>
                              <a:pt x="35" y="0"/>
                            </a:moveTo>
                            <a:lnTo>
                              <a:pt x="8" y="7"/>
                            </a:lnTo>
                            <a:lnTo>
                              <a:pt x="6" y="16"/>
                            </a:lnTo>
                            <a:lnTo>
                              <a:pt x="0" y="23"/>
                            </a:lnTo>
                            <a:lnTo>
                              <a:pt x="11" y="35"/>
                            </a:lnTo>
                            <a:lnTo>
                              <a:pt x="26" y="43"/>
                            </a:lnTo>
                            <a:lnTo>
                              <a:pt x="48" y="44"/>
                            </a:lnTo>
                            <a:lnTo>
                              <a:pt x="67" y="25"/>
                            </a:lnTo>
                            <a:lnTo>
                              <a:pt x="65" y="1"/>
                            </a:lnTo>
                            <a:lnTo>
                              <a:pt x="48" y="13"/>
                            </a:lnTo>
                            <a:lnTo>
                              <a:pt x="35" y="0"/>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40" name="Freeform 1116">
                        <a:extLst>
                          <a:ext uri="{FF2B5EF4-FFF2-40B4-BE49-F238E27FC236}">
                            <a16:creationId xmlns:a16="http://schemas.microsoft.com/office/drawing/2014/main" xmlns="" id="{B1D05B6E-4A98-45DC-B052-4CCE8499FBAB}"/>
                          </a:ext>
                        </a:extLst>
                      </p:cNvPr>
                      <p:cNvSpPr>
                        <a:spLocks/>
                      </p:cNvSpPr>
                      <p:nvPr/>
                    </p:nvSpPr>
                    <p:spPr bwMode="auto">
                      <a:xfrm>
                        <a:off x="3596" y="2551"/>
                        <a:ext cx="55" cy="61"/>
                      </a:xfrm>
                      <a:custGeom>
                        <a:avLst/>
                        <a:gdLst>
                          <a:gd name="T0" fmla="*/ 0 w 55"/>
                          <a:gd name="T1" fmla="*/ 37 h 61"/>
                          <a:gd name="T2" fmla="*/ 6 w 55"/>
                          <a:gd name="T3" fmla="*/ 27 h 61"/>
                          <a:gd name="T4" fmla="*/ 12 w 55"/>
                          <a:gd name="T5" fmla="*/ 16 h 61"/>
                          <a:gd name="T6" fmla="*/ 15 w 55"/>
                          <a:gd name="T7" fmla="*/ 5 h 61"/>
                          <a:gd name="T8" fmla="*/ 31 w 55"/>
                          <a:gd name="T9" fmla="*/ 0 h 61"/>
                          <a:gd name="T10" fmla="*/ 44 w 55"/>
                          <a:gd name="T11" fmla="*/ 0 h 61"/>
                          <a:gd name="T12" fmla="*/ 54 w 55"/>
                          <a:gd name="T13" fmla="*/ 30 h 61"/>
                          <a:gd name="T14" fmla="*/ 51 w 55"/>
                          <a:gd name="T15" fmla="*/ 37 h 61"/>
                          <a:gd name="T16" fmla="*/ 44 w 55"/>
                          <a:gd name="T17" fmla="*/ 45 h 61"/>
                          <a:gd name="T18" fmla="*/ 33 w 55"/>
                          <a:gd name="T19" fmla="*/ 48 h 61"/>
                          <a:gd name="T20" fmla="*/ 25 w 55"/>
                          <a:gd name="T21" fmla="*/ 49 h 61"/>
                          <a:gd name="T22" fmla="*/ 21 w 55"/>
                          <a:gd name="T23" fmla="*/ 51 h 61"/>
                          <a:gd name="T24" fmla="*/ 16 w 55"/>
                          <a:gd name="T25" fmla="*/ 57 h 61"/>
                          <a:gd name="T26" fmla="*/ 6 w 55"/>
                          <a:gd name="T27" fmla="*/ 60 h 61"/>
                          <a:gd name="T28" fmla="*/ 2 w 55"/>
                          <a:gd name="T29" fmla="*/ 60 h 61"/>
                          <a:gd name="T30" fmla="*/ 0 w 55"/>
                          <a:gd name="T31" fmla="*/ 37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
                          <a:gd name="T49" fmla="*/ 0 h 61"/>
                          <a:gd name="T50" fmla="*/ 55 w 55"/>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 h="61">
                            <a:moveTo>
                              <a:pt x="0" y="37"/>
                            </a:moveTo>
                            <a:lnTo>
                              <a:pt x="6" y="27"/>
                            </a:lnTo>
                            <a:lnTo>
                              <a:pt x="12" y="16"/>
                            </a:lnTo>
                            <a:lnTo>
                              <a:pt x="15" y="5"/>
                            </a:lnTo>
                            <a:lnTo>
                              <a:pt x="31" y="0"/>
                            </a:lnTo>
                            <a:lnTo>
                              <a:pt x="44" y="0"/>
                            </a:lnTo>
                            <a:lnTo>
                              <a:pt x="54" y="30"/>
                            </a:lnTo>
                            <a:lnTo>
                              <a:pt x="51" y="37"/>
                            </a:lnTo>
                            <a:lnTo>
                              <a:pt x="44" y="45"/>
                            </a:lnTo>
                            <a:lnTo>
                              <a:pt x="33" y="48"/>
                            </a:lnTo>
                            <a:lnTo>
                              <a:pt x="25" y="49"/>
                            </a:lnTo>
                            <a:lnTo>
                              <a:pt x="21" y="51"/>
                            </a:lnTo>
                            <a:lnTo>
                              <a:pt x="16" y="57"/>
                            </a:lnTo>
                            <a:lnTo>
                              <a:pt x="6" y="60"/>
                            </a:lnTo>
                            <a:lnTo>
                              <a:pt x="2" y="60"/>
                            </a:lnTo>
                            <a:lnTo>
                              <a:pt x="0" y="37"/>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grpSp>
              <p:nvGrpSpPr>
                <p:cNvPr id="20727" name="Group 1117">
                  <a:extLst>
                    <a:ext uri="{FF2B5EF4-FFF2-40B4-BE49-F238E27FC236}">
                      <a16:creationId xmlns:a16="http://schemas.microsoft.com/office/drawing/2014/main" xmlns="" id="{47D9A5FE-B204-4DA3-9400-6E3F116C0501}"/>
                    </a:ext>
                  </a:extLst>
                </p:cNvPr>
                <p:cNvGrpSpPr>
                  <a:grpSpLocks/>
                </p:cNvGrpSpPr>
                <p:nvPr/>
              </p:nvGrpSpPr>
              <p:grpSpPr bwMode="auto">
                <a:xfrm>
                  <a:off x="3622" y="2352"/>
                  <a:ext cx="77" cy="129"/>
                  <a:chOff x="3622" y="2352"/>
                  <a:chExt cx="77" cy="129"/>
                </a:xfrm>
              </p:grpSpPr>
              <p:sp>
                <p:nvSpPr>
                  <p:cNvPr id="20732" name="Freeform 1118">
                    <a:extLst>
                      <a:ext uri="{FF2B5EF4-FFF2-40B4-BE49-F238E27FC236}">
                        <a16:creationId xmlns:a16="http://schemas.microsoft.com/office/drawing/2014/main" xmlns="" id="{FD759CDC-F77F-40E6-9EF2-A2F405BAE892}"/>
                      </a:ext>
                    </a:extLst>
                  </p:cNvPr>
                  <p:cNvSpPr>
                    <a:spLocks/>
                  </p:cNvSpPr>
                  <p:nvPr/>
                </p:nvSpPr>
                <p:spPr bwMode="auto">
                  <a:xfrm>
                    <a:off x="3623" y="2359"/>
                    <a:ext cx="72" cy="122"/>
                  </a:xfrm>
                  <a:custGeom>
                    <a:avLst/>
                    <a:gdLst>
                      <a:gd name="T0" fmla="*/ 0 w 72"/>
                      <a:gd name="T1" fmla="*/ 52 h 122"/>
                      <a:gd name="T2" fmla="*/ 3 w 72"/>
                      <a:gd name="T3" fmla="*/ 62 h 122"/>
                      <a:gd name="T4" fmla="*/ 5 w 72"/>
                      <a:gd name="T5" fmla="*/ 68 h 122"/>
                      <a:gd name="T6" fmla="*/ 8 w 72"/>
                      <a:gd name="T7" fmla="*/ 73 h 122"/>
                      <a:gd name="T8" fmla="*/ 12 w 72"/>
                      <a:gd name="T9" fmla="*/ 72 h 122"/>
                      <a:gd name="T10" fmla="*/ 13 w 72"/>
                      <a:gd name="T11" fmla="*/ 72 h 122"/>
                      <a:gd name="T12" fmla="*/ 13 w 72"/>
                      <a:gd name="T13" fmla="*/ 96 h 122"/>
                      <a:gd name="T14" fmla="*/ 35 w 72"/>
                      <a:gd name="T15" fmla="*/ 121 h 122"/>
                      <a:gd name="T16" fmla="*/ 55 w 72"/>
                      <a:gd name="T17" fmla="*/ 102 h 122"/>
                      <a:gd name="T18" fmla="*/ 56 w 72"/>
                      <a:gd name="T19" fmla="*/ 96 h 122"/>
                      <a:gd name="T20" fmla="*/ 59 w 72"/>
                      <a:gd name="T21" fmla="*/ 91 h 122"/>
                      <a:gd name="T22" fmla="*/ 62 w 72"/>
                      <a:gd name="T23" fmla="*/ 86 h 122"/>
                      <a:gd name="T24" fmla="*/ 64 w 72"/>
                      <a:gd name="T25" fmla="*/ 76 h 122"/>
                      <a:gd name="T26" fmla="*/ 69 w 72"/>
                      <a:gd name="T27" fmla="*/ 66 h 122"/>
                      <a:gd name="T28" fmla="*/ 70 w 72"/>
                      <a:gd name="T29" fmla="*/ 57 h 122"/>
                      <a:gd name="T30" fmla="*/ 70 w 72"/>
                      <a:gd name="T31" fmla="*/ 36 h 122"/>
                      <a:gd name="T32" fmla="*/ 71 w 72"/>
                      <a:gd name="T33" fmla="*/ 28 h 122"/>
                      <a:gd name="T34" fmla="*/ 69 w 72"/>
                      <a:gd name="T35" fmla="*/ 19 h 122"/>
                      <a:gd name="T36" fmla="*/ 65 w 72"/>
                      <a:gd name="T37" fmla="*/ 11 h 122"/>
                      <a:gd name="T38" fmla="*/ 57 w 72"/>
                      <a:gd name="T39" fmla="*/ 5 h 122"/>
                      <a:gd name="T40" fmla="*/ 48 w 72"/>
                      <a:gd name="T41" fmla="*/ 2 h 122"/>
                      <a:gd name="T42" fmla="*/ 38 w 72"/>
                      <a:gd name="T43" fmla="*/ 0 h 122"/>
                      <a:gd name="T44" fmla="*/ 28 w 72"/>
                      <a:gd name="T45" fmla="*/ 1 h 122"/>
                      <a:gd name="T46" fmla="*/ 20 w 72"/>
                      <a:gd name="T47" fmla="*/ 4 h 122"/>
                      <a:gd name="T48" fmla="*/ 13 w 72"/>
                      <a:gd name="T49" fmla="*/ 9 h 122"/>
                      <a:gd name="T50" fmla="*/ 8 w 72"/>
                      <a:gd name="T51" fmla="*/ 15 h 122"/>
                      <a:gd name="T52" fmla="*/ 5 w 72"/>
                      <a:gd name="T53" fmla="*/ 20 h 122"/>
                      <a:gd name="T54" fmla="*/ 2 w 72"/>
                      <a:gd name="T55" fmla="*/ 27 h 122"/>
                      <a:gd name="T56" fmla="*/ 1 w 72"/>
                      <a:gd name="T57" fmla="*/ 34 h 122"/>
                      <a:gd name="T58" fmla="*/ 1 w 72"/>
                      <a:gd name="T59" fmla="*/ 42 h 122"/>
                      <a:gd name="T60" fmla="*/ 2 w 72"/>
                      <a:gd name="T61" fmla="*/ 48 h 122"/>
                      <a:gd name="T62" fmla="*/ 0 w 72"/>
                      <a:gd name="T63" fmla="*/ 52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122"/>
                      <a:gd name="T98" fmla="*/ 72 w 72"/>
                      <a:gd name="T99" fmla="*/ 122 h 1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122">
                        <a:moveTo>
                          <a:pt x="0" y="52"/>
                        </a:moveTo>
                        <a:lnTo>
                          <a:pt x="3" y="62"/>
                        </a:lnTo>
                        <a:lnTo>
                          <a:pt x="5" y="68"/>
                        </a:lnTo>
                        <a:lnTo>
                          <a:pt x="8" y="73"/>
                        </a:lnTo>
                        <a:lnTo>
                          <a:pt x="12" y="72"/>
                        </a:lnTo>
                        <a:lnTo>
                          <a:pt x="13" y="72"/>
                        </a:lnTo>
                        <a:lnTo>
                          <a:pt x="13" y="96"/>
                        </a:lnTo>
                        <a:lnTo>
                          <a:pt x="35" y="121"/>
                        </a:lnTo>
                        <a:lnTo>
                          <a:pt x="55" y="102"/>
                        </a:lnTo>
                        <a:lnTo>
                          <a:pt x="56" y="96"/>
                        </a:lnTo>
                        <a:lnTo>
                          <a:pt x="59" y="91"/>
                        </a:lnTo>
                        <a:lnTo>
                          <a:pt x="62" y="86"/>
                        </a:lnTo>
                        <a:lnTo>
                          <a:pt x="64" y="76"/>
                        </a:lnTo>
                        <a:lnTo>
                          <a:pt x="69" y="66"/>
                        </a:lnTo>
                        <a:lnTo>
                          <a:pt x="70" y="57"/>
                        </a:lnTo>
                        <a:lnTo>
                          <a:pt x="70" y="36"/>
                        </a:lnTo>
                        <a:lnTo>
                          <a:pt x="71" y="28"/>
                        </a:lnTo>
                        <a:lnTo>
                          <a:pt x="69" y="19"/>
                        </a:lnTo>
                        <a:lnTo>
                          <a:pt x="65" y="11"/>
                        </a:lnTo>
                        <a:lnTo>
                          <a:pt x="57" y="5"/>
                        </a:lnTo>
                        <a:lnTo>
                          <a:pt x="48" y="2"/>
                        </a:lnTo>
                        <a:lnTo>
                          <a:pt x="38" y="0"/>
                        </a:lnTo>
                        <a:lnTo>
                          <a:pt x="28" y="1"/>
                        </a:lnTo>
                        <a:lnTo>
                          <a:pt x="20" y="4"/>
                        </a:lnTo>
                        <a:lnTo>
                          <a:pt x="13" y="9"/>
                        </a:lnTo>
                        <a:lnTo>
                          <a:pt x="8" y="15"/>
                        </a:lnTo>
                        <a:lnTo>
                          <a:pt x="5" y="20"/>
                        </a:lnTo>
                        <a:lnTo>
                          <a:pt x="2" y="27"/>
                        </a:lnTo>
                        <a:lnTo>
                          <a:pt x="1" y="34"/>
                        </a:lnTo>
                        <a:lnTo>
                          <a:pt x="1" y="42"/>
                        </a:lnTo>
                        <a:lnTo>
                          <a:pt x="2" y="48"/>
                        </a:lnTo>
                        <a:lnTo>
                          <a:pt x="0" y="52"/>
                        </a:lnTo>
                      </a:path>
                    </a:pathLst>
                  </a:custGeom>
                  <a:blipFill dpi="0" rotWithShape="0">
                    <a:blip r:embed="rId6"/>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33" name="Freeform 1119">
                    <a:extLst>
                      <a:ext uri="{FF2B5EF4-FFF2-40B4-BE49-F238E27FC236}">
                        <a16:creationId xmlns:a16="http://schemas.microsoft.com/office/drawing/2014/main" xmlns="" id="{1C06100D-B8C7-4C43-A111-DFA31D1D0844}"/>
                      </a:ext>
                    </a:extLst>
                  </p:cNvPr>
                  <p:cNvSpPr>
                    <a:spLocks/>
                  </p:cNvSpPr>
                  <p:nvPr/>
                </p:nvSpPr>
                <p:spPr bwMode="auto">
                  <a:xfrm>
                    <a:off x="3622" y="2352"/>
                    <a:ext cx="77" cy="67"/>
                  </a:xfrm>
                  <a:custGeom>
                    <a:avLst/>
                    <a:gdLst>
                      <a:gd name="T0" fmla="*/ 0 w 77"/>
                      <a:gd name="T1" fmla="*/ 54 h 67"/>
                      <a:gd name="T2" fmla="*/ 0 w 77"/>
                      <a:gd name="T3" fmla="*/ 46 h 67"/>
                      <a:gd name="T4" fmla="*/ 1 w 77"/>
                      <a:gd name="T5" fmla="*/ 35 h 67"/>
                      <a:gd name="T6" fmla="*/ 3 w 77"/>
                      <a:gd name="T7" fmla="*/ 25 h 67"/>
                      <a:gd name="T8" fmla="*/ 6 w 77"/>
                      <a:gd name="T9" fmla="*/ 18 h 67"/>
                      <a:gd name="T10" fmla="*/ 10 w 77"/>
                      <a:gd name="T11" fmla="*/ 12 h 67"/>
                      <a:gd name="T12" fmla="*/ 16 w 77"/>
                      <a:gd name="T13" fmla="*/ 9 h 67"/>
                      <a:gd name="T14" fmla="*/ 20 w 77"/>
                      <a:gd name="T15" fmla="*/ 6 h 67"/>
                      <a:gd name="T16" fmla="*/ 27 w 77"/>
                      <a:gd name="T17" fmla="*/ 3 h 67"/>
                      <a:gd name="T18" fmla="*/ 34 w 77"/>
                      <a:gd name="T19" fmla="*/ 0 h 67"/>
                      <a:gd name="T20" fmla="*/ 43 w 77"/>
                      <a:gd name="T21" fmla="*/ 0 h 67"/>
                      <a:gd name="T22" fmla="*/ 52 w 77"/>
                      <a:gd name="T23" fmla="*/ 2 h 67"/>
                      <a:gd name="T24" fmla="*/ 57 w 77"/>
                      <a:gd name="T25" fmla="*/ 5 h 67"/>
                      <a:gd name="T26" fmla="*/ 62 w 77"/>
                      <a:gd name="T27" fmla="*/ 8 h 67"/>
                      <a:gd name="T28" fmla="*/ 69 w 77"/>
                      <a:gd name="T29" fmla="*/ 14 h 67"/>
                      <a:gd name="T30" fmla="*/ 73 w 77"/>
                      <a:gd name="T31" fmla="*/ 19 h 67"/>
                      <a:gd name="T32" fmla="*/ 76 w 77"/>
                      <a:gd name="T33" fmla="*/ 21 h 67"/>
                      <a:gd name="T34" fmla="*/ 73 w 77"/>
                      <a:gd name="T35" fmla="*/ 22 h 67"/>
                      <a:gd name="T36" fmla="*/ 73 w 77"/>
                      <a:gd name="T37" fmla="*/ 24 h 67"/>
                      <a:gd name="T38" fmla="*/ 73 w 77"/>
                      <a:gd name="T39" fmla="*/ 27 h 67"/>
                      <a:gd name="T40" fmla="*/ 72 w 77"/>
                      <a:gd name="T41" fmla="*/ 32 h 67"/>
                      <a:gd name="T42" fmla="*/ 74 w 77"/>
                      <a:gd name="T43" fmla="*/ 39 h 67"/>
                      <a:gd name="T44" fmla="*/ 75 w 77"/>
                      <a:gd name="T45" fmla="*/ 47 h 67"/>
                      <a:gd name="T46" fmla="*/ 71 w 77"/>
                      <a:gd name="T47" fmla="*/ 56 h 67"/>
                      <a:gd name="T48" fmla="*/ 71 w 77"/>
                      <a:gd name="T49" fmla="*/ 44 h 67"/>
                      <a:gd name="T50" fmla="*/ 71 w 77"/>
                      <a:gd name="T51" fmla="*/ 35 h 67"/>
                      <a:gd name="T52" fmla="*/ 69 w 77"/>
                      <a:gd name="T53" fmla="*/ 31 h 67"/>
                      <a:gd name="T54" fmla="*/ 66 w 77"/>
                      <a:gd name="T55" fmla="*/ 29 h 67"/>
                      <a:gd name="T56" fmla="*/ 64 w 77"/>
                      <a:gd name="T57" fmla="*/ 27 h 67"/>
                      <a:gd name="T58" fmla="*/ 62 w 77"/>
                      <a:gd name="T59" fmla="*/ 27 h 67"/>
                      <a:gd name="T60" fmla="*/ 57 w 77"/>
                      <a:gd name="T61" fmla="*/ 29 h 67"/>
                      <a:gd name="T62" fmla="*/ 52 w 77"/>
                      <a:gd name="T63" fmla="*/ 29 h 67"/>
                      <a:gd name="T64" fmla="*/ 46 w 77"/>
                      <a:gd name="T65" fmla="*/ 29 h 67"/>
                      <a:gd name="T66" fmla="*/ 41 w 77"/>
                      <a:gd name="T67" fmla="*/ 29 h 67"/>
                      <a:gd name="T68" fmla="*/ 37 w 77"/>
                      <a:gd name="T69" fmla="*/ 29 h 67"/>
                      <a:gd name="T70" fmla="*/ 40 w 77"/>
                      <a:gd name="T71" fmla="*/ 30 h 67"/>
                      <a:gd name="T72" fmla="*/ 43 w 77"/>
                      <a:gd name="T73" fmla="*/ 31 h 67"/>
                      <a:gd name="T74" fmla="*/ 40 w 77"/>
                      <a:gd name="T75" fmla="*/ 32 h 67"/>
                      <a:gd name="T76" fmla="*/ 34 w 77"/>
                      <a:gd name="T77" fmla="*/ 31 h 67"/>
                      <a:gd name="T78" fmla="*/ 29 w 77"/>
                      <a:gd name="T79" fmla="*/ 31 h 67"/>
                      <a:gd name="T80" fmla="*/ 23 w 77"/>
                      <a:gd name="T81" fmla="*/ 30 h 67"/>
                      <a:gd name="T82" fmla="*/ 19 w 77"/>
                      <a:gd name="T83" fmla="*/ 30 h 67"/>
                      <a:gd name="T84" fmla="*/ 17 w 77"/>
                      <a:gd name="T85" fmla="*/ 30 h 67"/>
                      <a:gd name="T86" fmla="*/ 18 w 77"/>
                      <a:gd name="T87" fmla="*/ 31 h 67"/>
                      <a:gd name="T88" fmla="*/ 19 w 77"/>
                      <a:gd name="T89" fmla="*/ 34 h 67"/>
                      <a:gd name="T90" fmla="*/ 19 w 77"/>
                      <a:gd name="T91" fmla="*/ 38 h 67"/>
                      <a:gd name="T92" fmla="*/ 18 w 77"/>
                      <a:gd name="T93" fmla="*/ 42 h 67"/>
                      <a:gd name="T94" fmla="*/ 15 w 77"/>
                      <a:gd name="T95" fmla="*/ 46 h 67"/>
                      <a:gd name="T96" fmla="*/ 14 w 77"/>
                      <a:gd name="T97" fmla="*/ 51 h 67"/>
                      <a:gd name="T98" fmla="*/ 13 w 77"/>
                      <a:gd name="T99" fmla="*/ 57 h 67"/>
                      <a:gd name="T100" fmla="*/ 14 w 77"/>
                      <a:gd name="T101" fmla="*/ 63 h 67"/>
                      <a:gd name="T102" fmla="*/ 14 w 77"/>
                      <a:gd name="T103" fmla="*/ 66 h 67"/>
                      <a:gd name="T104" fmla="*/ 10 w 77"/>
                      <a:gd name="T105" fmla="*/ 61 h 67"/>
                      <a:gd name="T106" fmla="*/ 5 w 77"/>
                      <a:gd name="T107" fmla="*/ 56 h 67"/>
                      <a:gd name="T108" fmla="*/ 3 w 77"/>
                      <a:gd name="T109" fmla="*/ 57 h 67"/>
                      <a:gd name="T110" fmla="*/ 2 w 77"/>
                      <a:gd name="T111" fmla="*/ 61 h 67"/>
                      <a:gd name="T112" fmla="*/ 0 w 77"/>
                      <a:gd name="T113" fmla="*/ 54 h 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7"/>
                      <a:gd name="T172" fmla="*/ 0 h 67"/>
                      <a:gd name="T173" fmla="*/ 77 w 77"/>
                      <a:gd name="T174" fmla="*/ 67 h 6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7" h="67">
                        <a:moveTo>
                          <a:pt x="0" y="54"/>
                        </a:moveTo>
                        <a:lnTo>
                          <a:pt x="0" y="46"/>
                        </a:lnTo>
                        <a:lnTo>
                          <a:pt x="1" y="35"/>
                        </a:lnTo>
                        <a:lnTo>
                          <a:pt x="3" y="25"/>
                        </a:lnTo>
                        <a:lnTo>
                          <a:pt x="6" y="18"/>
                        </a:lnTo>
                        <a:lnTo>
                          <a:pt x="10" y="12"/>
                        </a:lnTo>
                        <a:lnTo>
                          <a:pt x="16" y="9"/>
                        </a:lnTo>
                        <a:lnTo>
                          <a:pt x="20" y="6"/>
                        </a:lnTo>
                        <a:lnTo>
                          <a:pt x="27" y="3"/>
                        </a:lnTo>
                        <a:lnTo>
                          <a:pt x="34" y="0"/>
                        </a:lnTo>
                        <a:lnTo>
                          <a:pt x="43" y="0"/>
                        </a:lnTo>
                        <a:lnTo>
                          <a:pt x="52" y="2"/>
                        </a:lnTo>
                        <a:lnTo>
                          <a:pt x="57" y="5"/>
                        </a:lnTo>
                        <a:lnTo>
                          <a:pt x="62" y="8"/>
                        </a:lnTo>
                        <a:lnTo>
                          <a:pt x="69" y="14"/>
                        </a:lnTo>
                        <a:lnTo>
                          <a:pt x="73" y="19"/>
                        </a:lnTo>
                        <a:lnTo>
                          <a:pt x="76" y="21"/>
                        </a:lnTo>
                        <a:lnTo>
                          <a:pt x="73" y="22"/>
                        </a:lnTo>
                        <a:lnTo>
                          <a:pt x="73" y="24"/>
                        </a:lnTo>
                        <a:lnTo>
                          <a:pt x="73" y="27"/>
                        </a:lnTo>
                        <a:lnTo>
                          <a:pt x="72" y="32"/>
                        </a:lnTo>
                        <a:lnTo>
                          <a:pt x="74" y="39"/>
                        </a:lnTo>
                        <a:lnTo>
                          <a:pt x="75" y="47"/>
                        </a:lnTo>
                        <a:lnTo>
                          <a:pt x="71" y="56"/>
                        </a:lnTo>
                        <a:lnTo>
                          <a:pt x="71" y="44"/>
                        </a:lnTo>
                        <a:lnTo>
                          <a:pt x="71" y="35"/>
                        </a:lnTo>
                        <a:lnTo>
                          <a:pt x="69" y="31"/>
                        </a:lnTo>
                        <a:lnTo>
                          <a:pt x="66" y="29"/>
                        </a:lnTo>
                        <a:lnTo>
                          <a:pt x="64" y="27"/>
                        </a:lnTo>
                        <a:lnTo>
                          <a:pt x="62" y="27"/>
                        </a:lnTo>
                        <a:lnTo>
                          <a:pt x="57" y="29"/>
                        </a:lnTo>
                        <a:lnTo>
                          <a:pt x="52" y="29"/>
                        </a:lnTo>
                        <a:lnTo>
                          <a:pt x="46" y="29"/>
                        </a:lnTo>
                        <a:lnTo>
                          <a:pt x="41" y="29"/>
                        </a:lnTo>
                        <a:lnTo>
                          <a:pt x="37" y="29"/>
                        </a:lnTo>
                        <a:lnTo>
                          <a:pt x="40" y="30"/>
                        </a:lnTo>
                        <a:lnTo>
                          <a:pt x="43" y="31"/>
                        </a:lnTo>
                        <a:lnTo>
                          <a:pt x="40" y="32"/>
                        </a:lnTo>
                        <a:lnTo>
                          <a:pt x="34" y="31"/>
                        </a:lnTo>
                        <a:lnTo>
                          <a:pt x="29" y="31"/>
                        </a:lnTo>
                        <a:lnTo>
                          <a:pt x="23" y="30"/>
                        </a:lnTo>
                        <a:lnTo>
                          <a:pt x="19" y="30"/>
                        </a:lnTo>
                        <a:lnTo>
                          <a:pt x="17" y="30"/>
                        </a:lnTo>
                        <a:lnTo>
                          <a:pt x="18" y="31"/>
                        </a:lnTo>
                        <a:lnTo>
                          <a:pt x="19" y="34"/>
                        </a:lnTo>
                        <a:lnTo>
                          <a:pt x="19" y="38"/>
                        </a:lnTo>
                        <a:lnTo>
                          <a:pt x="18" y="42"/>
                        </a:lnTo>
                        <a:lnTo>
                          <a:pt x="15" y="46"/>
                        </a:lnTo>
                        <a:lnTo>
                          <a:pt x="14" y="51"/>
                        </a:lnTo>
                        <a:lnTo>
                          <a:pt x="13" y="57"/>
                        </a:lnTo>
                        <a:lnTo>
                          <a:pt x="14" y="63"/>
                        </a:lnTo>
                        <a:lnTo>
                          <a:pt x="14" y="66"/>
                        </a:lnTo>
                        <a:lnTo>
                          <a:pt x="10" y="61"/>
                        </a:lnTo>
                        <a:lnTo>
                          <a:pt x="5" y="56"/>
                        </a:lnTo>
                        <a:lnTo>
                          <a:pt x="3" y="57"/>
                        </a:lnTo>
                        <a:lnTo>
                          <a:pt x="2" y="61"/>
                        </a:lnTo>
                        <a:lnTo>
                          <a:pt x="0" y="5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728" name="Group 1120">
                  <a:extLst>
                    <a:ext uri="{FF2B5EF4-FFF2-40B4-BE49-F238E27FC236}">
                      <a16:creationId xmlns:a16="http://schemas.microsoft.com/office/drawing/2014/main" xmlns="" id="{9519C809-B74B-4876-B53D-80074F985FB2}"/>
                    </a:ext>
                  </a:extLst>
                </p:cNvPr>
                <p:cNvGrpSpPr>
                  <a:grpSpLocks/>
                </p:cNvGrpSpPr>
                <p:nvPr/>
              </p:nvGrpSpPr>
              <p:grpSpPr bwMode="auto">
                <a:xfrm>
                  <a:off x="3557" y="3004"/>
                  <a:ext cx="210" cy="54"/>
                  <a:chOff x="3557" y="3004"/>
                  <a:chExt cx="210" cy="54"/>
                </a:xfrm>
              </p:grpSpPr>
              <p:sp>
                <p:nvSpPr>
                  <p:cNvPr id="20730" name="Freeform 1121">
                    <a:extLst>
                      <a:ext uri="{FF2B5EF4-FFF2-40B4-BE49-F238E27FC236}">
                        <a16:creationId xmlns:a16="http://schemas.microsoft.com/office/drawing/2014/main" xmlns="" id="{55BEC89E-3CEB-4BE3-A78C-7CA6D3F2F625}"/>
                      </a:ext>
                    </a:extLst>
                  </p:cNvPr>
                  <p:cNvSpPr>
                    <a:spLocks/>
                  </p:cNvSpPr>
                  <p:nvPr/>
                </p:nvSpPr>
                <p:spPr bwMode="auto">
                  <a:xfrm>
                    <a:off x="3557" y="3004"/>
                    <a:ext cx="93" cy="54"/>
                  </a:xfrm>
                  <a:custGeom>
                    <a:avLst/>
                    <a:gdLst>
                      <a:gd name="T0" fmla="*/ 43 w 93"/>
                      <a:gd name="T1" fmla="*/ 7 h 54"/>
                      <a:gd name="T2" fmla="*/ 32 w 93"/>
                      <a:gd name="T3" fmla="*/ 16 h 54"/>
                      <a:gd name="T4" fmla="*/ 18 w 93"/>
                      <a:gd name="T5" fmla="*/ 26 h 54"/>
                      <a:gd name="T6" fmla="*/ 7 w 93"/>
                      <a:gd name="T7" fmla="*/ 32 h 54"/>
                      <a:gd name="T8" fmla="*/ 1 w 93"/>
                      <a:gd name="T9" fmla="*/ 37 h 54"/>
                      <a:gd name="T10" fmla="*/ 0 w 93"/>
                      <a:gd name="T11" fmla="*/ 46 h 54"/>
                      <a:gd name="T12" fmla="*/ 6 w 93"/>
                      <a:gd name="T13" fmla="*/ 50 h 54"/>
                      <a:gd name="T14" fmla="*/ 19 w 93"/>
                      <a:gd name="T15" fmla="*/ 52 h 54"/>
                      <a:gd name="T16" fmla="*/ 31 w 93"/>
                      <a:gd name="T17" fmla="*/ 53 h 54"/>
                      <a:gd name="T18" fmla="*/ 43 w 93"/>
                      <a:gd name="T19" fmla="*/ 52 h 54"/>
                      <a:gd name="T20" fmla="*/ 52 w 93"/>
                      <a:gd name="T21" fmla="*/ 46 h 54"/>
                      <a:gd name="T22" fmla="*/ 67 w 93"/>
                      <a:gd name="T23" fmla="*/ 40 h 54"/>
                      <a:gd name="T24" fmla="*/ 90 w 93"/>
                      <a:gd name="T25" fmla="*/ 34 h 54"/>
                      <a:gd name="T26" fmla="*/ 92 w 93"/>
                      <a:gd name="T27" fmla="*/ 13 h 54"/>
                      <a:gd name="T28" fmla="*/ 89 w 93"/>
                      <a:gd name="T29" fmla="*/ 0 h 54"/>
                      <a:gd name="T30" fmla="*/ 43 w 93"/>
                      <a:gd name="T31" fmla="*/ 7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3"/>
                      <a:gd name="T49" fmla="*/ 0 h 54"/>
                      <a:gd name="T50" fmla="*/ 93 w 93"/>
                      <a:gd name="T51" fmla="*/ 54 h 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3" h="54">
                        <a:moveTo>
                          <a:pt x="43" y="7"/>
                        </a:moveTo>
                        <a:lnTo>
                          <a:pt x="32" y="16"/>
                        </a:lnTo>
                        <a:lnTo>
                          <a:pt x="18" y="26"/>
                        </a:lnTo>
                        <a:lnTo>
                          <a:pt x="7" y="32"/>
                        </a:lnTo>
                        <a:lnTo>
                          <a:pt x="1" y="37"/>
                        </a:lnTo>
                        <a:lnTo>
                          <a:pt x="0" y="46"/>
                        </a:lnTo>
                        <a:lnTo>
                          <a:pt x="6" y="50"/>
                        </a:lnTo>
                        <a:lnTo>
                          <a:pt x="19" y="52"/>
                        </a:lnTo>
                        <a:lnTo>
                          <a:pt x="31" y="53"/>
                        </a:lnTo>
                        <a:lnTo>
                          <a:pt x="43" y="52"/>
                        </a:lnTo>
                        <a:lnTo>
                          <a:pt x="52" y="46"/>
                        </a:lnTo>
                        <a:lnTo>
                          <a:pt x="67" y="40"/>
                        </a:lnTo>
                        <a:lnTo>
                          <a:pt x="90" y="34"/>
                        </a:lnTo>
                        <a:lnTo>
                          <a:pt x="92" y="13"/>
                        </a:lnTo>
                        <a:lnTo>
                          <a:pt x="89" y="0"/>
                        </a:lnTo>
                        <a:lnTo>
                          <a:pt x="43" y="7"/>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31" name="Freeform 1122">
                    <a:extLst>
                      <a:ext uri="{FF2B5EF4-FFF2-40B4-BE49-F238E27FC236}">
                        <a16:creationId xmlns:a16="http://schemas.microsoft.com/office/drawing/2014/main" xmlns="" id="{36748852-ED10-4552-A6AD-491000791948}"/>
                      </a:ext>
                    </a:extLst>
                  </p:cNvPr>
                  <p:cNvSpPr>
                    <a:spLocks/>
                  </p:cNvSpPr>
                  <p:nvPr/>
                </p:nvSpPr>
                <p:spPr bwMode="auto">
                  <a:xfrm>
                    <a:off x="3671" y="3008"/>
                    <a:ext cx="96" cy="46"/>
                  </a:xfrm>
                  <a:custGeom>
                    <a:avLst/>
                    <a:gdLst>
                      <a:gd name="T0" fmla="*/ 2 w 96"/>
                      <a:gd name="T1" fmla="*/ 0 h 46"/>
                      <a:gd name="T2" fmla="*/ 0 w 96"/>
                      <a:gd name="T3" fmla="*/ 18 h 46"/>
                      <a:gd name="T4" fmla="*/ 2 w 96"/>
                      <a:gd name="T5" fmla="*/ 31 h 46"/>
                      <a:gd name="T6" fmla="*/ 24 w 96"/>
                      <a:gd name="T7" fmla="*/ 36 h 46"/>
                      <a:gd name="T8" fmla="*/ 35 w 96"/>
                      <a:gd name="T9" fmla="*/ 36 h 46"/>
                      <a:gd name="T10" fmla="*/ 51 w 96"/>
                      <a:gd name="T11" fmla="*/ 41 h 46"/>
                      <a:gd name="T12" fmla="*/ 69 w 96"/>
                      <a:gd name="T13" fmla="*/ 44 h 46"/>
                      <a:gd name="T14" fmla="*/ 94 w 96"/>
                      <a:gd name="T15" fmla="*/ 45 h 46"/>
                      <a:gd name="T16" fmla="*/ 95 w 96"/>
                      <a:gd name="T17" fmla="*/ 39 h 46"/>
                      <a:gd name="T18" fmla="*/ 95 w 96"/>
                      <a:gd name="T19" fmla="*/ 32 h 46"/>
                      <a:gd name="T20" fmla="*/ 75 w 96"/>
                      <a:gd name="T21" fmla="*/ 21 h 46"/>
                      <a:gd name="T22" fmla="*/ 54 w 96"/>
                      <a:gd name="T23" fmla="*/ 9 h 46"/>
                      <a:gd name="T24" fmla="*/ 41 w 96"/>
                      <a:gd name="T25" fmla="*/ 0 h 46"/>
                      <a:gd name="T26" fmla="*/ 2 w 96"/>
                      <a:gd name="T27" fmla="*/ 0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46"/>
                      <a:gd name="T44" fmla="*/ 96 w 96"/>
                      <a:gd name="T45" fmla="*/ 46 h 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46">
                        <a:moveTo>
                          <a:pt x="2" y="0"/>
                        </a:moveTo>
                        <a:lnTo>
                          <a:pt x="0" y="18"/>
                        </a:lnTo>
                        <a:lnTo>
                          <a:pt x="2" y="31"/>
                        </a:lnTo>
                        <a:lnTo>
                          <a:pt x="24" y="36"/>
                        </a:lnTo>
                        <a:lnTo>
                          <a:pt x="35" y="36"/>
                        </a:lnTo>
                        <a:lnTo>
                          <a:pt x="51" y="41"/>
                        </a:lnTo>
                        <a:lnTo>
                          <a:pt x="69" y="44"/>
                        </a:lnTo>
                        <a:lnTo>
                          <a:pt x="94" y="45"/>
                        </a:lnTo>
                        <a:lnTo>
                          <a:pt x="95" y="39"/>
                        </a:lnTo>
                        <a:lnTo>
                          <a:pt x="95" y="32"/>
                        </a:lnTo>
                        <a:lnTo>
                          <a:pt x="75" y="21"/>
                        </a:lnTo>
                        <a:lnTo>
                          <a:pt x="54" y="9"/>
                        </a:lnTo>
                        <a:lnTo>
                          <a:pt x="41" y="0"/>
                        </a:lnTo>
                        <a:lnTo>
                          <a:pt x="2" y="0"/>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729" name="Freeform 1123">
                  <a:extLst>
                    <a:ext uri="{FF2B5EF4-FFF2-40B4-BE49-F238E27FC236}">
                      <a16:creationId xmlns:a16="http://schemas.microsoft.com/office/drawing/2014/main" xmlns="" id="{70770957-638F-46A7-ADFC-BCF71D6FDF0D}"/>
                    </a:ext>
                  </a:extLst>
                </p:cNvPr>
                <p:cNvSpPr>
                  <a:spLocks/>
                </p:cNvSpPr>
                <p:nvPr/>
              </p:nvSpPr>
              <p:spPr bwMode="auto">
                <a:xfrm>
                  <a:off x="3594" y="2651"/>
                  <a:ext cx="143" cy="373"/>
                </a:xfrm>
                <a:custGeom>
                  <a:avLst/>
                  <a:gdLst>
                    <a:gd name="T0" fmla="*/ 4 w 143"/>
                    <a:gd name="T1" fmla="*/ 0 h 373"/>
                    <a:gd name="T2" fmla="*/ 0 w 143"/>
                    <a:gd name="T3" fmla="*/ 33 h 373"/>
                    <a:gd name="T4" fmla="*/ 0 w 143"/>
                    <a:gd name="T5" fmla="*/ 84 h 373"/>
                    <a:gd name="T6" fmla="*/ 0 w 143"/>
                    <a:gd name="T7" fmla="*/ 144 h 373"/>
                    <a:gd name="T8" fmla="*/ 4 w 143"/>
                    <a:gd name="T9" fmla="*/ 179 h 373"/>
                    <a:gd name="T10" fmla="*/ 4 w 143"/>
                    <a:gd name="T11" fmla="*/ 194 h 373"/>
                    <a:gd name="T12" fmla="*/ 1 w 143"/>
                    <a:gd name="T13" fmla="*/ 251 h 373"/>
                    <a:gd name="T14" fmla="*/ 3 w 143"/>
                    <a:gd name="T15" fmla="*/ 292 h 373"/>
                    <a:gd name="T16" fmla="*/ 6 w 143"/>
                    <a:gd name="T17" fmla="*/ 348 h 373"/>
                    <a:gd name="T18" fmla="*/ 6 w 143"/>
                    <a:gd name="T19" fmla="*/ 363 h 373"/>
                    <a:gd name="T20" fmla="*/ 15 w 143"/>
                    <a:gd name="T21" fmla="*/ 370 h 373"/>
                    <a:gd name="T22" fmla="*/ 51 w 143"/>
                    <a:gd name="T23" fmla="*/ 361 h 373"/>
                    <a:gd name="T24" fmla="*/ 62 w 143"/>
                    <a:gd name="T25" fmla="*/ 242 h 373"/>
                    <a:gd name="T26" fmla="*/ 65 w 143"/>
                    <a:gd name="T27" fmla="*/ 167 h 373"/>
                    <a:gd name="T28" fmla="*/ 69 w 143"/>
                    <a:gd name="T29" fmla="*/ 102 h 373"/>
                    <a:gd name="T30" fmla="*/ 73 w 143"/>
                    <a:gd name="T31" fmla="*/ 206 h 373"/>
                    <a:gd name="T32" fmla="*/ 78 w 143"/>
                    <a:gd name="T33" fmla="*/ 360 h 373"/>
                    <a:gd name="T34" fmla="*/ 114 w 143"/>
                    <a:gd name="T35" fmla="*/ 372 h 373"/>
                    <a:gd name="T36" fmla="*/ 121 w 143"/>
                    <a:gd name="T37" fmla="*/ 363 h 373"/>
                    <a:gd name="T38" fmla="*/ 130 w 143"/>
                    <a:gd name="T39" fmla="*/ 227 h 373"/>
                    <a:gd name="T40" fmla="*/ 132 w 143"/>
                    <a:gd name="T41" fmla="*/ 162 h 373"/>
                    <a:gd name="T42" fmla="*/ 142 w 143"/>
                    <a:gd name="T43" fmla="*/ 18 h 373"/>
                    <a:gd name="T44" fmla="*/ 139 w 143"/>
                    <a:gd name="T45" fmla="*/ 2 h 373"/>
                    <a:gd name="T46" fmla="*/ 4 w 143"/>
                    <a:gd name="T47" fmla="*/ 0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3"/>
                    <a:gd name="T73" fmla="*/ 0 h 373"/>
                    <a:gd name="T74" fmla="*/ 143 w 143"/>
                    <a:gd name="T75" fmla="*/ 373 h 3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3" h="373">
                      <a:moveTo>
                        <a:pt x="4" y="0"/>
                      </a:moveTo>
                      <a:lnTo>
                        <a:pt x="0" y="33"/>
                      </a:lnTo>
                      <a:lnTo>
                        <a:pt x="0" y="84"/>
                      </a:lnTo>
                      <a:lnTo>
                        <a:pt x="0" y="144"/>
                      </a:lnTo>
                      <a:lnTo>
                        <a:pt x="4" y="179"/>
                      </a:lnTo>
                      <a:lnTo>
                        <a:pt x="4" y="194"/>
                      </a:lnTo>
                      <a:lnTo>
                        <a:pt x="1" y="251"/>
                      </a:lnTo>
                      <a:lnTo>
                        <a:pt x="3" y="292"/>
                      </a:lnTo>
                      <a:lnTo>
                        <a:pt x="6" y="348"/>
                      </a:lnTo>
                      <a:lnTo>
                        <a:pt x="6" y="363"/>
                      </a:lnTo>
                      <a:lnTo>
                        <a:pt x="15" y="370"/>
                      </a:lnTo>
                      <a:lnTo>
                        <a:pt x="51" y="361"/>
                      </a:lnTo>
                      <a:lnTo>
                        <a:pt x="62" y="242"/>
                      </a:lnTo>
                      <a:lnTo>
                        <a:pt x="65" y="167"/>
                      </a:lnTo>
                      <a:lnTo>
                        <a:pt x="69" y="102"/>
                      </a:lnTo>
                      <a:lnTo>
                        <a:pt x="73" y="206"/>
                      </a:lnTo>
                      <a:lnTo>
                        <a:pt x="78" y="360"/>
                      </a:lnTo>
                      <a:lnTo>
                        <a:pt x="114" y="372"/>
                      </a:lnTo>
                      <a:lnTo>
                        <a:pt x="121" y="363"/>
                      </a:lnTo>
                      <a:lnTo>
                        <a:pt x="130" y="227"/>
                      </a:lnTo>
                      <a:lnTo>
                        <a:pt x="132" y="162"/>
                      </a:lnTo>
                      <a:lnTo>
                        <a:pt x="142" y="18"/>
                      </a:lnTo>
                      <a:lnTo>
                        <a:pt x="139" y="2"/>
                      </a:lnTo>
                      <a:lnTo>
                        <a:pt x="4"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696" name="Group 1124">
                <a:extLst>
                  <a:ext uri="{FF2B5EF4-FFF2-40B4-BE49-F238E27FC236}">
                    <a16:creationId xmlns:a16="http://schemas.microsoft.com/office/drawing/2014/main" xmlns="" id="{469E2F18-B41B-452E-86BD-5119CD81B1A0}"/>
                  </a:ext>
                </a:extLst>
              </p:cNvPr>
              <p:cNvGrpSpPr>
                <a:grpSpLocks/>
              </p:cNvGrpSpPr>
              <p:nvPr/>
            </p:nvGrpSpPr>
            <p:grpSpPr bwMode="auto">
              <a:xfrm>
                <a:off x="3792" y="2352"/>
                <a:ext cx="153" cy="695"/>
                <a:chOff x="3792" y="2352"/>
                <a:chExt cx="153" cy="695"/>
              </a:xfrm>
            </p:grpSpPr>
            <p:sp>
              <p:nvSpPr>
                <p:cNvPr id="20712" name="Freeform 1125">
                  <a:extLst>
                    <a:ext uri="{FF2B5EF4-FFF2-40B4-BE49-F238E27FC236}">
                      <a16:creationId xmlns:a16="http://schemas.microsoft.com/office/drawing/2014/main" xmlns="" id="{835C6CD3-5A84-4F0A-A1CB-E5BFB7BE4FC8}"/>
                    </a:ext>
                  </a:extLst>
                </p:cNvPr>
                <p:cNvSpPr>
                  <a:spLocks/>
                </p:cNvSpPr>
                <p:nvPr/>
              </p:nvSpPr>
              <p:spPr bwMode="auto">
                <a:xfrm>
                  <a:off x="3823" y="2824"/>
                  <a:ext cx="82" cy="203"/>
                </a:xfrm>
                <a:custGeom>
                  <a:avLst/>
                  <a:gdLst>
                    <a:gd name="T0" fmla="*/ 18 w 82"/>
                    <a:gd name="T1" fmla="*/ 0 h 203"/>
                    <a:gd name="T2" fmla="*/ 16 w 82"/>
                    <a:gd name="T3" fmla="*/ 24 h 203"/>
                    <a:gd name="T4" fmla="*/ 15 w 82"/>
                    <a:gd name="T5" fmla="*/ 51 h 203"/>
                    <a:gd name="T6" fmla="*/ 15 w 82"/>
                    <a:gd name="T7" fmla="*/ 78 h 203"/>
                    <a:gd name="T8" fmla="*/ 16 w 82"/>
                    <a:gd name="T9" fmla="*/ 103 h 203"/>
                    <a:gd name="T10" fmla="*/ 16 w 82"/>
                    <a:gd name="T11" fmla="*/ 123 h 203"/>
                    <a:gd name="T12" fmla="*/ 16 w 82"/>
                    <a:gd name="T13" fmla="*/ 149 h 203"/>
                    <a:gd name="T14" fmla="*/ 15 w 82"/>
                    <a:gd name="T15" fmla="*/ 159 h 203"/>
                    <a:gd name="T16" fmla="*/ 4 w 82"/>
                    <a:gd name="T17" fmla="*/ 190 h 203"/>
                    <a:gd name="T18" fmla="*/ 0 w 82"/>
                    <a:gd name="T19" fmla="*/ 202 h 203"/>
                    <a:gd name="T20" fmla="*/ 17 w 82"/>
                    <a:gd name="T21" fmla="*/ 202 h 203"/>
                    <a:gd name="T22" fmla="*/ 25 w 82"/>
                    <a:gd name="T23" fmla="*/ 188 h 203"/>
                    <a:gd name="T24" fmla="*/ 30 w 82"/>
                    <a:gd name="T25" fmla="*/ 172 h 203"/>
                    <a:gd name="T26" fmla="*/ 33 w 82"/>
                    <a:gd name="T27" fmla="*/ 147 h 203"/>
                    <a:gd name="T28" fmla="*/ 43 w 82"/>
                    <a:gd name="T29" fmla="*/ 78 h 203"/>
                    <a:gd name="T30" fmla="*/ 46 w 82"/>
                    <a:gd name="T31" fmla="*/ 59 h 203"/>
                    <a:gd name="T32" fmla="*/ 44 w 82"/>
                    <a:gd name="T33" fmla="*/ 96 h 203"/>
                    <a:gd name="T34" fmla="*/ 47 w 82"/>
                    <a:gd name="T35" fmla="*/ 119 h 203"/>
                    <a:gd name="T36" fmla="*/ 48 w 82"/>
                    <a:gd name="T37" fmla="*/ 141 h 203"/>
                    <a:gd name="T38" fmla="*/ 46 w 82"/>
                    <a:gd name="T39" fmla="*/ 160 h 203"/>
                    <a:gd name="T40" fmla="*/ 47 w 82"/>
                    <a:gd name="T41" fmla="*/ 170 h 203"/>
                    <a:gd name="T42" fmla="*/ 58 w 82"/>
                    <a:gd name="T43" fmla="*/ 199 h 203"/>
                    <a:gd name="T44" fmla="*/ 68 w 82"/>
                    <a:gd name="T45" fmla="*/ 199 h 203"/>
                    <a:gd name="T46" fmla="*/ 73 w 82"/>
                    <a:gd name="T47" fmla="*/ 199 h 203"/>
                    <a:gd name="T48" fmla="*/ 79 w 82"/>
                    <a:gd name="T49" fmla="*/ 193 h 203"/>
                    <a:gd name="T50" fmla="*/ 64 w 82"/>
                    <a:gd name="T51" fmla="*/ 160 h 203"/>
                    <a:gd name="T52" fmla="*/ 72 w 82"/>
                    <a:gd name="T53" fmla="*/ 90 h 203"/>
                    <a:gd name="T54" fmla="*/ 75 w 82"/>
                    <a:gd name="T55" fmla="*/ 57 h 203"/>
                    <a:gd name="T56" fmla="*/ 81 w 82"/>
                    <a:gd name="T57" fmla="*/ 1 h 203"/>
                    <a:gd name="T58" fmla="*/ 18 w 82"/>
                    <a:gd name="T59" fmla="*/ 0 h 2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2"/>
                    <a:gd name="T91" fmla="*/ 0 h 203"/>
                    <a:gd name="T92" fmla="*/ 82 w 82"/>
                    <a:gd name="T93" fmla="*/ 203 h 2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2" h="203">
                      <a:moveTo>
                        <a:pt x="18" y="0"/>
                      </a:moveTo>
                      <a:lnTo>
                        <a:pt x="16" y="24"/>
                      </a:lnTo>
                      <a:lnTo>
                        <a:pt x="15" y="51"/>
                      </a:lnTo>
                      <a:lnTo>
                        <a:pt x="15" y="78"/>
                      </a:lnTo>
                      <a:lnTo>
                        <a:pt x="16" y="103"/>
                      </a:lnTo>
                      <a:lnTo>
                        <a:pt x="16" y="123"/>
                      </a:lnTo>
                      <a:lnTo>
                        <a:pt x="16" y="149"/>
                      </a:lnTo>
                      <a:lnTo>
                        <a:pt x="15" y="159"/>
                      </a:lnTo>
                      <a:lnTo>
                        <a:pt x="4" y="190"/>
                      </a:lnTo>
                      <a:lnTo>
                        <a:pt x="0" y="202"/>
                      </a:lnTo>
                      <a:lnTo>
                        <a:pt x="17" y="202"/>
                      </a:lnTo>
                      <a:lnTo>
                        <a:pt x="25" y="188"/>
                      </a:lnTo>
                      <a:lnTo>
                        <a:pt x="30" y="172"/>
                      </a:lnTo>
                      <a:lnTo>
                        <a:pt x="33" y="147"/>
                      </a:lnTo>
                      <a:lnTo>
                        <a:pt x="43" y="78"/>
                      </a:lnTo>
                      <a:lnTo>
                        <a:pt x="46" y="59"/>
                      </a:lnTo>
                      <a:lnTo>
                        <a:pt x="44" y="96"/>
                      </a:lnTo>
                      <a:lnTo>
                        <a:pt x="47" y="119"/>
                      </a:lnTo>
                      <a:lnTo>
                        <a:pt x="48" y="141"/>
                      </a:lnTo>
                      <a:lnTo>
                        <a:pt x="46" y="160"/>
                      </a:lnTo>
                      <a:lnTo>
                        <a:pt x="47" y="170"/>
                      </a:lnTo>
                      <a:lnTo>
                        <a:pt x="58" y="199"/>
                      </a:lnTo>
                      <a:lnTo>
                        <a:pt x="68" y="199"/>
                      </a:lnTo>
                      <a:lnTo>
                        <a:pt x="73" y="199"/>
                      </a:lnTo>
                      <a:lnTo>
                        <a:pt x="79" y="193"/>
                      </a:lnTo>
                      <a:lnTo>
                        <a:pt x="64" y="160"/>
                      </a:lnTo>
                      <a:lnTo>
                        <a:pt x="72" y="90"/>
                      </a:lnTo>
                      <a:lnTo>
                        <a:pt x="75" y="57"/>
                      </a:lnTo>
                      <a:lnTo>
                        <a:pt x="81" y="1"/>
                      </a:lnTo>
                      <a:lnTo>
                        <a:pt x="18" y="0"/>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713" name="Group 1126">
                  <a:extLst>
                    <a:ext uri="{FF2B5EF4-FFF2-40B4-BE49-F238E27FC236}">
                      <a16:creationId xmlns:a16="http://schemas.microsoft.com/office/drawing/2014/main" xmlns="" id="{8C5609F1-9EA2-4C70-B325-2B62467900C1}"/>
                    </a:ext>
                  </a:extLst>
                </p:cNvPr>
                <p:cNvGrpSpPr>
                  <a:grpSpLocks/>
                </p:cNvGrpSpPr>
                <p:nvPr/>
              </p:nvGrpSpPr>
              <p:grpSpPr bwMode="auto">
                <a:xfrm>
                  <a:off x="3794" y="2572"/>
                  <a:ext cx="148" cy="203"/>
                  <a:chOff x="3794" y="2572"/>
                  <a:chExt cx="148" cy="203"/>
                </a:xfrm>
              </p:grpSpPr>
              <p:sp>
                <p:nvSpPr>
                  <p:cNvPr id="20724" name="Freeform 1127">
                    <a:extLst>
                      <a:ext uri="{FF2B5EF4-FFF2-40B4-BE49-F238E27FC236}">
                        <a16:creationId xmlns:a16="http://schemas.microsoft.com/office/drawing/2014/main" xmlns="" id="{5A74A9DC-1400-46D6-B5E1-474F1CD96D64}"/>
                      </a:ext>
                    </a:extLst>
                  </p:cNvPr>
                  <p:cNvSpPr>
                    <a:spLocks/>
                  </p:cNvSpPr>
                  <p:nvPr/>
                </p:nvSpPr>
                <p:spPr bwMode="auto">
                  <a:xfrm>
                    <a:off x="3794" y="2578"/>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4 h 197"/>
                      <a:gd name="T16" fmla="*/ 40 w 41"/>
                      <a:gd name="T17" fmla="*/ 158 h 197"/>
                      <a:gd name="T18" fmla="*/ 28 w 41"/>
                      <a:gd name="T19" fmla="*/ 141 h 197"/>
                      <a:gd name="T20" fmla="*/ 20 w 41"/>
                      <a:gd name="T21" fmla="*/ 130 h 197"/>
                      <a:gd name="T22" fmla="*/ 21 w 41"/>
                      <a:gd name="T23" fmla="*/ 40 h 197"/>
                      <a:gd name="T24" fmla="*/ 25 w 41"/>
                      <a:gd name="T25" fmla="*/ 4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4"/>
                        </a:lnTo>
                        <a:lnTo>
                          <a:pt x="40" y="158"/>
                        </a:lnTo>
                        <a:lnTo>
                          <a:pt x="28" y="141"/>
                        </a:lnTo>
                        <a:lnTo>
                          <a:pt x="20" y="130"/>
                        </a:lnTo>
                        <a:lnTo>
                          <a:pt x="21" y="40"/>
                        </a:lnTo>
                        <a:lnTo>
                          <a:pt x="25" y="4"/>
                        </a:lnTo>
                        <a:lnTo>
                          <a:pt x="2" y="0"/>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25" name="Freeform 1128">
                    <a:extLst>
                      <a:ext uri="{FF2B5EF4-FFF2-40B4-BE49-F238E27FC236}">
                        <a16:creationId xmlns:a16="http://schemas.microsoft.com/office/drawing/2014/main" xmlns="" id="{E9096C8B-D933-40DF-B7E8-802D8ABCDA59}"/>
                      </a:ext>
                    </a:extLst>
                  </p:cNvPr>
                  <p:cNvSpPr>
                    <a:spLocks/>
                  </p:cNvSpPr>
                  <p:nvPr/>
                </p:nvSpPr>
                <p:spPr bwMode="auto">
                  <a:xfrm>
                    <a:off x="3906" y="2572"/>
                    <a:ext cx="36" cy="184"/>
                  </a:xfrm>
                  <a:custGeom>
                    <a:avLst/>
                    <a:gdLst>
                      <a:gd name="T0" fmla="*/ 10 w 36"/>
                      <a:gd name="T1" fmla="*/ 5 h 184"/>
                      <a:gd name="T2" fmla="*/ 15 w 36"/>
                      <a:gd name="T3" fmla="*/ 38 h 184"/>
                      <a:gd name="T4" fmla="*/ 14 w 36"/>
                      <a:gd name="T5" fmla="*/ 116 h 184"/>
                      <a:gd name="T6" fmla="*/ 0 w 36"/>
                      <a:gd name="T7" fmla="*/ 149 h 184"/>
                      <a:gd name="T8" fmla="*/ 3 w 36"/>
                      <a:gd name="T9" fmla="*/ 152 h 184"/>
                      <a:gd name="T10" fmla="*/ 0 w 36"/>
                      <a:gd name="T11" fmla="*/ 169 h 184"/>
                      <a:gd name="T12" fmla="*/ 3 w 36"/>
                      <a:gd name="T13" fmla="*/ 183 h 184"/>
                      <a:gd name="T14" fmla="*/ 14 w 36"/>
                      <a:gd name="T15" fmla="*/ 160 h 184"/>
                      <a:gd name="T16" fmla="*/ 25 w 36"/>
                      <a:gd name="T17" fmla="*/ 120 h 184"/>
                      <a:gd name="T18" fmla="*/ 35 w 36"/>
                      <a:gd name="T19" fmla="*/ 30 h 184"/>
                      <a:gd name="T20" fmla="*/ 30 w 36"/>
                      <a:gd name="T21" fmla="*/ 0 h 184"/>
                      <a:gd name="T22" fmla="*/ 10 w 36"/>
                      <a:gd name="T23" fmla="*/ 5 h 1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4"/>
                      <a:gd name="T38" fmla="*/ 36 w 36"/>
                      <a:gd name="T39" fmla="*/ 184 h 18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4">
                        <a:moveTo>
                          <a:pt x="10" y="5"/>
                        </a:moveTo>
                        <a:lnTo>
                          <a:pt x="15" y="38"/>
                        </a:lnTo>
                        <a:lnTo>
                          <a:pt x="14" y="116"/>
                        </a:lnTo>
                        <a:lnTo>
                          <a:pt x="0" y="149"/>
                        </a:lnTo>
                        <a:lnTo>
                          <a:pt x="3" y="152"/>
                        </a:lnTo>
                        <a:lnTo>
                          <a:pt x="0" y="169"/>
                        </a:lnTo>
                        <a:lnTo>
                          <a:pt x="3" y="183"/>
                        </a:lnTo>
                        <a:lnTo>
                          <a:pt x="14" y="160"/>
                        </a:lnTo>
                        <a:lnTo>
                          <a:pt x="25" y="120"/>
                        </a:lnTo>
                        <a:lnTo>
                          <a:pt x="35" y="30"/>
                        </a:lnTo>
                        <a:lnTo>
                          <a:pt x="30" y="0"/>
                        </a:lnTo>
                        <a:lnTo>
                          <a:pt x="10" y="5"/>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714" name="Freeform 1129">
                  <a:extLst>
                    <a:ext uri="{FF2B5EF4-FFF2-40B4-BE49-F238E27FC236}">
                      <a16:creationId xmlns:a16="http://schemas.microsoft.com/office/drawing/2014/main" xmlns="" id="{610D926B-9EF2-4504-8249-FE48F9245C9F}"/>
                    </a:ext>
                  </a:extLst>
                </p:cNvPr>
                <p:cNvSpPr>
                  <a:spLocks/>
                </p:cNvSpPr>
                <p:nvPr/>
              </p:nvSpPr>
              <p:spPr bwMode="auto">
                <a:xfrm>
                  <a:off x="3847" y="2365"/>
                  <a:ext cx="52" cy="94"/>
                </a:xfrm>
                <a:custGeom>
                  <a:avLst/>
                  <a:gdLst>
                    <a:gd name="T0" fmla="*/ 8 w 52"/>
                    <a:gd name="T1" fmla="*/ 93 h 94"/>
                    <a:gd name="T2" fmla="*/ 8 w 52"/>
                    <a:gd name="T3" fmla="*/ 79 h 94"/>
                    <a:gd name="T4" fmla="*/ 2 w 52"/>
                    <a:gd name="T5" fmla="*/ 62 h 94"/>
                    <a:gd name="T6" fmla="*/ 0 w 52"/>
                    <a:gd name="T7" fmla="*/ 51 h 94"/>
                    <a:gd name="T8" fmla="*/ 0 w 52"/>
                    <a:gd name="T9" fmla="*/ 43 h 94"/>
                    <a:gd name="T10" fmla="*/ 0 w 52"/>
                    <a:gd name="T11" fmla="*/ 31 h 94"/>
                    <a:gd name="T12" fmla="*/ 2 w 52"/>
                    <a:gd name="T13" fmla="*/ 21 h 94"/>
                    <a:gd name="T14" fmla="*/ 4 w 52"/>
                    <a:gd name="T15" fmla="*/ 15 h 94"/>
                    <a:gd name="T16" fmla="*/ 8 w 52"/>
                    <a:gd name="T17" fmla="*/ 9 h 94"/>
                    <a:gd name="T18" fmla="*/ 12 w 52"/>
                    <a:gd name="T19" fmla="*/ 4 h 94"/>
                    <a:gd name="T20" fmla="*/ 19 w 52"/>
                    <a:gd name="T21" fmla="*/ 1 h 94"/>
                    <a:gd name="T22" fmla="*/ 27 w 52"/>
                    <a:gd name="T23" fmla="*/ 0 h 94"/>
                    <a:gd name="T24" fmla="*/ 34 w 52"/>
                    <a:gd name="T25" fmla="*/ 1 h 94"/>
                    <a:gd name="T26" fmla="*/ 40 w 52"/>
                    <a:gd name="T27" fmla="*/ 4 h 94"/>
                    <a:gd name="T28" fmla="*/ 45 w 52"/>
                    <a:gd name="T29" fmla="*/ 9 h 94"/>
                    <a:gd name="T30" fmla="*/ 48 w 52"/>
                    <a:gd name="T31" fmla="*/ 15 h 94"/>
                    <a:gd name="T32" fmla="*/ 51 w 52"/>
                    <a:gd name="T33" fmla="*/ 22 h 94"/>
                    <a:gd name="T34" fmla="*/ 50 w 52"/>
                    <a:gd name="T35" fmla="*/ 38 h 94"/>
                    <a:gd name="T36" fmla="*/ 48 w 52"/>
                    <a:gd name="T37" fmla="*/ 50 h 94"/>
                    <a:gd name="T38" fmla="*/ 46 w 52"/>
                    <a:gd name="T39" fmla="*/ 64 h 94"/>
                    <a:gd name="T40" fmla="*/ 42 w 52"/>
                    <a:gd name="T41" fmla="*/ 71 h 94"/>
                    <a:gd name="T42" fmla="*/ 39 w 52"/>
                    <a:gd name="T43" fmla="*/ 77 h 94"/>
                    <a:gd name="T44" fmla="*/ 37 w 52"/>
                    <a:gd name="T45" fmla="*/ 81 h 94"/>
                    <a:gd name="T46" fmla="*/ 35 w 52"/>
                    <a:gd name="T47" fmla="*/ 93 h 94"/>
                    <a:gd name="T48" fmla="*/ 8 w 52"/>
                    <a:gd name="T49" fmla="*/ 93 h 9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2"/>
                    <a:gd name="T76" fmla="*/ 0 h 94"/>
                    <a:gd name="T77" fmla="*/ 52 w 52"/>
                    <a:gd name="T78" fmla="*/ 94 h 9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2" h="94">
                      <a:moveTo>
                        <a:pt x="8" y="93"/>
                      </a:moveTo>
                      <a:lnTo>
                        <a:pt x="8" y="79"/>
                      </a:lnTo>
                      <a:lnTo>
                        <a:pt x="2" y="62"/>
                      </a:lnTo>
                      <a:lnTo>
                        <a:pt x="0" y="51"/>
                      </a:lnTo>
                      <a:lnTo>
                        <a:pt x="0" y="43"/>
                      </a:lnTo>
                      <a:lnTo>
                        <a:pt x="0" y="31"/>
                      </a:lnTo>
                      <a:lnTo>
                        <a:pt x="2" y="21"/>
                      </a:lnTo>
                      <a:lnTo>
                        <a:pt x="4" y="15"/>
                      </a:lnTo>
                      <a:lnTo>
                        <a:pt x="8" y="9"/>
                      </a:lnTo>
                      <a:lnTo>
                        <a:pt x="12" y="4"/>
                      </a:lnTo>
                      <a:lnTo>
                        <a:pt x="19" y="1"/>
                      </a:lnTo>
                      <a:lnTo>
                        <a:pt x="27" y="0"/>
                      </a:lnTo>
                      <a:lnTo>
                        <a:pt x="34" y="1"/>
                      </a:lnTo>
                      <a:lnTo>
                        <a:pt x="40" y="4"/>
                      </a:lnTo>
                      <a:lnTo>
                        <a:pt x="45" y="9"/>
                      </a:lnTo>
                      <a:lnTo>
                        <a:pt x="48" y="15"/>
                      </a:lnTo>
                      <a:lnTo>
                        <a:pt x="51" y="22"/>
                      </a:lnTo>
                      <a:lnTo>
                        <a:pt x="50" y="38"/>
                      </a:lnTo>
                      <a:lnTo>
                        <a:pt x="48" y="50"/>
                      </a:lnTo>
                      <a:lnTo>
                        <a:pt x="46" y="64"/>
                      </a:lnTo>
                      <a:lnTo>
                        <a:pt x="42" y="71"/>
                      </a:lnTo>
                      <a:lnTo>
                        <a:pt x="39" y="77"/>
                      </a:lnTo>
                      <a:lnTo>
                        <a:pt x="37" y="81"/>
                      </a:lnTo>
                      <a:lnTo>
                        <a:pt x="35" y="93"/>
                      </a:lnTo>
                      <a:lnTo>
                        <a:pt x="8" y="93"/>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15" name="Freeform 1130">
                  <a:extLst>
                    <a:ext uri="{FF2B5EF4-FFF2-40B4-BE49-F238E27FC236}">
                      <a16:creationId xmlns:a16="http://schemas.microsoft.com/office/drawing/2014/main" xmlns="" id="{06F79E43-9FC2-4E5A-B72B-E2C7C8AC0A10}"/>
                    </a:ext>
                  </a:extLst>
                </p:cNvPr>
                <p:cNvSpPr>
                  <a:spLocks/>
                </p:cNvSpPr>
                <p:nvPr/>
              </p:nvSpPr>
              <p:spPr bwMode="auto">
                <a:xfrm>
                  <a:off x="3826" y="2352"/>
                  <a:ext cx="93" cy="78"/>
                </a:xfrm>
                <a:custGeom>
                  <a:avLst/>
                  <a:gdLst>
                    <a:gd name="T0" fmla="*/ 9 w 93"/>
                    <a:gd name="T1" fmla="*/ 75 h 78"/>
                    <a:gd name="T2" fmla="*/ 5 w 93"/>
                    <a:gd name="T3" fmla="*/ 77 h 78"/>
                    <a:gd name="T4" fmla="*/ 0 w 93"/>
                    <a:gd name="T5" fmla="*/ 74 h 78"/>
                    <a:gd name="T6" fmla="*/ 2 w 93"/>
                    <a:gd name="T7" fmla="*/ 62 h 78"/>
                    <a:gd name="T8" fmla="*/ 5 w 93"/>
                    <a:gd name="T9" fmla="*/ 47 h 78"/>
                    <a:gd name="T10" fmla="*/ 11 w 93"/>
                    <a:gd name="T11" fmla="*/ 30 h 78"/>
                    <a:gd name="T12" fmla="*/ 14 w 93"/>
                    <a:gd name="T13" fmla="*/ 20 h 78"/>
                    <a:gd name="T14" fmla="*/ 18 w 93"/>
                    <a:gd name="T15" fmla="*/ 12 h 78"/>
                    <a:gd name="T16" fmla="*/ 26 w 93"/>
                    <a:gd name="T17" fmla="*/ 5 h 78"/>
                    <a:gd name="T18" fmla="*/ 40 w 93"/>
                    <a:gd name="T19" fmla="*/ 2 h 78"/>
                    <a:gd name="T20" fmla="*/ 52 w 93"/>
                    <a:gd name="T21" fmla="*/ 0 h 78"/>
                    <a:gd name="T22" fmla="*/ 70 w 93"/>
                    <a:gd name="T23" fmla="*/ 8 h 78"/>
                    <a:gd name="T24" fmla="*/ 77 w 93"/>
                    <a:gd name="T25" fmla="*/ 16 h 78"/>
                    <a:gd name="T26" fmla="*/ 83 w 93"/>
                    <a:gd name="T27" fmla="*/ 32 h 78"/>
                    <a:gd name="T28" fmla="*/ 89 w 93"/>
                    <a:gd name="T29" fmla="*/ 50 h 78"/>
                    <a:gd name="T30" fmla="*/ 92 w 93"/>
                    <a:gd name="T31" fmla="*/ 65 h 78"/>
                    <a:gd name="T32" fmla="*/ 91 w 93"/>
                    <a:gd name="T33" fmla="*/ 72 h 78"/>
                    <a:gd name="T34" fmla="*/ 82 w 93"/>
                    <a:gd name="T35" fmla="*/ 73 h 78"/>
                    <a:gd name="T36" fmla="*/ 76 w 93"/>
                    <a:gd name="T37" fmla="*/ 74 h 78"/>
                    <a:gd name="T38" fmla="*/ 67 w 93"/>
                    <a:gd name="T39" fmla="*/ 76 h 78"/>
                    <a:gd name="T40" fmla="*/ 69 w 93"/>
                    <a:gd name="T41" fmla="*/ 60 h 78"/>
                    <a:gd name="T42" fmla="*/ 69 w 93"/>
                    <a:gd name="T43" fmla="*/ 51 h 78"/>
                    <a:gd name="T44" fmla="*/ 69 w 93"/>
                    <a:gd name="T45" fmla="*/ 43 h 78"/>
                    <a:gd name="T46" fmla="*/ 69 w 93"/>
                    <a:gd name="T47" fmla="*/ 32 h 78"/>
                    <a:gd name="T48" fmla="*/ 59 w 93"/>
                    <a:gd name="T49" fmla="*/ 28 h 78"/>
                    <a:gd name="T50" fmla="*/ 56 w 93"/>
                    <a:gd name="T51" fmla="*/ 18 h 78"/>
                    <a:gd name="T52" fmla="*/ 47 w 93"/>
                    <a:gd name="T53" fmla="*/ 25 h 78"/>
                    <a:gd name="T54" fmla="*/ 34 w 93"/>
                    <a:gd name="T55" fmla="*/ 37 h 78"/>
                    <a:gd name="T56" fmla="*/ 39 w 93"/>
                    <a:gd name="T57" fmla="*/ 31 h 78"/>
                    <a:gd name="T58" fmla="*/ 29 w 93"/>
                    <a:gd name="T59" fmla="*/ 40 h 78"/>
                    <a:gd name="T60" fmla="*/ 29 w 93"/>
                    <a:gd name="T61" fmla="*/ 54 h 78"/>
                    <a:gd name="T62" fmla="*/ 31 w 93"/>
                    <a:gd name="T63" fmla="*/ 61 h 78"/>
                    <a:gd name="T64" fmla="*/ 34 w 93"/>
                    <a:gd name="T65" fmla="*/ 67 h 78"/>
                    <a:gd name="T66" fmla="*/ 37 w 93"/>
                    <a:gd name="T67" fmla="*/ 76 h 78"/>
                    <a:gd name="T68" fmla="*/ 26 w 93"/>
                    <a:gd name="T69" fmla="*/ 76 h 78"/>
                    <a:gd name="T70" fmla="*/ 31 w 93"/>
                    <a:gd name="T71" fmla="*/ 76 h 78"/>
                    <a:gd name="T72" fmla="*/ 15 w 93"/>
                    <a:gd name="T73" fmla="*/ 74 h 78"/>
                    <a:gd name="T74" fmla="*/ 14 w 93"/>
                    <a:gd name="T75" fmla="*/ 74 h 78"/>
                    <a:gd name="T76" fmla="*/ 9 w 93"/>
                    <a:gd name="T77" fmla="*/ 75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3"/>
                    <a:gd name="T118" fmla="*/ 0 h 78"/>
                    <a:gd name="T119" fmla="*/ 93 w 93"/>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3" h="78">
                      <a:moveTo>
                        <a:pt x="9" y="75"/>
                      </a:moveTo>
                      <a:lnTo>
                        <a:pt x="5" y="77"/>
                      </a:lnTo>
                      <a:lnTo>
                        <a:pt x="0" y="74"/>
                      </a:lnTo>
                      <a:lnTo>
                        <a:pt x="2" y="62"/>
                      </a:lnTo>
                      <a:lnTo>
                        <a:pt x="5" y="47"/>
                      </a:lnTo>
                      <a:lnTo>
                        <a:pt x="11" y="30"/>
                      </a:lnTo>
                      <a:lnTo>
                        <a:pt x="14" y="20"/>
                      </a:lnTo>
                      <a:lnTo>
                        <a:pt x="18" y="12"/>
                      </a:lnTo>
                      <a:lnTo>
                        <a:pt x="26" y="5"/>
                      </a:lnTo>
                      <a:lnTo>
                        <a:pt x="40" y="2"/>
                      </a:lnTo>
                      <a:lnTo>
                        <a:pt x="52" y="0"/>
                      </a:lnTo>
                      <a:lnTo>
                        <a:pt x="70" y="8"/>
                      </a:lnTo>
                      <a:lnTo>
                        <a:pt x="77" y="16"/>
                      </a:lnTo>
                      <a:lnTo>
                        <a:pt x="83" y="32"/>
                      </a:lnTo>
                      <a:lnTo>
                        <a:pt x="89" y="50"/>
                      </a:lnTo>
                      <a:lnTo>
                        <a:pt x="92" y="65"/>
                      </a:lnTo>
                      <a:lnTo>
                        <a:pt x="91" y="72"/>
                      </a:lnTo>
                      <a:lnTo>
                        <a:pt x="82" y="73"/>
                      </a:lnTo>
                      <a:lnTo>
                        <a:pt x="76" y="74"/>
                      </a:lnTo>
                      <a:lnTo>
                        <a:pt x="67" y="76"/>
                      </a:lnTo>
                      <a:lnTo>
                        <a:pt x="69" y="60"/>
                      </a:lnTo>
                      <a:lnTo>
                        <a:pt x="69" y="51"/>
                      </a:lnTo>
                      <a:lnTo>
                        <a:pt x="69" y="43"/>
                      </a:lnTo>
                      <a:lnTo>
                        <a:pt x="69" y="32"/>
                      </a:lnTo>
                      <a:lnTo>
                        <a:pt x="59" y="28"/>
                      </a:lnTo>
                      <a:lnTo>
                        <a:pt x="56" y="18"/>
                      </a:lnTo>
                      <a:lnTo>
                        <a:pt x="47" y="25"/>
                      </a:lnTo>
                      <a:lnTo>
                        <a:pt x="34" y="37"/>
                      </a:lnTo>
                      <a:lnTo>
                        <a:pt x="39" y="31"/>
                      </a:lnTo>
                      <a:lnTo>
                        <a:pt x="29" y="40"/>
                      </a:lnTo>
                      <a:lnTo>
                        <a:pt x="29" y="54"/>
                      </a:lnTo>
                      <a:lnTo>
                        <a:pt x="31" y="61"/>
                      </a:lnTo>
                      <a:lnTo>
                        <a:pt x="34" y="67"/>
                      </a:lnTo>
                      <a:lnTo>
                        <a:pt x="37" y="76"/>
                      </a:lnTo>
                      <a:lnTo>
                        <a:pt x="26" y="76"/>
                      </a:lnTo>
                      <a:lnTo>
                        <a:pt x="31" y="76"/>
                      </a:lnTo>
                      <a:lnTo>
                        <a:pt x="15" y="74"/>
                      </a:lnTo>
                      <a:lnTo>
                        <a:pt x="14" y="74"/>
                      </a:lnTo>
                      <a:lnTo>
                        <a:pt x="9" y="75"/>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16" name="Freeform 1131">
                  <a:extLst>
                    <a:ext uri="{FF2B5EF4-FFF2-40B4-BE49-F238E27FC236}">
                      <a16:creationId xmlns:a16="http://schemas.microsoft.com/office/drawing/2014/main" xmlns="" id="{B82B028F-29EE-4F72-B3AE-C4BB307F65CE}"/>
                    </a:ext>
                  </a:extLst>
                </p:cNvPr>
                <p:cNvSpPr>
                  <a:spLocks/>
                </p:cNvSpPr>
                <p:nvPr/>
              </p:nvSpPr>
              <p:spPr bwMode="auto">
                <a:xfrm>
                  <a:off x="3792" y="2457"/>
                  <a:ext cx="153" cy="374"/>
                </a:xfrm>
                <a:custGeom>
                  <a:avLst/>
                  <a:gdLst>
                    <a:gd name="T0" fmla="*/ 61 w 153"/>
                    <a:gd name="T1" fmla="*/ 0 h 374"/>
                    <a:gd name="T2" fmla="*/ 24 w 153"/>
                    <a:gd name="T3" fmla="*/ 20 h 374"/>
                    <a:gd name="T4" fmla="*/ 19 w 153"/>
                    <a:gd name="T5" fmla="*/ 27 h 374"/>
                    <a:gd name="T6" fmla="*/ 0 w 153"/>
                    <a:gd name="T7" fmla="*/ 122 h 374"/>
                    <a:gd name="T8" fmla="*/ 29 w 153"/>
                    <a:gd name="T9" fmla="*/ 126 h 374"/>
                    <a:gd name="T10" fmla="*/ 33 w 153"/>
                    <a:gd name="T11" fmla="*/ 102 h 374"/>
                    <a:gd name="T12" fmla="*/ 44 w 153"/>
                    <a:gd name="T13" fmla="*/ 152 h 374"/>
                    <a:gd name="T14" fmla="*/ 25 w 153"/>
                    <a:gd name="T15" fmla="*/ 264 h 374"/>
                    <a:gd name="T16" fmla="*/ 35 w 153"/>
                    <a:gd name="T17" fmla="*/ 372 h 374"/>
                    <a:gd name="T18" fmla="*/ 45 w 153"/>
                    <a:gd name="T19" fmla="*/ 373 h 374"/>
                    <a:gd name="T20" fmla="*/ 61 w 153"/>
                    <a:gd name="T21" fmla="*/ 371 h 374"/>
                    <a:gd name="T22" fmla="*/ 84 w 153"/>
                    <a:gd name="T23" fmla="*/ 370 h 374"/>
                    <a:gd name="T24" fmla="*/ 104 w 153"/>
                    <a:gd name="T25" fmla="*/ 370 h 374"/>
                    <a:gd name="T26" fmla="*/ 121 w 153"/>
                    <a:gd name="T27" fmla="*/ 370 h 374"/>
                    <a:gd name="T28" fmla="*/ 128 w 153"/>
                    <a:gd name="T29" fmla="*/ 215 h 374"/>
                    <a:gd name="T30" fmla="*/ 111 w 153"/>
                    <a:gd name="T31" fmla="*/ 146 h 374"/>
                    <a:gd name="T32" fmla="*/ 117 w 153"/>
                    <a:gd name="T33" fmla="*/ 109 h 374"/>
                    <a:gd name="T34" fmla="*/ 121 w 153"/>
                    <a:gd name="T35" fmla="*/ 123 h 374"/>
                    <a:gd name="T36" fmla="*/ 152 w 153"/>
                    <a:gd name="T37" fmla="*/ 115 h 374"/>
                    <a:gd name="T38" fmla="*/ 128 w 153"/>
                    <a:gd name="T39" fmla="*/ 26 h 374"/>
                    <a:gd name="T40" fmla="*/ 90 w 153"/>
                    <a:gd name="T41" fmla="*/ 0 h 374"/>
                    <a:gd name="T42" fmla="*/ 61 w 153"/>
                    <a:gd name="T43" fmla="*/ 0 h 37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3"/>
                    <a:gd name="T67" fmla="*/ 0 h 374"/>
                    <a:gd name="T68" fmla="*/ 153 w 153"/>
                    <a:gd name="T69" fmla="*/ 374 h 37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3" h="374">
                      <a:moveTo>
                        <a:pt x="61" y="0"/>
                      </a:moveTo>
                      <a:lnTo>
                        <a:pt x="24" y="20"/>
                      </a:lnTo>
                      <a:lnTo>
                        <a:pt x="19" y="27"/>
                      </a:lnTo>
                      <a:lnTo>
                        <a:pt x="0" y="122"/>
                      </a:lnTo>
                      <a:lnTo>
                        <a:pt x="29" y="126"/>
                      </a:lnTo>
                      <a:lnTo>
                        <a:pt x="33" y="102"/>
                      </a:lnTo>
                      <a:lnTo>
                        <a:pt x="44" y="152"/>
                      </a:lnTo>
                      <a:lnTo>
                        <a:pt x="25" y="264"/>
                      </a:lnTo>
                      <a:lnTo>
                        <a:pt x="35" y="372"/>
                      </a:lnTo>
                      <a:lnTo>
                        <a:pt x="45" y="373"/>
                      </a:lnTo>
                      <a:lnTo>
                        <a:pt x="61" y="371"/>
                      </a:lnTo>
                      <a:lnTo>
                        <a:pt x="84" y="370"/>
                      </a:lnTo>
                      <a:lnTo>
                        <a:pt x="104" y="370"/>
                      </a:lnTo>
                      <a:lnTo>
                        <a:pt x="121" y="370"/>
                      </a:lnTo>
                      <a:lnTo>
                        <a:pt x="128" y="215"/>
                      </a:lnTo>
                      <a:lnTo>
                        <a:pt x="111" y="146"/>
                      </a:lnTo>
                      <a:lnTo>
                        <a:pt x="117" y="109"/>
                      </a:lnTo>
                      <a:lnTo>
                        <a:pt x="121" y="123"/>
                      </a:lnTo>
                      <a:lnTo>
                        <a:pt x="152" y="115"/>
                      </a:lnTo>
                      <a:lnTo>
                        <a:pt x="128" y="26"/>
                      </a:lnTo>
                      <a:lnTo>
                        <a:pt x="90" y="0"/>
                      </a:lnTo>
                      <a:lnTo>
                        <a:pt x="61" y="0"/>
                      </a:lnTo>
                    </a:path>
                  </a:pathLst>
                </a:custGeom>
                <a:blipFill dpi="0" rotWithShape="0">
                  <a:blip r:embed="rId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717" name="Group 1132">
                  <a:extLst>
                    <a:ext uri="{FF2B5EF4-FFF2-40B4-BE49-F238E27FC236}">
                      <a16:creationId xmlns:a16="http://schemas.microsoft.com/office/drawing/2014/main" xmlns="" id="{C84304E8-57A2-45F5-AA16-04EF6211A5D9}"/>
                    </a:ext>
                  </a:extLst>
                </p:cNvPr>
                <p:cNvGrpSpPr>
                  <a:grpSpLocks/>
                </p:cNvGrpSpPr>
                <p:nvPr/>
              </p:nvGrpSpPr>
              <p:grpSpPr bwMode="auto">
                <a:xfrm>
                  <a:off x="3837" y="2458"/>
                  <a:ext cx="66" cy="158"/>
                  <a:chOff x="3837" y="2458"/>
                  <a:chExt cx="66" cy="158"/>
                </a:xfrm>
              </p:grpSpPr>
              <p:sp>
                <p:nvSpPr>
                  <p:cNvPr id="20721" name="Freeform 1133">
                    <a:extLst>
                      <a:ext uri="{FF2B5EF4-FFF2-40B4-BE49-F238E27FC236}">
                        <a16:creationId xmlns:a16="http://schemas.microsoft.com/office/drawing/2014/main" xmlns="" id="{98983A2B-A13F-4F43-B770-B0FC438C0F14}"/>
                      </a:ext>
                    </a:extLst>
                  </p:cNvPr>
                  <p:cNvSpPr>
                    <a:spLocks/>
                  </p:cNvSpPr>
                  <p:nvPr/>
                </p:nvSpPr>
                <p:spPr bwMode="auto">
                  <a:xfrm>
                    <a:off x="3851" y="2458"/>
                    <a:ext cx="35" cy="19"/>
                  </a:xfrm>
                  <a:custGeom>
                    <a:avLst/>
                    <a:gdLst>
                      <a:gd name="T0" fmla="*/ 0 w 35"/>
                      <a:gd name="T1" fmla="*/ 1 h 19"/>
                      <a:gd name="T2" fmla="*/ 7 w 35"/>
                      <a:gd name="T3" fmla="*/ 18 h 19"/>
                      <a:gd name="T4" fmla="*/ 17 w 35"/>
                      <a:gd name="T5" fmla="*/ 0 h 19"/>
                      <a:gd name="T6" fmla="*/ 27 w 35"/>
                      <a:gd name="T7" fmla="*/ 18 h 19"/>
                      <a:gd name="T8" fmla="*/ 34 w 35"/>
                      <a:gd name="T9" fmla="*/ 2 h 19"/>
                      <a:gd name="T10" fmla="*/ 0 w 35"/>
                      <a:gd name="T11" fmla="*/ 1 h 19"/>
                      <a:gd name="T12" fmla="*/ 0 60000 65536"/>
                      <a:gd name="T13" fmla="*/ 0 60000 65536"/>
                      <a:gd name="T14" fmla="*/ 0 60000 65536"/>
                      <a:gd name="T15" fmla="*/ 0 60000 65536"/>
                      <a:gd name="T16" fmla="*/ 0 60000 65536"/>
                      <a:gd name="T17" fmla="*/ 0 60000 65536"/>
                      <a:gd name="T18" fmla="*/ 0 w 35"/>
                      <a:gd name="T19" fmla="*/ 0 h 19"/>
                      <a:gd name="T20" fmla="*/ 35 w 3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35" h="19">
                        <a:moveTo>
                          <a:pt x="0" y="1"/>
                        </a:moveTo>
                        <a:lnTo>
                          <a:pt x="7" y="18"/>
                        </a:lnTo>
                        <a:lnTo>
                          <a:pt x="17" y="0"/>
                        </a:lnTo>
                        <a:lnTo>
                          <a:pt x="27" y="18"/>
                        </a:lnTo>
                        <a:lnTo>
                          <a:pt x="34" y="2"/>
                        </a:lnTo>
                        <a:lnTo>
                          <a:pt x="0" y="1"/>
                        </a:lnTo>
                      </a:path>
                    </a:pathLst>
                  </a:custGeom>
                  <a:blipFill dpi="0" rotWithShape="0">
                    <a:blip r:embed="rId9"/>
                    <a:srcRect/>
                    <a:tile tx="0" ty="0" sx="100000" sy="100000" flip="none" algn="tl"/>
                  </a:blipFill>
                  <a:ln w="12700" cap="rnd">
                    <a:solidFill>
                      <a:srgbClr val="00007F"/>
                    </a:solidFill>
                    <a:round/>
                    <a:headEnd/>
                    <a:tailEnd/>
                  </a:ln>
                </p:spPr>
                <p:txBody>
                  <a:bodyPr/>
                  <a:lstStyle/>
                  <a:p>
                    <a:endParaRPr lang="en-US"/>
                  </a:p>
                </p:txBody>
              </p:sp>
              <p:sp>
                <p:nvSpPr>
                  <p:cNvPr id="20722" name="Freeform 1134">
                    <a:extLst>
                      <a:ext uri="{FF2B5EF4-FFF2-40B4-BE49-F238E27FC236}">
                        <a16:creationId xmlns:a16="http://schemas.microsoft.com/office/drawing/2014/main" xmlns="" id="{5CFC57BD-3ED8-4B29-8837-29F47D8A9CB0}"/>
                      </a:ext>
                    </a:extLst>
                  </p:cNvPr>
                  <p:cNvSpPr>
                    <a:spLocks/>
                  </p:cNvSpPr>
                  <p:nvPr/>
                </p:nvSpPr>
                <p:spPr bwMode="auto">
                  <a:xfrm>
                    <a:off x="3870" y="2462"/>
                    <a:ext cx="9" cy="146"/>
                  </a:xfrm>
                  <a:custGeom>
                    <a:avLst/>
                    <a:gdLst>
                      <a:gd name="T0" fmla="*/ 0 w 9"/>
                      <a:gd name="T1" fmla="*/ 0 h 146"/>
                      <a:gd name="T2" fmla="*/ 8 w 9"/>
                      <a:gd name="T3" fmla="*/ 60 h 146"/>
                      <a:gd name="T4" fmla="*/ 8 w 9"/>
                      <a:gd name="T5" fmla="*/ 145 h 146"/>
                      <a:gd name="T6" fmla="*/ 0 w 9"/>
                      <a:gd name="T7" fmla="*/ 0 h 146"/>
                      <a:gd name="T8" fmla="*/ 0 60000 65536"/>
                      <a:gd name="T9" fmla="*/ 0 60000 65536"/>
                      <a:gd name="T10" fmla="*/ 0 60000 65536"/>
                      <a:gd name="T11" fmla="*/ 0 60000 65536"/>
                      <a:gd name="T12" fmla="*/ 0 w 9"/>
                      <a:gd name="T13" fmla="*/ 0 h 146"/>
                      <a:gd name="T14" fmla="*/ 9 w 9"/>
                      <a:gd name="T15" fmla="*/ 146 h 146"/>
                    </a:gdLst>
                    <a:ahLst/>
                    <a:cxnLst>
                      <a:cxn ang="T8">
                        <a:pos x="T0" y="T1"/>
                      </a:cxn>
                      <a:cxn ang="T9">
                        <a:pos x="T2" y="T3"/>
                      </a:cxn>
                      <a:cxn ang="T10">
                        <a:pos x="T4" y="T5"/>
                      </a:cxn>
                      <a:cxn ang="T11">
                        <a:pos x="T6" y="T7"/>
                      </a:cxn>
                    </a:cxnLst>
                    <a:rect l="T12" t="T13" r="T14" b="T15"/>
                    <a:pathLst>
                      <a:path w="9" h="146">
                        <a:moveTo>
                          <a:pt x="0" y="0"/>
                        </a:moveTo>
                        <a:lnTo>
                          <a:pt x="8" y="60"/>
                        </a:lnTo>
                        <a:lnTo>
                          <a:pt x="8" y="145"/>
                        </a:lnTo>
                        <a:lnTo>
                          <a:pt x="0" y="0"/>
                        </a:lnTo>
                      </a:path>
                    </a:pathLst>
                  </a:custGeom>
                  <a:blipFill dpi="0" rotWithShape="0">
                    <a:blip r:embed="rId9"/>
                    <a:srcRect/>
                    <a:tile tx="0" ty="0" sx="100000" sy="100000" flip="none" algn="tl"/>
                  </a:blipFill>
                  <a:ln w="12700" cap="rnd">
                    <a:solidFill>
                      <a:srgbClr val="00007F"/>
                    </a:solidFill>
                    <a:round/>
                    <a:headEnd/>
                    <a:tailEnd/>
                  </a:ln>
                </p:spPr>
                <p:txBody>
                  <a:bodyPr/>
                  <a:lstStyle/>
                  <a:p>
                    <a:endParaRPr lang="en-US"/>
                  </a:p>
                </p:txBody>
              </p:sp>
              <p:sp>
                <p:nvSpPr>
                  <p:cNvPr id="20723" name="Freeform 1135">
                    <a:extLst>
                      <a:ext uri="{FF2B5EF4-FFF2-40B4-BE49-F238E27FC236}">
                        <a16:creationId xmlns:a16="http://schemas.microsoft.com/office/drawing/2014/main" xmlns="" id="{6AB2C4B3-73CD-4968-BC6E-CCFD0A13B823}"/>
                      </a:ext>
                    </a:extLst>
                  </p:cNvPr>
                  <p:cNvSpPr>
                    <a:spLocks/>
                  </p:cNvSpPr>
                  <p:nvPr/>
                </p:nvSpPr>
                <p:spPr bwMode="auto">
                  <a:xfrm>
                    <a:off x="3837" y="2607"/>
                    <a:ext cx="66" cy="9"/>
                  </a:xfrm>
                  <a:custGeom>
                    <a:avLst/>
                    <a:gdLst>
                      <a:gd name="T0" fmla="*/ 0 w 66"/>
                      <a:gd name="T1" fmla="*/ 8 h 9"/>
                      <a:gd name="T2" fmla="*/ 35 w 66"/>
                      <a:gd name="T3" fmla="*/ 0 h 9"/>
                      <a:gd name="T4" fmla="*/ 65 w 66"/>
                      <a:gd name="T5" fmla="*/ 3 h 9"/>
                      <a:gd name="T6" fmla="*/ 0 w 66"/>
                      <a:gd name="T7" fmla="*/ 8 h 9"/>
                      <a:gd name="T8" fmla="*/ 0 60000 65536"/>
                      <a:gd name="T9" fmla="*/ 0 60000 65536"/>
                      <a:gd name="T10" fmla="*/ 0 60000 65536"/>
                      <a:gd name="T11" fmla="*/ 0 60000 65536"/>
                      <a:gd name="T12" fmla="*/ 0 w 66"/>
                      <a:gd name="T13" fmla="*/ 0 h 9"/>
                      <a:gd name="T14" fmla="*/ 66 w 66"/>
                      <a:gd name="T15" fmla="*/ 9 h 9"/>
                    </a:gdLst>
                    <a:ahLst/>
                    <a:cxnLst>
                      <a:cxn ang="T8">
                        <a:pos x="T0" y="T1"/>
                      </a:cxn>
                      <a:cxn ang="T9">
                        <a:pos x="T2" y="T3"/>
                      </a:cxn>
                      <a:cxn ang="T10">
                        <a:pos x="T4" y="T5"/>
                      </a:cxn>
                      <a:cxn ang="T11">
                        <a:pos x="T6" y="T7"/>
                      </a:cxn>
                    </a:cxnLst>
                    <a:rect l="T12" t="T13" r="T14" b="T15"/>
                    <a:pathLst>
                      <a:path w="66" h="9">
                        <a:moveTo>
                          <a:pt x="0" y="8"/>
                        </a:moveTo>
                        <a:lnTo>
                          <a:pt x="35" y="0"/>
                        </a:lnTo>
                        <a:lnTo>
                          <a:pt x="65" y="3"/>
                        </a:lnTo>
                        <a:lnTo>
                          <a:pt x="0" y="8"/>
                        </a:lnTo>
                      </a:path>
                    </a:pathLst>
                  </a:custGeom>
                  <a:blipFill dpi="0" rotWithShape="0">
                    <a:blip r:embed="rId9"/>
                    <a:srcRect/>
                    <a:tile tx="0" ty="0" sx="100000" sy="100000" flip="none" algn="tl"/>
                  </a:blipFill>
                  <a:ln w="12700" cap="rnd">
                    <a:solidFill>
                      <a:srgbClr val="00007F"/>
                    </a:solidFill>
                    <a:round/>
                    <a:headEnd/>
                    <a:tailEnd/>
                  </a:ln>
                </p:spPr>
                <p:txBody>
                  <a:bodyPr/>
                  <a:lstStyle/>
                  <a:p>
                    <a:endParaRPr lang="en-US"/>
                  </a:p>
                </p:txBody>
              </p:sp>
            </p:grpSp>
            <p:grpSp>
              <p:nvGrpSpPr>
                <p:cNvPr id="20718" name="Group 1136">
                  <a:extLst>
                    <a:ext uri="{FF2B5EF4-FFF2-40B4-BE49-F238E27FC236}">
                      <a16:creationId xmlns:a16="http://schemas.microsoft.com/office/drawing/2014/main" xmlns="" id="{94BEE71C-DA9C-44D8-91FB-A56AE5434CB3}"/>
                    </a:ext>
                  </a:extLst>
                </p:cNvPr>
                <p:cNvGrpSpPr>
                  <a:grpSpLocks/>
                </p:cNvGrpSpPr>
                <p:nvPr/>
              </p:nvGrpSpPr>
              <p:grpSpPr bwMode="auto">
                <a:xfrm>
                  <a:off x="3819" y="2986"/>
                  <a:ext cx="90" cy="61"/>
                  <a:chOff x="3819" y="2986"/>
                  <a:chExt cx="90" cy="61"/>
                </a:xfrm>
              </p:grpSpPr>
              <p:sp>
                <p:nvSpPr>
                  <p:cNvPr id="20719" name="Freeform 1137">
                    <a:extLst>
                      <a:ext uri="{FF2B5EF4-FFF2-40B4-BE49-F238E27FC236}">
                        <a16:creationId xmlns:a16="http://schemas.microsoft.com/office/drawing/2014/main" xmlns="" id="{E8888351-58CA-4363-9FB7-7995EB47D9FB}"/>
                      </a:ext>
                    </a:extLst>
                  </p:cNvPr>
                  <p:cNvSpPr>
                    <a:spLocks/>
                  </p:cNvSpPr>
                  <p:nvPr/>
                </p:nvSpPr>
                <p:spPr bwMode="auto">
                  <a:xfrm>
                    <a:off x="3819" y="2991"/>
                    <a:ext cx="36" cy="56"/>
                  </a:xfrm>
                  <a:custGeom>
                    <a:avLst/>
                    <a:gdLst>
                      <a:gd name="T0" fmla="*/ 7 w 36"/>
                      <a:gd name="T1" fmla="*/ 27 h 56"/>
                      <a:gd name="T2" fmla="*/ 2 w 36"/>
                      <a:gd name="T3" fmla="*/ 35 h 56"/>
                      <a:gd name="T4" fmla="*/ 0 w 36"/>
                      <a:gd name="T5" fmla="*/ 42 h 56"/>
                      <a:gd name="T6" fmla="*/ 0 w 36"/>
                      <a:gd name="T7" fmla="*/ 47 h 56"/>
                      <a:gd name="T8" fmla="*/ 1 w 36"/>
                      <a:gd name="T9" fmla="*/ 50 h 56"/>
                      <a:gd name="T10" fmla="*/ 4 w 36"/>
                      <a:gd name="T11" fmla="*/ 53 h 56"/>
                      <a:gd name="T12" fmla="*/ 8 w 36"/>
                      <a:gd name="T13" fmla="*/ 55 h 56"/>
                      <a:gd name="T14" fmla="*/ 14 w 36"/>
                      <a:gd name="T15" fmla="*/ 54 h 56"/>
                      <a:gd name="T16" fmla="*/ 20 w 36"/>
                      <a:gd name="T17" fmla="*/ 52 h 56"/>
                      <a:gd name="T18" fmla="*/ 24 w 36"/>
                      <a:gd name="T19" fmla="*/ 46 h 56"/>
                      <a:gd name="T20" fmla="*/ 28 w 36"/>
                      <a:gd name="T21" fmla="*/ 39 h 56"/>
                      <a:gd name="T22" fmla="*/ 31 w 36"/>
                      <a:gd name="T23" fmla="*/ 24 h 56"/>
                      <a:gd name="T24" fmla="*/ 35 w 36"/>
                      <a:gd name="T25" fmla="*/ 9 h 56"/>
                      <a:gd name="T26" fmla="*/ 34 w 36"/>
                      <a:gd name="T27" fmla="*/ 0 h 56"/>
                      <a:gd name="T28" fmla="*/ 27 w 36"/>
                      <a:gd name="T29" fmla="*/ 21 h 56"/>
                      <a:gd name="T30" fmla="*/ 21 w 36"/>
                      <a:gd name="T31" fmla="*/ 34 h 56"/>
                      <a:gd name="T32" fmla="*/ 13 w 36"/>
                      <a:gd name="T33" fmla="*/ 34 h 56"/>
                      <a:gd name="T34" fmla="*/ 5 w 36"/>
                      <a:gd name="T35" fmla="*/ 33 h 56"/>
                      <a:gd name="T36" fmla="*/ 7 w 36"/>
                      <a:gd name="T37" fmla="*/ 2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6"/>
                      <a:gd name="T59" fmla="*/ 36 w 3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6">
                        <a:moveTo>
                          <a:pt x="7" y="27"/>
                        </a:moveTo>
                        <a:lnTo>
                          <a:pt x="2" y="35"/>
                        </a:lnTo>
                        <a:lnTo>
                          <a:pt x="0" y="42"/>
                        </a:lnTo>
                        <a:lnTo>
                          <a:pt x="0" y="47"/>
                        </a:lnTo>
                        <a:lnTo>
                          <a:pt x="1" y="50"/>
                        </a:lnTo>
                        <a:lnTo>
                          <a:pt x="4" y="53"/>
                        </a:lnTo>
                        <a:lnTo>
                          <a:pt x="8" y="55"/>
                        </a:lnTo>
                        <a:lnTo>
                          <a:pt x="14" y="54"/>
                        </a:lnTo>
                        <a:lnTo>
                          <a:pt x="20" y="52"/>
                        </a:lnTo>
                        <a:lnTo>
                          <a:pt x="24" y="46"/>
                        </a:lnTo>
                        <a:lnTo>
                          <a:pt x="28" y="39"/>
                        </a:lnTo>
                        <a:lnTo>
                          <a:pt x="31" y="24"/>
                        </a:lnTo>
                        <a:lnTo>
                          <a:pt x="35" y="9"/>
                        </a:lnTo>
                        <a:lnTo>
                          <a:pt x="34" y="0"/>
                        </a:lnTo>
                        <a:lnTo>
                          <a:pt x="27" y="21"/>
                        </a:lnTo>
                        <a:lnTo>
                          <a:pt x="21" y="34"/>
                        </a:lnTo>
                        <a:lnTo>
                          <a:pt x="13" y="34"/>
                        </a:lnTo>
                        <a:lnTo>
                          <a:pt x="5" y="33"/>
                        </a:lnTo>
                        <a:lnTo>
                          <a:pt x="7" y="2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20" name="Freeform 1138">
                    <a:extLst>
                      <a:ext uri="{FF2B5EF4-FFF2-40B4-BE49-F238E27FC236}">
                        <a16:creationId xmlns:a16="http://schemas.microsoft.com/office/drawing/2014/main" xmlns="" id="{0D223D93-BFBC-4C3B-9A7D-4B5DF000F94C}"/>
                      </a:ext>
                    </a:extLst>
                  </p:cNvPr>
                  <p:cNvSpPr>
                    <a:spLocks/>
                  </p:cNvSpPr>
                  <p:nvPr/>
                </p:nvSpPr>
                <p:spPr bwMode="auto">
                  <a:xfrm>
                    <a:off x="3868" y="2986"/>
                    <a:ext cx="41" cy="61"/>
                  </a:xfrm>
                  <a:custGeom>
                    <a:avLst/>
                    <a:gdLst>
                      <a:gd name="T0" fmla="*/ 1 w 41"/>
                      <a:gd name="T1" fmla="*/ 0 h 61"/>
                      <a:gd name="T2" fmla="*/ 0 w 41"/>
                      <a:gd name="T3" fmla="*/ 6 h 61"/>
                      <a:gd name="T4" fmla="*/ 5 w 41"/>
                      <a:gd name="T5" fmla="*/ 21 h 61"/>
                      <a:gd name="T6" fmla="*/ 9 w 41"/>
                      <a:gd name="T7" fmla="*/ 33 h 61"/>
                      <a:gd name="T8" fmla="*/ 13 w 41"/>
                      <a:gd name="T9" fmla="*/ 45 h 61"/>
                      <a:gd name="T10" fmla="*/ 17 w 41"/>
                      <a:gd name="T11" fmla="*/ 52 h 61"/>
                      <a:gd name="T12" fmla="*/ 21 w 41"/>
                      <a:gd name="T13" fmla="*/ 57 h 61"/>
                      <a:gd name="T14" fmla="*/ 26 w 41"/>
                      <a:gd name="T15" fmla="*/ 59 h 61"/>
                      <a:gd name="T16" fmla="*/ 32 w 41"/>
                      <a:gd name="T17" fmla="*/ 60 h 61"/>
                      <a:gd name="T18" fmla="*/ 35 w 41"/>
                      <a:gd name="T19" fmla="*/ 58 h 61"/>
                      <a:gd name="T20" fmla="*/ 38 w 41"/>
                      <a:gd name="T21" fmla="*/ 56 h 61"/>
                      <a:gd name="T22" fmla="*/ 40 w 41"/>
                      <a:gd name="T23" fmla="*/ 50 h 61"/>
                      <a:gd name="T24" fmla="*/ 39 w 41"/>
                      <a:gd name="T25" fmla="*/ 42 h 61"/>
                      <a:gd name="T26" fmla="*/ 35 w 41"/>
                      <a:gd name="T27" fmla="*/ 33 h 61"/>
                      <a:gd name="T28" fmla="*/ 33 w 41"/>
                      <a:gd name="T29" fmla="*/ 28 h 61"/>
                      <a:gd name="T30" fmla="*/ 32 w 41"/>
                      <a:gd name="T31" fmla="*/ 32 h 61"/>
                      <a:gd name="T32" fmla="*/ 30 w 41"/>
                      <a:gd name="T33" fmla="*/ 34 h 61"/>
                      <a:gd name="T34" fmla="*/ 25 w 41"/>
                      <a:gd name="T35" fmla="*/ 36 h 61"/>
                      <a:gd name="T36" fmla="*/ 21 w 41"/>
                      <a:gd name="T37" fmla="*/ 36 h 61"/>
                      <a:gd name="T38" fmla="*/ 13 w 41"/>
                      <a:gd name="T39" fmla="*/ 35 h 61"/>
                      <a:gd name="T40" fmla="*/ 5 w 41"/>
                      <a:gd name="T41" fmla="*/ 11 h 61"/>
                      <a:gd name="T42" fmla="*/ 1 w 41"/>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
                      <a:gd name="T67" fmla="*/ 0 h 61"/>
                      <a:gd name="T68" fmla="*/ 41 w 41"/>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 h="61">
                        <a:moveTo>
                          <a:pt x="1" y="0"/>
                        </a:moveTo>
                        <a:lnTo>
                          <a:pt x="0" y="6"/>
                        </a:lnTo>
                        <a:lnTo>
                          <a:pt x="5" y="21"/>
                        </a:lnTo>
                        <a:lnTo>
                          <a:pt x="9" y="33"/>
                        </a:lnTo>
                        <a:lnTo>
                          <a:pt x="13" y="45"/>
                        </a:lnTo>
                        <a:lnTo>
                          <a:pt x="17" y="52"/>
                        </a:lnTo>
                        <a:lnTo>
                          <a:pt x="21" y="57"/>
                        </a:lnTo>
                        <a:lnTo>
                          <a:pt x="26" y="59"/>
                        </a:lnTo>
                        <a:lnTo>
                          <a:pt x="32" y="60"/>
                        </a:lnTo>
                        <a:lnTo>
                          <a:pt x="35" y="58"/>
                        </a:lnTo>
                        <a:lnTo>
                          <a:pt x="38" y="56"/>
                        </a:lnTo>
                        <a:lnTo>
                          <a:pt x="40" y="50"/>
                        </a:lnTo>
                        <a:lnTo>
                          <a:pt x="39" y="42"/>
                        </a:lnTo>
                        <a:lnTo>
                          <a:pt x="35" y="33"/>
                        </a:lnTo>
                        <a:lnTo>
                          <a:pt x="33" y="28"/>
                        </a:lnTo>
                        <a:lnTo>
                          <a:pt x="32" y="32"/>
                        </a:lnTo>
                        <a:lnTo>
                          <a:pt x="30" y="34"/>
                        </a:lnTo>
                        <a:lnTo>
                          <a:pt x="25" y="36"/>
                        </a:lnTo>
                        <a:lnTo>
                          <a:pt x="21" y="36"/>
                        </a:lnTo>
                        <a:lnTo>
                          <a:pt x="13" y="35"/>
                        </a:lnTo>
                        <a:lnTo>
                          <a:pt x="5" y="11"/>
                        </a:lnTo>
                        <a:lnTo>
                          <a:pt x="1"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20697" name="Group 1139">
                <a:extLst>
                  <a:ext uri="{FF2B5EF4-FFF2-40B4-BE49-F238E27FC236}">
                    <a16:creationId xmlns:a16="http://schemas.microsoft.com/office/drawing/2014/main" xmlns="" id="{DE291E21-A0FE-4960-83C6-6C6116603515}"/>
                  </a:ext>
                </a:extLst>
              </p:cNvPr>
              <p:cNvGrpSpPr>
                <a:grpSpLocks/>
              </p:cNvGrpSpPr>
              <p:nvPr/>
            </p:nvGrpSpPr>
            <p:grpSpPr bwMode="auto">
              <a:xfrm>
                <a:off x="3978" y="2270"/>
                <a:ext cx="153" cy="691"/>
                <a:chOff x="3978" y="2270"/>
                <a:chExt cx="153" cy="691"/>
              </a:xfrm>
            </p:grpSpPr>
            <p:grpSp>
              <p:nvGrpSpPr>
                <p:cNvPr id="20698" name="Group 1140">
                  <a:extLst>
                    <a:ext uri="{FF2B5EF4-FFF2-40B4-BE49-F238E27FC236}">
                      <a16:creationId xmlns:a16="http://schemas.microsoft.com/office/drawing/2014/main" xmlns="" id="{07BEB202-63AE-44A6-BDC8-7C9E7677E42A}"/>
                    </a:ext>
                  </a:extLst>
                </p:cNvPr>
                <p:cNvGrpSpPr>
                  <a:grpSpLocks/>
                </p:cNvGrpSpPr>
                <p:nvPr/>
              </p:nvGrpSpPr>
              <p:grpSpPr bwMode="auto">
                <a:xfrm>
                  <a:off x="4013" y="2270"/>
                  <a:ext cx="84" cy="112"/>
                  <a:chOff x="4013" y="2270"/>
                  <a:chExt cx="84" cy="112"/>
                </a:xfrm>
              </p:grpSpPr>
              <p:sp>
                <p:nvSpPr>
                  <p:cNvPr id="20707" name="Freeform 1141">
                    <a:extLst>
                      <a:ext uri="{FF2B5EF4-FFF2-40B4-BE49-F238E27FC236}">
                        <a16:creationId xmlns:a16="http://schemas.microsoft.com/office/drawing/2014/main" xmlns="" id="{8774C108-FBA8-4A70-8694-D1F683CF6B2C}"/>
                      </a:ext>
                    </a:extLst>
                  </p:cNvPr>
                  <p:cNvSpPr>
                    <a:spLocks/>
                  </p:cNvSpPr>
                  <p:nvPr/>
                </p:nvSpPr>
                <p:spPr bwMode="auto">
                  <a:xfrm>
                    <a:off x="4024" y="2275"/>
                    <a:ext cx="65" cy="107"/>
                  </a:xfrm>
                  <a:custGeom>
                    <a:avLst/>
                    <a:gdLst>
                      <a:gd name="T0" fmla="*/ 15 w 65"/>
                      <a:gd name="T1" fmla="*/ 99 h 107"/>
                      <a:gd name="T2" fmla="*/ 15 w 65"/>
                      <a:gd name="T3" fmla="*/ 83 h 107"/>
                      <a:gd name="T4" fmla="*/ 10 w 65"/>
                      <a:gd name="T5" fmla="*/ 74 h 107"/>
                      <a:gd name="T6" fmla="*/ 7 w 65"/>
                      <a:gd name="T7" fmla="*/ 67 h 107"/>
                      <a:gd name="T8" fmla="*/ 3 w 65"/>
                      <a:gd name="T9" fmla="*/ 59 h 107"/>
                      <a:gd name="T10" fmla="*/ 1 w 65"/>
                      <a:gd name="T11" fmla="*/ 52 h 107"/>
                      <a:gd name="T12" fmla="*/ 0 w 65"/>
                      <a:gd name="T13" fmla="*/ 46 h 107"/>
                      <a:gd name="T14" fmla="*/ 0 w 65"/>
                      <a:gd name="T15" fmla="*/ 32 h 107"/>
                      <a:gd name="T16" fmla="*/ 1 w 65"/>
                      <a:gd name="T17" fmla="*/ 23 h 107"/>
                      <a:gd name="T18" fmla="*/ 5 w 65"/>
                      <a:gd name="T19" fmla="*/ 14 h 107"/>
                      <a:gd name="T20" fmla="*/ 10 w 65"/>
                      <a:gd name="T21" fmla="*/ 8 h 107"/>
                      <a:gd name="T22" fmla="*/ 13 w 65"/>
                      <a:gd name="T23" fmla="*/ 5 h 107"/>
                      <a:gd name="T24" fmla="*/ 20 w 65"/>
                      <a:gd name="T25" fmla="*/ 2 h 107"/>
                      <a:gd name="T26" fmla="*/ 29 w 65"/>
                      <a:gd name="T27" fmla="*/ 0 h 107"/>
                      <a:gd name="T28" fmla="*/ 39 w 65"/>
                      <a:gd name="T29" fmla="*/ 1 h 107"/>
                      <a:gd name="T30" fmla="*/ 47 w 65"/>
                      <a:gd name="T31" fmla="*/ 3 h 107"/>
                      <a:gd name="T32" fmla="*/ 56 w 65"/>
                      <a:gd name="T33" fmla="*/ 9 h 107"/>
                      <a:gd name="T34" fmla="*/ 60 w 65"/>
                      <a:gd name="T35" fmla="*/ 14 h 107"/>
                      <a:gd name="T36" fmla="*/ 63 w 65"/>
                      <a:gd name="T37" fmla="*/ 19 h 107"/>
                      <a:gd name="T38" fmla="*/ 64 w 65"/>
                      <a:gd name="T39" fmla="*/ 26 h 107"/>
                      <a:gd name="T40" fmla="*/ 64 w 65"/>
                      <a:gd name="T41" fmla="*/ 39 h 107"/>
                      <a:gd name="T42" fmla="*/ 61 w 65"/>
                      <a:gd name="T43" fmla="*/ 50 h 107"/>
                      <a:gd name="T44" fmla="*/ 57 w 65"/>
                      <a:gd name="T45" fmla="*/ 61 h 107"/>
                      <a:gd name="T46" fmla="*/ 53 w 65"/>
                      <a:gd name="T47" fmla="*/ 69 h 107"/>
                      <a:gd name="T48" fmla="*/ 50 w 65"/>
                      <a:gd name="T49" fmla="*/ 75 h 107"/>
                      <a:gd name="T50" fmla="*/ 46 w 65"/>
                      <a:gd name="T51" fmla="*/ 83 h 107"/>
                      <a:gd name="T52" fmla="*/ 45 w 65"/>
                      <a:gd name="T53" fmla="*/ 95 h 107"/>
                      <a:gd name="T54" fmla="*/ 44 w 65"/>
                      <a:gd name="T55" fmla="*/ 101 h 107"/>
                      <a:gd name="T56" fmla="*/ 38 w 65"/>
                      <a:gd name="T57" fmla="*/ 105 h 107"/>
                      <a:gd name="T58" fmla="*/ 31 w 65"/>
                      <a:gd name="T59" fmla="*/ 106 h 107"/>
                      <a:gd name="T60" fmla="*/ 23 w 65"/>
                      <a:gd name="T61" fmla="*/ 105 h 107"/>
                      <a:gd name="T62" fmla="*/ 18 w 65"/>
                      <a:gd name="T63" fmla="*/ 102 h 107"/>
                      <a:gd name="T64" fmla="*/ 15 w 65"/>
                      <a:gd name="T65" fmla="*/ 99 h 1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5"/>
                      <a:gd name="T100" fmla="*/ 0 h 107"/>
                      <a:gd name="T101" fmla="*/ 65 w 65"/>
                      <a:gd name="T102" fmla="*/ 107 h 1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5" h="107">
                        <a:moveTo>
                          <a:pt x="15" y="99"/>
                        </a:moveTo>
                        <a:lnTo>
                          <a:pt x="15" y="83"/>
                        </a:lnTo>
                        <a:lnTo>
                          <a:pt x="10" y="74"/>
                        </a:lnTo>
                        <a:lnTo>
                          <a:pt x="7" y="67"/>
                        </a:lnTo>
                        <a:lnTo>
                          <a:pt x="3" y="59"/>
                        </a:lnTo>
                        <a:lnTo>
                          <a:pt x="1" y="52"/>
                        </a:lnTo>
                        <a:lnTo>
                          <a:pt x="0" y="46"/>
                        </a:lnTo>
                        <a:lnTo>
                          <a:pt x="0" y="32"/>
                        </a:lnTo>
                        <a:lnTo>
                          <a:pt x="1" y="23"/>
                        </a:lnTo>
                        <a:lnTo>
                          <a:pt x="5" y="14"/>
                        </a:lnTo>
                        <a:lnTo>
                          <a:pt x="10" y="8"/>
                        </a:lnTo>
                        <a:lnTo>
                          <a:pt x="13" y="5"/>
                        </a:lnTo>
                        <a:lnTo>
                          <a:pt x="20" y="2"/>
                        </a:lnTo>
                        <a:lnTo>
                          <a:pt x="29" y="0"/>
                        </a:lnTo>
                        <a:lnTo>
                          <a:pt x="39" y="1"/>
                        </a:lnTo>
                        <a:lnTo>
                          <a:pt x="47" y="3"/>
                        </a:lnTo>
                        <a:lnTo>
                          <a:pt x="56" y="9"/>
                        </a:lnTo>
                        <a:lnTo>
                          <a:pt x="60" y="14"/>
                        </a:lnTo>
                        <a:lnTo>
                          <a:pt x="63" y="19"/>
                        </a:lnTo>
                        <a:lnTo>
                          <a:pt x="64" y="26"/>
                        </a:lnTo>
                        <a:lnTo>
                          <a:pt x="64" y="39"/>
                        </a:lnTo>
                        <a:lnTo>
                          <a:pt x="61" y="50"/>
                        </a:lnTo>
                        <a:lnTo>
                          <a:pt x="57" y="61"/>
                        </a:lnTo>
                        <a:lnTo>
                          <a:pt x="53" y="69"/>
                        </a:lnTo>
                        <a:lnTo>
                          <a:pt x="50" y="75"/>
                        </a:lnTo>
                        <a:lnTo>
                          <a:pt x="46" y="83"/>
                        </a:lnTo>
                        <a:lnTo>
                          <a:pt x="45" y="95"/>
                        </a:lnTo>
                        <a:lnTo>
                          <a:pt x="44" y="101"/>
                        </a:lnTo>
                        <a:lnTo>
                          <a:pt x="38" y="105"/>
                        </a:lnTo>
                        <a:lnTo>
                          <a:pt x="31" y="106"/>
                        </a:lnTo>
                        <a:lnTo>
                          <a:pt x="23" y="105"/>
                        </a:lnTo>
                        <a:lnTo>
                          <a:pt x="18" y="102"/>
                        </a:lnTo>
                        <a:lnTo>
                          <a:pt x="15" y="99"/>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08" name="Freeform 1142">
                    <a:extLst>
                      <a:ext uri="{FF2B5EF4-FFF2-40B4-BE49-F238E27FC236}">
                        <a16:creationId xmlns:a16="http://schemas.microsoft.com/office/drawing/2014/main" xmlns="" id="{38C3973C-5B08-452B-880D-619E488778A0}"/>
                      </a:ext>
                    </a:extLst>
                  </p:cNvPr>
                  <p:cNvSpPr>
                    <a:spLocks/>
                  </p:cNvSpPr>
                  <p:nvPr/>
                </p:nvSpPr>
                <p:spPr bwMode="auto">
                  <a:xfrm>
                    <a:off x="4013" y="2270"/>
                    <a:ext cx="84" cy="73"/>
                  </a:xfrm>
                  <a:custGeom>
                    <a:avLst/>
                    <a:gdLst>
                      <a:gd name="T0" fmla="*/ 6 w 84"/>
                      <a:gd name="T1" fmla="*/ 62 h 73"/>
                      <a:gd name="T2" fmla="*/ 1 w 84"/>
                      <a:gd name="T3" fmla="*/ 55 h 73"/>
                      <a:gd name="T4" fmla="*/ 0 w 84"/>
                      <a:gd name="T5" fmla="*/ 47 h 73"/>
                      <a:gd name="T6" fmla="*/ 0 w 84"/>
                      <a:gd name="T7" fmla="*/ 37 h 73"/>
                      <a:gd name="T8" fmla="*/ 0 w 84"/>
                      <a:gd name="T9" fmla="*/ 29 h 73"/>
                      <a:gd name="T10" fmla="*/ 4 w 84"/>
                      <a:gd name="T11" fmla="*/ 20 h 73"/>
                      <a:gd name="T12" fmla="*/ 9 w 84"/>
                      <a:gd name="T13" fmla="*/ 14 h 73"/>
                      <a:gd name="T14" fmla="*/ 14 w 84"/>
                      <a:gd name="T15" fmla="*/ 9 h 73"/>
                      <a:gd name="T16" fmla="*/ 22 w 84"/>
                      <a:gd name="T17" fmla="*/ 3 h 73"/>
                      <a:gd name="T18" fmla="*/ 28 w 84"/>
                      <a:gd name="T19" fmla="*/ 1 h 73"/>
                      <a:gd name="T20" fmla="*/ 41 w 84"/>
                      <a:gd name="T21" fmla="*/ 0 h 73"/>
                      <a:gd name="T22" fmla="*/ 52 w 84"/>
                      <a:gd name="T23" fmla="*/ 0 h 73"/>
                      <a:gd name="T24" fmla="*/ 60 w 84"/>
                      <a:gd name="T25" fmla="*/ 3 h 73"/>
                      <a:gd name="T26" fmla="*/ 67 w 84"/>
                      <a:gd name="T27" fmla="*/ 5 h 73"/>
                      <a:gd name="T28" fmla="*/ 73 w 84"/>
                      <a:gd name="T29" fmla="*/ 12 h 73"/>
                      <a:gd name="T30" fmla="*/ 77 w 84"/>
                      <a:gd name="T31" fmla="*/ 18 h 73"/>
                      <a:gd name="T32" fmla="*/ 81 w 84"/>
                      <a:gd name="T33" fmla="*/ 24 h 73"/>
                      <a:gd name="T34" fmla="*/ 83 w 84"/>
                      <a:gd name="T35" fmla="*/ 31 h 73"/>
                      <a:gd name="T36" fmla="*/ 83 w 84"/>
                      <a:gd name="T37" fmla="*/ 44 h 73"/>
                      <a:gd name="T38" fmla="*/ 83 w 84"/>
                      <a:gd name="T39" fmla="*/ 53 h 73"/>
                      <a:gd name="T40" fmla="*/ 80 w 84"/>
                      <a:gd name="T41" fmla="*/ 57 h 73"/>
                      <a:gd name="T42" fmla="*/ 76 w 84"/>
                      <a:gd name="T43" fmla="*/ 63 h 73"/>
                      <a:gd name="T44" fmla="*/ 73 w 84"/>
                      <a:gd name="T45" fmla="*/ 67 h 73"/>
                      <a:gd name="T46" fmla="*/ 65 w 84"/>
                      <a:gd name="T47" fmla="*/ 70 h 73"/>
                      <a:gd name="T48" fmla="*/ 57 w 84"/>
                      <a:gd name="T49" fmla="*/ 72 h 73"/>
                      <a:gd name="T50" fmla="*/ 63 w 84"/>
                      <a:gd name="T51" fmla="*/ 63 h 73"/>
                      <a:gd name="T52" fmla="*/ 69 w 84"/>
                      <a:gd name="T53" fmla="*/ 47 h 73"/>
                      <a:gd name="T54" fmla="*/ 70 w 84"/>
                      <a:gd name="T55" fmla="*/ 41 h 73"/>
                      <a:gd name="T56" fmla="*/ 69 w 84"/>
                      <a:gd name="T57" fmla="*/ 36 h 73"/>
                      <a:gd name="T58" fmla="*/ 67 w 84"/>
                      <a:gd name="T59" fmla="*/ 29 h 73"/>
                      <a:gd name="T60" fmla="*/ 53 w 84"/>
                      <a:gd name="T61" fmla="*/ 33 h 73"/>
                      <a:gd name="T62" fmla="*/ 38 w 84"/>
                      <a:gd name="T63" fmla="*/ 33 h 73"/>
                      <a:gd name="T64" fmla="*/ 27 w 84"/>
                      <a:gd name="T65" fmla="*/ 32 h 73"/>
                      <a:gd name="T66" fmla="*/ 18 w 84"/>
                      <a:gd name="T67" fmla="*/ 30 h 73"/>
                      <a:gd name="T68" fmla="*/ 15 w 84"/>
                      <a:gd name="T69" fmla="*/ 34 h 73"/>
                      <a:gd name="T70" fmla="*/ 13 w 84"/>
                      <a:gd name="T71" fmla="*/ 41 h 73"/>
                      <a:gd name="T72" fmla="*/ 13 w 84"/>
                      <a:gd name="T73" fmla="*/ 48 h 73"/>
                      <a:gd name="T74" fmla="*/ 19 w 84"/>
                      <a:gd name="T75" fmla="*/ 63 h 73"/>
                      <a:gd name="T76" fmla="*/ 23 w 84"/>
                      <a:gd name="T77" fmla="*/ 72 h 73"/>
                      <a:gd name="T78" fmla="*/ 13 w 84"/>
                      <a:gd name="T79" fmla="*/ 67 h 73"/>
                      <a:gd name="T80" fmla="*/ 6 w 84"/>
                      <a:gd name="T81" fmla="*/ 62 h 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73"/>
                      <a:gd name="T125" fmla="*/ 84 w 84"/>
                      <a:gd name="T126" fmla="*/ 73 h 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73">
                        <a:moveTo>
                          <a:pt x="6" y="62"/>
                        </a:moveTo>
                        <a:lnTo>
                          <a:pt x="1" y="55"/>
                        </a:lnTo>
                        <a:lnTo>
                          <a:pt x="0" y="47"/>
                        </a:lnTo>
                        <a:lnTo>
                          <a:pt x="0" y="37"/>
                        </a:lnTo>
                        <a:lnTo>
                          <a:pt x="0" y="29"/>
                        </a:lnTo>
                        <a:lnTo>
                          <a:pt x="4" y="20"/>
                        </a:lnTo>
                        <a:lnTo>
                          <a:pt x="9" y="14"/>
                        </a:lnTo>
                        <a:lnTo>
                          <a:pt x="14" y="9"/>
                        </a:lnTo>
                        <a:lnTo>
                          <a:pt x="22" y="3"/>
                        </a:lnTo>
                        <a:lnTo>
                          <a:pt x="28" y="1"/>
                        </a:lnTo>
                        <a:lnTo>
                          <a:pt x="41" y="0"/>
                        </a:lnTo>
                        <a:lnTo>
                          <a:pt x="52" y="0"/>
                        </a:lnTo>
                        <a:lnTo>
                          <a:pt x="60" y="3"/>
                        </a:lnTo>
                        <a:lnTo>
                          <a:pt x="67" y="5"/>
                        </a:lnTo>
                        <a:lnTo>
                          <a:pt x="73" y="12"/>
                        </a:lnTo>
                        <a:lnTo>
                          <a:pt x="77" y="18"/>
                        </a:lnTo>
                        <a:lnTo>
                          <a:pt x="81" y="24"/>
                        </a:lnTo>
                        <a:lnTo>
                          <a:pt x="83" y="31"/>
                        </a:lnTo>
                        <a:lnTo>
                          <a:pt x="83" y="44"/>
                        </a:lnTo>
                        <a:lnTo>
                          <a:pt x="83" y="53"/>
                        </a:lnTo>
                        <a:lnTo>
                          <a:pt x="80" y="57"/>
                        </a:lnTo>
                        <a:lnTo>
                          <a:pt x="76" y="63"/>
                        </a:lnTo>
                        <a:lnTo>
                          <a:pt x="73" y="67"/>
                        </a:lnTo>
                        <a:lnTo>
                          <a:pt x="65" y="70"/>
                        </a:lnTo>
                        <a:lnTo>
                          <a:pt x="57" y="72"/>
                        </a:lnTo>
                        <a:lnTo>
                          <a:pt x="63" y="63"/>
                        </a:lnTo>
                        <a:lnTo>
                          <a:pt x="69" y="47"/>
                        </a:lnTo>
                        <a:lnTo>
                          <a:pt x="70" y="41"/>
                        </a:lnTo>
                        <a:lnTo>
                          <a:pt x="69" y="36"/>
                        </a:lnTo>
                        <a:lnTo>
                          <a:pt x="67" y="29"/>
                        </a:lnTo>
                        <a:lnTo>
                          <a:pt x="53" y="33"/>
                        </a:lnTo>
                        <a:lnTo>
                          <a:pt x="38" y="33"/>
                        </a:lnTo>
                        <a:lnTo>
                          <a:pt x="27" y="32"/>
                        </a:lnTo>
                        <a:lnTo>
                          <a:pt x="18" y="30"/>
                        </a:lnTo>
                        <a:lnTo>
                          <a:pt x="15" y="34"/>
                        </a:lnTo>
                        <a:lnTo>
                          <a:pt x="13" y="41"/>
                        </a:lnTo>
                        <a:lnTo>
                          <a:pt x="13" y="48"/>
                        </a:lnTo>
                        <a:lnTo>
                          <a:pt x="19" y="63"/>
                        </a:lnTo>
                        <a:lnTo>
                          <a:pt x="23" y="72"/>
                        </a:lnTo>
                        <a:lnTo>
                          <a:pt x="13" y="67"/>
                        </a:lnTo>
                        <a:lnTo>
                          <a:pt x="6" y="62"/>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709" name="Group 1143">
                    <a:extLst>
                      <a:ext uri="{FF2B5EF4-FFF2-40B4-BE49-F238E27FC236}">
                        <a16:creationId xmlns:a16="http://schemas.microsoft.com/office/drawing/2014/main" xmlns="" id="{7897E4EC-5E0B-4923-99F0-229E294F00FE}"/>
                      </a:ext>
                    </a:extLst>
                  </p:cNvPr>
                  <p:cNvGrpSpPr>
                    <a:grpSpLocks/>
                  </p:cNvGrpSpPr>
                  <p:nvPr/>
                </p:nvGrpSpPr>
                <p:grpSpPr bwMode="auto">
                  <a:xfrm>
                    <a:off x="4022" y="2325"/>
                    <a:ext cx="67" cy="11"/>
                    <a:chOff x="4022" y="2325"/>
                    <a:chExt cx="67" cy="11"/>
                  </a:xfrm>
                </p:grpSpPr>
                <p:sp>
                  <p:nvSpPr>
                    <p:cNvPr id="20710" name="Oval 1144">
                      <a:extLst>
                        <a:ext uri="{FF2B5EF4-FFF2-40B4-BE49-F238E27FC236}">
                          <a16:creationId xmlns:a16="http://schemas.microsoft.com/office/drawing/2014/main" xmlns="" id="{CB8A2424-504D-43A9-B953-4C45504E79FD}"/>
                        </a:ext>
                      </a:extLst>
                    </p:cNvPr>
                    <p:cNvSpPr>
                      <a:spLocks noChangeArrowheads="1"/>
                    </p:cNvSpPr>
                    <p:nvPr/>
                  </p:nvSpPr>
                  <p:spPr bwMode="auto">
                    <a:xfrm>
                      <a:off x="4022" y="2325"/>
                      <a:ext cx="9" cy="10"/>
                    </a:xfrm>
                    <a:prstGeom prst="ellipse">
                      <a:avLst/>
                    </a:prstGeom>
                    <a:blipFill dpi="0" rotWithShape="0">
                      <a:blip r:embed="rId10"/>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20711" name="Oval 1145">
                      <a:extLst>
                        <a:ext uri="{FF2B5EF4-FFF2-40B4-BE49-F238E27FC236}">
                          <a16:creationId xmlns:a16="http://schemas.microsoft.com/office/drawing/2014/main" xmlns="" id="{5BC8B620-6EB0-4D7C-BB42-6FF4C7952F74}"/>
                        </a:ext>
                      </a:extLst>
                    </p:cNvPr>
                    <p:cNvSpPr>
                      <a:spLocks noChangeArrowheads="1"/>
                    </p:cNvSpPr>
                    <p:nvPr/>
                  </p:nvSpPr>
                  <p:spPr bwMode="auto">
                    <a:xfrm>
                      <a:off x="4080" y="2326"/>
                      <a:ext cx="9" cy="10"/>
                    </a:xfrm>
                    <a:prstGeom prst="ellipse">
                      <a:avLst/>
                    </a:prstGeom>
                    <a:blipFill dpi="0" rotWithShape="0">
                      <a:blip r:embed="rId10"/>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sp>
              <p:nvSpPr>
                <p:cNvPr id="20699" name="Freeform 1146">
                  <a:extLst>
                    <a:ext uri="{FF2B5EF4-FFF2-40B4-BE49-F238E27FC236}">
                      <a16:creationId xmlns:a16="http://schemas.microsoft.com/office/drawing/2014/main" xmlns="" id="{A6A5F352-BA43-40AF-BFFE-B5BF2C0630BE}"/>
                    </a:ext>
                  </a:extLst>
                </p:cNvPr>
                <p:cNvSpPr>
                  <a:spLocks/>
                </p:cNvSpPr>
                <p:nvPr/>
              </p:nvSpPr>
              <p:spPr bwMode="auto">
                <a:xfrm>
                  <a:off x="4009" y="2737"/>
                  <a:ext cx="81" cy="203"/>
                </a:xfrm>
                <a:custGeom>
                  <a:avLst/>
                  <a:gdLst>
                    <a:gd name="T0" fmla="*/ 18 w 81"/>
                    <a:gd name="T1" fmla="*/ 0 h 203"/>
                    <a:gd name="T2" fmla="*/ 16 w 81"/>
                    <a:gd name="T3" fmla="*/ 24 h 203"/>
                    <a:gd name="T4" fmla="*/ 14 w 81"/>
                    <a:gd name="T5" fmla="*/ 51 h 203"/>
                    <a:gd name="T6" fmla="*/ 14 w 81"/>
                    <a:gd name="T7" fmla="*/ 78 h 203"/>
                    <a:gd name="T8" fmla="*/ 16 w 81"/>
                    <a:gd name="T9" fmla="*/ 103 h 203"/>
                    <a:gd name="T10" fmla="*/ 16 w 81"/>
                    <a:gd name="T11" fmla="*/ 123 h 203"/>
                    <a:gd name="T12" fmla="*/ 16 w 81"/>
                    <a:gd name="T13" fmla="*/ 148 h 203"/>
                    <a:gd name="T14" fmla="*/ 15 w 81"/>
                    <a:gd name="T15" fmla="*/ 159 h 203"/>
                    <a:gd name="T16" fmla="*/ 4 w 81"/>
                    <a:gd name="T17" fmla="*/ 190 h 203"/>
                    <a:gd name="T18" fmla="*/ 0 w 81"/>
                    <a:gd name="T19" fmla="*/ 202 h 203"/>
                    <a:gd name="T20" fmla="*/ 17 w 81"/>
                    <a:gd name="T21" fmla="*/ 202 h 203"/>
                    <a:gd name="T22" fmla="*/ 25 w 81"/>
                    <a:gd name="T23" fmla="*/ 188 h 203"/>
                    <a:gd name="T24" fmla="*/ 30 w 81"/>
                    <a:gd name="T25" fmla="*/ 172 h 203"/>
                    <a:gd name="T26" fmla="*/ 33 w 81"/>
                    <a:gd name="T27" fmla="*/ 147 h 203"/>
                    <a:gd name="T28" fmla="*/ 43 w 81"/>
                    <a:gd name="T29" fmla="*/ 78 h 203"/>
                    <a:gd name="T30" fmla="*/ 46 w 81"/>
                    <a:gd name="T31" fmla="*/ 58 h 203"/>
                    <a:gd name="T32" fmla="*/ 44 w 81"/>
                    <a:gd name="T33" fmla="*/ 96 h 203"/>
                    <a:gd name="T34" fmla="*/ 47 w 81"/>
                    <a:gd name="T35" fmla="*/ 119 h 203"/>
                    <a:gd name="T36" fmla="*/ 48 w 81"/>
                    <a:gd name="T37" fmla="*/ 140 h 203"/>
                    <a:gd name="T38" fmla="*/ 46 w 81"/>
                    <a:gd name="T39" fmla="*/ 160 h 203"/>
                    <a:gd name="T40" fmla="*/ 47 w 81"/>
                    <a:gd name="T41" fmla="*/ 169 h 203"/>
                    <a:gd name="T42" fmla="*/ 58 w 81"/>
                    <a:gd name="T43" fmla="*/ 199 h 203"/>
                    <a:gd name="T44" fmla="*/ 69 w 81"/>
                    <a:gd name="T45" fmla="*/ 199 h 203"/>
                    <a:gd name="T46" fmla="*/ 74 w 81"/>
                    <a:gd name="T47" fmla="*/ 199 h 203"/>
                    <a:gd name="T48" fmla="*/ 80 w 81"/>
                    <a:gd name="T49" fmla="*/ 193 h 203"/>
                    <a:gd name="T50" fmla="*/ 64 w 81"/>
                    <a:gd name="T51" fmla="*/ 160 h 203"/>
                    <a:gd name="T52" fmla="*/ 72 w 81"/>
                    <a:gd name="T53" fmla="*/ 90 h 203"/>
                    <a:gd name="T54" fmla="*/ 75 w 81"/>
                    <a:gd name="T55" fmla="*/ 57 h 203"/>
                    <a:gd name="T56" fmla="*/ 75 w 81"/>
                    <a:gd name="T57" fmla="*/ 1 h 203"/>
                    <a:gd name="T58" fmla="*/ 18 w 81"/>
                    <a:gd name="T59" fmla="*/ 0 h 2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1"/>
                    <a:gd name="T91" fmla="*/ 0 h 203"/>
                    <a:gd name="T92" fmla="*/ 81 w 81"/>
                    <a:gd name="T93" fmla="*/ 203 h 2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1" h="203">
                      <a:moveTo>
                        <a:pt x="18" y="0"/>
                      </a:moveTo>
                      <a:lnTo>
                        <a:pt x="16" y="24"/>
                      </a:lnTo>
                      <a:lnTo>
                        <a:pt x="14" y="51"/>
                      </a:lnTo>
                      <a:lnTo>
                        <a:pt x="14" y="78"/>
                      </a:lnTo>
                      <a:lnTo>
                        <a:pt x="16" y="103"/>
                      </a:lnTo>
                      <a:lnTo>
                        <a:pt x="16" y="123"/>
                      </a:lnTo>
                      <a:lnTo>
                        <a:pt x="16" y="148"/>
                      </a:lnTo>
                      <a:lnTo>
                        <a:pt x="15" y="159"/>
                      </a:lnTo>
                      <a:lnTo>
                        <a:pt x="4" y="190"/>
                      </a:lnTo>
                      <a:lnTo>
                        <a:pt x="0" y="202"/>
                      </a:lnTo>
                      <a:lnTo>
                        <a:pt x="17" y="202"/>
                      </a:lnTo>
                      <a:lnTo>
                        <a:pt x="25" y="188"/>
                      </a:lnTo>
                      <a:lnTo>
                        <a:pt x="30" y="172"/>
                      </a:lnTo>
                      <a:lnTo>
                        <a:pt x="33" y="147"/>
                      </a:lnTo>
                      <a:lnTo>
                        <a:pt x="43" y="78"/>
                      </a:lnTo>
                      <a:lnTo>
                        <a:pt x="46" y="58"/>
                      </a:lnTo>
                      <a:lnTo>
                        <a:pt x="44" y="96"/>
                      </a:lnTo>
                      <a:lnTo>
                        <a:pt x="47" y="119"/>
                      </a:lnTo>
                      <a:lnTo>
                        <a:pt x="48" y="140"/>
                      </a:lnTo>
                      <a:lnTo>
                        <a:pt x="46" y="160"/>
                      </a:lnTo>
                      <a:lnTo>
                        <a:pt x="47" y="169"/>
                      </a:lnTo>
                      <a:lnTo>
                        <a:pt x="58" y="199"/>
                      </a:lnTo>
                      <a:lnTo>
                        <a:pt x="69" y="199"/>
                      </a:lnTo>
                      <a:lnTo>
                        <a:pt x="74" y="199"/>
                      </a:lnTo>
                      <a:lnTo>
                        <a:pt x="80" y="193"/>
                      </a:lnTo>
                      <a:lnTo>
                        <a:pt x="64" y="160"/>
                      </a:lnTo>
                      <a:lnTo>
                        <a:pt x="72" y="90"/>
                      </a:lnTo>
                      <a:lnTo>
                        <a:pt x="75" y="57"/>
                      </a:lnTo>
                      <a:lnTo>
                        <a:pt x="75" y="1"/>
                      </a:lnTo>
                      <a:lnTo>
                        <a:pt x="18" y="0"/>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700" name="Group 1147">
                  <a:extLst>
                    <a:ext uri="{FF2B5EF4-FFF2-40B4-BE49-F238E27FC236}">
                      <a16:creationId xmlns:a16="http://schemas.microsoft.com/office/drawing/2014/main" xmlns="" id="{7A8B15F7-9AA2-4E87-87B5-B083AE1255C3}"/>
                    </a:ext>
                  </a:extLst>
                </p:cNvPr>
                <p:cNvGrpSpPr>
                  <a:grpSpLocks/>
                </p:cNvGrpSpPr>
                <p:nvPr/>
              </p:nvGrpSpPr>
              <p:grpSpPr bwMode="auto">
                <a:xfrm>
                  <a:off x="3980" y="2485"/>
                  <a:ext cx="148" cy="203"/>
                  <a:chOff x="3980" y="2485"/>
                  <a:chExt cx="148" cy="203"/>
                </a:xfrm>
              </p:grpSpPr>
              <p:sp>
                <p:nvSpPr>
                  <p:cNvPr id="20705" name="Freeform 1148">
                    <a:extLst>
                      <a:ext uri="{FF2B5EF4-FFF2-40B4-BE49-F238E27FC236}">
                        <a16:creationId xmlns:a16="http://schemas.microsoft.com/office/drawing/2014/main" xmlns="" id="{79E36C0D-BD27-4E6C-8021-9B0904E110EE}"/>
                      </a:ext>
                    </a:extLst>
                  </p:cNvPr>
                  <p:cNvSpPr>
                    <a:spLocks/>
                  </p:cNvSpPr>
                  <p:nvPr/>
                </p:nvSpPr>
                <p:spPr bwMode="auto">
                  <a:xfrm>
                    <a:off x="3980" y="2491"/>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4 h 197"/>
                      <a:gd name="T16" fmla="*/ 40 w 41"/>
                      <a:gd name="T17" fmla="*/ 158 h 197"/>
                      <a:gd name="T18" fmla="*/ 28 w 41"/>
                      <a:gd name="T19" fmla="*/ 140 h 197"/>
                      <a:gd name="T20" fmla="*/ 20 w 41"/>
                      <a:gd name="T21" fmla="*/ 130 h 197"/>
                      <a:gd name="T22" fmla="*/ 21 w 41"/>
                      <a:gd name="T23" fmla="*/ 40 h 197"/>
                      <a:gd name="T24" fmla="*/ 25 w 41"/>
                      <a:gd name="T25" fmla="*/ 3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4"/>
                        </a:lnTo>
                        <a:lnTo>
                          <a:pt x="40" y="158"/>
                        </a:lnTo>
                        <a:lnTo>
                          <a:pt x="28" y="140"/>
                        </a:lnTo>
                        <a:lnTo>
                          <a:pt x="20" y="130"/>
                        </a:lnTo>
                        <a:lnTo>
                          <a:pt x="21" y="40"/>
                        </a:lnTo>
                        <a:lnTo>
                          <a:pt x="25" y="3"/>
                        </a:lnTo>
                        <a:lnTo>
                          <a:pt x="2" y="0"/>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06" name="Freeform 1149">
                    <a:extLst>
                      <a:ext uri="{FF2B5EF4-FFF2-40B4-BE49-F238E27FC236}">
                        <a16:creationId xmlns:a16="http://schemas.microsoft.com/office/drawing/2014/main" xmlns="" id="{E8005885-B2B4-40E7-9A33-749E8DFA9507}"/>
                      </a:ext>
                    </a:extLst>
                  </p:cNvPr>
                  <p:cNvSpPr>
                    <a:spLocks/>
                  </p:cNvSpPr>
                  <p:nvPr/>
                </p:nvSpPr>
                <p:spPr bwMode="auto">
                  <a:xfrm>
                    <a:off x="4092" y="2485"/>
                    <a:ext cx="36" cy="185"/>
                  </a:xfrm>
                  <a:custGeom>
                    <a:avLst/>
                    <a:gdLst>
                      <a:gd name="T0" fmla="*/ 10 w 36"/>
                      <a:gd name="T1" fmla="*/ 5 h 185"/>
                      <a:gd name="T2" fmla="*/ 15 w 36"/>
                      <a:gd name="T3" fmla="*/ 38 h 185"/>
                      <a:gd name="T4" fmla="*/ 15 w 36"/>
                      <a:gd name="T5" fmla="*/ 117 h 185"/>
                      <a:gd name="T6" fmla="*/ 0 w 36"/>
                      <a:gd name="T7" fmla="*/ 150 h 185"/>
                      <a:gd name="T8" fmla="*/ 4 w 36"/>
                      <a:gd name="T9" fmla="*/ 153 h 185"/>
                      <a:gd name="T10" fmla="*/ 0 w 36"/>
                      <a:gd name="T11" fmla="*/ 170 h 185"/>
                      <a:gd name="T12" fmla="*/ 3 w 36"/>
                      <a:gd name="T13" fmla="*/ 184 h 185"/>
                      <a:gd name="T14" fmla="*/ 15 w 36"/>
                      <a:gd name="T15" fmla="*/ 161 h 185"/>
                      <a:gd name="T16" fmla="*/ 25 w 36"/>
                      <a:gd name="T17" fmla="*/ 121 h 185"/>
                      <a:gd name="T18" fmla="*/ 35 w 36"/>
                      <a:gd name="T19" fmla="*/ 31 h 185"/>
                      <a:gd name="T20" fmla="*/ 31 w 36"/>
                      <a:gd name="T21" fmla="*/ 0 h 185"/>
                      <a:gd name="T22" fmla="*/ 10 w 36"/>
                      <a:gd name="T23" fmla="*/ 5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5"/>
                      <a:gd name="T38" fmla="*/ 36 w 36"/>
                      <a:gd name="T39" fmla="*/ 185 h 1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5">
                        <a:moveTo>
                          <a:pt x="10" y="5"/>
                        </a:moveTo>
                        <a:lnTo>
                          <a:pt x="15" y="38"/>
                        </a:lnTo>
                        <a:lnTo>
                          <a:pt x="15" y="117"/>
                        </a:lnTo>
                        <a:lnTo>
                          <a:pt x="0" y="150"/>
                        </a:lnTo>
                        <a:lnTo>
                          <a:pt x="4" y="153"/>
                        </a:lnTo>
                        <a:lnTo>
                          <a:pt x="0" y="170"/>
                        </a:lnTo>
                        <a:lnTo>
                          <a:pt x="3" y="184"/>
                        </a:lnTo>
                        <a:lnTo>
                          <a:pt x="15" y="161"/>
                        </a:lnTo>
                        <a:lnTo>
                          <a:pt x="25" y="121"/>
                        </a:lnTo>
                        <a:lnTo>
                          <a:pt x="35" y="31"/>
                        </a:lnTo>
                        <a:lnTo>
                          <a:pt x="31" y="0"/>
                        </a:lnTo>
                        <a:lnTo>
                          <a:pt x="10" y="5"/>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701" name="Group 1150">
                  <a:extLst>
                    <a:ext uri="{FF2B5EF4-FFF2-40B4-BE49-F238E27FC236}">
                      <a16:creationId xmlns:a16="http://schemas.microsoft.com/office/drawing/2014/main" xmlns="" id="{6B330160-EF7C-4245-AD71-5D27A5680F59}"/>
                    </a:ext>
                  </a:extLst>
                </p:cNvPr>
                <p:cNvGrpSpPr>
                  <a:grpSpLocks/>
                </p:cNvGrpSpPr>
                <p:nvPr/>
              </p:nvGrpSpPr>
              <p:grpSpPr bwMode="auto">
                <a:xfrm>
                  <a:off x="4005" y="2899"/>
                  <a:ext cx="90" cy="62"/>
                  <a:chOff x="4005" y="2899"/>
                  <a:chExt cx="90" cy="62"/>
                </a:xfrm>
              </p:grpSpPr>
              <p:sp>
                <p:nvSpPr>
                  <p:cNvPr id="20703" name="Freeform 1151">
                    <a:extLst>
                      <a:ext uri="{FF2B5EF4-FFF2-40B4-BE49-F238E27FC236}">
                        <a16:creationId xmlns:a16="http://schemas.microsoft.com/office/drawing/2014/main" xmlns="" id="{90D0D7C5-7586-48FD-BA96-439C068E59BF}"/>
                      </a:ext>
                    </a:extLst>
                  </p:cNvPr>
                  <p:cNvSpPr>
                    <a:spLocks/>
                  </p:cNvSpPr>
                  <p:nvPr/>
                </p:nvSpPr>
                <p:spPr bwMode="auto">
                  <a:xfrm>
                    <a:off x="4005" y="2904"/>
                    <a:ext cx="36" cy="57"/>
                  </a:xfrm>
                  <a:custGeom>
                    <a:avLst/>
                    <a:gdLst>
                      <a:gd name="T0" fmla="*/ 6 w 36"/>
                      <a:gd name="T1" fmla="*/ 28 h 57"/>
                      <a:gd name="T2" fmla="*/ 1 w 36"/>
                      <a:gd name="T3" fmla="*/ 36 h 57"/>
                      <a:gd name="T4" fmla="*/ 0 w 36"/>
                      <a:gd name="T5" fmla="*/ 43 h 57"/>
                      <a:gd name="T6" fmla="*/ 0 w 36"/>
                      <a:gd name="T7" fmla="*/ 48 h 57"/>
                      <a:gd name="T8" fmla="*/ 1 w 36"/>
                      <a:gd name="T9" fmla="*/ 51 h 57"/>
                      <a:gd name="T10" fmla="*/ 3 w 36"/>
                      <a:gd name="T11" fmla="*/ 54 h 57"/>
                      <a:gd name="T12" fmla="*/ 8 w 36"/>
                      <a:gd name="T13" fmla="*/ 56 h 57"/>
                      <a:gd name="T14" fmla="*/ 14 w 36"/>
                      <a:gd name="T15" fmla="*/ 55 h 57"/>
                      <a:gd name="T16" fmla="*/ 20 w 36"/>
                      <a:gd name="T17" fmla="*/ 53 h 57"/>
                      <a:gd name="T18" fmla="*/ 24 w 36"/>
                      <a:gd name="T19" fmla="*/ 47 h 57"/>
                      <a:gd name="T20" fmla="*/ 28 w 36"/>
                      <a:gd name="T21" fmla="*/ 40 h 57"/>
                      <a:gd name="T22" fmla="*/ 31 w 36"/>
                      <a:gd name="T23" fmla="*/ 25 h 57"/>
                      <a:gd name="T24" fmla="*/ 35 w 36"/>
                      <a:gd name="T25" fmla="*/ 10 h 57"/>
                      <a:gd name="T26" fmla="*/ 34 w 36"/>
                      <a:gd name="T27" fmla="*/ 0 h 57"/>
                      <a:gd name="T28" fmla="*/ 27 w 36"/>
                      <a:gd name="T29" fmla="*/ 22 h 57"/>
                      <a:gd name="T30" fmla="*/ 21 w 36"/>
                      <a:gd name="T31" fmla="*/ 35 h 57"/>
                      <a:gd name="T32" fmla="*/ 12 w 36"/>
                      <a:gd name="T33" fmla="*/ 35 h 57"/>
                      <a:gd name="T34" fmla="*/ 5 w 36"/>
                      <a:gd name="T35" fmla="*/ 34 h 57"/>
                      <a:gd name="T36" fmla="*/ 6 w 36"/>
                      <a:gd name="T37" fmla="*/ 28 h 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7"/>
                      <a:gd name="T59" fmla="*/ 36 w 36"/>
                      <a:gd name="T60" fmla="*/ 57 h 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7">
                        <a:moveTo>
                          <a:pt x="6" y="28"/>
                        </a:moveTo>
                        <a:lnTo>
                          <a:pt x="1" y="36"/>
                        </a:lnTo>
                        <a:lnTo>
                          <a:pt x="0" y="43"/>
                        </a:lnTo>
                        <a:lnTo>
                          <a:pt x="0" y="48"/>
                        </a:lnTo>
                        <a:lnTo>
                          <a:pt x="1" y="51"/>
                        </a:lnTo>
                        <a:lnTo>
                          <a:pt x="3" y="54"/>
                        </a:lnTo>
                        <a:lnTo>
                          <a:pt x="8" y="56"/>
                        </a:lnTo>
                        <a:lnTo>
                          <a:pt x="14" y="55"/>
                        </a:lnTo>
                        <a:lnTo>
                          <a:pt x="20" y="53"/>
                        </a:lnTo>
                        <a:lnTo>
                          <a:pt x="24" y="47"/>
                        </a:lnTo>
                        <a:lnTo>
                          <a:pt x="28" y="40"/>
                        </a:lnTo>
                        <a:lnTo>
                          <a:pt x="31" y="25"/>
                        </a:lnTo>
                        <a:lnTo>
                          <a:pt x="35" y="10"/>
                        </a:lnTo>
                        <a:lnTo>
                          <a:pt x="34" y="0"/>
                        </a:lnTo>
                        <a:lnTo>
                          <a:pt x="27" y="22"/>
                        </a:lnTo>
                        <a:lnTo>
                          <a:pt x="21" y="35"/>
                        </a:lnTo>
                        <a:lnTo>
                          <a:pt x="12" y="35"/>
                        </a:lnTo>
                        <a:lnTo>
                          <a:pt x="5" y="34"/>
                        </a:lnTo>
                        <a:lnTo>
                          <a:pt x="6" y="28"/>
                        </a:lnTo>
                      </a:path>
                    </a:pathLst>
                  </a:custGeom>
                  <a:blipFill dpi="0" rotWithShape="0">
                    <a:blip r:embed="rId1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704" name="Freeform 1152">
                    <a:extLst>
                      <a:ext uri="{FF2B5EF4-FFF2-40B4-BE49-F238E27FC236}">
                        <a16:creationId xmlns:a16="http://schemas.microsoft.com/office/drawing/2014/main" xmlns="" id="{69982B35-6FBA-4F23-8727-78CED864F7D6}"/>
                      </a:ext>
                    </a:extLst>
                  </p:cNvPr>
                  <p:cNvSpPr>
                    <a:spLocks/>
                  </p:cNvSpPr>
                  <p:nvPr/>
                </p:nvSpPr>
                <p:spPr bwMode="auto">
                  <a:xfrm>
                    <a:off x="4055" y="2899"/>
                    <a:ext cx="40" cy="61"/>
                  </a:xfrm>
                  <a:custGeom>
                    <a:avLst/>
                    <a:gdLst>
                      <a:gd name="T0" fmla="*/ 0 w 40"/>
                      <a:gd name="T1" fmla="*/ 0 h 61"/>
                      <a:gd name="T2" fmla="*/ 0 w 40"/>
                      <a:gd name="T3" fmla="*/ 6 h 61"/>
                      <a:gd name="T4" fmla="*/ 5 w 40"/>
                      <a:gd name="T5" fmla="*/ 21 h 61"/>
                      <a:gd name="T6" fmla="*/ 8 w 40"/>
                      <a:gd name="T7" fmla="*/ 34 h 61"/>
                      <a:gd name="T8" fmla="*/ 12 w 40"/>
                      <a:gd name="T9" fmla="*/ 46 h 61"/>
                      <a:gd name="T10" fmla="*/ 16 w 40"/>
                      <a:gd name="T11" fmla="*/ 52 h 61"/>
                      <a:gd name="T12" fmla="*/ 20 w 40"/>
                      <a:gd name="T13" fmla="*/ 57 h 61"/>
                      <a:gd name="T14" fmla="*/ 26 w 40"/>
                      <a:gd name="T15" fmla="*/ 59 h 61"/>
                      <a:gd name="T16" fmla="*/ 32 w 40"/>
                      <a:gd name="T17" fmla="*/ 60 h 61"/>
                      <a:gd name="T18" fmla="*/ 35 w 40"/>
                      <a:gd name="T19" fmla="*/ 58 h 61"/>
                      <a:gd name="T20" fmla="*/ 38 w 40"/>
                      <a:gd name="T21" fmla="*/ 57 h 61"/>
                      <a:gd name="T22" fmla="*/ 39 w 40"/>
                      <a:gd name="T23" fmla="*/ 51 h 61"/>
                      <a:gd name="T24" fmla="*/ 38 w 40"/>
                      <a:gd name="T25" fmla="*/ 43 h 61"/>
                      <a:gd name="T26" fmla="*/ 35 w 40"/>
                      <a:gd name="T27" fmla="*/ 33 h 61"/>
                      <a:gd name="T28" fmla="*/ 32 w 40"/>
                      <a:gd name="T29" fmla="*/ 28 h 61"/>
                      <a:gd name="T30" fmla="*/ 31 w 40"/>
                      <a:gd name="T31" fmla="*/ 33 h 61"/>
                      <a:gd name="T32" fmla="*/ 30 w 40"/>
                      <a:gd name="T33" fmla="*/ 35 h 61"/>
                      <a:gd name="T34" fmla="*/ 25 w 40"/>
                      <a:gd name="T35" fmla="*/ 36 h 61"/>
                      <a:gd name="T36" fmla="*/ 20 w 40"/>
                      <a:gd name="T37" fmla="*/ 37 h 61"/>
                      <a:gd name="T38" fmla="*/ 13 w 40"/>
                      <a:gd name="T39" fmla="*/ 35 h 61"/>
                      <a:gd name="T40" fmla="*/ 5 w 40"/>
                      <a:gd name="T41" fmla="*/ 12 h 61"/>
                      <a:gd name="T42" fmla="*/ 0 w 40"/>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61"/>
                      <a:gd name="T68" fmla="*/ 40 w 40"/>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61">
                        <a:moveTo>
                          <a:pt x="0" y="0"/>
                        </a:moveTo>
                        <a:lnTo>
                          <a:pt x="0" y="6"/>
                        </a:lnTo>
                        <a:lnTo>
                          <a:pt x="5" y="21"/>
                        </a:lnTo>
                        <a:lnTo>
                          <a:pt x="8" y="34"/>
                        </a:lnTo>
                        <a:lnTo>
                          <a:pt x="12" y="46"/>
                        </a:lnTo>
                        <a:lnTo>
                          <a:pt x="16" y="52"/>
                        </a:lnTo>
                        <a:lnTo>
                          <a:pt x="20" y="57"/>
                        </a:lnTo>
                        <a:lnTo>
                          <a:pt x="26" y="59"/>
                        </a:lnTo>
                        <a:lnTo>
                          <a:pt x="32" y="60"/>
                        </a:lnTo>
                        <a:lnTo>
                          <a:pt x="35" y="58"/>
                        </a:lnTo>
                        <a:lnTo>
                          <a:pt x="38" y="57"/>
                        </a:lnTo>
                        <a:lnTo>
                          <a:pt x="39" y="51"/>
                        </a:lnTo>
                        <a:lnTo>
                          <a:pt x="38" y="43"/>
                        </a:lnTo>
                        <a:lnTo>
                          <a:pt x="35" y="33"/>
                        </a:lnTo>
                        <a:lnTo>
                          <a:pt x="32" y="28"/>
                        </a:lnTo>
                        <a:lnTo>
                          <a:pt x="31" y="33"/>
                        </a:lnTo>
                        <a:lnTo>
                          <a:pt x="30" y="35"/>
                        </a:lnTo>
                        <a:lnTo>
                          <a:pt x="25" y="36"/>
                        </a:lnTo>
                        <a:lnTo>
                          <a:pt x="20" y="37"/>
                        </a:lnTo>
                        <a:lnTo>
                          <a:pt x="13" y="35"/>
                        </a:lnTo>
                        <a:lnTo>
                          <a:pt x="5" y="12"/>
                        </a:lnTo>
                        <a:lnTo>
                          <a:pt x="0" y="0"/>
                        </a:lnTo>
                      </a:path>
                    </a:pathLst>
                  </a:custGeom>
                  <a:blipFill dpi="0" rotWithShape="0">
                    <a:blip r:embed="rId1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702" name="Freeform 1153">
                  <a:extLst>
                    <a:ext uri="{FF2B5EF4-FFF2-40B4-BE49-F238E27FC236}">
                      <a16:creationId xmlns:a16="http://schemas.microsoft.com/office/drawing/2014/main" xmlns="" id="{A688C5F8-0B0E-4BC7-A231-7EE0DA09EE86}"/>
                    </a:ext>
                  </a:extLst>
                </p:cNvPr>
                <p:cNvSpPr>
                  <a:spLocks/>
                </p:cNvSpPr>
                <p:nvPr/>
              </p:nvSpPr>
              <p:spPr bwMode="auto">
                <a:xfrm>
                  <a:off x="3978" y="2370"/>
                  <a:ext cx="153" cy="387"/>
                </a:xfrm>
                <a:custGeom>
                  <a:avLst/>
                  <a:gdLst>
                    <a:gd name="T0" fmla="*/ 60 w 153"/>
                    <a:gd name="T1" fmla="*/ 0 h 387"/>
                    <a:gd name="T2" fmla="*/ 24 w 153"/>
                    <a:gd name="T3" fmla="*/ 20 h 387"/>
                    <a:gd name="T4" fmla="*/ 19 w 153"/>
                    <a:gd name="T5" fmla="*/ 26 h 387"/>
                    <a:gd name="T6" fmla="*/ 0 w 153"/>
                    <a:gd name="T7" fmla="*/ 122 h 387"/>
                    <a:gd name="T8" fmla="*/ 29 w 153"/>
                    <a:gd name="T9" fmla="*/ 126 h 387"/>
                    <a:gd name="T10" fmla="*/ 33 w 153"/>
                    <a:gd name="T11" fmla="*/ 102 h 387"/>
                    <a:gd name="T12" fmla="*/ 44 w 153"/>
                    <a:gd name="T13" fmla="*/ 152 h 387"/>
                    <a:gd name="T14" fmla="*/ 25 w 153"/>
                    <a:gd name="T15" fmla="*/ 217 h 387"/>
                    <a:gd name="T16" fmla="*/ 25 w 153"/>
                    <a:gd name="T17" fmla="*/ 264 h 387"/>
                    <a:gd name="T18" fmla="*/ 29 w 153"/>
                    <a:gd name="T19" fmla="*/ 297 h 387"/>
                    <a:gd name="T20" fmla="*/ 38 w 153"/>
                    <a:gd name="T21" fmla="*/ 344 h 387"/>
                    <a:gd name="T22" fmla="*/ 47 w 153"/>
                    <a:gd name="T23" fmla="*/ 380 h 387"/>
                    <a:gd name="T24" fmla="*/ 75 w 153"/>
                    <a:gd name="T25" fmla="*/ 386 h 387"/>
                    <a:gd name="T26" fmla="*/ 78 w 153"/>
                    <a:gd name="T27" fmla="*/ 380 h 387"/>
                    <a:gd name="T28" fmla="*/ 105 w 153"/>
                    <a:gd name="T29" fmla="*/ 379 h 387"/>
                    <a:gd name="T30" fmla="*/ 114 w 153"/>
                    <a:gd name="T31" fmla="*/ 334 h 387"/>
                    <a:gd name="T32" fmla="*/ 122 w 153"/>
                    <a:gd name="T33" fmla="*/ 275 h 387"/>
                    <a:gd name="T34" fmla="*/ 129 w 153"/>
                    <a:gd name="T35" fmla="*/ 215 h 387"/>
                    <a:gd name="T36" fmla="*/ 112 w 153"/>
                    <a:gd name="T37" fmla="*/ 147 h 387"/>
                    <a:gd name="T38" fmla="*/ 118 w 153"/>
                    <a:gd name="T39" fmla="*/ 109 h 387"/>
                    <a:gd name="T40" fmla="*/ 122 w 153"/>
                    <a:gd name="T41" fmla="*/ 123 h 387"/>
                    <a:gd name="T42" fmla="*/ 152 w 153"/>
                    <a:gd name="T43" fmla="*/ 115 h 387"/>
                    <a:gd name="T44" fmla="*/ 129 w 153"/>
                    <a:gd name="T45" fmla="*/ 25 h 387"/>
                    <a:gd name="T46" fmla="*/ 90 w 153"/>
                    <a:gd name="T47" fmla="*/ 0 h 387"/>
                    <a:gd name="T48" fmla="*/ 89 w 153"/>
                    <a:gd name="T49" fmla="*/ 3 h 387"/>
                    <a:gd name="T50" fmla="*/ 84 w 153"/>
                    <a:gd name="T51" fmla="*/ 6 h 387"/>
                    <a:gd name="T52" fmla="*/ 80 w 153"/>
                    <a:gd name="T53" fmla="*/ 7 h 387"/>
                    <a:gd name="T54" fmla="*/ 76 w 153"/>
                    <a:gd name="T55" fmla="*/ 7 h 387"/>
                    <a:gd name="T56" fmla="*/ 71 w 153"/>
                    <a:gd name="T57" fmla="*/ 7 h 387"/>
                    <a:gd name="T58" fmla="*/ 67 w 153"/>
                    <a:gd name="T59" fmla="*/ 6 h 387"/>
                    <a:gd name="T60" fmla="*/ 62 w 153"/>
                    <a:gd name="T61" fmla="*/ 3 h 387"/>
                    <a:gd name="T62" fmla="*/ 60 w 153"/>
                    <a:gd name="T63" fmla="*/ 0 h 3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3"/>
                    <a:gd name="T97" fmla="*/ 0 h 387"/>
                    <a:gd name="T98" fmla="*/ 153 w 153"/>
                    <a:gd name="T99" fmla="*/ 387 h 38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3" h="387">
                      <a:moveTo>
                        <a:pt x="60" y="0"/>
                      </a:moveTo>
                      <a:lnTo>
                        <a:pt x="24" y="20"/>
                      </a:lnTo>
                      <a:lnTo>
                        <a:pt x="19" y="26"/>
                      </a:lnTo>
                      <a:lnTo>
                        <a:pt x="0" y="122"/>
                      </a:lnTo>
                      <a:lnTo>
                        <a:pt x="29" y="126"/>
                      </a:lnTo>
                      <a:lnTo>
                        <a:pt x="33" y="102"/>
                      </a:lnTo>
                      <a:lnTo>
                        <a:pt x="44" y="152"/>
                      </a:lnTo>
                      <a:lnTo>
                        <a:pt x="25" y="217"/>
                      </a:lnTo>
                      <a:lnTo>
                        <a:pt x="25" y="264"/>
                      </a:lnTo>
                      <a:lnTo>
                        <a:pt x="29" y="297"/>
                      </a:lnTo>
                      <a:lnTo>
                        <a:pt x="38" y="344"/>
                      </a:lnTo>
                      <a:lnTo>
                        <a:pt x="47" y="380"/>
                      </a:lnTo>
                      <a:lnTo>
                        <a:pt x="75" y="386"/>
                      </a:lnTo>
                      <a:lnTo>
                        <a:pt x="78" y="380"/>
                      </a:lnTo>
                      <a:lnTo>
                        <a:pt x="105" y="379"/>
                      </a:lnTo>
                      <a:lnTo>
                        <a:pt x="114" y="334"/>
                      </a:lnTo>
                      <a:lnTo>
                        <a:pt x="122" y="275"/>
                      </a:lnTo>
                      <a:lnTo>
                        <a:pt x="129" y="215"/>
                      </a:lnTo>
                      <a:lnTo>
                        <a:pt x="112" y="147"/>
                      </a:lnTo>
                      <a:lnTo>
                        <a:pt x="118" y="109"/>
                      </a:lnTo>
                      <a:lnTo>
                        <a:pt x="122" y="123"/>
                      </a:lnTo>
                      <a:lnTo>
                        <a:pt x="152" y="115"/>
                      </a:lnTo>
                      <a:lnTo>
                        <a:pt x="129" y="25"/>
                      </a:lnTo>
                      <a:lnTo>
                        <a:pt x="90" y="0"/>
                      </a:lnTo>
                      <a:lnTo>
                        <a:pt x="89" y="3"/>
                      </a:lnTo>
                      <a:lnTo>
                        <a:pt x="84" y="6"/>
                      </a:lnTo>
                      <a:lnTo>
                        <a:pt x="80" y="7"/>
                      </a:lnTo>
                      <a:lnTo>
                        <a:pt x="76" y="7"/>
                      </a:lnTo>
                      <a:lnTo>
                        <a:pt x="71" y="7"/>
                      </a:lnTo>
                      <a:lnTo>
                        <a:pt x="67" y="6"/>
                      </a:lnTo>
                      <a:lnTo>
                        <a:pt x="62" y="3"/>
                      </a:lnTo>
                      <a:lnTo>
                        <a:pt x="60" y="0"/>
                      </a:lnTo>
                    </a:path>
                  </a:pathLst>
                </a:custGeom>
                <a:blipFill dpi="0" rotWithShape="0">
                  <a:blip r:embed="rId11"/>
                  <a:srcRect/>
                  <a:tile tx="0" ty="0" sx="100000" sy="100000" flip="none" algn="tl"/>
                </a:blipFill>
                <a:ln w="12700" cap="rnd">
                  <a:solidFill>
                    <a:srgbClr val="FF1F3F"/>
                  </a:solidFill>
                  <a:round/>
                  <a:headEnd/>
                  <a:tailEnd/>
                </a:ln>
              </p:spPr>
              <p:txBody>
                <a:bodyPr/>
                <a:lstStyle/>
                <a:p>
                  <a:endParaRPr lang="en-US"/>
                </a:p>
              </p:txBody>
            </p:sp>
          </p:grpSp>
        </p:grpSp>
        <p:grpSp>
          <p:nvGrpSpPr>
            <p:cNvPr id="20489" name="Group 1154">
              <a:extLst>
                <a:ext uri="{FF2B5EF4-FFF2-40B4-BE49-F238E27FC236}">
                  <a16:creationId xmlns:a16="http://schemas.microsoft.com/office/drawing/2014/main" xmlns="" id="{A91AD7E2-2FB4-4E2F-99B8-94027B362A1B}"/>
                </a:ext>
              </a:extLst>
            </p:cNvPr>
            <p:cNvGrpSpPr>
              <a:grpSpLocks/>
            </p:cNvGrpSpPr>
            <p:nvPr/>
          </p:nvGrpSpPr>
          <p:grpSpPr bwMode="auto">
            <a:xfrm>
              <a:off x="6400800" y="4191000"/>
              <a:ext cx="2362200" cy="950913"/>
              <a:chOff x="2640" y="816"/>
              <a:chExt cx="1272" cy="798"/>
            </a:xfrm>
          </p:grpSpPr>
          <p:grpSp>
            <p:nvGrpSpPr>
              <p:cNvPr id="20491" name="Group 1155">
                <a:extLst>
                  <a:ext uri="{FF2B5EF4-FFF2-40B4-BE49-F238E27FC236}">
                    <a16:creationId xmlns:a16="http://schemas.microsoft.com/office/drawing/2014/main" xmlns="" id="{61B0654C-2088-4851-9CF6-1FE57BFCF4D2}"/>
                  </a:ext>
                </a:extLst>
              </p:cNvPr>
              <p:cNvGrpSpPr>
                <a:grpSpLocks/>
              </p:cNvGrpSpPr>
              <p:nvPr/>
            </p:nvGrpSpPr>
            <p:grpSpPr bwMode="auto">
              <a:xfrm>
                <a:off x="3759" y="903"/>
                <a:ext cx="153" cy="695"/>
                <a:chOff x="3759" y="903"/>
                <a:chExt cx="153" cy="695"/>
              </a:xfrm>
            </p:grpSpPr>
            <p:sp>
              <p:nvSpPr>
                <p:cNvPr id="20681" name="Freeform 1156">
                  <a:extLst>
                    <a:ext uri="{FF2B5EF4-FFF2-40B4-BE49-F238E27FC236}">
                      <a16:creationId xmlns:a16="http://schemas.microsoft.com/office/drawing/2014/main" xmlns="" id="{E7A4CF21-792F-4639-89B2-CA5D0C7124D6}"/>
                    </a:ext>
                  </a:extLst>
                </p:cNvPr>
                <p:cNvSpPr>
                  <a:spLocks/>
                </p:cNvSpPr>
                <p:nvPr/>
              </p:nvSpPr>
              <p:spPr bwMode="auto">
                <a:xfrm>
                  <a:off x="3790" y="1375"/>
                  <a:ext cx="82" cy="203"/>
                </a:xfrm>
                <a:custGeom>
                  <a:avLst/>
                  <a:gdLst>
                    <a:gd name="T0" fmla="*/ 18 w 82"/>
                    <a:gd name="T1" fmla="*/ 0 h 203"/>
                    <a:gd name="T2" fmla="*/ 16 w 82"/>
                    <a:gd name="T3" fmla="*/ 24 h 203"/>
                    <a:gd name="T4" fmla="*/ 15 w 82"/>
                    <a:gd name="T5" fmla="*/ 51 h 203"/>
                    <a:gd name="T6" fmla="*/ 15 w 82"/>
                    <a:gd name="T7" fmla="*/ 78 h 203"/>
                    <a:gd name="T8" fmla="*/ 16 w 82"/>
                    <a:gd name="T9" fmla="*/ 103 h 203"/>
                    <a:gd name="T10" fmla="*/ 16 w 82"/>
                    <a:gd name="T11" fmla="*/ 123 h 203"/>
                    <a:gd name="T12" fmla="*/ 16 w 82"/>
                    <a:gd name="T13" fmla="*/ 149 h 203"/>
                    <a:gd name="T14" fmla="*/ 15 w 82"/>
                    <a:gd name="T15" fmla="*/ 159 h 203"/>
                    <a:gd name="T16" fmla="*/ 4 w 82"/>
                    <a:gd name="T17" fmla="*/ 190 h 203"/>
                    <a:gd name="T18" fmla="*/ 0 w 82"/>
                    <a:gd name="T19" fmla="*/ 202 h 203"/>
                    <a:gd name="T20" fmla="*/ 17 w 82"/>
                    <a:gd name="T21" fmla="*/ 202 h 203"/>
                    <a:gd name="T22" fmla="*/ 25 w 82"/>
                    <a:gd name="T23" fmla="*/ 188 h 203"/>
                    <a:gd name="T24" fmla="*/ 30 w 82"/>
                    <a:gd name="T25" fmla="*/ 172 h 203"/>
                    <a:gd name="T26" fmla="*/ 33 w 82"/>
                    <a:gd name="T27" fmla="*/ 147 h 203"/>
                    <a:gd name="T28" fmla="*/ 43 w 82"/>
                    <a:gd name="T29" fmla="*/ 78 h 203"/>
                    <a:gd name="T30" fmla="*/ 46 w 82"/>
                    <a:gd name="T31" fmla="*/ 59 h 203"/>
                    <a:gd name="T32" fmla="*/ 44 w 82"/>
                    <a:gd name="T33" fmla="*/ 96 h 203"/>
                    <a:gd name="T34" fmla="*/ 47 w 82"/>
                    <a:gd name="T35" fmla="*/ 119 h 203"/>
                    <a:gd name="T36" fmla="*/ 48 w 82"/>
                    <a:gd name="T37" fmla="*/ 141 h 203"/>
                    <a:gd name="T38" fmla="*/ 46 w 82"/>
                    <a:gd name="T39" fmla="*/ 160 h 203"/>
                    <a:gd name="T40" fmla="*/ 47 w 82"/>
                    <a:gd name="T41" fmla="*/ 170 h 203"/>
                    <a:gd name="T42" fmla="*/ 58 w 82"/>
                    <a:gd name="T43" fmla="*/ 199 h 203"/>
                    <a:gd name="T44" fmla="*/ 68 w 82"/>
                    <a:gd name="T45" fmla="*/ 199 h 203"/>
                    <a:gd name="T46" fmla="*/ 73 w 82"/>
                    <a:gd name="T47" fmla="*/ 199 h 203"/>
                    <a:gd name="T48" fmla="*/ 79 w 82"/>
                    <a:gd name="T49" fmla="*/ 193 h 203"/>
                    <a:gd name="T50" fmla="*/ 64 w 82"/>
                    <a:gd name="T51" fmla="*/ 160 h 203"/>
                    <a:gd name="T52" fmla="*/ 72 w 82"/>
                    <a:gd name="T53" fmla="*/ 90 h 203"/>
                    <a:gd name="T54" fmla="*/ 75 w 82"/>
                    <a:gd name="T55" fmla="*/ 57 h 203"/>
                    <a:gd name="T56" fmla="*/ 81 w 82"/>
                    <a:gd name="T57" fmla="*/ 1 h 203"/>
                    <a:gd name="T58" fmla="*/ 18 w 82"/>
                    <a:gd name="T59" fmla="*/ 0 h 2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2"/>
                    <a:gd name="T91" fmla="*/ 0 h 203"/>
                    <a:gd name="T92" fmla="*/ 82 w 82"/>
                    <a:gd name="T93" fmla="*/ 203 h 2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2" h="203">
                      <a:moveTo>
                        <a:pt x="18" y="0"/>
                      </a:moveTo>
                      <a:lnTo>
                        <a:pt x="16" y="24"/>
                      </a:lnTo>
                      <a:lnTo>
                        <a:pt x="15" y="51"/>
                      </a:lnTo>
                      <a:lnTo>
                        <a:pt x="15" y="78"/>
                      </a:lnTo>
                      <a:lnTo>
                        <a:pt x="16" y="103"/>
                      </a:lnTo>
                      <a:lnTo>
                        <a:pt x="16" y="123"/>
                      </a:lnTo>
                      <a:lnTo>
                        <a:pt x="16" y="149"/>
                      </a:lnTo>
                      <a:lnTo>
                        <a:pt x="15" y="159"/>
                      </a:lnTo>
                      <a:lnTo>
                        <a:pt x="4" y="190"/>
                      </a:lnTo>
                      <a:lnTo>
                        <a:pt x="0" y="202"/>
                      </a:lnTo>
                      <a:lnTo>
                        <a:pt x="17" y="202"/>
                      </a:lnTo>
                      <a:lnTo>
                        <a:pt x="25" y="188"/>
                      </a:lnTo>
                      <a:lnTo>
                        <a:pt x="30" y="172"/>
                      </a:lnTo>
                      <a:lnTo>
                        <a:pt x="33" y="147"/>
                      </a:lnTo>
                      <a:lnTo>
                        <a:pt x="43" y="78"/>
                      </a:lnTo>
                      <a:lnTo>
                        <a:pt x="46" y="59"/>
                      </a:lnTo>
                      <a:lnTo>
                        <a:pt x="44" y="96"/>
                      </a:lnTo>
                      <a:lnTo>
                        <a:pt x="47" y="119"/>
                      </a:lnTo>
                      <a:lnTo>
                        <a:pt x="48" y="141"/>
                      </a:lnTo>
                      <a:lnTo>
                        <a:pt x="46" y="160"/>
                      </a:lnTo>
                      <a:lnTo>
                        <a:pt x="47" y="170"/>
                      </a:lnTo>
                      <a:lnTo>
                        <a:pt x="58" y="199"/>
                      </a:lnTo>
                      <a:lnTo>
                        <a:pt x="68" y="199"/>
                      </a:lnTo>
                      <a:lnTo>
                        <a:pt x="73" y="199"/>
                      </a:lnTo>
                      <a:lnTo>
                        <a:pt x="79" y="193"/>
                      </a:lnTo>
                      <a:lnTo>
                        <a:pt x="64" y="160"/>
                      </a:lnTo>
                      <a:lnTo>
                        <a:pt x="72" y="90"/>
                      </a:lnTo>
                      <a:lnTo>
                        <a:pt x="75" y="57"/>
                      </a:lnTo>
                      <a:lnTo>
                        <a:pt x="81" y="1"/>
                      </a:lnTo>
                      <a:lnTo>
                        <a:pt x="18" y="0"/>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82" name="Group 1157">
                  <a:extLst>
                    <a:ext uri="{FF2B5EF4-FFF2-40B4-BE49-F238E27FC236}">
                      <a16:creationId xmlns:a16="http://schemas.microsoft.com/office/drawing/2014/main" xmlns="" id="{C09AC476-E93C-485F-ADB1-9A0EF1BCA1FD}"/>
                    </a:ext>
                  </a:extLst>
                </p:cNvPr>
                <p:cNvGrpSpPr>
                  <a:grpSpLocks/>
                </p:cNvGrpSpPr>
                <p:nvPr/>
              </p:nvGrpSpPr>
              <p:grpSpPr bwMode="auto">
                <a:xfrm>
                  <a:off x="3761" y="1123"/>
                  <a:ext cx="148" cy="203"/>
                  <a:chOff x="3761" y="1123"/>
                  <a:chExt cx="148" cy="203"/>
                </a:xfrm>
              </p:grpSpPr>
              <p:sp>
                <p:nvSpPr>
                  <p:cNvPr id="20693" name="Freeform 1158">
                    <a:extLst>
                      <a:ext uri="{FF2B5EF4-FFF2-40B4-BE49-F238E27FC236}">
                        <a16:creationId xmlns:a16="http://schemas.microsoft.com/office/drawing/2014/main" xmlns="" id="{4A5E50C2-741A-48B1-AE5D-D162EA32DE92}"/>
                      </a:ext>
                    </a:extLst>
                  </p:cNvPr>
                  <p:cNvSpPr>
                    <a:spLocks/>
                  </p:cNvSpPr>
                  <p:nvPr/>
                </p:nvSpPr>
                <p:spPr bwMode="auto">
                  <a:xfrm>
                    <a:off x="3761" y="1129"/>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4 h 197"/>
                      <a:gd name="T16" fmla="*/ 40 w 41"/>
                      <a:gd name="T17" fmla="*/ 158 h 197"/>
                      <a:gd name="T18" fmla="*/ 28 w 41"/>
                      <a:gd name="T19" fmla="*/ 141 h 197"/>
                      <a:gd name="T20" fmla="*/ 20 w 41"/>
                      <a:gd name="T21" fmla="*/ 130 h 197"/>
                      <a:gd name="T22" fmla="*/ 21 w 41"/>
                      <a:gd name="T23" fmla="*/ 40 h 197"/>
                      <a:gd name="T24" fmla="*/ 25 w 41"/>
                      <a:gd name="T25" fmla="*/ 4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4"/>
                        </a:lnTo>
                        <a:lnTo>
                          <a:pt x="40" y="158"/>
                        </a:lnTo>
                        <a:lnTo>
                          <a:pt x="28" y="141"/>
                        </a:lnTo>
                        <a:lnTo>
                          <a:pt x="20" y="130"/>
                        </a:lnTo>
                        <a:lnTo>
                          <a:pt x="21" y="40"/>
                        </a:lnTo>
                        <a:lnTo>
                          <a:pt x="25" y="4"/>
                        </a:lnTo>
                        <a:lnTo>
                          <a:pt x="2" y="0"/>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94" name="Freeform 1159">
                    <a:extLst>
                      <a:ext uri="{FF2B5EF4-FFF2-40B4-BE49-F238E27FC236}">
                        <a16:creationId xmlns:a16="http://schemas.microsoft.com/office/drawing/2014/main" xmlns="" id="{2C7A0123-7882-4FA6-A825-1F1D15EF9F46}"/>
                      </a:ext>
                    </a:extLst>
                  </p:cNvPr>
                  <p:cNvSpPr>
                    <a:spLocks/>
                  </p:cNvSpPr>
                  <p:nvPr/>
                </p:nvSpPr>
                <p:spPr bwMode="auto">
                  <a:xfrm>
                    <a:off x="3873" y="1123"/>
                    <a:ext cx="36" cy="184"/>
                  </a:xfrm>
                  <a:custGeom>
                    <a:avLst/>
                    <a:gdLst>
                      <a:gd name="T0" fmla="*/ 10 w 36"/>
                      <a:gd name="T1" fmla="*/ 5 h 184"/>
                      <a:gd name="T2" fmla="*/ 15 w 36"/>
                      <a:gd name="T3" fmla="*/ 38 h 184"/>
                      <a:gd name="T4" fmla="*/ 14 w 36"/>
                      <a:gd name="T5" fmla="*/ 116 h 184"/>
                      <a:gd name="T6" fmla="*/ 0 w 36"/>
                      <a:gd name="T7" fmla="*/ 149 h 184"/>
                      <a:gd name="T8" fmla="*/ 3 w 36"/>
                      <a:gd name="T9" fmla="*/ 152 h 184"/>
                      <a:gd name="T10" fmla="*/ 0 w 36"/>
                      <a:gd name="T11" fmla="*/ 169 h 184"/>
                      <a:gd name="T12" fmla="*/ 3 w 36"/>
                      <a:gd name="T13" fmla="*/ 183 h 184"/>
                      <a:gd name="T14" fmla="*/ 14 w 36"/>
                      <a:gd name="T15" fmla="*/ 160 h 184"/>
                      <a:gd name="T16" fmla="*/ 25 w 36"/>
                      <a:gd name="T17" fmla="*/ 120 h 184"/>
                      <a:gd name="T18" fmla="*/ 35 w 36"/>
                      <a:gd name="T19" fmla="*/ 30 h 184"/>
                      <a:gd name="T20" fmla="*/ 30 w 36"/>
                      <a:gd name="T21" fmla="*/ 0 h 184"/>
                      <a:gd name="T22" fmla="*/ 10 w 36"/>
                      <a:gd name="T23" fmla="*/ 5 h 1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4"/>
                      <a:gd name="T38" fmla="*/ 36 w 36"/>
                      <a:gd name="T39" fmla="*/ 184 h 18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4">
                        <a:moveTo>
                          <a:pt x="10" y="5"/>
                        </a:moveTo>
                        <a:lnTo>
                          <a:pt x="15" y="38"/>
                        </a:lnTo>
                        <a:lnTo>
                          <a:pt x="14" y="116"/>
                        </a:lnTo>
                        <a:lnTo>
                          <a:pt x="0" y="149"/>
                        </a:lnTo>
                        <a:lnTo>
                          <a:pt x="3" y="152"/>
                        </a:lnTo>
                        <a:lnTo>
                          <a:pt x="0" y="169"/>
                        </a:lnTo>
                        <a:lnTo>
                          <a:pt x="3" y="183"/>
                        </a:lnTo>
                        <a:lnTo>
                          <a:pt x="14" y="160"/>
                        </a:lnTo>
                        <a:lnTo>
                          <a:pt x="25" y="120"/>
                        </a:lnTo>
                        <a:lnTo>
                          <a:pt x="35" y="30"/>
                        </a:lnTo>
                        <a:lnTo>
                          <a:pt x="30" y="0"/>
                        </a:lnTo>
                        <a:lnTo>
                          <a:pt x="10" y="5"/>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683" name="Freeform 1160">
                  <a:extLst>
                    <a:ext uri="{FF2B5EF4-FFF2-40B4-BE49-F238E27FC236}">
                      <a16:creationId xmlns:a16="http://schemas.microsoft.com/office/drawing/2014/main" xmlns="" id="{AA168DF3-50DC-4A04-B386-62EB19D3C5CA}"/>
                    </a:ext>
                  </a:extLst>
                </p:cNvPr>
                <p:cNvSpPr>
                  <a:spLocks/>
                </p:cNvSpPr>
                <p:nvPr/>
              </p:nvSpPr>
              <p:spPr bwMode="auto">
                <a:xfrm>
                  <a:off x="3814" y="916"/>
                  <a:ext cx="52" cy="94"/>
                </a:xfrm>
                <a:custGeom>
                  <a:avLst/>
                  <a:gdLst>
                    <a:gd name="T0" fmla="*/ 8 w 52"/>
                    <a:gd name="T1" fmla="*/ 93 h 94"/>
                    <a:gd name="T2" fmla="*/ 8 w 52"/>
                    <a:gd name="T3" fmla="*/ 79 h 94"/>
                    <a:gd name="T4" fmla="*/ 2 w 52"/>
                    <a:gd name="T5" fmla="*/ 62 h 94"/>
                    <a:gd name="T6" fmla="*/ 0 w 52"/>
                    <a:gd name="T7" fmla="*/ 51 h 94"/>
                    <a:gd name="T8" fmla="*/ 0 w 52"/>
                    <a:gd name="T9" fmla="*/ 43 h 94"/>
                    <a:gd name="T10" fmla="*/ 0 w 52"/>
                    <a:gd name="T11" fmla="*/ 31 h 94"/>
                    <a:gd name="T12" fmla="*/ 2 w 52"/>
                    <a:gd name="T13" fmla="*/ 21 h 94"/>
                    <a:gd name="T14" fmla="*/ 4 w 52"/>
                    <a:gd name="T15" fmla="*/ 15 h 94"/>
                    <a:gd name="T16" fmla="*/ 8 w 52"/>
                    <a:gd name="T17" fmla="*/ 9 h 94"/>
                    <a:gd name="T18" fmla="*/ 12 w 52"/>
                    <a:gd name="T19" fmla="*/ 4 h 94"/>
                    <a:gd name="T20" fmla="*/ 19 w 52"/>
                    <a:gd name="T21" fmla="*/ 1 h 94"/>
                    <a:gd name="T22" fmla="*/ 27 w 52"/>
                    <a:gd name="T23" fmla="*/ 0 h 94"/>
                    <a:gd name="T24" fmla="*/ 34 w 52"/>
                    <a:gd name="T25" fmla="*/ 1 h 94"/>
                    <a:gd name="T26" fmla="*/ 40 w 52"/>
                    <a:gd name="T27" fmla="*/ 4 h 94"/>
                    <a:gd name="T28" fmla="*/ 45 w 52"/>
                    <a:gd name="T29" fmla="*/ 9 h 94"/>
                    <a:gd name="T30" fmla="*/ 48 w 52"/>
                    <a:gd name="T31" fmla="*/ 15 h 94"/>
                    <a:gd name="T32" fmla="*/ 51 w 52"/>
                    <a:gd name="T33" fmla="*/ 22 h 94"/>
                    <a:gd name="T34" fmla="*/ 50 w 52"/>
                    <a:gd name="T35" fmla="*/ 38 h 94"/>
                    <a:gd name="T36" fmla="*/ 48 w 52"/>
                    <a:gd name="T37" fmla="*/ 50 h 94"/>
                    <a:gd name="T38" fmla="*/ 46 w 52"/>
                    <a:gd name="T39" fmla="*/ 64 h 94"/>
                    <a:gd name="T40" fmla="*/ 42 w 52"/>
                    <a:gd name="T41" fmla="*/ 71 h 94"/>
                    <a:gd name="T42" fmla="*/ 39 w 52"/>
                    <a:gd name="T43" fmla="*/ 77 h 94"/>
                    <a:gd name="T44" fmla="*/ 37 w 52"/>
                    <a:gd name="T45" fmla="*/ 81 h 94"/>
                    <a:gd name="T46" fmla="*/ 35 w 52"/>
                    <a:gd name="T47" fmla="*/ 93 h 94"/>
                    <a:gd name="T48" fmla="*/ 8 w 52"/>
                    <a:gd name="T49" fmla="*/ 93 h 9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2"/>
                    <a:gd name="T76" fmla="*/ 0 h 94"/>
                    <a:gd name="T77" fmla="*/ 52 w 52"/>
                    <a:gd name="T78" fmla="*/ 94 h 9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2" h="94">
                      <a:moveTo>
                        <a:pt x="8" y="93"/>
                      </a:moveTo>
                      <a:lnTo>
                        <a:pt x="8" y="79"/>
                      </a:lnTo>
                      <a:lnTo>
                        <a:pt x="2" y="62"/>
                      </a:lnTo>
                      <a:lnTo>
                        <a:pt x="0" y="51"/>
                      </a:lnTo>
                      <a:lnTo>
                        <a:pt x="0" y="43"/>
                      </a:lnTo>
                      <a:lnTo>
                        <a:pt x="0" y="31"/>
                      </a:lnTo>
                      <a:lnTo>
                        <a:pt x="2" y="21"/>
                      </a:lnTo>
                      <a:lnTo>
                        <a:pt x="4" y="15"/>
                      </a:lnTo>
                      <a:lnTo>
                        <a:pt x="8" y="9"/>
                      </a:lnTo>
                      <a:lnTo>
                        <a:pt x="12" y="4"/>
                      </a:lnTo>
                      <a:lnTo>
                        <a:pt x="19" y="1"/>
                      </a:lnTo>
                      <a:lnTo>
                        <a:pt x="27" y="0"/>
                      </a:lnTo>
                      <a:lnTo>
                        <a:pt x="34" y="1"/>
                      </a:lnTo>
                      <a:lnTo>
                        <a:pt x="40" y="4"/>
                      </a:lnTo>
                      <a:lnTo>
                        <a:pt x="45" y="9"/>
                      </a:lnTo>
                      <a:lnTo>
                        <a:pt x="48" y="15"/>
                      </a:lnTo>
                      <a:lnTo>
                        <a:pt x="51" y="22"/>
                      </a:lnTo>
                      <a:lnTo>
                        <a:pt x="50" y="38"/>
                      </a:lnTo>
                      <a:lnTo>
                        <a:pt x="48" y="50"/>
                      </a:lnTo>
                      <a:lnTo>
                        <a:pt x="46" y="64"/>
                      </a:lnTo>
                      <a:lnTo>
                        <a:pt x="42" y="71"/>
                      </a:lnTo>
                      <a:lnTo>
                        <a:pt x="39" y="77"/>
                      </a:lnTo>
                      <a:lnTo>
                        <a:pt x="37" y="81"/>
                      </a:lnTo>
                      <a:lnTo>
                        <a:pt x="35" y="93"/>
                      </a:lnTo>
                      <a:lnTo>
                        <a:pt x="8" y="93"/>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84" name="Freeform 1161">
                  <a:extLst>
                    <a:ext uri="{FF2B5EF4-FFF2-40B4-BE49-F238E27FC236}">
                      <a16:creationId xmlns:a16="http://schemas.microsoft.com/office/drawing/2014/main" xmlns="" id="{D2C060DC-0FE0-461E-BF34-95217416EA61}"/>
                    </a:ext>
                  </a:extLst>
                </p:cNvPr>
                <p:cNvSpPr>
                  <a:spLocks/>
                </p:cNvSpPr>
                <p:nvPr/>
              </p:nvSpPr>
              <p:spPr bwMode="auto">
                <a:xfrm>
                  <a:off x="3793" y="903"/>
                  <a:ext cx="93" cy="78"/>
                </a:xfrm>
                <a:custGeom>
                  <a:avLst/>
                  <a:gdLst>
                    <a:gd name="T0" fmla="*/ 9 w 93"/>
                    <a:gd name="T1" fmla="*/ 75 h 78"/>
                    <a:gd name="T2" fmla="*/ 5 w 93"/>
                    <a:gd name="T3" fmla="*/ 77 h 78"/>
                    <a:gd name="T4" fmla="*/ 0 w 93"/>
                    <a:gd name="T5" fmla="*/ 74 h 78"/>
                    <a:gd name="T6" fmla="*/ 2 w 93"/>
                    <a:gd name="T7" fmla="*/ 62 h 78"/>
                    <a:gd name="T8" fmla="*/ 5 w 93"/>
                    <a:gd name="T9" fmla="*/ 47 h 78"/>
                    <a:gd name="T10" fmla="*/ 11 w 93"/>
                    <a:gd name="T11" fmla="*/ 30 h 78"/>
                    <a:gd name="T12" fmla="*/ 14 w 93"/>
                    <a:gd name="T13" fmla="*/ 20 h 78"/>
                    <a:gd name="T14" fmla="*/ 18 w 93"/>
                    <a:gd name="T15" fmla="*/ 12 h 78"/>
                    <a:gd name="T16" fmla="*/ 26 w 93"/>
                    <a:gd name="T17" fmla="*/ 5 h 78"/>
                    <a:gd name="T18" fmla="*/ 40 w 93"/>
                    <a:gd name="T19" fmla="*/ 2 h 78"/>
                    <a:gd name="T20" fmla="*/ 52 w 93"/>
                    <a:gd name="T21" fmla="*/ 0 h 78"/>
                    <a:gd name="T22" fmla="*/ 70 w 93"/>
                    <a:gd name="T23" fmla="*/ 8 h 78"/>
                    <a:gd name="T24" fmla="*/ 77 w 93"/>
                    <a:gd name="T25" fmla="*/ 16 h 78"/>
                    <a:gd name="T26" fmla="*/ 83 w 93"/>
                    <a:gd name="T27" fmla="*/ 32 h 78"/>
                    <a:gd name="T28" fmla="*/ 89 w 93"/>
                    <a:gd name="T29" fmla="*/ 50 h 78"/>
                    <a:gd name="T30" fmla="*/ 92 w 93"/>
                    <a:gd name="T31" fmla="*/ 65 h 78"/>
                    <a:gd name="T32" fmla="*/ 91 w 93"/>
                    <a:gd name="T33" fmla="*/ 72 h 78"/>
                    <a:gd name="T34" fmla="*/ 82 w 93"/>
                    <a:gd name="T35" fmla="*/ 73 h 78"/>
                    <a:gd name="T36" fmla="*/ 76 w 93"/>
                    <a:gd name="T37" fmla="*/ 74 h 78"/>
                    <a:gd name="T38" fmla="*/ 67 w 93"/>
                    <a:gd name="T39" fmla="*/ 76 h 78"/>
                    <a:gd name="T40" fmla="*/ 69 w 93"/>
                    <a:gd name="T41" fmla="*/ 60 h 78"/>
                    <a:gd name="T42" fmla="*/ 69 w 93"/>
                    <a:gd name="T43" fmla="*/ 51 h 78"/>
                    <a:gd name="T44" fmla="*/ 69 w 93"/>
                    <a:gd name="T45" fmla="*/ 43 h 78"/>
                    <a:gd name="T46" fmla="*/ 69 w 93"/>
                    <a:gd name="T47" fmla="*/ 32 h 78"/>
                    <a:gd name="T48" fmla="*/ 59 w 93"/>
                    <a:gd name="T49" fmla="*/ 28 h 78"/>
                    <a:gd name="T50" fmla="*/ 56 w 93"/>
                    <a:gd name="T51" fmla="*/ 18 h 78"/>
                    <a:gd name="T52" fmla="*/ 47 w 93"/>
                    <a:gd name="T53" fmla="*/ 25 h 78"/>
                    <a:gd name="T54" fmla="*/ 34 w 93"/>
                    <a:gd name="T55" fmla="*/ 37 h 78"/>
                    <a:gd name="T56" fmla="*/ 39 w 93"/>
                    <a:gd name="T57" fmla="*/ 31 h 78"/>
                    <a:gd name="T58" fmla="*/ 29 w 93"/>
                    <a:gd name="T59" fmla="*/ 40 h 78"/>
                    <a:gd name="T60" fmla="*/ 29 w 93"/>
                    <a:gd name="T61" fmla="*/ 54 h 78"/>
                    <a:gd name="T62" fmla="*/ 31 w 93"/>
                    <a:gd name="T63" fmla="*/ 61 h 78"/>
                    <a:gd name="T64" fmla="*/ 34 w 93"/>
                    <a:gd name="T65" fmla="*/ 67 h 78"/>
                    <a:gd name="T66" fmla="*/ 37 w 93"/>
                    <a:gd name="T67" fmla="*/ 76 h 78"/>
                    <a:gd name="T68" fmla="*/ 26 w 93"/>
                    <a:gd name="T69" fmla="*/ 76 h 78"/>
                    <a:gd name="T70" fmla="*/ 31 w 93"/>
                    <a:gd name="T71" fmla="*/ 76 h 78"/>
                    <a:gd name="T72" fmla="*/ 15 w 93"/>
                    <a:gd name="T73" fmla="*/ 74 h 78"/>
                    <a:gd name="T74" fmla="*/ 14 w 93"/>
                    <a:gd name="T75" fmla="*/ 74 h 78"/>
                    <a:gd name="T76" fmla="*/ 9 w 93"/>
                    <a:gd name="T77" fmla="*/ 75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3"/>
                    <a:gd name="T118" fmla="*/ 0 h 78"/>
                    <a:gd name="T119" fmla="*/ 93 w 93"/>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3" h="78">
                      <a:moveTo>
                        <a:pt x="9" y="75"/>
                      </a:moveTo>
                      <a:lnTo>
                        <a:pt x="5" y="77"/>
                      </a:lnTo>
                      <a:lnTo>
                        <a:pt x="0" y="74"/>
                      </a:lnTo>
                      <a:lnTo>
                        <a:pt x="2" y="62"/>
                      </a:lnTo>
                      <a:lnTo>
                        <a:pt x="5" y="47"/>
                      </a:lnTo>
                      <a:lnTo>
                        <a:pt x="11" y="30"/>
                      </a:lnTo>
                      <a:lnTo>
                        <a:pt x="14" y="20"/>
                      </a:lnTo>
                      <a:lnTo>
                        <a:pt x="18" y="12"/>
                      </a:lnTo>
                      <a:lnTo>
                        <a:pt x="26" y="5"/>
                      </a:lnTo>
                      <a:lnTo>
                        <a:pt x="40" y="2"/>
                      </a:lnTo>
                      <a:lnTo>
                        <a:pt x="52" y="0"/>
                      </a:lnTo>
                      <a:lnTo>
                        <a:pt x="70" y="8"/>
                      </a:lnTo>
                      <a:lnTo>
                        <a:pt x="77" y="16"/>
                      </a:lnTo>
                      <a:lnTo>
                        <a:pt x="83" y="32"/>
                      </a:lnTo>
                      <a:lnTo>
                        <a:pt x="89" y="50"/>
                      </a:lnTo>
                      <a:lnTo>
                        <a:pt x="92" y="65"/>
                      </a:lnTo>
                      <a:lnTo>
                        <a:pt x="91" y="72"/>
                      </a:lnTo>
                      <a:lnTo>
                        <a:pt x="82" y="73"/>
                      </a:lnTo>
                      <a:lnTo>
                        <a:pt x="76" y="74"/>
                      </a:lnTo>
                      <a:lnTo>
                        <a:pt x="67" y="76"/>
                      </a:lnTo>
                      <a:lnTo>
                        <a:pt x="69" y="60"/>
                      </a:lnTo>
                      <a:lnTo>
                        <a:pt x="69" y="51"/>
                      </a:lnTo>
                      <a:lnTo>
                        <a:pt x="69" y="43"/>
                      </a:lnTo>
                      <a:lnTo>
                        <a:pt x="69" y="32"/>
                      </a:lnTo>
                      <a:lnTo>
                        <a:pt x="59" y="28"/>
                      </a:lnTo>
                      <a:lnTo>
                        <a:pt x="56" y="18"/>
                      </a:lnTo>
                      <a:lnTo>
                        <a:pt x="47" y="25"/>
                      </a:lnTo>
                      <a:lnTo>
                        <a:pt x="34" y="37"/>
                      </a:lnTo>
                      <a:lnTo>
                        <a:pt x="39" y="31"/>
                      </a:lnTo>
                      <a:lnTo>
                        <a:pt x="29" y="40"/>
                      </a:lnTo>
                      <a:lnTo>
                        <a:pt x="29" y="54"/>
                      </a:lnTo>
                      <a:lnTo>
                        <a:pt x="31" y="61"/>
                      </a:lnTo>
                      <a:lnTo>
                        <a:pt x="34" y="67"/>
                      </a:lnTo>
                      <a:lnTo>
                        <a:pt x="37" y="76"/>
                      </a:lnTo>
                      <a:lnTo>
                        <a:pt x="26" y="76"/>
                      </a:lnTo>
                      <a:lnTo>
                        <a:pt x="31" y="76"/>
                      </a:lnTo>
                      <a:lnTo>
                        <a:pt x="15" y="74"/>
                      </a:lnTo>
                      <a:lnTo>
                        <a:pt x="14" y="74"/>
                      </a:lnTo>
                      <a:lnTo>
                        <a:pt x="9" y="75"/>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85" name="Freeform 1162">
                  <a:extLst>
                    <a:ext uri="{FF2B5EF4-FFF2-40B4-BE49-F238E27FC236}">
                      <a16:creationId xmlns:a16="http://schemas.microsoft.com/office/drawing/2014/main" xmlns="" id="{2AC8E188-D3DD-4C6E-B7AA-FD3382ACFF30}"/>
                    </a:ext>
                  </a:extLst>
                </p:cNvPr>
                <p:cNvSpPr>
                  <a:spLocks/>
                </p:cNvSpPr>
                <p:nvPr/>
              </p:nvSpPr>
              <p:spPr bwMode="auto">
                <a:xfrm>
                  <a:off x="3759" y="1008"/>
                  <a:ext cx="153" cy="374"/>
                </a:xfrm>
                <a:custGeom>
                  <a:avLst/>
                  <a:gdLst>
                    <a:gd name="T0" fmla="*/ 61 w 153"/>
                    <a:gd name="T1" fmla="*/ 0 h 374"/>
                    <a:gd name="T2" fmla="*/ 24 w 153"/>
                    <a:gd name="T3" fmla="*/ 20 h 374"/>
                    <a:gd name="T4" fmla="*/ 19 w 153"/>
                    <a:gd name="T5" fmla="*/ 27 h 374"/>
                    <a:gd name="T6" fmla="*/ 0 w 153"/>
                    <a:gd name="T7" fmla="*/ 122 h 374"/>
                    <a:gd name="T8" fmla="*/ 29 w 153"/>
                    <a:gd name="T9" fmla="*/ 126 h 374"/>
                    <a:gd name="T10" fmla="*/ 33 w 153"/>
                    <a:gd name="T11" fmla="*/ 102 h 374"/>
                    <a:gd name="T12" fmla="*/ 44 w 153"/>
                    <a:gd name="T13" fmla="*/ 152 h 374"/>
                    <a:gd name="T14" fmla="*/ 25 w 153"/>
                    <a:gd name="T15" fmla="*/ 264 h 374"/>
                    <a:gd name="T16" fmla="*/ 35 w 153"/>
                    <a:gd name="T17" fmla="*/ 372 h 374"/>
                    <a:gd name="T18" fmla="*/ 45 w 153"/>
                    <a:gd name="T19" fmla="*/ 373 h 374"/>
                    <a:gd name="T20" fmla="*/ 61 w 153"/>
                    <a:gd name="T21" fmla="*/ 371 h 374"/>
                    <a:gd name="T22" fmla="*/ 84 w 153"/>
                    <a:gd name="T23" fmla="*/ 370 h 374"/>
                    <a:gd name="T24" fmla="*/ 104 w 153"/>
                    <a:gd name="T25" fmla="*/ 370 h 374"/>
                    <a:gd name="T26" fmla="*/ 121 w 153"/>
                    <a:gd name="T27" fmla="*/ 370 h 374"/>
                    <a:gd name="T28" fmla="*/ 128 w 153"/>
                    <a:gd name="T29" fmla="*/ 215 h 374"/>
                    <a:gd name="T30" fmla="*/ 111 w 153"/>
                    <a:gd name="T31" fmla="*/ 146 h 374"/>
                    <a:gd name="T32" fmla="*/ 117 w 153"/>
                    <a:gd name="T33" fmla="*/ 109 h 374"/>
                    <a:gd name="T34" fmla="*/ 121 w 153"/>
                    <a:gd name="T35" fmla="*/ 123 h 374"/>
                    <a:gd name="T36" fmla="*/ 152 w 153"/>
                    <a:gd name="T37" fmla="*/ 115 h 374"/>
                    <a:gd name="T38" fmla="*/ 128 w 153"/>
                    <a:gd name="T39" fmla="*/ 26 h 374"/>
                    <a:gd name="T40" fmla="*/ 90 w 153"/>
                    <a:gd name="T41" fmla="*/ 0 h 374"/>
                    <a:gd name="T42" fmla="*/ 61 w 153"/>
                    <a:gd name="T43" fmla="*/ 0 h 37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3"/>
                    <a:gd name="T67" fmla="*/ 0 h 374"/>
                    <a:gd name="T68" fmla="*/ 153 w 153"/>
                    <a:gd name="T69" fmla="*/ 374 h 37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3" h="374">
                      <a:moveTo>
                        <a:pt x="61" y="0"/>
                      </a:moveTo>
                      <a:lnTo>
                        <a:pt x="24" y="20"/>
                      </a:lnTo>
                      <a:lnTo>
                        <a:pt x="19" y="27"/>
                      </a:lnTo>
                      <a:lnTo>
                        <a:pt x="0" y="122"/>
                      </a:lnTo>
                      <a:lnTo>
                        <a:pt x="29" y="126"/>
                      </a:lnTo>
                      <a:lnTo>
                        <a:pt x="33" y="102"/>
                      </a:lnTo>
                      <a:lnTo>
                        <a:pt x="44" y="152"/>
                      </a:lnTo>
                      <a:lnTo>
                        <a:pt x="25" y="264"/>
                      </a:lnTo>
                      <a:lnTo>
                        <a:pt x="35" y="372"/>
                      </a:lnTo>
                      <a:lnTo>
                        <a:pt x="45" y="373"/>
                      </a:lnTo>
                      <a:lnTo>
                        <a:pt x="61" y="371"/>
                      </a:lnTo>
                      <a:lnTo>
                        <a:pt x="84" y="370"/>
                      </a:lnTo>
                      <a:lnTo>
                        <a:pt x="104" y="370"/>
                      </a:lnTo>
                      <a:lnTo>
                        <a:pt x="121" y="370"/>
                      </a:lnTo>
                      <a:lnTo>
                        <a:pt x="128" y="215"/>
                      </a:lnTo>
                      <a:lnTo>
                        <a:pt x="111" y="146"/>
                      </a:lnTo>
                      <a:lnTo>
                        <a:pt x="117" y="109"/>
                      </a:lnTo>
                      <a:lnTo>
                        <a:pt x="121" y="123"/>
                      </a:lnTo>
                      <a:lnTo>
                        <a:pt x="152" y="115"/>
                      </a:lnTo>
                      <a:lnTo>
                        <a:pt x="128" y="26"/>
                      </a:lnTo>
                      <a:lnTo>
                        <a:pt x="90" y="0"/>
                      </a:lnTo>
                      <a:lnTo>
                        <a:pt x="61" y="0"/>
                      </a:lnTo>
                    </a:path>
                  </a:pathLst>
                </a:custGeom>
                <a:blipFill dpi="0" rotWithShape="0">
                  <a:blip r:embed="rId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86" name="Group 1163">
                  <a:extLst>
                    <a:ext uri="{FF2B5EF4-FFF2-40B4-BE49-F238E27FC236}">
                      <a16:creationId xmlns:a16="http://schemas.microsoft.com/office/drawing/2014/main" xmlns="" id="{012600AD-6C4F-406E-8972-1C27C17C81C9}"/>
                    </a:ext>
                  </a:extLst>
                </p:cNvPr>
                <p:cNvGrpSpPr>
                  <a:grpSpLocks/>
                </p:cNvGrpSpPr>
                <p:nvPr/>
              </p:nvGrpSpPr>
              <p:grpSpPr bwMode="auto">
                <a:xfrm>
                  <a:off x="3804" y="1009"/>
                  <a:ext cx="66" cy="158"/>
                  <a:chOff x="3804" y="1009"/>
                  <a:chExt cx="66" cy="158"/>
                </a:xfrm>
              </p:grpSpPr>
              <p:sp>
                <p:nvSpPr>
                  <p:cNvPr id="20690" name="Freeform 1164">
                    <a:extLst>
                      <a:ext uri="{FF2B5EF4-FFF2-40B4-BE49-F238E27FC236}">
                        <a16:creationId xmlns:a16="http://schemas.microsoft.com/office/drawing/2014/main" xmlns="" id="{A411667B-8431-4592-83CF-EE15479BC2B5}"/>
                      </a:ext>
                    </a:extLst>
                  </p:cNvPr>
                  <p:cNvSpPr>
                    <a:spLocks/>
                  </p:cNvSpPr>
                  <p:nvPr/>
                </p:nvSpPr>
                <p:spPr bwMode="auto">
                  <a:xfrm>
                    <a:off x="3818" y="1009"/>
                    <a:ext cx="35" cy="19"/>
                  </a:xfrm>
                  <a:custGeom>
                    <a:avLst/>
                    <a:gdLst>
                      <a:gd name="T0" fmla="*/ 0 w 35"/>
                      <a:gd name="T1" fmla="*/ 1 h 19"/>
                      <a:gd name="T2" fmla="*/ 7 w 35"/>
                      <a:gd name="T3" fmla="*/ 18 h 19"/>
                      <a:gd name="T4" fmla="*/ 17 w 35"/>
                      <a:gd name="T5" fmla="*/ 0 h 19"/>
                      <a:gd name="T6" fmla="*/ 27 w 35"/>
                      <a:gd name="T7" fmla="*/ 18 h 19"/>
                      <a:gd name="T8" fmla="*/ 34 w 35"/>
                      <a:gd name="T9" fmla="*/ 2 h 19"/>
                      <a:gd name="T10" fmla="*/ 0 w 35"/>
                      <a:gd name="T11" fmla="*/ 1 h 19"/>
                      <a:gd name="T12" fmla="*/ 0 60000 65536"/>
                      <a:gd name="T13" fmla="*/ 0 60000 65536"/>
                      <a:gd name="T14" fmla="*/ 0 60000 65536"/>
                      <a:gd name="T15" fmla="*/ 0 60000 65536"/>
                      <a:gd name="T16" fmla="*/ 0 60000 65536"/>
                      <a:gd name="T17" fmla="*/ 0 60000 65536"/>
                      <a:gd name="T18" fmla="*/ 0 w 35"/>
                      <a:gd name="T19" fmla="*/ 0 h 19"/>
                      <a:gd name="T20" fmla="*/ 35 w 3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35" h="19">
                        <a:moveTo>
                          <a:pt x="0" y="1"/>
                        </a:moveTo>
                        <a:lnTo>
                          <a:pt x="7" y="18"/>
                        </a:lnTo>
                        <a:lnTo>
                          <a:pt x="17" y="0"/>
                        </a:lnTo>
                        <a:lnTo>
                          <a:pt x="27" y="18"/>
                        </a:lnTo>
                        <a:lnTo>
                          <a:pt x="34" y="2"/>
                        </a:lnTo>
                        <a:lnTo>
                          <a:pt x="0" y="1"/>
                        </a:lnTo>
                      </a:path>
                    </a:pathLst>
                  </a:custGeom>
                  <a:blipFill dpi="0" rotWithShape="0">
                    <a:blip r:embed="rId9"/>
                    <a:srcRect/>
                    <a:tile tx="0" ty="0" sx="100000" sy="100000" flip="none" algn="tl"/>
                  </a:blipFill>
                  <a:ln w="12700" cap="rnd">
                    <a:solidFill>
                      <a:srgbClr val="00007F"/>
                    </a:solidFill>
                    <a:round/>
                    <a:headEnd/>
                    <a:tailEnd/>
                  </a:ln>
                </p:spPr>
                <p:txBody>
                  <a:bodyPr/>
                  <a:lstStyle/>
                  <a:p>
                    <a:endParaRPr lang="en-US"/>
                  </a:p>
                </p:txBody>
              </p:sp>
              <p:sp>
                <p:nvSpPr>
                  <p:cNvPr id="20691" name="Freeform 1165">
                    <a:extLst>
                      <a:ext uri="{FF2B5EF4-FFF2-40B4-BE49-F238E27FC236}">
                        <a16:creationId xmlns:a16="http://schemas.microsoft.com/office/drawing/2014/main" xmlns="" id="{0BC6CE5B-8ED6-4221-8DBE-1ED2CE32C6BC}"/>
                      </a:ext>
                    </a:extLst>
                  </p:cNvPr>
                  <p:cNvSpPr>
                    <a:spLocks/>
                  </p:cNvSpPr>
                  <p:nvPr/>
                </p:nvSpPr>
                <p:spPr bwMode="auto">
                  <a:xfrm>
                    <a:off x="3837" y="1013"/>
                    <a:ext cx="9" cy="146"/>
                  </a:xfrm>
                  <a:custGeom>
                    <a:avLst/>
                    <a:gdLst>
                      <a:gd name="T0" fmla="*/ 0 w 9"/>
                      <a:gd name="T1" fmla="*/ 0 h 146"/>
                      <a:gd name="T2" fmla="*/ 8 w 9"/>
                      <a:gd name="T3" fmla="*/ 60 h 146"/>
                      <a:gd name="T4" fmla="*/ 8 w 9"/>
                      <a:gd name="T5" fmla="*/ 145 h 146"/>
                      <a:gd name="T6" fmla="*/ 0 w 9"/>
                      <a:gd name="T7" fmla="*/ 0 h 146"/>
                      <a:gd name="T8" fmla="*/ 0 60000 65536"/>
                      <a:gd name="T9" fmla="*/ 0 60000 65536"/>
                      <a:gd name="T10" fmla="*/ 0 60000 65536"/>
                      <a:gd name="T11" fmla="*/ 0 60000 65536"/>
                      <a:gd name="T12" fmla="*/ 0 w 9"/>
                      <a:gd name="T13" fmla="*/ 0 h 146"/>
                      <a:gd name="T14" fmla="*/ 9 w 9"/>
                      <a:gd name="T15" fmla="*/ 146 h 146"/>
                    </a:gdLst>
                    <a:ahLst/>
                    <a:cxnLst>
                      <a:cxn ang="T8">
                        <a:pos x="T0" y="T1"/>
                      </a:cxn>
                      <a:cxn ang="T9">
                        <a:pos x="T2" y="T3"/>
                      </a:cxn>
                      <a:cxn ang="T10">
                        <a:pos x="T4" y="T5"/>
                      </a:cxn>
                      <a:cxn ang="T11">
                        <a:pos x="T6" y="T7"/>
                      </a:cxn>
                    </a:cxnLst>
                    <a:rect l="T12" t="T13" r="T14" b="T15"/>
                    <a:pathLst>
                      <a:path w="9" h="146">
                        <a:moveTo>
                          <a:pt x="0" y="0"/>
                        </a:moveTo>
                        <a:lnTo>
                          <a:pt x="8" y="60"/>
                        </a:lnTo>
                        <a:lnTo>
                          <a:pt x="8" y="145"/>
                        </a:lnTo>
                        <a:lnTo>
                          <a:pt x="0" y="0"/>
                        </a:lnTo>
                      </a:path>
                    </a:pathLst>
                  </a:custGeom>
                  <a:blipFill dpi="0" rotWithShape="0">
                    <a:blip r:embed="rId9"/>
                    <a:srcRect/>
                    <a:tile tx="0" ty="0" sx="100000" sy="100000" flip="none" algn="tl"/>
                  </a:blipFill>
                  <a:ln w="12700" cap="rnd">
                    <a:solidFill>
                      <a:srgbClr val="00007F"/>
                    </a:solidFill>
                    <a:round/>
                    <a:headEnd/>
                    <a:tailEnd/>
                  </a:ln>
                </p:spPr>
                <p:txBody>
                  <a:bodyPr/>
                  <a:lstStyle/>
                  <a:p>
                    <a:endParaRPr lang="en-US"/>
                  </a:p>
                </p:txBody>
              </p:sp>
              <p:sp>
                <p:nvSpPr>
                  <p:cNvPr id="20692" name="Freeform 1166">
                    <a:extLst>
                      <a:ext uri="{FF2B5EF4-FFF2-40B4-BE49-F238E27FC236}">
                        <a16:creationId xmlns:a16="http://schemas.microsoft.com/office/drawing/2014/main" xmlns="" id="{58A128A6-DED3-43D3-9F6C-215D4D575015}"/>
                      </a:ext>
                    </a:extLst>
                  </p:cNvPr>
                  <p:cNvSpPr>
                    <a:spLocks/>
                  </p:cNvSpPr>
                  <p:nvPr/>
                </p:nvSpPr>
                <p:spPr bwMode="auto">
                  <a:xfrm>
                    <a:off x="3804" y="1158"/>
                    <a:ext cx="66" cy="9"/>
                  </a:xfrm>
                  <a:custGeom>
                    <a:avLst/>
                    <a:gdLst>
                      <a:gd name="T0" fmla="*/ 0 w 66"/>
                      <a:gd name="T1" fmla="*/ 8 h 9"/>
                      <a:gd name="T2" fmla="*/ 35 w 66"/>
                      <a:gd name="T3" fmla="*/ 0 h 9"/>
                      <a:gd name="T4" fmla="*/ 65 w 66"/>
                      <a:gd name="T5" fmla="*/ 3 h 9"/>
                      <a:gd name="T6" fmla="*/ 0 w 66"/>
                      <a:gd name="T7" fmla="*/ 8 h 9"/>
                      <a:gd name="T8" fmla="*/ 0 60000 65536"/>
                      <a:gd name="T9" fmla="*/ 0 60000 65536"/>
                      <a:gd name="T10" fmla="*/ 0 60000 65536"/>
                      <a:gd name="T11" fmla="*/ 0 60000 65536"/>
                      <a:gd name="T12" fmla="*/ 0 w 66"/>
                      <a:gd name="T13" fmla="*/ 0 h 9"/>
                      <a:gd name="T14" fmla="*/ 66 w 66"/>
                      <a:gd name="T15" fmla="*/ 9 h 9"/>
                    </a:gdLst>
                    <a:ahLst/>
                    <a:cxnLst>
                      <a:cxn ang="T8">
                        <a:pos x="T0" y="T1"/>
                      </a:cxn>
                      <a:cxn ang="T9">
                        <a:pos x="T2" y="T3"/>
                      </a:cxn>
                      <a:cxn ang="T10">
                        <a:pos x="T4" y="T5"/>
                      </a:cxn>
                      <a:cxn ang="T11">
                        <a:pos x="T6" y="T7"/>
                      </a:cxn>
                    </a:cxnLst>
                    <a:rect l="T12" t="T13" r="T14" b="T15"/>
                    <a:pathLst>
                      <a:path w="66" h="9">
                        <a:moveTo>
                          <a:pt x="0" y="8"/>
                        </a:moveTo>
                        <a:lnTo>
                          <a:pt x="35" y="0"/>
                        </a:lnTo>
                        <a:lnTo>
                          <a:pt x="65" y="3"/>
                        </a:lnTo>
                        <a:lnTo>
                          <a:pt x="0" y="8"/>
                        </a:lnTo>
                      </a:path>
                    </a:pathLst>
                  </a:custGeom>
                  <a:blipFill dpi="0" rotWithShape="0">
                    <a:blip r:embed="rId9"/>
                    <a:srcRect/>
                    <a:tile tx="0" ty="0" sx="100000" sy="100000" flip="none" algn="tl"/>
                  </a:blipFill>
                  <a:ln w="12700" cap="rnd">
                    <a:solidFill>
                      <a:srgbClr val="00007F"/>
                    </a:solidFill>
                    <a:round/>
                    <a:headEnd/>
                    <a:tailEnd/>
                  </a:ln>
                </p:spPr>
                <p:txBody>
                  <a:bodyPr/>
                  <a:lstStyle/>
                  <a:p>
                    <a:endParaRPr lang="en-US"/>
                  </a:p>
                </p:txBody>
              </p:sp>
            </p:grpSp>
            <p:grpSp>
              <p:nvGrpSpPr>
                <p:cNvPr id="20687" name="Group 1167">
                  <a:extLst>
                    <a:ext uri="{FF2B5EF4-FFF2-40B4-BE49-F238E27FC236}">
                      <a16:creationId xmlns:a16="http://schemas.microsoft.com/office/drawing/2014/main" xmlns="" id="{9EEA9852-4EC8-4D65-8EAF-FEFD3912B5A3}"/>
                    </a:ext>
                  </a:extLst>
                </p:cNvPr>
                <p:cNvGrpSpPr>
                  <a:grpSpLocks/>
                </p:cNvGrpSpPr>
                <p:nvPr/>
              </p:nvGrpSpPr>
              <p:grpSpPr bwMode="auto">
                <a:xfrm>
                  <a:off x="3786" y="1537"/>
                  <a:ext cx="90" cy="61"/>
                  <a:chOff x="3786" y="1537"/>
                  <a:chExt cx="90" cy="61"/>
                </a:xfrm>
              </p:grpSpPr>
              <p:sp>
                <p:nvSpPr>
                  <p:cNvPr id="20688" name="Freeform 1168">
                    <a:extLst>
                      <a:ext uri="{FF2B5EF4-FFF2-40B4-BE49-F238E27FC236}">
                        <a16:creationId xmlns:a16="http://schemas.microsoft.com/office/drawing/2014/main" xmlns="" id="{B07FA2A3-7496-430C-82B0-09BB0FE12975}"/>
                      </a:ext>
                    </a:extLst>
                  </p:cNvPr>
                  <p:cNvSpPr>
                    <a:spLocks/>
                  </p:cNvSpPr>
                  <p:nvPr/>
                </p:nvSpPr>
                <p:spPr bwMode="auto">
                  <a:xfrm>
                    <a:off x="3786" y="1542"/>
                    <a:ext cx="36" cy="56"/>
                  </a:xfrm>
                  <a:custGeom>
                    <a:avLst/>
                    <a:gdLst>
                      <a:gd name="T0" fmla="*/ 7 w 36"/>
                      <a:gd name="T1" fmla="*/ 27 h 56"/>
                      <a:gd name="T2" fmla="*/ 2 w 36"/>
                      <a:gd name="T3" fmla="*/ 35 h 56"/>
                      <a:gd name="T4" fmla="*/ 0 w 36"/>
                      <a:gd name="T5" fmla="*/ 42 h 56"/>
                      <a:gd name="T6" fmla="*/ 0 w 36"/>
                      <a:gd name="T7" fmla="*/ 47 h 56"/>
                      <a:gd name="T8" fmla="*/ 1 w 36"/>
                      <a:gd name="T9" fmla="*/ 50 h 56"/>
                      <a:gd name="T10" fmla="*/ 4 w 36"/>
                      <a:gd name="T11" fmla="*/ 53 h 56"/>
                      <a:gd name="T12" fmla="*/ 8 w 36"/>
                      <a:gd name="T13" fmla="*/ 55 h 56"/>
                      <a:gd name="T14" fmla="*/ 14 w 36"/>
                      <a:gd name="T15" fmla="*/ 54 h 56"/>
                      <a:gd name="T16" fmla="*/ 20 w 36"/>
                      <a:gd name="T17" fmla="*/ 52 h 56"/>
                      <a:gd name="T18" fmla="*/ 24 w 36"/>
                      <a:gd name="T19" fmla="*/ 46 h 56"/>
                      <a:gd name="T20" fmla="*/ 28 w 36"/>
                      <a:gd name="T21" fmla="*/ 39 h 56"/>
                      <a:gd name="T22" fmla="*/ 31 w 36"/>
                      <a:gd name="T23" fmla="*/ 24 h 56"/>
                      <a:gd name="T24" fmla="*/ 35 w 36"/>
                      <a:gd name="T25" fmla="*/ 9 h 56"/>
                      <a:gd name="T26" fmla="*/ 34 w 36"/>
                      <a:gd name="T27" fmla="*/ 0 h 56"/>
                      <a:gd name="T28" fmla="*/ 27 w 36"/>
                      <a:gd name="T29" fmla="*/ 21 h 56"/>
                      <a:gd name="T30" fmla="*/ 21 w 36"/>
                      <a:gd name="T31" fmla="*/ 34 h 56"/>
                      <a:gd name="T32" fmla="*/ 13 w 36"/>
                      <a:gd name="T33" fmla="*/ 34 h 56"/>
                      <a:gd name="T34" fmla="*/ 5 w 36"/>
                      <a:gd name="T35" fmla="*/ 33 h 56"/>
                      <a:gd name="T36" fmla="*/ 7 w 36"/>
                      <a:gd name="T37" fmla="*/ 2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6"/>
                      <a:gd name="T59" fmla="*/ 36 w 3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6">
                        <a:moveTo>
                          <a:pt x="7" y="27"/>
                        </a:moveTo>
                        <a:lnTo>
                          <a:pt x="2" y="35"/>
                        </a:lnTo>
                        <a:lnTo>
                          <a:pt x="0" y="42"/>
                        </a:lnTo>
                        <a:lnTo>
                          <a:pt x="0" y="47"/>
                        </a:lnTo>
                        <a:lnTo>
                          <a:pt x="1" y="50"/>
                        </a:lnTo>
                        <a:lnTo>
                          <a:pt x="4" y="53"/>
                        </a:lnTo>
                        <a:lnTo>
                          <a:pt x="8" y="55"/>
                        </a:lnTo>
                        <a:lnTo>
                          <a:pt x="14" y="54"/>
                        </a:lnTo>
                        <a:lnTo>
                          <a:pt x="20" y="52"/>
                        </a:lnTo>
                        <a:lnTo>
                          <a:pt x="24" y="46"/>
                        </a:lnTo>
                        <a:lnTo>
                          <a:pt x="28" y="39"/>
                        </a:lnTo>
                        <a:lnTo>
                          <a:pt x="31" y="24"/>
                        </a:lnTo>
                        <a:lnTo>
                          <a:pt x="35" y="9"/>
                        </a:lnTo>
                        <a:lnTo>
                          <a:pt x="34" y="0"/>
                        </a:lnTo>
                        <a:lnTo>
                          <a:pt x="27" y="21"/>
                        </a:lnTo>
                        <a:lnTo>
                          <a:pt x="21" y="34"/>
                        </a:lnTo>
                        <a:lnTo>
                          <a:pt x="13" y="34"/>
                        </a:lnTo>
                        <a:lnTo>
                          <a:pt x="5" y="33"/>
                        </a:lnTo>
                        <a:lnTo>
                          <a:pt x="7" y="2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89" name="Freeform 1169">
                    <a:extLst>
                      <a:ext uri="{FF2B5EF4-FFF2-40B4-BE49-F238E27FC236}">
                        <a16:creationId xmlns:a16="http://schemas.microsoft.com/office/drawing/2014/main" xmlns="" id="{55C31137-84EC-41E8-9443-23CE01AD50EF}"/>
                      </a:ext>
                    </a:extLst>
                  </p:cNvPr>
                  <p:cNvSpPr>
                    <a:spLocks/>
                  </p:cNvSpPr>
                  <p:nvPr/>
                </p:nvSpPr>
                <p:spPr bwMode="auto">
                  <a:xfrm>
                    <a:off x="3835" y="1537"/>
                    <a:ext cx="41" cy="61"/>
                  </a:xfrm>
                  <a:custGeom>
                    <a:avLst/>
                    <a:gdLst>
                      <a:gd name="T0" fmla="*/ 1 w 41"/>
                      <a:gd name="T1" fmla="*/ 0 h 61"/>
                      <a:gd name="T2" fmla="*/ 0 w 41"/>
                      <a:gd name="T3" fmla="*/ 6 h 61"/>
                      <a:gd name="T4" fmla="*/ 5 w 41"/>
                      <a:gd name="T5" fmla="*/ 21 h 61"/>
                      <a:gd name="T6" fmla="*/ 9 w 41"/>
                      <a:gd name="T7" fmla="*/ 33 h 61"/>
                      <a:gd name="T8" fmla="*/ 13 w 41"/>
                      <a:gd name="T9" fmla="*/ 45 h 61"/>
                      <a:gd name="T10" fmla="*/ 17 w 41"/>
                      <a:gd name="T11" fmla="*/ 52 h 61"/>
                      <a:gd name="T12" fmla="*/ 21 w 41"/>
                      <a:gd name="T13" fmla="*/ 57 h 61"/>
                      <a:gd name="T14" fmla="*/ 26 w 41"/>
                      <a:gd name="T15" fmla="*/ 59 h 61"/>
                      <a:gd name="T16" fmla="*/ 32 w 41"/>
                      <a:gd name="T17" fmla="*/ 60 h 61"/>
                      <a:gd name="T18" fmla="*/ 35 w 41"/>
                      <a:gd name="T19" fmla="*/ 58 h 61"/>
                      <a:gd name="T20" fmla="*/ 38 w 41"/>
                      <a:gd name="T21" fmla="*/ 56 h 61"/>
                      <a:gd name="T22" fmla="*/ 40 w 41"/>
                      <a:gd name="T23" fmla="*/ 50 h 61"/>
                      <a:gd name="T24" fmla="*/ 39 w 41"/>
                      <a:gd name="T25" fmla="*/ 42 h 61"/>
                      <a:gd name="T26" fmla="*/ 35 w 41"/>
                      <a:gd name="T27" fmla="*/ 33 h 61"/>
                      <a:gd name="T28" fmla="*/ 33 w 41"/>
                      <a:gd name="T29" fmla="*/ 28 h 61"/>
                      <a:gd name="T30" fmla="*/ 32 w 41"/>
                      <a:gd name="T31" fmla="*/ 32 h 61"/>
                      <a:gd name="T32" fmla="*/ 30 w 41"/>
                      <a:gd name="T33" fmla="*/ 34 h 61"/>
                      <a:gd name="T34" fmla="*/ 25 w 41"/>
                      <a:gd name="T35" fmla="*/ 36 h 61"/>
                      <a:gd name="T36" fmla="*/ 21 w 41"/>
                      <a:gd name="T37" fmla="*/ 36 h 61"/>
                      <a:gd name="T38" fmla="*/ 13 w 41"/>
                      <a:gd name="T39" fmla="*/ 35 h 61"/>
                      <a:gd name="T40" fmla="*/ 5 w 41"/>
                      <a:gd name="T41" fmla="*/ 11 h 61"/>
                      <a:gd name="T42" fmla="*/ 1 w 41"/>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
                      <a:gd name="T67" fmla="*/ 0 h 61"/>
                      <a:gd name="T68" fmla="*/ 41 w 41"/>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 h="61">
                        <a:moveTo>
                          <a:pt x="1" y="0"/>
                        </a:moveTo>
                        <a:lnTo>
                          <a:pt x="0" y="6"/>
                        </a:lnTo>
                        <a:lnTo>
                          <a:pt x="5" y="21"/>
                        </a:lnTo>
                        <a:lnTo>
                          <a:pt x="9" y="33"/>
                        </a:lnTo>
                        <a:lnTo>
                          <a:pt x="13" y="45"/>
                        </a:lnTo>
                        <a:lnTo>
                          <a:pt x="17" y="52"/>
                        </a:lnTo>
                        <a:lnTo>
                          <a:pt x="21" y="57"/>
                        </a:lnTo>
                        <a:lnTo>
                          <a:pt x="26" y="59"/>
                        </a:lnTo>
                        <a:lnTo>
                          <a:pt x="32" y="60"/>
                        </a:lnTo>
                        <a:lnTo>
                          <a:pt x="35" y="58"/>
                        </a:lnTo>
                        <a:lnTo>
                          <a:pt x="38" y="56"/>
                        </a:lnTo>
                        <a:lnTo>
                          <a:pt x="40" y="50"/>
                        </a:lnTo>
                        <a:lnTo>
                          <a:pt x="39" y="42"/>
                        </a:lnTo>
                        <a:lnTo>
                          <a:pt x="35" y="33"/>
                        </a:lnTo>
                        <a:lnTo>
                          <a:pt x="33" y="28"/>
                        </a:lnTo>
                        <a:lnTo>
                          <a:pt x="32" y="32"/>
                        </a:lnTo>
                        <a:lnTo>
                          <a:pt x="30" y="34"/>
                        </a:lnTo>
                        <a:lnTo>
                          <a:pt x="25" y="36"/>
                        </a:lnTo>
                        <a:lnTo>
                          <a:pt x="21" y="36"/>
                        </a:lnTo>
                        <a:lnTo>
                          <a:pt x="13" y="35"/>
                        </a:lnTo>
                        <a:lnTo>
                          <a:pt x="5" y="11"/>
                        </a:lnTo>
                        <a:lnTo>
                          <a:pt x="1"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20492" name="Group 1170">
                <a:extLst>
                  <a:ext uri="{FF2B5EF4-FFF2-40B4-BE49-F238E27FC236}">
                    <a16:creationId xmlns:a16="http://schemas.microsoft.com/office/drawing/2014/main" xmlns="" id="{C73CED18-9753-455A-824F-FFD545B63420}"/>
                  </a:ext>
                </a:extLst>
              </p:cNvPr>
              <p:cNvGrpSpPr>
                <a:grpSpLocks/>
              </p:cNvGrpSpPr>
              <p:nvPr/>
            </p:nvGrpSpPr>
            <p:grpSpPr bwMode="auto">
              <a:xfrm>
                <a:off x="3529" y="833"/>
                <a:ext cx="186" cy="767"/>
                <a:chOff x="3529" y="833"/>
                <a:chExt cx="186" cy="767"/>
              </a:xfrm>
            </p:grpSpPr>
            <p:sp>
              <p:nvSpPr>
                <p:cNvPr id="20661" name="Freeform 1171">
                  <a:extLst>
                    <a:ext uri="{FF2B5EF4-FFF2-40B4-BE49-F238E27FC236}">
                      <a16:creationId xmlns:a16="http://schemas.microsoft.com/office/drawing/2014/main" xmlns="" id="{A5C374F7-3379-49A3-BF35-369E7F0651CC}"/>
                    </a:ext>
                  </a:extLst>
                </p:cNvPr>
                <p:cNvSpPr>
                  <a:spLocks/>
                </p:cNvSpPr>
                <p:nvPr/>
              </p:nvSpPr>
              <p:spPr bwMode="auto">
                <a:xfrm>
                  <a:off x="3665" y="1259"/>
                  <a:ext cx="24" cy="58"/>
                </a:xfrm>
                <a:custGeom>
                  <a:avLst/>
                  <a:gdLst>
                    <a:gd name="T0" fmla="*/ 22 w 24"/>
                    <a:gd name="T1" fmla="*/ 0 h 58"/>
                    <a:gd name="T2" fmla="*/ 23 w 24"/>
                    <a:gd name="T3" fmla="*/ 31 h 58"/>
                    <a:gd name="T4" fmla="*/ 11 w 24"/>
                    <a:gd name="T5" fmla="*/ 51 h 58"/>
                    <a:gd name="T6" fmla="*/ 5 w 24"/>
                    <a:gd name="T7" fmla="*/ 57 h 58"/>
                    <a:gd name="T8" fmla="*/ 6 w 24"/>
                    <a:gd name="T9" fmla="*/ 29 h 58"/>
                    <a:gd name="T10" fmla="*/ 4 w 24"/>
                    <a:gd name="T11" fmla="*/ 32 h 58"/>
                    <a:gd name="T12" fmla="*/ 1 w 24"/>
                    <a:gd name="T13" fmla="*/ 41 h 58"/>
                    <a:gd name="T14" fmla="*/ 0 w 24"/>
                    <a:gd name="T15" fmla="*/ 31 h 58"/>
                    <a:gd name="T16" fmla="*/ 3 w 24"/>
                    <a:gd name="T17" fmla="*/ 15 h 58"/>
                    <a:gd name="T18" fmla="*/ 11 w 24"/>
                    <a:gd name="T19" fmla="*/ 0 h 58"/>
                    <a:gd name="T20" fmla="*/ 22 w 24"/>
                    <a:gd name="T21" fmla="*/ 0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58"/>
                    <a:gd name="T35" fmla="*/ 24 w 24"/>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58">
                      <a:moveTo>
                        <a:pt x="22" y="0"/>
                      </a:moveTo>
                      <a:lnTo>
                        <a:pt x="23" y="31"/>
                      </a:lnTo>
                      <a:lnTo>
                        <a:pt x="11" y="51"/>
                      </a:lnTo>
                      <a:lnTo>
                        <a:pt x="5" y="57"/>
                      </a:lnTo>
                      <a:lnTo>
                        <a:pt x="6" y="29"/>
                      </a:lnTo>
                      <a:lnTo>
                        <a:pt x="4" y="32"/>
                      </a:lnTo>
                      <a:lnTo>
                        <a:pt x="1" y="41"/>
                      </a:lnTo>
                      <a:lnTo>
                        <a:pt x="0" y="31"/>
                      </a:lnTo>
                      <a:lnTo>
                        <a:pt x="3" y="15"/>
                      </a:lnTo>
                      <a:lnTo>
                        <a:pt x="11" y="0"/>
                      </a:lnTo>
                      <a:lnTo>
                        <a:pt x="22" y="0"/>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62" name="Freeform 1172">
                  <a:extLst>
                    <a:ext uri="{FF2B5EF4-FFF2-40B4-BE49-F238E27FC236}">
                      <a16:creationId xmlns:a16="http://schemas.microsoft.com/office/drawing/2014/main" xmlns="" id="{EF40CDDD-77F6-4526-AC28-94580E905382}"/>
                    </a:ext>
                  </a:extLst>
                </p:cNvPr>
                <p:cNvSpPr>
                  <a:spLocks/>
                </p:cNvSpPr>
                <p:nvPr/>
              </p:nvSpPr>
              <p:spPr bwMode="auto">
                <a:xfrm>
                  <a:off x="3553" y="1244"/>
                  <a:ext cx="26" cy="55"/>
                </a:xfrm>
                <a:custGeom>
                  <a:avLst/>
                  <a:gdLst>
                    <a:gd name="T0" fmla="*/ 17 w 26"/>
                    <a:gd name="T1" fmla="*/ 0 h 55"/>
                    <a:gd name="T2" fmla="*/ 25 w 26"/>
                    <a:gd name="T3" fmla="*/ 28 h 55"/>
                    <a:gd name="T4" fmla="*/ 12 w 26"/>
                    <a:gd name="T5" fmla="*/ 54 h 55"/>
                    <a:gd name="T6" fmla="*/ 7 w 26"/>
                    <a:gd name="T7" fmla="*/ 51 h 55"/>
                    <a:gd name="T8" fmla="*/ 0 w 26"/>
                    <a:gd name="T9" fmla="*/ 48 h 55"/>
                    <a:gd name="T10" fmla="*/ 3 w 26"/>
                    <a:gd name="T11" fmla="*/ 40 h 55"/>
                    <a:gd name="T12" fmla="*/ 4 w 26"/>
                    <a:gd name="T13" fmla="*/ 30 h 55"/>
                    <a:gd name="T14" fmla="*/ 0 w 26"/>
                    <a:gd name="T15" fmla="*/ 20 h 55"/>
                    <a:gd name="T16" fmla="*/ 3 w 26"/>
                    <a:gd name="T17" fmla="*/ 2 h 55"/>
                    <a:gd name="T18" fmla="*/ 17 w 26"/>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55"/>
                    <a:gd name="T32" fmla="*/ 26 w 26"/>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55">
                      <a:moveTo>
                        <a:pt x="17" y="0"/>
                      </a:moveTo>
                      <a:lnTo>
                        <a:pt x="25" y="28"/>
                      </a:lnTo>
                      <a:lnTo>
                        <a:pt x="12" y="54"/>
                      </a:lnTo>
                      <a:lnTo>
                        <a:pt x="7" y="51"/>
                      </a:lnTo>
                      <a:lnTo>
                        <a:pt x="0" y="48"/>
                      </a:lnTo>
                      <a:lnTo>
                        <a:pt x="3" y="40"/>
                      </a:lnTo>
                      <a:lnTo>
                        <a:pt x="4" y="30"/>
                      </a:lnTo>
                      <a:lnTo>
                        <a:pt x="0" y="20"/>
                      </a:lnTo>
                      <a:lnTo>
                        <a:pt x="3" y="2"/>
                      </a:lnTo>
                      <a:lnTo>
                        <a:pt x="17" y="0"/>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63" name="Group 1173">
                  <a:extLst>
                    <a:ext uri="{FF2B5EF4-FFF2-40B4-BE49-F238E27FC236}">
                      <a16:creationId xmlns:a16="http://schemas.microsoft.com/office/drawing/2014/main" xmlns="" id="{CD4E8A76-6F44-4ED2-8762-A14C20F1FF09}"/>
                    </a:ext>
                  </a:extLst>
                </p:cNvPr>
                <p:cNvGrpSpPr>
                  <a:grpSpLocks/>
                </p:cNvGrpSpPr>
                <p:nvPr/>
              </p:nvGrpSpPr>
              <p:grpSpPr bwMode="auto">
                <a:xfrm>
                  <a:off x="3532" y="1524"/>
                  <a:ext cx="183" cy="76"/>
                  <a:chOff x="3532" y="1524"/>
                  <a:chExt cx="183" cy="76"/>
                </a:xfrm>
              </p:grpSpPr>
              <p:sp>
                <p:nvSpPr>
                  <p:cNvPr id="20679" name="Freeform 1174">
                    <a:extLst>
                      <a:ext uri="{FF2B5EF4-FFF2-40B4-BE49-F238E27FC236}">
                        <a16:creationId xmlns:a16="http://schemas.microsoft.com/office/drawing/2014/main" xmlns="" id="{19957679-9FEA-4E4D-B908-FD5273880204}"/>
                      </a:ext>
                    </a:extLst>
                  </p:cNvPr>
                  <p:cNvSpPr>
                    <a:spLocks/>
                  </p:cNvSpPr>
                  <p:nvPr/>
                </p:nvSpPr>
                <p:spPr bwMode="auto">
                  <a:xfrm>
                    <a:off x="3639" y="1524"/>
                    <a:ext cx="76" cy="47"/>
                  </a:xfrm>
                  <a:custGeom>
                    <a:avLst/>
                    <a:gdLst>
                      <a:gd name="T0" fmla="*/ 37 w 76"/>
                      <a:gd name="T1" fmla="*/ 0 h 47"/>
                      <a:gd name="T2" fmla="*/ 49 w 76"/>
                      <a:gd name="T3" fmla="*/ 12 h 47"/>
                      <a:gd name="T4" fmla="*/ 60 w 76"/>
                      <a:gd name="T5" fmla="*/ 25 h 47"/>
                      <a:gd name="T6" fmla="*/ 74 w 76"/>
                      <a:gd name="T7" fmla="*/ 36 h 47"/>
                      <a:gd name="T8" fmla="*/ 75 w 76"/>
                      <a:gd name="T9" fmla="*/ 42 h 47"/>
                      <a:gd name="T10" fmla="*/ 62 w 76"/>
                      <a:gd name="T11" fmla="*/ 46 h 47"/>
                      <a:gd name="T12" fmla="*/ 48 w 76"/>
                      <a:gd name="T13" fmla="*/ 44 h 47"/>
                      <a:gd name="T14" fmla="*/ 30 w 76"/>
                      <a:gd name="T15" fmla="*/ 36 h 47"/>
                      <a:gd name="T16" fmla="*/ 18 w 76"/>
                      <a:gd name="T17" fmla="*/ 29 h 47"/>
                      <a:gd name="T18" fmla="*/ 4 w 76"/>
                      <a:gd name="T19" fmla="*/ 27 h 47"/>
                      <a:gd name="T20" fmla="*/ 0 w 76"/>
                      <a:gd name="T21" fmla="*/ 23 h 47"/>
                      <a:gd name="T22" fmla="*/ 1 w 76"/>
                      <a:gd name="T23" fmla="*/ 2 h 47"/>
                      <a:gd name="T24" fmla="*/ 37 w 76"/>
                      <a:gd name="T25" fmla="*/ 0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6"/>
                      <a:gd name="T40" fmla="*/ 0 h 47"/>
                      <a:gd name="T41" fmla="*/ 76 w 76"/>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6" h="47">
                        <a:moveTo>
                          <a:pt x="37" y="0"/>
                        </a:moveTo>
                        <a:lnTo>
                          <a:pt x="49" y="12"/>
                        </a:lnTo>
                        <a:lnTo>
                          <a:pt x="60" y="25"/>
                        </a:lnTo>
                        <a:lnTo>
                          <a:pt x="74" y="36"/>
                        </a:lnTo>
                        <a:lnTo>
                          <a:pt x="75" y="42"/>
                        </a:lnTo>
                        <a:lnTo>
                          <a:pt x="62" y="46"/>
                        </a:lnTo>
                        <a:lnTo>
                          <a:pt x="48" y="44"/>
                        </a:lnTo>
                        <a:lnTo>
                          <a:pt x="30" y="36"/>
                        </a:lnTo>
                        <a:lnTo>
                          <a:pt x="18" y="29"/>
                        </a:lnTo>
                        <a:lnTo>
                          <a:pt x="4" y="27"/>
                        </a:lnTo>
                        <a:lnTo>
                          <a:pt x="0" y="23"/>
                        </a:lnTo>
                        <a:lnTo>
                          <a:pt x="1" y="2"/>
                        </a:lnTo>
                        <a:lnTo>
                          <a:pt x="37"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80" name="Freeform 1175">
                    <a:extLst>
                      <a:ext uri="{FF2B5EF4-FFF2-40B4-BE49-F238E27FC236}">
                        <a16:creationId xmlns:a16="http://schemas.microsoft.com/office/drawing/2014/main" xmlns="" id="{230B3175-4B08-4D95-88C7-7A3733DED0DC}"/>
                      </a:ext>
                    </a:extLst>
                  </p:cNvPr>
                  <p:cNvSpPr>
                    <a:spLocks/>
                  </p:cNvSpPr>
                  <p:nvPr/>
                </p:nvSpPr>
                <p:spPr bwMode="auto">
                  <a:xfrm>
                    <a:off x="3532" y="1547"/>
                    <a:ext cx="48" cy="53"/>
                  </a:xfrm>
                  <a:custGeom>
                    <a:avLst/>
                    <a:gdLst>
                      <a:gd name="T0" fmla="*/ 46 w 48"/>
                      <a:gd name="T1" fmla="*/ 1 h 53"/>
                      <a:gd name="T2" fmla="*/ 47 w 48"/>
                      <a:gd name="T3" fmla="*/ 15 h 53"/>
                      <a:gd name="T4" fmla="*/ 40 w 48"/>
                      <a:gd name="T5" fmla="*/ 22 h 53"/>
                      <a:gd name="T6" fmla="*/ 39 w 48"/>
                      <a:gd name="T7" fmla="*/ 33 h 53"/>
                      <a:gd name="T8" fmla="*/ 28 w 48"/>
                      <a:gd name="T9" fmla="*/ 44 h 53"/>
                      <a:gd name="T10" fmla="*/ 19 w 48"/>
                      <a:gd name="T11" fmla="*/ 50 h 53"/>
                      <a:gd name="T12" fmla="*/ 11 w 48"/>
                      <a:gd name="T13" fmla="*/ 52 h 53"/>
                      <a:gd name="T14" fmla="*/ 4 w 48"/>
                      <a:gd name="T15" fmla="*/ 51 h 53"/>
                      <a:gd name="T16" fmla="*/ 0 w 48"/>
                      <a:gd name="T17" fmla="*/ 43 h 53"/>
                      <a:gd name="T18" fmla="*/ 1 w 48"/>
                      <a:gd name="T19" fmla="*/ 32 h 53"/>
                      <a:gd name="T20" fmla="*/ 9 w 48"/>
                      <a:gd name="T21" fmla="*/ 19 h 53"/>
                      <a:gd name="T22" fmla="*/ 20 w 48"/>
                      <a:gd name="T23" fmla="*/ 5 h 53"/>
                      <a:gd name="T24" fmla="*/ 21 w 48"/>
                      <a:gd name="T25" fmla="*/ 0 h 53"/>
                      <a:gd name="T26" fmla="*/ 46 w 48"/>
                      <a:gd name="T27" fmla="*/ 1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53"/>
                      <a:gd name="T44" fmla="*/ 48 w 48"/>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53">
                        <a:moveTo>
                          <a:pt x="46" y="1"/>
                        </a:moveTo>
                        <a:lnTo>
                          <a:pt x="47" y="15"/>
                        </a:lnTo>
                        <a:lnTo>
                          <a:pt x="40" y="22"/>
                        </a:lnTo>
                        <a:lnTo>
                          <a:pt x="39" y="33"/>
                        </a:lnTo>
                        <a:lnTo>
                          <a:pt x="28" y="44"/>
                        </a:lnTo>
                        <a:lnTo>
                          <a:pt x="19" y="50"/>
                        </a:lnTo>
                        <a:lnTo>
                          <a:pt x="11" y="52"/>
                        </a:lnTo>
                        <a:lnTo>
                          <a:pt x="4" y="51"/>
                        </a:lnTo>
                        <a:lnTo>
                          <a:pt x="0" y="43"/>
                        </a:lnTo>
                        <a:lnTo>
                          <a:pt x="1" y="32"/>
                        </a:lnTo>
                        <a:lnTo>
                          <a:pt x="9" y="19"/>
                        </a:lnTo>
                        <a:lnTo>
                          <a:pt x="20" y="5"/>
                        </a:lnTo>
                        <a:lnTo>
                          <a:pt x="21" y="0"/>
                        </a:lnTo>
                        <a:lnTo>
                          <a:pt x="46" y="1"/>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664" name="Freeform 1176">
                  <a:extLst>
                    <a:ext uri="{FF2B5EF4-FFF2-40B4-BE49-F238E27FC236}">
                      <a16:creationId xmlns:a16="http://schemas.microsoft.com/office/drawing/2014/main" xmlns="" id="{247F2A04-E8A6-4DBC-9138-8CB1D5E57EE6}"/>
                    </a:ext>
                  </a:extLst>
                </p:cNvPr>
                <p:cNvSpPr>
                  <a:spLocks/>
                </p:cNvSpPr>
                <p:nvPr/>
              </p:nvSpPr>
              <p:spPr bwMode="auto">
                <a:xfrm>
                  <a:off x="3669" y="1250"/>
                  <a:ext cx="24" cy="58"/>
                </a:xfrm>
                <a:custGeom>
                  <a:avLst/>
                  <a:gdLst>
                    <a:gd name="T0" fmla="*/ 22 w 24"/>
                    <a:gd name="T1" fmla="*/ 0 h 58"/>
                    <a:gd name="T2" fmla="*/ 23 w 24"/>
                    <a:gd name="T3" fmla="*/ 31 h 58"/>
                    <a:gd name="T4" fmla="*/ 11 w 24"/>
                    <a:gd name="T5" fmla="*/ 51 h 58"/>
                    <a:gd name="T6" fmla="*/ 5 w 24"/>
                    <a:gd name="T7" fmla="*/ 57 h 58"/>
                    <a:gd name="T8" fmla="*/ 6 w 24"/>
                    <a:gd name="T9" fmla="*/ 30 h 58"/>
                    <a:gd name="T10" fmla="*/ 4 w 24"/>
                    <a:gd name="T11" fmla="*/ 32 h 58"/>
                    <a:gd name="T12" fmla="*/ 1 w 24"/>
                    <a:gd name="T13" fmla="*/ 41 h 58"/>
                    <a:gd name="T14" fmla="*/ 0 w 24"/>
                    <a:gd name="T15" fmla="*/ 31 h 58"/>
                    <a:gd name="T16" fmla="*/ 3 w 24"/>
                    <a:gd name="T17" fmla="*/ 15 h 58"/>
                    <a:gd name="T18" fmla="*/ 11 w 24"/>
                    <a:gd name="T19" fmla="*/ 0 h 58"/>
                    <a:gd name="T20" fmla="*/ 22 w 24"/>
                    <a:gd name="T21" fmla="*/ 0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58"/>
                    <a:gd name="T35" fmla="*/ 24 w 24"/>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58">
                      <a:moveTo>
                        <a:pt x="22" y="0"/>
                      </a:moveTo>
                      <a:lnTo>
                        <a:pt x="23" y="31"/>
                      </a:lnTo>
                      <a:lnTo>
                        <a:pt x="11" y="51"/>
                      </a:lnTo>
                      <a:lnTo>
                        <a:pt x="5" y="57"/>
                      </a:lnTo>
                      <a:lnTo>
                        <a:pt x="6" y="30"/>
                      </a:lnTo>
                      <a:lnTo>
                        <a:pt x="4" y="32"/>
                      </a:lnTo>
                      <a:lnTo>
                        <a:pt x="1" y="41"/>
                      </a:lnTo>
                      <a:lnTo>
                        <a:pt x="0" y="31"/>
                      </a:lnTo>
                      <a:lnTo>
                        <a:pt x="3" y="15"/>
                      </a:lnTo>
                      <a:lnTo>
                        <a:pt x="11" y="0"/>
                      </a:lnTo>
                      <a:lnTo>
                        <a:pt x="22" y="0"/>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65" name="Freeform 1177">
                  <a:extLst>
                    <a:ext uri="{FF2B5EF4-FFF2-40B4-BE49-F238E27FC236}">
                      <a16:creationId xmlns:a16="http://schemas.microsoft.com/office/drawing/2014/main" xmlns="" id="{20A24A61-D323-4AE3-9E8B-AAD93561397F}"/>
                    </a:ext>
                  </a:extLst>
                </p:cNvPr>
                <p:cNvSpPr>
                  <a:spLocks/>
                </p:cNvSpPr>
                <p:nvPr/>
              </p:nvSpPr>
              <p:spPr bwMode="auto">
                <a:xfrm>
                  <a:off x="3550" y="1125"/>
                  <a:ext cx="132" cy="424"/>
                </a:xfrm>
                <a:custGeom>
                  <a:avLst/>
                  <a:gdLst>
                    <a:gd name="T0" fmla="*/ 129 w 132"/>
                    <a:gd name="T1" fmla="*/ 0 h 424"/>
                    <a:gd name="T2" fmla="*/ 131 w 132"/>
                    <a:gd name="T3" fmla="*/ 230 h 424"/>
                    <a:gd name="T4" fmla="*/ 129 w 132"/>
                    <a:gd name="T5" fmla="*/ 401 h 424"/>
                    <a:gd name="T6" fmla="*/ 90 w 132"/>
                    <a:gd name="T7" fmla="*/ 409 h 424"/>
                    <a:gd name="T8" fmla="*/ 84 w 132"/>
                    <a:gd name="T9" fmla="*/ 269 h 424"/>
                    <a:gd name="T10" fmla="*/ 89 w 132"/>
                    <a:gd name="T11" fmla="*/ 255 h 424"/>
                    <a:gd name="T12" fmla="*/ 84 w 132"/>
                    <a:gd name="T13" fmla="*/ 248 h 424"/>
                    <a:gd name="T14" fmla="*/ 84 w 132"/>
                    <a:gd name="T15" fmla="*/ 162 h 424"/>
                    <a:gd name="T16" fmla="*/ 75 w 132"/>
                    <a:gd name="T17" fmla="*/ 189 h 424"/>
                    <a:gd name="T18" fmla="*/ 53 w 132"/>
                    <a:gd name="T19" fmla="*/ 305 h 424"/>
                    <a:gd name="T20" fmla="*/ 33 w 132"/>
                    <a:gd name="T21" fmla="*/ 423 h 424"/>
                    <a:gd name="T22" fmla="*/ 0 w 132"/>
                    <a:gd name="T23" fmla="*/ 423 h 424"/>
                    <a:gd name="T24" fmla="*/ 15 w 132"/>
                    <a:gd name="T25" fmla="*/ 264 h 424"/>
                    <a:gd name="T26" fmla="*/ 21 w 132"/>
                    <a:gd name="T27" fmla="*/ 130 h 424"/>
                    <a:gd name="T28" fmla="*/ 18 w 132"/>
                    <a:gd name="T29" fmla="*/ 3 h 424"/>
                    <a:gd name="T30" fmla="*/ 129 w 132"/>
                    <a:gd name="T31" fmla="*/ 0 h 4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424"/>
                    <a:gd name="T50" fmla="*/ 132 w 132"/>
                    <a:gd name="T51" fmla="*/ 424 h 4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424">
                      <a:moveTo>
                        <a:pt x="129" y="0"/>
                      </a:moveTo>
                      <a:lnTo>
                        <a:pt x="131" y="230"/>
                      </a:lnTo>
                      <a:lnTo>
                        <a:pt x="129" y="401"/>
                      </a:lnTo>
                      <a:lnTo>
                        <a:pt x="90" y="409"/>
                      </a:lnTo>
                      <a:lnTo>
                        <a:pt x="84" y="269"/>
                      </a:lnTo>
                      <a:lnTo>
                        <a:pt x="89" y="255"/>
                      </a:lnTo>
                      <a:lnTo>
                        <a:pt x="84" y="248"/>
                      </a:lnTo>
                      <a:lnTo>
                        <a:pt x="84" y="162"/>
                      </a:lnTo>
                      <a:lnTo>
                        <a:pt x="75" y="189"/>
                      </a:lnTo>
                      <a:lnTo>
                        <a:pt x="53" y="305"/>
                      </a:lnTo>
                      <a:lnTo>
                        <a:pt x="33" y="423"/>
                      </a:lnTo>
                      <a:lnTo>
                        <a:pt x="0" y="423"/>
                      </a:lnTo>
                      <a:lnTo>
                        <a:pt x="15" y="264"/>
                      </a:lnTo>
                      <a:lnTo>
                        <a:pt x="21" y="130"/>
                      </a:lnTo>
                      <a:lnTo>
                        <a:pt x="18" y="3"/>
                      </a:lnTo>
                      <a:lnTo>
                        <a:pt x="129" y="0"/>
                      </a:lnTo>
                    </a:path>
                  </a:pathLst>
                </a:custGeom>
                <a:blipFill dpi="0" rotWithShape="0">
                  <a:blip r:embed="rId1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66" name="Freeform 1178">
                  <a:extLst>
                    <a:ext uri="{FF2B5EF4-FFF2-40B4-BE49-F238E27FC236}">
                      <a16:creationId xmlns:a16="http://schemas.microsoft.com/office/drawing/2014/main" xmlns="" id="{6D0A5367-01EA-461C-B314-7BDBAC81887F}"/>
                    </a:ext>
                  </a:extLst>
                </p:cNvPr>
                <p:cNvSpPr>
                  <a:spLocks/>
                </p:cNvSpPr>
                <p:nvPr/>
              </p:nvSpPr>
              <p:spPr bwMode="auto">
                <a:xfrm>
                  <a:off x="3529" y="930"/>
                  <a:ext cx="168" cy="325"/>
                </a:xfrm>
                <a:custGeom>
                  <a:avLst/>
                  <a:gdLst>
                    <a:gd name="T0" fmla="*/ 112 w 168"/>
                    <a:gd name="T1" fmla="*/ 4 h 325"/>
                    <a:gd name="T2" fmla="*/ 162 w 168"/>
                    <a:gd name="T3" fmla="*/ 43 h 325"/>
                    <a:gd name="T4" fmla="*/ 166 w 168"/>
                    <a:gd name="T5" fmla="*/ 147 h 325"/>
                    <a:gd name="T6" fmla="*/ 167 w 168"/>
                    <a:gd name="T7" fmla="*/ 200 h 325"/>
                    <a:gd name="T8" fmla="*/ 164 w 168"/>
                    <a:gd name="T9" fmla="*/ 324 h 325"/>
                    <a:gd name="T10" fmla="*/ 152 w 168"/>
                    <a:gd name="T11" fmla="*/ 324 h 325"/>
                    <a:gd name="T12" fmla="*/ 147 w 168"/>
                    <a:gd name="T13" fmla="*/ 197 h 325"/>
                    <a:gd name="T14" fmla="*/ 40 w 168"/>
                    <a:gd name="T15" fmla="*/ 197 h 325"/>
                    <a:gd name="T16" fmla="*/ 37 w 168"/>
                    <a:gd name="T17" fmla="*/ 165 h 325"/>
                    <a:gd name="T18" fmla="*/ 34 w 168"/>
                    <a:gd name="T19" fmla="*/ 187 h 325"/>
                    <a:gd name="T20" fmla="*/ 41 w 168"/>
                    <a:gd name="T21" fmla="*/ 235 h 325"/>
                    <a:gd name="T22" fmla="*/ 48 w 168"/>
                    <a:gd name="T23" fmla="*/ 307 h 325"/>
                    <a:gd name="T24" fmla="*/ 30 w 168"/>
                    <a:gd name="T25" fmla="*/ 312 h 325"/>
                    <a:gd name="T26" fmla="*/ 0 w 168"/>
                    <a:gd name="T27" fmla="*/ 185 h 325"/>
                    <a:gd name="T28" fmla="*/ 19 w 168"/>
                    <a:gd name="T29" fmla="*/ 36 h 325"/>
                    <a:gd name="T30" fmla="*/ 76 w 168"/>
                    <a:gd name="T31" fmla="*/ 0 h 325"/>
                    <a:gd name="T32" fmla="*/ 101 w 168"/>
                    <a:gd name="T33" fmla="*/ 16 h 325"/>
                    <a:gd name="T34" fmla="*/ 112 w 168"/>
                    <a:gd name="T35" fmla="*/ 4 h 3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8"/>
                    <a:gd name="T55" fmla="*/ 0 h 325"/>
                    <a:gd name="T56" fmla="*/ 168 w 168"/>
                    <a:gd name="T57" fmla="*/ 325 h 3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8" h="325">
                      <a:moveTo>
                        <a:pt x="112" y="4"/>
                      </a:moveTo>
                      <a:lnTo>
                        <a:pt x="162" y="43"/>
                      </a:lnTo>
                      <a:lnTo>
                        <a:pt x="166" y="147"/>
                      </a:lnTo>
                      <a:lnTo>
                        <a:pt x="167" y="200"/>
                      </a:lnTo>
                      <a:lnTo>
                        <a:pt x="164" y="324"/>
                      </a:lnTo>
                      <a:lnTo>
                        <a:pt x="152" y="324"/>
                      </a:lnTo>
                      <a:lnTo>
                        <a:pt x="147" y="197"/>
                      </a:lnTo>
                      <a:lnTo>
                        <a:pt x="40" y="197"/>
                      </a:lnTo>
                      <a:lnTo>
                        <a:pt x="37" y="165"/>
                      </a:lnTo>
                      <a:lnTo>
                        <a:pt x="34" y="187"/>
                      </a:lnTo>
                      <a:lnTo>
                        <a:pt x="41" y="235"/>
                      </a:lnTo>
                      <a:lnTo>
                        <a:pt x="48" y="307"/>
                      </a:lnTo>
                      <a:lnTo>
                        <a:pt x="30" y="312"/>
                      </a:lnTo>
                      <a:lnTo>
                        <a:pt x="0" y="185"/>
                      </a:lnTo>
                      <a:lnTo>
                        <a:pt x="19" y="36"/>
                      </a:lnTo>
                      <a:lnTo>
                        <a:pt x="76" y="0"/>
                      </a:lnTo>
                      <a:lnTo>
                        <a:pt x="101" y="16"/>
                      </a:lnTo>
                      <a:lnTo>
                        <a:pt x="112" y="4"/>
                      </a:lnTo>
                    </a:path>
                  </a:pathLst>
                </a:custGeom>
                <a:blipFill dpi="0" rotWithShape="0">
                  <a:blip r:embed="rId1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67" name="Freeform 1179">
                  <a:extLst>
                    <a:ext uri="{FF2B5EF4-FFF2-40B4-BE49-F238E27FC236}">
                      <a16:creationId xmlns:a16="http://schemas.microsoft.com/office/drawing/2014/main" xmlns="" id="{8B3A2D19-9E24-4C98-89DB-A72AE9A75A2B}"/>
                    </a:ext>
                  </a:extLst>
                </p:cNvPr>
                <p:cNvSpPr>
                  <a:spLocks/>
                </p:cNvSpPr>
                <p:nvPr/>
              </p:nvSpPr>
              <p:spPr bwMode="auto">
                <a:xfrm>
                  <a:off x="3557" y="1235"/>
                  <a:ext cx="26" cy="55"/>
                </a:xfrm>
                <a:custGeom>
                  <a:avLst/>
                  <a:gdLst>
                    <a:gd name="T0" fmla="*/ 17 w 26"/>
                    <a:gd name="T1" fmla="*/ 0 h 55"/>
                    <a:gd name="T2" fmla="*/ 25 w 26"/>
                    <a:gd name="T3" fmla="*/ 28 h 55"/>
                    <a:gd name="T4" fmla="*/ 12 w 26"/>
                    <a:gd name="T5" fmla="*/ 54 h 55"/>
                    <a:gd name="T6" fmla="*/ 7 w 26"/>
                    <a:gd name="T7" fmla="*/ 51 h 55"/>
                    <a:gd name="T8" fmla="*/ 0 w 26"/>
                    <a:gd name="T9" fmla="*/ 48 h 55"/>
                    <a:gd name="T10" fmla="*/ 3 w 26"/>
                    <a:gd name="T11" fmla="*/ 40 h 55"/>
                    <a:gd name="T12" fmla="*/ 4 w 26"/>
                    <a:gd name="T13" fmla="*/ 30 h 55"/>
                    <a:gd name="T14" fmla="*/ 0 w 26"/>
                    <a:gd name="T15" fmla="*/ 20 h 55"/>
                    <a:gd name="T16" fmla="*/ 3 w 26"/>
                    <a:gd name="T17" fmla="*/ 2 h 55"/>
                    <a:gd name="T18" fmla="*/ 17 w 26"/>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55"/>
                    <a:gd name="T32" fmla="*/ 26 w 26"/>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55">
                      <a:moveTo>
                        <a:pt x="17" y="0"/>
                      </a:moveTo>
                      <a:lnTo>
                        <a:pt x="25" y="28"/>
                      </a:lnTo>
                      <a:lnTo>
                        <a:pt x="12" y="54"/>
                      </a:lnTo>
                      <a:lnTo>
                        <a:pt x="7" y="51"/>
                      </a:lnTo>
                      <a:lnTo>
                        <a:pt x="0" y="48"/>
                      </a:lnTo>
                      <a:lnTo>
                        <a:pt x="3" y="40"/>
                      </a:lnTo>
                      <a:lnTo>
                        <a:pt x="4" y="30"/>
                      </a:lnTo>
                      <a:lnTo>
                        <a:pt x="0" y="20"/>
                      </a:lnTo>
                      <a:lnTo>
                        <a:pt x="3" y="2"/>
                      </a:lnTo>
                      <a:lnTo>
                        <a:pt x="17" y="0"/>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68" name="Group 1180">
                  <a:extLst>
                    <a:ext uri="{FF2B5EF4-FFF2-40B4-BE49-F238E27FC236}">
                      <a16:creationId xmlns:a16="http://schemas.microsoft.com/office/drawing/2014/main" xmlns="" id="{9DD2AC83-FB97-4FE2-9563-E393A5C3DCFA}"/>
                    </a:ext>
                  </a:extLst>
                </p:cNvPr>
                <p:cNvGrpSpPr>
                  <a:grpSpLocks/>
                </p:cNvGrpSpPr>
                <p:nvPr/>
              </p:nvGrpSpPr>
              <p:grpSpPr bwMode="auto">
                <a:xfrm>
                  <a:off x="3570" y="936"/>
                  <a:ext cx="107" cy="202"/>
                  <a:chOff x="3570" y="936"/>
                  <a:chExt cx="107" cy="202"/>
                </a:xfrm>
              </p:grpSpPr>
              <p:grpSp>
                <p:nvGrpSpPr>
                  <p:cNvPr id="20673" name="Group 1181">
                    <a:extLst>
                      <a:ext uri="{FF2B5EF4-FFF2-40B4-BE49-F238E27FC236}">
                        <a16:creationId xmlns:a16="http://schemas.microsoft.com/office/drawing/2014/main" xmlns="" id="{D080EF31-04FD-454F-9C97-0BEA5AAE508E}"/>
                      </a:ext>
                    </a:extLst>
                  </p:cNvPr>
                  <p:cNvGrpSpPr>
                    <a:grpSpLocks/>
                  </p:cNvGrpSpPr>
                  <p:nvPr/>
                </p:nvGrpSpPr>
                <p:grpSpPr bwMode="auto">
                  <a:xfrm>
                    <a:off x="3570" y="936"/>
                    <a:ext cx="107" cy="202"/>
                    <a:chOff x="3570" y="936"/>
                    <a:chExt cx="107" cy="202"/>
                  </a:xfrm>
                </p:grpSpPr>
                <p:grpSp>
                  <p:nvGrpSpPr>
                    <p:cNvPr id="20675" name="Group 1182">
                      <a:extLst>
                        <a:ext uri="{FF2B5EF4-FFF2-40B4-BE49-F238E27FC236}">
                          <a16:creationId xmlns:a16="http://schemas.microsoft.com/office/drawing/2014/main" xmlns="" id="{158ECFBD-29FB-409F-B0EF-0AFD6EEFDA34}"/>
                        </a:ext>
                      </a:extLst>
                    </p:cNvPr>
                    <p:cNvGrpSpPr>
                      <a:grpSpLocks/>
                    </p:cNvGrpSpPr>
                    <p:nvPr/>
                  </p:nvGrpSpPr>
                  <p:grpSpPr bwMode="auto">
                    <a:xfrm>
                      <a:off x="3570" y="1127"/>
                      <a:ext cx="107" cy="11"/>
                      <a:chOff x="3570" y="1127"/>
                      <a:chExt cx="107" cy="11"/>
                    </a:xfrm>
                  </p:grpSpPr>
                  <p:sp>
                    <p:nvSpPr>
                      <p:cNvPr id="20677" name="Line 1183">
                        <a:extLst>
                          <a:ext uri="{FF2B5EF4-FFF2-40B4-BE49-F238E27FC236}">
                            <a16:creationId xmlns:a16="http://schemas.microsoft.com/office/drawing/2014/main" xmlns="" id="{6BEEC2A4-03C9-4E67-AA26-B3D92822F6EB}"/>
                          </a:ext>
                        </a:extLst>
                      </p:cNvPr>
                      <p:cNvSpPr>
                        <a:spLocks noChangeShapeType="1"/>
                      </p:cNvSpPr>
                      <p:nvPr/>
                    </p:nvSpPr>
                    <p:spPr bwMode="auto">
                      <a:xfrm flipH="1">
                        <a:off x="3570" y="1137"/>
                        <a:ext cx="107" cy="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678" name="Line 1184">
                        <a:extLst>
                          <a:ext uri="{FF2B5EF4-FFF2-40B4-BE49-F238E27FC236}">
                            <a16:creationId xmlns:a16="http://schemas.microsoft.com/office/drawing/2014/main" xmlns="" id="{F868E637-8111-486B-8803-1A1124D84739}"/>
                          </a:ext>
                        </a:extLst>
                      </p:cNvPr>
                      <p:cNvSpPr>
                        <a:spLocks noChangeShapeType="1"/>
                      </p:cNvSpPr>
                      <p:nvPr/>
                    </p:nvSpPr>
                    <p:spPr bwMode="auto">
                      <a:xfrm flipH="1">
                        <a:off x="3570" y="1127"/>
                        <a:ext cx="107" cy="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sp>
                  <p:nvSpPr>
                    <p:cNvPr id="20676" name="Freeform 1185">
                      <a:extLst>
                        <a:ext uri="{FF2B5EF4-FFF2-40B4-BE49-F238E27FC236}">
                          <a16:creationId xmlns:a16="http://schemas.microsoft.com/office/drawing/2014/main" xmlns="" id="{3FCF53A6-7524-4018-B53A-5E65C666E3FA}"/>
                        </a:ext>
                      </a:extLst>
                    </p:cNvPr>
                    <p:cNvSpPr>
                      <a:spLocks/>
                    </p:cNvSpPr>
                    <p:nvPr/>
                  </p:nvSpPr>
                  <p:spPr bwMode="auto">
                    <a:xfrm>
                      <a:off x="3597" y="936"/>
                      <a:ext cx="50" cy="30"/>
                    </a:xfrm>
                    <a:custGeom>
                      <a:avLst/>
                      <a:gdLst>
                        <a:gd name="T0" fmla="*/ 49 w 50"/>
                        <a:gd name="T1" fmla="*/ 3 h 30"/>
                        <a:gd name="T2" fmla="*/ 47 w 50"/>
                        <a:gd name="T3" fmla="*/ 29 h 30"/>
                        <a:gd name="T4" fmla="*/ 33 w 50"/>
                        <a:gd name="T5" fmla="*/ 10 h 30"/>
                        <a:gd name="T6" fmla="*/ 24 w 50"/>
                        <a:gd name="T7" fmla="*/ 28 h 30"/>
                        <a:gd name="T8" fmla="*/ 0 w 50"/>
                        <a:gd name="T9" fmla="*/ 0 h 30"/>
                        <a:gd name="T10" fmla="*/ 0 60000 65536"/>
                        <a:gd name="T11" fmla="*/ 0 60000 65536"/>
                        <a:gd name="T12" fmla="*/ 0 60000 65536"/>
                        <a:gd name="T13" fmla="*/ 0 60000 65536"/>
                        <a:gd name="T14" fmla="*/ 0 60000 65536"/>
                        <a:gd name="T15" fmla="*/ 0 w 50"/>
                        <a:gd name="T16" fmla="*/ 0 h 30"/>
                        <a:gd name="T17" fmla="*/ 50 w 50"/>
                        <a:gd name="T18" fmla="*/ 30 h 30"/>
                      </a:gdLst>
                      <a:ahLst/>
                      <a:cxnLst>
                        <a:cxn ang="T10">
                          <a:pos x="T0" y="T1"/>
                        </a:cxn>
                        <a:cxn ang="T11">
                          <a:pos x="T2" y="T3"/>
                        </a:cxn>
                        <a:cxn ang="T12">
                          <a:pos x="T4" y="T5"/>
                        </a:cxn>
                        <a:cxn ang="T13">
                          <a:pos x="T6" y="T7"/>
                        </a:cxn>
                        <a:cxn ang="T14">
                          <a:pos x="T8" y="T9"/>
                        </a:cxn>
                      </a:cxnLst>
                      <a:rect l="T15" t="T16" r="T17" b="T18"/>
                      <a:pathLst>
                        <a:path w="50" h="30">
                          <a:moveTo>
                            <a:pt x="49" y="3"/>
                          </a:moveTo>
                          <a:lnTo>
                            <a:pt x="47" y="29"/>
                          </a:lnTo>
                          <a:lnTo>
                            <a:pt x="33" y="10"/>
                          </a:lnTo>
                          <a:lnTo>
                            <a:pt x="24" y="28"/>
                          </a:lnTo>
                          <a:lnTo>
                            <a:pt x="0" y="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0674" name="Line 1186">
                    <a:extLst>
                      <a:ext uri="{FF2B5EF4-FFF2-40B4-BE49-F238E27FC236}">
                        <a16:creationId xmlns:a16="http://schemas.microsoft.com/office/drawing/2014/main" xmlns="" id="{2071115C-FE7C-488C-8C27-2C1F721DAB09}"/>
                      </a:ext>
                    </a:extLst>
                  </p:cNvPr>
                  <p:cNvSpPr>
                    <a:spLocks noChangeShapeType="1"/>
                  </p:cNvSpPr>
                  <p:nvPr/>
                </p:nvSpPr>
                <p:spPr bwMode="auto">
                  <a:xfrm>
                    <a:off x="3631" y="951"/>
                    <a:ext cx="1" cy="186"/>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0669" name="Group 1187">
                  <a:extLst>
                    <a:ext uri="{FF2B5EF4-FFF2-40B4-BE49-F238E27FC236}">
                      <a16:creationId xmlns:a16="http://schemas.microsoft.com/office/drawing/2014/main" xmlns="" id="{B521FA4D-0147-46F4-9D8F-A9A6F92E4888}"/>
                    </a:ext>
                  </a:extLst>
                </p:cNvPr>
                <p:cNvGrpSpPr>
                  <a:grpSpLocks/>
                </p:cNvGrpSpPr>
                <p:nvPr/>
              </p:nvGrpSpPr>
              <p:grpSpPr bwMode="auto">
                <a:xfrm>
                  <a:off x="3592" y="833"/>
                  <a:ext cx="71" cy="115"/>
                  <a:chOff x="3592" y="833"/>
                  <a:chExt cx="71" cy="115"/>
                </a:xfrm>
              </p:grpSpPr>
              <p:sp>
                <p:nvSpPr>
                  <p:cNvPr id="20670" name="Freeform 1188">
                    <a:extLst>
                      <a:ext uri="{FF2B5EF4-FFF2-40B4-BE49-F238E27FC236}">
                        <a16:creationId xmlns:a16="http://schemas.microsoft.com/office/drawing/2014/main" xmlns="" id="{CAD0F6AB-30A6-4994-A612-946BAB146742}"/>
                      </a:ext>
                    </a:extLst>
                  </p:cNvPr>
                  <p:cNvSpPr>
                    <a:spLocks/>
                  </p:cNvSpPr>
                  <p:nvPr/>
                </p:nvSpPr>
                <p:spPr bwMode="auto">
                  <a:xfrm>
                    <a:off x="3595" y="839"/>
                    <a:ext cx="66" cy="109"/>
                  </a:xfrm>
                  <a:custGeom>
                    <a:avLst/>
                    <a:gdLst>
                      <a:gd name="T0" fmla="*/ 62 w 66"/>
                      <a:gd name="T1" fmla="*/ 19 h 109"/>
                      <a:gd name="T2" fmla="*/ 64 w 66"/>
                      <a:gd name="T3" fmla="*/ 30 h 109"/>
                      <a:gd name="T4" fmla="*/ 64 w 66"/>
                      <a:gd name="T5" fmla="*/ 34 h 109"/>
                      <a:gd name="T6" fmla="*/ 62 w 66"/>
                      <a:gd name="T7" fmla="*/ 38 h 109"/>
                      <a:gd name="T8" fmla="*/ 65 w 66"/>
                      <a:gd name="T9" fmla="*/ 46 h 109"/>
                      <a:gd name="T10" fmla="*/ 63 w 66"/>
                      <a:gd name="T11" fmla="*/ 59 h 109"/>
                      <a:gd name="T12" fmla="*/ 62 w 66"/>
                      <a:gd name="T13" fmla="*/ 65 h 109"/>
                      <a:gd name="T14" fmla="*/ 60 w 66"/>
                      <a:gd name="T15" fmla="*/ 71 h 109"/>
                      <a:gd name="T16" fmla="*/ 58 w 66"/>
                      <a:gd name="T17" fmla="*/ 77 h 109"/>
                      <a:gd name="T18" fmla="*/ 56 w 66"/>
                      <a:gd name="T19" fmla="*/ 84 h 109"/>
                      <a:gd name="T20" fmla="*/ 51 w 66"/>
                      <a:gd name="T21" fmla="*/ 85 h 109"/>
                      <a:gd name="T22" fmla="*/ 46 w 66"/>
                      <a:gd name="T23" fmla="*/ 87 h 109"/>
                      <a:gd name="T24" fmla="*/ 46 w 66"/>
                      <a:gd name="T25" fmla="*/ 92 h 109"/>
                      <a:gd name="T26" fmla="*/ 46 w 66"/>
                      <a:gd name="T27" fmla="*/ 95 h 109"/>
                      <a:gd name="T28" fmla="*/ 36 w 66"/>
                      <a:gd name="T29" fmla="*/ 108 h 109"/>
                      <a:gd name="T30" fmla="*/ 10 w 66"/>
                      <a:gd name="T31" fmla="*/ 92 h 109"/>
                      <a:gd name="T32" fmla="*/ 9 w 66"/>
                      <a:gd name="T33" fmla="*/ 62 h 109"/>
                      <a:gd name="T34" fmla="*/ 5 w 66"/>
                      <a:gd name="T35" fmla="*/ 53 h 109"/>
                      <a:gd name="T36" fmla="*/ 3 w 66"/>
                      <a:gd name="T37" fmla="*/ 47 h 109"/>
                      <a:gd name="T38" fmla="*/ 1 w 66"/>
                      <a:gd name="T39" fmla="*/ 39 h 109"/>
                      <a:gd name="T40" fmla="*/ 0 w 66"/>
                      <a:gd name="T41" fmla="*/ 32 h 109"/>
                      <a:gd name="T42" fmla="*/ 1 w 66"/>
                      <a:gd name="T43" fmla="*/ 25 h 109"/>
                      <a:gd name="T44" fmla="*/ 2 w 66"/>
                      <a:gd name="T45" fmla="*/ 18 h 109"/>
                      <a:gd name="T46" fmla="*/ 3 w 66"/>
                      <a:gd name="T47" fmla="*/ 13 h 109"/>
                      <a:gd name="T48" fmla="*/ 6 w 66"/>
                      <a:gd name="T49" fmla="*/ 8 h 109"/>
                      <a:gd name="T50" fmla="*/ 10 w 66"/>
                      <a:gd name="T51" fmla="*/ 5 h 109"/>
                      <a:gd name="T52" fmla="*/ 14 w 66"/>
                      <a:gd name="T53" fmla="*/ 3 h 109"/>
                      <a:gd name="T54" fmla="*/ 20 w 66"/>
                      <a:gd name="T55" fmla="*/ 1 h 109"/>
                      <a:gd name="T56" fmla="*/ 26 w 66"/>
                      <a:gd name="T57" fmla="*/ 0 h 109"/>
                      <a:gd name="T58" fmla="*/ 33 w 66"/>
                      <a:gd name="T59" fmla="*/ 0 h 109"/>
                      <a:gd name="T60" fmla="*/ 40 w 66"/>
                      <a:gd name="T61" fmla="*/ 0 h 109"/>
                      <a:gd name="T62" fmla="*/ 48 w 66"/>
                      <a:gd name="T63" fmla="*/ 2 h 109"/>
                      <a:gd name="T64" fmla="*/ 53 w 66"/>
                      <a:gd name="T65" fmla="*/ 5 h 109"/>
                      <a:gd name="T66" fmla="*/ 57 w 66"/>
                      <a:gd name="T67" fmla="*/ 8 h 109"/>
                      <a:gd name="T68" fmla="*/ 60 w 66"/>
                      <a:gd name="T69" fmla="*/ 13 h 109"/>
                      <a:gd name="T70" fmla="*/ 62 w 66"/>
                      <a:gd name="T71" fmla="*/ 19 h 1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6"/>
                      <a:gd name="T109" fmla="*/ 0 h 109"/>
                      <a:gd name="T110" fmla="*/ 66 w 66"/>
                      <a:gd name="T111" fmla="*/ 109 h 10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6" h="109">
                        <a:moveTo>
                          <a:pt x="62" y="19"/>
                        </a:moveTo>
                        <a:lnTo>
                          <a:pt x="64" y="30"/>
                        </a:lnTo>
                        <a:lnTo>
                          <a:pt x="64" y="34"/>
                        </a:lnTo>
                        <a:lnTo>
                          <a:pt x="62" y="38"/>
                        </a:lnTo>
                        <a:lnTo>
                          <a:pt x="65" y="46"/>
                        </a:lnTo>
                        <a:lnTo>
                          <a:pt x="63" y="59"/>
                        </a:lnTo>
                        <a:lnTo>
                          <a:pt x="62" y="65"/>
                        </a:lnTo>
                        <a:lnTo>
                          <a:pt x="60" y="71"/>
                        </a:lnTo>
                        <a:lnTo>
                          <a:pt x="58" y="77"/>
                        </a:lnTo>
                        <a:lnTo>
                          <a:pt x="56" y="84"/>
                        </a:lnTo>
                        <a:lnTo>
                          <a:pt x="51" y="85"/>
                        </a:lnTo>
                        <a:lnTo>
                          <a:pt x="46" y="87"/>
                        </a:lnTo>
                        <a:lnTo>
                          <a:pt x="46" y="92"/>
                        </a:lnTo>
                        <a:lnTo>
                          <a:pt x="46" y="95"/>
                        </a:lnTo>
                        <a:lnTo>
                          <a:pt x="36" y="108"/>
                        </a:lnTo>
                        <a:lnTo>
                          <a:pt x="10" y="92"/>
                        </a:lnTo>
                        <a:lnTo>
                          <a:pt x="9" y="62"/>
                        </a:lnTo>
                        <a:lnTo>
                          <a:pt x="5" y="53"/>
                        </a:lnTo>
                        <a:lnTo>
                          <a:pt x="3" y="47"/>
                        </a:lnTo>
                        <a:lnTo>
                          <a:pt x="1" y="39"/>
                        </a:lnTo>
                        <a:lnTo>
                          <a:pt x="0" y="32"/>
                        </a:lnTo>
                        <a:lnTo>
                          <a:pt x="1" y="25"/>
                        </a:lnTo>
                        <a:lnTo>
                          <a:pt x="2" y="18"/>
                        </a:lnTo>
                        <a:lnTo>
                          <a:pt x="3" y="13"/>
                        </a:lnTo>
                        <a:lnTo>
                          <a:pt x="6" y="8"/>
                        </a:lnTo>
                        <a:lnTo>
                          <a:pt x="10" y="5"/>
                        </a:lnTo>
                        <a:lnTo>
                          <a:pt x="14" y="3"/>
                        </a:lnTo>
                        <a:lnTo>
                          <a:pt x="20" y="1"/>
                        </a:lnTo>
                        <a:lnTo>
                          <a:pt x="26" y="0"/>
                        </a:lnTo>
                        <a:lnTo>
                          <a:pt x="33" y="0"/>
                        </a:lnTo>
                        <a:lnTo>
                          <a:pt x="40" y="0"/>
                        </a:lnTo>
                        <a:lnTo>
                          <a:pt x="48" y="2"/>
                        </a:lnTo>
                        <a:lnTo>
                          <a:pt x="53" y="5"/>
                        </a:lnTo>
                        <a:lnTo>
                          <a:pt x="57" y="8"/>
                        </a:lnTo>
                        <a:lnTo>
                          <a:pt x="60" y="13"/>
                        </a:lnTo>
                        <a:lnTo>
                          <a:pt x="62" y="19"/>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71" name="Freeform 1189">
                    <a:extLst>
                      <a:ext uri="{FF2B5EF4-FFF2-40B4-BE49-F238E27FC236}">
                        <a16:creationId xmlns:a16="http://schemas.microsoft.com/office/drawing/2014/main" xmlns="" id="{31127A8F-0F25-49E2-94F4-EE80FD638AFB}"/>
                      </a:ext>
                    </a:extLst>
                  </p:cNvPr>
                  <p:cNvSpPr>
                    <a:spLocks/>
                  </p:cNvSpPr>
                  <p:nvPr/>
                </p:nvSpPr>
                <p:spPr bwMode="auto">
                  <a:xfrm>
                    <a:off x="3604" y="897"/>
                    <a:ext cx="34" cy="35"/>
                  </a:xfrm>
                  <a:custGeom>
                    <a:avLst/>
                    <a:gdLst>
                      <a:gd name="T0" fmla="*/ 6 w 34"/>
                      <a:gd name="T1" fmla="*/ 9 h 35"/>
                      <a:gd name="T2" fmla="*/ 9 w 34"/>
                      <a:gd name="T3" fmla="*/ 17 h 35"/>
                      <a:gd name="T4" fmla="*/ 33 w 34"/>
                      <a:gd name="T5" fmla="*/ 29 h 35"/>
                      <a:gd name="T6" fmla="*/ 20 w 34"/>
                      <a:gd name="T7" fmla="*/ 26 h 35"/>
                      <a:gd name="T8" fmla="*/ 15 w 34"/>
                      <a:gd name="T9" fmla="*/ 25 h 35"/>
                      <a:gd name="T10" fmla="*/ 8 w 34"/>
                      <a:gd name="T11" fmla="*/ 26 h 35"/>
                      <a:gd name="T12" fmla="*/ 3 w 34"/>
                      <a:gd name="T13" fmla="*/ 28 h 35"/>
                      <a:gd name="T14" fmla="*/ 1 w 34"/>
                      <a:gd name="T15" fmla="*/ 34 h 35"/>
                      <a:gd name="T16" fmla="*/ 0 w 34"/>
                      <a:gd name="T17" fmla="*/ 10 h 35"/>
                      <a:gd name="T18" fmla="*/ 1 w 34"/>
                      <a:gd name="T19" fmla="*/ 5 h 35"/>
                      <a:gd name="T20" fmla="*/ 5 w 34"/>
                      <a:gd name="T21" fmla="*/ 0 h 35"/>
                      <a:gd name="T22" fmla="*/ 6 w 34"/>
                      <a:gd name="T23" fmla="*/ 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35"/>
                      <a:gd name="T38" fmla="*/ 34 w 34"/>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35">
                        <a:moveTo>
                          <a:pt x="6" y="9"/>
                        </a:moveTo>
                        <a:lnTo>
                          <a:pt x="9" y="17"/>
                        </a:lnTo>
                        <a:lnTo>
                          <a:pt x="33" y="29"/>
                        </a:lnTo>
                        <a:lnTo>
                          <a:pt x="20" y="26"/>
                        </a:lnTo>
                        <a:lnTo>
                          <a:pt x="15" y="25"/>
                        </a:lnTo>
                        <a:lnTo>
                          <a:pt x="8" y="26"/>
                        </a:lnTo>
                        <a:lnTo>
                          <a:pt x="3" y="28"/>
                        </a:lnTo>
                        <a:lnTo>
                          <a:pt x="1" y="34"/>
                        </a:lnTo>
                        <a:lnTo>
                          <a:pt x="0" y="10"/>
                        </a:lnTo>
                        <a:lnTo>
                          <a:pt x="1" y="5"/>
                        </a:lnTo>
                        <a:lnTo>
                          <a:pt x="5" y="0"/>
                        </a:lnTo>
                        <a:lnTo>
                          <a:pt x="6" y="9"/>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72" name="Freeform 1190">
                    <a:extLst>
                      <a:ext uri="{FF2B5EF4-FFF2-40B4-BE49-F238E27FC236}">
                        <a16:creationId xmlns:a16="http://schemas.microsoft.com/office/drawing/2014/main" xmlns="" id="{60FB108A-EF45-4BF1-918C-3403DD6F0B56}"/>
                      </a:ext>
                    </a:extLst>
                  </p:cNvPr>
                  <p:cNvSpPr>
                    <a:spLocks/>
                  </p:cNvSpPr>
                  <p:nvPr/>
                </p:nvSpPr>
                <p:spPr bwMode="auto">
                  <a:xfrm>
                    <a:off x="3592" y="833"/>
                    <a:ext cx="71" cy="79"/>
                  </a:xfrm>
                  <a:custGeom>
                    <a:avLst/>
                    <a:gdLst>
                      <a:gd name="T0" fmla="*/ 57 w 71"/>
                      <a:gd name="T1" fmla="*/ 6 h 79"/>
                      <a:gd name="T2" fmla="*/ 51 w 71"/>
                      <a:gd name="T3" fmla="*/ 3 h 79"/>
                      <a:gd name="T4" fmla="*/ 46 w 71"/>
                      <a:gd name="T5" fmla="*/ 2 h 79"/>
                      <a:gd name="T6" fmla="*/ 38 w 71"/>
                      <a:gd name="T7" fmla="*/ 0 h 79"/>
                      <a:gd name="T8" fmla="*/ 32 w 71"/>
                      <a:gd name="T9" fmla="*/ 0 h 79"/>
                      <a:gd name="T10" fmla="*/ 25 w 71"/>
                      <a:gd name="T11" fmla="*/ 0 h 79"/>
                      <a:gd name="T12" fmla="*/ 19 w 71"/>
                      <a:gd name="T13" fmla="*/ 1 h 79"/>
                      <a:gd name="T14" fmla="*/ 14 w 71"/>
                      <a:gd name="T15" fmla="*/ 1 h 79"/>
                      <a:gd name="T16" fmla="*/ 10 w 71"/>
                      <a:gd name="T17" fmla="*/ 3 h 79"/>
                      <a:gd name="T18" fmla="*/ 6 w 71"/>
                      <a:gd name="T19" fmla="*/ 6 h 79"/>
                      <a:gd name="T20" fmla="*/ 3 w 71"/>
                      <a:gd name="T21" fmla="*/ 10 h 79"/>
                      <a:gd name="T22" fmla="*/ 2 w 71"/>
                      <a:gd name="T23" fmla="*/ 16 h 79"/>
                      <a:gd name="T24" fmla="*/ 1 w 71"/>
                      <a:gd name="T25" fmla="*/ 24 h 79"/>
                      <a:gd name="T26" fmla="*/ 0 w 71"/>
                      <a:gd name="T27" fmla="*/ 34 h 79"/>
                      <a:gd name="T28" fmla="*/ 1 w 71"/>
                      <a:gd name="T29" fmla="*/ 43 h 79"/>
                      <a:gd name="T30" fmla="*/ 3 w 71"/>
                      <a:gd name="T31" fmla="*/ 51 h 79"/>
                      <a:gd name="T32" fmla="*/ 4 w 71"/>
                      <a:gd name="T33" fmla="*/ 58 h 79"/>
                      <a:gd name="T34" fmla="*/ 6 w 71"/>
                      <a:gd name="T35" fmla="*/ 63 h 79"/>
                      <a:gd name="T36" fmla="*/ 8 w 71"/>
                      <a:gd name="T37" fmla="*/ 68 h 79"/>
                      <a:gd name="T38" fmla="*/ 10 w 71"/>
                      <a:gd name="T39" fmla="*/ 73 h 79"/>
                      <a:gd name="T40" fmla="*/ 13 w 71"/>
                      <a:gd name="T41" fmla="*/ 78 h 79"/>
                      <a:gd name="T42" fmla="*/ 15 w 71"/>
                      <a:gd name="T43" fmla="*/ 78 h 79"/>
                      <a:gd name="T44" fmla="*/ 14 w 71"/>
                      <a:gd name="T45" fmla="*/ 71 h 79"/>
                      <a:gd name="T46" fmla="*/ 16 w 71"/>
                      <a:gd name="T47" fmla="*/ 66 h 79"/>
                      <a:gd name="T48" fmla="*/ 17 w 71"/>
                      <a:gd name="T49" fmla="*/ 63 h 79"/>
                      <a:gd name="T50" fmla="*/ 15 w 71"/>
                      <a:gd name="T51" fmla="*/ 59 h 79"/>
                      <a:gd name="T52" fmla="*/ 14 w 71"/>
                      <a:gd name="T53" fmla="*/ 51 h 79"/>
                      <a:gd name="T54" fmla="*/ 16 w 71"/>
                      <a:gd name="T55" fmla="*/ 49 h 79"/>
                      <a:gd name="T56" fmla="*/ 19 w 71"/>
                      <a:gd name="T57" fmla="*/ 53 h 79"/>
                      <a:gd name="T58" fmla="*/ 22 w 71"/>
                      <a:gd name="T59" fmla="*/ 57 h 79"/>
                      <a:gd name="T60" fmla="*/ 21 w 71"/>
                      <a:gd name="T61" fmla="*/ 49 h 79"/>
                      <a:gd name="T62" fmla="*/ 23 w 71"/>
                      <a:gd name="T63" fmla="*/ 40 h 79"/>
                      <a:gd name="T64" fmla="*/ 23 w 71"/>
                      <a:gd name="T65" fmla="*/ 30 h 79"/>
                      <a:gd name="T66" fmla="*/ 23 w 71"/>
                      <a:gd name="T67" fmla="*/ 24 h 79"/>
                      <a:gd name="T68" fmla="*/ 21 w 71"/>
                      <a:gd name="T69" fmla="*/ 22 h 79"/>
                      <a:gd name="T70" fmla="*/ 26 w 71"/>
                      <a:gd name="T71" fmla="*/ 23 h 79"/>
                      <a:gd name="T72" fmla="*/ 30 w 71"/>
                      <a:gd name="T73" fmla="*/ 25 h 79"/>
                      <a:gd name="T74" fmla="*/ 33 w 71"/>
                      <a:gd name="T75" fmla="*/ 25 h 79"/>
                      <a:gd name="T76" fmla="*/ 40 w 71"/>
                      <a:gd name="T77" fmla="*/ 26 h 79"/>
                      <a:gd name="T78" fmla="*/ 44 w 71"/>
                      <a:gd name="T79" fmla="*/ 28 h 79"/>
                      <a:gd name="T80" fmla="*/ 38 w 71"/>
                      <a:gd name="T81" fmla="*/ 25 h 79"/>
                      <a:gd name="T82" fmla="*/ 42 w 71"/>
                      <a:gd name="T83" fmla="*/ 25 h 79"/>
                      <a:gd name="T84" fmla="*/ 50 w 71"/>
                      <a:gd name="T85" fmla="*/ 25 h 79"/>
                      <a:gd name="T86" fmla="*/ 56 w 71"/>
                      <a:gd name="T87" fmla="*/ 24 h 79"/>
                      <a:gd name="T88" fmla="*/ 63 w 71"/>
                      <a:gd name="T89" fmla="*/ 24 h 79"/>
                      <a:gd name="T90" fmla="*/ 65 w 71"/>
                      <a:gd name="T91" fmla="*/ 29 h 79"/>
                      <a:gd name="T92" fmla="*/ 66 w 71"/>
                      <a:gd name="T93" fmla="*/ 35 h 79"/>
                      <a:gd name="T94" fmla="*/ 68 w 71"/>
                      <a:gd name="T95" fmla="*/ 28 h 79"/>
                      <a:gd name="T96" fmla="*/ 70 w 71"/>
                      <a:gd name="T97" fmla="*/ 19 h 79"/>
                      <a:gd name="T98" fmla="*/ 66 w 71"/>
                      <a:gd name="T99" fmla="*/ 13 h 79"/>
                      <a:gd name="T100" fmla="*/ 62 w 71"/>
                      <a:gd name="T101" fmla="*/ 9 h 79"/>
                      <a:gd name="T102" fmla="*/ 57 w 71"/>
                      <a:gd name="T103" fmla="*/ 6 h 7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1"/>
                      <a:gd name="T157" fmla="*/ 0 h 79"/>
                      <a:gd name="T158" fmla="*/ 71 w 71"/>
                      <a:gd name="T159" fmla="*/ 79 h 7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1" h="79">
                        <a:moveTo>
                          <a:pt x="57" y="6"/>
                        </a:moveTo>
                        <a:lnTo>
                          <a:pt x="51" y="3"/>
                        </a:lnTo>
                        <a:lnTo>
                          <a:pt x="46" y="2"/>
                        </a:lnTo>
                        <a:lnTo>
                          <a:pt x="38" y="0"/>
                        </a:lnTo>
                        <a:lnTo>
                          <a:pt x="32" y="0"/>
                        </a:lnTo>
                        <a:lnTo>
                          <a:pt x="25" y="0"/>
                        </a:lnTo>
                        <a:lnTo>
                          <a:pt x="19" y="1"/>
                        </a:lnTo>
                        <a:lnTo>
                          <a:pt x="14" y="1"/>
                        </a:lnTo>
                        <a:lnTo>
                          <a:pt x="10" y="3"/>
                        </a:lnTo>
                        <a:lnTo>
                          <a:pt x="6" y="6"/>
                        </a:lnTo>
                        <a:lnTo>
                          <a:pt x="3" y="10"/>
                        </a:lnTo>
                        <a:lnTo>
                          <a:pt x="2" y="16"/>
                        </a:lnTo>
                        <a:lnTo>
                          <a:pt x="1" y="24"/>
                        </a:lnTo>
                        <a:lnTo>
                          <a:pt x="0" y="34"/>
                        </a:lnTo>
                        <a:lnTo>
                          <a:pt x="1" y="43"/>
                        </a:lnTo>
                        <a:lnTo>
                          <a:pt x="3" y="51"/>
                        </a:lnTo>
                        <a:lnTo>
                          <a:pt x="4" y="58"/>
                        </a:lnTo>
                        <a:lnTo>
                          <a:pt x="6" y="63"/>
                        </a:lnTo>
                        <a:lnTo>
                          <a:pt x="8" y="68"/>
                        </a:lnTo>
                        <a:lnTo>
                          <a:pt x="10" y="73"/>
                        </a:lnTo>
                        <a:lnTo>
                          <a:pt x="13" y="78"/>
                        </a:lnTo>
                        <a:lnTo>
                          <a:pt x="15" y="78"/>
                        </a:lnTo>
                        <a:lnTo>
                          <a:pt x="14" y="71"/>
                        </a:lnTo>
                        <a:lnTo>
                          <a:pt x="16" y="66"/>
                        </a:lnTo>
                        <a:lnTo>
                          <a:pt x="17" y="63"/>
                        </a:lnTo>
                        <a:lnTo>
                          <a:pt x="15" y="59"/>
                        </a:lnTo>
                        <a:lnTo>
                          <a:pt x="14" y="51"/>
                        </a:lnTo>
                        <a:lnTo>
                          <a:pt x="16" y="49"/>
                        </a:lnTo>
                        <a:lnTo>
                          <a:pt x="19" y="53"/>
                        </a:lnTo>
                        <a:lnTo>
                          <a:pt x="22" y="57"/>
                        </a:lnTo>
                        <a:lnTo>
                          <a:pt x="21" y="49"/>
                        </a:lnTo>
                        <a:lnTo>
                          <a:pt x="23" y="40"/>
                        </a:lnTo>
                        <a:lnTo>
                          <a:pt x="23" y="30"/>
                        </a:lnTo>
                        <a:lnTo>
                          <a:pt x="23" y="24"/>
                        </a:lnTo>
                        <a:lnTo>
                          <a:pt x="21" y="22"/>
                        </a:lnTo>
                        <a:lnTo>
                          <a:pt x="26" y="23"/>
                        </a:lnTo>
                        <a:lnTo>
                          <a:pt x="30" y="25"/>
                        </a:lnTo>
                        <a:lnTo>
                          <a:pt x="33" y="25"/>
                        </a:lnTo>
                        <a:lnTo>
                          <a:pt x="40" y="26"/>
                        </a:lnTo>
                        <a:lnTo>
                          <a:pt x="44" y="28"/>
                        </a:lnTo>
                        <a:lnTo>
                          <a:pt x="38" y="25"/>
                        </a:lnTo>
                        <a:lnTo>
                          <a:pt x="42" y="25"/>
                        </a:lnTo>
                        <a:lnTo>
                          <a:pt x="50" y="25"/>
                        </a:lnTo>
                        <a:lnTo>
                          <a:pt x="56" y="24"/>
                        </a:lnTo>
                        <a:lnTo>
                          <a:pt x="63" y="24"/>
                        </a:lnTo>
                        <a:lnTo>
                          <a:pt x="65" y="29"/>
                        </a:lnTo>
                        <a:lnTo>
                          <a:pt x="66" y="35"/>
                        </a:lnTo>
                        <a:lnTo>
                          <a:pt x="68" y="28"/>
                        </a:lnTo>
                        <a:lnTo>
                          <a:pt x="70" y="19"/>
                        </a:lnTo>
                        <a:lnTo>
                          <a:pt x="66" y="13"/>
                        </a:lnTo>
                        <a:lnTo>
                          <a:pt x="62" y="9"/>
                        </a:lnTo>
                        <a:lnTo>
                          <a:pt x="57" y="6"/>
                        </a:lnTo>
                      </a:path>
                    </a:pathLst>
                  </a:custGeom>
                  <a:blipFill dpi="0" rotWithShape="0">
                    <a:blip r:embed="rId16"/>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20493" name="Group 1191">
                <a:extLst>
                  <a:ext uri="{FF2B5EF4-FFF2-40B4-BE49-F238E27FC236}">
                    <a16:creationId xmlns:a16="http://schemas.microsoft.com/office/drawing/2014/main" xmlns="" id="{AB75F599-ACE7-4DAF-970C-230302ED420A}"/>
                  </a:ext>
                </a:extLst>
              </p:cNvPr>
              <p:cNvGrpSpPr>
                <a:grpSpLocks/>
              </p:cNvGrpSpPr>
              <p:nvPr/>
            </p:nvGrpSpPr>
            <p:grpSpPr bwMode="auto">
              <a:xfrm>
                <a:off x="2640" y="816"/>
                <a:ext cx="1170" cy="798"/>
                <a:chOff x="2640" y="816"/>
                <a:chExt cx="1170" cy="798"/>
              </a:xfrm>
            </p:grpSpPr>
            <p:grpSp>
              <p:nvGrpSpPr>
                <p:cNvPr id="20494" name="Group 1192">
                  <a:extLst>
                    <a:ext uri="{FF2B5EF4-FFF2-40B4-BE49-F238E27FC236}">
                      <a16:creationId xmlns:a16="http://schemas.microsoft.com/office/drawing/2014/main" xmlns="" id="{DFC5DAF4-D21C-48CA-B4AF-C3202E2543C7}"/>
                    </a:ext>
                  </a:extLst>
                </p:cNvPr>
                <p:cNvGrpSpPr>
                  <a:grpSpLocks/>
                </p:cNvGrpSpPr>
                <p:nvPr/>
              </p:nvGrpSpPr>
              <p:grpSpPr bwMode="auto">
                <a:xfrm>
                  <a:off x="2765" y="848"/>
                  <a:ext cx="160" cy="739"/>
                  <a:chOff x="2765" y="848"/>
                  <a:chExt cx="160" cy="739"/>
                </a:xfrm>
              </p:grpSpPr>
              <p:grpSp>
                <p:nvGrpSpPr>
                  <p:cNvPr id="20632" name="Group 1193">
                    <a:extLst>
                      <a:ext uri="{FF2B5EF4-FFF2-40B4-BE49-F238E27FC236}">
                        <a16:creationId xmlns:a16="http://schemas.microsoft.com/office/drawing/2014/main" xmlns="" id="{DADB7484-BA74-46EA-9EF2-737163B3B39E}"/>
                      </a:ext>
                    </a:extLst>
                  </p:cNvPr>
                  <p:cNvGrpSpPr>
                    <a:grpSpLocks/>
                  </p:cNvGrpSpPr>
                  <p:nvPr/>
                </p:nvGrpSpPr>
                <p:grpSpPr bwMode="auto">
                  <a:xfrm>
                    <a:off x="2799" y="848"/>
                    <a:ext cx="85" cy="129"/>
                    <a:chOff x="2799" y="848"/>
                    <a:chExt cx="85" cy="129"/>
                  </a:xfrm>
                </p:grpSpPr>
                <p:sp>
                  <p:nvSpPr>
                    <p:cNvPr id="20652" name="Freeform 1194">
                      <a:extLst>
                        <a:ext uri="{FF2B5EF4-FFF2-40B4-BE49-F238E27FC236}">
                          <a16:creationId xmlns:a16="http://schemas.microsoft.com/office/drawing/2014/main" xmlns="" id="{61CE7287-0EE9-4919-9372-55CCA3004F6B}"/>
                        </a:ext>
                      </a:extLst>
                    </p:cNvPr>
                    <p:cNvSpPr>
                      <a:spLocks/>
                    </p:cNvSpPr>
                    <p:nvPr/>
                  </p:nvSpPr>
                  <p:spPr bwMode="auto">
                    <a:xfrm>
                      <a:off x="2799" y="848"/>
                      <a:ext cx="85" cy="101"/>
                    </a:xfrm>
                    <a:custGeom>
                      <a:avLst/>
                      <a:gdLst>
                        <a:gd name="T0" fmla="*/ 32 w 85"/>
                        <a:gd name="T1" fmla="*/ 1 h 101"/>
                        <a:gd name="T2" fmla="*/ 23 w 85"/>
                        <a:gd name="T3" fmla="*/ 6 h 101"/>
                        <a:gd name="T4" fmla="*/ 17 w 85"/>
                        <a:gd name="T5" fmla="*/ 12 h 101"/>
                        <a:gd name="T6" fmla="*/ 13 w 85"/>
                        <a:gd name="T7" fmla="*/ 19 h 101"/>
                        <a:gd name="T8" fmla="*/ 8 w 85"/>
                        <a:gd name="T9" fmla="*/ 33 h 101"/>
                        <a:gd name="T10" fmla="*/ 3 w 85"/>
                        <a:gd name="T11" fmla="*/ 53 h 101"/>
                        <a:gd name="T12" fmla="*/ 0 w 85"/>
                        <a:gd name="T13" fmla="*/ 71 h 101"/>
                        <a:gd name="T14" fmla="*/ 1 w 85"/>
                        <a:gd name="T15" fmla="*/ 79 h 101"/>
                        <a:gd name="T16" fmla="*/ 2 w 85"/>
                        <a:gd name="T17" fmla="*/ 86 h 101"/>
                        <a:gd name="T18" fmla="*/ 4 w 85"/>
                        <a:gd name="T19" fmla="*/ 95 h 101"/>
                        <a:gd name="T20" fmla="*/ 4 w 85"/>
                        <a:gd name="T21" fmla="*/ 98 h 101"/>
                        <a:gd name="T22" fmla="*/ 7 w 85"/>
                        <a:gd name="T23" fmla="*/ 98 h 101"/>
                        <a:gd name="T24" fmla="*/ 12 w 85"/>
                        <a:gd name="T25" fmla="*/ 97 h 101"/>
                        <a:gd name="T26" fmla="*/ 17 w 85"/>
                        <a:gd name="T27" fmla="*/ 97 h 101"/>
                        <a:gd name="T28" fmla="*/ 25 w 85"/>
                        <a:gd name="T29" fmla="*/ 99 h 101"/>
                        <a:gd name="T30" fmla="*/ 29 w 85"/>
                        <a:gd name="T31" fmla="*/ 100 h 101"/>
                        <a:gd name="T32" fmla="*/ 29 w 85"/>
                        <a:gd name="T33" fmla="*/ 93 h 101"/>
                        <a:gd name="T34" fmla="*/ 23 w 85"/>
                        <a:gd name="T35" fmla="*/ 79 h 101"/>
                        <a:gd name="T36" fmla="*/ 22 w 85"/>
                        <a:gd name="T37" fmla="*/ 57 h 101"/>
                        <a:gd name="T38" fmla="*/ 23 w 85"/>
                        <a:gd name="T39" fmla="*/ 37 h 101"/>
                        <a:gd name="T40" fmla="*/ 35 w 85"/>
                        <a:gd name="T41" fmla="*/ 25 h 101"/>
                        <a:gd name="T42" fmla="*/ 55 w 85"/>
                        <a:gd name="T43" fmla="*/ 23 h 101"/>
                        <a:gd name="T44" fmla="*/ 64 w 85"/>
                        <a:gd name="T45" fmla="*/ 35 h 101"/>
                        <a:gd name="T46" fmla="*/ 63 w 85"/>
                        <a:gd name="T47" fmla="*/ 77 h 101"/>
                        <a:gd name="T48" fmla="*/ 55 w 85"/>
                        <a:gd name="T49" fmla="*/ 94 h 101"/>
                        <a:gd name="T50" fmla="*/ 55 w 85"/>
                        <a:gd name="T51" fmla="*/ 99 h 101"/>
                        <a:gd name="T52" fmla="*/ 60 w 85"/>
                        <a:gd name="T53" fmla="*/ 99 h 101"/>
                        <a:gd name="T54" fmla="*/ 66 w 85"/>
                        <a:gd name="T55" fmla="*/ 98 h 101"/>
                        <a:gd name="T56" fmla="*/ 71 w 85"/>
                        <a:gd name="T57" fmla="*/ 98 h 101"/>
                        <a:gd name="T58" fmla="*/ 76 w 85"/>
                        <a:gd name="T59" fmla="*/ 99 h 101"/>
                        <a:gd name="T60" fmla="*/ 78 w 85"/>
                        <a:gd name="T61" fmla="*/ 99 h 101"/>
                        <a:gd name="T62" fmla="*/ 79 w 85"/>
                        <a:gd name="T63" fmla="*/ 93 h 101"/>
                        <a:gd name="T64" fmla="*/ 82 w 85"/>
                        <a:gd name="T65" fmla="*/ 83 h 101"/>
                        <a:gd name="T66" fmla="*/ 84 w 85"/>
                        <a:gd name="T67" fmla="*/ 74 h 101"/>
                        <a:gd name="T68" fmla="*/ 84 w 85"/>
                        <a:gd name="T69" fmla="*/ 66 h 101"/>
                        <a:gd name="T70" fmla="*/ 84 w 85"/>
                        <a:gd name="T71" fmla="*/ 57 h 101"/>
                        <a:gd name="T72" fmla="*/ 82 w 85"/>
                        <a:gd name="T73" fmla="*/ 51 h 101"/>
                        <a:gd name="T74" fmla="*/ 80 w 85"/>
                        <a:gd name="T75" fmla="*/ 44 h 101"/>
                        <a:gd name="T76" fmla="*/ 79 w 85"/>
                        <a:gd name="T77" fmla="*/ 37 h 101"/>
                        <a:gd name="T78" fmla="*/ 79 w 85"/>
                        <a:gd name="T79" fmla="*/ 32 h 101"/>
                        <a:gd name="T80" fmla="*/ 77 w 85"/>
                        <a:gd name="T81" fmla="*/ 25 h 101"/>
                        <a:gd name="T82" fmla="*/ 75 w 85"/>
                        <a:gd name="T83" fmla="*/ 16 h 101"/>
                        <a:gd name="T84" fmla="*/ 69 w 85"/>
                        <a:gd name="T85" fmla="*/ 8 h 101"/>
                        <a:gd name="T86" fmla="*/ 61 w 85"/>
                        <a:gd name="T87" fmla="*/ 2 h 101"/>
                        <a:gd name="T88" fmla="*/ 52 w 85"/>
                        <a:gd name="T89" fmla="*/ 0 h 101"/>
                        <a:gd name="T90" fmla="*/ 44 w 85"/>
                        <a:gd name="T91" fmla="*/ 0 h 101"/>
                        <a:gd name="T92" fmla="*/ 32 w 85"/>
                        <a:gd name="T93" fmla="*/ 1 h 1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5"/>
                        <a:gd name="T142" fmla="*/ 0 h 101"/>
                        <a:gd name="T143" fmla="*/ 85 w 85"/>
                        <a:gd name="T144" fmla="*/ 101 h 10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5" h="101">
                          <a:moveTo>
                            <a:pt x="32" y="1"/>
                          </a:moveTo>
                          <a:lnTo>
                            <a:pt x="23" y="6"/>
                          </a:lnTo>
                          <a:lnTo>
                            <a:pt x="17" y="12"/>
                          </a:lnTo>
                          <a:lnTo>
                            <a:pt x="13" y="19"/>
                          </a:lnTo>
                          <a:lnTo>
                            <a:pt x="8" y="33"/>
                          </a:lnTo>
                          <a:lnTo>
                            <a:pt x="3" y="53"/>
                          </a:lnTo>
                          <a:lnTo>
                            <a:pt x="0" y="71"/>
                          </a:lnTo>
                          <a:lnTo>
                            <a:pt x="1" y="79"/>
                          </a:lnTo>
                          <a:lnTo>
                            <a:pt x="2" y="86"/>
                          </a:lnTo>
                          <a:lnTo>
                            <a:pt x="4" y="95"/>
                          </a:lnTo>
                          <a:lnTo>
                            <a:pt x="4" y="98"/>
                          </a:lnTo>
                          <a:lnTo>
                            <a:pt x="7" y="98"/>
                          </a:lnTo>
                          <a:lnTo>
                            <a:pt x="12" y="97"/>
                          </a:lnTo>
                          <a:lnTo>
                            <a:pt x="17" y="97"/>
                          </a:lnTo>
                          <a:lnTo>
                            <a:pt x="25" y="99"/>
                          </a:lnTo>
                          <a:lnTo>
                            <a:pt x="29" y="100"/>
                          </a:lnTo>
                          <a:lnTo>
                            <a:pt x="29" y="93"/>
                          </a:lnTo>
                          <a:lnTo>
                            <a:pt x="23" y="79"/>
                          </a:lnTo>
                          <a:lnTo>
                            <a:pt x="22" y="57"/>
                          </a:lnTo>
                          <a:lnTo>
                            <a:pt x="23" y="37"/>
                          </a:lnTo>
                          <a:lnTo>
                            <a:pt x="35" y="25"/>
                          </a:lnTo>
                          <a:lnTo>
                            <a:pt x="55" y="23"/>
                          </a:lnTo>
                          <a:lnTo>
                            <a:pt x="64" y="35"/>
                          </a:lnTo>
                          <a:lnTo>
                            <a:pt x="63" y="77"/>
                          </a:lnTo>
                          <a:lnTo>
                            <a:pt x="55" y="94"/>
                          </a:lnTo>
                          <a:lnTo>
                            <a:pt x="55" y="99"/>
                          </a:lnTo>
                          <a:lnTo>
                            <a:pt x="60" y="99"/>
                          </a:lnTo>
                          <a:lnTo>
                            <a:pt x="66" y="98"/>
                          </a:lnTo>
                          <a:lnTo>
                            <a:pt x="71" y="98"/>
                          </a:lnTo>
                          <a:lnTo>
                            <a:pt x="76" y="99"/>
                          </a:lnTo>
                          <a:lnTo>
                            <a:pt x="78" y="99"/>
                          </a:lnTo>
                          <a:lnTo>
                            <a:pt x="79" y="93"/>
                          </a:lnTo>
                          <a:lnTo>
                            <a:pt x="82" y="83"/>
                          </a:lnTo>
                          <a:lnTo>
                            <a:pt x="84" y="74"/>
                          </a:lnTo>
                          <a:lnTo>
                            <a:pt x="84" y="66"/>
                          </a:lnTo>
                          <a:lnTo>
                            <a:pt x="84" y="57"/>
                          </a:lnTo>
                          <a:lnTo>
                            <a:pt x="82" y="51"/>
                          </a:lnTo>
                          <a:lnTo>
                            <a:pt x="80" y="44"/>
                          </a:lnTo>
                          <a:lnTo>
                            <a:pt x="79" y="37"/>
                          </a:lnTo>
                          <a:lnTo>
                            <a:pt x="79" y="32"/>
                          </a:lnTo>
                          <a:lnTo>
                            <a:pt x="77" y="25"/>
                          </a:lnTo>
                          <a:lnTo>
                            <a:pt x="75" y="16"/>
                          </a:lnTo>
                          <a:lnTo>
                            <a:pt x="69" y="8"/>
                          </a:lnTo>
                          <a:lnTo>
                            <a:pt x="61" y="2"/>
                          </a:lnTo>
                          <a:lnTo>
                            <a:pt x="52" y="0"/>
                          </a:lnTo>
                          <a:lnTo>
                            <a:pt x="44" y="0"/>
                          </a:lnTo>
                          <a:lnTo>
                            <a:pt x="32" y="1"/>
                          </a:lnTo>
                        </a:path>
                      </a:pathLst>
                    </a:custGeom>
                    <a:blipFill dpi="0" rotWithShape="0">
                      <a:blip r:embed="rId1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53" name="Freeform 1195">
                      <a:extLst>
                        <a:ext uri="{FF2B5EF4-FFF2-40B4-BE49-F238E27FC236}">
                          <a16:creationId xmlns:a16="http://schemas.microsoft.com/office/drawing/2014/main" xmlns="" id="{B5B61E63-4D87-41E0-ACB8-C42A0A776A23}"/>
                        </a:ext>
                      </a:extLst>
                    </p:cNvPr>
                    <p:cNvSpPr>
                      <a:spLocks/>
                    </p:cNvSpPr>
                    <p:nvPr/>
                  </p:nvSpPr>
                  <p:spPr bwMode="auto">
                    <a:xfrm>
                      <a:off x="2817" y="867"/>
                      <a:ext cx="50" cy="110"/>
                    </a:xfrm>
                    <a:custGeom>
                      <a:avLst/>
                      <a:gdLst>
                        <a:gd name="T0" fmla="*/ 5 w 50"/>
                        <a:gd name="T1" fmla="*/ 11 h 110"/>
                        <a:gd name="T2" fmla="*/ 2 w 50"/>
                        <a:gd name="T3" fmla="*/ 18 h 110"/>
                        <a:gd name="T4" fmla="*/ 1 w 50"/>
                        <a:gd name="T5" fmla="*/ 27 h 110"/>
                        <a:gd name="T6" fmla="*/ 0 w 50"/>
                        <a:gd name="T7" fmla="*/ 37 h 110"/>
                        <a:gd name="T8" fmla="*/ 1 w 50"/>
                        <a:gd name="T9" fmla="*/ 44 h 110"/>
                        <a:gd name="T10" fmla="*/ 2 w 50"/>
                        <a:gd name="T11" fmla="*/ 52 h 110"/>
                        <a:gd name="T12" fmla="*/ 11 w 50"/>
                        <a:gd name="T13" fmla="*/ 74 h 110"/>
                        <a:gd name="T14" fmla="*/ 11 w 50"/>
                        <a:gd name="T15" fmla="*/ 95 h 110"/>
                        <a:gd name="T16" fmla="*/ 25 w 50"/>
                        <a:gd name="T17" fmla="*/ 109 h 110"/>
                        <a:gd name="T18" fmla="*/ 36 w 50"/>
                        <a:gd name="T19" fmla="*/ 93 h 110"/>
                        <a:gd name="T20" fmla="*/ 36 w 50"/>
                        <a:gd name="T21" fmla="*/ 75 h 110"/>
                        <a:gd name="T22" fmla="*/ 46 w 50"/>
                        <a:gd name="T23" fmla="*/ 56 h 110"/>
                        <a:gd name="T24" fmla="*/ 48 w 50"/>
                        <a:gd name="T25" fmla="*/ 45 h 110"/>
                        <a:gd name="T26" fmla="*/ 49 w 50"/>
                        <a:gd name="T27" fmla="*/ 37 h 110"/>
                        <a:gd name="T28" fmla="*/ 48 w 50"/>
                        <a:gd name="T29" fmla="*/ 29 h 110"/>
                        <a:gd name="T30" fmla="*/ 48 w 50"/>
                        <a:gd name="T31" fmla="*/ 22 h 110"/>
                        <a:gd name="T32" fmla="*/ 46 w 50"/>
                        <a:gd name="T33" fmla="*/ 14 h 110"/>
                        <a:gd name="T34" fmla="*/ 43 w 50"/>
                        <a:gd name="T35" fmla="*/ 7 h 110"/>
                        <a:gd name="T36" fmla="*/ 38 w 50"/>
                        <a:gd name="T37" fmla="*/ 3 h 110"/>
                        <a:gd name="T38" fmla="*/ 30 w 50"/>
                        <a:gd name="T39" fmla="*/ 1 h 110"/>
                        <a:gd name="T40" fmla="*/ 22 w 50"/>
                        <a:gd name="T41" fmla="*/ 0 h 110"/>
                        <a:gd name="T42" fmla="*/ 15 w 50"/>
                        <a:gd name="T43" fmla="*/ 1 h 110"/>
                        <a:gd name="T44" fmla="*/ 9 w 50"/>
                        <a:gd name="T45" fmla="*/ 5 h 110"/>
                        <a:gd name="T46" fmla="*/ 5 w 50"/>
                        <a:gd name="T47" fmla="*/ 11 h 1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
                        <a:gd name="T73" fmla="*/ 0 h 110"/>
                        <a:gd name="T74" fmla="*/ 50 w 50"/>
                        <a:gd name="T75" fmla="*/ 110 h 11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 h="110">
                          <a:moveTo>
                            <a:pt x="5" y="11"/>
                          </a:moveTo>
                          <a:lnTo>
                            <a:pt x="2" y="18"/>
                          </a:lnTo>
                          <a:lnTo>
                            <a:pt x="1" y="27"/>
                          </a:lnTo>
                          <a:lnTo>
                            <a:pt x="0" y="37"/>
                          </a:lnTo>
                          <a:lnTo>
                            <a:pt x="1" y="44"/>
                          </a:lnTo>
                          <a:lnTo>
                            <a:pt x="2" y="52"/>
                          </a:lnTo>
                          <a:lnTo>
                            <a:pt x="11" y="74"/>
                          </a:lnTo>
                          <a:lnTo>
                            <a:pt x="11" y="95"/>
                          </a:lnTo>
                          <a:lnTo>
                            <a:pt x="25" y="109"/>
                          </a:lnTo>
                          <a:lnTo>
                            <a:pt x="36" y="93"/>
                          </a:lnTo>
                          <a:lnTo>
                            <a:pt x="36" y="75"/>
                          </a:lnTo>
                          <a:lnTo>
                            <a:pt x="46" y="56"/>
                          </a:lnTo>
                          <a:lnTo>
                            <a:pt x="48" y="45"/>
                          </a:lnTo>
                          <a:lnTo>
                            <a:pt x="49" y="37"/>
                          </a:lnTo>
                          <a:lnTo>
                            <a:pt x="48" y="29"/>
                          </a:lnTo>
                          <a:lnTo>
                            <a:pt x="48" y="22"/>
                          </a:lnTo>
                          <a:lnTo>
                            <a:pt x="46" y="14"/>
                          </a:lnTo>
                          <a:lnTo>
                            <a:pt x="43" y="7"/>
                          </a:lnTo>
                          <a:lnTo>
                            <a:pt x="38" y="3"/>
                          </a:lnTo>
                          <a:lnTo>
                            <a:pt x="30" y="1"/>
                          </a:lnTo>
                          <a:lnTo>
                            <a:pt x="22" y="0"/>
                          </a:lnTo>
                          <a:lnTo>
                            <a:pt x="15" y="1"/>
                          </a:lnTo>
                          <a:lnTo>
                            <a:pt x="9" y="5"/>
                          </a:lnTo>
                          <a:lnTo>
                            <a:pt x="5" y="11"/>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54" name="Group 1196">
                      <a:extLst>
                        <a:ext uri="{FF2B5EF4-FFF2-40B4-BE49-F238E27FC236}">
                          <a16:creationId xmlns:a16="http://schemas.microsoft.com/office/drawing/2014/main" xmlns="" id="{2DBFAC7D-CFAA-4E09-A7CB-71F042F65B20}"/>
                        </a:ext>
                      </a:extLst>
                    </p:cNvPr>
                    <p:cNvGrpSpPr>
                      <a:grpSpLocks/>
                    </p:cNvGrpSpPr>
                    <p:nvPr/>
                  </p:nvGrpSpPr>
                  <p:grpSpPr bwMode="auto">
                    <a:xfrm>
                      <a:off x="2813" y="914"/>
                      <a:ext cx="57" cy="16"/>
                      <a:chOff x="2813" y="914"/>
                      <a:chExt cx="57" cy="16"/>
                    </a:xfrm>
                  </p:grpSpPr>
                  <p:grpSp>
                    <p:nvGrpSpPr>
                      <p:cNvPr id="20655" name="Group 1197">
                        <a:extLst>
                          <a:ext uri="{FF2B5EF4-FFF2-40B4-BE49-F238E27FC236}">
                            <a16:creationId xmlns:a16="http://schemas.microsoft.com/office/drawing/2014/main" xmlns="" id="{22AFD460-4836-45F6-93C2-18841EDFA186}"/>
                          </a:ext>
                        </a:extLst>
                      </p:cNvPr>
                      <p:cNvGrpSpPr>
                        <a:grpSpLocks/>
                      </p:cNvGrpSpPr>
                      <p:nvPr/>
                    </p:nvGrpSpPr>
                    <p:grpSpPr bwMode="auto">
                      <a:xfrm>
                        <a:off x="2813" y="914"/>
                        <a:ext cx="10" cy="16"/>
                        <a:chOff x="2813" y="914"/>
                        <a:chExt cx="10" cy="16"/>
                      </a:xfrm>
                    </p:grpSpPr>
                    <p:sp>
                      <p:nvSpPr>
                        <p:cNvPr id="20659" name="Oval 1198">
                          <a:extLst>
                            <a:ext uri="{FF2B5EF4-FFF2-40B4-BE49-F238E27FC236}">
                              <a16:creationId xmlns:a16="http://schemas.microsoft.com/office/drawing/2014/main" xmlns="" id="{A9322F8E-78AB-4BA9-A597-03C299565827}"/>
                            </a:ext>
                          </a:extLst>
                        </p:cNvPr>
                        <p:cNvSpPr>
                          <a:spLocks noChangeArrowheads="1"/>
                        </p:cNvSpPr>
                        <p:nvPr/>
                      </p:nvSpPr>
                      <p:spPr bwMode="auto">
                        <a:xfrm>
                          <a:off x="2813" y="914"/>
                          <a:ext cx="10" cy="16"/>
                        </a:xfrm>
                        <a:prstGeom prst="ellipse">
                          <a:avLst/>
                        </a:prstGeom>
                        <a:blipFill dpi="0" rotWithShape="0">
                          <a:blip r:embed="rId18"/>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20660" name="Oval 1199">
                          <a:extLst>
                            <a:ext uri="{FF2B5EF4-FFF2-40B4-BE49-F238E27FC236}">
                              <a16:creationId xmlns:a16="http://schemas.microsoft.com/office/drawing/2014/main" xmlns="" id="{7AB6AD9F-9BD9-4D0B-B20C-76980309BF41}"/>
                            </a:ext>
                          </a:extLst>
                        </p:cNvPr>
                        <p:cNvSpPr>
                          <a:spLocks noChangeArrowheads="1"/>
                        </p:cNvSpPr>
                        <p:nvPr/>
                      </p:nvSpPr>
                      <p:spPr bwMode="auto">
                        <a:xfrm>
                          <a:off x="2814" y="915"/>
                          <a:ext cx="7" cy="13"/>
                        </a:xfrm>
                        <a:prstGeom prst="ellipse">
                          <a:avLst/>
                        </a:prstGeom>
                        <a:blipFill dpi="0" rotWithShape="0">
                          <a:blip r:embed="rId19"/>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nvGrpSpPr>
                      <p:cNvPr id="20656" name="Group 1200">
                        <a:extLst>
                          <a:ext uri="{FF2B5EF4-FFF2-40B4-BE49-F238E27FC236}">
                            <a16:creationId xmlns:a16="http://schemas.microsoft.com/office/drawing/2014/main" xmlns="" id="{758FF4FF-8C7E-49A8-A7B3-7734E3518CF4}"/>
                          </a:ext>
                        </a:extLst>
                      </p:cNvPr>
                      <p:cNvGrpSpPr>
                        <a:grpSpLocks/>
                      </p:cNvGrpSpPr>
                      <p:nvPr/>
                    </p:nvGrpSpPr>
                    <p:grpSpPr bwMode="auto">
                      <a:xfrm>
                        <a:off x="2860" y="914"/>
                        <a:ext cx="10" cy="16"/>
                        <a:chOff x="2860" y="914"/>
                        <a:chExt cx="10" cy="16"/>
                      </a:xfrm>
                    </p:grpSpPr>
                    <p:sp>
                      <p:nvSpPr>
                        <p:cNvPr id="20657" name="Oval 1201">
                          <a:extLst>
                            <a:ext uri="{FF2B5EF4-FFF2-40B4-BE49-F238E27FC236}">
                              <a16:creationId xmlns:a16="http://schemas.microsoft.com/office/drawing/2014/main" xmlns="" id="{4894EE79-C8EF-48BB-8F84-C310026E0692}"/>
                            </a:ext>
                          </a:extLst>
                        </p:cNvPr>
                        <p:cNvSpPr>
                          <a:spLocks noChangeArrowheads="1"/>
                        </p:cNvSpPr>
                        <p:nvPr/>
                      </p:nvSpPr>
                      <p:spPr bwMode="auto">
                        <a:xfrm>
                          <a:off x="2860" y="914"/>
                          <a:ext cx="10" cy="16"/>
                        </a:xfrm>
                        <a:prstGeom prst="ellipse">
                          <a:avLst/>
                        </a:prstGeom>
                        <a:blipFill dpi="0" rotWithShape="0">
                          <a:blip r:embed="rId18"/>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20658" name="Oval 1202">
                          <a:extLst>
                            <a:ext uri="{FF2B5EF4-FFF2-40B4-BE49-F238E27FC236}">
                              <a16:creationId xmlns:a16="http://schemas.microsoft.com/office/drawing/2014/main" xmlns="" id="{12C5D05B-66B8-4F04-B6BB-90305A563A0A}"/>
                            </a:ext>
                          </a:extLst>
                        </p:cNvPr>
                        <p:cNvSpPr>
                          <a:spLocks noChangeArrowheads="1"/>
                        </p:cNvSpPr>
                        <p:nvPr/>
                      </p:nvSpPr>
                      <p:spPr bwMode="auto">
                        <a:xfrm>
                          <a:off x="2862" y="915"/>
                          <a:ext cx="7" cy="13"/>
                        </a:xfrm>
                        <a:prstGeom prst="ellipse">
                          <a:avLst/>
                        </a:prstGeom>
                        <a:blipFill dpi="0" rotWithShape="0">
                          <a:blip r:embed="rId19"/>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grpSp>
              <p:grpSp>
                <p:nvGrpSpPr>
                  <p:cNvPr id="20633" name="Group 1203">
                    <a:extLst>
                      <a:ext uri="{FF2B5EF4-FFF2-40B4-BE49-F238E27FC236}">
                        <a16:creationId xmlns:a16="http://schemas.microsoft.com/office/drawing/2014/main" xmlns="" id="{17570041-5631-4ED3-833C-E33136CBC312}"/>
                      </a:ext>
                    </a:extLst>
                  </p:cNvPr>
                  <p:cNvGrpSpPr>
                    <a:grpSpLocks/>
                  </p:cNvGrpSpPr>
                  <p:nvPr/>
                </p:nvGrpSpPr>
                <p:grpSpPr bwMode="auto">
                  <a:xfrm>
                    <a:off x="2790" y="1204"/>
                    <a:ext cx="132" cy="351"/>
                    <a:chOff x="2790" y="1204"/>
                    <a:chExt cx="132" cy="351"/>
                  </a:xfrm>
                </p:grpSpPr>
                <p:grpSp>
                  <p:nvGrpSpPr>
                    <p:cNvPr id="20648" name="Group 1204">
                      <a:extLst>
                        <a:ext uri="{FF2B5EF4-FFF2-40B4-BE49-F238E27FC236}">
                          <a16:creationId xmlns:a16="http://schemas.microsoft.com/office/drawing/2014/main" xmlns="" id="{F8A30632-6098-4E5E-8DC8-C22BB56CC02B}"/>
                        </a:ext>
                      </a:extLst>
                    </p:cNvPr>
                    <p:cNvGrpSpPr>
                      <a:grpSpLocks/>
                    </p:cNvGrpSpPr>
                    <p:nvPr/>
                  </p:nvGrpSpPr>
                  <p:grpSpPr bwMode="auto">
                    <a:xfrm>
                      <a:off x="2790" y="1204"/>
                      <a:ext cx="132" cy="351"/>
                      <a:chOff x="2790" y="1204"/>
                      <a:chExt cx="132" cy="351"/>
                    </a:xfrm>
                  </p:grpSpPr>
                  <p:sp>
                    <p:nvSpPr>
                      <p:cNvPr id="20650" name="Freeform 1205">
                        <a:extLst>
                          <a:ext uri="{FF2B5EF4-FFF2-40B4-BE49-F238E27FC236}">
                            <a16:creationId xmlns:a16="http://schemas.microsoft.com/office/drawing/2014/main" xmlns="" id="{0E972C91-D41F-45A0-AEAC-2095868D56A0}"/>
                          </a:ext>
                        </a:extLst>
                      </p:cNvPr>
                      <p:cNvSpPr>
                        <a:spLocks/>
                      </p:cNvSpPr>
                      <p:nvPr/>
                    </p:nvSpPr>
                    <p:spPr bwMode="auto">
                      <a:xfrm>
                        <a:off x="2790" y="1280"/>
                        <a:ext cx="95" cy="275"/>
                      </a:xfrm>
                      <a:custGeom>
                        <a:avLst/>
                        <a:gdLst>
                          <a:gd name="T0" fmla="*/ 17 w 95"/>
                          <a:gd name="T1" fmla="*/ 5 h 275"/>
                          <a:gd name="T2" fmla="*/ 18 w 95"/>
                          <a:gd name="T3" fmla="*/ 84 h 275"/>
                          <a:gd name="T4" fmla="*/ 18 w 95"/>
                          <a:gd name="T5" fmla="*/ 151 h 275"/>
                          <a:gd name="T6" fmla="*/ 22 w 95"/>
                          <a:gd name="T7" fmla="*/ 216 h 275"/>
                          <a:gd name="T8" fmla="*/ 11 w 95"/>
                          <a:gd name="T9" fmla="*/ 244 h 275"/>
                          <a:gd name="T10" fmla="*/ 2 w 95"/>
                          <a:gd name="T11" fmla="*/ 262 h 275"/>
                          <a:gd name="T12" fmla="*/ 0 w 95"/>
                          <a:gd name="T13" fmla="*/ 267 h 275"/>
                          <a:gd name="T14" fmla="*/ 4 w 95"/>
                          <a:gd name="T15" fmla="*/ 274 h 275"/>
                          <a:gd name="T16" fmla="*/ 21 w 95"/>
                          <a:gd name="T17" fmla="*/ 273 h 275"/>
                          <a:gd name="T18" fmla="*/ 36 w 95"/>
                          <a:gd name="T19" fmla="*/ 237 h 275"/>
                          <a:gd name="T20" fmla="*/ 37 w 95"/>
                          <a:gd name="T21" fmla="*/ 214 h 275"/>
                          <a:gd name="T22" fmla="*/ 48 w 95"/>
                          <a:gd name="T23" fmla="*/ 138 h 275"/>
                          <a:gd name="T24" fmla="*/ 49 w 95"/>
                          <a:gd name="T25" fmla="*/ 120 h 275"/>
                          <a:gd name="T26" fmla="*/ 49 w 95"/>
                          <a:gd name="T27" fmla="*/ 156 h 275"/>
                          <a:gd name="T28" fmla="*/ 54 w 95"/>
                          <a:gd name="T29" fmla="*/ 206 h 275"/>
                          <a:gd name="T30" fmla="*/ 52 w 95"/>
                          <a:gd name="T31" fmla="*/ 230 h 275"/>
                          <a:gd name="T32" fmla="*/ 60 w 95"/>
                          <a:gd name="T33" fmla="*/ 253 h 275"/>
                          <a:gd name="T34" fmla="*/ 70 w 95"/>
                          <a:gd name="T35" fmla="*/ 270 h 275"/>
                          <a:gd name="T36" fmla="*/ 85 w 95"/>
                          <a:gd name="T37" fmla="*/ 271 h 275"/>
                          <a:gd name="T38" fmla="*/ 89 w 95"/>
                          <a:gd name="T39" fmla="*/ 265 h 275"/>
                          <a:gd name="T40" fmla="*/ 73 w 95"/>
                          <a:gd name="T41" fmla="*/ 229 h 275"/>
                          <a:gd name="T42" fmla="*/ 72 w 95"/>
                          <a:gd name="T43" fmla="*/ 212 h 275"/>
                          <a:gd name="T44" fmla="*/ 75 w 95"/>
                          <a:gd name="T45" fmla="*/ 175 h 275"/>
                          <a:gd name="T46" fmla="*/ 81 w 95"/>
                          <a:gd name="T47" fmla="*/ 115 h 275"/>
                          <a:gd name="T48" fmla="*/ 94 w 95"/>
                          <a:gd name="T49" fmla="*/ 0 h 275"/>
                          <a:gd name="T50" fmla="*/ 17 w 95"/>
                          <a:gd name="T51" fmla="*/ 5 h 2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5"/>
                          <a:gd name="T79" fmla="*/ 0 h 275"/>
                          <a:gd name="T80" fmla="*/ 95 w 95"/>
                          <a:gd name="T81" fmla="*/ 275 h 2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5" h="275">
                            <a:moveTo>
                              <a:pt x="17" y="5"/>
                            </a:moveTo>
                            <a:lnTo>
                              <a:pt x="18" y="84"/>
                            </a:lnTo>
                            <a:lnTo>
                              <a:pt x="18" y="151"/>
                            </a:lnTo>
                            <a:lnTo>
                              <a:pt x="22" y="216"/>
                            </a:lnTo>
                            <a:lnTo>
                              <a:pt x="11" y="244"/>
                            </a:lnTo>
                            <a:lnTo>
                              <a:pt x="2" y="262"/>
                            </a:lnTo>
                            <a:lnTo>
                              <a:pt x="0" y="267"/>
                            </a:lnTo>
                            <a:lnTo>
                              <a:pt x="4" y="274"/>
                            </a:lnTo>
                            <a:lnTo>
                              <a:pt x="21" y="273"/>
                            </a:lnTo>
                            <a:lnTo>
                              <a:pt x="36" y="237"/>
                            </a:lnTo>
                            <a:lnTo>
                              <a:pt x="37" y="214"/>
                            </a:lnTo>
                            <a:lnTo>
                              <a:pt x="48" y="138"/>
                            </a:lnTo>
                            <a:lnTo>
                              <a:pt x="49" y="120"/>
                            </a:lnTo>
                            <a:lnTo>
                              <a:pt x="49" y="156"/>
                            </a:lnTo>
                            <a:lnTo>
                              <a:pt x="54" y="206"/>
                            </a:lnTo>
                            <a:lnTo>
                              <a:pt x="52" y="230"/>
                            </a:lnTo>
                            <a:lnTo>
                              <a:pt x="60" y="253"/>
                            </a:lnTo>
                            <a:lnTo>
                              <a:pt x="70" y="270"/>
                            </a:lnTo>
                            <a:lnTo>
                              <a:pt x="85" y="271"/>
                            </a:lnTo>
                            <a:lnTo>
                              <a:pt x="89" y="265"/>
                            </a:lnTo>
                            <a:lnTo>
                              <a:pt x="73" y="229"/>
                            </a:lnTo>
                            <a:lnTo>
                              <a:pt x="72" y="212"/>
                            </a:lnTo>
                            <a:lnTo>
                              <a:pt x="75" y="175"/>
                            </a:lnTo>
                            <a:lnTo>
                              <a:pt x="81" y="115"/>
                            </a:lnTo>
                            <a:lnTo>
                              <a:pt x="94" y="0"/>
                            </a:lnTo>
                            <a:lnTo>
                              <a:pt x="17" y="5"/>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51" name="Freeform 1206">
                        <a:extLst>
                          <a:ext uri="{FF2B5EF4-FFF2-40B4-BE49-F238E27FC236}">
                            <a16:creationId xmlns:a16="http://schemas.microsoft.com/office/drawing/2014/main" xmlns="" id="{DD98F16E-D777-4CC1-B7FC-88E45ED0B72A}"/>
                          </a:ext>
                        </a:extLst>
                      </p:cNvPr>
                      <p:cNvSpPr>
                        <a:spLocks/>
                      </p:cNvSpPr>
                      <p:nvPr/>
                    </p:nvSpPr>
                    <p:spPr bwMode="auto">
                      <a:xfrm>
                        <a:off x="2899" y="1204"/>
                        <a:ext cx="23" cy="36"/>
                      </a:xfrm>
                      <a:custGeom>
                        <a:avLst/>
                        <a:gdLst>
                          <a:gd name="T0" fmla="*/ 22 w 23"/>
                          <a:gd name="T1" fmla="*/ 0 h 36"/>
                          <a:gd name="T2" fmla="*/ 22 w 23"/>
                          <a:gd name="T3" fmla="*/ 18 h 36"/>
                          <a:gd name="T4" fmla="*/ 0 w 23"/>
                          <a:gd name="T5" fmla="*/ 35 h 36"/>
                          <a:gd name="T6" fmla="*/ 10 w 23"/>
                          <a:gd name="T7" fmla="*/ 3 h 36"/>
                          <a:gd name="T8" fmla="*/ 22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22" y="0"/>
                            </a:moveTo>
                            <a:lnTo>
                              <a:pt x="22" y="18"/>
                            </a:lnTo>
                            <a:lnTo>
                              <a:pt x="0" y="35"/>
                            </a:lnTo>
                            <a:lnTo>
                              <a:pt x="10" y="3"/>
                            </a:lnTo>
                            <a:lnTo>
                              <a:pt x="22" y="0"/>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649" name="Freeform 1207">
                      <a:extLst>
                        <a:ext uri="{FF2B5EF4-FFF2-40B4-BE49-F238E27FC236}">
                          <a16:creationId xmlns:a16="http://schemas.microsoft.com/office/drawing/2014/main" xmlns="" id="{0464EC64-8547-4339-B4B4-C65C0645435D}"/>
                        </a:ext>
                      </a:extLst>
                    </p:cNvPr>
                    <p:cNvSpPr>
                      <a:spLocks/>
                    </p:cNvSpPr>
                    <p:nvPr/>
                  </p:nvSpPr>
                  <p:spPr bwMode="auto">
                    <a:xfrm>
                      <a:off x="2839" y="1282"/>
                      <a:ext cx="9" cy="123"/>
                    </a:xfrm>
                    <a:custGeom>
                      <a:avLst/>
                      <a:gdLst>
                        <a:gd name="T0" fmla="*/ 8 w 9"/>
                        <a:gd name="T1" fmla="*/ 0 h 123"/>
                        <a:gd name="T2" fmla="*/ 8 w 9"/>
                        <a:gd name="T3" fmla="*/ 41 h 123"/>
                        <a:gd name="T4" fmla="*/ 6 w 9"/>
                        <a:gd name="T5" fmla="*/ 65 h 123"/>
                        <a:gd name="T6" fmla="*/ 4 w 9"/>
                        <a:gd name="T7" fmla="*/ 91 h 123"/>
                        <a:gd name="T8" fmla="*/ 0 w 9"/>
                        <a:gd name="T9" fmla="*/ 116 h 123"/>
                        <a:gd name="T10" fmla="*/ 1 w 9"/>
                        <a:gd name="T11" fmla="*/ 122 h 123"/>
                        <a:gd name="T12" fmla="*/ 8 w 9"/>
                        <a:gd name="T13" fmla="*/ 0 h 123"/>
                        <a:gd name="T14" fmla="*/ 0 60000 65536"/>
                        <a:gd name="T15" fmla="*/ 0 60000 65536"/>
                        <a:gd name="T16" fmla="*/ 0 60000 65536"/>
                        <a:gd name="T17" fmla="*/ 0 60000 65536"/>
                        <a:gd name="T18" fmla="*/ 0 60000 65536"/>
                        <a:gd name="T19" fmla="*/ 0 60000 65536"/>
                        <a:gd name="T20" fmla="*/ 0 60000 65536"/>
                        <a:gd name="T21" fmla="*/ 0 w 9"/>
                        <a:gd name="T22" fmla="*/ 0 h 123"/>
                        <a:gd name="T23" fmla="*/ 9 w 9"/>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3">
                          <a:moveTo>
                            <a:pt x="8" y="0"/>
                          </a:moveTo>
                          <a:lnTo>
                            <a:pt x="8" y="41"/>
                          </a:lnTo>
                          <a:lnTo>
                            <a:pt x="6" y="65"/>
                          </a:lnTo>
                          <a:lnTo>
                            <a:pt x="4" y="91"/>
                          </a:lnTo>
                          <a:lnTo>
                            <a:pt x="0" y="116"/>
                          </a:lnTo>
                          <a:lnTo>
                            <a:pt x="1" y="122"/>
                          </a:lnTo>
                          <a:lnTo>
                            <a:pt x="8" y="0"/>
                          </a:lnTo>
                        </a:path>
                      </a:pathLst>
                    </a:custGeom>
                    <a:blipFill dpi="0" rotWithShape="0">
                      <a:blip r:embed="rId20"/>
                      <a:srcRect/>
                      <a:tile tx="0" ty="0" sx="100000" sy="100000" flip="none" algn="tl"/>
                    </a:blipFill>
                    <a:ln w="12700" cap="rnd">
                      <a:solidFill>
                        <a:srgbClr val="FF5F1F"/>
                      </a:solidFill>
                      <a:round/>
                      <a:headEnd/>
                      <a:tailEnd/>
                    </a:ln>
                  </p:spPr>
                  <p:txBody>
                    <a:bodyPr/>
                    <a:lstStyle/>
                    <a:p>
                      <a:endParaRPr lang="en-US"/>
                    </a:p>
                  </p:txBody>
                </p:sp>
              </p:grpSp>
              <p:grpSp>
                <p:nvGrpSpPr>
                  <p:cNvPr id="20634" name="Group 1208">
                    <a:extLst>
                      <a:ext uri="{FF2B5EF4-FFF2-40B4-BE49-F238E27FC236}">
                        <a16:creationId xmlns:a16="http://schemas.microsoft.com/office/drawing/2014/main" xmlns="" id="{B5F5F6DC-F9A2-4AF5-BB9C-0ED22711F9CB}"/>
                      </a:ext>
                    </a:extLst>
                  </p:cNvPr>
                  <p:cNvGrpSpPr>
                    <a:grpSpLocks/>
                  </p:cNvGrpSpPr>
                  <p:nvPr/>
                </p:nvGrpSpPr>
                <p:grpSpPr bwMode="auto">
                  <a:xfrm>
                    <a:off x="2765" y="960"/>
                    <a:ext cx="160" cy="331"/>
                    <a:chOff x="2765" y="960"/>
                    <a:chExt cx="160" cy="331"/>
                  </a:xfrm>
                </p:grpSpPr>
                <p:sp>
                  <p:nvSpPr>
                    <p:cNvPr id="20638" name="Freeform 1209">
                      <a:extLst>
                        <a:ext uri="{FF2B5EF4-FFF2-40B4-BE49-F238E27FC236}">
                          <a16:creationId xmlns:a16="http://schemas.microsoft.com/office/drawing/2014/main" xmlns="" id="{BFF0CFFB-F0C5-4780-8625-B518A13599AD}"/>
                        </a:ext>
                      </a:extLst>
                    </p:cNvPr>
                    <p:cNvSpPr>
                      <a:spLocks/>
                    </p:cNvSpPr>
                    <p:nvPr/>
                  </p:nvSpPr>
                  <p:spPr bwMode="auto">
                    <a:xfrm>
                      <a:off x="2765" y="960"/>
                      <a:ext cx="160" cy="331"/>
                    </a:xfrm>
                    <a:custGeom>
                      <a:avLst/>
                      <a:gdLst>
                        <a:gd name="T0" fmla="*/ 63 w 160"/>
                        <a:gd name="T1" fmla="*/ 2 h 331"/>
                        <a:gd name="T2" fmla="*/ 14 w 160"/>
                        <a:gd name="T3" fmla="*/ 33 h 331"/>
                        <a:gd name="T4" fmla="*/ 6 w 160"/>
                        <a:gd name="T5" fmla="*/ 48 h 331"/>
                        <a:gd name="T6" fmla="*/ 0 w 160"/>
                        <a:gd name="T7" fmla="*/ 172 h 331"/>
                        <a:gd name="T8" fmla="*/ 2 w 160"/>
                        <a:gd name="T9" fmla="*/ 201 h 331"/>
                        <a:gd name="T10" fmla="*/ 21 w 160"/>
                        <a:gd name="T11" fmla="*/ 198 h 331"/>
                        <a:gd name="T12" fmla="*/ 20 w 160"/>
                        <a:gd name="T13" fmla="*/ 271 h 331"/>
                        <a:gd name="T14" fmla="*/ 29 w 160"/>
                        <a:gd name="T15" fmla="*/ 271 h 331"/>
                        <a:gd name="T16" fmla="*/ 38 w 160"/>
                        <a:gd name="T17" fmla="*/ 328 h 331"/>
                        <a:gd name="T18" fmla="*/ 72 w 160"/>
                        <a:gd name="T19" fmla="*/ 328 h 331"/>
                        <a:gd name="T20" fmla="*/ 100 w 160"/>
                        <a:gd name="T21" fmla="*/ 325 h 331"/>
                        <a:gd name="T22" fmla="*/ 119 w 160"/>
                        <a:gd name="T23" fmla="*/ 330 h 331"/>
                        <a:gd name="T24" fmla="*/ 147 w 160"/>
                        <a:gd name="T25" fmla="*/ 248 h 331"/>
                        <a:gd name="T26" fmla="*/ 159 w 160"/>
                        <a:gd name="T27" fmla="*/ 246 h 331"/>
                        <a:gd name="T28" fmla="*/ 148 w 160"/>
                        <a:gd name="T29" fmla="*/ 132 h 331"/>
                        <a:gd name="T30" fmla="*/ 147 w 160"/>
                        <a:gd name="T31" fmla="*/ 42 h 331"/>
                        <a:gd name="T32" fmla="*/ 140 w 160"/>
                        <a:gd name="T33" fmla="*/ 32 h 331"/>
                        <a:gd name="T34" fmla="*/ 88 w 160"/>
                        <a:gd name="T35" fmla="*/ 0 h 331"/>
                        <a:gd name="T36" fmla="*/ 78 w 160"/>
                        <a:gd name="T37" fmla="*/ 13 h 331"/>
                        <a:gd name="T38" fmla="*/ 63 w 160"/>
                        <a:gd name="T39" fmla="*/ 2 h 33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60"/>
                        <a:gd name="T61" fmla="*/ 0 h 331"/>
                        <a:gd name="T62" fmla="*/ 160 w 160"/>
                        <a:gd name="T63" fmla="*/ 331 h 33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60" h="331">
                          <a:moveTo>
                            <a:pt x="63" y="2"/>
                          </a:moveTo>
                          <a:lnTo>
                            <a:pt x="14" y="33"/>
                          </a:lnTo>
                          <a:lnTo>
                            <a:pt x="6" y="48"/>
                          </a:lnTo>
                          <a:lnTo>
                            <a:pt x="0" y="172"/>
                          </a:lnTo>
                          <a:lnTo>
                            <a:pt x="2" y="201"/>
                          </a:lnTo>
                          <a:lnTo>
                            <a:pt x="21" y="198"/>
                          </a:lnTo>
                          <a:lnTo>
                            <a:pt x="20" y="271"/>
                          </a:lnTo>
                          <a:lnTo>
                            <a:pt x="29" y="271"/>
                          </a:lnTo>
                          <a:lnTo>
                            <a:pt x="38" y="328"/>
                          </a:lnTo>
                          <a:lnTo>
                            <a:pt x="72" y="328"/>
                          </a:lnTo>
                          <a:lnTo>
                            <a:pt x="100" y="325"/>
                          </a:lnTo>
                          <a:lnTo>
                            <a:pt x="119" y="330"/>
                          </a:lnTo>
                          <a:lnTo>
                            <a:pt x="147" y="248"/>
                          </a:lnTo>
                          <a:lnTo>
                            <a:pt x="159" y="246"/>
                          </a:lnTo>
                          <a:lnTo>
                            <a:pt x="148" y="132"/>
                          </a:lnTo>
                          <a:lnTo>
                            <a:pt x="147" y="42"/>
                          </a:lnTo>
                          <a:lnTo>
                            <a:pt x="140" y="32"/>
                          </a:lnTo>
                          <a:lnTo>
                            <a:pt x="88" y="0"/>
                          </a:lnTo>
                          <a:lnTo>
                            <a:pt x="78" y="13"/>
                          </a:lnTo>
                          <a:lnTo>
                            <a:pt x="63" y="2"/>
                          </a:lnTo>
                        </a:path>
                      </a:pathLst>
                    </a:custGeom>
                    <a:blipFill dpi="0" rotWithShape="0">
                      <a:blip r:embed="rId1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39" name="Group 1210">
                      <a:extLst>
                        <a:ext uri="{FF2B5EF4-FFF2-40B4-BE49-F238E27FC236}">
                          <a16:creationId xmlns:a16="http://schemas.microsoft.com/office/drawing/2014/main" xmlns="" id="{E7BC7930-514D-404D-AE86-C240DF5EA2A7}"/>
                        </a:ext>
                      </a:extLst>
                    </p:cNvPr>
                    <p:cNvGrpSpPr>
                      <a:grpSpLocks/>
                    </p:cNvGrpSpPr>
                    <p:nvPr/>
                  </p:nvGrpSpPr>
                  <p:grpSpPr bwMode="auto">
                    <a:xfrm>
                      <a:off x="2786" y="1026"/>
                      <a:ext cx="99" cy="206"/>
                      <a:chOff x="2786" y="1026"/>
                      <a:chExt cx="99" cy="206"/>
                    </a:xfrm>
                  </p:grpSpPr>
                  <p:grpSp>
                    <p:nvGrpSpPr>
                      <p:cNvPr id="20640" name="Group 1211">
                        <a:extLst>
                          <a:ext uri="{FF2B5EF4-FFF2-40B4-BE49-F238E27FC236}">
                            <a16:creationId xmlns:a16="http://schemas.microsoft.com/office/drawing/2014/main" xmlns="" id="{34520F5A-9BDD-47A8-8503-03FEF50ABFE8}"/>
                          </a:ext>
                        </a:extLst>
                      </p:cNvPr>
                      <p:cNvGrpSpPr>
                        <a:grpSpLocks/>
                      </p:cNvGrpSpPr>
                      <p:nvPr/>
                    </p:nvGrpSpPr>
                    <p:grpSpPr bwMode="auto">
                      <a:xfrm>
                        <a:off x="2789" y="1118"/>
                        <a:ext cx="70" cy="114"/>
                        <a:chOff x="2789" y="1118"/>
                        <a:chExt cx="70" cy="114"/>
                      </a:xfrm>
                    </p:grpSpPr>
                    <p:sp>
                      <p:nvSpPr>
                        <p:cNvPr id="20646" name="Freeform 1212">
                          <a:extLst>
                            <a:ext uri="{FF2B5EF4-FFF2-40B4-BE49-F238E27FC236}">
                              <a16:creationId xmlns:a16="http://schemas.microsoft.com/office/drawing/2014/main" xmlns="" id="{CA9D2BDE-9E8C-4670-B86A-EB363EE410D8}"/>
                            </a:ext>
                          </a:extLst>
                        </p:cNvPr>
                        <p:cNvSpPr>
                          <a:spLocks/>
                        </p:cNvSpPr>
                        <p:nvPr/>
                      </p:nvSpPr>
                      <p:spPr bwMode="auto">
                        <a:xfrm>
                          <a:off x="2798" y="1118"/>
                          <a:ext cx="61" cy="114"/>
                        </a:xfrm>
                        <a:custGeom>
                          <a:avLst/>
                          <a:gdLst>
                            <a:gd name="T0" fmla="*/ 0 w 61"/>
                            <a:gd name="T1" fmla="*/ 113 h 114"/>
                            <a:gd name="T2" fmla="*/ 59 w 61"/>
                            <a:gd name="T3" fmla="*/ 107 h 114"/>
                            <a:gd name="T4" fmla="*/ 60 w 61"/>
                            <a:gd name="T5" fmla="*/ 0 h 114"/>
                            <a:gd name="T6" fmla="*/ 0 60000 65536"/>
                            <a:gd name="T7" fmla="*/ 0 60000 65536"/>
                            <a:gd name="T8" fmla="*/ 0 60000 65536"/>
                            <a:gd name="T9" fmla="*/ 0 w 61"/>
                            <a:gd name="T10" fmla="*/ 0 h 114"/>
                            <a:gd name="T11" fmla="*/ 61 w 61"/>
                            <a:gd name="T12" fmla="*/ 114 h 114"/>
                          </a:gdLst>
                          <a:ahLst/>
                          <a:cxnLst>
                            <a:cxn ang="T6">
                              <a:pos x="T0" y="T1"/>
                            </a:cxn>
                            <a:cxn ang="T7">
                              <a:pos x="T2" y="T3"/>
                            </a:cxn>
                            <a:cxn ang="T8">
                              <a:pos x="T4" y="T5"/>
                            </a:cxn>
                          </a:cxnLst>
                          <a:rect l="T9" t="T10" r="T11" b="T12"/>
                          <a:pathLst>
                            <a:path w="61" h="114">
                              <a:moveTo>
                                <a:pt x="0" y="113"/>
                              </a:moveTo>
                              <a:lnTo>
                                <a:pt x="59" y="107"/>
                              </a:lnTo>
                              <a:lnTo>
                                <a:pt x="60" y="0"/>
                              </a:lnTo>
                            </a:path>
                          </a:pathLst>
                        </a:custGeom>
                        <a:noFill/>
                        <a:ln w="12700" cap="rnd">
                          <a:solidFill>
                            <a:srgbClr val="9F3FD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647" name="Freeform 1213">
                          <a:extLst>
                            <a:ext uri="{FF2B5EF4-FFF2-40B4-BE49-F238E27FC236}">
                              <a16:creationId xmlns:a16="http://schemas.microsoft.com/office/drawing/2014/main" xmlns="" id="{499545C7-CDE6-49EF-84B2-CFBAF2F99654}"/>
                            </a:ext>
                          </a:extLst>
                        </p:cNvPr>
                        <p:cNvSpPr>
                          <a:spLocks/>
                        </p:cNvSpPr>
                        <p:nvPr/>
                      </p:nvSpPr>
                      <p:spPr bwMode="auto">
                        <a:xfrm>
                          <a:off x="2789" y="1132"/>
                          <a:ext cx="69" cy="29"/>
                        </a:xfrm>
                        <a:custGeom>
                          <a:avLst/>
                          <a:gdLst>
                            <a:gd name="T0" fmla="*/ 0 w 69"/>
                            <a:gd name="T1" fmla="*/ 28 h 29"/>
                            <a:gd name="T2" fmla="*/ 24 w 69"/>
                            <a:gd name="T3" fmla="*/ 20 h 29"/>
                            <a:gd name="T4" fmla="*/ 68 w 69"/>
                            <a:gd name="T5" fmla="*/ 0 h 29"/>
                            <a:gd name="T6" fmla="*/ 0 60000 65536"/>
                            <a:gd name="T7" fmla="*/ 0 60000 65536"/>
                            <a:gd name="T8" fmla="*/ 0 60000 65536"/>
                            <a:gd name="T9" fmla="*/ 0 w 69"/>
                            <a:gd name="T10" fmla="*/ 0 h 29"/>
                            <a:gd name="T11" fmla="*/ 69 w 69"/>
                            <a:gd name="T12" fmla="*/ 29 h 29"/>
                          </a:gdLst>
                          <a:ahLst/>
                          <a:cxnLst>
                            <a:cxn ang="T6">
                              <a:pos x="T0" y="T1"/>
                            </a:cxn>
                            <a:cxn ang="T7">
                              <a:pos x="T2" y="T3"/>
                            </a:cxn>
                            <a:cxn ang="T8">
                              <a:pos x="T4" y="T5"/>
                            </a:cxn>
                          </a:cxnLst>
                          <a:rect l="T9" t="T10" r="T11" b="T12"/>
                          <a:pathLst>
                            <a:path w="69" h="29">
                              <a:moveTo>
                                <a:pt x="0" y="28"/>
                              </a:moveTo>
                              <a:lnTo>
                                <a:pt x="24" y="20"/>
                              </a:lnTo>
                              <a:lnTo>
                                <a:pt x="68" y="0"/>
                              </a:lnTo>
                            </a:path>
                          </a:pathLst>
                        </a:custGeom>
                        <a:noFill/>
                        <a:ln w="12700" cap="rnd">
                          <a:solidFill>
                            <a:srgbClr val="9F3FD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0641" name="Group 1214">
                        <a:extLst>
                          <a:ext uri="{FF2B5EF4-FFF2-40B4-BE49-F238E27FC236}">
                            <a16:creationId xmlns:a16="http://schemas.microsoft.com/office/drawing/2014/main" xmlns="" id="{55EEE6C1-D45C-47C6-9467-9BE8A7D90249}"/>
                          </a:ext>
                        </a:extLst>
                      </p:cNvPr>
                      <p:cNvGrpSpPr>
                        <a:grpSpLocks/>
                      </p:cNvGrpSpPr>
                      <p:nvPr/>
                    </p:nvGrpSpPr>
                    <p:grpSpPr bwMode="auto">
                      <a:xfrm>
                        <a:off x="2786" y="1026"/>
                        <a:ext cx="99" cy="133"/>
                        <a:chOff x="2786" y="1026"/>
                        <a:chExt cx="99" cy="133"/>
                      </a:xfrm>
                    </p:grpSpPr>
                    <p:sp>
                      <p:nvSpPr>
                        <p:cNvPr id="20642" name="Freeform 1215">
                          <a:extLst>
                            <a:ext uri="{FF2B5EF4-FFF2-40B4-BE49-F238E27FC236}">
                              <a16:creationId xmlns:a16="http://schemas.microsoft.com/office/drawing/2014/main" xmlns="" id="{E46B0E1F-916E-4352-BD12-4DE10F378ABC}"/>
                            </a:ext>
                          </a:extLst>
                        </p:cNvPr>
                        <p:cNvSpPr>
                          <a:spLocks/>
                        </p:cNvSpPr>
                        <p:nvPr/>
                      </p:nvSpPr>
                      <p:spPr bwMode="auto">
                        <a:xfrm>
                          <a:off x="2793" y="1026"/>
                          <a:ext cx="85" cy="101"/>
                        </a:xfrm>
                        <a:custGeom>
                          <a:avLst/>
                          <a:gdLst>
                            <a:gd name="T0" fmla="*/ 0 w 85"/>
                            <a:gd name="T1" fmla="*/ 35 h 101"/>
                            <a:gd name="T2" fmla="*/ 54 w 85"/>
                            <a:gd name="T3" fmla="*/ 0 h 101"/>
                            <a:gd name="T4" fmla="*/ 84 w 85"/>
                            <a:gd name="T5" fmla="*/ 67 h 101"/>
                            <a:gd name="T6" fmla="*/ 30 w 85"/>
                            <a:gd name="T7" fmla="*/ 100 h 101"/>
                            <a:gd name="T8" fmla="*/ 0 w 85"/>
                            <a:gd name="T9" fmla="*/ 35 h 101"/>
                            <a:gd name="T10" fmla="*/ 0 60000 65536"/>
                            <a:gd name="T11" fmla="*/ 0 60000 65536"/>
                            <a:gd name="T12" fmla="*/ 0 60000 65536"/>
                            <a:gd name="T13" fmla="*/ 0 60000 65536"/>
                            <a:gd name="T14" fmla="*/ 0 60000 65536"/>
                            <a:gd name="T15" fmla="*/ 0 w 85"/>
                            <a:gd name="T16" fmla="*/ 0 h 101"/>
                            <a:gd name="T17" fmla="*/ 85 w 85"/>
                            <a:gd name="T18" fmla="*/ 101 h 101"/>
                          </a:gdLst>
                          <a:ahLst/>
                          <a:cxnLst>
                            <a:cxn ang="T10">
                              <a:pos x="T0" y="T1"/>
                            </a:cxn>
                            <a:cxn ang="T11">
                              <a:pos x="T2" y="T3"/>
                            </a:cxn>
                            <a:cxn ang="T12">
                              <a:pos x="T4" y="T5"/>
                            </a:cxn>
                            <a:cxn ang="T13">
                              <a:pos x="T6" y="T7"/>
                            </a:cxn>
                            <a:cxn ang="T14">
                              <a:pos x="T8" y="T9"/>
                            </a:cxn>
                          </a:cxnLst>
                          <a:rect l="T15" t="T16" r="T17" b="T18"/>
                          <a:pathLst>
                            <a:path w="85" h="101">
                              <a:moveTo>
                                <a:pt x="0" y="35"/>
                              </a:moveTo>
                              <a:lnTo>
                                <a:pt x="54" y="0"/>
                              </a:lnTo>
                              <a:lnTo>
                                <a:pt x="84" y="67"/>
                              </a:lnTo>
                              <a:lnTo>
                                <a:pt x="30" y="100"/>
                              </a:lnTo>
                              <a:lnTo>
                                <a:pt x="0" y="35"/>
                              </a:lnTo>
                            </a:path>
                          </a:pathLst>
                        </a:custGeom>
                        <a:blipFill dpi="0" rotWithShape="0">
                          <a:blip r:embed="rId2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43" name="Group 1216">
                          <a:extLst>
                            <a:ext uri="{FF2B5EF4-FFF2-40B4-BE49-F238E27FC236}">
                              <a16:creationId xmlns:a16="http://schemas.microsoft.com/office/drawing/2014/main" xmlns="" id="{8EB46537-1641-44E6-B0B9-283E02072D36}"/>
                            </a:ext>
                          </a:extLst>
                        </p:cNvPr>
                        <p:cNvGrpSpPr>
                          <a:grpSpLocks/>
                        </p:cNvGrpSpPr>
                        <p:nvPr/>
                      </p:nvGrpSpPr>
                      <p:grpSpPr bwMode="auto">
                        <a:xfrm>
                          <a:off x="2786" y="1068"/>
                          <a:ext cx="99" cy="91"/>
                          <a:chOff x="2786" y="1068"/>
                          <a:chExt cx="99" cy="91"/>
                        </a:xfrm>
                      </p:grpSpPr>
                      <p:sp>
                        <p:nvSpPr>
                          <p:cNvPr id="20644" name="Freeform 1217">
                            <a:extLst>
                              <a:ext uri="{FF2B5EF4-FFF2-40B4-BE49-F238E27FC236}">
                                <a16:creationId xmlns:a16="http://schemas.microsoft.com/office/drawing/2014/main" xmlns="" id="{03012BD6-BF5B-480C-AD82-B8820FB525FF}"/>
                              </a:ext>
                            </a:extLst>
                          </p:cNvPr>
                          <p:cNvSpPr>
                            <a:spLocks/>
                          </p:cNvSpPr>
                          <p:nvPr/>
                        </p:nvSpPr>
                        <p:spPr bwMode="auto">
                          <a:xfrm>
                            <a:off x="2847" y="1068"/>
                            <a:ext cx="38" cy="55"/>
                          </a:xfrm>
                          <a:custGeom>
                            <a:avLst/>
                            <a:gdLst>
                              <a:gd name="T0" fmla="*/ 0 w 38"/>
                              <a:gd name="T1" fmla="*/ 33 h 55"/>
                              <a:gd name="T2" fmla="*/ 9 w 38"/>
                              <a:gd name="T3" fmla="*/ 25 h 55"/>
                              <a:gd name="T4" fmla="*/ 14 w 38"/>
                              <a:gd name="T5" fmla="*/ 9 h 55"/>
                              <a:gd name="T6" fmla="*/ 21 w 38"/>
                              <a:gd name="T7" fmla="*/ 4 h 55"/>
                              <a:gd name="T8" fmla="*/ 25 w 38"/>
                              <a:gd name="T9" fmla="*/ 0 h 55"/>
                              <a:gd name="T10" fmla="*/ 27 w 38"/>
                              <a:gd name="T11" fmla="*/ 1 h 55"/>
                              <a:gd name="T12" fmla="*/ 28 w 38"/>
                              <a:gd name="T13" fmla="*/ 5 h 55"/>
                              <a:gd name="T14" fmla="*/ 35 w 38"/>
                              <a:gd name="T15" fmla="*/ 13 h 55"/>
                              <a:gd name="T16" fmla="*/ 37 w 38"/>
                              <a:gd name="T17" fmla="*/ 26 h 55"/>
                              <a:gd name="T18" fmla="*/ 35 w 38"/>
                              <a:gd name="T19" fmla="*/ 36 h 55"/>
                              <a:gd name="T20" fmla="*/ 24 w 38"/>
                              <a:gd name="T21" fmla="*/ 46 h 55"/>
                              <a:gd name="T22" fmla="*/ 4 w 38"/>
                              <a:gd name="T23" fmla="*/ 54 h 55"/>
                              <a:gd name="T24" fmla="*/ 0 w 38"/>
                              <a:gd name="T25" fmla="*/ 33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55"/>
                              <a:gd name="T41" fmla="*/ 38 w 38"/>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55">
                                <a:moveTo>
                                  <a:pt x="0" y="33"/>
                                </a:moveTo>
                                <a:lnTo>
                                  <a:pt x="9" y="25"/>
                                </a:lnTo>
                                <a:lnTo>
                                  <a:pt x="14" y="9"/>
                                </a:lnTo>
                                <a:lnTo>
                                  <a:pt x="21" y="4"/>
                                </a:lnTo>
                                <a:lnTo>
                                  <a:pt x="25" y="0"/>
                                </a:lnTo>
                                <a:lnTo>
                                  <a:pt x="27" y="1"/>
                                </a:lnTo>
                                <a:lnTo>
                                  <a:pt x="28" y="5"/>
                                </a:lnTo>
                                <a:lnTo>
                                  <a:pt x="35" y="13"/>
                                </a:lnTo>
                                <a:lnTo>
                                  <a:pt x="37" y="26"/>
                                </a:lnTo>
                                <a:lnTo>
                                  <a:pt x="35" y="36"/>
                                </a:lnTo>
                                <a:lnTo>
                                  <a:pt x="24" y="46"/>
                                </a:lnTo>
                                <a:lnTo>
                                  <a:pt x="4" y="54"/>
                                </a:lnTo>
                                <a:lnTo>
                                  <a:pt x="0" y="33"/>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45" name="Freeform 1218">
                            <a:extLst>
                              <a:ext uri="{FF2B5EF4-FFF2-40B4-BE49-F238E27FC236}">
                                <a16:creationId xmlns:a16="http://schemas.microsoft.com/office/drawing/2014/main" xmlns="" id="{AFC5FDEC-0A09-422C-93C3-593D12FA8820}"/>
                              </a:ext>
                            </a:extLst>
                          </p:cNvPr>
                          <p:cNvSpPr>
                            <a:spLocks/>
                          </p:cNvSpPr>
                          <p:nvPr/>
                        </p:nvSpPr>
                        <p:spPr bwMode="auto">
                          <a:xfrm>
                            <a:off x="2786" y="1099"/>
                            <a:ext cx="69" cy="60"/>
                          </a:xfrm>
                          <a:custGeom>
                            <a:avLst/>
                            <a:gdLst>
                              <a:gd name="T0" fmla="*/ 0 w 69"/>
                              <a:gd name="T1" fmla="*/ 59 h 60"/>
                              <a:gd name="T2" fmla="*/ 28 w 69"/>
                              <a:gd name="T3" fmla="*/ 49 h 60"/>
                              <a:gd name="T4" fmla="*/ 49 w 69"/>
                              <a:gd name="T5" fmla="*/ 37 h 60"/>
                              <a:gd name="T6" fmla="*/ 68 w 69"/>
                              <a:gd name="T7" fmla="*/ 26 h 60"/>
                              <a:gd name="T8" fmla="*/ 61 w 69"/>
                              <a:gd name="T9" fmla="*/ 0 h 60"/>
                              <a:gd name="T10" fmla="*/ 25 w 69"/>
                              <a:gd name="T11" fmla="*/ 16 h 60"/>
                              <a:gd name="T12" fmla="*/ 3 w 69"/>
                              <a:gd name="T13" fmla="*/ 24 h 60"/>
                              <a:gd name="T14" fmla="*/ 2 w 69"/>
                              <a:gd name="T15" fmla="*/ 20 h 60"/>
                              <a:gd name="T16" fmla="*/ 0 w 69"/>
                              <a:gd name="T17" fmla="*/ 59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0"/>
                              <a:gd name="T29" fmla="*/ 69 w 69"/>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0">
                                <a:moveTo>
                                  <a:pt x="0" y="59"/>
                                </a:moveTo>
                                <a:lnTo>
                                  <a:pt x="28" y="49"/>
                                </a:lnTo>
                                <a:lnTo>
                                  <a:pt x="49" y="37"/>
                                </a:lnTo>
                                <a:lnTo>
                                  <a:pt x="68" y="26"/>
                                </a:lnTo>
                                <a:lnTo>
                                  <a:pt x="61" y="0"/>
                                </a:lnTo>
                                <a:lnTo>
                                  <a:pt x="25" y="16"/>
                                </a:lnTo>
                                <a:lnTo>
                                  <a:pt x="3" y="24"/>
                                </a:lnTo>
                                <a:lnTo>
                                  <a:pt x="2" y="20"/>
                                </a:lnTo>
                                <a:lnTo>
                                  <a:pt x="0" y="59"/>
                                </a:lnTo>
                              </a:path>
                            </a:pathLst>
                          </a:custGeom>
                          <a:blipFill dpi="0" rotWithShape="0">
                            <a:blip r:embed="rId1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grpSp>
              <p:grpSp>
                <p:nvGrpSpPr>
                  <p:cNvPr id="20635" name="Group 1219">
                    <a:extLst>
                      <a:ext uri="{FF2B5EF4-FFF2-40B4-BE49-F238E27FC236}">
                        <a16:creationId xmlns:a16="http://schemas.microsoft.com/office/drawing/2014/main" xmlns="" id="{AB7D0A9E-0881-429D-AA91-20B17802440D}"/>
                      </a:ext>
                    </a:extLst>
                  </p:cNvPr>
                  <p:cNvGrpSpPr>
                    <a:grpSpLocks/>
                  </p:cNvGrpSpPr>
                  <p:nvPr/>
                </p:nvGrpSpPr>
                <p:grpSpPr bwMode="auto">
                  <a:xfrm>
                    <a:off x="2785" y="1509"/>
                    <a:ext cx="101" cy="78"/>
                    <a:chOff x="2785" y="1509"/>
                    <a:chExt cx="101" cy="78"/>
                  </a:xfrm>
                </p:grpSpPr>
                <p:sp>
                  <p:nvSpPr>
                    <p:cNvPr id="20636" name="Freeform 1220">
                      <a:extLst>
                        <a:ext uri="{FF2B5EF4-FFF2-40B4-BE49-F238E27FC236}">
                          <a16:creationId xmlns:a16="http://schemas.microsoft.com/office/drawing/2014/main" xmlns="" id="{2AD4E058-854D-4B89-B775-DD14FB12A9B2}"/>
                        </a:ext>
                      </a:extLst>
                    </p:cNvPr>
                    <p:cNvSpPr>
                      <a:spLocks/>
                    </p:cNvSpPr>
                    <p:nvPr/>
                  </p:nvSpPr>
                  <p:spPr bwMode="auto">
                    <a:xfrm>
                      <a:off x="2840" y="1509"/>
                      <a:ext cx="46" cy="74"/>
                    </a:xfrm>
                    <a:custGeom>
                      <a:avLst/>
                      <a:gdLst>
                        <a:gd name="T0" fmla="*/ 3 w 46"/>
                        <a:gd name="T1" fmla="*/ 0 h 74"/>
                        <a:gd name="T2" fmla="*/ 0 w 46"/>
                        <a:gd name="T3" fmla="*/ 11 h 74"/>
                        <a:gd name="T4" fmla="*/ 0 w 46"/>
                        <a:gd name="T5" fmla="*/ 33 h 74"/>
                        <a:gd name="T6" fmla="*/ 4 w 46"/>
                        <a:gd name="T7" fmla="*/ 25 h 74"/>
                        <a:gd name="T8" fmla="*/ 9 w 46"/>
                        <a:gd name="T9" fmla="*/ 35 h 74"/>
                        <a:gd name="T10" fmla="*/ 11 w 46"/>
                        <a:gd name="T11" fmla="*/ 50 h 74"/>
                        <a:gd name="T12" fmla="*/ 18 w 46"/>
                        <a:gd name="T13" fmla="*/ 63 h 74"/>
                        <a:gd name="T14" fmla="*/ 29 w 46"/>
                        <a:gd name="T15" fmla="*/ 71 h 74"/>
                        <a:gd name="T16" fmla="*/ 37 w 46"/>
                        <a:gd name="T17" fmla="*/ 73 h 74"/>
                        <a:gd name="T18" fmla="*/ 45 w 46"/>
                        <a:gd name="T19" fmla="*/ 71 h 74"/>
                        <a:gd name="T20" fmla="*/ 45 w 46"/>
                        <a:gd name="T21" fmla="*/ 57 h 74"/>
                        <a:gd name="T22" fmla="*/ 39 w 46"/>
                        <a:gd name="T23" fmla="*/ 36 h 74"/>
                        <a:gd name="T24" fmla="*/ 35 w 46"/>
                        <a:gd name="T25" fmla="*/ 41 h 74"/>
                        <a:gd name="T26" fmla="*/ 29 w 46"/>
                        <a:gd name="T27" fmla="*/ 41 h 74"/>
                        <a:gd name="T28" fmla="*/ 20 w 46"/>
                        <a:gd name="T29" fmla="*/ 40 h 74"/>
                        <a:gd name="T30" fmla="*/ 14 w 46"/>
                        <a:gd name="T31" fmla="*/ 31 h 74"/>
                        <a:gd name="T32" fmla="*/ 8 w 46"/>
                        <a:gd name="T33" fmla="*/ 19 h 74"/>
                        <a:gd name="T34" fmla="*/ 3 w 46"/>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74"/>
                        <a:gd name="T56" fmla="*/ 46 w 46"/>
                        <a:gd name="T57" fmla="*/ 74 h 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74">
                          <a:moveTo>
                            <a:pt x="3" y="0"/>
                          </a:moveTo>
                          <a:lnTo>
                            <a:pt x="0" y="11"/>
                          </a:lnTo>
                          <a:lnTo>
                            <a:pt x="0" y="33"/>
                          </a:lnTo>
                          <a:lnTo>
                            <a:pt x="4" y="25"/>
                          </a:lnTo>
                          <a:lnTo>
                            <a:pt x="9" y="35"/>
                          </a:lnTo>
                          <a:lnTo>
                            <a:pt x="11" y="50"/>
                          </a:lnTo>
                          <a:lnTo>
                            <a:pt x="18" y="63"/>
                          </a:lnTo>
                          <a:lnTo>
                            <a:pt x="29" y="71"/>
                          </a:lnTo>
                          <a:lnTo>
                            <a:pt x="37" y="73"/>
                          </a:lnTo>
                          <a:lnTo>
                            <a:pt x="45" y="71"/>
                          </a:lnTo>
                          <a:lnTo>
                            <a:pt x="45" y="57"/>
                          </a:lnTo>
                          <a:lnTo>
                            <a:pt x="39" y="36"/>
                          </a:lnTo>
                          <a:lnTo>
                            <a:pt x="35" y="41"/>
                          </a:lnTo>
                          <a:lnTo>
                            <a:pt x="29" y="41"/>
                          </a:lnTo>
                          <a:lnTo>
                            <a:pt x="20" y="40"/>
                          </a:lnTo>
                          <a:lnTo>
                            <a:pt x="14" y="31"/>
                          </a:lnTo>
                          <a:lnTo>
                            <a:pt x="8" y="19"/>
                          </a:lnTo>
                          <a:lnTo>
                            <a:pt x="3" y="0"/>
                          </a:lnTo>
                        </a:path>
                      </a:pathLst>
                    </a:custGeom>
                    <a:blipFill dpi="0" rotWithShape="0">
                      <a:blip r:embed="rId2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37" name="Freeform 1221">
                      <a:extLst>
                        <a:ext uri="{FF2B5EF4-FFF2-40B4-BE49-F238E27FC236}">
                          <a16:creationId xmlns:a16="http://schemas.microsoft.com/office/drawing/2014/main" xmlns="" id="{F67C0759-E045-4029-964B-73E2C2302498}"/>
                        </a:ext>
                      </a:extLst>
                    </p:cNvPr>
                    <p:cNvSpPr>
                      <a:spLocks/>
                    </p:cNvSpPr>
                    <p:nvPr/>
                  </p:nvSpPr>
                  <p:spPr bwMode="auto">
                    <a:xfrm>
                      <a:off x="2785" y="1511"/>
                      <a:ext cx="43" cy="76"/>
                    </a:xfrm>
                    <a:custGeom>
                      <a:avLst/>
                      <a:gdLst>
                        <a:gd name="T0" fmla="*/ 41 w 43"/>
                        <a:gd name="T1" fmla="*/ 0 h 76"/>
                        <a:gd name="T2" fmla="*/ 42 w 43"/>
                        <a:gd name="T3" fmla="*/ 30 h 76"/>
                        <a:gd name="T4" fmla="*/ 39 w 43"/>
                        <a:gd name="T5" fmla="*/ 22 h 76"/>
                        <a:gd name="T6" fmla="*/ 36 w 43"/>
                        <a:gd name="T7" fmla="*/ 32 h 76"/>
                        <a:gd name="T8" fmla="*/ 33 w 43"/>
                        <a:gd name="T9" fmla="*/ 46 h 76"/>
                        <a:gd name="T10" fmla="*/ 29 w 43"/>
                        <a:gd name="T11" fmla="*/ 58 h 76"/>
                        <a:gd name="T12" fmla="*/ 21 w 43"/>
                        <a:gd name="T13" fmla="*/ 67 h 76"/>
                        <a:gd name="T14" fmla="*/ 13 w 43"/>
                        <a:gd name="T15" fmla="*/ 73 h 76"/>
                        <a:gd name="T16" fmla="*/ 5 w 43"/>
                        <a:gd name="T17" fmla="*/ 75 h 76"/>
                        <a:gd name="T18" fmla="*/ 3 w 43"/>
                        <a:gd name="T19" fmla="*/ 71 h 76"/>
                        <a:gd name="T20" fmla="*/ 0 w 43"/>
                        <a:gd name="T21" fmla="*/ 64 h 76"/>
                        <a:gd name="T22" fmla="*/ 0 w 43"/>
                        <a:gd name="T23" fmla="*/ 57 h 76"/>
                        <a:gd name="T24" fmla="*/ 1 w 43"/>
                        <a:gd name="T25" fmla="*/ 49 h 76"/>
                        <a:gd name="T26" fmla="*/ 4 w 43"/>
                        <a:gd name="T27" fmla="*/ 36 h 76"/>
                        <a:gd name="T28" fmla="*/ 10 w 43"/>
                        <a:gd name="T29" fmla="*/ 41 h 76"/>
                        <a:gd name="T30" fmla="*/ 20 w 43"/>
                        <a:gd name="T31" fmla="*/ 41 h 76"/>
                        <a:gd name="T32" fmla="*/ 26 w 43"/>
                        <a:gd name="T33" fmla="*/ 40 h 76"/>
                        <a:gd name="T34" fmla="*/ 37 w 43"/>
                        <a:gd name="T35" fmla="*/ 15 h 76"/>
                        <a:gd name="T36" fmla="*/ 41 w 43"/>
                        <a:gd name="T37" fmla="*/ 0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3"/>
                        <a:gd name="T58" fmla="*/ 0 h 76"/>
                        <a:gd name="T59" fmla="*/ 43 w 43"/>
                        <a:gd name="T60" fmla="*/ 76 h 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3" h="76">
                          <a:moveTo>
                            <a:pt x="41" y="0"/>
                          </a:moveTo>
                          <a:lnTo>
                            <a:pt x="42" y="30"/>
                          </a:lnTo>
                          <a:lnTo>
                            <a:pt x="39" y="22"/>
                          </a:lnTo>
                          <a:lnTo>
                            <a:pt x="36" y="32"/>
                          </a:lnTo>
                          <a:lnTo>
                            <a:pt x="33" y="46"/>
                          </a:lnTo>
                          <a:lnTo>
                            <a:pt x="29" y="58"/>
                          </a:lnTo>
                          <a:lnTo>
                            <a:pt x="21" y="67"/>
                          </a:lnTo>
                          <a:lnTo>
                            <a:pt x="13" y="73"/>
                          </a:lnTo>
                          <a:lnTo>
                            <a:pt x="5" y="75"/>
                          </a:lnTo>
                          <a:lnTo>
                            <a:pt x="3" y="71"/>
                          </a:lnTo>
                          <a:lnTo>
                            <a:pt x="0" y="64"/>
                          </a:lnTo>
                          <a:lnTo>
                            <a:pt x="0" y="57"/>
                          </a:lnTo>
                          <a:lnTo>
                            <a:pt x="1" y="49"/>
                          </a:lnTo>
                          <a:lnTo>
                            <a:pt x="4" y="36"/>
                          </a:lnTo>
                          <a:lnTo>
                            <a:pt x="10" y="41"/>
                          </a:lnTo>
                          <a:lnTo>
                            <a:pt x="20" y="41"/>
                          </a:lnTo>
                          <a:lnTo>
                            <a:pt x="26" y="40"/>
                          </a:lnTo>
                          <a:lnTo>
                            <a:pt x="37" y="15"/>
                          </a:lnTo>
                          <a:lnTo>
                            <a:pt x="41" y="0"/>
                          </a:lnTo>
                        </a:path>
                      </a:pathLst>
                    </a:custGeom>
                    <a:blipFill dpi="0" rotWithShape="0">
                      <a:blip r:embed="rId2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20495" name="Group 1222">
                  <a:extLst>
                    <a:ext uri="{FF2B5EF4-FFF2-40B4-BE49-F238E27FC236}">
                      <a16:creationId xmlns:a16="http://schemas.microsoft.com/office/drawing/2014/main" xmlns="" id="{86937F56-3AAD-4921-8C58-92CA2ADEB8DC}"/>
                    </a:ext>
                  </a:extLst>
                </p:cNvPr>
                <p:cNvGrpSpPr>
                  <a:grpSpLocks/>
                </p:cNvGrpSpPr>
                <p:nvPr/>
              </p:nvGrpSpPr>
              <p:grpSpPr bwMode="auto">
                <a:xfrm>
                  <a:off x="2640" y="816"/>
                  <a:ext cx="1170" cy="798"/>
                  <a:chOff x="2640" y="816"/>
                  <a:chExt cx="1170" cy="798"/>
                </a:xfrm>
              </p:grpSpPr>
              <p:grpSp>
                <p:nvGrpSpPr>
                  <p:cNvPr id="20496" name="Group 1223">
                    <a:extLst>
                      <a:ext uri="{FF2B5EF4-FFF2-40B4-BE49-F238E27FC236}">
                        <a16:creationId xmlns:a16="http://schemas.microsoft.com/office/drawing/2014/main" xmlns="" id="{2B6B7AAA-E85E-484B-97BB-108C3DD8AB0B}"/>
                      </a:ext>
                    </a:extLst>
                  </p:cNvPr>
                  <p:cNvGrpSpPr>
                    <a:grpSpLocks/>
                  </p:cNvGrpSpPr>
                  <p:nvPr/>
                </p:nvGrpSpPr>
                <p:grpSpPr bwMode="auto">
                  <a:xfrm>
                    <a:off x="3018" y="854"/>
                    <a:ext cx="153" cy="691"/>
                    <a:chOff x="3018" y="854"/>
                    <a:chExt cx="153" cy="691"/>
                  </a:xfrm>
                </p:grpSpPr>
                <p:grpSp>
                  <p:nvGrpSpPr>
                    <p:cNvPr id="20618" name="Group 1224">
                      <a:extLst>
                        <a:ext uri="{FF2B5EF4-FFF2-40B4-BE49-F238E27FC236}">
                          <a16:creationId xmlns:a16="http://schemas.microsoft.com/office/drawing/2014/main" xmlns="" id="{F4544D41-04C7-4A98-8307-918231195B43}"/>
                        </a:ext>
                      </a:extLst>
                    </p:cNvPr>
                    <p:cNvGrpSpPr>
                      <a:grpSpLocks/>
                    </p:cNvGrpSpPr>
                    <p:nvPr/>
                  </p:nvGrpSpPr>
                  <p:grpSpPr bwMode="auto">
                    <a:xfrm>
                      <a:off x="3053" y="854"/>
                      <a:ext cx="84" cy="112"/>
                      <a:chOff x="3053" y="854"/>
                      <a:chExt cx="84" cy="112"/>
                    </a:xfrm>
                  </p:grpSpPr>
                  <p:sp>
                    <p:nvSpPr>
                      <p:cNvPr id="20627" name="Freeform 1225">
                        <a:extLst>
                          <a:ext uri="{FF2B5EF4-FFF2-40B4-BE49-F238E27FC236}">
                            <a16:creationId xmlns:a16="http://schemas.microsoft.com/office/drawing/2014/main" xmlns="" id="{33C5C12B-8432-4F2F-A3B6-FC8712737E12}"/>
                          </a:ext>
                        </a:extLst>
                      </p:cNvPr>
                      <p:cNvSpPr>
                        <a:spLocks/>
                      </p:cNvSpPr>
                      <p:nvPr/>
                    </p:nvSpPr>
                    <p:spPr bwMode="auto">
                      <a:xfrm>
                        <a:off x="3064" y="859"/>
                        <a:ext cx="65" cy="107"/>
                      </a:xfrm>
                      <a:custGeom>
                        <a:avLst/>
                        <a:gdLst>
                          <a:gd name="T0" fmla="*/ 15 w 65"/>
                          <a:gd name="T1" fmla="*/ 99 h 107"/>
                          <a:gd name="T2" fmla="*/ 15 w 65"/>
                          <a:gd name="T3" fmla="*/ 83 h 107"/>
                          <a:gd name="T4" fmla="*/ 10 w 65"/>
                          <a:gd name="T5" fmla="*/ 74 h 107"/>
                          <a:gd name="T6" fmla="*/ 7 w 65"/>
                          <a:gd name="T7" fmla="*/ 67 h 107"/>
                          <a:gd name="T8" fmla="*/ 3 w 65"/>
                          <a:gd name="T9" fmla="*/ 59 h 107"/>
                          <a:gd name="T10" fmla="*/ 1 w 65"/>
                          <a:gd name="T11" fmla="*/ 52 h 107"/>
                          <a:gd name="T12" fmla="*/ 0 w 65"/>
                          <a:gd name="T13" fmla="*/ 46 h 107"/>
                          <a:gd name="T14" fmla="*/ 0 w 65"/>
                          <a:gd name="T15" fmla="*/ 32 h 107"/>
                          <a:gd name="T16" fmla="*/ 1 w 65"/>
                          <a:gd name="T17" fmla="*/ 23 h 107"/>
                          <a:gd name="T18" fmla="*/ 5 w 65"/>
                          <a:gd name="T19" fmla="*/ 14 h 107"/>
                          <a:gd name="T20" fmla="*/ 10 w 65"/>
                          <a:gd name="T21" fmla="*/ 8 h 107"/>
                          <a:gd name="T22" fmla="*/ 13 w 65"/>
                          <a:gd name="T23" fmla="*/ 5 h 107"/>
                          <a:gd name="T24" fmla="*/ 20 w 65"/>
                          <a:gd name="T25" fmla="*/ 2 h 107"/>
                          <a:gd name="T26" fmla="*/ 29 w 65"/>
                          <a:gd name="T27" fmla="*/ 0 h 107"/>
                          <a:gd name="T28" fmla="*/ 39 w 65"/>
                          <a:gd name="T29" fmla="*/ 1 h 107"/>
                          <a:gd name="T30" fmla="*/ 47 w 65"/>
                          <a:gd name="T31" fmla="*/ 3 h 107"/>
                          <a:gd name="T32" fmla="*/ 56 w 65"/>
                          <a:gd name="T33" fmla="*/ 9 h 107"/>
                          <a:gd name="T34" fmla="*/ 60 w 65"/>
                          <a:gd name="T35" fmla="*/ 14 h 107"/>
                          <a:gd name="T36" fmla="*/ 63 w 65"/>
                          <a:gd name="T37" fmla="*/ 19 h 107"/>
                          <a:gd name="T38" fmla="*/ 64 w 65"/>
                          <a:gd name="T39" fmla="*/ 26 h 107"/>
                          <a:gd name="T40" fmla="*/ 64 w 65"/>
                          <a:gd name="T41" fmla="*/ 39 h 107"/>
                          <a:gd name="T42" fmla="*/ 61 w 65"/>
                          <a:gd name="T43" fmla="*/ 50 h 107"/>
                          <a:gd name="T44" fmla="*/ 57 w 65"/>
                          <a:gd name="T45" fmla="*/ 61 h 107"/>
                          <a:gd name="T46" fmla="*/ 53 w 65"/>
                          <a:gd name="T47" fmla="*/ 69 h 107"/>
                          <a:gd name="T48" fmla="*/ 50 w 65"/>
                          <a:gd name="T49" fmla="*/ 75 h 107"/>
                          <a:gd name="T50" fmla="*/ 46 w 65"/>
                          <a:gd name="T51" fmla="*/ 83 h 107"/>
                          <a:gd name="T52" fmla="*/ 45 w 65"/>
                          <a:gd name="T53" fmla="*/ 95 h 107"/>
                          <a:gd name="T54" fmla="*/ 44 w 65"/>
                          <a:gd name="T55" fmla="*/ 101 h 107"/>
                          <a:gd name="T56" fmla="*/ 38 w 65"/>
                          <a:gd name="T57" fmla="*/ 105 h 107"/>
                          <a:gd name="T58" fmla="*/ 31 w 65"/>
                          <a:gd name="T59" fmla="*/ 106 h 107"/>
                          <a:gd name="T60" fmla="*/ 23 w 65"/>
                          <a:gd name="T61" fmla="*/ 105 h 107"/>
                          <a:gd name="T62" fmla="*/ 18 w 65"/>
                          <a:gd name="T63" fmla="*/ 102 h 107"/>
                          <a:gd name="T64" fmla="*/ 15 w 65"/>
                          <a:gd name="T65" fmla="*/ 99 h 1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5"/>
                          <a:gd name="T100" fmla="*/ 0 h 107"/>
                          <a:gd name="T101" fmla="*/ 65 w 65"/>
                          <a:gd name="T102" fmla="*/ 107 h 1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5" h="107">
                            <a:moveTo>
                              <a:pt x="15" y="99"/>
                            </a:moveTo>
                            <a:lnTo>
                              <a:pt x="15" y="83"/>
                            </a:lnTo>
                            <a:lnTo>
                              <a:pt x="10" y="74"/>
                            </a:lnTo>
                            <a:lnTo>
                              <a:pt x="7" y="67"/>
                            </a:lnTo>
                            <a:lnTo>
                              <a:pt x="3" y="59"/>
                            </a:lnTo>
                            <a:lnTo>
                              <a:pt x="1" y="52"/>
                            </a:lnTo>
                            <a:lnTo>
                              <a:pt x="0" y="46"/>
                            </a:lnTo>
                            <a:lnTo>
                              <a:pt x="0" y="32"/>
                            </a:lnTo>
                            <a:lnTo>
                              <a:pt x="1" y="23"/>
                            </a:lnTo>
                            <a:lnTo>
                              <a:pt x="5" y="14"/>
                            </a:lnTo>
                            <a:lnTo>
                              <a:pt x="10" y="8"/>
                            </a:lnTo>
                            <a:lnTo>
                              <a:pt x="13" y="5"/>
                            </a:lnTo>
                            <a:lnTo>
                              <a:pt x="20" y="2"/>
                            </a:lnTo>
                            <a:lnTo>
                              <a:pt x="29" y="0"/>
                            </a:lnTo>
                            <a:lnTo>
                              <a:pt x="39" y="1"/>
                            </a:lnTo>
                            <a:lnTo>
                              <a:pt x="47" y="3"/>
                            </a:lnTo>
                            <a:lnTo>
                              <a:pt x="56" y="9"/>
                            </a:lnTo>
                            <a:lnTo>
                              <a:pt x="60" y="14"/>
                            </a:lnTo>
                            <a:lnTo>
                              <a:pt x="63" y="19"/>
                            </a:lnTo>
                            <a:lnTo>
                              <a:pt x="64" y="26"/>
                            </a:lnTo>
                            <a:lnTo>
                              <a:pt x="64" y="39"/>
                            </a:lnTo>
                            <a:lnTo>
                              <a:pt x="61" y="50"/>
                            </a:lnTo>
                            <a:lnTo>
                              <a:pt x="57" y="61"/>
                            </a:lnTo>
                            <a:lnTo>
                              <a:pt x="53" y="69"/>
                            </a:lnTo>
                            <a:lnTo>
                              <a:pt x="50" y="75"/>
                            </a:lnTo>
                            <a:lnTo>
                              <a:pt x="46" y="83"/>
                            </a:lnTo>
                            <a:lnTo>
                              <a:pt x="45" y="95"/>
                            </a:lnTo>
                            <a:lnTo>
                              <a:pt x="44" y="101"/>
                            </a:lnTo>
                            <a:lnTo>
                              <a:pt x="38" y="105"/>
                            </a:lnTo>
                            <a:lnTo>
                              <a:pt x="31" y="106"/>
                            </a:lnTo>
                            <a:lnTo>
                              <a:pt x="23" y="105"/>
                            </a:lnTo>
                            <a:lnTo>
                              <a:pt x="18" y="102"/>
                            </a:lnTo>
                            <a:lnTo>
                              <a:pt x="15" y="99"/>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28" name="Freeform 1226">
                        <a:extLst>
                          <a:ext uri="{FF2B5EF4-FFF2-40B4-BE49-F238E27FC236}">
                            <a16:creationId xmlns:a16="http://schemas.microsoft.com/office/drawing/2014/main" xmlns="" id="{82411F96-F39D-4E6B-B405-AC9CA0C6A68A}"/>
                          </a:ext>
                        </a:extLst>
                      </p:cNvPr>
                      <p:cNvSpPr>
                        <a:spLocks/>
                      </p:cNvSpPr>
                      <p:nvPr/>
                    </p:nvSpPr>
                    <p:spPr bwMode="auto">
                      <a:xfrm>
                        <a:off x="3053" y="854"/>
                        <a:ext cx="84" cy="73"/>
                      </a:xfrm>
                      <a:custGeom>
                        <a:avLst/>
                        <a:gdLst>
                          <a:gd name="T0" fmla="*/ 6 w 84"/>
                          <a:gd name="T1" fmla="*/ 62 h 73"/>
                          <a:gd name="T2" fmla="*/ 1 w 84"/>
                          <a:gd name="T3" fmla="*/ 55 h 73"/>
                          <a:gd name="T4" fmla="*/ 0 w 84"/>
                          <a:gd name="T5" fmla="*/ 47 h 73"/>
                          <a:gd name="T6" fmla="*/ 0 w 84"/>
                          <a:gd name="T7" fmla="*/ 37 h 73"/>
                          <a:gd name="T8" fmla="*/ 0 w 84"/>
                          <a:gd name="T9" fmla="*/ 29 h 73"/>
                          <a:gd name="T10" fmla="*/ 4 w 84"/>
                          <a:gd name="T11" fmla="*/ 20 h 73"/>
                          <a:gd name="T12" fmla="*/ 9 w 84"/>
                          <a:gd name="T13" fmla="*/ 14 h 73"/>
                          <a:gd name="T14" fmla="*/ 14 w 84"/>
                          <a:gd name="T15" fmla="*/ 9 h 73"/>
                          <a:gd name="T16" fmla="*/ 22 w 84"/>
                          <a:gd name="T17" fmla="*/ 3 h 73"/>
                          <a:gd name="T18" fmla="*/ 28 w 84"/>
                          <a:gd name="T19" fmla="*/ 1 h 73"/>
                          <a:gd name="T20" fmla="*/ 41 w 84"/>
                          <a:gd name="T21" fmla="*/ 0 h 73"/>
                          <a:gd name="T22" fmla="*/ 52 w 84"/>
                          <a:gd name="T23" fmla="*/ 0 h 73"/>
                          <a:gd name="T24" fmla="*/ 60 w 84"/>
                          <a:gd name="T25" fmla="*/ 3 h 73"/>
                          <a:gd name="T26" fmla="*/ 67 w 84"/>
                          <a:gd name="T27" fmla="*/ 5 h 73"/>
                          <a:gd name="T28" fmla="*/ 73 w 84"/>
                          <a:gd name="T29" fmla="*/ 12 h 73"/>
                          <a:gd name="T30" fmla="*/ 77 w 84"/>
                          <a:gd name="T31" fmla="*/ 18 h 73"/>
                          <a:gd name="T32" fmla="*/ 81 w 84"/>
                          <a:gd name="T33" fmla="*/ 24 h 73"/>
                          <a:gd name="T34" fmla="*/ 83 w 84"/>
                          <a:gd name="T35" fmla="*/ 31 h 73"/>
                          <a:gd name="T36" fmla="*/ 83 w 84"/>
                          <a:gd name="T37" fmla="*/ 44 h 73"/>
                          <a:gd name="T38" fmla="*/ 83 w 84"/>
                          <a:gd name="T39" fmla="*/ 53 h 73"/>
                          <a:gd name="T40" fmla="*/ 80 w 84"/>
                          <a:gd name="T41" fmla="*/ 57 h 73"/>
                          <a:gd name="T42" fmla="*/ 76 w 84"/>
                          <a:gd name="T43" fmla="*/ 63 h 73"/>
                          <a:gd name="T44" fmla="*/ 73 w 84"/>
                          <a:gd name="T45" fmla="*/ 67 h 73"/>
                          <a:gd name="T46" fmla="*/ 65 w 84"/>
                          <a:gd name="T47" fmla="*/ 70 h 73"/>
                          <a:gd name="T48" fmla="*/ 57 w 84"/>
                          <a:gd name="T49" fmla="*/ 72 h 73"/>
                          <a:gd name="T50" fmla="*/ 63 w 84"/>
                          <a:gd name="T51" fmla="*/ 63 h 73"/>
                          <a:gd name="T52" fmla="*/ 69 w 84"/>
                          <a:gd name="T53" fmla="*/ 47 h 73"/>
                          <a:gd name="T54" fmla="*/ 70 w 84"/>
                          <a:gd name="T55" fmla="*/ 41 h 73"/>
                          <a:gd name="T56" fmla="*/ 69 w 84"/>
                          <a:gd name="T57" fmla="*/ 36 h 73"/>
                          <a:gd name="T58" fmla="*/ 67 w 84"/>
                          <a:gd name="T59" fmla="*/ 29 h 73"/>
                          <a:gd name="T60" fmla="*/ 53 w 84"/>
                          <a:gd name="T61" fmla="*/ 33 h 73"/>
                          <a:gd name="T62" fmla="*/ 38 w 84"/>
                          <a:gd name="T63" fmla="*/ 33 h 73"/>
                          <a:gd name="T64" fmla="*/ 27 w 84"/>
                          <a:gd name="T65" fmla="*/ 32 h 73"/>
                          <a:gd name="T66" fmla="*/ 18 w 84"/>
                          <a:gd name="T67" fmla="*/ 30 h 73"/>
                          <a:gd name="T68" fmla="*/ 15 w 84"/>
                          <a:gd name="T69" fmla="*/ 34 h 73"/>
                          <a:gd name="T70" fmla="*/ 13 w 84"/>
                          <a:gd name="T71" fmla="*/ 41 h 73"/>
                          <a:gd name="T72" fmla="*/ 13 w 84"/>
                          <a:gd name="T73" fmla="*/ 48 h 73"/>
                          <a:gd name="T74" fmla="*/ 19 w 84"/>
                          <a:gd name="T75" fmla="*/ 63 h 73"/>
                          <a:gd name="T76" fmla="*/ 23 w 84"/>
                          <a:gd name="T77" fmla="*/ 72 h 73"/>
                          <a:gd name="T78" fmla="*/ 13 w 84"/>
                          <a:gd name="T79" fmla="*/ 67 h 73"/>
                          <a:gd name="T80" fmla="*/ 6 w 84"/>
                          <a:gd name="T81" fmla="*/ 62 h 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73"/>
                          <a:gd name="T125" fmla="*/ 84 w 84"/>
                          <a:gd name="T126" fmla="*/ 73 h 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73">
                            <a:moveTo>
                              <a:pt x="6" y="62"/>
                            </a:moveTo>
                            <a:lnTo>
                              <a:pt x="1" y="55"/>
                            </a:lnTo>
                            <a:lnTo>
                              <a:pt x="0" y="47"/>
                            </a:lnTo>
                            <a:lnTo>
                              <a:pt x="0" y="37"/>
                            </a:lnTo>
                            <a:lnTo>
                              <a:pt x="0" y="29"/>
                            </a:lnTo>
                            <a:lnTo>
                              <a:pt x="4" y="20"/>
                            </a:lnTo>
                            <a:lnTo>
                              <a:pt x="9" y="14"/>
                            </a:lnTo>
                            <a:lnTo>
                              <a:pt x="14" y="9"/>
                            </a:lnTo>
                            <a:lnTo>
                              <a:pt x="22" y="3"/>
                            </a:lnTo>
                            <a:lnTo>
                              <a:pt x="28" y="1"/>
                            </a:lnTo>
                            <a:lnTo>
                              <a:pt x="41" y="0"/>
                            </a:lnTo>
                            <a:lnTo>
                              <a:pt x="52" y="0"/>
                            </a:lnTo>
                            <a:lnTo>
                              <a:pt x="60" y="3"/>
                            </a:lnTo>
                            <a:lnTo>
                              <a:pt x="67" y="5"/>
                            </a:lnTo>
                            <a:lnTo>
                              <a:pt x="73" y="12"/>
                            </a:lnTo>
                            <a:lnTo>
                              <a:pt x="77" y="18"/>
                            </a:lnTo>
                            <a:lnTo>
                              <a:pt x="81" y="24"/>
                            </a:lnTo>
                            <a:lnTo>
                              <a:pt x="83" y="31"/>
                            </a:lnTo>
                            <a:lnTo>
                              <a:pt x="83" y="44"/>
                            </a:lnTo>
                            <a:lnTo>
                              <a:pt x="83" y="53"/>
                            </a:lnTo>
                            <a:lnTo>
                              <a:pt x="80" y="57"/>
                            </a:lnTo>
                            <a:lnTo>
                              <a:pt x="76" y="63"/>
                            </a:lnTo>
                            <a:lnTo>
                              <a:pt x="73" y="67"/>
                            </a:lnTo>
                            <a:lnTo>
                              <a:pt x="65" y="70"/>
                            </a:lnTo>
                            <a:lnTo>
                              <a:pt x="57" y="72"/>
                            </a:lnTo>
                            <a:lnTo>
                              <a:pt x="63" y="63"/>
                            </a:lnTo>
                            <a:lnTo>
                              <a:pt x="69" y="47"/>
                            </a:lnTo>
                            <a:lnTo>
                              <a:pt x="70" y="41"/>
                            </a:lnTo>
                            <a:lnTo>
                              <a:pt x="69" y="36"/>
                            </a:lnTo>
                            <a:lnTo>
                              <a:pt x="67" y="29"/>
                            </a:lnTo>
                            <a:lnTo>
                              <a:pt x="53" y="33"/>
                            </a:lnTo>
                            <a:lnTo>
                              <a:pt x="38" y="33"/>
                            </a:lnTo>
                            <a:lnTo>
                              <a:pt x="27" y="32"/>
                            </a:lnTo>
                            <a:lnTo>
                              <a:pt x="18" y="30"/>
                            </a:lnTo>
                            <a:lnTo>
                              <a:pt x="15" y="34"/>
                            </a:lnTo>
                            <a:lnTo>
                              <a:pt x="13" y="41"/>
                            </a:lnTo>
                            <a:lnTo>
                              <a:pt x="13" y="48"/>
                            </a:lnTo>
                            <a:lnTo>
                              <a:pt x="19" y="63"/>
                            </a:lnTo>
                            <a:lnTo>
                              <a:pt x="23" y="72"/>
                            </a:lnTo>
                            <a:lnTo>
                              <a:pt x="13" y="67"/>
                            </a:lnTo>
                            <a:lnTo>
                              <a:pt x="6" y="62"/>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29" name="Group 1227">
                        <a:extLst>
                          <a:ext uri="{FF2B5EF4-FFF2-40B4-BE49-F238E27FC236}">
                            <a16:creationId xmlns:a16="http://schemas.microsoft.com/office/drawing/2014/main" xmlns="" id="{F6747214-7925-4C51-9AF4-357D4A5E625A}"/>
                          </a:ext>
                        </a:extLst>
                      </p:cNvPr>
                      <p:cNvGrpSpPr>
                        <a:grpSpLocks/>
                      </p:cNvGrpSpPr>
                      <p:nvPr/>
                    </p:nvGrpSpPr>
                    <p:grpSpPr bwMode="auto">
                      <a:xfrm>
                        <a:off x="3062" y="909"/>
                        <a:ext cx="67" cy="11"/>
                        <a:chOff x="3062" y="909"/>
                        <a:chExt cx="67" cy="11"/>
                      </a:xfrm>
                    </p:grpSpPr>
                    <p:sp>
                      <p:nvSpPr>
                        <p:cNvPr id="20630" name="Oval 1228">
                          <a:extLst>
                            <a:ext uri="{FF2B5EF4-FFF2-40B4-BE49-F238E27FC236}">
                              <a16:creationId xmlns:a16="http://schemas.microsoft.com/office/drawing/2014/main" xmlns="" id="{ED9643A3-CACB-4CA7-804F-A69B0BFA3333}"/>
                            </a:ext>
                          </a:extLst>
                        </p:cNvPr>
                        <p:cNvSpPr>
                          <a:spLocks noChangeArrowheads="1"/>
                        </p:cNvSpPr>
                        <p:nvPr/>
                      </p:nvSpPr>
                      <p:spPr bwMode="auto">
                        <a:xfrm>
                          <a:off x="3062" y="909"/>
                          <a:ext cx="9" cy="10"/>
                        </a:xfrm>
                        <a:prstGeom prst="ellipse">
                          <a:avLst/>
                        </a:prstGeom>
                        <a:blipFill dpi="0" rotWithShape="0">
                          <a:blip r:embed="rId10"/>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20631" name="Oval 1229">
                          <a:extLst>
                            <a:ext uri="{FF2B5EF4-FFF2-40B4-BE49-F238E27FC236}">
                              <a16:creationId xmlns:a16="http://schemas.microsoft.com/office/drawing/2014/main" xmlns="" id="{0248E164-162B-40E6-B9AA-220632E3016F}"/>
                            </a:ext>
                          </a:extLst>
                        </p:cNvPr>
                        <p:cNvSpPr>
                          <a:spLocks noChangeArrowheads="1"/>
                        </p:cNvSpPr>
                        <p:nvPr/>
                      </p:nvSpPr>
                      <p:spPr bwMode="auto">
                        <a:xfrm>
                          <a:off x="3120" y="910"/>
                          <a:ext cx="9" cy="10"/>
                        </a:xfrm>
                        <a:prstGeom prst="ellipse">
                          <a:avLst/>
                        </a:prstGeom>
                        <a:blipFill dpi="0" rotWithShape="0">
                          <a:blip r:embed="rId10"/>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sp>
                  <p:nvSpPr>
                    <p:cNvPr id="20619" name="Freeform 1230">
                      <a:extLst>
                        <a:ext uri="{FF2B5EF4-FFF2-40B4-BE49-F238E27FC236}">
                          <a16:creationId xmlns:a16="http://schemas.microsoft.com/office/drawing/2014/main" xmlns="" id="{11F98184-4A0B-4F73-AE54-4D2E60656982}"/>
                        </a:ext>
                      </a:extLst>
                    </p:cNvPr>
                    <p:cNvSpPr>
                      <a:spLocks/>
                    </p:cNvSpPr>
                    <p:nvPr/>
                  </p:nvSpPr>
                  <p:spPr bwMode="auto">
                    <a:xfrm>
                      <a:off x="3049" y="1321"/>
                      <a:ext cx="81" cy="203"/>
                    </a:xfrm>
                    <a:custGeom>
                      <a:avLst/>
                      <a:gdLst>
                        <a:gd name="T0" fmla="*/ 18 w 81"/>
                        <a:gd name="T1" fmla="*/ 0 h 203"/>
                        <a:gd name="T2" fmla="*/ 16 w 81"/>
                        <a:gd name="T3" fmla="*/ 24 h 203"/>
                        <a:gd name="T4" fmla="*/ 14 w 81"/>
                        <a:gd name="T5" fmla="*/ 51 h 203"/>
                        <a:gd name="T6" fmla="*/ 14 w 81"/>
                        <a:gd name="T7" fmla="*/ 78 h 203"/>
                        <a:gd name="T8" fmla="*/ 16 w 81"/>
                        <a:gd name="T9" fmla="*/ 103 h 203"/>
                        <a:gd name="T10" fmla="*/ 16 w 81"/>
                        <a:gd name="T11" fmla="*/ 123 h 203"/>
                        <a:gd name="T12" fmla="*/ 16 w 81"/>
                        <a:gd name="T13" fmla="*/ 148 h 203"/>
                        <a:gd name="T14" fmla="*/ 15 w 81"/>
                        <a:gd name="T15" fmla="*/ 159 h 203"/>
                        <a:gd name="T16" fmla="*/ 4 w 81"/>
                        <a:gd name="T17" fmla="*/ 190 h 203"/>
                        <a:gd name="T18" fmla="*/ 0 w 81"/>
                        <a:gd name="T19" fmla="*/ 202 h 203"/>
                        <a:gd name="T20" fmla="*/ 17 w 81"/>
                        <a:gd name="T21" fmla="*/ 202 h 203"/>
                        <a:gd name="T22" fmla="*/ 25 w 81"/>
                        <a:gd name="T23" fmla="*/ 188 h 203"/>
                        <a:gd name="T24" fmla="*/ 30 w 81"/>
                        <a:gd name="T25" fmla="*/ 172 h 203"/>
                        <a:gd name="T26" fmla="*/ 33 w 81"/>
                        <a:gd name="T27" fmla="*/ 147 h 203"/>
                        <a:gd name="T28" fmla="*/ 43 w 81"/>
                        <a:gd name="T29" fmla="*/ 78 h 203"/>
                        <a:gd name="T30" fmla="*/ 46 w 81"/>
                        <a:gd name="T31" fmla="*/ 58 h 203"/>
                        <a:gd name="T32" fmla="*/ 44 w 81"/>
                        <a:gd name="T33" fmla="*/ 96 h 203"/>
                        <a:gd name="T34" fmla="*/ 47 w 81"/>
                        <a:gd name="T35" fmla="*/ 119 h 203"/>
                        <a:gd name="T36" fmla="*/ 48 w 81"/>
                        <a:gd name="T37" fmla="*/ 140 h 203"/>
                        <a:gd name="T38" fmla="*/ 46 w 81"/>
                        <a:gd name="T39" fmla="*/ 160 h 203"/>
                        <a:gd name="T40" fmla="*/ 47 w 81"/>
                        <a:gd name="T41" fmla="*/ 169 h 203"/>
                        <a:gd name="T42" fmla="*/ 58 w 81"/>
                        <a:gd name="T43" fmla="*/ 199 h 203"/>
                        <a:gd name="T44" fmla="*/ 69 w 81"/>
                        <a:gd name="T45" fmla="*/ 199 h 203"/>
                        <a:gd name="T46" fmla="*/ 74 w 81"/>
                        <a:gd name="T47" fmla="*/ 199 h 203"/>
                        <a:gd name="T48" fmla="*/ 80 w 81"/>
                        <a:gd name="T49" fmla="*/ 193 h 203"/>
                        <a:gd name="T50" fmla="*/ 64 w 81"/>
                        <a:gd name="T51" fmla="*/ 160 h 203"/>
                        <a:gd name="T52" fmla="*/ 72 w 81"/>
                        <a:gd name="T53" fmla="*/ 90 h 203"/>
                        <a:gd name="T54" fmla="*/ 75 w 81"/>
                        <a:gd name="T55" fmla="*/ 57 h 203"/>
                        <a:gd name="T56" fmla="*/ 75 w 81"/>
                        <a:gd name="T57" fmla="*/ 1 h 203"/>
                        <a:gd name="T58" fmla="*/ 18 w 81"/>
                        <a:gd name="T59" fmla="*/ 0 h 2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1"/>
                        <a:gd name="T91" fmla="*/ 0 h 203"/>
                        <a:gd name="T92" fmla="*/ 81 w 81"/>
                        <a:gd name="T93" fmla="*/ 203 h 2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1" h="203">
                          <a:moveTo>
                            <a:pt x="18" y="0"/>
                          </a:moveTo>
                          <a:lnTo>
                            <a:pt x="16" y="24"/>
                          </a:lnTo>
                          <a:lnTo>
                            <a:pt x="14" y="51"/>
                          </a:lnTo>
                          <a:lnTo>
                            <a:pt x="14" y="78"/>
                          </a:lnTo>
                          <a:lnTo>
                            <a:pt x="16" y="103"/>
                          </a:lnTo>
                          <a:lnTo>
                            <a:pt x="16" y="123"/>
                          </a:lnTo>
                          <a:lnTo>
                            <a:pt x="16" y="148"/>
                          </a:lnTo>
                          <a:lnTo>
                            <a:pt x="15" y="159"/>
                          </a:lnTo>
                          <a:lnTo>
                            <a:pt x="4" y="190"/>
                          </a:lnTo>
                          <a:lnTo>
                            <a:pt x="0" y="202"/>
                          </a:lnTo>
                          <a:lnTo>
                            <a:pt x="17" y="202"/>
                          </a:lnTo>
                          <a:lnTo>
                            <a:pt x="25" y="188"/>
                          </a:lnTo>
                          <a:lnTo>
                            <a:pt x="30" y="172"/>
                          </a:lnTo>
                          <a:lnTo>
                            <a:pt x="33" y="147"/>
                          </a:lnTo>
                          <a:lnTo>
                            <a:pt x="43" y="78"/>
                          </a:lnTo>
                          <a:lnTo>
                            <a:pt x="46" y="58"/>
                          </a:lnTo>
                          <a:lnTo>
                            <a:pt x="44" y="96"/>
                          </a:lnTo>
                          <a:lnTo>
                            <a:pt x="47" y="119"/>
                          </a:lnTo>
                          <a:lnTo>
                            <a:pt x="48" y="140"/>
                          </a:lnTo>
                          <a:lnTo>
                            <a:pt x="46" y="160"/>
                          </a:lnTo>
                          <a:lnTo>
                            <a:pt x="47" y="169"/>
                          </a:lnTo>
                          <a:lnTo>
                            <a:pt x="58" y="199"/>
                          </a:lnTo>
                          <a:lnTo>
                            <a:pt x="69" y="199"/>
                          </a:lnTo>
                          <a:lnTo>
                            <a:pt x="74" y="199"/>
                          </a:lnTo>
                          <a:lnTo>
                            <a:pt x="80" y="193"/>
                          </a:lnTo>
                          <a:lnTo>
                            <a:pt x="64" y="160"/>
                          </a:lnTo>
                          <a:lnTo>
                            <a:pt x="72" y="90"/>
                          </a:lnTo>
                          <a:lnTo>
                            <a:pt x="75" y="57"/>
                          </a:lnTo>
                          <a:lnTo>
                            <a:pt x="75" y="1"/>
                          </a:lnTo>
                          <a:lnTo>
                            <a:pt x="18" y="0"/>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20" name="Group 1231">
                      <a:extLst>
                        <a:ext uri="{FF2B5EF4-FFF2-40B4-BE49-F238E27FC236}">
                          <a16:creationId xmlns:a16="http://schemas.microsoft.com/office/drawing/2014/main" xmlns="" id="{64B68FA2-666A-4D7C-BCB6-B5E770E711A0}"/>
                        </a:ext>
                      </a:extLst>
                    </p:cNvPr>
                    <p:cNvGrpSpPr>
                      <a:grpSpLocks/>
                    </p:cNvGrpSpPr>
                    <p:nvPr/>
                  </p:nvGrpSpPr>
                  <p:grpSpPr bwMode="auto">
                    <a:xfrm>
                      <a:off x="3020" y="1069"/>
                      <a:ext cx="148" cy="203"/>
                      <a:chOff x="3020" y="1069"/>
                      <a:chExt cx="148" cy="203"/>
                    </a:xfrm>
                  </p:grpSpPr>
                  <p:sp>
                    <p:nvSpPr>
                      <p:cNvPr id="20625" name="Freeform 1232">
                        <a:extLst>
                          <a:ext uri="{FF2B5EF4-FFF2-40B4-BE49-F238E27FC236}">
                            <a16:creationId xmlns:a16="http://schemas.microsoft.com/office/drawing/2014/main" xmlns="" id="{1BD52D16-89B8-4CA8-92BE-104E74FBA377}"/>
                          </a:ext>
                        </a:extLst>
                      </p:cNvPr>
                      <p:cNvSpPr>
                        <a:spLocks/>
                      </p:cNvSpPr>
                      <p:nvPr/>
                    </p:nvSpPr>
                    <p:spPr bwMode="auto">
                      <a:xfrm>
                        <a:off x="3020" y="1075"/>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4 h 197"/>
                          <a:gd name="T16" fmla="*/ 40 w 41"/>
                          <a:gd name="T17" fmla="*/ 158 h 197"/>
                          <a:gd name="T18" fmla="*/ 28 w 41"/>
                          <a:gd name="T19" fmla="*/ 140 h 197"/>
                          <a:gd name="T20" fmla="*/ 20 w 41"/>
                          <a:gd name="T21" fmla="*/ 130 h 197"/>
                          <a:gd name="T22" fmla="*/ 21 w 41"/>
                          <a:gd name="T23" fmla="*/ 40 h 197"/>
                          <a:gd name="T24" fmla="*/ 25 w 41"/>
                          <a:gd name="T25" fmla="*/ 3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4"/>
                            </a:lnTo>
                            <a:lnTo>
                              <a:pt x="40" y="158"/>
                            </a:lnTo>
                            <a:lnTo>
                              <a:pt x="28" y="140"/>
                            </a:lnTo>
                            <a:lnTo>
                              <a:pt x="20" y="130"/>
                            </a:lnTo>
                            <a:lnTo>
                              <a:pt x="21" y="40"/>
                            </a:lnTo>
                            <a:lnTo>
                              <a:pt x="25" y="3"/>
                            </a:lnTo>
                            <a:lnTo>
                              <a:pt x="2" y="0"/>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26" name="Freeform 1233">
                        <a:extLst>
                          <a:ext uri="{FF2B5EF4-FFF2-40B4-BE49-F238E27FC236}">
                            <a16:creationId xmlns:a16="http://schemas.microsoft.com/office/drawing/2014/main" xmlns="" id="{2B9869E2-4F8E-40EF-816A-E6C8A997B949}"/>
                          </a:ext>
                        </a:extLst>
                      </p:cNvPr>
                      <p:cNvSpPr>
                        <a:spLocks/>
                      </p:cNvSpPr>
                      <p:nvPr/>
                    </p:nvSpPr>
                    <p:spPr bwMode="auto">
                      <a:xfrm>
                        <a:off x="3132" y="1069"/>
                        <a:ext cx="36" cy="185"/>
                      </a:xfrm>
                      <a:custGeom>
                        <a:avLst/>
                        <a:gdLst>
                          <a:gd name="T0" fmla="*/ 10 w 36"/>
                          <a:gd name="T1" fmla="*/ 5 h 185"/>
                          <a:gd name="T2" fmla="*/ 15 w 36"/>
                          <a:gd name="T3" fmla="*/ 38 h 185"/>
                          <a:gd name="T4" fmla="*/ 15 w 36"/>
                          <a:gd name="T5" fmla="*/ 117 h 185"/>
                          <a:gd name="T6" fmla="*/ 0 w 36"/>
                          <a:gd name="T7" fmla="*/ 150 h 185"/>
                          <a:gd name="T8" fmla="*/ 4 w 36"/>
                          <a:gd name="T9" fmla="*/ 153 h 185"/>
                          <a:gd name="T10" fmla="*/ 0 w 36"/>
                          <a:gd name="T11" fmla="*/ 170 h 185"/>
                          <a:gd name="T12" fmla="*/ 3 w 36"/>
                          <a:gd name="T13" fmla="*/ 184 h 185"/>
                          <a:gd name="T14" fmla="*/ 15 w 36"/>
                          <a:gd name="T15" fmla="*/ 161 h 185"/>
                          <a:gd name="T16" fmla="*/ 25 w 36"/>
                          <a:gd name="T17" fmla="*/ 121 h 185"/>
                          <a:gd name="T18" fmla="*/ 35 w 36"/>
                          <a:gd name="T19" fmla="*/ 31 h 185"/>
                          <a:gd name="T20" fmla="*/ 31 w 36"/>
                          <a:gd name="T21" fmla="*/ 0 h 185"/>
                          <a:gd name="T22" fmla="*/ 10 w 36"/>
                          <a:gd name="T23" fmla="*/ 5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5"/>
                          <a:gd name="T38" fmla="*/ 36 w 36"/>
                          <a:gd name="T39" fmla="*/ 185 h 1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5">
                            <a:moveTo>
                              <a:pt x="10" y="5"/>
                            </a:moveTo>
                            <a:lnTo>
                              <a:pt x="15" y="38"/>
                            </a:lnTo>
                            <a:lnTo>
                              <a:pt x="15" y="117"/>
                            </a:lnTo>
                            <a:lnTo>
                              <a:pt x="0" y="150"/>
                            </a:lnTo>
                            <a:lnTo>
                              <a:pt x="4" y="153"/>
                            </a:lnTo>
                            <a:lnTo>
                              <a:pt x="0" y="170"/>
                            </a:lnTo>
                            <a:lnTo>
                              <a:pt x="3" y="184"/>
                            </a:lnTo>
                            <a:lnTo>
                              <a:pt x="15" y="161"/>
                            </a:lnTo>
                            <a:lnTo>
                              <a:pt x="25" y="121"/>
                            </a:lnTo>
                            <a:lnTo>
                              <a:pt x="35" y="31"/>
                            </a:lnTo>
                            <a:lnTo>
                              <a:pt x="31" y="0"/>
                            </a:lnTo>
                            <a:lnTo>
                              <a:pt x="10" y="5"/>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621" name="Group 1234">
                      <a:extLst>
                        <a:ext uri="{FF2B5EF4-FFF2-40B4-BE49-F238E27FC236}">
                          <a16:creationId xmlns:a16="http://schemas.microsoft.com/office/drawing/2014/main" xmlns="" id="{AB16D958-A82F-4D75-99E8-DA641585A8D4}"/>
                        </a:ext>
                      </a:extLst>
                    </p:cNvPr>
                    <p:cNvGrpSpPr>
                      <a:grpSpLocks/>
                    </p:cNvGrpSpPr>
                    <p:nvPr/>
                  </p:nvGrpSpPr>
                  <p:grpSpPr bwMode="auto">
                    <a:xfrm>
                      <a:off x="3045" y="1483"/>
                      <a:ext cx="90" cy="62"/>
                      <a:chOff x="3045" y="1483"/>
                      <a:chExt cx="90" cy="62"/>
                    </a:xfrm>
                  </p:grpSpPr>
                  <p:sp>
                    <p:nvSpPr>
                      <p:cNvPr id="20623" name="Freeform 1235">
                        <a:extLst>
                          <a:ext uri="{FF2B5EF4-FFF2-40B4-BE49-F238E27FC236}">
                            <a16:creationId xmlns:a16="http://schemas.microsoft.com/office/drawing/2014/main" xmlns="" id="{F53DFC1E-9687-4D57-8AE0-2126875ECE5D}"/>
                          </a:ext>
                        </a:extLst>
                      </p:cNvPr>
                      <p:cNvSpPr>
                        <a:spLocks/>
                      </p:cNvSpPr>
                      <p:nvPr/>
                    </p:nvSpPr>
                    <p:spPr bwMode="auto">
                      <a:xfrm>
                        <a:off x="3045" y="1488"/>
                        <a:ext cx="36" cy="57"/>
                      </a:xfrm>
                      <a:custGeom>
                        <a:avLst/>
                        <a:gdLst>
                          <a:gd name="T0" fmla="*/ 6 w 36"/>
                          <a:gd name="T1" fmla="*/ 28 h 57"/>
                          <a:gd name="T2" fmla="*/ 1 w 36"/>
                          <a:gd name="T3" fmla="*/ 36 h 57"/>
                          <a:gd name="T4" fmla="*/ 0 w 36"/>
                          <a:gd name="T5" fmla="*/ 43 h 57"/>
                          <a:gd name="T6" fmla="*/ 0 w 36"/>
                          <a:gd name="T7" fmla="*/ 48 h 57"/>
                          <a:gd name="T8" fmla="*/ 1 w 36"/>
                          <a:gd name="T9" fmla="*/ 51 h 57"/>
                          <a:gd name="T10" fmla="*/ 3 w 36"/>
                          <a:gd name="T11" fmla="*/ 54 h 57"/>
                          <a:gd name="T12" fmla="*/ 8 w 36"/>
                          <a:gd name="T13" fmla="*/ 56 h 57"/>
                          <a:gd name="T14" fmla="*/ 14 w 36"/>
                          <a:gd name="T15" fmla="*/ 55 h 57"/>
                          <a:gd name="T16" fmla="*/ 20 w 36"/>
                          <a:gd name="T17" fmla="*/ 53 h 57"/>
                          <a:gd name="T18" fmla="*/ 24 w 36"/>
                          <a:gd name="T19" fmla="*/ 47 h 57"/>
                          <a:gd name="T20" fmla="*/ 28 w 36"/>
                          <a:gd name="T21" fmla="*/ 40 h 57"/>
                          <a:gd name="T22" fmla="*/ 31 w 36"/>
                          <a:gd name="T23" fmla="*/ 25 h 57"/>
                          <a:gd name="T24" fmla="*/ 35 w 36"/>
                          <a:gd name="T25" fmla="*/ 10 h 57"/>
                          <a:gd name="T26" fmla="*/ 34 w 36"/>
                          <a:gd name="T27" fmla="*/ 0 h 57"/>
                          <a:gd name="T28" fmla="*/ 27 w 36"/>
                          <a:gd name="T29" fmla="*/ 22 h 57"/>
                          <a:gd name="T30" fmla="*/ 21 w 36"/>
                          <a:gd name="T31" fmla="*/ 35 h 57"/>
                          <a:gd name="T32" fmla="*/ 12 w 36"/>
                          <a:gd name="T33" fmla="*/ 35 h 57"/>
                          <a:gd name="T34" fmla="*/ 5 w 36"/>
                          <a:gd name="T35" fmla="*/ 34 h 57"/>
                          <a:gd name="T36" fmla="*/ 6 w 36"/>
                          <a:gd name="T37" fmla="*/ 28 h 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7"/>
                          <a:gd name="T59" fmla="*/ 36 w 36"/>
                          <a:gd name="T60" fmla="*/ 57 h 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7">
                            <a:moveTo>
                              <a:pt x="6" y="28"/>
                            </a:moveTo>
                            <a:lnTo>
                              <a:pt x="1" y="36"/>
                            </a:lnTo>
                            <a:lnTo>
                              <a:pt x="0" y="43"/>
                            </a:lnTo>
                            <a:lnTo>
                              <a:pt x="0" y="48"/>
                            </a:lnTo>
                            <a:lnTo>
                              <a:pt x="1" y="51"/>
                            </a:lnTo>
                            <a:lnTo>
                              <a:pt x="3" y="54"/>
                            </a:lnTo>
                            <a:lnTo>
                              <a:pt x="8" y="56"/>
                            </a:lnTo>
                            <a:lnTo>
                              <a:pt x="14" y="55"/>
                            </a:lnTo>
                            <a:lnTo>
                              <a:pt x="20" y="53"/>
                            </a:lnTo>
                            <a:lnTo>
                              <a:pt x="24" y="47"/>
                            </a:lnTo>
                            <a:lnTo>
                              <a:pt x="28" y="40"/>
                            </a:lnTo>
                            <a:lnTo>
                              <a:pt x="31" y="25"/>
                            </a:lnTo>
                            <a:lnTo>
                              <a:pt x="35" y="10"/>
                            </a:lnTo>
                            <a:lnTo>
                              <a:pt x="34" y="0"/>
                            </a:lnTo>
                            <a:lnTo>
                              <a:pt x="27" y="22"/>
                            </a:lnTo>
                            <a:lnTo>
                              <a:pt x="21" y="35"/>
                            </a:lnTo>
                            <a:lnTo>
                              <a:pt x="12" y="35"/>
                            </a:lnTo>
                            <a:lnTo>
                              <a:pt x="5" y="34"/>
                            </a:lnTo>
                            <a:lnTo>
                              <a:pt x="6" y="28"/>
                            </a:lnTo>
                          </a:path>
                        </a:pathLst>
                      </a:custGeom>
                      <a:blipFill dpi="0" rotWithShape="0">
                        <a:blip r:embed="rId1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24" name="Freeform 1236">
                        <a:extLst>
                          <a:ext uri="{FF2B5EF4-FFF2-40B4-BE49-F238E27FC236}">
                            <a16:creationId xmlns:a16="http://schemas.microsoft.com/office/drawing/2014/main" xmlns="" id="{BC206765-D525-4EE8-AAF9-0157C439396E}"/>
                          </a:ext>
                        </a:extLst>
                      </p:cNvPr>
                      <p:cNvSpPr>
                        <a:spLocks/>
                      </p:cNvSpPr>
                      <p:nvPr/>
                    </p:nvSpPr>
                    <p:spPr bwMode="auto">
                      <a:xfrm>
                        <a:off x="3095" y="1483"/>
                        <a:ext cx="40" cy="61"/>
                      </a:xfrm>
                      <a:custGeom>
                        <a:avLst/>
                        <a:gdLst>
                          <a:gd name="T0" fmla="*/ 0 w 40"/>
                          <a:gd name="T1" fmla="*/ 0 h 61"/>
                          <a:gd name="T2" fmla="*/ 0 w 40"/>
                          <a:gd name="T3" fmla="*/ 6 h 61"/>
                          <a:gd name="T4" fmla="*/ 5 w 40"/>
                          <a:gd name="T5" fmla="*/ 21 h 61"/>
                          <a:gd name="T6" fmla="*/ 8 w 40"/>
                          <a:gd name="T7" fmla="*/ 34 h 61"/>
                          <a:gd name="T8" fmla="*/ 12 w 40"/>
                          <a:gd name="T9" fmla="*/ 46 h 61"/>
                          <a:gd name="T10" fmla="*/ 16 w 40"/>
                          <a:gd name="T11" fmla="*/ 52 h 61"/>
                          <a:gd name="T12" fmla="*/ 20 w 40"/>
                          <a:gd name="T13" fmla="*/ 57 h 61"/>
                          <a:gd name="T14" fmla="*/ 26 w 40"/>
                          <a:gd name="T15" fmla="*/ 59 h 61"/>
                          <a:gd name="T16" fmla="*/ 32 w 40"/>
                          <a:gd name="T17" fmla="*/ 60 h 61"/>
                          <a:gd name="T18" fmla="*/ 35 w 40"/>
                          <a:gd name="T19" fmla="*/ 58 h 61"/>
                          <a:gd name="T20" fmla="*/ 38 w 40"/>
                          <a:gd name="T21" fmla="*/ 57 h 61"/>
                          <a:gd name="T22" fmla="*/ 39 w 40"/>
                          <a:gd name="T23" fmla="*/ 51 h 61"/>
                          <a:gd name="T24" fmla="*/ 38 w 40"/>
                          <a:gd name="T25" fmla="*/ 43 h 61"/>
                          <a:gd name="T26" fmla="*/ 35 w 40"/>
                          <a:gd name="T27" fmla="*/ 33 h 61"/>
                          <a:gd name="T28" fmla="*/ 32 w 40"/>
                          <a:gd name="T29" fmla="*/ 28 h 61"/>
                          <a:gd name="T30" fmla="*/ 31 w 40"/>
                          <a:gd name="T31" fmla="*/ 33 h 61"/>
                          <a:gd name="T32" fmla="*/ 30 w 40"/>
                          <a:gd name="T33" fmla="*/ 35 h 61"/>
                          <a:gd name="T34" fmla="*/ 25 w 40"/>
                          <a:gd name="T35" fmla="*/ 36 h 61"/>
                          <a:gd name="T36" fmla="*/ 20 w 40"/>
                          <a:gd name="T37" fmla="*/ 37 h 61"/>
                          <a:gd name="T38" fmla="*/ 13 w 40"/>
                          <a:gd name="T39" fmla="*/ 35 h 61"/>
                          <a:gd name="T40" fmla="*/ 5 w 40"/>
                          <a:gd name="T41" fmla="*/ 12 h 61"/>
                          <a:gd name="T42" fmla="*/ 0 w 40"/>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61"/>
                          <a:gd name="T68" fmla="*/ 40 w 40"/>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61">
                            <a:moveTo>
                              <a:pt x="0" y="0"/>
                            </a:moveTo>
                            <a:lnTo>
                              <a:pt x="0" y="6"/>
                            </a:lnTo>
                            <a:lnTo>
                              <a:pt x="5" y="21"/>
                            </a:lnTo>
                            <a:lnTo>
                              <a:pt x="8" y="34"/>
                            </a:lnTo>
                            <a:lnTo>
                              <a:pt x="12" y="46"/>
                            </a:lnTo>
                            <a:lnTo>
                              <a:pt x="16" y="52"/>
                            </a:lnTo>
                            <a:lnTo>
                              <a:pt x="20" y="57"/>
                            </a:lnTo>
                            <a:lnTo>
                              <a:pt x="26" y="59"/>
                            </a:lnTo>
                            <a:lnTo>
                              <a:pt x="32" y="60"/>
                            </a:lnTo>
                            <a:lnTo>
                              <a:pt x="35" y="58"/>
                            </a:lnTo>
                            <a:lnTo>
                              <a:pt x="38" y="57"/>
                            </a:lnTo>
                            <a:lnTo>
                              <a:pt x="39" y="51"/>
                            </a:lnTo>
                            <a:lnTo>
                              <a:pt x="38" y="43"/>
                            </a:lnTo>
                            <a:lnTo>
                              <a:pt x="35" y="33"/>
                            </a:lnTo>
                            <a:lnTo>
                              <a:pt x="32" y="28"/>
                            </a:lnTo>
                            <a:lnTo>
                              <a:pt x="31" y="33"/>
                            </a:lnTo>
                            <a:lnTo>
                              <a:pt x="30" y="35"/>
                            </a:lnTo>
                            <a:lnTo>
                              <a:pt x="25" y="36"/>
                            </a:lnTo>
                            <a:lnTo>
                              <a:pt x="20" y="37"/>
                            </a:lnTo>
                            <a:lnTo>
                              <a:pt x="13" y="35"/>
                            </a:lnTo>
                            <a:lnTo>
                              <a:pt x="5" y="12"/>
                            </a:lnTo>
                            <a:lnTo>
                              <a:pt x="0" y="0"/>
                            </a:lnTo>
                          </a:path>
                        </a:pathLst>
                      </a:custGeom>
                      <a:blipFill dpi="0" rotWithShape="0">
                        <a:blip r:embed="rId1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622" name="Freeform 1237">
                      <a:extLst>
                        <a:ext uri="{FF2B5EF4-FFF2-40B4-BE49-F238E27FC236}">
                          <a16:creationId xmlns:a16="http://schemas.microsoft.com/office/drawing/2014/main" xmlns="" id="{A61CAC6A-7067-4FD2-81A4-859363792FE6}"/>
                        </a:ext>
                      </a:extLst>
                    </p:cNvPr>
                    <p:cNvSpPr>
                      <a:spLocks/>
                    </p:cNvSpPr>
                    <p:nvPr/>
                  </p:nvSpPr>
                  <p:spPr bwMode="auto">
                    <a:xfrm>
                      <a:off x="3018" y="954"/>
                      <a:ext cx="153" cy="387"/>
                    </a:xfrm>
                    <a:custGeom>
                      <a:avLst/>
                      <a:gdLst>
                        <a:gd name="T0" fmla="*/ 60 w 153"/>
                        <a:gd name="T1" fmla="*/ 0 h 387"/>
                        <a:gd name="T2" fmla="*/ 24 w 153"/>
                        <a:gd name="T3" fmla="*/ 20 h 387"/>
                        <a:gd name="T4" fmla="*/ 19 w 153"/>
                        <a:gd name="T5" fmla="*/ 26 h 387"/>
                        <a:gd name="T6" fmla="*/ 0 w 153"/>
                        <a:gd name="T7" fmla="*/ 122 h 387"/>
                        <a:gd name="T8" fmla="*/ 29 w 153"/>
                        <a:gd name="T9" fmla="*/ 126 h 387"/>
                        <a:gd name="T10" fmla="*/ 33 w 153"/>
                        <a:gd name="T11" fmla="*/ 102 h 387"/>
                        <a:gd name="T12" fmla="*/ 44 w 153"/>
                        <a:gd name="T13" fmla="*/ 152 h 387"/>
                        <a:gd name="T14" fmla="*/ 25 w 153"/>
                        <a:gd name="T15" fmla="*/ 217 h 387"/>
                        <a:gd name="T16" fmla="*/ 25 w 153"/>
                        <a:gd name="T17" fmla="*/ 264 h 387"/>
                        <a:gd name="T18" fmla="*/ 29 w 153"/>
                        <a:gd name="T19" fmla="*/ 297 h 387"/>
                        <a:gd name="T20" fmla="*/ 38 w 153"/>
                        <a:gd name="T21" fmla="*/ 344 h 387"/>
                        <a:gd name="T22" fmla="*/ 47 w 153"/>
                        <a:gd name="T23" fmla="*/ 380 h 387"/>
                        <a:gd name="T24" fmla="*/ 75 w 153"/>
                        <a:gd name="T25" fmla="*/ 386 h 387"/>
                        <a:gd name="T26" fmla="*/ 78 w 153"/>
                        <a:gd name="T27" fmla="*/ 380 h 387"/>
                        <a:gd name="T28" fmla="*/ 105 w 153"/>
                        <a:gd name="T29" fmla="*/ 379 h 387"/>
                        <a:gd name="T30" fmla="*/ 114 w 153"/>
                        <a:gd name="T31" fmla="*/ 334 h 387"/>
                        <a:gd name="T32" fmla="*/ 122 w 153"/>
                        <a:gd name="T33" fmla="*/ 275 h 387"/>
                        <a:gd name="T34" fmla="*/ 129 w 153"/>
                        <a:gd name="T35" fmla="*/ 215 h 387"/>
                        <a:gd name="T36" fmla="*/ 112 w 153"/>
                        <a:gd name="T37" fmla="*/ 147 h 387"/>
                        <a:gd name="T38" fmla="*/ 118 w 153"/>
                        <a:gd name="T39" fmla="*/ 109 h 387"/>
                        <a:gd name="T40" fmla="*/ 122 w 153"/>
                        <a:gd name="T41" fmla="*/ 123 h 387"/>
                        <a:gd name="T42" fmla="*/ 152 w 153"/>
                        <a:gd name="T43" fmla="*/ 115 h 387"/>
                        <a:gd name="T44" fmla="*/ 129 w 153"/>
                        <a:gd name="T45" fmla="*/ 25 h 387"/>
                        <a:gd name="T46" fmla="*/ 90 w 153"/>
                        <a:gd name="T47" fmla="*/ 0 h 387"/>
                        <a:gd name="T48" fmla="*/ 89 w 153"/>
                        <a:gd name="T49" fmla="*/ 3 h 387"/>
                        <a:gd name="T50" fmla="*/ 84 w 153"/>
                        <a:gd name="T51" fmla="*/ 6 h 387"/>
                        <a:gd name="T52" fmla="*/ 80 w 153"/>
                        <a:gd name="T53" fmla="*/ 7 h 387"/>
                        <a:gd name="T54" fmla="*/ 76 w 153"/>
                        <a:gd name="T55" fmla="*/ 7 h 387"/>
                        <a:gd name="T56" fmla="*/ 71 w 153"/>
                        <a:gd name="T57" fmla="*/ 7 h 387"/>
                        <a:gd name="T58" fmla="*/ 67 w 153"/>
                        <a:gd name="T59" fmla="*/ 6 h 387"/>
                        <a:gd name="T60" fmla="*/ 62 w 153"/>
                        <a:gd name="T61" fmla="*/ 3 h 387"/>
                        <a:gd name="T62" fmla="*/ 60 w 153"/>
                        <a:gd name="T63" fmla="*/ 0 h 3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3"/>
                        <a:gd name="T97" fmla="*/ 0 h 387"/>
                        <a:gd name="T98" fmla="*/ 153 w 153"/>
                        <a:gd name="T99" fmla="*/ 387 h 38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3" h="387">
                          <a:moveTo>
                            <a:pt x="60" y="0"/>
                          </a:moveTo>
                          <a:lnTo>
                            <a:pt x="24" y="20"/>
                          </a:lnTo>
                          <a:lnTo>
                            <a:pt x="19" y="26"/>
                          </a:lnTo>
                          <a:lnTo>
                            <a:pt x="0" y="122"/>
                          </a:lnTo>
                          <a:lnTo>
                            <a:pt x="29" y="126"/>
                          </a:lnTo>
                          <a:lnTo>
                            <a:pt x="33" y="102"/>
                          </a:lnTo>
                          <a:lnTo>
                            <a:pt x="44" y="152"/>
                          </a:lnTo>
                          <a:lnTo>
                            <a:pt x="25" y="217"/>
                          </a:lnTo>
                          <a:lnTo>
                            <a:pt x="25" y="264"/>
                          </a:lnTo>
                          <a:lnTo>
                            <a:pt x="29" y="297"/>
                          </a:lnTo>
                          <a:lnTo>
                            <a:pt x="38" y="344"/>
                          </a:lnTo>
                          <a:lnTo>
                            <a:pt x="47" y="380"/>
                          </a:lnTo>
                          <a:lnTo>
                            <a:pt x="75" y="386"/>
                          </a:lnTo>
                          <a:lnTo>
                            <a:pt x="78" y="380"/>
                          </a:lnTo>
                          <a:lnTo>
                            <a:pt x="105" y="379"/>
                          </a:lnTo>
                          <a:lnTo>
                            <a:pt x="114" y="334"/>
                          </a:lnTo>
                          <a:lnTo>
                            <a:pt x="122" y="275"/>
                          </a:lnTo>
                          <a:lnTo>
                            <a:pt x="129" y="215"/>
                          </a:lnTo>
                          <a:lnTo>
                            <a:pt x="112" y="147"/>
                          </a:lnTo>
                          <a:lnTo>
                            <a:pt x="118" y="109"/>
                          </a:lnTo>
                          <a:lnTo>
                            <a:pt x="122" y="123"/>
                          </a:lnTo>
                          <a:lnTo>
                            <a:pt x="152" y="115"/>
                          </a:lnTo>
                          <a:lnTo>
                            <a:pt x="129" y="25"/>
                          </a:lnTo>
                          <a:lnTo>
                            <a:pt x="90" y="0"/>
                          </a:lnTo>
                          <a:lnTo>
                            <a:pt x="89" y="3"/>
                          </a:lnTo>
                          <a:lnTo>
                            <a:pt x="84" y="6"/>
                          </a:lnTo>
                          <a:lnTo>
                            <a:pt x="80" y="7"/>
                          </a:lnTo>
                          <a:lnTo>
                            <a:pt x="76" y="7"/>
                          </a:lnTo>
                          <a:lnTo>
                            <a:pt x="71" y="7"/>
                          </a:lnTo>
                          <a:lnTo>
                            <a:pt x="67" y="6"/>
                          </a:lnTo>
                          <a:lnTo>
                            <a:pt x="62" y="3"/>
                          </a:lnTo>
                          <a:lnTo>
                            <a:pt x="60" y="0"/>
                          </a:lnTo>
                        </a:path>
                      </a:pathLst>
                    </a:custGeom>
                    <a:blipFill dpi="0" rotWithShape="0">
                      <a:blip r:embed="rId11"/>
                      <a:srcRect/>
                      <a:tile tx="0" ty="0" sx="100000" sy="100000" flip="none" algn="tl"/>
                    </a:blipFill>
                    <a:ln w="12700" cap="rnd">
                      <a:solidFill>
                        <a:srgbClr val="FF1F3F"/>
                      </a:solidFill>
                      <a:round/>
                      <a:headEnd/>
                      <a:tailEnd/>
                    </a:ln>
                  </p:spPr>
                  <p:txBody>
                    <a:bodyPr/>
                    <a:lstStyle/>
                    <a:p>
                      <a:endParaRPr lang="en-US"/>
                    </a:p>
                  </p:txBody>
                </p:sp>
              </p:grpSp>
              <p:grpSp>
                <p:nvGrpSpPr>
                  <p:cNvPr id="20497" name="Group 1238">
                    <a:extLst>
                      <a:ext uri="{FF2B5EF4-FFF2-40B4-BE49-F238E27FC236}">
                        <a16:creationId xmlns:a16="http://schemas.microsoft.com/office/drawing/2014/main" xmlns="" id="{DBF8A930-3547-4FF1-AF93-D18FF7266CAC}"/>
                      </a:ext>
                    </a:extLst>
                  </p:cNvPr>
                  <p:cNvGrpSpPr>
                    <a:grpSpLocks/>
                  </p:cNvGrpSpPr>
                  <p:nvPr/>
                </p:nvGrpSpPr>
                <p:grpSpPr bwMode="auto">
                  <a:xfrm>
                    <a:off x="3119" y="838"/>
                    <a:ext cx="160" cy="740"/>
                    <a:chOff x="3119" y="838"/>
                    <a:chExt cx="160" cy="740"/>
                  </a:xfrm>
                </p:grpSpPr>
                <p:grpSp>
                  <p:nvGrpSpPr>
                    <p:cNvPr id="20596" name="Group 1239">
                      <a:extLst>
                        <a:ext uri="{FF2B5EF4-FFF2-40B4-BE49-F238E27FC236}">
                          <a16:creationId xmlns:a16="http://schemas.microsoft.com/office/drawing/2014/main" xmlns="" id="{9D13AFE1-1DB8-45EF-8A71-959C4D4657B5}"/>
                        </a:ext>
                      </a:extLst>
                    </p:cNvPr>
                    <p:cNvGrpSpPr>
                      <a:grpSpLocks/>
                    </p:cNvGrpSpPr>
                    <p:nvPr/>
                  </p:nvGrpSpPr>
                  <p:grpSpPr bwMode="auto">
                    <a:xfrm>
                      <a:off x="3153" y="838"/>
                      <a:ext cx="85" cy="179"/>
                      <a:chOff x="3153" y="838"/>
                      <a:chExt cx="85" cy="179"/>
                    </a:xfrm>
                  </p:grpSpPr>
                  <p:sp>
                    <p:nvSpPr>
                      <p:cNvPr id="20616" name="Freeform 1240">
                        <a:extLst>
                          <a:ext uri="{FF2B5EF4-FFF2-40B4-BE49-F238E27FC236}">
                            <a16:creationId xmlns:a16="http://schemas.microsoft.com/office/drawing/2014/main" xmlns="" id="{803EB681-3886-4387-ADD6-BD9BEFAC7087}"/>
                          </a:ext>
                        </a:extLst>
                      </p:cNvPr>
                      <p:cNvSpPr>
                        <a:spLocks/>
                      </p:cNvSpPr>
                      <p:nvPr/>
                    </p:nvSpPr>
                    <p:spPr bwMode="auto">
                      <a:xfrm>
                        <a:off x="3153" y="838"/>
                        <a:ext cx="85" cy="138"/>
                      </a:xfrm>
                      <a:custGeom>
                        <a:avLst/>
                        <a:gdLst>
                          <a:gd name="T0" fmla="*/ 32 w 85"/>
                          <a:gd name="T1" fmla="*/ 2 h 138"/>
                          <a:gd name="T2" fmla="*/ 23 w 85"/>
                          <a:gd name="T3" fmla="*/ 6 h 138"/>
                          <a:gd name="T4" fmla="*/ 17 w 85"/>
                          <a:gd name="T5" fmla="*/ 12 h 138"/>
                          <a:gd name="T6" fmla="*/ 13 w 85"/>
                          <a:gd name="T7" fmla="*/ 19 h 138"/>
                          <a:gd name="T8" fmla="*/ 8 w 85"/>
                          <a:gd name="T9" fmla="*/ 33 h 138"/>
                          <a:gd name="T10" fmla="*/ 3 w 85"/>
                          <a:gd name="T11" fmla="*/ 53 h 138"/>
                          <a:gd name="T12" fmla="*/ 0 w 85"/>
                          <a:gd name="T13" fmla="*/ 71 h 138"/>
                          <a:gd name="T14" fmla="*/ 1 w 85"/>
                          <a:gd name="T15" fmla="*/ 79 h 138"/>
                          <a:gd name="T16" fmla="*/ 2 w 85"/>
                          <a:gd name="T17" fmla="*/ 87 h 138"/>
                          <a:gd name="T18" fmla="*/ 3 w 85"/>
                          <a:gd name="T19" fmla="*/ 98 h 138"/>
                          <a:gd name="T20" fmla="*/ 10 w 85"/>
                          <a:gd name="T21" fmla="*/ 137 h 138"/>
                          <a:gd name="T22" fmla="*/ 14 w 85"/>
                          <a:gd name="T23" fmla="*/ 129 h 138"/>
                          <a:gd name="T24" fmla="*/ 20 w 85"/>
                          <a:gd name="T25" fmla="*/ 128 h 138"/>
                          <a:gd name="T26" fmla="*/ 25 w 85"/>
                          <a:gd name="T27" fmla="*/ 126 h 138"/>
                          <a:gd name="T28" fmla="*/ 31 w 85"/>
                          <a:gd name="T29" fmla="*/ 121 h 138"/>
                          <a:gd name="T30" fmla="*/ 29 w 85"/>
                          <a:gd name="T31" fmla="*/ 100 h 138"/>
                          <a:gd name="T32" fmla="*/ 29 w 85"/>
                          <a:gd name="T33" fmla="*/ 94 h 138"/>
                          <a:gd name="T34" fmla="*/ 23 w 85"/>
                          <a:gd name="T35" fmla="*/ 80 h 138"/>
                          <a:gd name="T36" fmla="*/ 21 w 85"/>
                          <a:gd name="T37" fmla="*/ 58 h 138"/>
                          <a:gd name="T38" fmla="*/ 23 w 85"/>
                          <a:gd name="T39" fmla="*/ 38 h 138"/>
                          <a:gd name="T40" fmla="*/ 34 w 85"/>
                          <a:gd name="T41" fmla="*/ 26 h 138"/>
                          <a:gd name="T42" fmla="*/ 54 w 85"/>
                          <a:gd name="T43" fmla="*/ 24 h 138"/>
                          <a:gd name="T44" fmla="*/ 64 w 85"/>
                          <a:gd name="T45" fmla="*/ 36 h 138"/>
                          <a:gd name="T46" fmla="*/ 63 w 85"/>
                          <a:gd name="T47" fmla="*/ 78 h 138"/>
                          <a:gd name="T48" fmla="*/ 54 w 85"/>
                          <a:gd name="T49" fmla="*/ 94 h 138"/>
                          <a:gd name="T50" fmla="*/ 53 w 85"/>
                          <a:gd name="T51" fmla="*/ 121 h 138"/>
                          <a:gd name="T52" fmla="*/ 57 w 85"/>
                          <a:gd name="T53" fmla="*/ 117 h 138"/>
                          <a:gd name="T54" fmla="*/ 61 w 85"/>
                          <a:gd name="T55" fmla="*/ 121 h 138"/>
                          <a:gd name="T56" fmla="*/ 66 w 85"/>
                          <a:gd name="T57" fmla="*/ 124 h 138"/>
                          <a:gd name="T58" fmla="*/ 70 w 85"/>
                          <a:gd name="T59" fmla="*/ 127 h 138"/>
                          <a:gd name="T60" fmla="*/ 75 w 85"/>
                          <a:gd name="T61" fmla="*/ 130 h 138"/>
                          <a:gd name="T62" fmla="*/ 80 w 85"/>
                          <a:gd name="T63" fmla="*/ 102 h 138"/>
                          <a:gd name="T64" fmla="*/ 82 w 85"/>
                          <a:gd name="T65" fmla="*/ 85 h 138"/>
                          <a:gd name="T66" fmla="*/ 83 w 85"/>
                          <a:gd name="T67" fmla="*/ 74 h 138"/>
                          <a:gd name="T68" fmla="*/ 84 w 85"/>
                          <a:gd name="T69" fmla="*/ 67 h 138"/>
                          <a:gd name="T70" fmla="*/ 83 w 85"/>
                          <a:gd name="T71" fmla="*/ 58 h 138"/>
                          <a:gd name="T72" fmla="*/ 82 w 85"/>
                          <a:gd name="T73" fmla="*/ 51 h 138"/>
                          <a:gd name="T74" fmla="*/ 80 w 85"/>
                          <a:gd name="T75" fmla="*/ 44 h 138"/>
                          <a:gd name="T76" fmla="*/ 78 w 85"/>
                          <a:gd name="T77" fmla="*/ 38 h 138"/>
                          <a:gd name="T78" fmla="*/ 78 w 85"/>
                          <a:gd name="T79" fmla="*/ 33 h 138"/>
                          <a:gd name="T80" fmla="*/ 77 w 85"/>
                          <a:gd name="T81" fmla="*/ 25 h 138"/>
                          <a:gd name="T82" fmla="*/ 74 w 85"/>
                          <a:gd name="T83" fmla="*/ 17 h 138"/>
                          <a:gd name="T84" fmla="*/ 68 w 85"/>
                          <a:gd name="T85" fmla="*/ 8 h 138"/>
                          <a:gd name="T86" fmla="*/ 60 w 85"/>
                          <a:gd name="T87" fmla="*/ 3 h 138"/>
                          <a:gd name="T88" fmla="*/ 52 w 85"/>
                          <a:gd name="T89" fmla="*/ 0 h 138"/>
                          <a:gd name="T90" fmla="*/ 43 w 85"/>
                          <a:gd name="T91" fmla="*/ 0 h 138"/>
                          <a:gd name="T92" fmla="*/ 32 w 85"/>
                          <a:gd name="T93" fmla="*/ 2 h 13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5"/>
                          <a:gd name="T142" fmla="*/ 0 h 138"/>
                          <a:gd name="T143" fmla="*/ 85 w 85"/>
                          <a:gd name="T144" fmla="*/ 138 h 13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5" h="138">
                            <a:moveTo>
                              <a:pt x="32" y="2"/>
                            </a:moveTo>
                            <a:lnTo>
                              <a:pt x="23" y="6"/>
                            </a:lnTo>
                            <a:lnTo>
                              <a:pt x="17" y="12"/>
                            </a:lnTo>
                            <a:lnTo>
                              <a:pt x="13" y="19"/>
                            </a:lnTo>
                            <a:lnTo>
                              <a:pt x="8" y="33"/>
                            </a:lnTo>
                            <a:lnTo>
                              <a:pt x="3" y="53"/>
                            </a:lnTo>
                            <a:lnTo>
                              <a:pt x="0" y="71"/>
                            </a:lnTo>
                            <a:lnTo>
                              <a:pt x="1" y="79"/>
                            </a:lnTo>
                            <a:lnTo>
                              <a:pt x="2" y="87"/>
                            </a:lnTo>
                            <a:lnTo>
                              <a:pt x="3" y="98"/>
                            </a:lnTo>
                            <a:lnTo>
                              <a:pt x="10" y="137"/>
                            </a:lnTo>
                            <a:lnTo>
                              <a:pt x="14" y="129"/>
                            </a:lnTo>
                            <a:lnTo>
                              <a:pt x="20" y="128"/>
                            </a:lnTo>
                            <a:lnTo>
                              <a:pt x="25" y="126"/>
                            </a:lnTo>
                            <a:lnTo>
                              <a:pt x="31" y="121"/>
                            </a:lnTo>
                            <a:lnTo>
                              <a:pt x="29" y="100"/>
                            </a:lnTo>
                            <a:lnTo>
                              <a:pt x="29" y="94"/>
                            </a:lnTo>
                            <a:lnTo>
                              <a:pt x="23" y="80"/>
                            </a:lnTo>
                            <a:lnTo>
                              <a:pt x="21" y="58"/>
                            </a:lnTo>
                            <a:lnTo>
                              <a:pt x="23" y="38"/>
                            </a:lnTo>
                            <a:lnTo>
                              <a:pt x="34" y="26"/>
                            </a:lnTo>
                            <a:lnTo>
                              <a:pt x="54" y="24"/>
                            </a:lnTo>
                            <a:lnTo>
                              <a:pt x="64" y="36"/>
                            </a:lnTo>
                            <a:lnTo>
                              <a:pt x="63" y="78"/>
                            </a:lnTo>
                            <a:lnTo>
                              <a:pt x="54" y="94"/>
                            </a:lnTo>
                            <a:lnTo>
                              <a:pt x="53" y="121"/>
                            </a:lnTo>
                            <a:lnTo>
                              <a:pt x="57" y="117"/>
                            </a:lnTo>
                            <a:lnTo>
                              <a:pt x="61" y="121"/>
                            </a:lnTo>
                            <a:lnTo>
                              <a:pt x="66" y="124"/>
                            </a:lnTo>
                            <a:lnTo>
                              <a:pt x="70" y="127"/>
                            </a:lnTo>
                            <a:lnTo>
                              <a:pt x="75" y="130"/>
                            </a:lnTo>
                            <a:lnTo>
                              <a:pt x="80" y="102"/>
                            </a:lnTo>
                            <a:lnTo>
                              <a:pt x="82" y="85"/>
                            </a:lnTo>
                            <a:lnTo>
                              <a:pt x="83" y="74"/>
                            </a:lnTo>
                            <a:lnTo>
                              <a:pt x="84" y="67"/>
                            </a:lnTo>
                            <a:lnTo>
                              <a:pt x="83" y="58"/>
                            </a:lnTo>
                            <a:lnTo>
                              <a:pt x="82" y="51"/>
                            </a:lnTo>
                            <a:lnTo>
                              <a:pt x="80" y="44"/>
                            </a:lnTo>
                            <a:lnTo>
                              <a:pt x="78" y="38"/>
                            </a:lnTo>
                            <a:lnTo>
                              <a:pt x="78" y="33"/>
                            </a:lnTo>
                            <a:lnTo>
                              <a:pt x="77" y="25"/>
                            </a:lnTo>
                            <a:lnTo>
                              <a:pt x="74" y="17"/>
                            </a:lnTo>
                            <a:lnTo>
                              <a:pt x="68" y="8"/>
                            </a:lnTo>
                            <a:lnTo>
                              <a:pt x="60" y="3"/>
                            </a:lnTo>
                            <a:lnTo>
                              <a:pt x="52" y="0"/>
                            </a:lnTo>
                            <a:lnTo>
                              <a:pt x="43" y="0"/>
                            </a:lnTo>
                            <a:lnTo>
                              <a:pt x="32" y="2"/>
                            </a:lnTo>
                          </a:path>
                        </a:pathLst>
                      </a:custGeom>
                      <a:blipFill dpi="0" rotWithShape="0">
                        <a:blip r:embed="rId1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17" name="Freeform 1241">
                        <a:extLst>
                          <a:ext uri="{FF2B5EF4-FFF2-40B4-BE49-F238E27FC236}">
                            <a16:creationId xmlns:a16="http://schemas.microsoft.com/office/drawing/2014/main" xmlns="" id="{9008F1A4-B37C-41CC-AED5-7DBCB1B83D17}"/>
                          </a:ext>
                        </a:extLst>
                      </p:cNvPr>
                      <p:cNvSpPr>
                        <a:spLocks/>
                      </p:cNvSpPr>
                      <p:nvPr/>
                    </p:nvSpPr>
                    <p:spPr bwMode="auto">
                      <a:xfrm>
                        <a:off x="3162" y="860"/>
                        <a:ext cx="70" cy="157"/>
                      </a:xfrm>
                      <a:custGeom>
                        <a:avLst/>
                        <a:gdLst>
                          <a:gd name="T0" fmla="*/ 25 w 70"/>
                          <a:gd name="T1" fmla="*/ 2 h 157"/>
                          <a:gd name="T2" fmla="*/ 20 w 70"/>
                          <a:gd name="T3" fmla="*/ 5 h 157"/>
                          <a:gd name="T4" fmla="*/ 15 w 70"/>
                          <a:gd name="T5" fmla="*/ 10 h 157"/>
                          <a:gd name="T6" fmla="*/ 13 w 70"/>
                          <a:gd name="T7" fmla="*/ 17 h 157"/>
                          <a:gd name="T8" fmla="*/ 12 w 70"/>
                          <a:gd name="T9" fmla="*/ 24 h 157"/>
                          <a:gd name="T10" fmla="*/ 11 w 70"/>
                          <a:gd name="T11" fmla="*/ 36 h 157"/>
                          <a:gd name="T12" fmla="*/ 13 w 70"/>
                          <a:gd name="T13" fmla="*/ 56 h 157"/>
                          <a:gd name="T14" fmla="*/ 15 w 70"/>
                          <a:gd name="T15" fmla="*/ 63 h 157"/>
                          <a:gd name="T16" fmla="*/ 20 w 70"/>
                          <a:gd name="T17" fmla="*/ 73 h 157"/>
                          <a:gd name="T18" fmla="*/ 20 w 70"/>
                          <a:gd name="T19" fmla="*/ 96 h 157"/>
                          <a:gd name="T20" fmla="*/ 0 w 70"/>
                          <a:gd name="T21" fmla="*/ 109 h 157"/>
                          <a:gd name="T22" fmla="*/ 36 w 70"/>
                          <a:gd name="T23" fmla="*/ 156 h 157"/>
                          <a:gd name="T24" fmla="*/ 69 w 70"/>
                          <a:gd name="T25" fmla="*/ 106 h 157"/>
                          <a:gd name="T26" fmla="*/ 45 w 70"/>
                          <a:gd name="T27" fmla="*/ 91 h 157"/>
                          <a:gd name="T28" fmla="*/ 45 w 70"/>
                          <a:gd name="T29" fmla="*/ 73 h 157"/>
                          <a:gd name="T30" fmla="*/ 52 w 70"/>
                          <a:gd name="T31" fmla="*/ 62 h 157"/>
                          <a:gd name="T32" fmla="*/ 54 w 70"/>
                          <a:gd name="T33" fmla="*/ 56 h 157"/>
                          <a:gd name="T34" fmla="*/ 56 w 70"/>
                          <a:gd name="T35" fmla="*/ 37 h 157"/>
                          <a:gd name="T36" fmla="*/ 56 w 70"/>
                          <a:gd name="T37" fmla="*/ 26 h 157"/>
                          <a:gd name="T38" fmla="*/ 56 w 70"/>
                          <a:gd name="T39" fmla="*/ 19 h 157"/>
                          <a:gd name="T40" fmla="*/ 54 w 70"/>
                          <a:gd name="T41" fmla="*/ 12 h 157"/>
                          <a:gd name="T42" fmla="*/ 50 w 70"/>
                          <a:gd name="T43" fmla="*/ 6 h 157"/>
                          <a:gd name="T44" fmla="*/ 45 w 70"/>
                          <a:gd name="T45" fmla="*/ 2 h 157"/>
                          <a:gd name="T46" fmla="*/ 39 w 70"/>
                          <a:gd name="T47" fmla="*/ 0 h 157"/>
                          <a:gd name="T48" fmla="*/ 32 w 70"/>
                          <a:gd name="T49" fmla="*/ 0 h 157"/>
                          <a:gd name="T50" fmla="*/ 25 w 70"/>
                          <a:gd name="T51" fmla="*/ 2 h 15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0"/>
                          <a:gd name="T79" fmla="*/ 0 h 157"/>
                          <a:gd name="T80" fmla="*/ 70 w 70"/>
                          <a:gd name="T81" fmla="*/ 157 h 15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0" h="157">
                            <a:moveTo>
                              <a:pt x="25" y="2"/>
                            </a:moveTo>
                            <a:lnTo>
                              <a:pt x="20" y="5"/>
                            </a:lnTo>
                            <a:lnTo>
                              <a:pt x="15" y="10"/>
                            </a:lnTo>
                            <a:lnTo>
                              <a:pt x="13" y="17"/>
                            </a:lnTo>
                            <a:lnTo>
                              <a:pt x="12" y="24"/>
                            </a:lnTo>
                            <a:lnTo>
                              <a:pt x="11" y="36"/>
                            </a:lnTo>
                            <a:lnTo>
                              <a:pt x="13" y="56"/>
                            </a:lnTo>
                            <a:lnTo>
                              <a:pt x="15" y="63"/>
                            </a:lnTo>
                            <a:lnTo>
                              <a:pt x="20" y="73"/>
                            </a:lnTo>
                            <a:lnTo>
                              <a:pt x="20" y="96"/>
                            </a:lnTo>
                            <a:lnTo>
                              <a:pt x="0" y="109"/>
                            </a:lnTo>
                            <a:lnTo>
                              <a:pt x="36" y="156"/>
                            </a:lnTo>
                            <a:lnTo>
                              <a:pt x="69" y="106"/>
                            </a:lnTo>
                            <a:lnTo>
                              <a:pt x="45" y="91"/>
                            </a:lnTo>
                            <a:lnTo>
                              <a:pt x="45" y="73"/>
                            </a:lnTo>
                            <a:lnTo>
                              <a:pt x="52" y="62"/>
                            </a:lnTo>
                            <a:lnTo>
                              <a:pt x="54" y="56"/>
                            </a:lnTo>
                            <a:lnTo>
                              <a:pt x="56" y="37"/>
                            </a:lnTo>
                            <a:lnTo>
                              <a:pt x="56" y="26"/>
                            </a:lnTo>
                            <a:lnTo>
                              <a:pt x="56" y="19"/>
                            </a:lnTo>
                            <a:lnTo>
                              <a:pt x="54" y="12"/>
                            </a:lnTo>
                            <a:lnTo>
                              <a:pt x="50" y="6"/>
                            </a:lnTo>
                            <a:lnTo>
                              <a:pt x="45" y="2"/>
                            </a:lnTo>
                            <a:lnTo>
                              <a:pt x="39" y="0"/>
                            </a:lnTo>
                            <a:lnTo>
                              <a:pt x="32" y="0"/>
                            </a:lnTo>
                            <a:lnTo>
                              <a:pt x="25" y="2"/>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597" name="Group 1242">
                      <a:extLst>
                        <a:ext uri="{FF2B5EF4-FFF2-40B4-BE49-F238E27FC236}">
                          <a16:creationId xmlns:a16="http://schemas.microsoft.com/office/drawing/2014/main" xmlns="" id="{102DC33D-F7EA-4012-95C3-DBF45A3B1C3D}"/>
                        </a:ext>
                      </a:extLst>
                    </p:cNvPr>
                    <p:cNvGrpSpPr>
                      <a:grpSpLocks/>
                    </p:cNvGrpSpPr>
                    <p:nvPr/>
                  </p:nvGrpSpPr>
                  <p:grpSpPr bwMode="auto">
                    <a:xfrm>
                      <a:off x="3145" y="1195"/>
                      <a:ext cx="131" cy="351"/>
                      <a:chOff x="3145" y="1195"/>
                      <a:chExt cx="131" cy="351"/>
                    </a:xfrm>
                  </p:grpSpPr>
                  <p:grpSp>
                    <p:nvGrpSpPr>
                      <p:cNvPr id="20612" name="Group 1243">
                        <a:extLst>
                          <a:ext uri="{FF2B5EF4-FFF2-40B4-BE49-F238E27FC236}">
                            <a16:creationId xmlns:a16="http://schemas.microsoft.com/office/drawing/2014/main" xmlns="" id="{61B0B1D2-6432-47A8-996C-2E00AA5F8924}"/>
                          </a:ext>
                        </a:extLst>
                      </p:cNvPr>
                      <p:cNvGrpSpPr>
                        <a:grpSpLocks/>
                      </p:cNvGrpSpPr>
                      <p:nvPr/>
                    </p:nvGrpSpPr>
                    <p:grpSpPr bwMode="auto">
                      <a:xfrm>
                        <a:off x="3145" y="1195"/>
                        <a:ext cx="131" cy="351"/>
                        <a:chOff x="3145" y="1195"/>
                        <a:chExt cx="131" cy="351"/>
                      </a:xfrm>
                    </p:grpSpPr>
                    <p:sp>
                      <p:nvSpPr>
                        <p:cNvPr id="20614" name="Freeform 1244">
                          <a:extLst>
                            <a:ext uri="{FF2B5EF4-FFF2-40B4-BE49-F238E27FC236}">
                              <a16:creationId xmlns:a16="http://schemas.microsoft.com/office/drawing/2014/main" xmlns="" id="{A83ADC74-8693-450A-801C-B24E1C41570A}"/>
                            </a:ext>
                          </a:extLst>
                        </p:cNvPr>
                        <p:cNvSpPr>
                          <a:spLocks/>
                        </p:cNvSpPr>
                        <p:nvPr/>
                      </p:nvSpPr>
                      <p:spPr bwMode="auto">
                        <a:xfrm>
                          <a:off x="3145" y="1271"/>
                          <a:ext cx="94" cy="275"/>
                        </a:xfrm>
                        <a:custGeom>
                          <a:avLst/>
                          <a:gdLst>
                            <a:gd name="T0" fmla="*/ 17 w 94"/>
                            <a:gd name="T1" fmla="*/ 6 h 275"/>
                            <a:gd name="T2" fmla="*/ 18 w 94"/>
                            <a:gd name="T3" fmla="*/ 84 h 275"/>
                            <a:gd name="T4" fmla="*/ 17 w 94"/>
                            <a:gd name="T5" fmla="*/ 151 h 275"/>
                            <a:gd name="T6" fmla="*/ 21 w 94"/>
                            <a:gd name="T7" fmla="*/ 216 h 275"/>
                            <a:gd name="T8" fmla="*/ 11 w 94"/>
                            <a:gd name="T9" fmla="*/ 244 h 275"/>
                            <a:gd name="T10" fmla="*/ 2 w 94"/>
                            <a:gd name="T11" fmla="*/ 262 h 275"/>
                            <a:gd name="T12" fmla="*/ 0 w 94"/>
                            <a:gd name="T13" fmla="*/ 268 h 275"/>
                            <a:gd name="T14" fmla="*/ 4 w 94"/>
                            <a:gd name="T15" fmla="*/ 274 h 275"/>
                            <a:gd name="T16" fmla="*/ 20 w 94"/>
                            <a:gd name="T17" fmla="*/ 273 h 275"/>
                            <a:gd name="T18" fmla="*/ 35 w 94"/>
                            <a:gd name="T19" fmla="*/ 237 h 275"/>
                            <a:gd name="T20" fmla="*/ 36 w 94"/>
                            <a:gd name="T21" fmla="*/ 214 h 275"/>
                            <a:gd name="T22" fmla="*/ 47 w 94"/>
                            <a:gd name="T23" fmla="*/ 137 h 275"/>
                            <a:gd name="T24" fmla="*/ 48 w 94"/>
                            <a:gd name="T25" fmla="*/ 120 h 275"/>
                            <a:gd name="T26" fmla="*/ 48 w 94"/>
                            <a:gd name="T27" fmla="*/ 156 h 275"/>
                            <a:gd name="T28" fmla="*/ 53 w 94"/>
                            <a:gd name="T29" fmla="*/ 206 h 275"/>
                            <a:gd name="T30" fmla="*/ 51 w 94"/>
                            <a:gd name="T31" fmla="*/ 230 h 275"/>
                            <a:gd name="T32" fmla="*/ 59 w 94"/>
                            <a:gd name="T33" fmla="*/ 253 h 275"/>
                            <a:gd name="T34" fmla="*/ 69 w 94"/>
                            <a:gd name="T35" fmla="*/ 270 h 275"/>
                            <a:gd name="T36" fmla="*/ 84 w 94"/>
                            <a:gd name="T37" fmla="*/ 271 h 275"/>
                            <a:gd name="T38" fmla="*/ 88 w 94"/>
                            <a:gd name="T39" fmla="*/ 265 h 275"/>
                            <a:gd name="T40" fmla="*/ 72 w 94"/>
                            <a:gd name="T41" fmla="*/ 229 h 275"/>
                            <a:gd name="T42" fmla="*/ 71 w 94"/>
                            <a:gd name="T43" fmla="*/ 212 h 275"/>
                            <a:gd name="T44" fmla="*/ 74 w 94"/>
                            <a:gd name="T45" fmla="*/ 175 h 275"/>
                            <a:gd name="T46" fmla="*/ 80 w 94"/>
                            <a:gd name="T47" fmla="*/ 115 h 275"/>
                            <a:gd name="T48" fmla="*/ 93 w 94"/>
                            <a:gd name="T49" fmla="*/ 0 h 275"/>
                            <a:gd name="T50" fmla="*/ 17 w 94"/>
                            <a:gd name="T51" fmla="*/ 6 h 2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4"/>
                            <a:gd name="T79" fmla="*/ 0 h 275"/>
                            <a:gd name="T80" fmla="*/ 94 w 94"/>
                            <a:gd name="T81" fmla="*/ 275 h 2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4" h="275">
                              <a:moveTo>
                                <a:pt x="17" y="6"/>
                              </a:moveTo>
                              <a:lnTo>
                                <a:pt x="18" y="84"/>
                              </a:lnTo>
                              <a:lnTo>
                                <a:pt x="17" y="151"/>
                              </a:lnTo>
                              <a:lnTo>
                                <a:pt x="21" y="216"/>
                              </a:lnTo>
                              <a:lnTo>
                                <a:pt x="11" y="244"/>
                              </a:lnTo>
                              <a:lnTo>
                                <a:pt x="2" y="262"/>
                              </a:lnTo>
                              <a:lnTo>
                                <a:pt x="0" y="268"/>
                              </a:lnTo>
                              <a:lnTo>
                                <a:pt x="4" y="274"/>
                              </a:lnTo>
                              <a:lnTo>
                                <a:pt x="20" y="273"/>
                              </a:lnTo>
                              <a:lnTo>
                                <a:pt x="35" y="237"/>
                              </a:lnTo>
                              <a:lnTo>
                                <a:pt x="36" y="214"/>
                              </a:lnTo>
                              <a:lnTo>
                                <a:pt x="47" y="137"/>
                              </a:lnTo>
                              <a:lnTo>
                                <a:pt x="48" y="120"/>
                              </a:lnTo>
                              <a:lnTo>
                                <a:pt x="48" y="156"/>
                              </a:lnTo>
                              <a:lnTo>
                                <a:pt x="53" y="206"/>
                              </a:lnTo>
                              <a:lnTo>
                                <a:pt x="51" y="230"/>
                              </a:lnTo>
                              <a:lnTo>
                                <a:pt x="59" y="253"/>
                              </a:lnTo>
                              <a:lnTo>
                                <a:pt x="69" y="270"/>
                              </a:lnTo>
                              <a:lnTo>
                                <a:pt x="84" y="271"/>
                              </a:lnTo>
                              <a:lnTo>
                                <a:pt x="88" y="265"/>
                              </a:lnTo>
                              <a:lnTo>
                                <a:pt x="72" y="229"/>
                              </a:lnTo>
                              <a:lnTo>
                                <a:pt x="71" y="212"/>
                              </a:lnTo>
                              <a:lnTo>
                                <a:pt x="74" y="175"/>
                              </a:lnTo>
                              <a:lnTo>
                                <a:pt x="80" y="115"/>
                              </a:lnTo>
                              <a:lnTo>
                                <a:pt x="93" y="0"/>
                              </a:lnTo>
                              <a:lnTo>
                                <a:pt x="17" y="6"/>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15" name="Freeform 1245">
                          <a:extLst>
                            <a:ext uri="{FF2B5EF4-FFF2-40B4-BE49-F238E27FC236}">
                              <a16:creationId xmlns:a16="http://schemas.microsoft.com/office/drawing/2014/main" xmlns="" id="{1E6E939B-C600-47CD-B41B-8AE88E801C67}"/>
                            </a:ext>
                          </a:extLst>
                        </p:cNvPr>
                        <p:cNvSpPr>
                          <a:spLocks/>
                        </p:cNvSpPr>
                        <p:nvPr/>
                      </p:nvSpPr>
                      <p:spPr bwMode="auto">
                        <a:xfrm>
                          <a:off x="3253" y="1195"/>
                          <a:ext cx="23" cy="36"/>
                        </a:xfrm>
                        <a:custGeom>
                          <a:avLst/>
                          <a:gdLst>
                            <a:gd name="T0" fmla="*/ 22 w 23"/>
                            <a:gd name="T1" fmla="*/ 0 h 36"/>
                            <a:gd name="T2" fmla="*/ 22 w 23"/>
                            <a:gd name="T3" fmla="*/ 18 h 36"/>
                            <a:gd name="T4" fmla="*/ 0 w 23"/>
                            <a:gd name="T5" fmla="*/ 35 h 36"/>
                            <a:gd name="T6" fmla="*/ 10 w 23"/>
                            <a:gd name="T7" fmla="*/ 3 h 36"/>
                            <a:gd name="T8" fmla="*/ 22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22" y="0"/>
                              </a:moveTo>
                              <a:lnTo>
                                <a:pt x="22" y="18"/>
                              </a:lnTo>
                              <a:lnTo>
                                <a:pt x="0" y="35"/>
                              </a:lnTo>
                              <a:lnTo>
                                <a:pt x="10" y="3"/>
                              </a:lnTo>
                              <a:lnTo>
                                <a:pt x="22" y="0"/>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613" name="Freeform 1246">
                        <a:extLst>
                          <a:ext uri="{FF2B5EF4-FFF2-40B4-BE49-F238E27FC236}">
                            <a16:creationId xmlns:a16="http://schemas.microsoft.com/office/drawing/2014/main" xmlns="" id="{D411551D-9D45-4440-ABF8-14BB7362F219}"/>
                          </a:ext>
                        </a:extLst>
                      </p:cNvPr>
                      <p:cNvSpPr>
                        <a:spLocks/>
                      </p:cNvSpPr>
                      <p:nvPr/>
                    </p:nvSpPr>
                    <p:spPr bwMode="auto">
                      <a:xfrm>
                        <a:off x="3193" y="1274"/>
                        <a:ext cx="9" cy="122"/>
                      </a:xfrm>
                      <a:custGeom>
                        <a:avLst/>
                        <a:gdLst>
                          <a:gd name="T0" fmla="*/ 8 w 9"/>
                          <a:gd name="T1" fmla="*/ 0 h 122"/>
                          <a:gd name="T2" fmla="*/ 8 w 9"/>
                          <a:gd name="T3" fmla="*/ 40 h 122"/>
                          <a:gd name="T4" fmla="*/ 6 w 9"/>
                          <a:gd name="T5" fmla="*/ 64 h 122"/>
                          <a:gd name="T6" fmla="*/ 4 w 9"/>
                          <a:gd name="T7" fmla="*/ 90 h 122"/>
                          <a:gd name="T8" fmla="*/ 0 w 9"/>
                          <a:gd name="T9" fmla="*/ 115 h 122"/>
                          <a:gd name="T10" fmla="*/ 1 w 9"/>
                          <a:gd name="T11" fmla="*/ 121 h 122"/>
                          <a:gd name="T12" fmla="*/ 8 w 9"/>
                          <a:gd name="T13" fmla="*/ 0 h 122"/>
                          <a:gd name="T14" fmla="*/ 0 60000 65536"/>
                          <a:gd name="T15" fmla="*/ 0 60000 65536"/>
                          <a:gd name="T16" fmla="*/ 0 60000 65536"/>
                          <a:gd name="T17" fmla="*/ 0 60000 65536"/>
                          <a:gd name="T18" fmla="*/ 0 60000 65536"/>
                          <a:gd name="T19" fmla="*/ 0 60000 65536"/>
                          <a:gd name="T20" fmla="*/ 0 60000 65536"/>
                          <a:gd name="T21" fmla="*/ 0 w 9"/>
                          <a:gd name="T22" fmla="*/ 0 h 122"/>
                          <a:gd name="T23" fmla="*/ 9 w 9"/>
                          <a:gd name="T24" fmla="*/ 122 h 1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2">
                            <a:moveTo>
                              <a:pt x="8" y="0"/>
                            </a:moveTo>
                            <a:lnTo>
                              <a:pt x="8" y="40"/>
                            </a:lnTo>
                            <a:lnTo>
                              <a:pt x="6" y="64"/>
                            </a:lnTo>
                            <a:lnTo>
                              <a:pt x="4" y="90"/>
                            </a:lnTo>
                            <a:lnTo>
                              <a:pt x="0" y="115"/>
                            </a:lnTo>
                            <a:lnTo>
                              <a:pt x="1" y="121"/>
                            </a:lnTo>
                            <a:lnTo>
                              <a:pt x="8" y="0"/>
                            </a:lnTo>
                          </a:path>
                        </a:pathLst>
                      </a:custGeom>
                      <a:blipFill dpi="0" rotWithShape="0">
                        <a:blip r:embed="rId20"/>
                        <a:srcRect/>
                        <a:tile tx="0" ty="0" sx="100000" sy="100000" flip="none" algn="tl"/>
                      </a:blipFill>
                      <a:ln w="12700" cap="rnd">
                        <a:solidFill>
                          <a:srgbClr val="FF5F1F"/>
                        </a:solidFill>
                        <a:round/>
                        <a:headEnd/>
                        <a:tailEnd/>
                      </a:ln>
                    </p:spPr>
                    <p:txBody>
                      <a:bodyPr/>
                      <a:lstStyle/>
                      <a:p>
                        <a:endParaRPr lang="en-US"/>
                      </a:p>
                    </p:txBody>
                  </p:sp>
                </p:grpSp>
                <p:grpSp>
                  <p:nvGrpSpPr>
                    <p:cNvPr id="20598" name="Group 1247">
                      <a:extLst>
                        <a:ext uri="{FF2B5EF4-FFF2-40B4-BE49-F238E27FC236}">
                          <a16:creationId xmlns:a16="http://schemas.microsoft.com/office/drawing/2014/main" xmlns="" id="{075EC3BE-6CDC-4A3C-B0DC-7248FC6DC028}"/>
                        </a:ext>
                      </a:extLst>
                    </p:cNvPr>
                    <p:cNvGrpSpPr>
                      <a:grpSpLocks/>
                    </p:cNvGrpSpPr>
                    <p:nvPr/>
                  </p:nvGrpSpPr>
                  <p:grpSpPr bwMode="auto">
                    <a:xfrm>
                      <a:off x="3140" y="1500"/>
                      <a:ext cx="100" cy="78"/>
                      <a:chOff x="3140" y="1500"/>
                      <a:chExt cx="100" cy="78"/>
                    </a:xfrm>
                  </p:grpSpPr>
                  <p:sp>
                    <p:nvSpPr>
                      <p:cNvPr id="20610" name="Freeform 1248">
                        <a:extLst>
                          <a:ext uri="{FF2B5EF4-FFF2-40B4-BE49-F238E27FC236}">
                            <a16:creationId xmlns:a16="http://schemas.microsoft.com/office/drawing/2014/main" xmlns="" id="{3F75F416-22EB-4954-B197-5919908D058D}"/>
                          </a:ext>
                        </a:extLst>
                      </p:cNvPr>
                      <p:cNvSpPr>
                        <a:spLocks/>
                      </p:cNvSpPr>
                      <p:nvPr/>
                    </p:nvSpPr>
                    <p:spPr bwMode="auto">
                      <a:xfrm>
                        <a:off x="3194" y="1500"/>
                        <a:ext cx="46" cy="74"/>
                      </a:xfrm>
                      <a:custGeom>
                        <a:avLst/>
                        <a:gdLst>
                          <a:gd name="T0" fmla="*/ 3 w 46"/>
                          <a:gd name="T1" fmla="*/ 0 h 74"/>
                          <a:gd name="T2" fmla="*/ 0 w 46"/>
                          <a:gd name="T3" fmla="*/ 11 h 74"/>
                          <a:gd name="T4" fmla="*/ 0 w 46"/>
                          <a:gd name="T5" fmla="*/ 33 h 74"/>
                          <a:gd name="T6" fmla="*/ 4 w 46"/>
                          <a:gd name="T7" fmla="*/ 25 h 74"/>
                          <a:gd name="T8" fmla="*/ 9 w 46"/>
                          <a:gd name="T9" fmla="*/ 35 h 74"/>
                          <a:gd name="T10" fmla="*/ 11 w 46"/>
                          <a:gd name="T11" fmla="*/ 50 h 74"/>
                          <a:gd name="T12" fmla="*/ 18 w 46"/>
                          <a:gd name="T13" fmla="*/ 63 h 74"/>
                          <a:gd name="T14" fmla="*/ 29 w 46"/>
                          <a:gd name="T15" fmla="*/ 71 h 74"/>
                          <a:gd name="T16" fmla="*/ 37 w 46"/>
                          <a:gd name="T17" fmla="*/ 73 h 74"/>
                          <a:gd name="T18" fmla="*/ 45 w 46"/>
                          <a:gd name="T19" fmla="*/ 71 h 74"/>
                          <a:gd name="T20" fmla="*/ 45 w 46"/>
                          <a:gd name="T21" fmla="*/ 57 h 74"/>
                          <a:gd name="T22" fmla="*/ 39 w 46"/>
                          <a:gd name="T23" fmla="*/ 36 h 74"/>
                          <a:gd name="T24" fmla="*/ 35 w 46"/>
                          <a:gd name="T25" fmla="*/ 41 h 74"/>
                          <a:gd name="T26" fmla="*/ 29 w 46"/>
                          <a:gd name="T27" fmla="*/ 41 h 74"/>
                          <a:gd name="T28" fmla="*/ 20 w 46"/>
                          <a:gd name="T29" fmla="*/ 40 h 74"/>
                          <a:gd name="T30" fmla="*/ 14 w 46"/>
                          <a:gd name="T31" fmla="*/ 31 h 74"/>
                          <a:gd name="T32" fmla="*/ 8 w 46"/>
                          <a:gd name="T33" fmla="*/ 19 h 74"/>
                          <a:gd name="T34" fmla="*/ 3 w 46"/>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74"/>
                          <a:gd name="T56" fmla="*/ 46 w 46"/>
                          <a:gd name="T57" fmla="*/ 74 h 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74">
                            <a:moveTo>
                              <a:pt x="3" y="0"/>
                            </a:moveTo>
                            <a:lnTo>
                              <a:pt x="0" y="11"/>
                            </a:lnTo>
                            <a:lnTo>
                              <a:pt x="0" y="33"/>
                            </a:lnTo>
                            <a:lnTo>
                              <a:pt x="4" y="25"/>
                            </a:lnTo>
                            <a:lnTo>
                              <a:pt x="9" y="35"/>
                            </a:lnTo>
                            <a:lnTo>
                              <a:pt x="11" y="50"/>
                            </a:lnTo>
                            <a:lnTo>
                              <a:pt x="18" y="63"/>
                            </a:lnTo>
                            <a:lnTo>
                              <a:pt x="29" y="71"/>
                            </a:lnTo>
                            <a:lnTo>
                              <a:pt x="37" y="73"/>
                            </a:lnTo>
                            <a:lnTo>
                              <a:pt x="45" y="71"/>
                            </a:lnTo>
                            <a:lnTo>
                              <a:pt x="45" y="57"/>
                            </a:lnTo>
                            <a:lnTo>
                              <a:pt x="39" y="36"/>
                            </a:lnTo>
                            <a:lnTo>
                              <a:pt x="35" y="41"/>
                            </a:lnTo>
                            <a:lnTo>
                              <a:pt x="29" y="41"/>
                            </a:lnTo>
                            <a:lnTo>
                              <a:pt x="20" y="40"/>
                            </a:lnTo>
                            <a:lnTo>
                              <a:pt x="14" y="31"/>
                            </a:lnTo>
                            <a:lnTo>
                              <a:pt x="8" y="19"/>
                            </a:lnTo>
                            <a:lnTo>
                              <a:pt x="3" y="0"/>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11" name="Freeform 1249">
                        <a:extLst>
                          <a:ext uri="{FF2B5EF4-FFF2-40B4-BE49-F238E27FC236}">
                            <a16:creationId xmlns:a16="http://schemas.microsoft.com/office/drawing/2014/main" xmlns="" id="{246C8B32-2F9C-4082-81A5-EB5CD6EDAB76}"/>
                          </a:ext>
                        </a:extLst>
                      </p:cNvPr>
                      <p:cNvSpPr>
                        <a:spLocks/>
                      </p:cNvSpPr>
                      <p:nvPr/>
                    </p:nvSpPr>
                    <p:spPr bwMode="auto">
                      <a:xfrm>
                        <a:off x="3140" y="1502"/>
                        <a:ext cx="42" cy="76"/>
                      </a:xfrm>
                      <a:custGeom>
                        <a:avLst/>
                        <a:gdLst>
                          <a:gd name="T0" fmla="*/ 40 w 42"/>
                          <a:gd name="T1" fmla="*/ 0 h 76"/>
                          <a:gd name="T2" fmla="*/ 41 w 42"/>
                          <a:gd name="T3" fmla="*/ 30 h 76"/>
                          <a:gd name="T4" fmla="*/ 38 w 42"/>
                          <a:gd name="T5" fmla="*/ 22 h 76"/>
                          <a:gd name="T6" fmla="*/ 35 w 42"/>
                          <a:gd name="T7" fmla="*/ 32 h 76"/>
                          <a:gd name="T8" fmla="*/ 32 w 42"/>
                          <a:gd name="T9" fmla="*/ 46 h 76"/>
                          <a:gd name="T10" fmla="*/ 28 w 42"/>
                          <a:gd name="T11" fmla="*/ 58 h 76"/>
                          <a:gd name="T12" fmla="*/ 20 w 42"/>
                          <a:gd name="T13" fmla="*/ 67 h 76"/>
                          <a:gd name="T14" fmla="*/ 13 w 42"/>
                          <a:gd name="T15" fmla="*/ 73 h 76"/>
                          <a:gd name="T16" fmla="*/ 5 w 42"/>
                          <a:gd name="T17" fmla="*/ 75 h 76"/>
                          <a:gd name="T18" fmla="*/ 3 w 42"/>
                          <a:gd name="T19" fmla="*/ 71 h 76"/>
                          <a:gd name="T20" fmla="*/ 0 w 42"/>
                          <a:gd name="T21" fmla="*/ 64 h 76"/>
                          <a:gd name="T22" fmla="*/ 0 w 42"/>
                          <a:gd name="T23" fmla="*/ 57 h 76"/>
                          <a:gd name="T24" fmla="*/ 1 w 42"/>
                          <a:gd name="T25" fmla="*/ 49 h 76"/>
                          <a:gd name="T26" fmla="*/ 4 w 42"/>
                          <a:gd name="T27" fmla="*/ 37 h 76"/>
                          <a:gd name="T28" fmla="*/ 10 w 42"/>
                          <a:gd name="T29" fmla="*/ 41 h 76"/>
                          <a:gd name="T30" fmla="*/ 19 w 42"/>
                          <a:gd name="T31" fmla="*/ 41 h 76"/>
                          <a:gd name="T32" fmla="*/ 25 w 42"/>
                          <a:gd name="T33" fmla="*/ 41 h 76"/>
                          <a:gd name="T34" fmla="*/ 36 w 42"/>
                          <a:gd name="T35" fmla="*/ 15 h 76"/>
                          <a:gd name="T36" fmla="*/ 40 w 42"/>
                          <a:gd name="T37" fmla="*/ 0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2"/>
                          <a:gd name="T58" fmla="*/ 0 h 76"/>
                          <a:gd name="T59" fmla="*/ 42 w 42"/>
                          <a:gd name="T60" fmla="*/ 76 h 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2" h="76">
                            <a:moveTo>
                              <a:pt x="40" y="0"/>
                            </a:moveTo>
                            <a:lnTo>
                              <a:pt x="41" y="30"/>
                            </a:lnTo>
                            <a:lnTo>
                              <a:pt x="38" y="22"/>
                            </a:lnTo>
                            <a:lnTo>
                              <a:pt x="35" y="32"/>
                            </a:lnTo>
                            <a:lnTo>
                              <a:pt x="32" y="46"/>
                            </a:lnTo>
                            <a:lnTo>
                              <a:pt x="28" y="58"/>
                            </a:lnTo>
                            <a:lnTo>
                              <a:pt x="20" y="67"/>
                            </a:lnTo>
                            <a:lnTo>
                              <a:pt x="13" y="73"/>
                            </a:lnTo>
                            <a:lnTo>
                              <a:pt x="5" y="75"/>
                            </a:lnTo>
                            <a:lnTo>
                              <a:pt x="3" y="71"/>
                            </a:lnTo>
                            <a:lnTo>
                              <a:pt x="0" y="64"/>
                            </a:lnTo>
                            <a:lnTo>
                              <a:pt x="0" y="57"/>
                            </a:lnTo>
                            <a:lnTo>
                              <a:pt x="1" y="49"/>
                            </a:lnTo>
                            <a:lnTo>
                              <a:pt x="4" y="37"/>
                            </a:lnTo>
                            <a:lnTo>
                              <a:pt x="10" y="41"/>
                            </a:lnTo>
                            <a:lnTo>
                              <a:pt x="19" y="41"/>
                            </a:lnTo>
                            <a:lnTo>
                              <a:pt x="25" y="41"/>
                            </a:lnTo>
                            <a:lnTo>
                              <a:pt x="36" y="15"/>
                            </a:lnTo>
                            <a:lnTo>
                              <a:pt x="40" y="0"/>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599" name="Group 1250">
                      <a:extLst>
                        <a:ext uri="{FF2B5EF4-FFF2-40B4-BE49-F238E27FC236}">
                          <a16:creationId xmlns:a16="http://schemas.microsoft.com/office/drawing/2014/main" xmlns="" id="{9188F71A-CF29-4448-9EFA-F634F246B8D1}"/>
                        </a:ext>
                      </a:extLst>
                    </p:cNvPr>
                    <p:cNvGrpSpPr>
                      <a:grpSpLocks/>
                    </p:cNvGrpSpPr>
                    <p:nvPr/>
                  </p:nvGrpSpPr>
                  <p:grpSpPr bwMode="auto">
                    <a:xfrm>
                      <a:off x="3119" y="961"/>
                      <a:ext cx="160" cy="537"/>
                      <a:chOff x="3119" y="961"/>
                      <a:chExt cx="160" cy="537"/>
                    </a:xfrm>
                  </p:grpSpPr>
                  <p:grpSp>
                    <p:nvGrpSpPr>
                      <p:cNvPr id="20601" name="Group 1251">
                        <a:extLst>
                          <a:ext uri="{FF2B5EF4-FFF2-40B4-BE49-F238E27FC236}">
                            <a16:creationId xmlns:a16="http://schemas.microsoft.com/office/drawing/2014/main" xmlns="" id="{B87BBB92-F026-40BD-8CEC-C797D8E760FB}"/>
                          </a:ext>
                        </a:extLst>
                      </p:cNvPr>
                      <p:cNvGrpSpPr>
                        <a:grpSpLocks/>
                      </p:cNvGrpSpPr>
                      <p:nvPr/>
                    </p:nvGrpSpPr>
                    <p:grpSpPr bwMode="auto">
                      <a:xfrm>
                        <a:off x="3119" y="961"/>
                        <a:ext cx="160" cy="537"/>
                        <a:chOff x="3119" y="961"/>
                        <a:chExt cx="160" cy="537"/>
                      </a:xfrm>
                    </p:grpSpPr>
                    <p:sp>
                      <p:nvSpPr>
                        <p:cNvPr id="20606" name="Freeform 1252">
                          <a:extLst>
                            <a:ext uri="{FF2B5EF4-FFF2-40B4-BE49-F238E27FC236}">
                              <a16:creationId xmlns:a16="http://schemas.microsoft.com/office/drawing/2014/main" xmlns="" id="{08CB241A-268E-4603-98C9-48A4FA22B8BE}"/>
                            </a:ext>
                          </a:extLst>
                        </p:cNvPr>
                        <p:cNvSpPr>
                          <a:spLocks/>
                        </p:cNvSpPr>
                        <p:nvPr/>
                      </p:nvSpPr>
                      <p:spPr bwMode="auto">
                        <a:xfrm>
                          <a:off x="3119" y="961"/>
                          <a:ext cx="160" cy="537"/>
                        </a:xfrm>
                        <a:custGeom>
                          <a:avLst/>
                          <a:gdLst>
                            <a:gd name="T0" fmla="*/ 45 w 160"/>
                            <a:gd name="T1" fmla="*/ 5 h 537"/>
                            <a:gd name="T2" fmla="*/ 14 w 160"/>
                            <a:gd name="T3" fmla="*/ 23 h 537"/>
                            <a:gd name="T4" fmla="*/ 6 w 160"/>
                            <a:gd name="T5" fmla="*/ 37 h 537"/>
                            <a:gd name="T6" fmla="*/ 0 w 160"/>
                            <a:gd name="T7" fmla="*/ 161 h 537"/>
                            <a:gd name="T8" fmla="*/ 3 w 160"/>
                            <a:gd name="T9" fmla="*/ 190 h 537"/>
                            <a:gd name="T10" fmla="*/ 22 w 160"/>
                            <a:gd name="T11" fmla="*/ 188 h 537"/>
                            <a:gd name="T12" fmla="*/ 21 w 160"/>
                            <a:gd name="T13" fmla="*/ 261 h 537"/>
                            <a:gd name="T14" fmla="*/ 30 w 160"/>
                            <a:gd name="T15" fmla="*/ 261 h 537"/>
                            <a:gd name="T16" fmla="*/ 41 w 160"/>
                            <a:gd name="T17" fmla="*/ 412 h 537"/>
                            <a:gd name="T18" fmla="*/ 42 w 160"/>
                            <a:gd name="T19" fmla="*/ 493 h 537"/>
                            <a:gd name="T20" fmla="*/ 43 w 160"/>
                            <a:gd name="T21" fmla="*/ 529 h 537"/>
                            <a:gd name="T22" fmla="*/ 51 w 160"/>
                            <a:gd name="T23" fmla="*/ 536 h 537"/>
                            <a:gd name="T24" fmla="*/ 64 w 160"/>
                            <a:gd name="T25" fmla="*/ 530 h 537"/>
                            <a:gd name="T26" fmla="*/ 72 w 160"/>
                            <a:gd name="T27" fmla="*/ 468 h 537"/>
                            <a:gd name="T28" fmla="*/ 77 w 160"/>
                            <a:gd name="T29" fmla="*/ 533 h 537"/>
                            <a:gd name="T30" fmla="*/ 89 w 160"/>
                            <a:gd name="T31" fmla="*/ 536 h 537"/>
                            <a:gd name="T32" fmla="*/ 99 w 160"/>
                            <a:gd name="T33" fmla="*/ 531 h 537"/>
                            <a:gd name="T34" fmla="*/ 111 w 160"/>
                            <a:gd name="T35" fmla="*/ 409 h 537"/>
                            <a:gd name="T36" fmla="*/ 125 w 160"/>
                            <a:gd name="T37" fmla="*/ 320 h 537"/>
                            <a:gd name="T38" fmla="*/ 146 w 160"/>
                            <a:gd name="T39" fmla="*/ 237 h 537"/>
                            <a:gd name="T40" fmla="*/ 159 w 160"/>
                            <a:gd name="T41" fmla="*/ 236 h 537"/>
                            <a:gd name="T42" fmla="*/ 147 w 160"/>
                            <a:gd name="T43" fmla="*/ 122 h 537"/>
                            <a:gd name="T44" fmla="*/ 147 w 160"/>
                            <a:gd name="T45" fmla="*/ 32 h 537"/>
                            <a:gd name="T46" fmla="*/ 140 w 160"/>
                            <a:gd name="T47" fmla="*/ 22 h 537"/>
                            <a:gd name="T48" fmla="*/ 107 w 160"/>
                            <a:gd name="T49" fmla="*/ 0 h 537"/>
                            <a:gd name="T50" fmla="*/ 79 w 160"/>
                            <a:gd name="T51" fmla="*/ 48 h 537"/>
                            <a:gd name="T52" fmla="*/ 45 w 160"/>
                            <a:gd name="T53" fmla="*/ 5 h 5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0"/>
                            <a:gd name="T82" fmla="*/ 0 h 537"/>
                            <a:gd name="T83" fmla="*/ 160 w 160"/>
                            <a:gd name="T84" fmla="*/ 537 h 53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0" h="537">
                              <a:moveTo>
                                <a:pt x="45" y="5"/>
                              </a:moveTo>
                              <a:lnTo>
                                <a:pt x="14" y="23"/>
                              </a:lnTo>
                              <a:lnTo>
                                <a:pt x="6" y="37"/>
                              </a:lnTo>
                              <a:lnTo>
                                <a:pt x="0" y="161"/>
                              </a:lnTo>
                              <a:lnTo>
                                <a:pt x="3" y="190"/>
                              </a:lnTo>
                              <a:lnTo>
                                <a:pt x="22" y="188"/>
                              </a:lnTo>
                              <a:lnTo>
                                <a:pt x="21" y="261"/>
                              </a:lnTo>
                              <a:lnTo>
                                <a:pt x="30" y="261"/>
                              </a:lnTo>
                              <a:lnTo>
                                <a:pt x="41" y="412"/>
                              </a:lnTo>
                              <a:lnTo>
                                <a:pt x="42" y="493"/>
                              </a:lnTo>
                              <a:lnTo>
                                <a:pt x="43" y="529"/>
                              </a:lnTo>
                              <a:lnTo>
                                <a:pt x="51" y="536"/>
                              </a:lnTo>
                              <a:lnTo>
                                <a:pt x="64" y="530"/>
                              </a:lnTo>
                              <a:lnTo>
                                <a:pt x="72" y="468"/>
                              </a:lnTo>
                              <a:lnTo>
                                <a:pt x="77" y="533"/>
                              </a:lnTo>
                              <a:lnTo>
                                <a:pt x="89" y="536"/>
                              </a:lnTo>
                              <a:lnTo>
                                <a:pt x="99" y="531"/>
                              </a:lnTo>
                              <a:lnTo>
                                <a:pt x="111" y="409"/>
                              </a:lnTo>
                              <a:lnTo>
                                <a:pt x="125" y="320"/>
                              </a:lnTo>
                              <a:lnTo>
                                <a:pt x="146" y="237"/>
                              </a:lnTo>
                              <a:lnTo>
                                <a:pt x="159" y="236"/>
                              </a:lnTo>
                              <a:lnTo>
                                <a:pt x="147" y="122"/>
                              </a:lnTo>
                              <a:lnTo>
                                <a:pt x="147" y="32"/>
                              </a:lnTo>
                              <a:lnTo>
                                <a:pt x="140" y="22"/>
                              </a:lnTo>
                              <a:lnTo>
                                <a:pt x="107" y="0"/>
                              </a:lnTo>
                              <a:lnTo>
                                <a:pt x="79" y="48"/>
                              </a:lnTo>
                              <a:lnTo>
                                <a:pt x="45" y="5"/>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607" name="Group 1253">
                          <a:extLst>
                            <a:ext uri="{FF2B5EF4-FFF2-40B4-BE49-F238E27FC236}">
                              <a16:creationId xmlns:a16="http://schemas.microsoft.com/office/drawing/2014/main" xmlns="" id="{FC889783-6BFB-4C81-B908-F75337B0C578}"/>
                            </a:ext>
                          </a:extLst>
                        </p:cNvPr>
                        <p:cNvGrpSpPr>
                          <a:grpSpLocks/>
                        </p:cNvGrpSpPr>
                        <p:nvPr/>
                      </p:nvGrpSpPr>
                      <p:grpSpPr bwMode="auto">
                        <a:xfrm>
                          <a:off x="3143" y="1109"/>
                          <a:ext cx="70" cy="114"/>
                          <a:chOff x="3143" y="1109"/>
                          <a:chExt cx="70" cy="114"/>
                        </a:xfrm>
                      </p:grpSpPr>
                      <p:sp>
                        <p:nvSpPr>
                          <p:cNvPr id="20608" name="Freeform 1254">
                            <a:extLst>
                              <a:ext uri="{FF2B5EF4-FFF2-40B4-BE49-F238E27FC236}">
                                <a16:creationId xmlns:a16="http://schemas.microsoft.com/office/drawing/2014/main" xmlns="" id="{B44E7C07-79E5-416E-849E-004DB419A973}"/>
                              </a:ext>
                            </a:extLst>
                          </p:cNvPr>
                          <p:cNvSpPr>
                            <a:spLocks/>
                          </p:cNvSpPr>
                          <p:nvPr/>
                        </p:nvSpPr>
                        <p:spPr bwMode="auto">
                          <a:xfrm>
                            <a:off x="3152" y="1109"/>
                            <a:ext cx="61" cy="114"/>
                          </a:xfrm>
                          <a:custGeom>
                            <a:avLst/>
                            <a:gdLst>
                              <a:gd name="T0" fmla="*/ 0 w 61"/>
                              <a:gd name="T1" fmla="*/ 113 h 114"/>
                              <a:gd name="T2" fmla="*/ 58 w 61"/>
                              <a:gd name="T3" fmla="*/ 107 h 114"/>
                              <a:gd name="T4" fmla="*/ 60 w 61"/>
                              <a:gd name="T5" fmla="*/ 0 h 114"/>
                              <a:gd name="T6" fmla="*/ 0 60000 65536"/>
                              <a:gd name="T7" fmla="*/ 0 60000 65536"/>
                              <a:gd name="T8" fmla="*/ 0 60000 65536"/>
                              <a:gd name="T9" fmla="*/ 0 w 61"/>
                              <a:gd name="T10" fmla="*/ 0 h 114"/>
                              <a:gd name="T11" fmla="*/ 61 w 61"/>
                              <a:gd name="T12" fmla="*/ 114 h 114"/>
                            </a:gdLst>
                            <a:ahLst/>
                            <a:cxnLst>
                              <a:cxn ang="T6">
                                <a:pos x="T0" y="T1"/>
                              </a:cxn>
                              <a:cxn ang="T7">
                                <a:pos x="T2" y="T3"/>
                              </a:cxn>
                              <a:cxn ang="T8">
                                <a:pos x="T4" y="T5"/>
                              </a:cxn>
                            </a:cxnLst>
                            <a:rect l="T9" t="T10" r="T11" b="T12"/>
                            <a:pathLst>
                              <a:path w="61" h="114">
                                <a:moveTo>
                                  <a:pt x="0" y="113"/>
                                </a:moveTo>
                                <a:lnTo>
                                  <a:pt x="58" y="107"/>
                                </a:lnTo>
                                <a:lnTo>
                                  <a:pt x="60" y="0"/>
                                </a:lnTo>
                              </a:path>
                            </a:pathLst>
                          </a:custGeom>
                          <a:noFill/>
                          <a:ln w="12700" cap="rnd">
                            <a:solidFill>
                              <a:srgbClr val="5F3F1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609" name="Freeform 1255">
                            <a:extLst>
                              <a:ext uri="{FF2B5EF4-FFF2-40B4-BE49-F238E27FC236}">
                                <a16:creationId xmlns:a16="http://schemas.microsoft.com/office/drawing/2014/main" xmlns="" id="{2E1FC734-BDE9-422F-9F14-A4971CA0B067}"/>
                              </a:ext>
                            </a:extLst>
                          </p:cNvPr>
                          <p:cNvSpPr>
                            <a:spLocks/>
                          </p:cNvSpPr>
                          <p:nvPr/>
                        </p:nvSpPr>
                        <p:spPr bwMode="auto">
                          <a:xfrm>
                            <a:off x="3143" y="1123"/>
                            <a:ext cx="69" cy="29"/>
                          </a:xfrm>
                          <a:custGeom>
                            <a:avLst/>
                            <a:gdLst>
                              <a:gd name="T0" fmla="*/ 0 w 69"/>
                              <a:gd name="T1" fmla="*/ 28 h 29"/>
                              <a:gd name="T2" fmla="*/ 24 w 69"/>
                              <a:gd name="T3" fmla="*/ 20 h 29"/>
                              <a:gd name="T4" fmla="*/ 68 w 69"/>
                              <a:gd name="T5" fmla="*/ 0 h 29"/>
                              <a:gd name="T6" fmla="*/ 0 60000 65536"/>
                              <a:gd name="T7" fmla="*/ 0 60000 65536"/>
                              <a:gd name="T8" fmla="*/ 0 60000 65536"/>
                              <a:gd name="T9" fmla="*/ 0 w 69"/>
                              <a:gd name="T10" fmla="*/ 0 h 29"/>
                              <a:gd name="T11" fmla="*/ 69 w 69"/>
                              <a:gd name="T12" fmla="*/ 29 h 29"/>
                            </a:gdLst>
                            <a:ahLst/>
                            <a:cxnLst>
                              <a:cxn ang="T6">
                                <a:pos x="T0" y="T1"/>
                              </a:cxn>
                              <a:cxn ang="T7">
                                <a:pos x="T2" y="T3"/>
                              </a:cxn>
                              <a:cxn ang="T8">
                                <a:pos x="T4" y="T5"/>
                              </a:cxn>
                            </a:cxnLst>
                            <a:rect l="T9" t="T10" r="T11" b="T12"/>
                            <a:pathLst>
                              <a:path w="69" h="29">
                                <a:moveTo>
                                  <a:pt x="0" y="28"/>
                                </a:moveTo>
                                <a:lnTo>
                                  <a:pt x="24" y="20"/>
                                </a:lnTo>
                                <a:lnTo>
                                  <a:pt x="68" y="0"/>
                                </a:lnTo>
                              </a:path>
                            </a:pathLst>
                          </a:custGeom>
                          <a:noFill/>
                          <a:ln w="12700" cap="rnd">
                            <a:solidFill>
                              <a:srgbClr val="5F3F1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20602" name="Group 1256">
                        <a:extLst>
                          <a:ext uri="{FF2B5EF4-FFF2-40B4-BE49-F238E27FC236}">
                            <a16:creationId xmlns:a16="http://schemas.microsoft.com/office/drawing/2014/main" xmlns="" id="{F69D0BD7-E28A-4EE9-8FF3-23C50BF17F5C}"/>
                          </a:ext>
                        </a:extLst>
                      </p:cNvPr>
                      <p:cNvGrpSpPr>
                        <a:grpSpLocks/>
                      </p:cNvGrpSpPr>
                      <p:nvPr/>
                    </p:nvGrpSpPr>
                    <p:grpSpPr bwMode="auto">
                      <a:xfrm>
                        <a:off x="3140" y="1017"/>
                        <a:ext cx="99" cy="133"/>
                        <a:chOff x="3140" y="1017"/>
                        <a:chExt cx="99" cy="133"/>
                      </a:xfrm>
                    </p:grpSpPr>
                    <p:sp>
                      <p:nvSpPr>
                        <p:cNvPr id="20603" name="Freeform 1257">
                          <a:extLst>
                            <a:ext uri="{FF2B5EF4-FFF2-40B4-BE49-F238E27FC236}">
                              <a16:creationId xmlns:a16="http://schemas.microsoft.com/office/drawing/2014/main" xmlns="" id="{8E34540F-EED0-4E90-8AD9-83E05F3E1461}"/>
                            </a:ext>
                          </a:extLst>
                        </p:cNvPr>
                        <p:cNvSpPr>
                          <a:spLocks/>
                        </p:cNvSpPr>
                        <p:nvPr/>
                      </p:nvSpPr>
                      <p:spPr bwMode="auto">
                        <a:xfrm>
                          <a:off x="3148" y="1017"/>
                          <a:ext cx="84" cy="101"/>
                        </a:xfrm>
                        <a:custGeom>
                          <a:avLst/>
                          <a:gdLst>
                            <a:gd name="T0" fmla="*/ 0 w 84"/>
                            <a:gd name="T1" fmla="*/ 35 h 101"/>
                            <a:gd name="T2" fmla="*/ 53 w 84"/>
                            <a:gd name="T3" fmla="*/ 0 h 101"/>
                            <a:gd name="T4" fmla="*/ 83 w 84"/>
                            <a:gd name="T5" fmla="*/ 67 h 101"/>
                            <a:gd name="T6" fmla="*/ 29 w 84"/>
                            <a:gd name="T7" fmla="*/ 100 h 101"/>
                            <a:gd name="T8" fmla="*/ 0 w 84"/>
                            <a:gd name="T9" fmla="*/ 35 h 101"/>
                            <a:gd name="T10" fmla="*/ 0 60000 65536"/>
                            <a:gd name="T11" fmla="*/ 0 60000 65536"/>
                            <a:gd name="T12" fmla="*/ 0 60000 65536"/>
                            <a:gd name="T13" fmla="*/ 0 60000 65536"/>
                            <a:gd name="T14" fmla="*/ 0 60000 65536"/>
                            <a:gd name="T15" fmla="*/ 0 w 84"/>
                            <a:gd name="T16" fmla="*/ 0 h 101"/>
                            <a:gd name="T17" fmla="*/ 84 w 84"/>
                            <a:gd name="T18" fmla="*/ 101 h 101"/>
                          </a:gdLst>
                          <a:ahLst/>
                          <a:cxnLst>
                            <a:cxn ang="T10">
                              <a:pos x="T0" y="T1"/>
                            </a:cxn>
                            <a:cxn ang="T11">
                              <a:pos x="T2" y="T3"/>
                            </a:cxn>
                            <a:cxn ang="T12">
                              <a:pos x="T4" y="T5"/>
                            </a:cxn>
                            <a:cxn ang="T13">
                              <a:pos x="T6" y="T7"/>
                            </a:cxn>
                            <a:cxn ang="T14">
                              <a:pos x="T8" y="T9"/>
                            </a:cxn>
                          </a:cxnLst>
                          <a:rect l="T15" t="T16" r="T17" b="T18"/>
                          <a:pathLst>
                            <a:path w="84" h="101">
                              <a:moveTo>
                                <a:pt x="0" y="35"/>
                              </a:moveTo>
                              <a:lnTo>
                                <a:pt x="53" y="0"/>
                              </a:lnTo>
                              <a:lnTo>
                                <a:pt x="83" y="67"/>
                              </a:lnTo>
                              <a:lnTo>
                                <a:pt x="29" y="100"/>
                              </a:lnTo>
                              <a:lnTo>
                                <a:pt x="0" y="35"/>
                              </a:lnTo>
                            </a:path>
                          </a:pathLst>
                        </a:custGeom>
                        <a:blipFill dpi="0" rotWithShape="0">
                          <a:blip r:embed="rId2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04" name="Freeform 1258">
                          <a:extLst>
                            <a:ext uri="{FF2B5EF4-FFF2-40B4-BE49-F238E27FC236}">
                              <a16:creationId xmlns:a16="http://schemas.microsoft.com/office/drawing/2014/main" xmlns="" id="{2762275B-5E5F-4CBB-9E84-C62098304E3C}"/>
                            </a:ext>
                          </a:extLst>
                        </p:cNvPr>
                        <p:cNvSpPr>
                          <a:spLocks/>
                        </p:cNvSpPr>
                        <p:nvPr/>
                      </p:nvSpPr>
                      <p:spPr bwMode="auto">
                        <a:xfrm>
                          <a:off x="3201" y="1059"/>
                          <a:ext cx="38" cy="55"/>
                        </a:xfrm>
                        <a:custGeom>
                          <a:avLst/>
                          <a:gdLst>
                            <a:gd name="T0" fmla="*/ 0 w 38"/>
                            <a:gd name="T1" fmla="*/ 33 h 55"/>
                            <a:gd name="T2" fmla="*/ 9 w 38"/>
                            <a:gd name="T3" fmla="*/ 25 h 55"/>
                            <a:gd name="T4" fmla="*/ 14 w 38"/>
                            <a:gd name="T5" fmla="*/ 9 h 55"/>
                            <a:gd name="T6" fmla="*/ 21 w 38"/>
                            <a:gd name="T7" fmla="*/ 4 h 55"/>
                            <a:gd name="T8" fmla="*/ 25 w 38"/>
                            <a:gd name="T9" fmla="*/ 0 h 55"/>
                            <a:gd name="T10" fmla="*/ 27 w 38"/>
                            <a:gd name="T11" fmla="*/ 1 h 55"/>
                            <a:gd name="T12" fmla="*/ 28 w 38"/>
                            <a:gd name="T13" fmla="*/ 5 h 55"/>
                            <a:gd name="T14" fmla="*/ 35 w 38"/>
                            <a:gd name="T15" fmla="*/ 13 h 55"/>
                            <a:gd name="T16" fmla="*/ 37 w 38"/>
                            <a:gd name="T17" fmla="*/ 26 h 55"/>
                            <a:gd name="T18" fmla="*/ 35 w 38"/>
                            <a:gd name="T19" fmla="*/ 36 h 55"/>
                            <a:gd name="T20" fmla="*/ 24 w 38"/>
                            <a:gd name="T21" fmla="*/ 46 h 55"/>
                            <a:gd name="T22" fmla="*/ 4 w 38"/>
                            <a:gd name="T23" fmla="*/ 54 h 55"/>
                            <a:gd name="T24" fmla="*/ 0 w 38"/>
                            <a:gd name="T25" fmla="*/ 33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55"/>
                            <a:gd name="T41" fmla="*/ 38 w 38"/>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55">
                              <a:moveTo>
                                <a:pt x="0" y="33"/>
                              </a:moveTo>
                              <a:lnTo>
                                <a:pt x="9" y="25"/>
                              </a:lnTo>
                              <a:lnTo>
                                <a:pt x="14" y="9"/>
                              </a:lnTo>
                              <a:lnTo>
                                <a:pt x="21" y="4"/>
                              </a:lnTo>
                              <a:lnTo>
                                <a:pt x="25" y="0"/>
                              </a:lnTo>
                              <a:lnTo>
                                <a:pt x="27" y="1"/>
                              </a:lnTo>
                              <a:lnTo>
                                <a:pt x="28" y="5"/>
                              </a:lnTo>
                              <a:lnTo>
                                <a:pt x="35" y="13"/>
                              </a:lnTo>
                              <a:lnTo>
                                <a:pt x="37" y="26"/>
                              </a:lnTo>
                              <a:lnTo>
                                <a:pt x="35" y="36"/>
                              </a:lnTo>
                              <a:lnTo>
                                <a:pt x="24" y="46"/>
                              </a:lnTo>
                              <a:lnTo>
                                <a:pt x="4" y="54"/>
                              </a:lnTo>
                              <a:lnTo>
                                <a:pt x="0" y="33"/>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605" name="Freeform 1259">
                          <a:extLst>
                            <a:ext uri="{FF2B5EF4-FFF2-40B4-BE49-F238E27FC236}">
                              <a16:creationId xmlns:a16="http://schemas.microsoft.com/office/drawing/2014/main" xmlns="" id="{F27A4248-6D83-488A-8420-CB198E90E9CA}"/>
                            </a:ext>
                          </a:extLst>
                        </p:cNvPr>
                        <p:cNvSpPr>
                          <a:spLocks/>
                        </p:cNvSpPr>
                        <p:nvPr/>
                      </p:nvSpPr>
                      <p:spPr bwMode="auto">
                        <a:xfrm>
                          <a:off x="3140" y="1090"/>
                          <a:ext cx="69" cy="60"/>
                        </a:xfrm>
                        <a:custGeom>
                          <a:avLst/>
                          <a:gdLst>
                            <a:gd name="T0" fmla="*/ 0 w 69"/>
                            <a:gd name="T1" fmla="*/ 59 h 60"/>
                            <a:gd name="T2" fmla="*/ 27 w 69"/>
                            <a:gd name="T3" fmla="*/ 49 h 60"/>
                            <a:gd name="T4" fmla="*/ 48 w 69"/>
                            <a:gd name="T5" fmla="*/ 37 h 60"/>
                            <a:gd name="T6" fmla="*/ 68 w 69"/>
                            <a:gd name="T7" fmla="*/ 26 h 60"/>
                            <a:gd name="T8" fmla="*/ 60 w 69"/>
                            <a:gd name="T9" fmla="*/ 0 h 60"/>
                            <a:gd name="T10" fmla="*/ 25 w 69"/>
                            <a:gd name="T11" fmla="*/ 16 h 60"/>
                            <a:gd name="T12" fmla="*/ 3 w 69"/>
                            <a:gd name="T13" fmla="*/ 24 h 60"/>
                            <a:gd name="T14" fmla="*/ 2 w 69"/>
                            <a:gd name="T15" fmla="*/ 20 h 60"/>
                            <a:gd name="T16" fmla="*/ 0 w 69"/>
                            <a:gd name="T17" fmla="*/ 59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0"/>
                            <a:gd name="T29" fmla="*/ 69 w 69"/>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0">
                              <a:moveTo>
                                <a:pt x="0" y="59"/>
                              </a:moveTo>
                              <a:lnTo>
                                <a:pt x="27" y="49"/>
                              </a:lnTo>
                              <a:lnTo>
                                <a:pt x="48" y="37"/>
                              </a:lnTo>
                              <a:lnTo>
                                <a:pt x="68" y="26"/>
                              </a:lnTo>
                              <a:lnTo>
                                <a:pt x="60" y="0"/>
                              </a:lnTo>
                              <a:lnTo>
                                <a:pt x="25" y="16"/>
                              </a:lnTo>
                              <a:lnTo>
                                <a:pt x="3" y="24"/>
                              </a:lnTo>
                              <a:lnTo>
                                <a:pt x="2" y="20"/>
                              </a:lnTo>
                              <a:lnTo>
                                <a:pt x="0" y="59"/>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sp>
                  <p:nvSpPr>
                    <p:cNvPr id="20600" name="Freeform 1260">
                      <a:extLst>
                        <a:ext uri="{FF2B5EF4-FFF2-40B4-BE49-F238E27FC236}">
                          <a16:creationId xmlns:a16="http://schemas.microsoft.com/office/drawing/2014/main" xmlns="" id="{75895A81-2135-4307-9534-14C8B9AAB67E}"/>
                        </a:ext>
                      </a:extLst>
                    </p:cNvPr>
                    <p:cNvSpPr>
                      <a:spLocks/>
                    </p:cNvSpPr>
                    <p:nvPr/>
                  </p:nvSpPr>
                  <p:spPr bwMode="auto">
                    <a:xfrm>
                      <a:off x="3191" y="1239"/>
                      <a:ext cx="10" cy="195"/>
                    </a:xfrm>
                    <a:custGeom>
                      <a:avLst/>
                      <a:gdLst>
                        <a:gd name="T0" fmla="*/ 9 w 10"/>
                        <a:gd name="T1" fmla="*/ 0 h 195"/>
                        <a:gd name="T2" fmla="*/ 6 w 10"/>
                        <a:gd name="T3" fmla="*/ 104 h 195"/>
                        <a:gd name="T4" fmla="*/ 0 w 10"/>
                        <a:gd name="T5" fmla="*/ 194 h 195"/>
                        <a:gd name="T6" fmla="*/ 0 60000 65536"/>
                        <a:gd name="T7" fmla="*/ 0 60000 65536"/>
                        <a:gd name="T8" fmla="*/ 0 60000 65536"/>
                        <a:gd name="T9" fmla="*/ 0 w 10"/>
                        <a:gd name="T10" fmla="*/ 0 h 195"/>
                        <a:gd name="T11" fmla="*/ 10 w 10"/>
                        <a:gd name="T12" fmla="*/ 195 h 195"/>
                      </a:gdLst>
                      <a:ahLst/>
                      <a:cxnLst>
                        <a:cxn ang="T6">
                          <a:pos x="T0" y="T1"/>
                        </a:cxn>
                        <a:cxn ang="T7">
                          <a:pos x="T2" y="T3"/>
                        </a:cxn>
                        <a:cxn ang="T8">
                          <a:pos x="T4" y="T5"/>
                        </a:cxn>
                      </a:cxnLst>
                      <a:rect l="T9" t="T10" r="T11" b="T12"/>
                      <a:pathLst>
                        <a:path w="10" h="195">
                          <a:moveTo>
                            <a:pt x="9" y="0"/>
                          </a:moveTo>
                          <a:lnTo>
                            <a:pt x="6" y="104"/>
                          </a:lnTo>
                          <a:lnTo>
                            <a:pt x="0" y="194"/>
                          </a:lnTo>
                        </a:path>
                      </a:pathLst>
                    </a:custGeom>
                    <a:noFill/>
                    <a:ln w="12700" cap="rnd">
                      <a:solidFill>
                        <a:srgbClr val="5F3F1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0498" name="Group 1261">
                    <a:extLst>
                      <a:ext uri="{FF2B5EF4-FFF2-40B4-BE49-F238E27FC236}">
                        <a16:creationId xmlns:a16="http://schemas.microsoft.com/office/drawing/2014/main" xmlns="" id="{ECFA728E-0C98-41DF-94FD-C008D04B411B}"/>
                      </a:ext>
                    </a:extLst>
                  </p:cNvPr>
                  <p:cNvGrpSpPr>
                    <a:grpSpLocks/>
                  </p:cNvGrpSpPr>
                  <p:nvPr/>
                </p:nvGrpSpPr>
                <p:grpSpPr bwMode="auto">
                  <a:xfrm>
                    <a:off x="3384" y="816"/>
                    <a:ext cx="224" cy="706"/>
                    <a:chOff x="3384" y="816"/>
                    <a:chExt cx="224" cy="706"/>
                  </a:xfrm>
                </p:grpSpPr>
                <p:grpSp>
                  <p:nvGrpSpPr>
                    <p:cNvPr id="20581" name="Group 1262">
                      <a:extLst>
                        <a:ext uri="{FF2B5EF4-FFF2-40B4-BE49-F238E27FC236}">
                          <a16:creationId xmlns:a16="http://schemas.microsoft.com/office/drawing/2014/main" xmlns="" id="{ABF73D74-CA77-43C8-ADD2-9DAECE8AFB24}"/>
                        </a:ext>
                      </a:extLst>
                    </p:cNvPr>
                    <p:cNvGrpSpPr>
                      <a:grpSpLocks/>
                    </p:cNvGrpSpPr>
                    <p:nvPr/>
                  </p:nvGrpSpPr>
                  <p:grpSpPr bwMode="auto">
                    <a:xfrm>
                      <a:off x="3384" y="919"/>
                      <a:ext cx="224" cy="199"/>
                      <a:chOff x="3384" y="919"/>
                      <a:chExt cx="224" cy="199"/>
                    </a:xfrm>
                  </p:grpSpPr>
                  <p:sp>
                    <p:nvSpPr>
                      <p:cNvPr id="20589" name="Freeform 1263">
                        <a:extLst>
                          <a:ext uri="{FF2B5EF4-FFF2-40B4-BE49-F238E27FC236}">
                            <a16:creationId xmlns:a16="http://schemas.microsoft.com/office/drawing/2014/main" xmlns="" id="{436F16F5-1D84-4C19-B210-89A1170C19E6}"/>
                          </a:ext>
                        </a:extLst>
                      </p:cNvPr>
                      <p:cNvSpPr>
                        <a:spLocks/>
                      </p:cNvSpPr>
                      <p:nvPr/>
                    </p:nvSpPr>
                    <p:spPr bwMode="auto">
                      <a:xfrm>
                        <a:off x="3384" y="919"/>
                        <a:ext cx="224" cy="199"/>
                      </a:xfrm>
                      <a:custGeom>
                        <a:avLst/>
                        <a:gdLst>
                          <a:gd name="T0" fmla="*/ 85 w 224"/>
                          <a:gd name="T1" fmla="*/ 0 h 199"/>
                          <a:gd name="T2" fmla="*/ 58 w 224"/>
                          <a:gd name="T3" fmla="*/ 16 h 199"/>
                          <a:gd name="T4" fmla="*/ 31 w 224"/>
                          <a:gd name="T5" fmla="*/ 30 h 199"/>
                          <a:gd name="T6" fmla="*/ 14 w 224"/>
                          <a:gd name="T7" fmla="*/ 87 h 199"/>
                          <a:gd name="T8" fmla="*/ 1 w 224"/>
                          <a:gd name="T9" fmla="*/ 130 h 199"/>
                          <a:gd name="T10" fmla="*/ 0 w 224"/>
                          <a:gd name="T11" fmla="*/ 139 h 199"/>
                          <a:gd name="T12" fmla="*/ 12 w 224"/>
                          <a:gd name="T13" fmla="*/ 161 h 199"/>
                          <a:gd name="T14" fmla="*/ 20 w 224"/>
                          <a:gd name="T15" fmla="*/ 168 h 199"/>
                          <a:gd name="T16" fmla="*/ 27 w 224"/>
                          <a:gd name="T17" fmla="*/ 170 h 199"/>
                          <a:gd name="T18" fmla="*/ 28 w 224"/>
                          <a:gd name="T19" fmla="*/ 176 h 199"/>
                          <a:gd name="T20" fmla="*/ 41 w 224"/>
                          <a:gd name="T21" fmla="*/ 167 h 199"/>
                          <a:gd name="T22" fmla="*/ 42 w 224"/>
                          <a:gd name="T23" fmla="*/ 190 h 199"/>
                          <a:gd name="T24" fmla="*/ 50 w 224"/>
                          <a:gd name="T25" fmla="*/ 198 h 199"/>
                          <a:gd name="T26" fmla="*/ 180 w 224"/>
                          <a:gd name="T27" fmla="*/ 198 h 199"/>
                          <a:gd name="T28" fmla="*/ 191 w 224"/>
                          <a:gd name="T29" fmla="*/ 187 h 199"/>
                          <a:gd name="T30" fmla="*/ 189 w 224"/>
                          <a:gd name="T31" fmla="*/ 167 h 199"/>
                          <a:gd name="T32" fmla="*/ 203 w 224"/>
                          <a:gd name="T33" fmla="*/ 180 h 199"/>
                          <a:gd name="T34" fmla="*/ 223 w 224"/>
                          <a:gd name="T35" fmla="*/ 142 h 199"/>
                          <a:gd name="T36" fmla="*/ 183 w 224"/>
                          <a:gd name="T37" fmla="*/ 26 h 199"/>
                          <a:gd name="T38" fmla="*/ 140 w 224"/>
                          <a:gd name="T39" fmla="*/ 11 h 199"/>
                          <a:gd name="T40" fmla="*/ 127 w 224"/>
                          <a:gd name="T41" fmla="*/ 3 h 199"/>
                          <a:gd name="T42" fmla="*/ 107 w 224"/>
                          <a:gd name="T43" fmla="*/ 22 h 199"/>
                          <a:gd name="T44" fmla="*/ 85 w 224"/>
                          <a:gd name="T45" fmla="*/ 0 h 1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24"/>
                          <a:gd name="T70" fmla="*/ 0 h 199"/>
                          <a:gd name="T71" fmla="*/ 224 w 224"/>
                          <a:gd name="T72" fmla="*/ 199 h 19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24" h="199">
                            <a:moveTo>
                              <a:pt x="85" y="0"/>
                            </a:moveTo>
                            <a:lnTo>
                              <a:pt x="58" y="16"/>
                            </a:lnTo>
                            <a:lnTo>
                              <a:pt x="31" y="30"/>
                            </a:lnTo>
                            <a:lnTo>
                              <a:pt x="14" y="87"/>
                            </a:lnTo>
                            <a:lnTo>
                              <a:pt x="1" y="130"/>
                            </a:lnTo>
                            <a:lnTo>
                              <a:pt x="0" y="139"/>
                            </a:lnTo>
                            <a:lnTo>
                              <a:pt x="12" y="161"/>
                            </a:lnTo>
                            <a:lnTo>
                              <a:pt x="20" y="168"/>
                            </a:lnTo>
                            <a:lnTo>
                              <a:pt x="27" y="170"/>
                            </a:lnTo>
                            <a:lnTo>
                              <a:pt x="28" y="176"/>
                            </a:lnTo>
                            <a:lnTo>
                              <a:pt x="41" y="167"/>
                            </a:lnTo>
                            <a:lnTo>
                              <a:pt x="42" y="190"/>
                            </a:lnTo>
                            <a:lnTo>
                              <a:pt x="50" y="198"/>
                            </a:lnTo>
                            <a:lnTo>
                              <a:pt x="180" y="198"/>
                            </a:lnTo>
                            <a:lnTo>
                              <a:pt x="191" y="187"/>
                            </a:lnTo>
                            <a:lnTo>
                              <a:pt x="189" y="167"/>
                            </a:lnTo>
                            <a:lnTo>
                              <a:pt x="203" y="180"/>
                            </a:lnTo>
                            <a:lnTo>
                              <a:pt x="223" y="142"/>
                            </a:lnTo>
                            <a:lnTo>
                              <a:pt x="183" y="26"/>
                            </a:lnTo>
                            <a:lnTo>
                              <a:pt x="140" y="11"/>
                            </a:lnTo>
                            <a:lnTo>
                              <a:pt x="127" y="3"/>
                            </a:lnTo>
                            <a:lnTo>
                              <a:pt x="107" y="22"/>
                            </a:lnTo>
                            <a:lnTo>
                              <a:pt x="85" y="0"/>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590" name="Group 1264">
                        <a:extLst>
                          <a:ext uri="{FF2B5EF4-FFF2-40B4-BE49-F238E27FC236}">
                            <a16:creationId xmlns:a16="http://schemas.microsoft.com/office/drawing/2014/main" xmlns="" id="{216693DB-55E0-4229-BDB8-D3C7FEA06557}"/>
                          </a:ext>
                        </a:extLst>
                      </p:cNvPr>
                      <p:cNvGrpSpPr>
                        <a:grpSpLocks/>
                      </p:cNvGrpSpPr>
                      <p:nvPr/>
                    </p:nvGrpSpPr>
                    <p:grpSpPr bwMode="auto">
                      <a:xfrm>
                        <a:off x="3428" y="939"/>
                        <a:ext cx="155" cy="179"/>
                        <a:chOff x="3428" y="939"/>
                        <a:chExt cx="155" cy="179"/>
                      </a:xfrm>
                    </p:grpSpPr>
                    <p:sp>
                      <p:nvSpPr>
                        <p:cNvPr id="20591" name="Freeform 1265">
                          <a:extLst>
                            <a:ext uri="{FF2B5EF4-FFF2-40B4-BE49-F238E27FC236}">
                              <a16:creationId xmlns:a16="http://schemas.microsoft.com/office/drawing/2014/main" xmlns="" id="{34B10D72-A9C2-43EA-B571-06DCD98778C4}"/>
                            </a:ext>
                          </a:extLst>
                        </p:cNvPr>
                        <p:cNvSpPr>
                          <a:spLocks/>
                        </p:cNvSpPr>
                        <p:nvPr/>
                      </p:nvSpPr>
                      <p:spPr bwMode="auto">
                        <a:xfrm>
                          <a:off x="3476" y="939"/>
                          <a:ext cx="34" cy="179"/>
                        </a:xfrm>
                        <a:custGeom>
                          <a:avLst/>
                          <a:gdLst>
                            <a:gd name="T0" fmla="*/ 9 w 34"/>
                            <a:gd name="T1" fmla="*/ 0 h 179"/>
                            <a:gd name="T2" fmla="*/ 3 w 34"/>
                            <a:gd name="T3" fmla="*/ 12 h 179"/>
                            <a:gd name="T4" fmla="*/ 9 w 34"/>
                            <a:gd name="T5" fmla="*/ 18 h 179"/>
                            <a:gd name="T6" fmla="*/ 0 w 34"/>
                            <a:gd name="T7" fmla="*/ 142 h 179"/>
                            <a:gd name="T8" fmla="*/ 1 w 34"/>
                            <a:gd name="T9" fmla="*/ 164 h 179"/>
                            <a:gd name="T10" fmla="*/ 18 w 34"/>
                            <a:gd name="T11" fmla="*/ 178 h 179"/>
                            <a:gd name="T12" fmla="*/ 33 w 34"/>
                            <a:gd name="T13" fmla="*/ 163 h 179"/>
                            <a:gd name="T14" fmla="*/ 33 w 34"/>
                            <a:gd name="T15" fmla="*/ 137 h 179"/>
                            <a:gd name="T16" fmla="*/ 19 w 34"/>
                            <a:gd name="T17" fmla="*/ 19 h 179"/>
                            <a:gd name="T18" fmla="*/ 25 w 34"/>
                            <a:gd name="T19" fmla="*/ 12 h 179"/>
                            <a:gd name="T20" fmla="*/ 20 w 34"/>
                            <a:gd name="T21" fmla="*/ 0 h 179"/>
                            <a:gd name="T22" fmla="*/ 15 w 34"/>
                            <a:gd name="T23" fmla="*/ 4 h 179"/>
                            <a:gd name="T24" fmla="*/ 9 w 34"/>
                            <a:gd name="T25" fmla="*/ 0 h 1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
                            <a:gd name="T40" fmla="*/ 0 h 179"/>
                            <a:gd name="T41" fmla="*/ 34 w 34"/>
                            <a:gd name="T42" fmla="*/ 179 h 1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 h="179">
                              <a:moveTo>
                                <a:pt x="9" y="0"/>
                              </a:moveTo>
                              <a:lnTo>
                                <a:pt x="3" y="12"/>
                              </a:lnTo>
                              <a:lnTo>
                                <a:pt x="9" y="18"/>
                              </a:lnTo>
                              <a:lnTo>
                                <a:pt x="0" y="142"/>
                              </a:lnTo>
                              <a:lnTo>
                                <a:pt x="1" y="164"/>
                              </a:lnTo>
                              <a:lnTo>
                                <a:pt x="18" y="178"/>
                              </a:lnTo>
                              <a:lnTo>
                                <a:pt x="33" y="163"/>
                              </a:lnTo>
                              <a:lnTo>
                                <a:pt x="33" y="137"/>
                              </a:lnTo>
                              <a:lnTo>
                                <a:pt x="19" y="19"/>
                              </a:lnTo>
                              <a:lnTo>
                                <a:pt x="25" y="12"/>
                              </a:lnTo>
                              <a:lnTo>
                                <a:pt x="20" y="0"/>
                              </a:lnTo>
                              <a:lnTo>
                                <a:pt x="15" y="4"/>
                              </a:lnTo>
                              <a:lnTo>
                                <a:pt x="9" y="0"/>
                              </a:lnTo>
                            </a:path>
                          </a:pathLst>
                        </a:custGeom>
                        <a:blipFill dpi="0" rotWithShape="0">
                          <a:blip r:embed="rId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592" name="Group 1266">
                          <a:extLst>
                            <a:ext uri="{FF2B5EF4-FFF2-40B4-BE49-F238E27FC236}">
                              <a16:creationId xmlns:a16="http://schemas.microsoft.com/office/drawing/2014/main" xmlns="" id="{DDD43E7D-A710-4CCB-B590-358EAA4F1F81}"/>
                            </a:ext>
                          </a:extLst>
                        </p:cNvPr>
                        <p:cNvGrpSpPr>
                          <a:grpSpLocks/>
                        </p:cNvGrpSpPr>
                        <p:nvPr/>
                      </p:nvGrpSpPr>
                      <p:grpSpPr bwMode="auto">
                        <a:xfrm>
                          <a:off x="3428" y="1015"/>
                          <a:ext cx="155" cy="61"/>
                          <a:chOff x="3428" y="1015"/>
                          <a:chExt cx="155" cy="61"/>
                        </a:xfrm>
                      </p:grpSpPr>
                      <p:sp>
                        <p:nvSpPr>
                          <p:cNvPr id="20593" name="Freeform 1267">
                            <a:extLst>
                              <a:ext uri="{FF2B5EF4-FFF2-40B4-BE49-F238E27FC236}">
                                <a16:creationId xmlns:a16="http://schemas.microsoft.com/office/drawing/2014/main" xmlns="" id="{6C7FCF85-F0D2-414E-B151-46BE734F7199}"/>
                              </a:ext>
                            </a:extLst>
                          </p:cNvPr>
                          <p:cNvSpPr>
                            <a:spLocks/>
                          </p:cNvSpPr>
                          <p:nvPr/>
                        </p:nvSpPr>
                        <p:spPr bwMode="auto">
                          <a:xfrm>
                            <a:off x="3461" y="1027"/>
                            <a:ext cx="121" cy="40"/>
                          </a:xfrm>
                          <a:custGeom>
                            <a:avLst/>
                            <a:gdLst>
                              <a:gd name="T0" fmla="*/ 10 w 121"/>
                              <a:gd name="T1" fmla="*/ 24 h 40"/>
                              <a:gd name="T2" fmla="*/ 92 w 121"/>
                              <a:gd name="T3" fmla="*/ 0 h 40"/>
                              <a:gd name="T4" fmla="*/ 120 w 121"/>
                              <a:gd name="T5" fmla="*/ 3 h 40"/>
                              <a:gd name="T6" fmla="*/ 20 w 121"/>
                              <a:gd name="T7" fmla="*/ 39 h 40"/>
                              <a:gd name="T8" fmla="*/ 0 w 121"/>
                              <a:gd name="T9" fmla="*/ 28 h 40"/>
                              <a:gd name="T10" fmla="*/ 10 w 121"/>
                              <a:gd name="T11" fmla="*/ 24 h 40"/>
                              <a:gd name="T12" fmla="*/ 0 60000 65536"/>
                              <a:gd name="T13" fmla="*/ 0 60000 65536"/>
                              <a:gd name="T14" fmla="*/ 0 60000 65536"/>
                              <a:gd name="T15" fmla="*/ 0 60000 65536"/>
                              <a:gd name="T16" fmla="*/ 0 60000 65536"/>
                              <a:gd name="T17" fmla="*/ 0 60000 65536"/>
                              <a:gd name="T18" fmla="*/ 0 w 121"/>
                              <a:gd name="T19" fmla="*/ 0 h 40"/>
                              <a:gd name="T20" fmla="*/ 121 w 121"/>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21" h="40">
                                <a:moveTo>
                                  <a:pt x="10" y="24"/>
                                </a:moveTo>
                                <a:lnTo>
                                  <a:pt x="92" y="0"/>
                                </a:lnTo>
                                <a:lnTo>
                                  <a:pt x="120" y="3"/>
                                </a:lnTo>
                                <a:lnTo>
                                  <a:pt x="20" y="39"/>
                                </a:lnTo>
                                <a:lnTo>
                                  <a:pt x="0" y="28"/>
                                </a:lnTo>
                                <a:lnTo>
                                  <a:pt x="10" y="2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94" name="Freeform 1268">
                            <a:extLst>
                              <a:ext uri="{FF2B5EF4-FFF2-40B4-BE49-F238E27FC236}">
                                <a16:creationId xmlns:a16="http://schemas.microsoft.com/office/drawing/2014/main" xmlns="" id="{1DA60077-D655-4589-94FE-5F80A708812C}"/>
                              </a:ext>
                            </a:extLst>
                          </p:cNvPr>
                          <p:cNvSpPr>
                            <a:spLocks/>
                          </p:cNvSpPr>
                          <p:nvPr/>
                        </p:nvSpPr>
                        <p:spPr bwMode="auto">
                          <a:xfrm>
                            <a:off x="3515" y="1029"/>
                            <a:ext cx="68" cy="45"/>
                          </a:xfrm>
                          <a:custGeom>
                            <a:avLst/>
                            <a:gdLst>
                              <a:gd name="T0" fmla="*/ 35 w 68"/>
                              <a:gd name="T1" fmla="*/ 0 h 45"/>
                              <a:gd name="T2" fmla="*/ 8 w 68"/>
                              <a:gd name="T3" fmla="*/ 7 h 45"/>
                              <a:gd name="T4" fmla="*/ 6 w 68"/>
                              <a:gd name="T5" fmla="*/ 16 h 45"/>
                              <a:gd name="T6" fmla="*/ 0 w 68"/>
                              <a:gd name="T7" fmla="*/ 23 h 45"/>
                              <a:gd name="T8" fmla="*/ 11 w 68"/>
                              <a:gd name="T9" fmla="*/ 35 h 45"/>
                              <a:gd name="T10" fmla="*/ 26 w 68"/>
                              <a:gd name="T11" fmla="*/ 43 h 45"/>
                              <a:gd name="T12" fmla="*/ 48 w 68"/>
                              <a:gd name="T13" fmla="*/ 44 h 45"/>
                              <a:gd name="T14" fmla="*/ 67 w 68"/>
                              <a:gd name="T15" fmla="*/ 25 h 45"/>
                              <a:gd name="T16" fmla="*/ 65 w 68"/>
                              <a:gd name="T17" fmla="*/ 1 h 45"/>
                              <a:gd name="T18" fmla="*/ 48 w 68"/>
                              <a:gd name="T19" fmla="*/ 13 h 45"/>
                              <a:gd name="T20" fmla="*/ 35 w 68"/>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45"/>
                              <a:gd name="T35" fmla="*/ 68 w 68"/>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45">
                                <a:moveTo>
                                  <a:pt x="35" y="0"/>
                                </a:moveTo>
                                <a:lnTo>
                                  <a:pt x="8" y="7"/>
                                </a:lnTo>
                                <a:lnTo>
                                  <a:pt x="6" y="16"/>
                                </a:lnTo>
                                <a:lnTo>
                                  <a:pt x="0" y="23"/>
                                </a:lnTo>
                                <a:lnTo>
                                  <a:pt x="11" y="35"/>
                                </a:lnTo>
                                <a:lnTo>
                                  <a:pt x="26" y="43"/>
                                </a:lnTo>
                                <a:lnTo>
                                  <a:pt x="48" y="44"/>
                                </a:lnTo>
                                <a:lnTo>
                                  <a:pt x="67" y="25"/>
                                </a:lnTo>
                                <a:lnTo>
                                  <a:pt x="65" y="1"/>
                                </a:lnTo>
                                <a:lnTo>
                                  <a:pt x="48" y="13"/>
                                </a:lnTo>
                                <a:lnTo>
                                  <a:pt x="35" y="0"/>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95" name="Freeform 1269">
                            <a:extLst>
                              <a:ext uri="{FF2B5EF4-FFF2-40B4-BE49-F238E27FC236}">
                                <a16:creationId xmlns:a16="http://schemas.microsoft.com/office/drawing/2014/main" xmlns="" id="{82770384-AB33-4A13-A828-1A952BA54E5A}"/>
                              </a:ext>
                            </a:extLst>
                          </p:cNvPr>
                          <p:cNvSpPr>
                            <a:spLocks/>
                          </p:cNvSpPr>
                          <p:nvPr/>
                        </p:nvSpPr>
                        <p:spPr bwMode="auto">
                          <a:xfrm>
                            <a:off x="3428" y="1015"/>
                            <a:ext cx="55" cy="61"/>
                          </a:xfrm>
                          <a:custGeom>
                            <a:avLst/>
                            <a:gdLst>
                              <a:gd name="T0" fmla="*/ 0 w 55"/>
                              <a:gd name="T1" fmla="*/ 37 h 61"/>
                              <a:gd name="T2" fmla="*/ 6 w 55"/>
                              <a:gd name="T3" fmla="*/ 27 h 61"/>
                              <a:gd name="T4" fmla="*/ 12 w 55"/>
                              <a:gd name="T5" fmla="*/ 16 h 61"/>
                              <a:gd name="T6" fmla="*/ 15 w 55"/>
                              <a:gd name="T7" fmla="*/ 5 h 61"/>
                              <a:gd name="T8" fmla="*/ 31 w 55"/>
                              <a:gd name="T9" fmla="*/ 0 h 61"/>
                              <a:gd name="T10" fmla="*/ 44 w 55"/>
                              <a:gd name="T11" fmla="*/ 0 h 61"/>
                              <a:gd name="T12" fmla="*/ 54 w 55"/>
                              <a:gd name="T13" fmla="*/ 30 h 61"/>
                              <a:gd name="T14" fmla="*/ 51 w 55"/>
                              <a:gd name="T15" fmla="*/ 37 h 61"/>
                              <a:gd name="T16" fmla="*/ 44 w 55"/>
                              <a:gd name="T17" fmla="*/ 45 h 61"/>
                              <a:gd name="T18" fmla="*/ 33 w 55"/>
                              <a:gd name="T19" fmla="*/ 48 h 61"/>
                              <a:gd name="T20" fmla="*/ 25 w 55"/>
                              <a:gd name="T21" fmla="*/ 49 h 61"/>
                              <a:gd name="T22" fmla="*/ 21 w 55"/>
                              <a:gd name="T23" fmla="*/ 51 h 61"/>
                              <a:gd name="T24" fmla="*/ 16 w 55"/>
                              <a:gd name="T25" fmla="*/ 57 h 61"/>
                              <a:gd name="T26" fmla="*/ 6 w 55"/>
                              <a:gd name="T27" fmla="*/ 60 h 61"/>
                              <a:gd name="T28" fmla="*/ 2 w 55"/>
                              <a:gd name="T29" fmla="*/ 60 h 61"/>
                              <a:gd name="T30" fmla="*/ 0 w 55"/>
                              <a:gd name="T31" fmla="*/ 37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
                              <a:gd name="T49" fmla="*/ 0 h 61"/>
                              <a:gd name="T50" fmla="*/ 55 w 55"/>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 h="61">
                                <a:moveTo>
                                  <a:pt x="0" y="37"/>
                                </a:moveTo>
                                <a:lnTo>
                                  <a:pt x="6" y="27"/>
                                </a:lnTo>
                                <a:lnTo>
                                  <a:pt x="12" y="16"/>
                                </a:lnTo>
                                <a:lnTo>
                                  <a:pt x="15" y="5"/>
                                </a:lnTo>
                                <a:lnTo>
                                  <a:pt x="31" y="0"/>
                                </a:lnTo>
                                <a:lnTo>
                                  <a:pt x="44" y="0"/>
                                </a:lnTo>
                                <a:lnTo>
                                  <a:pt x="54" y="30"/>
                                </a:lnTo>
                                <a:lnTo>
                                  <a:pt x="51" y="37"/>
                                </a:lnTo>
                                <a:lnTo>
                                  <a:pt x="44" y="45"/>
                                </a:lnTo>
                                <a:lnTo>
                                  <a:pt x="33" y="48"/>
                                </a:lnTo>
                                <a:lnTo>
                                  <a:pt x="25" y="49"/>
                                </a:lnTo>
                                <a:lnTo>
                                  <a:pt x="21" y="51"/>
                                </a:lnTo>
                                <a:lnTo>
                                  <a:pt x="16" y="57"/>
                                </a:lnTo>
                                <a:lnTo>
                                  <a:pt x="6" y="60"/>
                                </a:lnTo>
                                <a:lnTo>
                                  <a:pt x="2" y="60"/>
                                </a:lnTo>
                                <a:lnTo>
                                  <a:pt x="0" y="37"/>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grpSp>
                  <p:nvGrpSpPr>
                    <p:cNvPr id="20582" name="Group 1270">
                      <a:extLst>
                        <a:ext uri="{FF2B5EF4-FFF2-40B4-BE49-F238E27FC236}">
                          <a16:creationId xmlns:a16="http://schemas.microsoft.com/office/drawing/2014/main" xmlns="" id="{B0298CC5-461D-4022-97CE-E5273CE3705D}"/>
                        </a:ext>
                      </a:extLst>
                    </p:cNvPr>
                    <p:cNvGrpSpPr>
                      <a:grpSpLocks/>
                    </p:cNvGrpSpPr>
                    <p:nvPr/>
                  </p:nvGrpSpPr>
                  <p:grpSpPr bwMode="auto">
                    <a:xfrm>
                      <a:off x="3454" y="816"/>
                      <a:ext cx="77" cy="129"/>
                      <a:chOff x="3454" y="816"/>
                      <a:chExt cx="77" cy="129"/>
                    </a:xfrm>
                  </p:grpSpPr>
                  <p:sp>
                    <p:nvSpPr>
                      <p:cNvPr id="20587" name="Freeform 1271">
                        <a:extLst>
                          <a:ext uri="{FF2B5EF4-FFF2-40B4-BE49-F238E27FC236}">
                            <a16:creationId xmlns:a16="http://schemas.microsoft.com/office/drawing/2014/main" xmlns="" id="{1B08C574-7161-4941-A0ED-746FE95E3E74}"/>
                          </a:ext>
                        </a:extLst>
                      </p:cNvPr>
                      <p:cNvSpPr>
                        <a:spLocks/>
                      </p:cNvSpPr>
                      <p:nvPr/>
                    </p:nvSpPr>
                    <p:spPr bwMode="auto">
                      <a:xfrm>
                        <a:off x="3455" y="823"/>
                        <a:ext cx="72" cy="122"/>
                      </a:xfrm>
                      <a:custGeom>
                        <a:avLst/>
                        <a:gdLst>
                          <a:gd name="T0" fmla="*/ 0 w 72"/>
                          <a:gd name="T1" fmla="*/ 52 h 122"/>
                          <a:gd name="T2" fmla="*/ 3 w 72"/>
                          <a:gd name="T3" fmla="*/ 62 h 122"/>
                          <a:gd name="T4" fmla="*/ 5 w 72"/>
                          <a:gd name="T5" fmla="*/ 68 h 122"/>
                          <a:gd name="T6" fmla="*/ 8 w 72"/>
                          <a:gd name="T7" fmla="*/ 73 h 122"/>
                          <a:gd name="T8" fmla="*/ 12 w 72"/>
                          <a:gd name="T9" fmla="*/ 72 h 122"/>
                          <a:gd name="T10" fmla="*/ 13 w 72"/>
                          <a:gd name="T11" fmla="*/ 72 h 122"/>
                          <a:gd name="T12" fmla="*/ 13 w 72"/>
                          <a:gd name="T13" fmla="*/ 96 h 122"/>
                          <a:gd name="T14" fmla="*/ 35 w 72"/>
                          <a:gd name="T15" fmla="*/ 121 h 122"/>
                          <a:gd name="T16" fmla="*/ 55 w 72"/>
                          <a:gd name="T17" fmla="*/ 102 h 122"/>
                          <a:gd name="T18" fmla="*/ 56 w 72"/>
                          <a:gd name="T19" fmla="*/ 96 h 122"/>
                          <a:gd name="T20" fmla="*/ 59 w 72"/>
                          <a:gd name="T21" fmla="*/ 91 h 122"/>
                          <a:gd name="T22" fmla="*/ 62 w 72"/>
                          <a:gd name="T23" fmla="*/ 86 h 122"/>
                          <a:gd name="T24" fmla="*/ 64 w 72"/>
                          <a:gd name="T25" fmla="*/ 76 h 122"/>
                          <a:gd name="T26" fmla="*/ 69 w 72"/>
                          <a:gd name="T27" fmla="*/ 66 h 122"/>
                          <a:gd name="T28" fmla="*/ 70 w 72"/>
                          <a:gd name="T29" fmla="*/ 57 h 122"/>
                          <a:gd name="T30" fmla="*/ 70 w 72"/>
                          <a:gd name="T31" fmla="*/ 36 h 122"/>
                          <a:gd name="T32" fmla="*/ 71 w 72"/>
                          <a:gd name="T33" fmla="*/ 28 h 122"/>
                          <a:gd name="T34" fmla="*/ 69 w 72"/>
                          <a:gd name="T35" fmla="*/ 19 h 122"/>
                          <a:gd name="T36" fmla="*/ 65 w 72"/>
                          <a:gd name="T37" fmla="*/ 11 h 122"/>
                          <a:gd name="T38" fmla="*/ 57 w 72"/>
                          <a:gd name="T39" fmla="*/ 5 h 122"/>
                          <a:gd name="T40" fmla="*/ 48 w 72"/>
                          <a:gd name="T41" fmla="*/ 2 h 122"/>
                          <a:gd name="T42" fmla="*/ 38 w 72"/>
                          <a:gd name="T43" fmla="*/ 0 h 122"/>
                          <a:gd name="T44" fmla="*/ 28 w 72"/>
                          <a:gd name="T45" fmla="*/ 1 h 122"/>
                          <a:gd name="T46" fmla="*/ 20 w 72"/>
                          <a:gd name="T47" fmla="*/ 4 h 122"/>
                          <a:gd name="T48" fmla="*/ 13 w 72"/>
                          <a:gd name="T49" fmla="*/ 9 h 122"/>
                          <a:gd name="T50" fmla="*/ 8 w 72"/>
                          <a:gd name="T51" fmla="*/ 15 h 122"/>
                          <a:gd name="T52" fmla="*/ 5 w 72"/>
                          <a:gd name="T53" fmla="*/ 20 h 122"/>
                          <a:gd name="T54" fmla="*/ 2 w 72"/>
                          <a:gd name="T55" fmla="*/ 27 h 122"/>
                          <a:gd name="T56" fmla="*/ 1 w 72"/>
                          <a:gd name="T57" fmla="*/ 34 h 122"/>
                          <a:gd name="T58" fmla="*/ 1 w 72"/>
                          <a:gd name="T59" fmla="*/ 42 h 122"/>
                          <a:gd name="T60" fmla="*/ 2 w 72"/>
                          <a:gd name="T61" fmla="*/ 48 h 122"/>
                          <a:gd name="T62" fmla="*/ 0 w 72"/>
                          <a:gd name="T63" fmla="*/ 52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122"/>
                          <a:gd name="T98" fmla="*/ 72 w 72"/>
                          <a:gd name="T99" fmla="*/ 122 h 1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122">
                            <a:moveTo>
                              <a:pt x="0" y="52"/>
                            </a:moveTo>
                            <a:lnTo>
                              <a:pt x="3" y="62"/>
                            </a:lnTo>
                            <a:lnTo>
                              <a:pt x="5" y="68"/>
                            </a:lnTo>
                            <a:lnTo>
                              <a:pt x="8" y="73"/>
                            </a:lnTo>
                            <a:lnTo>
                              <a:pt x="12" y="72"/>
                            </a:lnTo>
                            <a:lnTo>
                              <a:pt x="13" y="72"/>
                            </a:lnTo>
                            <a:lnTo>
                              <a:pt x="13" y="96"/>
                            </a:lnTo>
                            <a:lnTo>
                              <a:pt x="35" y="121"/>
                            </a:lnTo>
                            <a:lnTo>
                              <a:pt x="55" y="102"/>
                            </a:lnTo>
                            <a:lnTo>
                              <a:pt x="56" y="96"/>
                            </a:lnTo>
                            <a:lnTo>
                              <a:pt x="59" y="91"/>
                            </a:lnTo>
                            <a:lnTo>
                              <a:pt x="62" y="86"/>
                            </a:lnTo>
                            <a:lnTo>
                              <a:pt x="64" y="76"/>
                            </a:lnTo>
                            <a:lnTo>
                              <a:pt x="69" y="66"/>
                            </a:lnTo>
                            <a:lnTo>
                              <a:pt x="70" y="57"/>
                            </a:lnTo>
                            <a:lnTo>
                              <a:pt x="70" y="36"/>
                            </a:lnTo>
                            <a:lnTo>
                              <a:pt x="71" y="28"/>
                            </a:lnTo>
                            <a:lnTo>
                              <a:pt x="69" y="19"/>
                            </a:lnTo>
                            <a:lnTo>
                              <a:pt x="65" y="11"/>
                            </a:lnTo>
                            <a:lnTo>
                              <a:pt x="57" y="5"/>
                            </a:lnTo>
                            <a:lnTo>
                              <a:pt x="48" y="2"/>
                            </a:lnTo>
                            <a:lnTo>
                              <a:pt x="38" y="0"/>
                            </a:lnTo>
                            <a:lnTo>
                              <a:pt x="28" y="1"/>
                            </a:lnTo>
                            <a:lnTo>
                              <a:pt x="20" y="4"/>
                            </a:lnTo>
                            <a:lnTo>
                              <a:pt x="13" y="9"/>
                            </a:lnTo>
                            <a:lnTo>
                              <a:pt x="8" y="15"/>
                            </a:lnTo>
                            <a:lnTo>
                              <a:pt x="5" y="20"/>
                            </a:lnTo>
                            <a:lnTo>
                              <a:pt x="2" y="27"/>
                            </a:lnTo>
                            <a:lnTo>
                              <a:pt x="1" y="34"/>
                            </a:lnTo>
                            <a:lnTo>
                              <a:pt x="1" y="42"/>
                            </a:lnTo>
                            <a:lnTo>
                              <a:pt x="2" y="48"/>
                            </a:lnTo>
                            <a:lnTo>
                              <a:pt x="0" y="52"/>
                            </a:lnTo>
                          </a:path>
                        </a:pathLst>
                      </a:custGeom>
                      <a:blipFill dpi="0" rotWithShape="0">
                        <a:blip r:embed="rId6"/>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88" name="Freeform 1272">
                        <a:extLst>
                          <a:ext uri="{FF2B5EF4-FFF2-40B4-BE49-F238E27FC236}">
                            <a16:creationId xmlns:a16="http://schemas.microsoft.com/office/drawing/2014/main" xmlns="" id="{F662A314-25FB-4E25-A148-D51DD571F04E}"/>
                          </a:ext>
                        </a:extLst>
                      </p:cNvPr>
                      <p:cNvSpPr>
                        <a:spLocks/>
                      </p:cNvSpPr>
                      <p:nvPr/>
                    </p:nvSpPr>
                    <p:spPr bwMode="auto">
                      <a:xfrm>
                        <a:off x="3454" y="816"/>
                        <a:ext cx="77" cy="67"/>
                      </a:xfrm>
                      <a:custGeom>
                        <a:avLst/>
                        <a:gdLst>
                          <a:gd name="T0" fmla="*/ 0 w 77"/>
                          <a:gd name="T1" fmla="*/ 54 h 67"/>
                          <a:gd name="T2" fmla="*/ 0 w 77"/>
                          <a:gd name="T3" fmla="*/ 46 h 67"/>
                          <a:gd name="T4" fmla="*/ 1 w 77"/>
                          <a:gd name="T5" fmla="*/ 35 h 67"/>
                          <a:gd name="T6" fmla="*/ 3 w 77"/>
                          <a:gd name="T7" fmla="*/ 25 h 67"/>
                          <a:gd name="T8" fmla="*/ 6 w 77"/>
                          <a:gd name="T9" fmla="*/ 18 h 67"/>
                          <a:gd name="T10" fmla="*/ 10 w 77"/>
                          <a:gd name="T11" fmla="*/ 12 h 67"/>
                          <a:gd name="T12" fmla="*/ 16 w 77"/>
                          <a:gd name="T13" fmla="*/ 9 h 67"/>
                          <a:gd name="T14" fmla="*/ 20 w 77"/>
                          <a:gd name="T15" fmla="*/ 6 h 67"/>
                          <a:gd name="T16" fmla="*/ 27 w 77"/>
                          <a:gd name="T17" fmla="*/ 3 h 67"/>
                          <a:gd name="T18" fmla="*/ 34 w 77"/>
                          <a:gd name="T19" fmla="*/ 0 h 67"/>
                          <a:gd name="T20" fmla="*/ 43 w 77"/>
                          <a:gd name="T21" fmla="*/ 0 h 67"/>
                          <a:gd name="T22" fmla="*/ 52 w 77"/>
                          <a:gd name="T23" fmla="*/ 2 h 67"/>
                          <a:gd name="T24" fmla="*/ 57 w 77"/>
                          <a:gd name="T25" fmla="*/ 5 h 67"/>
                          <a:gd name="T26" fmla="*/ 62 w 77"/>
                          <a:gd name="T27" fmla="*/ 8 h 67"/>
                          <a:gd name="T28" fmla="*/ 69 w 77"/>
                          <a:gd name="T29" fmla="*/ 14 h 67"/>
                          <a:gd name="T30" fmla="*/ 73 w 77"/>
                          <a:gd name="T31" fmla="*/ 19 h 67"/>
                          <a:gd name="T32" fmla="*/ 76 w 77"/>
                          <a:gd name="T33" fmla="*/ 21 h 67"/>
                          <a:gd name="T34" fmla="*/ 73 w 77"/>
                          <a:gd name="T35" fmla="*/ 22 h 67"/>
                          <a:gd name="T36" fmla="*/ 73 w 77"/>
                          <a:gd name="T37" fmla="*/ 24 h 67"/>
                          <a:gd name="T38" fmla="*/ 73 w 77"/>
                          <a:gd name="T39" fmla="*/ 27 h 67"/>
                          <a:gd name="T40" fmla="*/ 72 w 77"/>
                          <a:gd name="T41" fmla="*/ 32 h 67"/>
                          <a:gd name="T42" fmla="*/ 74 w 77"/>
                          <a:gd name="T43" fmla="*/ 39 h 67"/>
                          <a:gd name="T44" fmla="*/ 75 w 77"/>
                          <a:gd name="T45" fmla="*/ 47 h 67"/>
                          <a:gd name="T46" fmla="*/ 71 w 77"/>
                          <a:gd name="T47" fmla="*/ 56 h 67"/>
                          <a:gd name="T48" fmla="*/ 71 w 77"/>
                          <a:gd name="T49" fmla="*/ 44 h 67"/>
                          <a:gd name="T50" fmla="*/ 71 w 77"/>
                          <a:gd name="T51" fmla="*/ 35 h 67"/>
                          <a:gd name="T52" fmla="*/ 69 w 77"/>
                          <a:gd name="T53" fmla="*/ 31 h 67"/>
                          <a:gd name="T54" fmla="*/ 66 w 77"/>
                          <a:gd name="T55" fmla="*/ 29 h 67"/>
                          <a:gd name="T56" fmla="*/ 64 w 77"/>
                          <a:gd name="T57" fmla="*/ 27 h 67"/>
                          <a:gd name="T58" fmla="*/ 62 w 77"/>
                          <a:gd name="T59" fmla="*/ 27 h 67"/>
                          <a:gd name="T60" fmla="*/ 57 w 77"/>
                          <a:gd name="T61" fmla="*/ 29 h 67"/>
                          <a:gd name="T62" fmla="*/ 52 w 77"/>
                          <a:gd name="T63" fmla="*/ 29 h 67"/>
                          <a:gd name="T64" fmla="*/ 46 w 77"/>
                          <a:gd name="T65" fmla="*/ 29 h 67"/>
                          <a:gd name="T66" fmla="*/ 41 w 77"/>
                          <a:gd name="T67" fmla="*/ 29 h 67"/>
                          <a:gd name="T68" fmla="*/ 37 w 77"/>
                          <a:gd name="T69" fmla="*/ 29 h 67"/>
                          <a:gd name="T70" fmla="*/ 40 w 77"/>
                          <a:gd name="T71" fmla="*/ 30 h 67"/>
                          <a:gd name="T72" fmla="*/ 43 w 77"/>
                          <a:gd name="T73" fmla="*/ 31 h 67"/>
                          <a:gd name="T74" fmla="*/ 40 w 77"/>
                          <a:gd name="T75" fmla="*/ 32 h 67"/>
                          <a:gd name="T76" fmla="*/ 34 w 77"/>
                          <a:gd name="T77" fmla="*/ 31 h 67"/>
                          <a:gd name="T78" fmla="*/ 29 w 77"/>
                          <a:gd name="T79" fmla="*/ 31 h 67"/>
                          <a:gd name="T80" fmla="*/ 23 w 77"/>
                          <a:gd name="T81" fmla="*/ 30 h 67"/>
                          <a:gd name="T82" fmla="*/ 19 w 77"/>
                          <a:gd name="T83" fmla="*/ 30 h 67"/>
                          <a:gd name="T84" fmla="*/ 17 w 77"/>
                          <a:gd name="T85" fmla="*/ 30 h 67"/>
                          <a:gd name="T86" fmla="*/ 18 w 77"/>
                          <a:gd name="T87" fmla="*/ 31 h 67"/>
                          <a:gd name="T88" fmla="*/ 19 w 77"/>
                          <a:gd name="T89" fmla="*/ 34 h 67"/>
                          <a:gd name="T90" fmla="*/ 19 w 77"/>
                          <a:gd name="T91" fmla="*/ 38 h 67"/>
                          <a:gd name="T92" fmla="*/ 18 w 77"/>
                          <a:gd name="T93" fmla="*/ 42 h 67"/>
                          <a:gd name="T94" fmla="*/ 15 w 77"/>
                          <a:gd name="T95" fmla="*/ 46 h 67"/>
                          <a:gd name="T96" fmla="*/ 14 w 77"/>
                          <a:gd name="T97" fmla="*/ 51 h 67"/>
                          <a:gd name="T98" fmla="*/ 13 w 77"/>
                          <a:gd name="T99" fmla="*/ 57 h 67"/>
                          <a:gd name="T100" fmla="*/ 14 w 77"/>
                          <a:gd name="T101" fmla="*/ 63 h 67"/>
                          <a:gd name="T102" fmla="*/ 14 w 77"/>
                          <a:gd name="T103" fmla="*/ 66 h 67"/>
                          <a:gd name="T104" fmla="*/ 10 w 77"/>
                          <a:gd name="T105" fmla="*/ 61 h 67"/>
                          <a:gd name="T106" fmla="*/ 5 w 77"/>
                          <a:gd name="T107" fmla="*/ 56 h 67"/>
                          <a:gd name="T108" fmla="*/ 3 w 77"/>
                          <a:gd name="T109" fmla="*/ 57 h 67"/>
                          <a:gd name="T110" fmla="*/ 2 w 77"/>
                          <a:gd name="T111" fmla="*/ 61 h 67"/>
                          <a:gd name="T112" fmla="*/ 0 w 77"/>
                          <a:gd name="T113" fmla="*/ 54 h 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7"/>
                          <a:gd name="T172" fmla="*/ 0 h 67"/>
                          <a:gd name="T173" fmla="*/ 77 w 77"/>
                          <a:gd name="T174" fmla="*/ 67 h 6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7" h="67">
                            <a:moveTo>
                              <a:pt x="0" y="54"/>
                            </a:moveTo>
                            <a:lnTo>
                              <a:pt x="0" y="46"/>
                            </a:lnTo>
                            <a:lnTo>
                              <a:pt x="1" y="35"/>
                            </a:lnTo>
                            <a:lnTo>
                              <a:pt x="3" y="25"/>
                            </a:lnTo>
                            <a:lnTo>
                              <a:pt x="6" y="18"/>
                            </a:lnTo>
                            <a:lnTo>
                              <a:pt x="10" y="12"/>
                            </a:lnTo>
                            <a:lnTo>
                              <a:pt x="16" y="9"/>
                            </a:lnTo>
                            <a:lnTo>
                              <a:pt x="20" y="6"/>
                            </a:lnTo>
                            <a:lnTo>
                              <a:pt x="27" y="3"/>
                            </a:lnTo>
                            <a:lnTo>
                              <a:pt x="34" y="0"/>
                            </a:lnTo>
                            <a:lnTo>
                              <a:pt x="43" y="0"/>
                            </a:lnTo>
                            <a:lnTo>
                              <a:pt x="52" y="2"/>
                            </a:lnTo>
                            <a:lnTo>
                              <a:pt x="57" y="5"/>
                            </a:lnTo>
                            <a:lnTo>
                              <a:pt x="62" y="8"/>
                            </a:lnTo>
                            <a:lnTo>
                              <a:pt x="69" y="14"/>
                            </a:lnTo>
                            <a:lnTo>
                              <a:pt x="73" y="19"/>
                            </a:lnTo>
                            <a:lnTo>
                              <a:pt x="76" y="21"/>
                            </a:lnTo>
                            <a:lnTo>
                              <a:pt x="73" y="22"/>
                            </a:lnTo>
                            <a:lnTo>
                              <a:pt x="73" y="24"/>
                            </a:lnTo>
                            <a:lnTo>
                              <a:pt x="73" y="27"/>
                            </a:lnTo>
                            <a:lnTo>
                              <a:pt x="72" y="32"/>
                            </a:lnTo>
                            <a:lnTo>
                              <a:pt x="74" y="39"/>
                            </a:lnTo>
                            <a:lnTo>
                              <a:pt x="75" y="47"/>
                            </a:lnTo>
                            <a:lnTo>
                              <a:pt x="71" y="56"/>
                            </a:lnTo>
                            <a:lnTo>
                              <a:pt x="71" y="44"/>
                            </a:lnTo>
                            <a:lnTo>
                              <a:pt x="71" y="35"/>
                            </a:lnTo>
                            <a:lnTo>
                              <a:pt x="69" y="31"/>
                            </a:lnTo>
                            <a:lnTo>
                              <a:pt x="66" y="29"/>
                            </a:lnTo>
                            <a:lnTo>
                              <a:pt x="64" y="27"/>
                            </a:lnTo>
                            <a:lnTo>
                              <a:pt x="62" y="27"/>
                            </a:lnTo>
                            <a:lnTo>
                              <a:pt x="57" y="29"/>
                            </a:lnTo>
                            <a:lnTo>
                              <a:pt x="52" y="29"/>
                            </a:lnTo>
                            <a:lnTo>
                              <a:pt x="46" y="29"/>
                            </a:lnTo>
                            <a:lnTo>
                              <a:pt x="41" y="29"/>
                            </a:lnTo>
                            <a:lnTo>
                              <a:pt x="37" y="29"/>
                            </a:lnTo>
                            <a:lnTo>
                              <a:pt x="40" y="30"/>
                            </a:lnTo>
                            <a:lnTo>
                              <a:pt x="43" y="31"/>
                            </a:lnTo>
                            <a:lnTo>
                              <a:pt x="40" y="32"/>
                            </a:lnTo>
                            <a:lnTo>
                              <a:pt x="34" y="31"/>
                            </a:lnTo>
                            <a:lnTo>
                              <a:pt x="29" y="31"/>
                            </a:lnTo>
                            <a:lnTo>
                              <a:pt x="23" y="30"/>
                            </a:lnTo>
                            <a:lnTo>
                              <a:pt x="19" y="30"/>
                            </a:lnTo>
                            <a:lnTo>
                              <a:pt x="17" y="30"/>
                            </a:lnTo>
                            <a:lnTo>
                              <a:pt x="18" y="31"/>
                            </a:lnTo>
                            <a:lnTo>
                              <a:pt x="19" y="34"/>
                            </a:lnTo>
                            <a:lnTo>
                              <a:pt x="19" y="38"/>
                            </a:lnTo>
                            <a:lnTo>
                              <a:pt x="18" y="42"/>
                            </a:lnTo>
                            <a:lnTo>
                              <a:pt x="15" y="46"/>
                            </a:lnTo>
                            <a:lnTo>
                              <a:pt x="14" y="51"/>
                            </a:lnTo>
                            <a:lnTo>
                              <a:pt x="13" y="57"/>
                            </a:lnTo>
                            <a:lnTo>
                              <a:pt x="14" y="63"/>
                            </a:lnTo>
                            <a:lnTo>
                              <a:pt x="14" y="66"/>
                            </a:lnTo>
                            <a:lnTo>
                              <a:pt x="10" y="61"/>
                            </a:lnTo>
                            <a:lnTo>
                              <a:pt x="5" y="56"/>
                            </a:lnTo>
                            <a:lnTo>
                              <a:pt x="3" y="57"/>
                            </a:lnTo>
                            <a:lnTo>
                              <a:pt x="2" y="61"/>
                            </a:lnTo>
                            <a:lnTo>
                              <a:pt x="0" y="5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583" name="Group 1273">
                      <a:extLst>
                        <a:ext uri="{FF2B5EF4-FFF2-40B4-BE49-F238E27FC236}">
                          <a16:creationId xmlns:a16="http://schemas.microsoft.com/office/drawing/2014/main" xmlns="" id="{404246E7-16BD-4B0A-9C6B-D5EAF5145176}"/>
                        </a:ext>
                      </a:extLst>
                    </p:cNvPr>
                    <p:cNvGrpSpPr>
                      <a:grpSpLocks/>
                    </p:cNvGrpSpPr>
                    <p:nvPr/>
                  </p:nvGrpSpPr>
                  <p:grpSpPr bwMode="auto">
                    <a:xfrm>
                      <a:off x="3389" y="1468"/>
                      <a:ext cx="210" cy="54"/>
                      <a:chOff x="3389" y="1468"/>
                      <a:chExt cx="210" cy="54"/>
                    </a:xfrm>
                  </p:grpSpPr>
                  <p:sp>
                    <p:nvSpPr>
                      <p:cNvPr id="20585" name="Freeform 1274">
                        <a:extLst>
                          <a:ext uri="{FF2B5EF4-FFF2-40B4-BE49-F238E27FC236}">
                            <a16:creationId xmlns:a16="http://schemas.microsoft.com/office/drawing/2014/main" xmlns="" id="{C75813AD-70DE-48BC-B981-FE055570CBFE}"/>
                          </a:ext>
                        </a:extLst>
                      </p:cNvPr>
                      <p:cNvSpPr>
                        <a:spLocks/>
                      </p:cNvSpPr>
                      <p:nvPr/>
                    </p:nvSpPr>
                    <p:spPr bwMode="auto">
                      <a:xfrm>
                        <a:off x="3389" y="1468"/>
                        <a:ext cx="93" cy="54"/>
                      </a:xfrm>
                      <a:custGeom>
                        <a:avLst/>
                        <a:gdLst>
                          <a:gd name="T0" fmla="*/ 43 w 93"/>
                          <a:gd name="T1" fmla="*/ 7 h 54"/>
                          <a:gd name="T2" fmla="*/ 32 w 93"/>
                          <a:gd name="T3" fmla="*/ 16 h 54"/>
                          <a:gd name="T4" fmla="*/ 18 w 93"/>
                          <a:gd name="T5" fmla="*/ 26 h 54"/>
                          <a:gd name="T6" fmla="*/ 7 w 93"/>
                          <a:gd name="T7" fmla="*/ 32 h 54"/>
                          <a:gd name="T8" fmla="*/ 1 w 93"/>
                          <a:gd name="T9" fmla="*/ 37 h 54"/>
                          <a:gd name="T10" fmla="*/ 0 w 93"/>
                          <a:gd name="T11" fmla="*/ 46 h 54"/>
                          <a:gd name="T12" fmla="*/ 6 w 93"/>
                          <a:gd name="T13" fmla="*/ 50 h 54"/>
                          <a:gd name="T14" fmla="*/ 19 w 93"/>
                          <a:gd name="T15" fmla="*/ 52 h 54"/>
                          <a:gd name="T16" fmla="*/ 31 w 93"/>
                          <a:gd name="T17" fmla="*/ 53 h 54"/>
                          <a:gd name="T18" fmla="*/ 43 w 93"/>
                          <a:gd name="T19" fmla="*/ 52 h 54"/>
                          <a:gd name="T20" fmla="*/ 52 w 93"/>
                          <a:gd name="T21" fmla="*/ 46 h 54"/>
                          <a:gd name="T22" fmla="*/ 67 w 93"/>
                          <a:gd name="T23" fmla="*/ 40 h 54"/>
                          <a:gd name="T24" fmla="*/ 90 w 93"/>
                          <a:gd name="T25" fmla="*/ 34 h 54"/>
                          <a:gd name="T26" fmla="*/ 92 w 93"/>
                          <a:gd name="T27" fmla="*/ 13 h 54"/>
                          <a:gd name="T28" fmla="*/ 89 w 93"/>
                          <a:gd name="T29" fmla="*/ 0 h 54"/>
                          <a:gd name="T30" fmla="*/ 43 w 93"/>
                          <a:gd name="T31" fmla="*/ 7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3"/>
                          <a:gd name="T49" fmla="*/ 0 h 54"/>
                          <a:gd name="T50" fmla="*/ 93 w 93"/>
                          <a:gd name="T51" fmla="*/ 54 h 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3" h="54">
                            <a:moveTo>
                              <a:pt x="43" y="7"/>
                            </a:moveTo>
                            <a:lnTo>
                              <a:pt x="32" y="16"/>
                            </a:lnTo>
                            <a:lnTo>
                              <a:pt x="18" y="26"/>
                            </a:lnTo>
                            <a:lnTo>
                              <a:pt x="7" y="32"/>
                            </a:lnTo>
                            <a:lnTo>
                              <a:pt x="1" y="37"/>
                            </a:lnTo>
                            <a:lnTo>
                              <a:pt x="0" y="46"/>
                            </a:lnTo>
                            <a:lnTo>
                              <a:pt x="6" y="50"/>
                            </a:lnTo>
                            <a:lnTo>
                              <a:pt x="19" y="52"/>
                            </a:lnTo>
                            <a:lnTo>
                              <a:pt x="31" y="53"/>
                            </a:lnTo>
                            <a:lnTo>
                              <a:pt x="43" y="52"/>
                            </a:lnTo>
                            <a:lnTo>
                              <a:pt x="52" y="46"/>
                            </a:lnTo>
                            <a:lnTo>
                              <a:pt x="67" y="40"/>
                            </a:lnTo>
                            <a:lnTo>
                              <a:pt x="90" y="34"/>
                            </a:lnTo>
                            <a:lnTo>
                              <a:pt x="92" y="13"/>
                            </a:lnTo>
                            <a:lnTo>
                              <a:pt x="89" y="0"/>
                            </a:lnTo>
                            <a:lnTo>
                              <a:pt x="43" y="7"/>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86" name="Freeform 1275">
                        <a:extLst>
                          <a:ext uri="{FF2B5EF4-FFF2-40B4-BE49-F238E27FC236}">
                            <a16:creationId xmlns:a16="http://schemas.microsoft.com/office/drawing/2014/main" xmlns="" id="{BE9E63C7-C51D-468D-9DD3-BA16FECD5729}"/>
                          </a:ext>
                        </a:extLst>
                      </p:cNvPr>
                      <p:cNvSpPr>
                        <a:spLocks/>
                      </p:cNvSpPr>
                      <p:nvPr/>
                    </p:nvSpPr>
                    <p:spPr bwMode="auto">
                      <a:xfrm>
                        <a:off x="3503" y="1472"/>
                        <a:ext cx="96" cy="46"/>
                      </a:xfrm>
                      <a:custGeom>
                        <a:avLst/>
                        <a:gdLst>
                          <a:gd name="T0" fmla="*/ 2 w 96"/>
                          <a:gd name="T1" fmla="*/ 0 h 46"/>
                          <a:gd name="T2" fmla="*/ 0 w 96"/>
                          <a:gd name="T3" fmla="*/ 18 h 46"/>
                          <a:gd name="T4" fmla="*/ 2 w 96"/>
                          <a:gd name="T5" fmla="*/ 31 h 46"/>
                          <a:gd name="T6" fmla="*/ 24 w 96"/>
                          <a:gd name="T7" fmla="*/ 36 h 46"/>
                          <a:gd name="T8" fmla="*/ 35 w 96"/>
                          <a:gd name="T9" fmla="*/ 36 h 46"/>
                          <a:gd name="T10" fmla="*/ 51 w 96"/>
                          <a:gd name="T11" fmla="*/ 41 h 46"/>
                          <a:gd name="T12" fmla="*/ 69 w 96"/>
                          <a:gd name="T13" fmla="*/ 44 h 46"/>
                          <a:gd name="T14" fmla="*/ 94 w 96"/>
                          <a:gd name="T15" fmla="*/ 45 h 46"/>
                          <a:gd name="T16" fmla="*/ 95 w 96"/>
                          <a:gd name="T17" fmla="*/ 39 h 46"/>
                          <a:gd name="T18" fmla="*/ 95 w 96"/>
                          <a:gd name="T19" fmla="*/ 32 h 46"/>
                          <a:gd name="T20" fmla="*/ 75 w 96"/>
                          <a:gd name="T21" fmla="*/ 21 h 46"/>
                          <a:gd name="T22" fmla="*/ 54 w 96"/>
                          <a:gd name="T23" fmla="*/ 9 h 46"/>
                          <a:gd name="T24" fmla="*/ 41 w 96"/>
                          <a:gd name="T25" fmla="*/ 0 h 46"/>
                          <a:gd name="T26" fmla="*/ 2 w 96"/>
                          <a:gd name="T27" fmla="*/ 0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46"/>
                          <a:gd name="T44" fmla="*/ 96 w 96"/>
                          <a:gd name="T45" fmla="*/ 46 h 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46">
                            <a:moveTo>
                              <a:pt x="2" y="0"/>
                            </a:moveTo>
                            <a:lnTo>
                              <a:pt x="0" y="18"/>
                            </a:lnTo>
                            <a:lnTo>
                              <a:pt x="2" y="31"/>
                            </a:lnTo>
                            <a:lnTo>
                              <a:pt x="24" y="36"/>
                            </a:lnTo>
                            <a:lnTo>
                              <a:pt x="35" y="36"/>
                            </a:lnTo>
                            <a:lnTo>
                              <a:pt x="51" y="41"/>
                            </a:lnTo>
                            <a:lnTo>
                              <a:pt x="69" y="44"/>
                            </a:lnTo>
                            <a:lnTo>
                              <a:pt x="94" y="45"/>
                            </a:lnTo>
                            <a:lnTo>
                              <a:pt x="95" y="39"/>
                            </a:lnTo>
                            <a:lnTo>
                              <a:pt x="95" y="32"/>
                            </a:lnTo>
                            <a:lnTo>
                              <a:pt x="75" y="21"/>
                            </a:lnTo>
                            <a:lnTo>
                              <a:pt x="54" y="9"/>
                            </a:lnTo>
                            <a:lnTo>
                              <a:pt x="41" y="0"/>
                            </a:lnTo>
                            <a:lnTo>
                              <a:pt x="2" y="0"/>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584" name="Freeform 1276">
                      <a:extLst>
                        <a:ext uri="{FF2B5EF4-FFF2-40B4-BE49-F238E27FC236}">
                          <a16:creationId xmlns:a16="http://schemas.microsoft.com/office/drawing/2014/main" xmlns="" id="{2D3FF3DA-A4E2-4AAA-B344-C73F883F53DC}"/>
                        </a:ext>
                      </a:extLst>
                    </p:cNvPr>
                    <p:cNvSpPr>
                      <a:spLocks/>
                    </p:cNvSpPr>
                    <p:nvPr/>
                  </p:nvSpPr>
                  <p:spPr bwMode="auto">
                    <a:xfrm>
                      <a:off x="3426" y="1115"/>
                      <a:ext cx="143" cy="373"/>
                    </a:xfrm>
                    <a:custGeom>
                      <a:avLst/>
                      <a:gdLst>
                        <a:gd name="T0" fmla="*/ 4 w 143"/>
                        <a:gd name="T1" fmla="*/ 0 h 373"/>
                        <a:gd name="T2" fmla="*/ 0 w 143"/>
                        <a:gd name="T3" fmla="*/ 33 h 373"/>
                        <a:gd name="T4" fmla="*/ 0 w 143"/>
                        <a:gd name="T5" fmla="*/ 84 h 373"/>
                        <a:gd name="T6" fmla="*/ 0 w 143"/>
                        <a:gd name="T7" fmla="*/ 144 h 373"/>
                        <a:gd name="T8" fmla="*/ 4 w 143"/>
                        <a:gd name="T9" fmla="*/ 179 h 373"/>
                        <a:gd name="T10" fmla="*/ 4 w 143"/>
                        <a:gd name="T11" fmla="*/ 194 h 373"/>
                        <a:gd name="T12" fmla="*/ 1 w 143"/>
                        <a:gd name="T13" fmla="*/ 251 h 373"/>
                        <a:gd name="T14" fmla="*/ 3 w 143"/>
                        <a:gd name="T15" fmla="*/ 292 h 373"/>
                        <a:gd name="T16" fmla="*/ 6 w 143"/>
                        <a:gd name="T17" fmla="*/ 348 h 373"/>
                        <a:gd name="T18" fmla="*/ 6 w 143"/>
                        <a:gd name="T19" fmla="*/ 363 h 373"/>
                        <a:gd name="T20" fmla="*/ 15 w 143"/>
                        <a:gd name="T21" fmla="*/ 370 h 373"/>
                        <a:gd name="T22" fmla="*/ 51 w 143"/>
                        <a:gd name="T23" fmla="*/ 361 h 373"/>
                        <a:gd name="T24" fmla="*/ 62 w 143"/>
                        <a:gd name="T25" fmla="*/ 242 h 373"/>
                        <a:gd name="T26" fmla="*/ 65 w 143"/>
                        <a:gd name="T27" fmla="*/ 167 h 373"/>
                        <a:gd name="T28" fmla="*/ 69 w 143"/>
                        <a:gd name="T29" fmla="*/ 102 h 373"/>
                        <a:gd name="T30" fmla="*/ 73 w 143"/>
                        <a:gd name="T31" fmla="*/ 206 h 373"/>
                        <a:gd name="T32" fmla="*/ 78 w 143"/>
                        <a:gd name="T33" fmla="*/ 360 h 373"/>
                        <a:gd name="T34" fmla="*/ 114 w 143"/>
                        <a:gd name="T35" fmla="*/ 372 h 373"/>
                        <a:gd name="T36" fmla="*/ 121 w 143"/>
                        <a:gd name="T37" fmla="*/ 363 h 373"/>
                        <a:gd name="T38" fmla="*/ 130 w 143"/>
                        <a:gd name="T39" fmla="*/ 227 h 373"/>
                        <a:gd name="T40" fmla="*/ 132 w 143"/>
                        <a:gd name="T41" fmla="*/ 162 h 373"/>
                        <a:gd name="T42" fmla="*/ 142 w 143"/>
                        <a:gd name="T43" fmla="*/ 18 h 373"/>
                        <a:gd name="T44" fmla="*/ 139 w 143"/>
                        <a:gd name="T45" fmla="*/ 2 h 373"/>
                        <a:gd name="T46" fmla="*/ 4 w 143"/>
                        <a:gd name="T47" fmla="*/ 0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3"/>
                        <a:gd name="T73" fmla="*/ 0 h 373"/>
                        <a:gd name="T74" fmla="*/ 143 w 143"/>
                        <a:gd name="T75" fmla="*/ 373 h 3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3" h="373">
                          <a:moveTo>
                            <a:pt x="4" y="0"/>
                          </a:moveTo>
                          <a:lnTo>
                            <a:pt x="0" y="33"/>
                          </a:lnTo>
                          <a:lnTo>
                            <a:pt x="0" y="84"/>
                          </a:lnTo>
                          <a:lnTo>
                            <a:pt x="0" y="144"/>
                          </a:lnTo>
                          <a:lnTo>
                            <a:pt x="4" y="179"/>
                          </a:lnTo>
                          <a:lnTo>
                            <a:pt x="4" y="194"/>
                          </a:lnTo>
                          <a:lnTo>
                            <a:pt x="1" y="251"/>
                          </a:lnTo>
                          <a:lnTo>
                            <a:pt x="3" y="292"/>
                          </a:lnTo>
                          <a:lnTo>
                            <a:pt x="6" y="348"/>
                          </a:lnTo>
                          <a:lnTo>
                            <a:pt x="6" y="363"/>
                          </a:lnTo>
                          <a:lnTo>
                            <a:pt x="15" y="370"/>
                          </a:lnTo>
                          <a:lnTo>
                            <a:pt x="51" y="361"/>
                          </a:lnTo>
                          <a:lnTo>
                            <a:pt x="62" y="242"/>
                          </a:lnTo>
                          <a:lnTo>
                            <a:pt x="65" y="167"/>
                          </a:lnTo>
                          <a:lnTo>
                            <a:pt x="69" y="102"/>
                          </a:lnTo>
                          <a:lnTo>
                            <a:pt x="73" y="206"/>
                          </a:lnTo>
                          <a:lnTo>
                            <a:pt x="78" y="360"/>
                          </a:lnTo>
                          <a:lnTo>
                            <a:pt x="114" y="372"/>
                          </a:lnTo>
                          <a:lnTo>
                            <a:pt x="121" y="363"/>
                          </a:lnTo>
                          <a:lnTo>
                            <a:pt x="130" y="227"/>
                          </a:lnTo>
                          <a:lnTo>
                            <a:pt x="132" y="162"/>
                          </a:lnTo>
                          <a:lnTo>
                            <a:pt x="142" y="18"/>
                          </a:lnTo>
                          <a:lnTo>
                            <a:pt x="139" y="2"/>
                          </a:lnTo>
                          <a:lnTo>
                            <a:pt x="4"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499" name="Group 1277">
                    <a:extLst>
                      <a:ext uri="{FF2B5EF4-FFF2-40B4-BE49-F238E27FC236}">
                        <a16:creationId xmlns:a16="http://schemas.microsoft.com/office/drawing/2014/main" xmlns="" id="{244BE4D6-F52B-43EE-A50E-52A05183DB1F}"/>
                      </a:ext>
                    </a:extLst>
                  </p:cNvPr>
                  <p:cNvGrpSpPr>
                    <a:grpSpLocks/>
                  </p:cNvGrpSpPr>
                  <p:nvPr/>
                </p:nvGrpSpPr>
                <p:grpSpPr bwMode="auto">
                  <a:xfrm>
                    <a:off x="2640" y="888"/>
                    <a:ext cx="153" cy="689"/>
                    <a:chOff x="2640" y="888"/>
                    <a:chExt cx="153" cy="689"/>
                  </a:xfrm>
                </p:grpSpPr>
                <p:grpSp>
                  <p:nvGrpSpPr>
                    <p:cNvPr id="20562" name="Group 1278">
                      <a:extLst>
                        <a:ext uri="{FF2B5EF4-FFF2-40B4-BE49-F238E27FC236}">
                          <a16:creationId xmlns:a16="http://schemas.microsoft.com/office/drawing/2014/main" xmlns="" id="{67735178-4FCC-45BF-A395-13C66A7DEFD8}"/>
                        </a:ext>
                      </a:extLst>
                    </p:cNvPr>
                    <p:cNvGrpSpPr>
                      <a:grpSpLocks/>
                    </p:cNvGrpSpPr>
                    <p:nvPr/>
                  </p:nvGrpSpPr>
                  <p:grpSpPr bwMode="auto">
                    <a:xfrm>
                      <a:off x="2642" y="1102"/>
                      <a:ext cx="148" cy="203"/>
                      <a:chOff x="2642" y="1102"/>
                      <a:chExt cx="148" cy="203"/>
                    </a:xfrm>
                  </p:grpSpPr>
                  <p:sp>
                    <p:nvSpPr>
                      <p:cNvPr id="20579" name="Freeform 1279">
                        <a:extLst>
                          <a:ext uri="{FF2B5EF4-FFF2-40B4-BE49-F238E27FC236}">
                            <a16:creationId xmlns:a16="http://schemas.microsoft.com/office/drawing/2014/main" xmlns="" id="{3F462425-E2BB-43C5-9659-AD3D4F22C386}"/>
                          </a:ext>
                        </a:extLst>
                      </p:cNvPr>
                      <p:cNvSpPr>
                        <a:spLocks/>
                      </p:cNvSpPr>
                      <p:nvPr/>
                    </p:nvSpPr>
                    <p:spPr bwMode="auto">
                      <a:xfrm>
                        <a:off x="2642" y="1108"/>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5 h 197"/>
                          <a:gd name="T16" fmla="*/ 40 w 41"/>
                          <a:gd name="T17" fmla="*/ 159 h 197"/>
                          <a:gd name="T18" fmla="*/ 28 w 41"/>
                          <a:gd name="T19" fmla="*/ 141 h 197"/>
                          <a:gd name="T20" fmla="*/ 20 w 41"/>
                          <a:gd name="T21" fmla="*/ 130 h 197"/>
                          <a:gd name="T22" fmla="*/ 21 w 41"/>
                          <a:gd name="T23" fmla="*/ 40 h 197"/>
                          <a:gd name="T24" fmla="*/ 25 w 41"/>
                          <a:gd name="T25" fmla="*/ 4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5"/>
                            </a:lnTo>
                            <a:lnTo>
                              <a:pt x="40" y="159"/>
                            </a:lnTo>
                            <a:lnTo>
                              <a:pt x="28" y="141"/>
                            </a:lnTo>
                            <a:lnTo>
                              <a:pt x="20" y="130"/>
                            </a:lnTo>
                            <a:lnTo>
                              <a:pt x="21" y="40"/>
                            </a:lnTo>
                            <a:lnTo>
                              <a:pt x="25" y="4"/>
                            </a:lnTo>
                            <a:lnTo>
                              <a:pt x="2" y="0"/>
                            </a:lnTo>
                          </a:path>
                        </a:pathLst>
                      </a:custGeom>
                      <a:blipFill dpi="0" rotWithShape="0">
                        <a:blip r:embed="rId2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80" name="Freeform 1280">
                        <a:extLst>
                          <a:ext uri="{FF2B5EF4-FFF2-40B4-BE49-F238E27FC236}">
                            <a16:creationId xmlns:a16="http://schemas.microsoft.com/office/drawing/2014/main" xmlns="" id="{A4FF0928-344F-4AB0-9634-06A0EC129E27}"/>
                          </a:ext>
                        </a:extLst>
                      </p:cNvPr>
                      <p:cNvSpPr>
                        <a:spLocks/>
                      </p:cNvSpPr>
                      <p:nvPr/>
                    </p:nvSpPr>
                    <p:spPr bwMode="auto">
                      <a:xfrm>
                        <a:off x="2754" y="1102"/>
                        <a:ext cx="36" cy="184"/>
                      </a:xfrm>
                      <a:custGeom>
                        <a:avLst/>
                        <a:gdLst>
                          <a:gd name="T0" fmla="*/ 10 w 36"/>
                          <a:gd name="T1" fmla="*/ 5 h 184"/>
                          <a:gd name="T2" fmla="*/ 15 w 36"/>
                          <a:gd name="T3" fmla="*/ 38 h 184"/>
                          <a:gd name="T4" fmla="*/ 14 w 36"/>
                          <a:gd name="T5" fmla="*/ 116 h 184"/>
                          <a:gd name="T6" fmla="*/ 0 w 36"/>
                          <a:gd name="T7" fmla="*/ 149 h 184"/>
                          <a:gd name="T8" fmla="*/ 3 w 36"/>
                          <a:gd name="T9" fmla="*/ 152 h 184"/>
                          <a:gd name="T10" fmla="*/ 0 w 36"/>
                          <a:gd name="T11" fmla="*/ 169 h 184"/>
                          <a:gd name="T12" fmla="*/ 3 w 36"/>
                          <a:gd name="T13" fmla="*/ 183 h 184"/>
                          <a:gd name="T14" fmla="*/ 14 w 36"/>
                          <a:gd name="T15" fmla="*/ 161 h 184"/>
                          <a:gd name="T16" fmla="*/ 25 w 36"/>
                          <a:gd name="T17" fmla="*/ 120 h 184"/>
                          <a:gd name="T18" fmla="*/ 35 w 36"/>
                          <a:gd name="T19" fmla="*/ 31 h 184"/>
                          <a:gd name="T20" fmla="*/ 30 w 36"/>
                          <a:gd name="T21" fmla="*/ 0 h 184"/>
                          <a:gd name="T22" fmla="*/ 10 w 36"/>
                          <a:gd name="T23" fmla="*/ 5 h 1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4"/>
                          <a:gd name="T38" fmla="*/ 36 w 36"/>
                          <a:gd name="T39" fmla="*/ 184 h 18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4">
                            <a:moveTo>
                              <a:pt x="10" y="5"/>
                            </a:moveTo>
                            <a:lnTo>
                              <a:pt x="15" y="38"/>
                            </a:lnTo>
                            <a:lnTo>
                              <a:pt x="14" y="116"/>
                            </a:lnTo>
                            <a:lnTo>
                              <a:pt x="0" y="149"/>
                            </a:lnTo>
                            <a:lnTo>
                              <a:pt x="3" y="152"/>
                            </a:lnTo>
                            <a:lnTo>
                              <a:pt x="0" y="169"/>
                            </a:lnTo>
                            <a:lnTo>
                              <a:pt x="3" y="183"/>
                            </a:lnTo>
                            <a:lnTo>
                              <a:pt x="14" y="161"/>
                            </a:lnTo>
                            <a:lnTo>
                              <a:pt x="25" y="120"/>
                            </a:lnTo>
                            <a:lnTo>
                              <a:pt x="35" y="31"/>
                            </a:lnTo>
                            <a:lnTo>
                              <a:pt x="30" y="0"/>
                            </a:lnTo>
                            <a:lnTo>
                              <a:pt x="10" y="5"/>
                            </a:lnTo>
                          </a:path>
                        </a:pathLst>
                      </a:custGeom>
                      <a:blipFill dpi="0" rotWithShape="0">
                        <a:blip r:embed="rId2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563" name="Freeform 1281">
                      <a:extLst>
                        <a:ext uri="{FF2B5EF4-FFF2-40B4-BE49-F238E27FC236}">
                          <a16:creationId xmlns:a16="http://schemas.microsoft.com/office/drawing/2014/main" xmlns="" id="{9B66E8BB-AB6D-4826-971B-EA359D16F2C7}"/>
                        </a:ext>
                      </a:extLst>
                    </p:cNvPr>
                    <p:cNvSpPr>
                      <a:spLocks/>
                    </p:cNvSpPr>
                    <p:nvPr/>
                  </p:nvSpPr>
                  <p:spPr bwMode="auto">
                    <a:xfrm>
                      <a:off x="2640" y="987"/>
                      <a:ext cx="153" cy="298"/>
                    </a:xfrm>
                    <a:custGeom>
                      <a:avLst/>
                      <a:gdLst>
                        <a:gd name="T0" fmla="*/ 62 w 153"/>
                        <a:gd name="T1" fmla="*/ 0 h 298"/>
                        <a:gd name="T2" fmla="*/ 24 w 153"/>
                        <a:gd name="T3" fmla="*/ 20 h 298"/>
                        <a:gd name="T4" fmla="*/ 20 w 153"/>
                        <a:gd name="T5" fmla="*/ 27 h 298"/>
                        <a:gd name="T6" fmla="*/ 0 w 153"/>
                        <a:gd name="T7" fmla="*/ 122 h 298"/>
                        <a:gd name="T8" fmla="*/ 3 w 153"/>
                        <a:gd name="T9" fmla="*/ 223 h 298"/>
                        <a:gd name="T10" fmla="*/ 27 w 153"/>
                        <a:gd name="T11" fmla="*/ 215 h 298"/>
                        <a:gd name="T12" fmla="*/ 29 w 153"/>
                        <a:gd name="T13" fmla="*/ 126 h 298"/>
                        <a:gd name="T14" fmla="*/ 33 w 153"/>
                        <a:gd name="T15" fmla="*/ 102 h 298"/>
                        <a:gd name="T16" fmla="*/ 34 w 153"/>
                        <a:gd name="T17" fmla="*/ 154 h 298"/>
                        <a:gd name="T18" fmla="*/ 27 w 153"/>
                        <a:gd name="T19" fmla="*/ 245 h 298"/>
                        <a:gd name="T20" fmla="*/ 38 w 153"/>
                        <a:gd name="T21" fmla="*/ 245 h 298"/>
                        <a:gd name="T22" fmla="*/ 37 w 153"/>
                        <a:gd name="T23" fmla="*/ 276 h 298"/>
                        <a:gd name="T24" fmla="*/ 38 w 153"/>
                        <a:gd name="T25" fmla="*/ 294 h 298"/>
                        <a:gd name="T26" fmla="*/ 78 w 153"/>
                        <a:gd name="T27" fmla="*/ 297 h 298"/>
                        <a:gd name="T28" fmla="*/ 109 w 153"/>
                        <a:gd name="T29" fmla="*/ 290 h 298"/>
                        <a:gd name="T30" fmla="*/ 128 w 153"/>
                        <a:gd name="T31" fmla="*/ 289 h 298"/>
                        <a:gd name="T32" fmla="*/ 126 w 153"/>
                        <a:gd name="T33" fmla="*/ 239 h 298"/>
                        <a:gd name="T34" fmla="*/ 128 w 153"/>
                        <a:gd name="T35" fmla="*/ 215 h 298"/>
                        <a:gd name="T36" fmla="*/ 119 w 153"/>
                        <a:gd name="T37" fmla="*/ 146 h 298"/>
                        <a:gd name="T38" fmla="*/ 118 w 153"/>
                        <a:gd name="T39" fmla="*/ 109 h 298"/>
                        <a:gd name="T40" fmla="*/ 122 w 153"/>
                        <a:gd name="T41" fmla="*/ 123 h 298"/>
                        <a:gd name="T42" fmla="*/ 126 w 153"/>
                        <a:gd name="T43" fmla="*/ 203 h 298"/>
                        <a:gd name="T44" fmla="*/ 145 w 153"/>
                        <a:gd name="T45" fmla="*/ 208 h 298"/>
                        <a:gd name="T46" fmla="*/ 152 w 153"/>
                        <a:gd name="T47" fmla="*/ 115 h 298"/>
                        <a:gd name="T48" fmla="*/ 129 w 153"/>
                        <a:gd name="T49" fmla="*/ 26 h 298"/>
                        <a:gd name="T50" fmla="*/ 91 w 153"/>
                        <a:gd name="T51" fmla="*/ 0 h 298"/>
                        <a:gd name="T52" fmla="*/ 62 w 153"/>
                        <a:gd name="T53" fmla="*/ 0 h 2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3"/>
                        <a:gd name="T82" fmla="*/ 0 h 298"/>
                        <a:gd name="T83" fmla="*/ 153 w 153"/>
                        <a:gd name="T84" fmla="*/ 298 h 2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3" h="298">
                          <a:moveTo>
                            <a:pt x="62" y="0"/>
                          </a:moveTo>
                          <a:lnTo>
                            <a:pt x="24" y="20"/>
                          </a:lnTo>
                          <a:lnTo>
                            <a:pt x="20" y="27"/>
                          </a:lnTo>
                          <a:lnTo>
                            <a:pt x="0" y="122"/>
                          </a:lnTo>
                          <a:lnTo>
                            <a:pt x="3" y="223"/>
                          </a:lnTo>
                          <a:lnTo>
                            <a:pt x="27" y="215"/>
                          </a:lnTo>
                          <a:lnTo>
                            <a:pt x="29" y="126"/>
                          </a:lnTo>
                          <a:lnTo>
                            <a:pt x="33" y="102"/>
                          </a:lnTo>
                          <a:lnTo>
                            <a:pt x="34" y="154"/>
                          </a:lnTo>
                          <a:lnTo>
                            <a:pt x="27" y="245"/>
                          </a:lnTo>
                          <a:lnTo>
                            <a:pt x="38" y="245"/>
                          </a:lnTo>
                          <a:lnTo>
                            <a:pt x="37" y="276"/>
                          </a:lnTo>
                          <a:lnTo>
                            <a:pt x="38" y="294"/>
                          </a:lnTo>
                          <a:lnTo>
                            <a:pt x="78" y="297"/>
                          </a:lnTo>
                          <a:lnTo>
                            <a:pt x="109" y="290"/>
                          </a:lnTo>
                          <a:lnTo>
                            <a:pt x="128" y="289"/>
                          </a:lnTo>
                          <a:lnTo>
                            <a:pt x="126" y="239"/>
                          </a:lnTo>
                          <a:lnTo>
                            <a:pt x="128" y="215"/>
                          </a:lnTo>
                          <a:lnTo>
                            <a:pt x="119" y="146"/>
                          </a:lnTo>
                          <a:lnTo>
                            <a:pt x="118" y="109"/>
                          </a:lnTo>
                          <a:lnTo>
                            <a:pt x="122" y="123"/>
                          </a:lnTo>
                          <a:lnTo>
                            <a:pt x="126" y="203"/>
                          </a:lnTo>
                          <a:lnTo>
                            <a:pt x="145" y="208"/>
                          </a:lnTo>
                          <a:lnTo>
                            <a:pt x="152" y="115"/>
                          </a:lnTo>
                          <a:lnTo>
                            <a:pt x="129" y="26"/>
                          </a:lnTo>
                          <a:lnTo>
                            <a:pt x="91" y="0"/>
                          </a:lnTo>
                          <a:lnTo>
                            <a:pt x="62" y="0"/>
                          </a:lnTo>
                        </a:path>
                      </a:pathLst>
                    </a:custGeom>
                    <a:blipFill dpi="0" rotWithShape="0">
                      <a:blip r:embed="rId25"/>
                      <a:srcRect/>
                      <a:tile tx="0" ty="0" sx="100000" sy="100000" flip="none" algn="tl"/>
                    </a:blipFill>
                    <a:ln w="12700" cap="rnd">
                      <a:solidFill>
                        <a:srgbClr val="9FBFFF"/>
                      </a:solidFill>
                      <a:round/>
                      <a:headEnd/>
                      <a:tailEnd/>
                    </a:ln>
                  </p:spPr>
                  <p:txBody>
                    <a:bodyPr/>
                    <a:lstStyle/>
                    <a:p>
                      <a:endParaRPr lang="en-US"/>
                    </a:p>
                  </p:txBody>
                </p:sp>
                <p:grpSp>
                  <p:nvGrpSpPr>
                    <p:cNvPr id="20564" name="Group 1282">
                      <a:extLst>
                        <a:ext uri="{FF2B5EF4-FFF2-40B4-BE49-F238E27FC236}">
                          <a16:creationId xmlns:a16="http://schemas.microsoft.com/office/drawing/2014/main" xmlns="" id="{01A2B67F-6AD9-4F75-936F-9314AADA9DB5}"/>
                        </a:ext>
                      </a:extLst>
                    </p:cNvPr>
                    <p:cNvGrpSpPr>
                      <a:grpSpLocks/>
                    </p:cNvGrpSpPr>
                    <p:nvPr/>
                  </p:nvGrpSpPr>
                  <p:grpSpPr bwMode="auto">
                    <a:xfrm>
                      <a:off x="2667" y="888"/>
                      <a:ext cx="95" cy="689"/>
                      <a:chOff x="2667" y="888"/>
                      <a:chExt cx="95" cy="689"/>
                    </a:xfrm>
                  </p:grpSpPr>
                  <p:sp>
                    <p:nvSpPr>
                      <p:cNvPr id="20565" name="Freeform 1283">
                        <a:extLst>
                          <a:ext uri="{FF2B5EF4-FFF2-40B4-BE49-F238E27FC236}">
                            <a16:creationId xmlns:a16="http://schemas.microsoft.com/office/drawing/2014/main" xmlns="" id="{541186C2-64D2-49F6-9920-899FCFB5F077}"/>
                          </a:ext>
                        </a:extLst>
                      </p:cNvPr>
                      <p:cNvSpPr>
                        <a:spLocks/>
                      </p:cNvSpPr>
                      <p:nvPr/>
                    </p:nvSpPr>
                    <p:spPr bwMode="auto">
                      <a:xfrm>
                        <a:off x="2671" y="1275"/>
                        <a:ext cx="89" cy="282"/>
                      </a:xfrm>
                      <a:custGeom>
                        <a:avLst/>
                        <a:gdLst>
                          <a:gd name="T0" fmla="*/ 12 w 89"/>
                          <a:gd name="T1" fmla="*/ 4 h 282"/>
                          <a:gd name="T2" fmla="*/ 16 w 89"/>
                          <a:gd name="T3" fmla="*/ 103 h 282"/>
                          <a:gd name="T4" fmla="*/ 14 w 89"/>
                          <a:gd name="T5" fmla="*/ 130 h 282"/>
                          <a:gd name="T6" fmla="*/ 14 w 89"/>
                          <a:gd name="T7" fmla="*/ 157 h 282"/>
                          <a:gd name="T8" fmla="*/ 16 w 89"/>
                          <a:gd name="T9" fmla="*/ 182 h 282"/>
                          <a:gd name="T10" fmla="*/ 16 w 89"/>
                          <a:gd name="T11" fmla="*/ 202 h 282"/>
                          <a:gd name="T12" fmla="*/ 16 w 89"/>
                          <a:gd name="T13" fmla="*/ 228 h 282"/>
                          <a:gd name="T14" fmla="*/ 15 w 89"/>
                          <a:gd name="T15" fmla="*/ 238 h 282"/>
                          <a:gd name="T16" fmla="*/ 4 w 89"/>
                          <a:gd name="T17" fmla="*/ 270 h 282"/>
                          <a:gd name="T18" fmla="*/ 0 w 89"/>
                          <a:gd name="T19" fmla="*/ 281 h 282"/>
                          <a:gd name="T20" fmla="*/ 17 w 89"/>
                          <a:gd name="T21" fmla="*/ 281 h 282"/>
                          <a:gd name="T22" fmla="*/ 25 w 89"/>
                          <a:gd name="T23" fmla="*/ 268 h 282"/>
                          <a:gd name="T24" fmla="*/ 30 w 89"/>
                          <a:gd name="T25" fmla="*/ 252 h 282"/>
                          <a:gd name="T26" fmla="*/ 33 w 89"/>
                          <a:gd name="T27" fmla="*/ 226 h 282"/>
                          <a:gd name="T28" fmla="*/ 43 w 89"/>
                          <a:gd name="T29" fmla="*/ 157 h 282"/>
                          <a:gd name="T30" fmla="*/ 46 w 89"/>
                          <a:gd name="T31" fmla="*/ 138 h 282"/>
                          <a:gd name="T32" fmla="*/ 44 w 89"/>
                          <a:gd name="T33" fmla="*/ 175 h 282"/>
                          <a:gd name="T34" fmla="*/ 47 w 89"/>
                          <a:gd name="T35" fmla="*/ 198 h 282"/>
                          <a:gd name="T36" fmla="*/ 48 w 89"/>
                          <a:gd name="T37" fmla="*/ 220 h 282"/>
                          <a:gd name="T38" fmla="*/ 46 w 89"/>
                          <a:gd name="T39" fmla="*/ 239 h 282"/>
                          <a:gd name="T40" fmla="*/ 47 w 89"/>
                          <a:gd name="T41" fmla="*/ 249 h 282"/>
                          <a:gd name="T42" fmla="*/ 58 w 89"/>
                          <a:gd name="T43" fmla="*/ 278 h 282"/>
                          <a:gd name="T44" fmla="*/ 68 w 89"/>
                          <a:gd name="T45" fmla="*/ 278 h 282"/>
                          <a:gd name="T46" fmla="*/ 73 w 89"/>
                          <a:gd name="T47" fmla="*/ 278 h 282"/>
                          <a:gd name="T48" fmla="*/ 79 w 89"/>
                          <a:gd name="T49" fmla="*/ 272 h 282"/>
                          <a:gd name="T50" fmla="*/ 64 w 89"/>
                          <a:gd name="T51" fmla="*/ 239 h 282"/>
                          <a:gd name="T52" fmla="*/ 71 w 89"/>
                          <a:gd name="T53" fmla="*/ 169 h 282"/>
                          <a:gd name="T54" fmla="*/ 74 w 89"/>
                          <a:gd name="T55" fmla="*/ 136 h 282"/>
                          <a:gd name="T56" fmla="*/ 88 w 89"/>
                          <a:gd name="T57" fmla="*/ 0 h 282"/>
                          <a:gd name="T58" fmla="*/ 12 w 89"/>
                          <a:gd name="T59" fmla="*/ 4 h 2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9"/>
                          <a:gd name="T91" fmla="*/ 0 h 282"/>
                          <a:gd name="T92" fmla="*/ 89 w 89"/>
                          <a:gd name="T93" fmla="*/ 282 h 2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9" h="282">
                            <a:moveTo>
                              <a:pt x="12" y="4"/>
                            </a:moveTo>
                            <a:lnTo>
                              <a:pt x="16" y="103"/>
                            </a:lnTo>
                            <a:lnTo>
                              <a:pt x="14" y="130"/>
                            </a:lnTo>
                            <a:lnTo>
                              <a:pt x="14" y="157"/>
                            </a:lnTo>
                            <a:lnTo>
                              <a:pt x="16" y="182"/>
                            </a:lnTo>
                            <a:lnTo>
                              <a:pt x="16" y="202"/>
                            </a:lnTo>
                            <a:lnTo>
                              <a:pt x="16" y="228"/>
                            </a:lnTo>
                            <a:lnTo>
                              <a:pt x="15" y="238"/>
                            </a:lnTo>
                            <a:lnTo>
                              <a:pt x="4" y="270"/>
                            </a:lnTo>
                            <a:lnTo>
                              <a:pt x="0" y="281"/>
                            </a:lnTo>
                            <a:lnTo>
                              <a:pt x="17" y="281"/>
                            </a:lnTo>
                            <a:lnTo>
                              <a:pt x="25" y="268"/>
                            </a:lnTo>
                            <a:lnTo>
                              <a:pt x="30" y="252"/>
                            </a:lnTo>
                            <a:lnTo>
                              <a:pt x="33" y="226"/>
                            </a:lnTo>
                            <a:lnTo>
                              <a:pt x="43" y="157"/>
                            </a:lnTo>
                            <a:lnTo>
                              <a:pt x="46" y="138"/>
                            </a:lnTo>
                            <a:lnTo>
                              <a:pt x="44" y="175"/>
                            </a:lnTo>
                            <a:lnTo>
                              <a:pt x="47" y="198"/>
                            </a:lnTo>
                            <a:lnTo>
                              <a:pt x="48" y="220"/>
                            </a:lnTo>
                            <a:lnTo>
                              <a:pt x="46" y="239"/>
                            </a:lnTo>
                            <a:lnTo>
                              <a:pt x="47" y="249"/>
                            </a:lnTo>
                            <a:lnTo>
                              <a:pt x="58" y="278"/>
                            </a:lnTo>
                            <a:lnTo>
                              <a:pt x="68" y="278"/>
                            </a:lnTo>
                            <a:lnTo>
                              <a:pt x="73" y="278"/>
                            </a:lnTo>
                            <a:lnTo>
                              <a:pt x="79" y="272"/>
                            </a:lnTo>
                            <a:lnTo>
                              <a:pt x="64" y="239"/>
                            </a:lnTo>
                            <a:lnTo>
                              <a:pt x="71" y="169"/>
                            </a:lnTo>
                            <a:lnTo>
                              <a:pt x="74" y="136"/>
                            </a:lnTo>
                            <a:lnTo>
                              <a:pt x="88" y="0"/>
                            </a:lnTo>
                            <a:lnTo>
                              <a:pt x="12" y="4"/>
                            </a:lnTo>
                          </a:path>
                        </a:pathLst>
                      </a:custGeom>
                      <a:blipFill dpi="0" rotWithShape="0">
                        <a:blip r:embed="rId2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566" name="Group 1284">
                        <a:extLst>
                          <a:ext uri="{FF2B5EF4-FFF2-40B4-BE49-F238E27FC236}">
                            <a16:creationId xmlns:a16="http://schemas.microsoft.com/office/drawing/2014/main" xmlns="" id="{C5F2B955-B030-4D74-8ECA-DEE7C25EC9CB}"/>
                          </a:ext>
                        </a:extLst>
                      </p:cNvPr>
                      <p:cNvGrpSpPr>
                        <a:grpSpLocks/>
                      </p:cNvGrpSpPr>
                      <p:nvPr/>
                    </p:nvGrpSpPr>
                    <p:grpSpPr bwMode="auto">
                      <a:xfrm>
                        <a:off x="2685" y="988"/>
                        <a:ext cx="66" cy="159"/>
                        <a:chOff x="2685" y="988"/>
                        <a:chExt cx="66" cy="159"/>
                      </a:xfrm>
                    </p:grpSpPr>
                    <p:sp>
                      <p:nvSpPr>
                        <p:cNvPr id="20576" name="Freeform 1285">
                          <a:extLst>
                            <a:ext uri="{FF2B5EF4-FFF2-40B4-BE49-F238E27FC236}">
                              <a16:creationId xmlns:a16="http://schemas.microsoft.com/office/drawing/2014/main" xmlns="" id="{FC0FFCAC-1598-433C-BF91-27FC03C24985}"/>
                            </a:ext>
                          </a:extLst>
                        </p:cNvPr>
                        <p:cNvSpPr>
                          <a:spLocks/>
                        </p:cNvSpPr>
                        <p:nvPr/>
                      </p:nvSpPr>
                      <p:spPr bwMode="auto">
                        <a:xfrm>
                          <a:off x="2700" y="988"/>
                          <a:ext cx="35" cy="19"/>
                        </a:xfrm>
                        <a:custGeom>
                          <a:avLst/>
                          <a:gdLst>
                            <a:gd name="T0" fmla="*/ 0 w 35"/>
                            <a:gd name="T1" fmla="*/ 2 h 19"/>
                            <a:gd name="T2" fmla="*/ 7 w 35"/>
                            <a:gd name="T3" fmla="*/ 18 h 19"/>
                            <a:gd name="T4" fmla="*/ 17 w 35"/>
                            <a:gd name="T5" fmla="*/ 0 h 19"/>
                            <a:gd name="T6" fmla="*/ 27 w 35"/>
                            <a:gd name="T7" fmla="*/ 18 h 19"/>
                            <a:gd name="T8" fmla="*/ 34 w 35"/>
                            <a:gd name="T9" fmla="*/ 2 h 19"/>
                            <a:gd name="T10" fmla="*/ 0 60000 65536"/>
                            <a:gd name="T11" fmla="*/ 0 60000 65536"/>
                            <a:gd name="T12" fmla="*/ 0 60000 65536"/>
                            <a:gd name="T13" fmla="*/ 0 60000 65536"/>
                            <a:gd name="T14" fmla="*/ 0 60000 65536"/>
                            <a:gd name="T15" fmla="*/ 0 w 35"/>
                            <a:gd name="T16" fmla="*/ 0 h 19"/>
                            <a:gd name="T17" fmla="*/ 35 w 35"/>
                            <a:gd name="T18" fmla="*/ 19 h 19"/>
                          </a:gdLst>
                          <a:ahLst/>
                          <a:cxnLst>
                            <a:cxn ang="T10">
                              <a:pos x="T0" y="T1"/>
                            </a:cxn>
                            <a:cxn ang="T11">
                              <a:pos x="T2" y="T3"/>
                            </a:cxn>
                            <a:cxn ang="T12">
                              <a:pos x="T4" y="T5"/>
                            </a:cxn>
                            <a:cxn ang="T13">
                              <a:pos x="T6" y="T7"/>
                            </a:cxn>
                            <a:cxn ang="T14">
                              <a:pos x="T8" y="T9"/>
                            </a:cxn>
                          </a:cxnLst>
                          <a:rect l="T15" t="T16" r="T17" b="T18"/>
                          <a:pathLst>
                            <a:path w="35" h="19">
                              <a:moveTo>
                                <a:pt x="0" y="2"/>
                              </a:moveTo>
                              <a:lnTo>
                                <a:pt x="7" y="18"/>
                              </a:lnTo>
                              <a:lnTo>
                                <a:pt x="17" y="0"/>
                              </a:lnTo>
                              <a:lnTo>
                                <a:pt x="27" y="18"/>
                              </a:lnTo>
                              <a:lnTo>
                                <a:pt x="34" y="2"/>
                              </a:lnTo>
                            </a:path>
                          </a:pathLst>
                        </a:custGeom>
                        <a:noFill/>
                        <a:ln w="12700" cap="rnd">
                          <a:solidFill>
                            <a:srgbClr val="3F7F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577" name="Freeform 1286">
                          <a:extLst>
                            <a:ext uri="{FF2B5EF4-FFF2-40B4-BE49-F238E27FC236}">
                              <a16:creationId xmlns:a16="http://schemas.microsoft.com/office/drawing/2014/main" xmlns="" id="{CED41BD7-69AE-4471-9AFB-8E9F4FB35D18}"/>
                            </a:ext>
                          </a:extLst>
                        </p:cNvPr>
                        <p:cNvSpPr>
                          <a:spLocks/>
                        </p:cNvSpPr>
                        <p:nvPr/>
                      </p:nvSpPr>
                      <p:spPr bwMode="auto">
                        <a:xfrm>
                          <a:off x="2718" y="992"/>
                          <a:ext cx="9" cy="147"/>
                        </a:xfrm>
                        <a:custGeom>
                          <a:avLst/>
                          <a:gdLst>
                            <a:gd name="T0" fmla="*/ 0 w 9"/>
                            <a:gd name="T1" fmla="*/ 0 h 147"/>
                            <a:gd name="T2" fmla="*/ 8 w 9"/>
                            <a:gd name="T3" fmla="*/ 60 h 147"/>
                            <a:gd name="T4" fmla="*/ 8 w 9"/>
                            <a:gd name="T5" fmla="*/ 146 h 147"/>
                            <a:gd name="T6" fmla="*/ 0 60000 65536"/>
                            <a:gd name="T7" fmla="*/ 0 60000 65536"/>
                            <a:gd name="T8" fmla="*/ 0 60000 65536"/>
                            <a:gd name="T9" fmla="*/ 0 w 9"/>
                            <a:gd name="T10" fmla="*/ 0 h 147"/>
                            <a:gd name="T11" fmla="*/ 9 w 9"/>
                            <a:gd name="T12" fmla="*/ 147 h 147"/>
                          </a:gdLst>
                          <a:ahLst/>
                          <a:cxnLst>
                            <a:cxn ang="T6">
                              <a:pos x="T0" y="T1"/>
                            </a:cxn>
                            <a:cxn ang="T7">
                              <a:pos x="T2" y="T3"/>
                            </a:cxn>
                            <a:cxn ang="T8">
                              <a:pos x="T4" y="T5"/>
                            </a:cxn>
                          </a:cxnLst>
                          <a:rect l="T9" t="T10" r="T11" b="T12"/>
                          <a:pathLst>
                            <a:path w="9" h="147">
                              <a:moveTo>
                                <a:pt x="0" y="0"/>
                              </a:moveTo>
                              <a:lnTo>
                                <a:pt x="8" y="60"/>
                              </a:lnTo>
                              <a:lnTo>
                                <a:pt x="8" y="146"/>
                              </a:lnTo>
                            </a:path>
                          </a:pathLst>
                        </a:custGeom>
                        <a:noFill/>
                        <a:ln w="12700" cap="rnd">
                          <a:solidFill>
                            <a:srgbClr val="3F7F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578" name="Freeform 1287">
                          <a:extLst>
                            <a:ext uri="{FF2B5EF4-FFF2-40B4-BE49-F238E27FC236}">
                              <a16:creationId xmlns:a16="http://schemas.microsoft.com/office/drawing/2014/main" xmlns="" id="{B171478E-8DAA-4569-8DBF-0A19565AE5D1}"/>
                            </a:ext>
                          </a:extLst>
                        </p:cNvPr>
                        <p:cNvSpPr>
                          <a:spLocks/>
                        </p:cNvSpPr>
                        <p:nvPr/>
                      </p:nvSpPr>
                      <p:spPr bwMode="auto">
                        <a:xfrm>
                          <a:off x="2685" y="1138"/>
                          <a:ext cx="66" cy="9"/>
                        </a:xfrm>
                        <a:custGeom>
                          <a:avLst/>
                          <a:gdLst>
                            <a:gd name="T0" fmla="*/ 0 w 66"/>
                            <a:gd name="T1" fmla="*/ 8 h 9"/>
                            <a:gd name="T2" fmla="*/ 36 w 66"/>
                            <a:gd name="T3" fmla="*/ 0 h 9"/>
                            <a:gd name="T4" fmla="*/ 65 w 66"/>
                            <a:gd name="T5" fmla="*/ 3 h 9"/>
                            <a:gd name="T6" fmla="*/ 0 60000 65536"/>
                            <a:gd name="T7" fmla="*/ 0 60000 65536"/>
                            <a:gd name="T8" fmla="*/ 0 60000 65536"/>
                            <a:gd name="T9" fmla="*/ 0 w 66"/>
                            <a:gd name="T10" fmla="*/ 0 h 9"/>
                            <a:gd name="T11" fmla="*/ 66 w 66"/>
                            <a:gd name="T12" fmla="*/ 9 h 9"/>
                          </a:gdLst>
                          <a:ahLst/>
                          <a:cxnLst>
                            <a:cxn ang="T6">
                              <a:pos x="T0" y="T1"/>
                            </a:cxn>
                            <a:cxn ang="T7">
                              <a:pos x="T2" y="T3"/>
                            </a:cxn>
                            <a:cxn ang="T8">
                              <a:pos x="T4" y="T5"/>
                            </a:cxn>
                          </a:cxnLst>
                          <a:rect l="T9" t="T10" r="T11" b="T12"/>
                          <a:pathLst>
                            <a:path w="66" h="9">
                              <a:moveTo>
                                <a:pt x="0" y="8"/>
                              </a:moveTo>
                              <a:lnTo>
                                <a:pt x="36" y="0"/>
                              </a:lnTo>
                              <a:lnTo>
                                <a:pt x="65" y="3"/>
                              </a:lnTo>
                            </a:path>
                          </a:pathLst>
                        </a:custGeom>
                        <a:noFill/>
                        <a:ln w="12700" cap="rnd">
                          <a:solidFill>
                            <a:srgbClr val="3F7F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0567" name="Group 1288">
                        <a:extLst>
                          <a:ext uri="{FF2B5EF4-FFF2-40B4-BE49-F238E27FC236}">
                            <a16:creationId xmlns:a16="http://schemas.microsoft.com/office/drawing/2014/main" xmlns="" id="{282CC999-2C54-4D59-BC26-714899D806FB}"/>
                          </a:ext>
                        </a:extLst>
                      </p:cNvPr>
                      <p:cNvGrpSpPr>
                        <a:grpSpLocks/>
                      </p:cNvGrpSpPr>
                      <p:nvPr/>
                    </p:nvGrpSpPr>
                    <p:grpSpPr bwMode="auto">
                      <a:xfrm>
                        <a:off x="2667" y="1516"/>
                        <a:ext cx="90" cy="61"/>
                        <a:chOff x="2667" y="1516"/>
                        <a:chExt cx="90" cy="61"/>
                      </a:xfrm>
                    </p:grpSpPr>
                    <p:sp>
                      <p:nvSpPr>
                        <p:cNvPr id="20574" name="Freeform 1289">
                          <a:extLst>
                            <a:ext uri="{FF2B5EF4-FFF2-40B4-BE49-F238E27FC236}">
                              <a16:creationId xmlns:a16="http://schemas.microsoft.com/office/drawing/2014/main" xmlns="" id="{94870572-32F4-4132-BC3C-FC4E993EF30F}"/>
                            </a:ext>
                          </a:extLst>
                        </p:cNvPr>
                        <p:cNvSpPr>
                          <a:spLocks/>
                        </p:cNvSpPr>
                        <p:nvPr/>
                      </p:nvSpPr>
                      <p:spPr bwMode="auto">
                        <a:xfrm>
                          <a:off x="2667" y="1521"/>
                          <a:ext cx="36" cy="56"/>
                        </a:xfrm>
                        <a:custGeom>
                          <a:avLst/>
                          <a:gdLst>
                            <a:gd name="T0" fmla="*/ 6 w 36"/>
                            <a:gd name="T1" fmla="*/ 27 h 56"/>
                            <a:gd name="T2" fmla="*/ 1 w 36"/>
                            <a:gd name="T3" fmla="*/ 35 h 56"/>
                            <a:gd name="T4" fmla="*/ 0 w 36"/>
                            <a:gd name="T5" fmla="*/ 42 h 56"/>
                            <a:gd name="T6" fmla="*/ 0 w 36"/>
                            <a:gd name="T7" fmla="*/ 47 h 56"/>
                            <a:gd name="T8" fmla="*/ 1 w 36"/>
                            <a:gd name="T9" fmla="*/ 50 h 56"/>
                            <a:gd name="T10" fmla="*/ 3 w 36"/>
                            <a:gd name="T11" fmla="*/ 53 h 56"/>
                            <a:gd name="T12" fmla="*/ 8 w 36"/>
                            <a:gd name="T13" fmla="*/ 55 h 56"/>
                            <a:gd name="T14" fmla="*/ 14 w 36"/>
                            <a:gd name="T15" fmla="*/ 54 h 56"/>
                            <a:gd name="T16" fmla="*/ 20 w 36"/>
                            <a:gd name="T17" fmla="*/ 52 h 56"/>
                            <a:gd name="T18" fmla="*/ 24 w 36"/>
                            <a:gd name="T19" fmla="*/ 46 h 56"/>
                            <a:gd name="T20" fmla="*/ 28 w 36"/>
                            <a:gd name="T21" fmla="*/ 39 h 56"/>
                            <a:gd name="T22" fmla="*/ 31 w 36"/>
                            <a:gd name="T23" fmla="*/ 24 h 56"/>
                            <a:gd name="T24" fmla="*/ 35 w 36"/>
                            <a:gd name="T25" fmla="*/ 9 h 56"/>
                            <a:gd name="T26" fmla="*/ 34 w 36"/>
                            <a:gd name="T27" fmla="*/ 0 h 56"/>
                            <a:gd name="T28" fmla="*/ 27 w 36"/>
                            <a:gd name="T29" fmla="*/ 21 h 56"/>
                            <a:gd name="T30" fmla="*/ 21 w 36"/>
                            <a:gd name="T31" fmla="*/ 34 h 56"/>
                            <a:gd name="T32" fmla="*/ 12 w 36"/>
                            <a:gd name="T33" fmla="*/ 34 h 56"/>
                            <a:gd name="T34" fmla="*/ 5 w 36"/>
                            <a:gd name="T35" fmla="*/ 33 h 56"/>
                            <a:gd name="T36" fmla="*/ 6 w 36"/>
                            <a:gd name="T37" fmla="*/ 2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6"/>
                            <a:gd name="T59" fmla="*/ 36 w 3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6">
                              <a:moveTo>
                                <a:pt x="6" y="27"/>
                              </a:moveTo>
                              <a:lnTo>
                                <a:pt x="1" y="35"/>
                              </a:lnTo>
                              <a:lnTo>
                                <a:pt x="0" y="42"/>
                              </a:lnTo>
                              <a:lnTo>
                                <a:pt x="0" y="47"/>
                              </a:lnTo>
                              <a:lnTo>
                                <a:pt x="1" y="50"/>
                              </a:lnTo>
                              <a:lnTo>
                                <a:pt x="3" y="53"/>
                              </a:lnTo>
                              <a:lnTo>
                                <a:pt x="8" y="55"/>
                              </a:lnTo>
                              <a:lnTo>
                                <a:pt x="14" y="54"/>
                              </a:lnTo>
                              <a:lnTo>
                                <a:pt x="20" y="52"/>
                              </a:lnTo>
                              <a:lnTo>
                                <a:pt x="24" y="46"/>
                              </a:lnTo>
                              <a:lnTo>
                                <a:pt x="28" y="39"/>
                              </a:lnTo>
                              <a:lnTo>
                                <a:pt x="31" y="24"/>
                              </a:lnTo>
                              <a:lnTo>
                                <a:pt x="35" y="9"/>
                              </a:lnTo>
                              <a:lnTo>
                                <a:pt x="34" y="0"/>
                              </a:lnTo>
                              <a:lnTo>
                                <a:pt x="27" y="21"/>
                              </a:lnTo>
                              <a:lnTo>
                                <a:pt x="21" y="34"/>
                              </a:lnTo>
                              <a:lnTo>
                                <a:pt x="12" y="34"/>
                              </a:lnTo>
                              <a:lnTo>
                                <a:pt x="5" y="33"/>
                              </a:lnTo>
                              <a:lnTo>
                                <a:pt x="6" y="2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75" name="Freeform 1290">
                          <a:extLst>
                            <a:ext uri="{FF2B5EF4-FFF2-40B4-BE49-F238E27FC236}">
                              <a16:creationId xmlns:a16="http://schemas.microsoft.com/office/drawing/2014/main" xmlns="" id="{8B7A8CC8-4B01-4B30-87C1-DC6E98985266}"/>
                            </a:ext>
                          </a:extLst>
                        </p:cNvPr>
                        <p:cNvSpPr>
                          <a:spLocks/>
                        </p:cNvSpPr>
                        <p:nvPr/>
                      </p:nvSpPr>
                      <p:spPr bwMode="auto">
                        <a:xfrm>
                          <a:off x="2717" y="1516"/>
                          <a:ext cx="40" cy="61"/>
                        </a:xfrm>
                        <a:custGeom>
                          <a:avLst/>
                          <a:gdLst>
                            <a:gd name="T0" fmla="*/ 0 w 40"/>
                            <a:gd name="T1" fmla="*/ 0 h 61"/>
                            <a:gd name="T2" fmla="*/ 0 w 40"/>
                            <a:gd name="T3" fmla="*/ 6 h 61"/>
                            <a:gd name="T4" fmla="*/ 5 w 40"/>
                            <a:gd name="T5" fmla="*/ 21 h 61"/>
                            <a:gd name="T6" fmla="*/ 8 w 40"/>
                            <a:gd name="T7" fmla="*/ 33 h 61"/>
                            <a:gd name="T8" fmla="*/ 12 w 40"/>
                            <a:gd name="T9" fmla="*/ 45 h 61"/>
                            <a:gd name="T10" fmla="*/ 16 w 40"/>
                            <a:gd name="T11" fmla="*/ 52 h 61"/>
                            <a:gd name="T12" fmla="*/ 20 w 40"/>
                            <a:gd name="T13" fmla="*/ 57 h 61"/>
                            <a:gd name="T14" fmla="*/ 25 w 40"/>
                            <a:gd name="T15" fmla="*/ 59 h 61"/>
                            <a:gd name="T16" fmla="*/ 31 w 40"/>
                            <a:gd name="T17" fmla="*/ 60 h 61"/>
                            <a:gd name="T18" fmla="*/ 34 w 40"/>
                            <a:gd name="T19" fmla="*/ 58 h 61"/>
                            <a:gd name="T20" fmla="*/ 37 w 40"/>
                            <a:gd name="T21" fmla="*/ 56 h 61"/>
                            <a:gd name="T22" fmla="*/ 39 w 40"/>
                            <a:gd name="T23" fmla="*/ 50 h 61"/>
                            <a:gd name="T24" fmla="*/ 38 w 40"/>
                            <a:gd name="T25" fmla="*/ 42 h 61"/>
                            <a:gd name="T26" fmla="*/ 34 w 40"/>
                            <a:gd name="T27" fmla="*/ 33 h 61"/>
                            <a:gd name="T28" fmla="*/ 32 w 40"/>
                            <a:gd name="T29" fmla="*/ 28 h 61"/>
                            <a:gd name="T30" fmla="*/ 31 w 40"/>
                            <a:gd name="T31" fmla="*/ 32 h 61"/>
                            <a:gd name="T32" fmla="*/ 29 w 40"/>
                            <a:gd name="T33" fmla="*/ 34 h 61"/>
                            <a:gd name="T34" fmla="*/ 24 w 40"/>
                            <a:gd name="T35" fmla="*/ 36 h 61"/>
                            <a:gd name="T36" fmla="*/ 21 w 40"/>
                            <a:gd name="T37" fmla="*/ 36 h 61"/>
                            <a:gd name="T38" fmla="*/ 13 w 40"/>
                            <a:gd name="T39" fmla="*/ 35 h 61"/>
                            <a:gd name="T40" fmla="*/ 5 w 40"/>
                            <a:gd name="T41" fmla="*/ 12 h 61"/>
                            <a:gd name="T42" fmla="*/ 0 w 40"/>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61"/>
                            <a:gd name="T68" fmla="*/ 40 w 40"/>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61">
                              <a:moveTo>
                                <a:pt x="0" y="0"/>
                              </a:moveTo>
                              <a:lnTo>
                                <a:pt x="0" y="6"/>
                              </a:lnTo>
                              <a:lnTo>
                                <a:pt x="5" y="21"/>
                              </a:lnTo>
                              <a:lnTo>
                                <a:pt x="8" y="33"/>
                              </a:lnTo>
                              <a:lnTo>
                                <a:pt x="12" y="45"/>
                              </a:lnTo>
                              <a:lnTo>
                                <a:pt x="16" y="52"/>
                              </a:lnTo>
                              <a:lnTo>
                                <a:pt x="20" y="57"/>
                              </a:lnTo>
                              <a:lnTo>
                                <a:pt x="25" y="59"/>
                              </a:lnTo>
                              <a:lnTo>
                                <a:pt x="31" y="60"/>
                              </a:lnTo>
                              <a:lnTo>
                                <a:pt x="34" y="58"/>
                              </a:lnTo>
                              <a:lnTo>
                                <a:pt x="37" y="56"/>
                              </a:lnTo>
                              <a:lnTo>
                                <a:pt x="39" y="50"/>
                              </a:lnTo>
                              <a:lnTo>
                                <a:pt x="38" y="42"/>
                              </a:lnTo>
                              <a:lnTo>
                                <a:pt x="34" y="33"/>
                              </a:lnTo>
                              <a:lnTo>
                                <a:pt x="32" y="28"/>
                              </a:lnTo>
                              <a:lnTo>
                                <a:pt x="31" y="32"/>
                              </a:lnTo>
                              <a:lnTo>
                                <a:pt x="29" y="34"/>
                              </a:lnTo>
                              <a:lnTo>
                                <a:pt x="24" y="36"/>
                              </a:lnTo>
                              <a:lnTo>
                                <a:pt x="21" y="36"/>
                              </a:lnTo>
                              <a:lnTo>
                                <a:pt x="13" y="35"/>
                              </a:lnTo>
                              <a:lnTo>
                                <a:pt x="5" y="12"/>
                              </a:lnTo>
                              <a:lnTo>
                                <a:pt x="0"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568" name="Group 1291">
                        <a:extLst>
                          <a:ext uri="{FF2B5EF4-FFF2-40B4-BE49-F238E27FC236}">
                            <a16:creationId xmlns:a16="http://schemas.microsoft.com/office/drawing/2014/main" xmlns="" id="{FD2B26F9-045D-4711-81BD-3932D965AA59}"/>
                          </a:ext>
                        </a:extLst>
                      </p:cNvPr>
                      <p:cNvGrpSpPr>
                        <a:grpSpLocks/>
                      </p:cNvGrpSpPr>
                      <p:nvPr/>
                    </p:nvGrpSpPr>
                    <p:grpSpPr bwMode="auto">
                      <a:xfrm>
                        <a:off x="2678" y="888"/>
                        <a:ext cx="84" cy="101"/>
                        <a:chOff x="2678" y="888"/>
                        <a:chExt cx="84" cy="101"/>
                      </a:xfrm>
                    </p:grpSpPr>
                    <p:sp>
                      <p:nvSpPr>
                        <p:cNvPr id="20569" name="Freeform 1292">
                          <a:extLst>
                            <a:ext uri="{FF2B5EF4-FFF2-40B4-BE49-F238E27FC236}">
                              <a16:creationId xmlns:a16="http://schemas.microsoft.com/office/drawing/2014/main" xmlns="" id="{66008902-4865-463F-8E69-5F2B67879685}"/>
                            </a:ext>
                          </a:extLst>
                        </p:cNvPr>
                        <p:cNvSpPr>
                          <a:spLocks/>
                        </p:cNvSpPr>
                        <p:nvPr/>
                      </p:nvSpPr>
                      <p:spPr bwMode="auto">
                        <a:xfrm>
                          <a:off x="2688" y="895"/>
                          <a:ext cx="62" cy="94"/>
                        </a:xfrm>
                        <a:custGeom>
                          <a:avLst/>
                          <a:gdLst>
                            <a:gd name="T0" fmla="*/ 15 w 62"/>
                            <a:gd name="T1" fmla="*/ 92 h 94"/>
                            <a:gd name="T2" fmla="*/ 15 w 62"/>
                            <a:gd name="T3" fmla="*/ 78 h 94"/>
                            <a:gd name="T4" fmla="*/ 10 w 62"/>
                            <a:gd name="T5" fmla="*/ 68 h 94"/>
                            <a:gd name="T6" fmla="*/ 5 w 62"/>
                            <a:gd name="T7" fmla="*/ 60 h 94"/>
                            <a:gd name="T8" fmla="*/ 3 w 62"/>
                            <a:gd name="T9" fmla="*/ 48 h 94"/>
                            <a:gd name="T10" fmla="*/ 1 w 62"/>
                            <a:gd name="T11" fmla="*/ 43 h 94"/>
                            <a:gd name="T12" fmla="*/ 0 w 62"/>
                            <a:gd name="T13" fmla="*/ 29 h 94"/>
                            <a:gd name="T14" fmla="*/ 5 w 62"/>
                            <a:gd name="T15" fmla="*/ 13 h 94"/>
                            <a:gd name="T16" fmla="*/ 15 w 62"/>
                            <a:gd name="T17" fmla="*/ 4 h 94"/>
                            <a:gd name="T18" fmla="*/ 25 w 62"/>
                            <a:gd name="T19" fmla="*/ 0 h 94"/>
                            <a:gd name="T20" fmla="*/ 38 w 62"/>
                            <a:gd name="T21" fmla="*/ 0 h 94"/>
                            <a:gd name="T22" fmla="*/ 49 w 62"/>
                            <a:gd name="T23" fmla="*/ 4 h 94"/>
                            <a:gd name="T24" fmla="*/ 57 w 62"/>
                            <a:gd name="T25" fmla="*/ 12 h 94"/>
                            <a:gd name="T26" fmla="*/ 61 w 62"/>
                            <a:gd name="T27" fmla="*/ 23 h 94"/>
                            <a:gd name="T28" fmla="*/ 61 w 62"/>
                            <a:gd name="T29" fmla="*/ 35 h 94"/>
                            <a:gd name="T30" fmla="*/ 59 w 62"/>
                            <a:gd name="T31" fmla="*/ 47 h 94"/>
                            <a:gd name="T32" fmla="*/ 53 w 62"/>
                            <a:gd name="T33" fmla="*/ 61 h 94"/>
                            <a:gd name="T34" fmla="*/ 51 w 62"/>
                            <a:gd name="T35" fmla="*/ 66 h 94"/>
                            <a:gd name="T36" fmla="*/ 48 w 62"/>
                            <a:gd name="T37" fmla="*/ 72 h 94"/>
                            <a:gd name="T38" fmla="*/ 47 w 62"/>
                            <a:gd name="T39" fmla="*/ 79 h 94"/>
                            <a:gd name="T40" fmla="*/ 45 w 62"/>
                            <a:gd name="T41" fmla="*/ 93 h 94"/>
                            <a:gd name="T42" fmla="*/ 15 w 62"/>
                            <a:gd name="T43" fmla="*/ 92 h 9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94"/>
                            <a:gd name="T68" fmla="*/ 62 w 62"/>
                            <a:gd name="T69" fmla="*/ 94 h 9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94">
                              <a:moveTo>
                                <a:pt x="15" y="92"/>
                              </a:moveTo>
                              <a:lnTo>
                                <a:pt x="15" y="78"/>
                              </a:lnTo>
                              <a:lnTo>
                                <a:pt x="10" y="68"/>
                              </a:lnTo>
                              <a:lnTo>
                                <a:pt x="5" y="60"/>
                              </a:lnTo>
                              <a:lnTo>
                                <a:pt x="3" y="48"/>
                              </a:lnTo>
                              <a:lnTo>
                                <a:pt x="1" y="43"/>
                              </a:lnTo>
                              <a:lnTo>
                                <a:pt x="0" y="29"/>
                              </a:lnTo>
                              <a:lnTo>
                                <a:pt x="5" y="13"/>
                              </a:lnTo>
                              <a:lnTo>
                                <a:pt x="15" y="4"/>
                              </a:lnTo>
                              <a:lnTo>
                                <a:pt x="25" y="0"/>
                              </a:lnTo>
                              <a:lnTo>
                                <a:pt x="38" y="0"/>
                              </a:lnTo>
                              <a:lnTo>
                                <a:pt x="49" y="4"/>
                              </a:lnTo>
                              <a:lnTo>
                                <a:pt x="57" y="12"/>
                              </a:lnTo>
                              <a:lnTo>
                                <a:pt x="61" y="23"/>
                              </a:lnTo>
                              <a:lnTo>
                                <a:pt x="61" y="35"/>
                              </a:lnTo>
                              <a:lnTo>
                                <a:pt x="59" y="47"/>
                              </a:lnTo>
                              <a:lnTo>
                                <a:pt x="53" y="61"/>
                              </a:lnTo>
                              <a:lnTo>
                                <a:pt x="51" y="66"/>
                              </a:lnTo>
                              <a:lnTo>
                                <a:pt x="48" y="72"/>
                              </a:lnTo>
                              <a:lnTo>
                                <a:pt x="47" y="79"/>
                              </a:lnTo>
                              <a:lnTo>
                                <a:pt x="45" y="93"/>
                              </a:lnTo>
                              <a:lnTo>
                                <a:pt x="15" y="92"/>
                              </a:lnTo>
                            </a:path>
                          </a:pathLst>
                        </a:custGeom>
                        <a:blipFill dpi="0" rotWithShape="0">
                          <a:blip r:embed="rId2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70" name="Freeform 1293">
                          <a:extLst>
                            <a:ext uri="{FF2B5EF4-FFF2-40B4-BE49-F238E27FC236}">
                              <a16:creationId xmlns:a16="http://schemas.microsoft.com/office/drawing/2014/main" xmlns="" id="{173130D3-7A2E-4FE8-BC95-6AEB3088772D}"/>
                            </a:ext>
                          </a:extLst>
                        </p:cNvPr>
                        <p:cNvSpPr>
                          <a:spLocks/>
                        </p:cNvSpPr>
                        <p:nvPr/>
                      </p:nvSpPr>
                      <p:spPr bwMode="auto">
                        <a:xfrm>
                          <a:off x="2678" y="888"/>
                          <a:ext cx="84" cy="74"/>
                        </a:xfrm>
                        <a:custGeom>
                          <a:avLst/>
                          <a:gdLst>
                            <a:gd name="T0" fmla="*/ 6 w 84"/>
                            <a:gd name="T1" fmla="*/ 63 h 74"/>
                            <a:gd name="T2" fmla="*/ 1 w 84"/>
                            <a:gd name="T3" fmla="*/ 56 h 74"/>
                            <a:gd name="T4" fmla="*/ 0 w 84"/>
                            <a:gd name="T5" fmla="*/ 48 h 74"/>
                            <a:gd name="T6" fmla="*/ 1 w 84"/>
                            <a:gd name="T7" fmla="*/ 38 h 74"/>
                            <a:gd name="T8" fmla="*/ 3 w 84"/>
                            <a:gd name="T9" fmla="*/ 30 h 74"/>
                            <a:gd name="T10" fmla="*/ 6 w 84"/>
                            <a:gd name="T11" fmla="*/ 21 h 74"/>
                            <a:gd name="T12" fmla="*/ 11 w 84"/>
                            <a:gd name="T13" fmla="*/ 16 h 74"/>
                            <a:gd name="T14" fmla="*/ 14 w 84"/>
                            <a:gd name="T15" fmla="*/ 9 h 74"/>
                            <a:gd name="T16" fmla="*/ 22 w 84"/>
                            <a:gd name="T17" fmla="*/ 3 h 74"/>
                            <a:gd name="T18" fmla="*/ 28 w 84"/>
                            <a:gd name="T19" fmla="*/ 1 h 74"/>
                            <a:gd name="T20" fmla="*/ 41 w 84"/>
                            <a:gd name="T21" fmla="*/ 0 h 74"/>
                            <a:gd name="T22" fmla="*/ 52 w 84"/>
                            <a:gd name="T23" fmla="*/ 1 h 74"/>
                            <a:gd name="T24" fmla="*/ 60 w 84"/>
                            <a:gd name="T25" fmla="*/ 3 h 74"/>
                            <a:gd name="T26" fmla="*/ 66 w 84"/>
                            <a:gd name="T27" fmla="*/ 6 h 74"/>
                            <a:gd name="T28" fmla="*/ 72 w 84"/>
                            <a:gd name="T29" fmla="*/ 12 h 74"/>
                            <a:gd name="T30" fmla="*/ 77 w 84"/>
                            <a:gd name="T31" fmla="*/ 18 h 74"/>
                            <a:gd name="T32" fmla="*/ 81 w 84"/>
                            <a:gd name="T33" fmla="*/ 24 h 74"/>
                            <a:gd name="T34" fmla="*/ 83 w 84"/>
                            <a:gd name="T35" fmla="*/ 32 h 74"/>
                            <a:gd name="T36" fmla="*/ 83 w 84"/>
                            <a:gd name="T37" fmla="*/ 45 h 74"/>
                            <a:gd name="T38" fmla="*/ 83 w 84"/>
                            <a:gd name="T39" fmla="*/ 54 h 74"/>
                            <a:gd name="T40" fmla="*/ 80 w 84"/>
                            <a:gd name="T41" fmla="*/ 58 h 74"/>
                            <a:gd name="T42" fmla="*/ 75 w 84"/>
                            <a:gd name="T43" fmla="*/ 64 h 74"/>
                            <a:gd name="T44" fmla="*/ 72 w 84"/>
                            <a:gd name="T45" fmla="*/ 68 h 74"/>
                            <a:gd name="T46" fmla="*/ 64 w 84"/>
                            <a:gd name="T47" fmla="*/ 71 h 74"/>
                            <a:gd name="T48" fmla="*/ 57 w 84"/>
                            <a:gd name="T49" fmla="*/ 73 h 74"/>
                            <a:gd name="T50" fmla="*/ 63 w 84"/>
                            <a:gd name="T51" fmla="*/ 64 h 74"/>
                            <a:gd name="T52" fmla="*/ 69 w 84"/>
                            <a:gd name="T53" fmla="*/ 48 h 74"/>
                            <a:gd name="T54" fmla="*/ 66 w 84"/>
                            <a:gd name="T55" fmla="*/ 30 h 74"/>
                            <a:gd name="T56" fmla="*/ 54 w 84"/>
                            <a:gd name="T57" fmla="*/ 34 h 74"/>
                            <a:gd name="T58" fmla="*/ 38 w 84"/>
                            <a:gd name="T59" fmla="*/ 34 h 74"/>
                            <a:gd name="T60" fmla="*/ 27 w 84"/>
                            <a:gd name="T61" fmla="*/ 33 h 74"/>
                            <a:gd name="T62" fmla="*/ 19 w 84"/>
                            <a:gd name="T63" fmla="*/ 31 h 74"/>
                            <a:gd name="T64" fmla="*/ 18 w 84"/>
                            <a:gd name="T65" fmla="*/ 36 h 74"/>
                            <a:gd name="T66" fmla="*/ 14 w 84"/>
                            <a:gd name="T67" fmla="*/ 49 h 74"/>
                            <a:gd name="T68" fmla="*/ 20 w 84"/>
                            <a:gd name="T69" fmla="*/ 64 h 74"/>
                            <a:gd name="T70" fmla="*/ 23 w 84"/>
                            <a:gd name="T71" fmla="*/ 73 h 74"/>
                            <a:gd name="T72" fmla="*/ 14 w 84"/>
                            <a:gd name="T73" fmla="*/ 68 h 74"/>
                            <a:gd name="T74" fmla="*/ 6 w 84"/>
                            <a:gd name="T75" fmla="*/ 63 h 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4"/>
                            <a:gd name="T115" fmla="*/ 0 h 74"/>
                            <a:gd name="T116" fmla="*/ 84 w 84"/>
                            <a:gd name="T117" fmla="*/ 74 h 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4" h="74">
                              <a:moveTo>
                                <a:pt x="6" y="63"/>
                              </a:moveTo>
                              <a:lnTo>
                                <a:pt x="1" y="56"/>
                              </a:lnTo>
                              <a:lnTo>
                                <a:pt x="0" y="48"/>
                              </a:lnTo>
                              <a:lnTo>
                                <a:pt x="1" y="38"/>
                              </a:lnTo>
                              <a:lnTo>
                                <a:pt x="3" y="30"/>
                              </a:lnTo>
                              <a:lnTo>
                                <a:pt x="6" y="21"/>
                              </a:lnTo>
                              <a:lnTo>
                                <a:pt x="11" y="16"/>
                              </a:lnTo>
                              <a:lnTo>
                                <a:pt x="14" y="9"/>
                              </a:lnTo>
                              <a:lnTo>
                                <a:pt x="22" y="3"/>
                              </a:lnTo>
                              <a:lnTo>
                                <a:pt x="28" y="1"/>
                              </a:lnTo>
                              <a:lnTo>
                                <a:pt x="41" y="0"/>
                              </a:lnTo>
                              <a:lnTo>
                                <a:pt x="52" y="1"/>
                              </a:lnTo>
                              <a:lnTo>
                                <a:pt x="60" y="3"/>
                              </a:lnTo>
                              <a:lnTo>
                                <a:pt x="66" y="6"/>
                              </a:lnTo>
                              <a:lnTo>
                                <a:pt x="72" y="12"/>
                              </a:lnTo>
                              <a:lnTo>
                                <a:pt x="77" y="18"/>
                              </a:lnTo>
                              <a:lnTo>
                                <a:pt x="81" y="24"/>
                              </a:lnTo>
                              <a:lnTo>
                                <a:pt x="83" y="32"/>
                              </a:lnTo>
                              <a:lnTo>
                                <a:pt x="83" y="45"/>
                              </a:lnTo>
                              <a:lnTo>
                                <a:pt x="83" y="54"/>
                              </a:lnTo>
                              <a:lnTo>
                                <a:pt x="80" y="58"/>
                              </a:lnTo>
                              <a:lnTo>
                                <a:pt x="75" y="64"/>
                              </a:lnTo>
                              <a:lnTo>
                                <a:pt x="72" y="68"/>
                              </a:lnTo>
                              <a:lnTo>
                                <a:pt x="64" y="71"/>
                              </a:lnTo>
                              <a:lnTo>
                                <a:pt x="57" y="73"/>
                              </a:lnTo>
                              <a:lnTo>
                                <a:pt x="63" y="64"/>
                              </a:lnTo>
                              <a:lnTo>
                                <a:pt x="69" y="48"/>
                              </a:lnTo>
                              <a:lnTo>
                                <a:pt x="66" y="30"/>
                              </a:lnTo>
                              <a:lnTo>
                                <a:pt x="54" y="34"/>
                              </a:lnTo>
                              <a:lnTo>
                                <a:pt x="38" y="34"/>
                              </a:lnTo>
                              <a:lnTo>
                                <a:pt x="27" y="33"/>
                              </a:lnTo>
                              <a:lnTo>
                                <a:pt x="19" y="31"/>
                              </a:lnTo>
                              <a:lnTo>
                                <a:pt x="18" y="36"/>
                              </a:lnTo>
                              <a:lnTo>
                                <a:pt x="14" y="49"/>
                              </a:lnTo>
                              <a:lnTo>
                                <a:pt x="20" y="64"/>
                              </a:lnTo>
                              <a:lnTo>
                                <a:pt x="23" y="73"/>
                              </a:lnTo>
                              <a:lnTo>
                                <a:pt x="14" y="68"/>
                              </a:lnTo>
                              <a:lnTo>
                                <a:pt x="6" y="63"/>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571" name="Group 1294">
                          <a:extLst>
                            <a:ext uri="{FF2B5EF4-FFF2-40B4-BE49-F238E27FC236}">
                              <a16:creationId xmlns:a16="http://schemas.microsoft.com/office/drawing/2014/main" xmlns="" id="{761F73FE-CEAB-4FC3-9D3E-4CD8E931C14B}"/>
                            </a:ext>
                          </a:extLst>
                        </p:cNvPr>
                        <p:cNvGrpSpPr>
                          <a:grpSpLocks/>
                        </p:cNvGrpSpPr>
                        <p:nvPr/>
                      </p:nvGrpSpPr>
                      <p:grpSpPr bwMode="auto">
                        <a:xfrm>
                          <a:off x="2687" y="940"/>
                          <a:ext cx="66" cy="12"/>
                          <a:chOff x="2687" y="940"/>
                          <a:chExt cx="66" cy="12"/>
                        </a:xfrm>
                      </p:grpSpPr>
                      <p:sp>
                        <p:nvSpPr>
                          <p:cNvPr id="20572" name="Oval 1295">
                            <a:extLst>
                              <a:ext uri="{FF2B5EF4-FFF2-40B4-BE49-F238E27FC236}">
                                <a16:creationId xmlns:a16="http://schemas.microsoft.com/office/drawing/2014/main" xmlns="" id="{F10B6396-B5A4-4D1B-A35A-A27EBF9CE97B}"/>
                              </a:ext>
                            </a:extLst>
                          </p:cNvPr>
                          <p:cNvSpPr>
                            <a:spLocks noChangeArrowheads="1"/>
                          </p:cNvSpPr>
                          <p:nvPr/>
                        </p:nvSpPr>
                        <p:spPr bwMode="auto">
                          <a:xfrm>
                            <a:off x="2687" y="940"/>
                            <a:ext cx="9" cy="10"/>
                          </a:xfrm>
                          <a:prstGeom prst="ellipse">
                            <a:avLst/>
                          </a:prstGeom>
                          <a:blipFill dpi="0" rotWithShape="0">
                            <a:blip r:embed="rId26"/>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20573" name="Oval 1296">
                            <a:extLst>
                              <a:ext uri="{FF2B5EF4-FFF2-40B4-BE49-F238E27FC236}">
                                <a16:creationId xmlns:a16="http://schemas.microsoft.com/office/drawing/2014/main" xmlns="" id="{DD268E3C-B50D-4A5C-B8B5-CFA3312E4DF4}"/>
                              </a:ext>
                            </a:extLst>
                          </p:cNvPr>
                          <p:cNvSpPr>
                            <a:spLocks noChangeArrowheads="1"/>
                          </p:cNvSpPr>
                          <p:nvPr/>
                        </p:nvSpPr>
                        <p:spPr bwMode="auto">
                          <a:xfrm>
                            <a:off x="2744" y="942"/>
                            <a:ext cx="9" cy="10"/>
                          </a:xfrm>
                          <a:prstGeom prst="ellipse">
                            <a:avLst/>
                          </a:prstGeom>
                          <a:blipFill dpi="0" rotWithShape="0">
                            <a:blip r:embed="rId26"/>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grpSp>
              </p:grpSp>
              <p:grpSp>
                <p:nvGrpSpPr>
                  <p:cNvPr id="20500" name="Group 1297">
                    <a:extLst>
                      <a:ext uri="{FF2B5EF4-FFF2-40B4-BE49-F238E27FC236}">
                        <a16:creationId xmlns:a16="http://schemas.microsoft.com/office/drawing/2014/main" xmlns="" id="{1B38186F-941F-4740-9218-8289AD2F8DCF}"/>
                      </a:ext>
                    </a:extLst>
                  </p:cNvPr>
                  <p:cNvGrpSpPr>
                    <a:grpSpLocks/>
                  </p:cNvGrpSpPr>
                  <p:nvPr/>
                </p:nvGrpSpPr>
                <p:grpSpPr bwMode="auto">
                  <a:xfrm>
                    <a:off x="2872" y="830"/>
                    <a:ext cx="938" cy="784"/>
                    <a:chOff x="2872" y="830"/>
                    <a:chExt cx="938" cy="784"/>
                  </a:xfrm>
                </p:grpSpPr>
                <p:grpSp>
                  <p:nvGrpSpPr>
                    <p:cNvPr id="20501" name="Group 1298">
                      <a:extLst>
                        <a:ext uri="{FF2B5EF4-FFF2-40B4-BE49-F238E27FC236}">
                          <a16:creationId xmlns:a16="http://schemas.microsoft.com/office/drawing/2014/main" xmlns="" id="{C795FCE7-B5CA-49E6-B0D3-F6BC875ABE16}"/>
                        </a:ext>
                      </a:extLst>
                    </p:cNvPr>
                    <p:cNvGrpSpPr>
                      <a:grpSpLocks/>
                    </p:cNvGrpSpPr>
                    <p:nvPr/>
                  </p:nvGrpSpPr>
                  <p:grpSpPr bwMode="auto">
                    <a:xfrm>
                      <a:off x="3236" y="858"/>
                      <a:ext cx="238" cy="710"/>
                      <a:chOff x="3236" y="858"/>
                      <a:chExt cx="238" cy="710"/>
                    </a:xfrm>
                  </p:grpSpPr>
                  <p:grpSp>
                    <p:nvGrpSpPr>
                      <p:cNvPr id="20544" name="Group 1299">
                        <a:extLst>
                          <a:ext uri="{FF2B5EF4-FFF2-40B4-BE49-F238E27FC236}">
                            <a16:creationId xmlns:a16="http://schemas.microsoft.com/office/drawing/2014/main" xmlns="" id="{F5EA3F10-F12A-4460-9468-94365479F28F}"/>
                          </a:ext>
                        </a:extLst>
                      </p:cNvPr>
                      <p:cNvGrpSpPr>
                        <a:grpSpLocks/>
                      </p:cNvGrpSpPr>
                      <p:nvPr/>
                    </p:nvGrpSpPr>
                    <p:grpSpPr bwMode="auto">
                      <a:xfrm>
                        <a:off x="3236" y="949"/>
                        <a:ext cx="238" cy="619"/>
                        <a:chOff x="3236" y="949"/>
                        <a:chExt cx="238" cy="619"/>
                      </a:xfrm>
                    </p:grpSpPr>
                    <p:grpSp>
                      <p:nvGrpSpPr>
                        <p:cNvPr id="20550" name="Group 1300">
                          <a:extLst>
                            <a:ext uri="{FF2B5EF4-FFF2-40B4-BE49-F238E27FC236}">
                              <a16:creationId xmlns:a16="http://schemas.microsoft.com/office/drawing/2014/main" xmlns="" id="{4B986D65-5C67-47D0-8EE5-3D2F506DAF7D}"/>
                            </a:ext>
                          </a:extLst>
                        </p:cNvPr>
                        <p:cNvGrpSpPr>
                          <a:grpSpLocks/>
                        </p:cNvGrpSpPr>
                        <p:nvPr/>
                      </p:nvGrpSpPr>
                      <p:grpSpPr bwMode="auto">
                        <a:xfrm>
                          <a:off x="3244" y="1503"/>
                          <a:ext cx="211" cy="65"/>
                          <a:chOff x="3244" y="1503"/>
                          <a:chExt cx="211" cy="65"/>
                        </a:xfrm>
                      </p:grpSpPr>
                      <p:sp>
                        <p:nvSpPr>
                          <p:cNvPr id="20560" name="Freeform 1301">
                            <a:extLst>
                              <a:ext uri="{FF2B5EF4-FFF2-40B4-BE49-F238E27FC236}">
                                <a16:creationId xmlns:a16="http://schemas.microsoft.com/office/drawing/2014/main" xmlns="" id="{5B98357F-20FD-4B42-8C13-6C37ECE677C8}"/>
                              </a:ext>
                            </a:extLst>
                          </p:cNvPr>
                          <p:cNvSpPr>
                            <a:spLocks/>
                          </p:cNvSpPr>
                          <p:nvPr/>
                        </p:nvSpPr>
                        <p:spPr bwMode="auto">
                          <a:xfrm>
                            <a:off x="3244" y="1517"/>
                            <a:ext cx="67" cy="51"/>
                          </a:xfrm>
                          <a:custGeom>
                            <a:avLst/>
                            <a:gdLst>
                              <a:gd name="T0" fmla="*/ 25 w 67"/>
                              <a:gd name="T1" fmla="*/ 10 h 51"/>
                              <a:gd name="T2" fmla="*/ 10 w 67"/>
                              <a:gd name="T3" fmla="*/ 24 h 51"/>
                              <a:gd name="T4" fmla="*/ 0 w 67"/>
                              <a:gd name="T5" fmla="*/ 37 h 51"/>
                              <a:gd name="T6" fmla="*/ 1 w 67"/>
                              <a:gd name="T7" fmla="*/ 46 h 51"/>
                              <a:gd name="T8" fmla="*/ 8 w 67"/>
                              <a:gd name="T9" fmla="*/ 50 h 51"/>
                              <a:gd name="T10" fmla="*/ 29 w 67"/>
                              <a:gd name="T11" fmla="*/ 49 h 51"/>
                              <a:gd name="T12" fmla="*/ 41 w 67"/>
                              <a:gd name="T13" fmla="*/ 43 h 51"/>
                              <a:gd name="T14" fmla="*/ 47 w 67"/>
                              <a:gd name="T15" fmla="*/ 33 h 51"/>
                              <a:gd name="T16" fmla="*/ 65 w 67"/>
                              <a:gd name="T17" fmla="*/ 25 h 51"/>
                              <a:gd name="T18" fmla="*/ 66 w 67"/>
                              <a:gd name="T19" fmla="*/ 12 h 51"/>
                              <a:gd name="T20" fmla="*/ 63 w 67"/>
                              <a:gd name="T21" fmla="*/ 0 h 51"/>
                              <a:gd name="T22" fmla="*/ 45 w 67"/>
                              <a:gd name="T23" fmla="*/ 9 h 51"/>
                              <a:gd name="T24" fmla="*/ 25 w 67"/>
                              <a:gd name="T25" fmla="*/ 10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7"/>
                              <a:gd name="T40" fmla="*/ 0 h 51"/>
                              <a:gd name="T41" fmla="*/ 67 w 67"/>
                              <a:gd name="T42" fmla="*/ 51 h 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7" h="51">
                                <a:moveTo>
                                  <a:pt x="25" y="10"/>
                                </a:moveTo>
                                <a:lnTo>
                                  <a:pt x="10" y="24"/>
                                </a:lnTo>
                                <a:lnTo>
                                  <a:pt x="0" y="37"/>
                                </a:lnTo>
                                <a:lnTo>
                                  <a:pt x="1" y="46"/>
                                </a:lnTo>
                                <a:lnTo>
                                  <a:pt x="8" y="50"/>
                                </a:lnTo>
                                <a:lnTo>
                                  <a:pt x="29" y="49"/>
                                </a:lnTo>
                                <a:lnTo>
                                  <a:pt x="41" y="43"/>
                                </a:lnTo>
                                <a:lnTo>
                                  <a:pt x="47" y="33"/>
                                </a:lnTo>
                                <a:lnTo>
                                  <a:pt x="65" y="25"/>
                                </a:lnTo>
                                <a:lnTo>
                                  <a:pt x="66" y="12"/>
                                </a:lnTo>
                                <a:lnTo>
                                  <a:pt x="63" y="0"/>
                                </a:lnTo>
                                <a:lnTo>
                                  <a:pt x="45" y="9"/>
                                </a:lnTo>
                                <a:lnTo>
                                  <a:pt x="25" y="1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61" name="Freeform 1302">
                            <a:extLst>
                              <a:ext uri="{FF2B5EF4-FFF2-40B4-BE49-F238E27FC236}">
                                <a16:creationId xmlns:a16="http://schemas.microsoft.com/office/drawing/2014/main" xmlns="" id="{4173CFE7-1FFC-402D-AB25-D2329C4369FF}"/>
                              </a:ext>
                            </a:extLst>
                          </p:cNvPr>
                          <p:cNvSpPr>
                            <a:spLocks/>
                          </p:cNvSpPr>
                          <p:nvPr/>
                        </p:nvSpPr>
                        <p:spPr bwMode="auto">
                          <a:xfrm>
                            <a:off x="3380" y="1503"/>
                            <a:ext cx="75" cy="53"/>
                          </a:xfrm>
                          <a:custGeom>
                            <a:avLst/>
                            <a:gdLst>
                              <a:gd name="T0" fmla="*/ 1 w 75"/>
                              <a:gd name="T1" fmla="*/ 3 h 53"/>
                              <a:gd name="T2" fmla="*/ 0 w 75"/>
                              <a:gd name="T3" fmla="*/ 24 h 53"/>
                              <a:gd name="T4" fmla="*/ 10 w 75"/>
                              <a:gd name="T5" fmla="*/ 32 h 53"/>
                              <a:gd name="T6" fmla="*/ 20 w 75"/>
                              <a:gd name="T7" fmla="*/ 35 h 53"/>
                              <a:gd name="T8" fmla="*/ 27 w 75"/>
                              <a:gd name="T9" fmla="*/ 39 h 53"/>
                              <a:gd name="T10" fmla="*/ 39 w 75"/>
                              <a:gd name="T11" fmla="*/ 46 h 53"/>
                              <a:gd name="T12" fmla="*/ 60 w 75"/>
                              <a:gd name="T13" fmla="*/ 52 h 53"/>
                              <a:gd name="T14" fmla="*/ 68 w 75"/>
                              <a:gd name="T15" fmla="*/ 50 h 53"/>
                              <a:gd name="T16" fmla="*/ 74 w 75"/>
                              <a:gd name="T17" fmla="*/ 47 h 53"/>
                              <a:gd name="T18" fmla="*/ 74 w 75"/>
                              <a:gd name="T19" fmla="*/ 42 h 53"/>
                              <a:gd name="T20" fmla="*/ 66 w 75"/>
                              <a:gd name="T21" fmla="*/ 30 h 53"/>
                              <a:gd name="T22" fmla="*/ 49 w 75"/>
                              <a:gd name="T23" fmla="*/ 18 h 53"/>
                              <a:gd name="T24" fmla="*/ 36 w 75"/>
                              <a:gd name="T25" fmla="*/ 7 h 53"/>
                              <a:gd name="T26" fmla="*/ 31 w 75"/>
                              <a:gd name="T27" fmla="*/ 0 h 53"/>
                              <a:gd name="T28" fmla="*/ 1 w 75"/>
                              <a:gd name="T29" fmla="*/ 3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53"/>
                              <a:gd name="T47" fmla="*/ 75 w 75"/>
                              <a:gd name="T48" fmla="*/ 53 h 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53">
                                <a:moveTo>
                                  <a:pt x="1" y="3"/>
                                </a:moveTo>
                                <a:lnTo>
                                  <a:pt x="0" y="24"/>
                                </a:lnTo>
                                <a:lnTo>
                                  <a:pt x="10" y="32"/>
                                </a:lnTo>
                                <a:lnTo>
                                  <a:pt x="20" y="35"/>
                                </a:lnTo>
                                <a:lnTo>
                                  <a:pt x="27" y="39"/>
                                </a:lnTo>
                                <a:lnTo>
                                  <a:pt x="39" y="46"/>
                                </a:lnTo>
                                <a:lnTo>
                                  <a:pt x="60" y="52"/>
                                </a:lnTo>
                                <a:lnTo>
                                  <a:pt x="68" y="50"/>
                                </a:lnTo>
                                <a:lnTo>
                                  <a:pt x="74" y="47"/>
                                </a:lnTo>
                                <a:lnTo>
                                  <a:pt x="74" y="42"/>
                                </a:lnTo>
                                <a:lnTo>
                                  <a:pt x="66" y="30"/>
                                </a:lnTo>
                                <a:lnTo>
                                  <a:pt x="49" y="18"/>
                                </a:lnTo>
                                <a:lnTo>
                                  <a:pt x="36" y="7"/>
                                </a:lnTo>
                                <a:lnTo>
                                  <a:pt x="31" y="0"/>
                                </a:lnTo>
                                <a:lnTo>
                                  <a:pt x="1" y="3"/>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551" name="Group 1303">
                          <a:extLst>
                            <a:ext uri="{FF2B5EF4-FFF2-40B4-BE49-F238E27FC236}">
                              <a16:creationId xmlns:a16="http://schemas.microsoft.com/office/drawing/2014/main" xmlns="" id="{467538D8-5A56-4C11-9F42-4D3FEC0443B5}"/>
                            </a:ext>
                          </a:extLst>
                        </p:cNvPr>
                        <p:cNvGrpSpPr>
                          <a:grpSpLocks/>
                        </p:cNvGrpSpPr>
                        <p:nvPr/>
                      </p:nvGrpSpPr>
                      <p:grpSpPr bwMode="auto">
                        <a:xfrm>
                          <a:off x="3236" y="949"/>
                          <a:ext cx="238" cy="585"/>
                          <a:chOff x="3236" y="949"/>
                          <a:chExt cx="238" cy="585"/>
                        </a:xfrm>
                      </p:grpSpPr>
                      <p:grpSp>
                        <p:nvGrpSpPr>
                          <p:cNvPr id="20552" name="Group 1304">
                            <a:extLst>
                              <a:ext uri="{FF2B5EF4-FFF2-40B4-BE49-F238E27FC236}">
                                <a16:creationId xmlns:a16="http://schemas.microsoft.com/office/drawing/2014/main" xmlns="" id="{96F97F30-FA09-46D3-A88A-5ED1A87BEE1C}"/>
                              </a:ext>
                            </a:extLst>
                          </p:cNvPr>
                          <p:cNvGrpSpPr>
                            <a:grpSpLocks/>
                          </p:cNvGrpSpPr>
                          <p:nvPr/>
                        </p:nvGrpSpPr>
                        <p:grpSpPr bwMode="auto">
                          <a:xfrm>
                            <a:off x="3266" y="949"/>
                            <a:ext cx="151" cy="188"/>
                            <a:chOff x="3266" y="949"/>
                            <a:chExt cx="151" cy="188"/>
                          </a:xfrm>
                        </p:grpSpPr>
                        <p:sp>
                          <p:nvSpPr>
                            <p:cNvPr id="20557" name="Freeform 1305">
                              <a:extLst>
                                <a:ext uri="{FF2B5EF4-FFF2-40B4-BE49-F238E27FC236}">
                                  <a16:creationId xmlns:a16="http://schemas.microsoft.com/office/drawing/2014/main" xmlns="" id="{FBED24BB-DF44-4F4C-BBA6-FA07B28B1965}"/>
                                </a:ext>
                              </a:extLst>
                            </p:cNvPr>
                            <p:cNvSpPr>
                              <a:spLocks/>
                            </p:cNvSpPr>
                            <p:nvPr/>
                          </p:nvSpPr>
                          <p:spPr bwMode="auto">
                            <a:xfrm>
                              <a:off x="3266" y="959"/>
                              <a:ext cx="151" cy="178"/>
                            </a:xfrm>
                            <a:custGeom>
                              <a:avLst/>
                              <a:gdLst>
                                <a:gd name="T0" fmla="*/ 0 w 151"/>
                                <a:gd name="T1" fmla="*/ 34 h 178"/>
                                <a:gd name="T2" fmla="*/ 45 w 151"/>
                                <a:gd name="T3" fmla="*/ 0 h 178"/>
                                <a:gd name="T4" fmla="*/ 95 w 151"/>
                                <a:gd name="T5" fmla="*/ 78 h 178"/>
                                <a:gd name="T6" fmla="*/ 103 w 151"/>
                                <a:gd name="T7" fmla="*/ 4 h 178"/>
                                <a:gd name="T8" fmla="*/ 133 w 151"/>
                                <a:gd name="T9" fmla="*/ 13 h 178"/>
                                <a:gd name="T10" fmla="*/ 150 w 151"/>
                                <a:gd name="T11" fmla="*/ 40 h 178"/>
                                <a:gd name="T12" fmla="*/ 147 w 151"/>
                                <a:gd name="T13" fmla="*/ 177 h 178"/>
                                <a:gd name="T14" fmla="*/ 17 w 151"/>
                                <a:gd name="T15" fmla="*/ 177 h 178"/>
                                <a:gd name="T16" fmla="*/ 0 w 151"/>
                                <a:gd name="T17" fmla="*/ 3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178"/>
                                <a:gd name="T29" fmla="*/ 151 w 151"/>
                                <a:gd name="T30" fmla="*/ 178 h 1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178">
                                  <a:moveTo>
                                    <a:pt x="0" y="34"/>
                                  </a:moveTo>
                                  <a:lnTo>
                                    <a:pt x="45" y="0"/>
                                  </a:lnTo>
                                  <a:lnTo>
                                    <a:pt x="95" y="78"/>
                                  </a:lnTo>
                                  <a:lnTo>
                                    <a:pt x="103" y="4"/>
                                  </a:lnTo>
                                  <a:lnTo>
                                    <a:pt x="133" y="13"/>
                                  </a:lnTo>
                                  <a:lnTo>
                                    <a:pt x="150" y="40"/>
                                  </a:lnTo>
                                  <a:lnTo>
                                    <a:pt x="147" y="177"/>
                                  </a:lnTo>
                                  <a:lnTo>
                                    <a:pt x="17" y="177"/>
                                  </a:lnTo>
                                  <a:lnTo>
                                    <a:pt x="0" y="34"/>
                                  </a:lnTo>
                                </a:path>
                              </a:pathLst>
                            </a:custGeom>
                            <a:blipFill dpi="0" rotWithShape="0">
                              <a:blip r:embed="rId2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58" name="Freeform 1306">
                              <a:extLst>
                                <a:ext uri="{FF2B5EF4-FFF2-40B4-BE49-F238E27FC236}">
                                  <a16:creationId xmlns:a16="http://schemas.microsoft.com/office/drawing/2014/main" xmlns="" id="{3544ED82-1031-4786-B558-C53AC2AE88D7}"/>
                                </a:ext>
                              </a:extLst>
                            </p:cNvPr>
                            <p:cNvSpPr>
                              <a:spLocks/>
                            </p:cNvSpPr>
                            <p:nvPr/>
                          </p:nvSpPr>
                          <p:spPr bwMode="auto">
                            <a:xfrm>
                              <a:off x="3310" y="949"/>
                              <a:ext cx="61" cy="104"/>
                            </a:xfrm>
                            <a:custGeom>
                              <a:avLst/>
                              <a:gdLst>
                                <a:gd name="T0" fmla="*/ 0 w 61"/>
                                <a:gd name="T1" fmla="*/ 10 h 104"/>
                                <a:gd name="T2" fmla="*/ 5 w 61"/>
                                <a:gd name="T3" fmla="*/ 0 h 104"/>
                                <a:gd name="T4" fmla="*/ 42 w 61"/>
                                <a:gd name="T5" fmla="*/ 18 h 104"/>
                                <a:gd name="T6" fmla="*/ 51 w 61"/>
                                <a:gd name="T7" fmla="*/ 6 h 104"/>
                                <a:gd name="T8" fmla="*/ 57 w 61"/>
                                <a:gd name="T9" fmla="*/ 10 h 104"/>
                                <a:gd name="T10" fmla="*/ 60 w 61"/>
                                <a:gd name="T11" fmla="*/ 71 h 104"/>
                                <a:gd name="T12" fmla="*/ 59 w 61"/>
                                <a:gd name="T13" fmla="*/ 103 h 104"/>
                                <a:gd name="T14" fmla="*/ 0 w 61"/>
                                <a:gd name="T15" fmla="*/ 10 h 104"/>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104"/>
                                <a:gd name="T26" fmla="*/ 61 w 61"/>
                                <a:gd name="T27" fmla="*/ 104 h 1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104">
                                  <a:moveTo>
                                    <a:pt x="0" y="10"/>
                                  </a:moveTo>
                                  <a:lnTo>
                                    <a:pt x="5" y="0"/>
                                  </a:lnTo>
                                  <a:lnTo>
                                    <a:pt x="42" y="18"/>
                                  </a:lnTo>
                                  <a:lnTo>
                                    <a:pt x="51" y="6"/>
                                  </a:lnTo>
                                  <a:lnTo>
                                    <a:pt x="57" y="10"/>
                                  </a:lnTo>
                                  <a:lnTo>
                                    <a:pt x="60" y="71"/>
                                  </a:lnTo>
                                  <a:lnTo>
                                    <a:pt x="59" y="103"/>
                                  </a:lnTo>
                                  <a:lnTo>
                                    <a:pt x="0" y="10"/>
                                  </a:lnTo>
                                </a:path>
                              </a:pathLst>
                            </a:custGeom>
                            <a:blipFill dpi="0" rotWithShape="0">
                              <a:blip r:embed="rId2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59" name="Freeform 1307">
                              <a:extLst>
                                <a:ext uri="{FF2B5EF4-FFF2-40B4-BE49-F238E27FC236}">
                                  <a16:creationId xmlns:a16="http://schemas.microsoft.com/office/drawing/2014/main" xmlns="" id="{DE3E5B47-494F-493F-AF24-6015A66B45CD}"/>
                                </a:ext>
                              </a:extLst>
                            </p:cNvPr>
                            <p:cNvSpPr>
                              <a:spLocks/>
                            </p:cNvSpPr>
                            <p:nvPr/>
                          </p:nvSpPr>
                          <p:spPr bwMode="auto">
                            <a:xfrm>
                              <a:off x="3329" y="970"/>
                              <a:ext cx="39" cy="21"/>
                            </a:xfrm>
                            <a:custGeom>
                              <a:avLst/>
                              <a:gdLst>
                                <a:gd name="T0" fmla="*/ 0 w 39"/>
                                <a:gd name="T1" fmla="*/ 20 h 21"/>
                                <a:gd name="T2" fmla="*/ 21 w 39"/>
                                <a:gd name="T3" fmla="*/ 0 h 21"/>
                                <a:gd name="T4" fmla="*/ 38 w 39"/>
                                <a:gd name="T5" fmla="*/ 16 h 21"/>
                                <a:gd name="T6" fmla="*/ 0 60000 65536"/>
                                <a:gd name="T7" fmla="*/ 0 60000 65536"/>
                                <a:gd name="T8" fmla="*/ 0 60000 65536"/>
                                <a:gd name="T9" fmla="*/ 0 w 39"/>
                                <a:gd name="T10" fmla="*/ 0 h 21"/>
                                <a:gd name="T11" fmla="*/ 39 w 39"/>
                                <a:gd name="T12" fmla="*/ 21 h 21"/>
                              </a:gdLst>
                              <a:ahLst/>
                              <a:cxnLst>
                                <a:cxn ang="T6">
                                  <a:pos x="T0" y="T1"/>
                                </a:cxn>
                                <a:cxn ang="T7">
                                  <a:pos x="T2" y="T3"/>
                                </a:cxn>
                                <a:cxn ang="T8">
                                  <a:pos x="T4" y="T5"/>
                                </a:cxn>
                              </a:cxnLst>
                              <a:rect l="T9" t="T10" r="T11" b="T12"/>
                              <a:pathLst>
                                <a:path w="39" h="21">
                                  <a:moveTo>
                                    <a:pt x="0" y="20"/>
                                  </a:moveTo>
                                  <a:lnTo>
                                    <a:pt x="21" y="0"/>
                                  </a:lnTo>
                                  <a:lnTo>
                                    <a:pt x="38" y="16"/>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0553" name="Group 1308">
                            <a:extLst>
                              <a:ext uri="{FF2B5EF4-FFF2-40B4-BE49-F238E27FC236}">
                                <a16:creationId xmlns:a16="http://schemas.microsoft.com/office/drawing/2014/main" xmlns="" id="{1BD91B0B-8957-46A0-816E-125024A26448}"/>
                              </a:ext>
                            </a:extLst>
                          </p:cNvPr>
                          <p:cNvGrpSpPr>
                            <a:grpSpLocks/>
                          </p:cNvGrpSpPr>
                          <p:nvPr/>
                        </p:nvGrpSpPr>
                        <p:grpSpPr bwMode="auto">
                          <a:xfrm>
                            <a:off x="3236" y="958"/>
                            <a:ext cx="238" cy="576"/>
                            <a:chOff x="3236" y="958"/>
                            <a:chExt cx="238" cy="576"/>
                          </a:xfrm>
                        </p:grpSpPr>
                        <p:sp>
                          <p:nvSpPr>
                            <p:cNvPr id="20554" name="Freeform 1309">
                              <a:extLst>
                                <a:ext uri="{FF2B5EF4-FFF2-40B4-BE49-F238E27FC236}">
                                  <a16:creationId xmlns:a16="http://schemas.microsoft.com/office/drawing/2014/main" xmlns="" id="{1EF2A159-CD04-487F-8EF2-C110F15BCF94}"/>
                                </a:ext>
                              </a:extLst>
                            </p:cNvPr>
                            <p:cNvSpPr>
                              <a:spLocks/>
                            </p:cNvSpPr>
                            <p:nvPr/>
                          </p:nvSpPr>
                          <p:spPr bwMode="auto">
                            <a:xfrm>
                              <a:off x="3236" y="958"/>
                              <a:ext cx="238" cy="576"/>
                            </a:xfrm>
                            <a:custGeom>
                              <a:avLst/>
                              <a:gdLst>
                                <a:gd name="T0" fmla="*/ 75 w 238"/>
                                <a:gd name="T1" fmla="*/ 0 h 576"/>
                                <a:gd name="T2" fmla="*/ 18 w 238"/>
                                <a:gd name="T3" fmla="*/ 42 h 576"/>
                                <a:gd name="T4" fmla="*/ 0 w 238"/>
                                <a:gd name="T5" fmla="*/ 178 h 576"/>
                                <a:gd name="T6" fmla="*/ 44 w 238"/>
                                <a:gd name="T7" fmla="*/ 268 h 576"/>
                                <a:gd name="T8" fmla="*/ 45 w 238"/>
                                <a:gd name="T9" fmla="*/ 285 h 576"/>
                                <a:gd name="T10" fmla="*/ 48 w 238"/>
                                <a:gd name="T11" fmla="*/ 306 h 576"/>
                                <a:gd name="T12" fmla="*/ 53 w 238"/>
                                <a:gd name="T13" fmla="*/ 319 h 576"/>
                                <a:gd name="T14" fmla="*/ 46 w 238"/>
                                <a:gd name="T15" fmla="*/ 417 h 576"/>
                                <a:gd name="T16" fmla="*/ 31 w 238"/>
                                <a:gd name="T17" fmla="*/ 573 h 576"/>
                                <a:gd name="T18" fmla="*/ 47 w 238"/>
                                <a:gd name="T19" fmla="*/ 575 h 576"/>
                                <a:gd name="T20" fmla="*/ 72 w 238"/>
                                <a:gd name="T21" fmla="*/ 567 h 576"/>
                                <a:gd name="T22" fmla="*/ 90 w 238"/>
                                <a:gd name="T23" fmla="*/ 461 h 576"/>
                                <a:gd name="T24" fmla="*/ 99 w 238"/>
                                <a:gd name="T25" fmla="*/ 422 h 576"/>
                                <a:gd name="T26" fmla="*/ 125 w 238"/>
                                <a:gd name="T27" fmla="*/ 321 h 576"/>
                                <a:gd name="T28" fmla="*/ 129 w 238"/>
                                <a:gd name="T29" fmla="*/ 428 h 576"/>
                                <a:gd name="T30" fmla="*/ 143 w 238"/>
                                <a:gd name="T31" fmla="*/ 558 h 576"/>
                                <a:gd name="T32" fmla="*/ 180 w 238"/>
                                <a:gd name="T33" fmla="*/ 559 h 576"/>
                                <a:gd name="T34" fmla="*/ 184 w 238"/>
                                <a:gd name="T35" fmla="*/ 419 h 576"/>
                                <a:gd name="T36" fmla="*/ 181 w 238"/>
                                <a:gd name="T37" fmla="*/ 280 h 576"/>
                                <a:gd name="T38" fmla="*/ 182 w 238"/>
                                <a:gd name="T39" fmla="*/ 210 h 576"/>
                                <a:gd name="T40" fmla="*/ 190 w 238"/>
                                <a:gd name="T41" fmla="*/ 188 h 576"/>
                                <a:gd name="T42" fmla="*/ 194 w 238"/>
                                <a:gd name="T43" fmla="*/ 190 h 576"/>
                                <a:gd name="T44" fmla="*/ 234 w 238"/>
                                <a:gd name="T45" fmla="*/ 166 h 576"/>
                                <a:gd name="T46" fmla="*/ 237 w 238"/>
                                <a:gd name="T47" fmla="*/ 122 h 576"/>
                                <a:gd name="T48" fmla="*/ 173 w 238"/>
                                <a:gd name="T49" fmla="*/ 15 h 576"/>
                                <a:gd name="T50" fmla="*/ 129 w 238"/>
                                <a:gd name="T51" fmla="*/ 0 h 576"/>
                                <a:gd name="T52" fmla="*/ 138 w 238"/>
                                <a:gd name="T53" fmla="*/ 72 h 576"/>
                                <a:gd name="T54" fmla="*/ 127 w 238"/>
                                <a:gd name="T55" fmla="*/ 142 h 576"/>
                                <a:gd name="T56" fmla="*/ 110 w 238"/>
                                <a:gd name="T57" fmla="*/ 76 h 576"/>
                                <a:gd name="T58" fmla="*/ 75 w 238"/>
                                <a:gd name="T59" fmla="*/ 0 h 57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38"/>
                                <a:gd name="T91" fmla="*/ 0 h 576"/>
                                <a:gd name="T92" fmla="*/ 238 w 238"/>
                                <a:gd name="T93" fmla="*/ 576 h 57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38" h="576">
                                  <a:moveTo>
                                    <a:pt x="75" y="0"/>
                                  </a:moveTo>
                                  <a:lnTo>
                                    <a:pt x="18" y="42"/>
                                  </a:lnTo>
                                  <a:lnTo>
                                    <a:pt x="0" y="178"/>
                                  </a:lnTo>
                                  <a:lnTo>
                                    <a:pt x="44" y="268"/>
                                  </a:lnTo>
                                  <a:lnTo>
                                    <a:pt x="45" y="285"/>
                                  </a:lnTo>
                                  <a:lnTo>
                                    <a:pt x="48" y="306"/>
                                  </a:lnTo>
                                  <a:lnTo>
                                    <a:pt x="53" y="319"/>
                                  </a:lnTo>
                                  <a:lnTo>
                                    <a:pt x="46" y="417"/>
                                  </a:lnTo>
                                  <a:lnTo>
                                    <a:pt x="31" y="573"/>
                                  </a:lnTo>
                                  <a:lnTo>
                                    <a:pt x="47" y="575"/>
                                  </a:lnTo>
                                  <a:lnTo>
                                    <a:pt x="72" y="567"/>
                                  </a:lnTo>
                                  <a:lnTo>
                                    <a:pt x="90" y="461"/>
                                  </a:lnTo>
                                  <a:lnTo>
                                    <a:pt x="99" y="422"/>
                                  </a:lnTo>
                                  <a:lnTo>
                                    <a:pt x="125" y="321"/>
                                  </a:lnTo>
                                  <a:lnTo>
                                    <a:pt x="129" y="428"/>
                                  </a:lnTo>
                                  <a:lnTo>
                                    <a:pt x="143" y="558"/>
                                  </a:lnTo>
                                  <a:lnTo>
                                    <a:pt x="180" y="559"/>
                                  </a:lnTo>
                                  <a:lnTo>
                                    <a:pt x="184" y="419"/>
                                  </a:lnTo>
                                  <a:lnTo>
                                    <a:pt x="181" y="280"/>
                                  </a:lnTo>
                                  <a:lnTo>
                                    <a:pt x="182" y="210"/>
                                  </a:lnTo>
                                  <a:lnTo>
                                    <a:pt x="190" y="188"/>
                                  </a:lnTo>
                                  <a:lnTo>
                                    <a:pt x="194" y="190"/>
                                  </a:lnTo>
                                  <a:lnTo>
                                    <a:pt x="234" y="166"/>
                                  </a:lnTo>
                                  <a:lnTo>
                                    <a:pt x="237" y="122"/>
                                  </a:lnTo>
                                  <a:lnTo>
                                    <a:pt x="173" y="15"/>
                                  </a:lnTo>
                                  <a:lnTo>
                                    <a:pt x="129" y="0"/>
                                  </a:lnTo>
                                  <a:lnTo>
                                    <a:pt x="138" y="72"/>
                                  </a:lnTo>
                                  <a:lnTo>
                                    <a:pt x="127" y="142"/>
                                  </a:lnTo>
                                  <a:lnTo>
                                    <a:pt x="110" y="76"/>
                                  </a:lnTo>
                                  <a:lnTo>
                                    <a:pt x="75" y="0"/>
                                  </a:lnTo>
                                </a:path>
                              </a:pathLst>
                            </a:custGeom>
                            <a:blipFill dpi="0" rotWithShape="0">
                              <a:blip r:embed="rId29"/>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55" name="Freeform 1310">
                              <a:extLst>
                                <a:ext uri="{FF2B5EF4-FFF2-40B4-BE49-F238E27FC236}">
                                  <a16:creationId xmlns:a16="http://schemas.microsoft.com/office/drawing/2014/main" xmlns="" id="{6105CEB6-593A-4194-A37D-EE97D6C7C6BC}"/>
                                </a:ext>
                              </a:extLst>
                            </p:cNvPr>
                            <p:cNvSpPr>
                              <a:spLocks/>
                            </p:cNvSpPr>
                            <p:nvPr/>
                          </p:nvSpPr>
                          <p:spPr bwMode="auto">
                            <a:xfrm>
                              <a:off x="3249" y="1020"/>
                              <a:ext cx="61" cy="150"/>
                            </a:xfrm>
                            <a:custGeom>
                              <a:avLst/>
                              <a:gdLst>
                                <a:gd name="T0" fmla="*/ 30 w 61"/>
                                <a:gd name="T1" fmla="*/ 0 h 150"/>
                                <a:gd name="T2" fmla="*/ 36 w 61"/>
                                <a:gd name="T3" fmla="*/ 36 h 150"/>
                                <a:gd name="T4" fmla="*/ 33 w 61"/>
                                <a:gd name="T5" fmla="*/ 90 h 150"/>
                                <a:gd name="T6" fmla="*/ 0 w 61"/>
                                <a:gd name="T7" fmla="*/ 99 h 150"/>
                                <a:gd name="T8" fmla="*/ 33 w 61"/>
                                <a:gd name="T9" fmla="*/ 102 h 150"/>
                                <a:gd name="T10" fmla="*/ 42 w 61"/>
                                <a:gd name="T11" fmla="*/ 134 h 150"/>
                                <a:gd name="T12" fmla="*/ 60 w 61"/>
                                <a:gd name="T13" fmla="*/ 149 h 150"/>
                                <a:gd name="T14" fmla="*/ 54 w 61"/>
                                <a:gd name="T15" fmla="*/ 123 h 150"/>
                                <a:gd name="T16" fmla="*/ 48 w 61"/>
                                <a:gd name="T17" fmla="*/ 108 h 150"/>
                                <a:gd name="T18" fmla="*/ 45 w 61"/>
                                <a:gd name="T19" fmla="*/ 72 h 150"/>
                                <a:gd name="T20" fmla="*/ 30 w 61"/>
                                <a:gd name="T21" fmla="*/ 0 h 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1"/>
                                <a:gd name="T34" fmla="*/ 0 h 150"/>
                                <a:gd name="T35" fmla="*/ 61 w 61"/>
                                <a:gd name="T36" fmla="*/ 150 h 1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1" h="150">
                                  <a:moveTo>
                                    <a:pt x="30" y="0"/>
                                  </a:moveTo>
                                  <a:lnTo>
                                    <a:pt x="36" y="36"/>
                                  </a:lnTo>
                                  <a:lnTo>
                                    <a:pt x="33" y="90"/>
                                  </a:lnTo>
                                  <a:lnTo>
                                    <a:pt x="0" y="99"/>
                                  </a:lnTo>
                                  <a:lnTo>
                                    <a:pt x="33" y="102"/>
                                  </a:lnTo>
                                  <a:lnTo>
                                    <a:pt x="42" y="134"/>
                                  </a:lnTo>
                                  <a:lnTo>
                                    <a:pt x="60" y="149"/>
                                  </a:lnTo>
                                  <a:lnTo>
                                    <a:pt x="54" y="123"/>
                                  </a:lnTo>
                                  <a:lnTo>
                                    <a:pt x="48" y="108"/>
                                  </a:lnTo>
                                  <a:lnTo>
                                    <a:pt x="45" y="72"/>
                                  </a:lnTo>
                                  <a:lnTo>
                                    <a:pt x="30" y="0"/>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56" name="Freeform 1311">
                              <a:extLst>
                                <a:ext uri="{FF2B5EF4-FFF2-40B4-BE49-F238E27FC236}">
                                  <a16:creationId xmlns:a16="http://schemas.microsoft.com/office/drawing/2014/main" xmlns="" id="{E86E1A67-6856-4175-BBD3-6558C0EC7DA4}"/>
                                </a:ext>
                              </a:extLst>
                            </p:cNvPr>
                            <p:cNvSpPr>
                              <a:spLocks/>
                            </p:cNvSpPr>
                            <p:nvPr/>
                          </p:nvSpPr>
                          <p:spPr bwMode="auto">
                            <a:xfrm>
                              <a:off x="3304" y="1028"/>
                              <a:ext cx="22" cy="22"/>
                            </a:xfrm>
                            <a:custGeom>
                              <a:avLst/>
                              <a:gdLst>
                                <a:gd name="T0" fmla="*/ 0 w 22"/>
                                <a:gd name="T1" fmla="*/ 21 h 22"/>
                                <a:gd name="T2" fmla="*/ 4 w 22"/>
                                <a:gd name="T3" fmla="*/ 0 h 22"/>
                                <a:gd name="T4" fmla="*/ 21 w 22"/>
                                <a:gd name="T5" fmla="*/ 18 h 22"/>
                                <a:gd name="T6" fmla="*/ 0 w 22"/>
                                <a:gd name="T7" fmla="*/ 21 h 22"/>
                                <a:gd name="T8" fmla="*/ 0 60000 65536"/>
                                <a:gd name="T9" fmla="*/ 0 60000 65536"/>
                                <a:gd name="T10" fmla="*/ 0 60000 65536"/>
                                <a:gd name="T11" fmla="*/ 0 60000 65536"/>
                                <a:gd name="T12" fmla="*/ 0 w 22"/>
                                <a:gd name="T13" fmla="*/ 0 h 22"/>
                                <a:gd name="T14" fmla="*/ 22 w 22"/>
                                <a:gd name="T15" fmla="*/ 22 h 22"/>
                              </a:gdLst>
                              <a:ahLst/>
                              <a:cxnLst>
                                <a:cxn ang="T8">
                                  <a:pos x="T0" y="T1"/>
                                </a:cxn>
                                <a:cxn ang="T9">
                                  <a:pos x="T2" y="T3"/>
                                </a:cxn>
                                <a:cxn ang="T10">
                                  <a:pos x="T4" y="T5"/>
                                </a:cxn>
                                <a:cxn ang="T11">
                                  <a:pos x="T6" y="T7"/>
                                </a:cxn>
                              </a:cxnLst>
                              <a:rect l="T12" t="T13" r="T14" b="T15"/>
                              <a:pathLst>
                                <a:path w="22" h="22">
                                  <a:moveTo>
                                    <a:pt x="0" y="21"/>
                                  </a:moveTo>
                                  <a:lnTo>
                                    <a:pt x="4" y="0"/>
                                  </a:lnTo>
                                  <a:lnTo>
                                    <a:pt x="21" y="18"/>
                                  </a:lnTo>
                                  <a:lnTo>
                                    <a:pt x="0" y="21"/>
                                  </a:lnTo>
                                </a:path>
                              </a:pathLst>
                            </a:custGeom>
                            <a:blipFill dpi="0" rotWithShape="0">
                              <a:blip r:embed="rId2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grpSp>
                    <p:nvGrpSpPr>
                      <p:cNvPr id="20545" name="Group 1312">
                        <a:extLst>
                          <a:ext uri="{FF2B5EF4-FFF2-40B4-BE49-F238E27FC236}">
                            <a16:creationId xmlns:a16="http://schemas.microsoft.com/office/drawing/2014/main" xmlns="" id="{4562B9F5-8A5A-4121-87C8-2955C0ACEF08}"/>
                          </a:ext>
                        </a:extLst>
                      </p:cNvPr>
                      <p:cNvGrpSpPr>
                        <a:grpSpLocks/>
                      </p:cNvGrpSpPr>
                      <p:nvPr/>
                    </p:nvGrpSpPr>
                    <p:grpSpPr bwMode="auto">
                      <a:xfrm>
                        <a:off x="3303" y="858"/>
                        <a:ext cx="76" cy="113"/>
                        <a:chOff x="3303" y="858"/>
                        <a:chExt cx="76" cy="113"/>
                      </a:xfrm>
                    </p:grpSpPr>
                    <p:sp>
                      <p:nvSpPr>
                        <p:cNvPr id="20547" name="Freeform 1313">
                          <a:extLst>
                            <a:ext uri="{FF2B5EF4-FFF2-40B4-BE49-F238E27FC236}">
                              <a16:creationId xmlns:a16="http://schemas.microsoft.com/office/drawing/2014/main" xmlns="" id="{75C5BEB2-6754-4A4A-8E21-C9CE611C50B4}"/>
                            </a:ext>
                          </a:extLst>
                        </p:cNvPr>
                        <p:cNvSpPr>
                          <a:spLocks/>
                        </p:cNvSpPr>
                        <p:nvPr/>
                      </p:nvSpPr>
                      <p:spPr bwMode="auto">
                        <a:xfrm>
                          <a:off x="3305" y="859"/>
                          <a:ext cx="68" cy="112"/>
                        </a:xfrm>
                        <a:custGeom>
                          <a:avLst/>
                          <a:gdLst>
                            <a:gd name="T0" fmla="*/ 66 w 68"/>
                            <a:gd name="T1" fmla="*/ 19 h 112"/>
                            <a:gd name="T2" fmla="*/ 67 w 68"/>
                            <a:gd name="T3" fmla="*/ 36 h 112"/>
                            <a:gd name="T4" fmla="*/ 64 w 68"/>
                            <a:gd name="T5" fmla="*/ 43 h 112"/>
                            <a:gd name="T6" fmla="*/ 67 w 68"/>
                            <a:gd name="T7" fmla="*/ 49 h 112"/>
                            <a:gd name="T8" fmla="*/ 66 w 68"/>
                            <a:gd name="T9" fmla="*/ 55 h 112"/>
                            <a:gd name="T10" fmla="*/ 65 w 68"/>
                            <a:gd name="T11" fmla="*/ 64 h 112"/>
                            <a:gd name="T12" fmla="*/ 64 w 68"/>
                            <a:gd name="T13" fmla="*/ 73 h 112"/>
                            <a:gd name="T14" fmla="*/ 65 w 68"/>
                            <a:gd name="T15" fmla="*/ 83 h 112"/>
                            <a:gd name="T16" fmla="*/ 61 w 68"/>
                            <a:gd name="T17" fmla="*/ 89 h 112"/>
                            <a:gd name="T18" fmla="*/ 55 w 68"/>
                            <a:gd name="T19" fmla="*/ 93 h 112"/>
                            <a:gd name="T20" fmla="*/ 57 w 68"/>
                            <a:gd name="T21" fmla="*/ 98 h 112"/>
                            <a:gd name="T22" fmla="*/ 46 w 68"/>
                            <a:gd name="T23" fmla="*/ 111 h 112"/>
                            <a:gd name="T24" fmla="*/ 10 w 68"/>
                            <a:gd name="T25" fmla="*/ 92 h 112"/>
                            <a:gd name="T26" fmla="*/ 8 w 68"/>
                            <a:gd name="T27" fmla="*/ 68 h 112"/>
                            <a:gd name="T28" fmla="*/ 7 w 68"/>
                            <a:gd name="T29" fmla="*/ 65 h 112"/>
                            <a:gd name="T30" fmla="*/ 5 w 68"/>
                            <a:gd name="T31" fmla="*/ 61 h 112"/>
                            <a:gd name="T32" fmla="*/ 2 w 68"/>
                            <a:gd name="T33" fmla="*/ 54 h 112"/>
                            <a:gd name="T34" fmla="*/ 0 w 68"/>
                            <a:gd name="T35" fmla="*/ 41 h 112"/>
                            <a:gd name="T36" fmla="*/ 4 w 68"/>
                            <a:gd name="T37" fmla="*/ 39 h 112"/>
                            <a:gd name="T38" fmla="*/ 3 w 68"/>
                            <a:gd name="T39" fmla="*/ 35 h 112"/>
                            <a:gd name="T40" fmla="*/ 3 w 68"/>
                            <a:gd name="T41" fmla="*/ 26 h 112"/>
                            <a:gd name="T42" fmla="*/ 4 w 68"/>
                            <a:gd name="T43" fmla="*/ 20 h 112"/>
                            <a:gd name="T44" fmla="*/ 7 w 68"/>
                            <a:gd name="T45" fmla="*/ 13 h 112"/>
                            <a:gd name="T46" fmla="*/ 10 w 68"/>
                            <a:gd name="T47" fmla="*/ 8 h 112"/>
                            <a:gd name="T48" fmla="*/ 17 w 68"/>
                            <a:gd name="T49" fmla="*/ 3 h 112"/>
                            <a:gd name="T50" fmla="*/ 24 w 68"/>
                            <a:gd name="T51" fmla="*/ 1 h 112"/>
                            <a:gd name="T52" fmla="*/ 31 w 68"/>
                            <a:gd name="T53" fmla="*/ 0 h 112"/>
                            <a:gd name="T54" fmla="*/ 39 w 68"/>
                            <a:gd name="T55" fmla="*/ 0 h 112"/>
                            <a:gd name="T56" fmla="*/ 46 w 68"/>
                            <a:gd name="T57" fmla="*/ 1 h 112"/>
                            <a:gd name="T58" fmla="*/ 52 w 68"/>
                            <a:gd name="T59" fmla="*/ 2 h 112"/>
                            <a:gd name="T60" fmla="*/ 59 w 68"/>
                            <a:gd name="T61" fmla="*/ 5 h 112"/>
                            <a:gd name="T62" fmla="*/ 62 w 68"/>
                            <a:gd name="T63" fmla="*/ 9 h 112"/>
                            <a:gd name="T64" fmla="*/ 64 w 68"/>
                            <a:gd name="T65" fmla="*/ 12 h 112"/>
                            <a:gd name="T66" fmla="*/ 66 w 68"/>
                            <a:gd name="T67" fmla="*/ 19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8"/>
                            <a:gd name="T103" fmla="*/ 0 h 112"/>
                            <a:gd name="T104" fmla="*/ 68 w 68"/>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8" h="112">
                              <a:moveTo>
                                <a:pt x="66" y="19"/>
                              </a:moveTo>
                              <a:lnTo>
                                <a:pt x="67" y="36"/>
                              </a:lnTo>
                              <a:lnTo>
                                <a:pt x="64" y="43"/>
                              </a:lnTo>
                              <a:lnTo>
                                <a:pt x="67" y="49"/>
                              </a:lnTo>
                              <a:lnTo>
                                <a:pt x="66" y="55"/>
                              </a:lnTo>
                              <a:lnTo>
                                <a:pt x="65" y="64"/>
                              </a:lnTo>
                              <a:lnTo>
                                <a:pt x="64" y="73"/>
                              </a:lnTo>
                              <a:lnTo>
                                <a:pt x="65" y="83"/>
                              </a:lnTo>
                              <a:lnTo>
                                <a:pt x="61" y="89"/>
                              </a:lnTo>
                              <a:lnTo>
                                <a:pt x="55" y="93"/>
                              </a:lnTo>
                              <a:lnTo>
                                <a:pt x="57" y="98"/>
                              </a:lnTo>
                              <a:lnTo>
                                <a:pt x="46" y="111"/>
                              </a:lnTo>
                              <a:lnTo>
                                <a:pt x="10" y="92"/>
                              </a:lnTo>
                              <a:lnTo>
                                <a:pt x="8" y="68"/>
                              </a:lnTo>
                              <a:lnTo>
                                <a:pt x="7" y="65"/>
                              </a:lnTo>
                              <a:lnTo>
                                <a:pt x="5" y="61"/>
                              </a:lnTo>
                              <a:lnTo>
                                <a:pt x="2" y="54"/>
                              </a:lnTo>
                              <a:lnTo>
                                <a:pt x="0" y="41"/>
                              </a:lnTo>
                              <a:lnTo>
                                <a:pt x="4" y="39"/>
                              </a:lnTo>
                              <a:lnTo>
                                <a:pt x="3" y="35"/>
                              </a:lnTo>
                              <a:lnTo>
                                <a:pt x="3" y="26"/>
                              </a:lnTo>
                              <a:lnTo>
                                <a:pt x="4" y="20"/>
                              </a:lnTo>
                              <a:lnTo>
                                <a:pt x="7" y="13"/>
                              </a:lnTo>
                              <a:lnTo>
                                <a:pt x="10" y="8"/>
                              </a:lnTo>
                              <a:lnTo>
                                <a:pt x="17" y="3"/>
                              </a:lnTo>
                              <a:lnTo>
                                <a:pt x="24" y="1"/>
                              </a:lnTo>
                              <a:lnTo>
                                <a:pt x="31" y="0"/>
                              </a:lnTo>
                              <a:lnTo>
                                <a:pt x="39" y="0"/>
                              </a:lnTo>
                              <a:lnTo>
                                <a:pt x="46" y="1"/>
                              </a:lnTo>
                              <a:lnTo>
                                <a:pt x="52" y="2"/>
                              </a:lnTo>
                              <a:lnTo>
                                <a:pt x="59" y="5"/>
                              </a:lnTo>
                              <a:lnTo>
                                <a:pt x="62" y="9"/>
                              </a:lnTo>
                              <a:lnTo>
                                <a:pt x="64" y="12"/>
                              </a:lnTo>
                              <a:lnTo>
                                <a:pt x="66" y="19"/>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48" name="Freeform 1314">
                          <a:extLst>
                            <a:ext uri="{FF2B5EF4-FFF2-40B4-BE49-F238E27FC236}">
                              <a16:creationId xmlns:a16="http://schemas.microsoft.com/office/drawing/2014/main" xmlns="" id="{EE96F5DE-1477-4A31-8CCE-A6A20D4CFE8F}"/>
                            </a:ext>
                          </a:extLst>
                        </p:cNvPr>
                        <p:cNvSpPr>
                          <a:spLocks/>
                        </p:cNvSpPr>
                        <p:nvPr/>
                      </p:nvSpPr>
                      <p:spPr bwMode="auto">
                        <a:xfrm>
                          <a:off x="3312" y="922"/>
                          <a:ext cx="38" cy="29"/>
                        </a:xfrm>
                        <a:custGeom>
                          <a:avLst/>
                          <a:gdLst>
                            <a:gd name="T0" fmla="*/ 3 w 38"/>
                            <a:gd name="T1" fmla="*/ 3 h 29"/>
                            <a:gd name="T2" fmla="*/ 7 w 38"/>
                            <a:gd name="T3" fmla="*/ 2 h 29"/>
                            <a:gd name="T4" fmla="*/ 16 w 38"/>
                            <a:gd name="T5" fmla="*/ 18 h 29"/>
                            <a:gd name="T6" fmla="*/ 37 w 38"/>
                            <a:gd name="T7" fmla="*/ 28 h 29"/>
                            <a:gd name="T8" fmla="*/ 15 w 38"/>
                            <a:gd name="T9" fmla="*/ 21 h 29"/>
                            <a:gd name="T10" fmla="*/ 7 w 38"/>
                            <a:gd name="T11" fmla="*/ 12 h 29"/>
                            <a:gd name="T12" fmla="*/ 2 w 38"/>
                            <a:gd name="T13" fmla="*/ 16 h 29"/>
                            <a:gd name="T14" fmla="*/ 0 w 38"/>
                            <a:gd name="T15" fmla="*/ 0 h 29"/>
                            <a:gd name="T16" fmla="*/ 3 w 38"/>
                            <a:gd name="T17" fmla="*/ 3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29"/>
                            <a:gd name="T29" fmla="*/ 38 w 38"/>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29">
                              <a:moveTo>
                                <a:pt x="3" y="3"/>
                              </a:moveTo>
                              <a:lnTo>
                                <a:pt x="7" y="2"/>
                              </a:lnTo>
                              <a:lnTo>
                                <a:pt x="16" y="18"/>
                              </a:lnTo>
                              <a:lnTo>
                                <a:pt x="37" y="28"/>
                              </a:lnTo>
                              <a:lnTo>
                                <a:pt x="15" y="21"/>
                              </a:lnTo>
                              <a:lnTo>
                                <a:pt x="7" y="12"/>
                              </a:lnTo>
                              <a:lnTo>
                                <a:pt x="2" y="16"/>
                              </a:lnTo>
                              <a:lnTo>
                                <a:pt x="0" y="0"/>
                              </a:lnTo>
                              <a:lnTo>
                                <a:pt x="3" y="3"/>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49" name="Freeform 1315">
                          <a:extLst>
                            <a:ext uri="{FF2B5EF4-FFF2-40B4-BE49-F238E27FC236}">
                              <a16:creationId xmlns:a16="http://schemas.microsoft.com/office/drawing/2014/main" xmlns="" id="{DDC09C24-A257-4261-A3E7-F32300E71CB7}"/>
                            </a:ext>
                          </a:extLst>
                        </p:cNvPr>
                        <p:cNvSpPr>
                          <a:spLocks/>
                        </p:cNvSpPr>
                        <p:nvPr/>
                      </p:nvSpPr>
                      <p:spPr bwMode="auto">
                        <a:xfrm>
                          <a:off x="3303" y="858"/>
                          <a:ext cx="76" cy="72"/>
                        </a:xfrm>
                        <a:custGeom>
                          <a:avLst/>
                          <a:gdLst>
                            <a:gd name="T0" fmla="*/ 11 w 76"/>
                            <a:gd name="T1" fmla="*/ 71 h 72"/>
                            <a:gd name="T2" fmla="*/ 5 w 76"/>
                            <a:gd name="T3" fmla="*/ 63 h 72"/>
                            <a:gd name="T4" fmla="*/ 2 w 76"/>
                            <a:gd name="T5" fmla="*/ 52 h 72"/>
                            <a:gd name="T6" fmla="*/ 0 w 76"/>
                            <a:gd name="T7" fmla="*/ 37 h 72"/>
                            <a:gd name="T8" fmla="*/ 0 w 76"/>
                            <a:gd name="T9" fmla="*/ 23 h 72"/>
                            <a:gd name="T10" fmla="*/ 2 w 76"/>
                            <a:gd name="T11" fmla="*/ 12 h 72"/>
                            <a:gd name="T12" fmla="*/ 10 w 76"/>
                            <a:gd name="T13" fmla="*/ 5 h 72"/>
                            <a:gd name="T14" fmla="*/ 18 w 76"/>
                            <a:gd name="T15" fmla="*/ 1 h 72"/>
                            <a:gd name="T16" fmla="*/ 33 w 76"/>
                            <a:gd name="T17" fmla="*/ 0 h 72"/>
                            <a:gd name="T18" fmla="*/ 52 w 76"/>
                            <a:gd name="T19" fmla="*/ 1 h 72"/>
                            <a:gd name="T20" fmla="*/ 64 w 76"/>
                            <a:gd name="T21" fmla="*/ 5 h 72"/>
                            <a:gd name="T22" fmla="*/ 72 w 76"/>
                            <a:gd name="T23" fmla="*/ 6 h 72"/>
                            <a:gd name="T24" fmla="*/ 75 w 76"/>
                            <a:gd name="T25" fmla="*/ 6 h 72"/>
                            <a:gd name="T26" fmla="*/ 71 w 76"/>
                            <a:gd name="T27" fmla="*/ 11 h 72"/>
                            <a:gd name="T28" fmla="*/ 68 w 76"/>
                            <a:gd name="T29" fmla="*/ 18 h 72"/>
                            <a:gd name="T30" fmla="*/ 68 w 76"/>
                            <a:gd name="T31" fmla="*/ 21 h 72"/>
                            <a:gd name="T32" fmla="*/ 61 w 76"/>
                            <a:gd name="T33" fmla="*/ 17 h 72"/>
                            <a:gd name="T34" fmla="*/ 52 w 76"/>
                            <a:gd name="T35" fmla="*/ 16 h 72"/>
                            <a:gd name="T36" fmla="*/ 41 w 76"/>
                            <a:gd name="T37" fmla="*/ 15 h 72"/>
                            <a:gd name="T38" fmla="*/ 34 w 76"/>
                            <a:gd name="T39" fmla="*/ 15 h 72"/>
                            <a:gd name="T40" fmla="*/ 25 w 76"/>
                            <a:gd name="T41" fmla="*/ 15 h 72"/>
                            <a:gd name="T42" fmla="*/ 29 w 76"/>
                            <a:gd name="T43" fmla="*/ 17 h 72"/>
                            <a:gd name="T44" fmla="*/ 29 w 76"/>
                            <a:gd name="T45" fmla="*/ 22 h 72"/>
                            <a:gd name="T46" fmla="*/ 27 w 76"/>
                            <a:gd name="T47" fmla="*/ 27 h 72"/>
                            <a:gd name="T48" fmla="*/ 22 w 76"/>
                            <a:gd name="T49" fmla="*/ 34 h 72"/>
                            <a:gd name="T50" fmla="*/ 20 w 76"/>
                            <a:gd name="T51" fmla="*/ 42 h 72"/>
                            <a:gd name="T52" fmla="*/ 20 w 76"/>
                            <a:gd name="T53" fmla="*/ 52 h 72"/>
                            <a:gd name="T54" fmla="*/ 13 w 76"/>
                            <a:gd name="T55" fmla="*/ 46 h 72"/>
                            <a:gd name="T56" fmla="*/ 13 w 76"/>
                            <a:gd name="T57" fmla="*/ 42 h 72"/>
                            <a:gd name="T58" fmla="*/ 9 w 76"/>
                            <a:gd name="T59" fmla="*/ 40 h 72"/>
                            <a:gd name="T60" fmla="*/ 4 w 76"/>
                            <a:gd name="T61" fmla="*/ 41 h 72"/>
                            <a:gd name="T62" fmla="*/ 3 w 76"/>
                            <a:gd name="T63" fmla="*/ 43 h 72"/>
                            <a:gd name="T64" fmla="*/ 5 w 76"/>
                            <a:gd name="T65" fmla="*/ 57 h 72"/>
                            <a:gd name="T66" fmla="*/ 8 w 76"/>
                            <a:gd name="T67" fmla="*/ 63 h 72"/>
                            <a:gd name="T68" fmla="*/ 11 w 76"/>
                            <a:gd name="T69" fmla="*/ 71 h 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2"/>
                            <a:gd name="T107" fmla="*/ 76 w 76"/>
                            <a:gd name="T108" fmla="*/ 72 h 7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2">
                              <a:moveTo>
                                <a:pt x="11" y="71"/>
                              </a:moveTo>
                              <a:lnTo>
                                <a:pt x="5" y="63"/>
                              </a:lnTo>
                              <a:lnTo>
                                <a:pt x="2" y="52"/>
                              </a:lnTo>
                              <a:lnTo>
                                <a:pt x="0" y="37"/>
                              </a:lnTo>
                              <a:lnTo>
                                <a:pt x="0" y="23"/>
                              </a:lnTo>
                              <a:lnTo>
                                <a:pt x="2" y="12"/>
                              </a:lnTo>
                              <a:lnTo>
                                <a:pt x="10" y="5"/>
                              </a:lnTo>
                              <a:lnTo>
                                <a:pt x="18" y="1"/>
                              </a:lnTo>
                              <a:lnTo>
                                <a:pt x="33" y="0"/>
                              </a:lnTo>
                              <a:lnTo>
                                <a:pt x="52" y="1"/>
                              </a:lnTo>
                              <a:lnTo>
                                <a:pt x="64" y="5"/>
                              </a:lnTo>
                              <a:lnTo>
                                <a:pt x="72" y="6"/>
                              </a:lnTo>
                              <a:lnTo>
                                <a:pt x="75" y="6"/>
                              </a:lnTo>
                              <a:lnTo>
                                <a:pt x="71" y="11"/>
                              </a:lnTo>
                              <a:lnTo>
                                <a:pt x="68" y="18"/>
                              </a:lnTo>
                              <a:lnTo>
                                <a:pt x="68" y="21"/>
                              </a:lnTo>
                              <a:lnTo>
                                <a:pt x="61" y="17"/>
                              </a:lnTo>
                              <a:lnTo>
                                <a:pt x="52" y="16"/>
                              </a:lnTo>
                              <a:lnTo>
                                <a:pt x="41" y="15"/>
                              </a:lnTo>
                              <a:lnTo>
                                <a:pt x="34" y="15"/>
                              </a:lnTo>
                              <a:lnTo>
                                <a:pt x="25" y="15"/>
                              </a:lnTo>
                              <a:lnTo>
                                <a:pt x="29" y="17"/>
                              </a:lnTo>
                              <a:lnTo>
                                <a:pt x="29" y="22"/>
                              </a:lnTo>
                              <a:lnTo>
                                <a:pt x="27" y="27"/>
                              </a:lnTo>
                              <a:lnTo>
                                <a:pt x="22" y="34"/>
                              </a:lnTo>
                              <a:lnTo>
                                <a:pt x="20" y="42"/>
                              </a:lnTo>
                              <a:lnTo>
                                <a:pt x="20" y="52"/>
                              </a:lnTo>
                              <a:lnTo>
                                <a:pt x="13" y="46"/>
                              </a:lnTo>
                              <a:lnTo>
                                <a:pt x="13" y="42"/>
                              </a:lnTo>
                              <a:lnTo>
                                <a:pt x="9" y="40"/>
                              </a:lnTo>
                              <a:lnTo>
                                <a:pt x="4" y="41"/>
                              </a:lnTo>
                              <a:lnTo>
                                <a:pt x="3" y="43"/>
                              </a:lnTo>
                              <a:lnTo>
                                <a:pt x="5" y="57"/>
                              </a:lnTo>
                              <a:lnTo>
                                <a:pt x="8" y="63"/>
                              </a:lnTo>
                              <a:lnTo>
                                <a:pt x="11" y="71"/>
                              </a:lnTo>
                            </a:path>
                          </a:pathLst>
                        </a:custGeom>
                        <a:blipFill dpi="0" rotWithShape="0">
                          <a:blip r:embed="rId16"/>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546" name="Freeform 1316">
                        <a:extLst>
                          <a:ext uri="{FF2B5EF4-FFF2-40B4-BE49-F238E27FC236}">
                            <a16:creationId xmlns:a16="http://schemas.microsoft.com/office/drawing/2014/main" xmlns="" id="{FBE4A54F-7659-41B9-95E4-F3A24F80904A}"/>
                          </a:ext>
                        </a:extLst>
                      </p:cNvPr>
                      <p:cNvSpPr>
                        <a:spLocks/>
                      </p:cNvSpPr>
                      <p:nvPr/>
                    </p:nvSpPr>
                    <p:spPr bwMode="auto">
                      <a:xfrm>
                        <a:off x="3365" y="1111"/>
                        <a:ext cx="66" cy="37"/>
                      </a:xfrm>
                      <a:custGeom>
                        <a:avLst/>
                        <a:gdLst>
                          <a:gd name="T0" fmla="*/ 65 w 66"/>
                          <a:gd name="T1" fmla="*/ 32 h 37"/>
                          <a:gd name="T2" fmla="*/ 50 w 66"/>
                          <a:gd name="T3" fmla="*/ 36 h 37"/>
                          <a:gd name="T4" fmla="*/ 28 w 66"/>
                          <a:gd name="T5" fmla="*/ 33 h 37"/>
                          <a:gd name="T6" fmla="*/ 11 w 66"/>
                          <a:gd name="T7" fmla="*/ 27 h 37"/>
                          <a:gd name="T8" fmla="*/ 0 w 66"/>
                          <a:gd name="T9" fmla="*/ 6 h 37"/>
                          <a:gd name="T10" fmla="*/ 30 w 66"/>
                          <a:gd name="T11" fmla="*/ 9 h 37"/>
                          <a:gd name="T12" fmla="*/ 27 w 66"/>
                          <a:gd name="T13" fmla="*/ 0 h 37"/>
                          <a:gd name="T14" fmla="*/ 41 w 66"/>
                          <a:gd name="T15" fmla="*/ 2 h 37"/>
                          <a:gd name="T16" fmla="*/ 54 w 66"/>
                          <a:gd name="T17" fmla="*/ 9 h 37"/>
                          <a:gd name="T18" fmla="*/ 60 w 66"/>
                          <a:gd name="T19" fmla="*/ 12 h 37"/>
                          <a:gd name="T20" fmla="*/ 65 w 66"/>
                          <a:gd name="T21" fmla="*/ 32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
                          <a:gd name="T34" fmla="*/ 0 h 37"/>
                          <a:gd name="T35" fmla="*/ 66 w 66"/>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 h="37">
                            <a:moveTo>
                              <a:pt x="65" y="32"/>
                            </a:moveTo>
                            <a:lnTo>
                              <a:pt x="50" y="36"/>
                            </a:lnTo>
                            <a:lnTo>
                              <a:pt x="28" y="33"/>
                            </a:lnTo>
                            <a:lnTo>
                              <a:pt x="11" y="27"/>
                            </a:lnTo>
                            <a:lnTo>
                              <a:pt x="0" y="6"/>
                            </a:lnTo>
                            <a:lnTo>
                              <a:pt x="30" y="9"/>
                            </a:lnTo>
                            <a:lnTo>
                              <a:pt x="27" y="0"/>
                            </a:lnTo>
                            <a:lnTo>
                              <a:pt x="41" y="2"/>
                            </a:lnTo>
                            <a:lnTo>
                              <a:pt x="54" y="9"/>
                            </a:lnTo>
                            <a:lnTo>
                              <a:pt x="60" y="12"/>
                            </a:lnTo>
                            <a:lnTo>
                              <a:pt x="65" y="32"/>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502" name="Group 1317">
                      <a:extLst>
                        <a:ext uri="{FF2B5EF4-FFF2-40B4-BE49-F238E27FC236}">
                          <a16:creationId xmlns:a16="http://schemas.microsoft.com/office/drawing/2014/main" xmlns="" id="{61403801-7307-48C3-ABEF-4845EF1D3748}"/>
                        </a:ext>
                      </a:extLst>
                    </p:cNvPr>
                    <p:cNvGrpSpPr>
                      <a:grpSpLocks/>
                    </p:cNvGrpSpPr>
                    <p:nvPr/>
                  </p:nvGrpSpPr>
                  <p:grpSpPr bwMode="auto">
                    <a:xfrm>
                      <a:off x="2872" y="830"/>
                      <a:ext cx="186" cy="767"/>
                      <a:chOff x="2872" y="830"/>
                      <a:chExt cx="186" cy="767"/>
                    </a:xfrm>
                  </p:grpSpPr>
                  <p:grpSp>
                    <p:nvGrpSpPr>
                      <p:cNvPr id="20525" name="Group 1318">
                        <a:extLst>
                          <a:ext uri="{FF2B5EF4-FFF2-40B4-BE49-F238E27FC236}">
                            <a16:creationId xmlns:a16="http://schemas.microsoft.com/office/drawing/2014/main" xmlns="" id="{1128A21F-B975-4E5C-9C27-9DC537E21C59}"/>
                          </a:ext>
                        </a:extLst>
                      </p:cNvPr>
                      <p:cNvGrpSpPr>
                        <a:grpSpLocks/>
                      </p:cNvGrpSpPr>
                      <p:nvPr/>
                    </p:nvGrpSpPr>
                    <p:grpSpPr bwMode="auto">
                      <a:xfrm>
                        <a:off x="2872" y="1521"/>
                        <a:ext cx="183" cy="76"/>
                        <a:chOff x="2872" y="1521"/>
                        <a:chExt cx="183" cy="76"/>
                      </a:xfrm>
                    </p:grpSpPr>
                    <p:sp>
                      <p:nvSpPr>
                        <p:cNvPr id="20542" name="Freeform 1319">
                          <a:extLst>
                            <a:ext uri="{FF2B5EF4-FFF2-40B4-BE49-F238E27FC236}">
                              <a16:creationId xmlns:a16="http://schemas.microsoft.com/office/drawing/2014/main" xmlns="" id="{CA99F5E4-463A-4A59-B8A8-50BFA5D1DA3C}"/>
                            </a:ext>
                          </a:extLst>
                        </p:cNvPr>
                        <p:cNvSpPr>
                          <a:spLocks/>
                        </p:cNvSpPr>
                        <p:nvPr/>
                      </p:nvSpPr>
                      <p:spPr bwMode="auto">
                        <a:xfrm>
                          <a:off x="2872" y="1521"/>
                          <a:ext cx="76" cy="47"/>
                        </a:xfrm>
                        <a:custGeom>
                          <a:avLst/>
                          <a:gdLst>
                            <a:gd name="T0" fmla="*/ 38 w 76"/>
                            <a:gd name="T1" fmla="*/ 0 h 47"/>
                            <a:gd name="T2" fmla="*/ 26 w 76"/>
                            <a:gd name="T3" fmla="*/ 12 h 47"/>
                            <a:gd name="T4" fmla="*/ 15 w 76"/>
                            <a:gd name="T5" fmla="*/ 25 h 47"/>
                            <a:gd name="T6" fmla="*/ 1 w 76"/>
                            <a:gd name="T7" fmla="*/ 36 h 47"/>
                            <a:gd name="T8" fmla="*/ 0 w 76"/>
                            <a:gd name="T9" fmla="*/ 42 h 47"/>
                            <a:gd name="T10" fmla="*/ 13 w 76"/>
                            <a:gd name="T11" fmla="*/ 46 h 47"/>
                            <a:gd name="T12" fmla="*/ 27 w 76"/>
                            <a:gd name="T13" fmla="*/ 44 h 47"/>
                            <a:gd name="T14" fmla="*/ 45 w 76"/>
                            <a:gd name="T15" fmla="*/ 36 h 47"/>
                            <a:gd name="T16" fmla="*/ 57 w 76"/>
                            <a:gd name="T17" fmla="*/ 29 h 47"/>
                            <a:gd name="T18" fmla="*/ 71 w 76"/>
                            <a:gd name="T19" fmla="*/ 27 h 47"/>
                            <a:gd name="T20" fmla="*/ 75 w 76"/>
                            <a:gd name="T21" fmla="*/ 24 h 47"/>
                            <a:gd name="T22" fmla="*/ 74 w 76"/>
                            <a:gd name="T23" fmla="*/ 2 h 47"/>
                            <a:gd name="T24" fmla="*/ 38 w 76"/>
                            <a:gd name="T25" fmla="*/ 0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6"/>
                            <a:gd name="T40" fmla="*/ 0 h 47"/>
                            <a:gd name="T41" fmla="*/ 76 w 76"/>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6" h="47">
                              <a:moveTo>
                                <a:pt x="38" y="0"/>
                              </a:moveTo>
                              <a:lnTo>
                                <a:pt x="26" y="12"/>
                              </a:lnTo>
                              <a:lnTo>
                                <a:pt x="15" y="25"/>
                              </a:lnTo>
                              <a:lnTo>
                                <a:pt x="1" y="36"/>
                              </a:lnTo>
                              <a:lnTo>
                                <a:pt x="0" y="42"/>
                              </a:lnTo>
                              <a:lnTo>
                                <a:pt x="13" y="46"/>
                              </a:lnTo>
                              <a:lnTo>
                                <a:pt x="27" y="44"/>
                              </a:lnTo>
                              <a:lnTo>
                                <a:pt x="45" y="36"/>
                              </a:lnTo>
                              <a:lnTo>
                                <a:pt x="57" y="29"/>
                              </a:lnTo>
                              <a:lnTo>
                                <a:pt x="71" y="27"/>
                              </a:lnTo>
                              <a:lnTo>
                                <a:pt x="75" y="24"/>
                              </a:lnTo>
                              <a:lnTo>
                                <a:pt x="74" y="2"/>
                              </a:lnTo>
                              <a:lnTo>
                                <a:pt x="38"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43" name="Freeform 1320">
                          <a:extLst>
                            <a:ext uri="{FF2B5EF4-FFF2-40B4-BE49-F238E27FC236}">
                              <a16:creationId xmlns:a16="http://schemas.microsoft.com/office/drawing/2014/main" xmlns="" id="{F82C03D8-18DB-419E-9F14-DA4706770380}"/>
                            </a:ext>
                          </a:extLst>
                        </p:cNvPr>
                        <p:cNvSpPr>
                          <a:spLocks/>
                        </p:cNvSpPr>
                        <p:nvPr/>
                      </p:nvSpPr>
                      <p:spPr bwMode="auto">
                        <a:xfrm>
                          <a:off x="3007" y="1545"/>
                          <a:ext cx="48" cy="52"/>
                        </a:xfrm>
                        <a:custGeom>
                          <a:avLst/>
                          <a:gdLst>
                            <a:gd name="T0" fmla="*/ 0 w 48"/>
                            <a:gd name="T1" fmla="*/ 1 h 52"/>
                            <a:gd name="T2" fmla="*/ 0 w 48"/>
                            <a:gd name="T3" fmla="*/ 14 h 52"/>
                            <a:gd name="T4" fmla="*/ 6 w 48"/>
                            <a:gd name="T5" fmla="*/ 21 h 52"/>
                            <a:gd name="T6" fmla="*/ 8 w 48"/>
                            <a:gd name="T7" fmla="*/ 32 h 52"/>
                            <a:gd name="T8" fmla="*/ 18 w 48"/>
                            <a:gd name="T9" fmla="*/ 43 h 52"/>
                            <a:gd name="T10" fmla="*/ 27 w 48"/>
                            <a:gd name="T11" fmla="*/ 49 h 52"/>
                            <a:gd name="T12" fmla="*/ 35 w 48"/>
                            <a:gd name="T13" fmla="*/ 51 h 52"/>
                            <a:gd name="T14" fmla="*/ 43 w 48"/>
                            <a:gd name="T15" fmla="*/ 50 h 52"/>
                            <a:gd name="T16" fmla="*/ 47 w 48"/>
                            <a:gd name="T17" fmla="*/ 42 h 52"/>
                            <a:gd name="T18" fmla="*/ 46 w 48"/>
                            <a:gd name="T19" fmla="*/ 31 h 52"/>
                            <a:gd name="T20" fmla="*/ 38 w 48"/>
                            <a:gd name="T21" fmla="*/ 18 h 52"/>
                            <a:gd name="T22" fmla="*/ 26 w 48"/>
                            <a:gd name="T23" fmla="*/ 4 h 52"/>
                            <a:gd name="T24" fmla="*/ 26 w 48"/>
                            <a:gd name="T25" fmla="*/ 0 h 52"/>
                            <a:gd name="T26" fmla="*/ 0 w 48"/>
                            <a:gd name="T27" fmla="*/ 1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52"/>
                            <a:gd name="T44" fmla="*/ 48 w 48"/>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52">
                              <a:moveTo>
                                <a:pt x="0" y="1"/>
                              </a:moveTo>
                              <a:lnTo>
                                <a:pt x="0" y="14"/>
                              </a:lnTo>
                              <a:lnTo>
                                <a:pt x="6" y="21"/>
                              </a:lnTo>
                              <a:lnTo>
                                <a:pt x="8" y="32"/>
                              </a:lnTo>
                              <a:lnTo>
                                <a:pt x="18" y="43"/>
                              </a:lnTo>
                              <a:lnTo>
                                <a:pt x="27" y="49"/>
                              </a:lnTo>
                              <a:lnTo>
                                <a:pt x="35" y="51"/>
                              </a:lnTo>
                              <a:lnTo>
                                <a:pt x="43" y="50"/>
                              </a:lnTo>
                              <a:lnTo>
                                <a:pt x="47" y="42"/>
                              </a:lnTo>
                              <a:lnTo>
                                <a:pt x="46" y="31"/>
                              </a:lnTo>
                              <a:lnTo>
                                <a:pt x="38" y="18"/>
                              </a:lnTo>
                              <a:lnTo>
                                <a:pt x="26" y="4"/>
                              </a:lnTo>
                              <a:lnTo>
                                <a:pt x="26" y="0"/>
                              </a:lnTo>
                              <a:lnTo>
                                <a:pt x="0" y="1"/>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526" name="Group 1321">
                        <a:extLst>
                          <a:ext uri="{FF2B5EF4-FFF2-40B4-BE49-F238E27FC236}">
                            <a16:creationId xmlns:a16="http://schemas.microsoft.com/office/drawing/2014/main" xmlns="" id="{F3DDCA1F-B59E-4B82-BA26-9E012D60B6F6}"/>
                          </a:ext>
                        </a:extLst>
                      </p:cNvPr>
                      <p:cNvGrpSpPr>
                        <a:grpSpLocks/>
                      </p:cNvGrpSpPr>
                      <p:nvPr/>
                    </p:nvGrpSpPr>
                    <p:grpSpPr bwMode="auto">
                      <a:xfrm>
                        <a:off x="2890" y="927"/>
                        <a:ext cx="168" cy="620"/>
                        <a:chOff x="2890" y="927"/>
                        <a:chExt cx="168" cy="620"/>
                      </a:xfrm>
                    </p:grpSpPr>
                    <p:sp>
                      <p:nvSpPr>
                        <p:cNvPr id="20531" name="Freeform 1322">
                          <a:extLst>
                            <a:ext uri="{FF2B5EF4-FFF2-40B4-BE49-F238E27FC236}">
                              <a16:creationId xmlns:a16="http://schemas.microsoft.com/office/drawing/2014/main" xmlns="" id="{1687E944-B6C7-481F-8D84-D5D5C23527E0}"/>
                            </a:ext>
                          </a:extLst>
                        </p:cNvPr>
                        <p:cNvSpPr>
                          <a:spLocks/>
                        </p:cNvSpPr>
                        <p:nvPr/>
                      </p:nvSpPr>
                      <p:spPr bwMode="auto">
                        <a:xfrm>
                          <a:off x="2894" y="1247"/>
                          <a:ext cx="24" cy="58"/>
                        </a:xfrm>
                        <a:custGeom>
                          <a:avLst/>
                          <a:gdLst>
                            <a:gd name="T0" fmla="*/ 1 w 24"/>
                            <a:gd name="T1" fmla="*/ 0 h 58"/>
                            <a:gd name="T2" fmla="*/ 0 w 24"/>
                            <a:gd name="T3" fmla="*/ 32 h 58"/>
                            <a:gd name="T4" fmla="*/ 12 w 24"/>
                            <a:gd name="T5" fmla="*/ 51 h 58"/>
                            <a:gd name="T6" fmla="*/ 18 w 24"/>
                            <a:gd name="T7" fmla="*/ 57 h 58"/>
                            <a:gd name="T8" fmla="*/ 17 w 24"/>
                            <a:gd name="T9" fmla="*/ 30 h 58"/>
                            <a:gd name="T10" fmla="*/ 19 w 24"/>
                            <a:gd name="T11" fmla="*/ 33 h 58"/>
                            <a:gd name="T12" fmla="*/ 22 w 24"/>
                            <a:gd name="T13" fmla="*/ 41 h 58"/>
                            <a:gd name="T14" fmla="*/ 23 w 24"/>
                            <a:gd name="T15" fmla="*/ 32 h 58"/>
                            <a:gd name="T16" fmla="*/ 20 w 24"/>
                            <a:gd name="T17" fmla="*/ 15 h 58"/>
                            <a:gd name="T18" fmla="*/ 12 w 24"/>
                            <a:gd name="T19" fmla="*/ 0 h 58"/>
                            <a:gd name="T20" fmla="*/ 1 w 24"/>
                            <a:gd name="T21" fmla="*/ 0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58"/>
                            <a:gd name="T35" fmla="*/ 24 w 24"/>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58">
                              <a:moveTo>
                                <a:pt x="1" y="0"/>
                              </a:moveTo>
                              <a:lnTo>
                                <a:pt x="0" y="32"/>
                              </a:lnTo>
                              <a:lnTo>
                                <a:pt x="12" y="51"/>
                              </a:lnTo>
                              <a:lnTo>
                                <a:pt x="18" y="57"/>
                              </a:lnTo>
                              <a:lnTo>
                                <a:pt x="17" y="30"/>
                              </a:lnTo>
                              <a:lnTo>
                                <a:pt x="19" y="33"/>
                              </a:lnTo>
                              <a:lnTo>
                                <a:pt x="22" y="41"/>
                              </a:lnTo>
                              <a:lnTo>
                                <a:pt x="23" y="32"/>
                              </a:lnTo>
                              <a:lnTo>
                                <a:pt x="20" y="15"/>
                              </a:lnTo>
                              <a:lnTo>
                                <a:pt x="12" y="0"/>
                              </a:lnTo>
                              <a:lnTo>
                                <a:pt x="1" y="0"/>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32" name="Freeform 1323">
                          <a:extLst>
                            <a:ext uri="{FF2B5EF4-FFF2-40B4-BE49-F238E27FC236}">
                              <a16:creationId xmlns:a16="http://schemas.microsoft.com/office/drawing/2014/main" xmlns="" id="{7A78AF15-F4E7-4E4F-A080-98F06562BA72}"/>
                            </a:ext>
                          </a:extLst>
                        </p:cNvPr>
                        <p:cNvSpPr>
                          <a:spLocks/>
                        </p:cNvSpPr>
                        <p:nvPr/>
                      </p:nvSpPr>
                      <p:spPr bwMode="auto">
                        <a:xfrm>
                          <a:off x="2905" y="1122"/>
                          <a:ext cx="132" cy="425"/>
                        </a:xfrm>
                        <a:custGeom>
                          <a:avLst/>
                          <a:gdLst>
                            <a:gd name="T0" fmla="*/ 2 w 132"/>
                            <a:gd name="T1" fmla="*/ 0 h 425"/>
                            <a:gd name="T2" fmla="*/ 0 w 132"/>
                            <a:gd name="T3" fmla="*/ 230 h 425"/>
                            <a:gd name="T4" fmla="*/ 2 w 132"/>
                            <a:gd name="T5" fmla="*/ 401 h 425"/>
                            <a:gd name="T6" fmla="*/ 41 w 132"/>
                            <a:gd name="T7" fmla="*/ 409 h 425"/>
                            <a:gd name="T8" fmla="*/ 47 w 132"/>
                            <a:gd name="T9" fmla="*/ 269 h 425"/>
                            <a:gd name="T10" fmla="*/ 42 w 132"/>
                            <a:gd name="T11" fmla="*/ 255 h 425"/>
                            <a:gd name="T12" fmla="*/ 47 w 132"/>
                            <a:gd name="T13" fmla="*/ 248 h 425"/>
                            <a:gd name="T14" fmla="*/ 47 w 132"/>
                            <a:gd name="T15" fmla="*/ 162 h 425"/>
                            <a:gd name="T16" fmla="*/ 56 w 132"/>
                            <a:gd name="T17" fmla="*/ 189 h 425"/>
                            <a:gd name="T18" fmla="*/ 78 w 132"/>
                            <a:gd name="T19" fmla="*/ 305 h 425"/>
                            <a:gd name="T20" fmla="*/ 98 w 132"/>
                            <a:gd name="T21" fmla="*/ 424 h 425"/>
                            <a:gd name="T22" fmla="*/ 131 w 132"/>
                            <a:gd name="T23" fmla="*/ 424 h 425"/>
                            <a:gd name="T24" fmla="*/ 116 w 132"/>
                            <a:gd name="T25" fmla="*/ 264 h 425"/>
                            <a:gd name="T26" fmla="*/ 110 w 132"/>
                            <a:gd name="T27" fmla="*/ 130 h 425"/>
                            <a:gd name="T28" fmla="*/ 113 w 132"/>
                            <a:gd name="T29" fmla="*/ 3 h 425"/>
                            <a:gd name="T30" fmla="*/ 2 w 132"/>
                            <a:gd name="T31" fmla="*/ 0 h 4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425"/>
                            <a:gd name="T50" fmla="*/ 132 w 132"/>
                            <a:gd name="T51" fmla="*/ 425 h 4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425">
                              <a:moveTo>
                                <a:pt x="2" y="0"/>
                              </a:moveTo>
                              <a:lnTo>
                                <a:pt x="0" y="230"/>
                              </a:lnTo>
                              <a:lnTo>
                                <a:pt x="2" y="401"/>
                              </a:lnTo>
                              <a:lnTo>
                                <a:pt x="41" y="409"/>
                              </a:lnTo>
                              <a:lnTo>
                                <a:pt x="47" y="269"/>
                              </a:lnTo>
                              <a:lnTo>
                                <a:pt x="42" y="255"/>
                              </a:lnTo>
                              <a:lnTo>
                                <a:pt x="47" y="248"/>
                              </a:lnTo>
                              <a:lnTo>
                                <a:pt x="47" y="162"/>
                              </a:lnTo>
                              <a:lnTo>
                                <a:pt x="56" y="189"/>
                              </a:lnTo>
                              <a:lnTo>
                                <a:pt x="78" y="305"/>
                              </a:lnTo>
                              <a:lnTo>
                                <a:pt x="98" y="424"/>
                              </a:lnTo>
                              <a:lnTo>
                                <a:pt x="131" y="424"/>
                              </a:lnTo>
                              <a:lnTo>
                                <a:pt x="116" y="264"/>
                              </a:lnTo>
                              <a:lnTo>
                                <a:pt x="110" y="130"/>
                              </a:lnTo>
                              <a:lnTo>
                                <a:pt x="113" y="3"/>
                              </a:lnTo>
                              <a:lnTo>
                                <a:pt x="2" y="0"/>
                              </a:lnTo>
                            </a:path>
                          </a:pathLst>
                        </a:custGeom>
                        <a:blipFill dpi="0" rotWithShape="0">
                          <a:blip r:embed="rId9"/>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33" name="Freeform 1324">
                          <a:extLst>
                            <a:ext uri="{FF2B5EF4-FFF2-40B4-BE49-F238E27FC236}">
                              <a16:creationId xmlns:a16="http://schemas.microsoft.com/office/drawing/2014/main" xmlns="" id="{BC0A0E4C-5650-43C3-B415-D5A9F56EDF04}"/>
                            </a:ext>
                          </a:extLst>
                        </p:cNvPr>
                        <p:cNvSpPr>
                          <a:spLocks/>
                        </p:cNvSpPr>
                        <p:nvPr/>
                      </p:nvSpPr>
                      <p:spPr bwMode="auto">
                        <a:xfrm>
                          <a:off x="2890" y="927"/>
                          <a:ext cx="168" cy="325"/>
                        </a:xfrm>
                        <a:custGeom>
                          <a:avLst/>
                          <a:gdLst>
                            <a:gd name="T0" fmla="*/ 55 w 168"/>
                            <a:gd name="T1" fmla="*/ 4 h 325"/>
                            <a:gd name="T2" fmla="*/ 5 w 168"/>
                            <a:gd name="T3" fmla="*/ 43 h 325"/>
                            <a:gd name="T4" fmla="*/ 1 w 168"/>
                            <a:gd name="T5" fmla="*/ 147 h 325"/>
                            <a:gd name="T6" fmla="*/ 0 w 168"/>
                            <a:gd name="T7" fmla="*/ 200 h 325"/>
                            <a:gd name="T8" fmla="*/ 3 w 168"/>
                            <a:gd name="T9" fmla="*/ 324 h 325"/>
                            <a:gd name="T10" fmla="*/ 15 w 168"/>
                            <a:gd name="T11" fmla="*/ 324 h 325"/>
                            <a:gd name="T12" fmla="*/ 20 w 168"/>
                            <a:gd name="T13" fmla="*/ 197 h 325"/>
                            <a:gd name="T14" fmla="*/ 127 w 168"/>
                            <a:gd name="T15" fmla="*/ 197 h 325"/>
                            <a:gd name="T16" fmla="*/ 130 w 168"/>
                            <a:gd name="T17" fmla="*/ 165 h 325"/>
                            <a:gd name="T18" fmla="*/ 133 w 168"/>
                            <a:gd name="T19" fmla="*/ 187 h 325"/>
                            <a:gd name="T20" fmla="*/ 126 w 168"/>
                            <a:gd name="T21" fmla="*/ 235 h 325"/>
                            <a:gd name="T22" fmla="*/ 119 w 168"/>
                            <a:gd name="T23" fmla="*/ 307 h 325"/>
                            <a:gd name="T24" fmla="*/ 137 w 168"/>
                            <a:gd name="T25" fmla="*/ 312 h 325"/>
                            <a:gd name="T26" fmla="*/ 167 w 168"/>
                            <a:gd name="T27" fmla="*/ 185 h 325"/>
                            <a:gd name="T28" fmla="*/ 148 w 168"/>
                            <a:gd name="T29" fmla="*/ 36 h 325"/>
                            <a:gd name="T30" fmla="*/ 91 w 168"/>
                            <a:gd name="T31" fmla="*/ 0 h 325"/>
                            <a:gd name="T32" fmla="*/ 66 w 168"/>
                            <a:gd name="T33" fmla="*/ 16 h 325"/>
                            <a:gd name="T34" fmla="*/ 55 w 168"/>
                            <a:gd name="T35" fmla="*/ 4 h 3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8"/>
                            <a:gd name="T55" fmla="*/ 0 h 325"/>
                            <a:gd name="T56" fmla="*/ 168 w 168"/>
                            <a:gd name="T57" fmla="*/ 325 h 3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8" h="325">
                              <a:moveTo>
                                <a:pt x="55" y="4"/>
                              </a:moveTo>
                              <a:lnTo>
                                <a:pt x="5" y="43"/>
                              </a:lnTo>
                              <a:lnTo>
                                <a:pt x="1" y="147"/>
                              </a:lnTo>
                              <a:lnTo>
                                <a:pt x="0" y="200"/>
                              </a:lnTo>
                              <a:lnTo>
                                <a:pt x="3" y="324"/>
                              </a:lnTo>
                              <a:lnTo>
                                <a:pt x="15" y="324"/>
                              </a:lnTo>
                              <a:lnTo>
                                <a:pt x="20" y="197"/>
                              </a:lnTo>
                              <a:lnTo>
                                <a:pt x="127" y="197"/>
                              </a:lnTo>
                              <a:lnTo>
                                <a:pt x="130" y="165"/>
                              </a:lnTo>
                              <a:lnTo>
                                <a:pt x="133" y="187"/>
                              </a:lnTo>
                              <a:lnTo>
                                <a:pt x="126" y="235"/>
                              </a:lnTo>
                              <a:lnTo>
                                <a:pt x="119" y="307"/>
                              </a:lnTo>
                              <a:lnTo>
                                <a:pt x="137" y="312"/>
                              </a:lnTo>
                              <a:lnTo>
                                <a:pt x="167" y="185"/>
                              </a:lnTo>
                              <a:lnTo>
                                <a:pt x="148" y="36"/>
                              </a:lnTo>
                              <a:lnTo>
                                <a:pt x="91" y="0"/>
                              </a:lnTo>
                              <a:lnTo>
                                <a:pt x="66" y="16"/>
                              </a:lnTo>
                              <a:lnTo>
                                <a:pt x="55" y="4"/>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34" name="Freeform 1325">
                          <a:extLst>
                            <a:ext uri="{FF2B5EF4-FFF2-40B4-BE49-F238E27FC236}">
                              <a16:creationId xmlns:a16="http://schemas.microsoft.com/office/drawing/2014/main" xmlns="" id="{E4A399B6-3B2E-4AA3-83D8-6BF731384E6F}"/>
                            </a:ext>
                          </a:extLst>
                        </p:cNvPr>
                        <p:cNvSpPr>
                          <a:spLocks/>
                        </p:cNvSpPr>
                        <p:nvPr/>
                      </p:nvSpPr>
                      <p:spPr bwMode="auto">
                        <a:xfrm>
                          <a:off x="3004" y="1232"/>
                          <a:ext cx="26" cy="55"/>
                        </a:xfrm>
                        <a:custGeom>
                          <a:avLst/>
                          <a:gdLst>
                            <a:gd name="T0" fmla="*/ 7 w 26"/>
                            <a:gd name="T1" fmla="*/ 0 h 55"/>
                            <a:gd name="T2" fmla="*/ 0 w 26"/>
                            <a:gd name="T3" fmla="*/ 28 h 55"/>
                            <a:gd name="T4" fmla="*/ 13 w 26"/>
                            <a:gd name="T5" fmla="*/ 54 h 55"/>
                            <a:gd name="T6" fmla="*/ 17 w 26"/>
                            <a:gd name="T7" fmla="*/ 51 h 55"/>
                            <a:gd name="T8" fmla="*/ 25 w 26"/>
                            <a:gd name="T9" fmla="*/ 48 h 55"/>
                            <a:gd name="T10" fmla="*/ 22 w 26"/>
                            <a:gd name="T11" fmla="*/ 40 h 55"/>
                            <a:gd name="T12" fmla="*/ 21 w 26"/>
                            <a:gd name="T13" fmla="*/ 30 h 55"/>
                            <a:gd name="T14" fmla="*/ 25 w 26"/>
                            <a:gd name="T15" fmla="*/ 20 h 55"/>
                            <a:gd name="T16" fmla="*/ 22 w 26"/>
                            <a:gd name="T17" fmla="*/ 2 h 55"/>
                            <a:gd name="T18" fmla="*/ 7 w 26"/>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55"/>
                            <a:gd name="T32" fmla="*/ 26 w 26"/>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55">
                              <a:moveTo>
                                <a:pt x="7" y="0"/>
                              </a:moveTo>
                              <a:lnTo>
                                <a:pt x="0" y="28"/>
                              </a:lnTo>
                              <a:lnTo>
                                <a:pt x="13" y="54"/>
                              </a:lnTo>
                              <a:lnTo>
                                <a:pt x="17" y="51"/>
                              </a:lnTo>
                              <a:lnTo>
                                <a:pt x="25" y="48"/>
                              </a:lnTo>
                              <a:lnTo>
                                <a:pt x="22" y="40"/>
                              </a:lnTo>
                              <a:lnTo>
                                <a:pt x="21" y="30"/>
                              </a:lnTo>
                              <a:lnTo>
                                <a:pt x="25" y="20"/>
                              </a:lnTo>
                              <a:lnTo>
                                <a:pt x="22" y="2"/>
                              </a:lnTo>
                              <a:lnTo>
                                <a:pt x="7" y="0"/>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535" name="Group 1326">
                          <a:extLst>
                            <a:ext uri="{FF2B5EF4-FFF2-40B4-BE49-F238E27FC236}">
                              <a16:creationId xmlns:a16="http://schemas.microsoft.com/office/drawing/2014/main" xmlns="" id="{891A7A4F-52B7-4580-AD77-0C76326FC8B7}"/>
                            </a:ext>
                          </a:extLst>
                        </p:cNvPr>
                        <p:cNvGrpSpPr>
                          <a:grpSpLocks/>
                        </p:cNvGrpSpPr>
                        <p:nvPr/>
                      </p:nvGrpSpPr>
                      <p:grpSpPr bwMode="auto">
                        <a:xfrm>
                          <a:off x="2911" y="933"/>
                          <a:ext cx="107" cy="202"/>
                          <a:chOff x="2911" y="933"/>
                          <a:chExt cx="107" cy="202"/>
                        </a:xfrm>
                      </p:grpSpPr>
                      <p:grpSp>
                        <p:nvGrpSpPr>
                          <p:cNvPr id="20536" name="Group 1327">
                            <a:extLst>
                              <a:ext uri="{FF2B5EF4-FFF2-40B4-BE49-F238E27FC236}">
                                <a16:creationId xmlns:a16="http://schemas.microsoft.com/office/drawing/2014/main" xmlns="" id="{D1F9C22C-71F6-4CCA-AFA0-9EB47CBCF2B5}"/>
                              </a:ext>
                            </a:extLst>
                          </p:cNvPr>
                          <p:cNvGrpSpPr>
                            <a:grpSpLocks/>
                          </p:cNvGrpSpPr>
                          <p:nvPr/>
                        </p:nvGrpSpPr>
                        <p:grpSpPr bwMode="auto">
                          <a:xfrm>
                            <a:off x="2911" y="933"/>
                            <a:ext cx="107" cy="202"/>
                            <a:chOff x="2911" y="933"/>
                            <a:chExt cx="107" cy="202"/>
                          </a:xfrm>
                        </p:grpSpPr>
                        <p:grpSp>
                          <p:nvGrpSpPr>
                            <p:cNvPr id="20538" name="Group 1328">
                              <a:extLst>
                                <a:ext uri="{FF2B5EF4-FFF2-40B4-BE49-F238E27FC236}">
                                  <a16:creationId xmlns:a16="http://schemas.microsoft.com/office/drawing/2014/main" xmlns="" id="{8FF32638-F082-45B1-A978-46AAC350D8E7}"/>
                                </a:ext>
                              </a:extLst>
                            </p:cNvPr>
                            <p:cNvGrpSpPr>
                              <a:grpSpLocks/>
                            </p:cNvGrpSpPr>
                            <p:nvPr/>
                          </p:nvGrpSpPr>
                          <p:grpSpPr bwMode="auto">
                            <a:xfrm>
                              <a:off x="2911" y="1124"/>
                              <a:ext cx="107" cy="11"/>
                              <a:chOff x="2911" y="1124"/>
                              <a:chExt cx="107" cy="11"/>
                            </a:xfrm>
                          </p:grpSpPr>
                          <p:sp>
                            <p:nvSpPr>
                              <p:cNvPr id="20540" name="Line 1329">
                                <a:extLst>
                                  <a:ext uri="{FF2B5EF4-FFF2-40B4-BE49-F238E27FC236}">
                                    <a16:creationId xmlns:a16="http://schemas.microsoft.com/office/drawing/2014/main" xmlns="" id="{8C8F2E66-95E6-4443-A1A8-87AF1D0AFD66}"/>
                                  </a:ext>
                                </a:extLst>
                              </p:cNvPr>
                              <p:cNvSpPr>
                                <a:spLocks noChangeShapeType="1"/>
                              </p:cNvSpPr>
                              <p:nvPr/>
                            </p:nvSpPr>
                            <p:spPr bwMode="auto">
                              <a:xfrm>
                                <a:off x="2911" y="1134"/>
                                <a:ext cx="107" cy="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541" name="Line 1330">
                                <a:extLst>
                                  <a:ext uri="{FF2B5EF4-FFF2-40B4-BE49-F238E27FC236}">
                                    <a16:creationId xmlns:a16="http://schemas.microsoft.com/office/drawing/2014/main" xmlns="" id="{13414B36-4784-4833-A580-1697F9BD4FDC}"/>
                                  </a:ext>
                                </a:extLst>
                              </p:cNvPr>
                              <p:cNvSpPr>
                                <a:spLocks noChangeShapeType="1"/>
                              </p:cNvSpPr>
                              <p:nvPr/>
                            </p:nvSpPr>
                            <p:spPr bwMode="auto">
                              <a:xfrm>
                                <a:off x="2911" y="1124"/>
                                <a:ext cx="107" cy="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sp>
                          <p:nvSpPr>
                            <p:cNvPr id="20539" name="Freeform 1331">
                              <a:extLst>
                                <a:ext uri="{FF2B5EF4-FFF2-40B4-BE49-F238E27FC236}">
                                  <a16:creationId xmlns:a16="http://schemas.microsoft.com/office/drawing/2014/main" xmlns="" id="{64E1B1C6-D1CF-4166-BB2F-423030E5C3F4}"/>
                                </a:ext>
                              </a:extLst>
                            </p:cNvPr>
                            <p:cNvSpPr>
                              <a:spLocks/>
                            </p:cNvSpPr>
                            <p:nvPr/>
                          </p:nvSpPr>
                          <p:spPr bwMode="auto">
                            <a:xfrm>
                              <a:off x="2940" y="933"/>
                              <a:ext cx="50" cy="30"/>
                            </a:xfrm>
                            <a:custGeom>
                              <a:avLst/>
                              <a:gdLst>
                                <a:gd name="T0" fmla="*/ 0 w 50"/>
                                <a:gd name="T1" fmla="*/ 3 h 30"/>
                                <a:gd name="T2" fmla="*/ 2 w 50"/>
                                <a:gd name="T3" fmla="*/ 29 h 30"/>
                                <a:gd name="T4" fmla="*/ 15 w 50"/>
                                <a:gd name="T5" fmla="*/ 10 h 30"/>
                                <a:gd name="T6" fmla="*/ 25 w 50"/>
                                <a:gd name="T7" fmla="*/ 28 h 30"/>
                                <a:gd name="T8" fmla="*/ 49 w 50"/>
                                <a:gd name="T9" fmla="*/ 0 h 30"/>
                                <a:gd name="T10" fmla="*/ 0 60000 65536"/>
                                <a:gd name="T11" fmla="*/ 0 60000 65536"/>
                                <a:gd name="T12" fmla="*/ 0 60000 65536"/>
                                <a:gd name="T13" fmla="*/ 0 60000 65536"/>
                                <a:gd name="T14" fmla="*/ 0 60000 65536"/>
                                <a:gd name="T15" fmla="*/ 0 w 50"/>
                                <a:gd name="T16" fmla="*/ 0 h 30"/>
                                <a:gd name="T17" fmla="*/ 50 w 50"/>
                                <a:gd name="T18" fmla="*/ 30 h 30"/>
                              </a:gdLst>
                              <a:ahLst/>
                              <a:cxnLst>
                                <a:cxn ang="T10">
                                  <a:pos x="T0" y="T1"/>
                                </a:cxn>
                                <a:cxn ang="T11">
                                  <a:pos x="T2" y="T3"/>
                                </a:cxn>
                                <a:cxn ang="T12">
                                  <a:pos x="T4" y="T5"/>
                                </a:cxn>
                                <a:cxn ang="T13">
                                  <a:pos x="T6" y="T7"/>
                                </a:cxn>
                                <a:cxn ang="T14">
                                  <a:pos x="T8" y="T9"/>
                                </a:cxn>
                              </a:cxnLst>
                              <a:rect l="T15" t="T16" r="T17" b="T18"/>
                              <a:pathLst>
                                <a:path w="50" h="30">
                                  <a:moveTo>
                                    <a:pt x="0" y="3"/>
                                  </a:moveTo>
                                  <a:lnTo>
                                    <a:pt x="2" y="29"/>
                                  </a:lnTo>
                                  <a:lnTo>
                                    <a:pt x="15" y="10"/>
                                  </a:lnTo>
                                  <a:lnTo>
                                    <a:pt x="25" y="28"/>
                                  </a:lnTo>
                                  <a:lnTo>
                                    <a:pt x="49" y="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0537" name="Line 1332">
                            <a:extLst>
                              <a:ext uri="{FF2B5EF4-FFF2-40B4-BE49-F238E27FC236}">
                                <a16:creationId xmlns:a16="http://schemas.microsoft.com/office/drawing/2014/main" xmlns="" id="{4F8A763C-2ADD-4759-995A-A8D4250FC2E4}"/>
                              </a:ext>
                            </a:extLst>
                          </p:cNvPr>
                          <p:cNvSpPr>
                            <a:spLocks noChangeShapeType="1"/>
                          </p:cNvSpPr>
                          <p:nvPr/>
                        </p:nvSpPr>
                        <p:spPr bwMode="auto">
                          <a:xfrm>
                            <a:off x="2955" y="948"/>
                            <a:ext cx="1" cy="186"/>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20527" name="Group 1333">
                        <a:extLst>
                          <a:ext uri="{FF2B5EF4-FFF2-40B4-BE49-F238E27FC236}">
                            <a16:creationId xmlns:a16="http://schemas.microsoft.com/office/drawing/2014/main" xmlns="" id="{A1349679-FC56-4A22-9C2D-8B2E7803F6FC}"/>
                          </a:ext>
                        </a:extLst>
                      </p:cNvPr>
                      <p:cNvGrpSpPr>
                        <a:grpSpLocks/>
                      </p:cNvGrpSpPr>
                      <p:nvPr/>
                    </p:nvGrpSpPr>
                    <p:grpSpPr bwMode="auto">
                      <a:xfrm>
                        <a:off x="2924" y="830"/>
                        <a:ext cx="71" cy="115"/>
                        <a:chOff x="2924" y="830"/>
                        <a:chExt cx="71" cy="115"/>
                      </a:xfrm>
                    </p:grpSpPr>
                    <p:sp>
                      <p:nvSpPr>
                        <p:cNvPr id="20528" name="Freeform 1334">
                          <a:extLst>
                            <a:ext uri="{FF2B5EF4-FFF2-40B4-BE49-F238E27FC236}">
                              <a16:creationId xmlns:a16="http://schemas.microsoft.com/office/drawing/2014/main" xmlns="" id="{4DF50214-DDCA-4A4C-A1BA-F42517B8F66C}"/>
                            </a:ext>
                          </a:extLst>
                        </p:cNvPr>
                        <p:cNvSpPr>
                          <a:spLocks/>
                        </p:cNvSpPr>
                        <p:nvPr/>
                      </p:nvSpPr>
                      <p:spPr bwMode="auto">
                        <a:xfrm>
                          <a:off x="2926" y="836"/>
                          <a:ext cx="66" cy="109"/>
                        </a:xfrm>
                        <a:custGeom>
                          <a:avLst/>
                          <a:gdLst>
                            <a:gd name="T0" fmla="*/ 3 w 66"/>
                            <a:gd name="T1" fmla="*/ 19 h 109"/>
                            <a:gd name="T2" fmla="*/ 1 w 66"/>
                            <a:gd name="T3" fmla="*/ 30 h 109"/>
                            <a:gd name="T4" fmla="*/ 1 w 66"/>
                            <a:gd name="T5" fmla="*/ 34 h 109"/>
                            <a:gd name="T6" fmla="*/ 3 w 66"/>
                            <a:gd name="T7" fmla="*/ 38 h 109"/>
                            <a:gd name="T8" fmla="*/ 0 w 66"/>
                            <a:gd name="T9" fmla="*/ 46 h 109"/>
                            <a:gd name="T10" fmla="*/ 2 w 66"/>
                            <a:gd name="T11" fmla="*/ 59 h 109"/>
                            <a:gd name="T12" fmla="*/ 3 w 66"/>
                            <a:gd name="T13" fmla="*/ 65 h 109"/>
                            <a:gd name="T14" fmla="*/ 5 w 66"/>
                            <a:gd name="T15" fmla="*/ 71 h 109"/>
                            <a:gd name="T16" fmla="*/ 7 w 66"/>
                            <a:gd name="T17" fmla="*/ 77 h 109"/>
                            <a:gd name="T18" fmla="*/ 9 w 66"/>
                            <a:gd name="T19" fmla="*/ 84 h 109"/>
                            <a:gd name="T20" fmla="*/ 14 w 66"/>
                            <a:gd name="T21" fmla="*/ 85 h 109"/>
                            <a:gd name="T22" fmla="*/ 19 w 66"/>
                            <a:gd name="T23" fmla="*/ 87 h 109"/>
                            <a:gd name="T24" fmla="*/ 19 w 66"/>
                            <a:gd name="T25" fmla="*/ 92 h 109"/>
                            <a:gd name="T26" fmla="*/ 19 w 66"/>
                            <a:gd name="T27" fmla="*/ 95 h 109"/>
                            <a:gd name="T28" fmla="*/ 29 w 66"/>
                            <a:gd name="T29" fmla="*/ 108 h 109"/>
                            <a:gd name="T30" fmla="*/ 55 w 66"/>
                            <a:gd name="T31" fmla="*/ 92 h 109"/>
                            <a:gd name="T32" fmla="*/ 56 w 66"/>
                            <a:gd name="T33" fmla="*/ 62 h 109"/>
                            <a:gd name="T34" fmla="*/ 60 w 66"/>
                            <a:gd name="T35" fmla="*/ 53 h 109"/>
                            <a:gd name="T36" fmla="*/ 62 w 66"/>
                            <a:gd name="T37" fmla="*/ 47 h 109"/>
                            <a:gd name="T38" fmla="*/ 64 w 66"/>
                            <a:gd name="T39" fmla="*/ 39 h 109"/>
                            <a:gd name="T40" fmla="*/ 65 w 66"/>
                            <a:gd name="T41" fmla="*/ 32 h 109"/>
                            <a:gd name="T42" fmla="*/ 64 w 66"/>
                            <a:gd name="T43" fmla="*/ 25 h 109"/>
                            <a:gd name="T44" fmla="*/ 63 w 66"/>
                            <a:gd name="T45" fmla="*/ 18 h 109"/>
                            <a:gd name="T46" fmla="*/ 62 w 66"/>
                            <a:gd name="T47" fmla="*/ 13 h 109"/>
                            <a:gd name="T48" fmla="*/ 59 w 66"/>
                            <a:gd name="T49" fmla="*/ 8 h 109"/>
                            <a:gd name="T50" fmla="*/ 55 w 66"/>
                            <a:gd name="T51" fmla="*/ 5 h 109"/>
                            <a:gd name="T52" fmla="*/ 51 w 66"/>
                            <a:gd name="T53" fmla="*/ 3 h 109"/>
                            <a:gd name="T54" fmla="*/ 45 w 66"/>
                            <a:gd name="T55" fmla="*/ 1 h 109"/>
                            <a:gd name="T56" fmla="*/ 39 w 66"/>
                            <a:gd name="T57" fmla="*/ 0 h 109"/>
                            <a:gd name="T58" fmla="*/ 32 w 66"/>
                            <a:gd name="T59" fmla="*/ 0 h 109"/>
                            <a:gd name="T60" fmla="*/ 25 w 66"/>
                            <a:gd name="T61" fmla="*/ 0 h 109"/>
                            <a:gd name="T62" fmla="*/ 17 w 66"/>
                            <a:gd name="T63" fmla="*/ 2 h 109"/>
                            <a:gd name="T64" fmla="*/ 12 w 66"/>
                            <a:gd name="T65" fmla="*/ 5 h 109"/>
                            <a:gd name="T66" fmla="*/ 8 w 66"/>
                            <a:gd name="T67" fmla="*/ 8 h 109"/>
                            <a:gd name="T68" fmla="*/ 5 w 66"/>
                            <a:gd name="T69" fmla="*/ 13 h 109"/>
                            <a:gd name="T70" fmla="*/ 3 w 66"/>
                            <a:gd name="T71" fmla="*/ 19 h 1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6"/>
                            <a:gd name="T109" fmla="*/ 0 h 109"/>
                            <a:gd name="T110" fmla="*/ 66 w 66"/>
                            <a:gd name="T111" fmla="*/ 109 h 10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6" h="109">
                              <a:moveTo>
                                <a:pt x="3" y="19"/>
                              </a:moveTo>
                              <a:lnTo>
                                <a:pt x="1" y="30"/>
                              </a:lnTo>
                              <a:lnTo>
                                <a:pt x="1" y="34"/>
                              </a:lnTo>
                              <a:lnTo>
                                <a:pt x="3" y="38"/>
                              </a:lnTo>
                              <a:lnTo>
                                <a:pt x="0" y="46"/>
                              </a:lnTo>
                              <a:lnTo>
                                <a:pt x="2" y="59"/>
                              </a:lnTo>
                              <a:lnTo>
                                <a:pt x="3" y="65"/>
                              </a:lnTo>
                              <a:lnTo>
                                <a:pt x="5" y="71"/>
                              </a:lnTo>
                              <a:lnTo>
                                <a:pt x="7" y="77"/>
                              </a:lnTo>
                              <a:lnTo>
                                <a:pt x="9" y="84"/>
                              </a:lnTo>
                              <a:lnTo>
                                <a:pt x="14" y="85"/>
                              </a:lnTo>
                              <a:lnTo>
                                <a:pt x="19" y="87"/>
                              </a:lnTo>
                              <a:lnTo>
                                <a:pt x="19" y="92"/>
                              </a:lnTo>
                              <a:lnTo>
                                <a:pt x="19" y="95"/>
                              </a:lnTo>
                              <a:lnTo>
                                <a:pt x="29" y="108"/>
                              </a:lnTo>
                              <a:lnTo>
                                <a:pt x="55" y="92"/>
                              </a:lnTo>
                              <a:lnTo>
                                <a:pt x="56" y="62"/>
                              </a:lnTo>
                              <a:lnTo>
                                <a:pt x="60" y="53"/>
                              </a:lnTo>
                              <a:lnTo>
                                <a:pt x="62" y="47"/>
                              </a:lnTo>
                              <a:lnTo>
                                <a:pt x="64" y="39"/>
                              </a:lnTo>
                              <a:lnTo>
                                <a:pt x="65" y="32"/>
                              </a:lnTo>
                              <a:lnTo>
                                <a:pt x="64" y="25"/>
                              </a:lnTo>
                              <a:lnTo>
                                <a:pt x="63" y="18"/>
                              </a:lnTo>
                              <a:lnTo>
                                <a:pt x="62" y="13"/>
                              </a:lnTo>
                              <a:lnTo>
                                <a:pt x="59" y="8"/>
                              </a:lnTo>
                              <a:lnTo>
                                <a:pt x="55" y="5"/>
                              </a:lnTo>
                              <a:lnTo>
                                <a:pt x="51" y="3"/>
                              </a:lnTo>
                              <a:lnTo>
                                <a:pt x="45" y="1"/>
                              </a:lnTo>
                              <a:lnTo>
                                <a:pt x="39" y="0"/>
                              </a:lnTo>
                              <a:lnTo>
                                <a:pt x="32" y="0"/>
                              </a:lnTo>
                              <a:lnTo>
                                <a:pt x="25" y="0"/>
                              </a:lnTo>
                              <a:lnTo>
                                <a:pt x="17" y="2"/>
                              </a:lnTo>
                              <a:lnTo>
                                <a:pt x="12" y="5"/>
                              </a:lnTo>
                              <a:lnTo>
                                <a:pt x="8" y="8"/>
                              </a:lnTo>
                              <a:lnTo>
                                <a:pt x="5" y="13"/>
                              </a:lnTo>
                              <a:lnTo>
                                <a:pt x="3" y="19"/>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29" name="Freeform 1335">
                          <a:extLst>
                            <a:ext uri="{FF2B5EF4-FFF2-40B4-BE49-F238E27FC236}">
                              <a16:creationId xmlns:a16="http://schemas.microsoft.com/office/drawing/2014/main" xmlns="" id="{83DB7D15-0AF0-4E4D-86AD-F3913084282F}"/>
                            </a:ext>
                          </a:extLst>
                        </p:cNvPr>
                        <p:cNvSpPr>
                          <a:spLocks/>
                        </p:cNvSpPr>
                        <p:nvPr/>
                      </p:nvSpPr>
                      <p:spPr bwMode="auto">
                        <a:xfrm>
                          <a:off x="2949" y="894"/>
                          <a:ext cx="34" cy="35"/>
                        </a:xfrm>
                        <a:custGeom>
                          <a:avLst/>
                          <a:gdLst>
                            <a:gd name="T0" fmla="*/ 27 w 34"/>
                            <a:gd name="T1" fmla="*/ 9 h 35"/>
                            <a:gd name="T2" fmla="*/ 24 w 34"/>
                            <a:gd name="T3" fmla="*/ 17 h 35"/>
                            <a:gd name="T4" fmla="*/ 0 w 34"/>
                            <a:gd name="T5" fmla="*/ 29 h 35"/>
                            <a:gd name="T6" fmla="*/ 13 w 34"/>
                            <a:gd name="T7" fmla="*/ 26 h 35"/>
                            <a:gd name="T8" fmla="*/ 18 w 34"/>
                            <a:gd name="T9" fmla="*/ 25 h 35"/>
                            <a:gd name="T10" fmla="*/ 25 w 34"/>
                            <a:gd name="T11" fmla="*/ 26 h 35"/>
                            <a:gd name="T12" fmla="*/ 30 w 34"/>
                            <a:gd name="T13" fmla="*/ 28 h 35"/>
                            <a:gd name="T14" fmla="*/ 32 w 34"/>
                            <a:gd name="T15" fmla="*/ 34 h 35"/>
                            <a:gd name="T16" fmla="*/ 33 w 34"/>
                            <a:gd name="T17" fmla="*/ 10 h 35"/>
                            <a:gd name="T18" fmla="*/ 32 w 34"/>
                            <a:gd name="T19" fmla="*/ 5 h 35"/>
                            <a:gd name="T20" fmla="*/ 28 w 34"/>
                            <a:gd name="T21" fmla="*/ 0 h 35"/>
                            <a:gd name="T22" fmla="*/ 27 w 34"/>
                            <a:gd name="T23" fmla="*/ 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35"/>
                            <a:gd name="T38" fmla="*/ 34 w 34"/>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35">
                              <a:moveTo>
                                <a:pt x="27" y="9"/>
                              </a:moveTo>
                              <a:lnTo>
                                <a:pt x="24" y="17"/>
                              </a:lnTo>
                              <a:lnTo>
                                <a:pt x="0" y="29"/>
                              </a:lnTo>
                              <a:lnTo>
                                <a:pt x="13" y="26"/>
                              </a:lnTo>
                              <a:lnTo>
                                <a:pt x="18" y="25"/>
                              </a:lnTo>
                              <a:lnTo>
                                <a:pt x="25" y="26"/>
                              </a:lnTo>
                              <a:lnTo>
                                <a:pt x="30" y="28"/>
                              </a:lnTo>
                              <a:lnTo>
                                <a:pt x="32" y="34"/>
                              </a:lnTo>
                              <a:lnTo>
                                <a:pt x="33" y="10"/>
                              </a:lnTo>
                              <a:lnTo>
                                <a:pt x="32" y="5"/>
                              </a:lnTo>
                              <a:lnTo>
                                <a:pt x="28" y="0"/>
                              </a:lnTo>
                              <a:lnTo>
                                <a:pt x="27" y="9"/>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30" name="Freeform 1336">
                          <a:extLst>
                            <a:ext uri="{FF2B5EF4-FFF2-40B4-BE49-F238E27FC236}">
                              <a16:creationId xmlns:a16="http://schemas.microsoft.com/office/drawing/2014/main" xmlns="" id="{3035593F-1FC1-4631-B2D5-AA526A3E44DD}"/>
                            </a:ext>
                          </a:extLst>
                        </p:cNvPr>
                        <p:cNvSpPr>
                          <a:spLocks/>
                        </p:cNvSpPr>
                        <p:nvPr/>
                      </p:nvSpPr>
                      <p:spPr bwMode="auto">
                        <a:xfrm>
                          <a:off x="2924" y="830"/>
                          <a:ext cx="71" cy="79"/>
                        </a:xfrm>
                        <a:custGeom>
                          <a:avLst/>
                          <a:gdLst>
                            <a:gd name="T0" fmla="*/ 13 w 71"/>
                            <a:gd name="T1" fmla="*/ 6 h 79"/>
                            <a:gd name="T2" fmla="*/ 19 w 71"/>
                            <a:gd name="T3" fmla="*/ 3 h 79"/>
                            <a:gd name="T4" fmla="*/ 24 w 71"/>
                            <a:gd name="T5" fmla="*/ 2 h 79"/>
                            <a:gd name="T6" fmla="*/ 32 w 71"/>
                            <a:gd name="T7" fmla="*/ 0 h 79"/>
                            <a:gd name="T8" fmla="*/ 38 w 71"/>
                            <a:gd name="T9" fmla="*/ 0 h 79"/>
                            <a:gd name="T10" fmla="*/ 45 w 71"/>
                            <a:gd name="T11" fmla="*/ 0 h 79"/>
                            <a:gd name="T12" fmla="*/ 51 w 71"/>
                            <a:gd name="T13" fmla="*/ 1 h 79"/>
                            <a:gd name="T14" fmla="*/ 56 w 71"/>
                            <a:gd name="T15" fmla="*/ 1 h 79"/>
                            <a:gd name="T16" fmla="*/ 60 w 71"/>
                            <a:gd name="T17" fmla="*/ 3 h 79"/>
                            <a:gd name="T18" fmla="*/ 64 w 71"/>
                            <a:gd name="T19" fmla="*/ 6 h 79"/>
                            <a:gd name="T20" fmla="*/ 67 w 71"/>
                            <a:gd name="T21" fmla="*/ 10 h 79"/>
                            <a:gd name="T22" fmla="*/ 68 w 71"/>
                            <a:gd name="T23" fmla="*/ 16 h 79"/>
                            <a:gd name="T24" fmla="*/ 69 w 71"/>
                            <a:gd name="T25" fmla="*/ 24 h 79"/>
                            <a:gd name="T26" fmla="*/ 70 w 71"/>
                            <a:gd name="T27" fmla="*/ 34 h 79"/>
                            <a:gd name="T28" fmla="*/ 69 w 71"/>
                            <a:gd name="T29" fmla="*/ 43 h 79"/>
                            <a:gd name="T30" fmla="*/ 67 w 71"/>
                            <a:gd name="T31" fmla="*/ 51 h 79"/>
                            <a:gd name="T32" fmla="*/ 66 w 71"/>
                            <a:gd name="T33" fmla="*/ 58 h 79"/>
                            <a:gd name="T34" fmla="*/ 64 w 71"/>
                            <a:gd name="T35" fmla="*/ 63 h 79"/>
                            <a:gd name="T36" fmla="*/ 62 w 71"/>
                            <a:gd name="T37" fmla="*/ 68 h 79"/>
                            <a:gd name="T38" fmla="*/ 60 w 71"/>
                            <a:gd name="T39" fmla="*/ 73 h 79"/>
                            <a:gd name="T40" fmla="*/ 57 w 71"/>
                            <a:gd name="T41" fmla="*/ 78 h 79"/>
                            <a:gd name="T42" fmla="*/ 55 w 71"/>
                            <a:gd name="T43" fmla="*/ 78 h 79"/>
                            <a:gd name="T44" fmla="*/ 56 w 71"/>
                            <a:gd name="T45" fmla="*/ 71 h 79"/>
                            <a:gd name="T46" fmla="*/ 54 w 71"/>
                            <a:gd name="T47" fmla="*/ 66 h 79"/>
                            <a:gd name="T48" fmla="*/ 53 w 71"/>
                            <a:gd name="T49" fmla="*/ 63 h 79"/>
                            <a:gd name="T50" fmla="*/ 55 w 71"/>
                            <a:gd name="T51" fmla="*/ 59 h 79"/>
                            <a:gd name="T52" fmla="*/ 56 w 71"/>
                            <a:gd name="T53" fmla="*/ 51 h 79"/>
                            <a:gd name="T54" fmla="*/ 54 w 71"/>
                            <a:gd name="T55" fmla="*/ 49 h 79"/>
                            <a:gd name="T56" fmla="*/ 51 w 71"/>
                            <a:gd name="T57" fmla="*/ 53 h 79"/>
                            <a:gd name="T58" fmla="*/ 48 w 71"/>
                            <a:gd name="T59" fmla="*/ 57 h 79"/>
                            <a:gd name="T60" fmla="*/ 49 w 71"/>
                            <a:gd name="T61" fmla="*/ 49 h 79"/>
                            <a:gd name="T62" fmla="*/ 47 w 71"/>
                            <a:gd name="T63" fmla="*/ 40 h 79"/>
                            <a:gd name="T64" fmla="*/ 47 w 71"/>
                            <a:gd name="T65" fmla="*/ 30 h 79"/>
                            <a:gd name="T66" fmla="*/ 47 w 71"/>
                            <a:gd name="T67" fmla="*/ 24 h 79"/>
                            <a:gd name="T68" fmla="*/ 49 w 71"/>
                            <a:gd name="T69" fmla="*/ 22 h 79"/>
                            <a:gd name="T70" fmla="*/ 44 w 71"/>
                            <a:gd name="T71" fmla="*/ 23 h 79"/>
                            <a:gd name="T72" fmla="*/ 40 w 71"/>
                            <a:gd name="T73" fmla="*/ 25 h 79"/>
                            <a:gd name="T74" fmla="*/ 37 w 71"/>
                            <a:gd name="T75" fmla="*/ 25 h 79"/>
                            <a:gd name="T76" fmla="*/ 30 w 71"/>
                            <a:gd name="T77" fmla="*/ 26 h 79"/>
                            <a:gd name="T78" fmla="*/ 26 w 71"/>
                            <a:gd name="T79" fmla="*/ 28 h 79"/>
                            <a:gd name="T80" fmla="*/ 32 w 71"/>
                            <a:gd name="T81" fmla="*/ 25 h 79"/>
                            <a:gd name="T82" fmla="*/ 28 w 71"/>
                            <a:gd name="T83" fmla="*/ 25 h 79"/>
                            <a:gd name="T84" fmla="*/ 20 w 71"/>
                            <a:gd name="T85" fmla="*/ 25 h 79"/>
                            <a:gd name="T86" fmla="*/ 14 w 71"/>
                            <a:gd name="T87" fmla="*/ 24 h 79"/>
                            <a:gd name="T88" fmla="*/ 7 w 71"/>
                            <a:gd name="T89" fmla="*/ 24 h 79"/>
                            <a:gd name="T90" fmla="*/ 5 w 71"/>
                            <a:gd name="T91" fmla="*/ 29 h 79"/>
                            <a:gd name="T92" fmla="*/ 4 w 71"/>
                            <a:gd name="T93" fmla="*/ 35 h 79"/>
                            <a:gd name="T94" fmla="*/ 2 w 71"/>
                            <a:gd name="T95" fmla="*/ 28 h 79"/>
                            <a:gd name="T96" fmla="*/ 0 w 71"/>
                            <a:gd name="T97" fmla="*/ 19 h 79"/>
                            <a:gd name="T98" fmla="*/ 4 w 71"/>
                            <a:gd name="T99" fmla="*/ 13 h 79"/>
                            <a:gd name="T100" fmla="*/ 8 w 71"/>
                            <a:gd name="T101" fmla="*/ 9 h 79"/>
                            <a:gd name="T102" fmla="*/ 13 w 71"/>
                            <a:gd name="T103" fmla="*/ 6 h 7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1"/>
                            <a:gd name="T157" fmla="*/ 0 h 79"/>
                            <a:gd name="T158" fmla="*/ 71 w 71"/>
                            <a:gd name="T159" fmla="*/ 79 h 7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1" h="79">
                              <a:moveTo>
                                <a:pt x="13" y="6"/>
                              </a:moveTo>
                              <a:lnTo>
                                <a:pt x="19" y="3"/>
                              </a:lnTo>
                              <a:lnTo>
                                <a:pt x="24" y="2"/>
                              </a:lnTo>
                              <a:lnTo>
                                <a:pt x="32" y="0"/>
                              </a:lnTo>
                              <a:lnTo>
                                <a:pt x="38" y="0"/>
                              </a:lnTo>
                              <a:lnTo>
                                <a:pt x="45" y="0"/>
                              </a:lnTo>
                              <a:lnTo>
                                <a:pt x="51" y="1"/>
                              </a:lnTo>
                              <a:lnTo>
                                <a:pt x="56" y="1"/>
                              </a:lnTo>
                              <a:lnTo>
                                <a:pt x="60" y="3"/>
                              </a:lnTo>
                              <a:lnTo>
                                <a:pt x="64" y="6"/>
                              </a:lnTo>
                              <a:lnTo>
                                <a:pt x="67" y="10"/>
                              </a:lnTo>
                              <a:lnTo>
                                <a:pt x="68" y="16"/>
                              </a:lnTo>
                              <a:lnTo>
                                <a:pt x="69" y="24"/>
                              </a:lnTo>
                              <a:lnTo>
                                <a:pt x="70" y="34"/>
                              </a:lnTo>
                              <a:lnTo>
                                <a:pt x="69" y="43"/>
                              </a:lnTo>
                              <a:lnTo>
                                <a:pt x="67" y="51"/>
                              </a:lnTo>
                              <a:lnTo>
                                <a:pt x="66" y="58"/>
                              </a:lnTo>
                              <a:lnTo>
                                <a:pt x="64" y="63"/>
                              </a:lnTo>
                              <a:lnTo>
                                <a:pt x="62" y="68"/>
                              </a:lnTo>
                              <a:lnTo>
                                <a:pt x="60" y="73"/>
                              </a:lnTo>
                              <a:lnTo>
                                <a:pt x="57" y="78"/>
                              </a:lnTo>
                              <a:lnTo>
                                <a:pt x="55" y="78"/>
                              </a:lnTo>
                              <a:lnTo>
                                <a:pt x="56" y="71"/>
                              </a:lnTo>
                              <a:lnTo>
                                <a:pt x="54" y="66"/>
                              </a:lnTo>
                              <a:lnTo>
                                <a:pt x="53" y="63"/>
                              </a:lnTo>
                              <a:lnTo>
                                <a:pt x="55" y="59"/>
                              </a:lnTo>
                              <a:lnTo>
                                <a:pt x="56" y="51"/>
                              </a:lnTo>
                              <a:lnTo>
                                <a:pt x="54" y="49"/>
                              </a:lnTo>
                              <a:lnTo>
                                <a:pt x="51" y="53"/>
                              </a:lnTo>
                              <a:lnTo>
                                <a:pt x="48" y="57"/>
                              </a:lnTo>
                              <a:lnTo>
                                <a:pt x="49" y="49"/>
                              </a:lnTo>
                              <a:lnTo>
                                <a:pt x="47" y="40"/>
                              </a:lnTo>
                              <a:lnTo>
                                <a:pt x="47" y="30"/>
                              </a:lnTo>
                              <a:lnTo>
                                <a:pt x="47" y="24"/>
                              </a:lnTo>
                              <a:lnTo>
                                <a:pt x="49" y="22"/>
                              </a:lnTo>
                              <a:lnTo>
                                <a:pt x="44" y="23"/>
                              </a:lnTo>
                              <a:lnTo>
                                <a:pt x="40" y="25"/>
                              </a:lnTo>
                              <a:lnTo>
                                <a:pt x="37" y="25"/>
                              </a:lnTo>
                              <a:lnTo>
                                <a:pt x="30" y="26"/>
                              </a:lnTo>
                              <a:lnTo>
                                <a:pt x="26" y="28"/>
                              </a:lnTo>
                              <a:lnTo>
                                <a:pt x="32" y="25"/>
                              </a:lnTo>
                              <a:lnTo>
                                <a:pt x="28" y="25"/>
                              </a:lnTo>
                              <a:lnTo>
                                <a:pt x="20" y="25"/>
                              </a:lnTo>
                              <a:lnTo>
                                <a:pt x="14" y="24"/>
                              </a:lnTo>
                              <a:lnTo>
                                <a:pt x="7" y="24"/>
                              </a:lnTo>
                              <a:lnTo>
                                <a:pt x="5" y="29"/>
                              </a:lnTo>
                              <a:lnTo>
                                <a:pt x="4" y="35"/>
                              </a:lnTo>
                              <a:lnTo>
                                <a:pt x="2" y="28"/>
                              </a:lnTo>
                              <a:lnTo>
                                <a:pt x="0" y="19"/>
                              </a:lnTo>
                              <a:lnTo>
                                <a:pt x="4" y="13"/>
                              </a:lnTo>
                              <a:lnTo>
                                <a:pt x="8" y="9"/>
                              </a:lnTo>
                              <a:lnTo>
                                <a:pt x="13" y="6"/>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20503" name="Group 1337">
                      <a:extLst>
                        <a:ext uri="{FF2B5EF4-FFF2-40B4-BE49-F238E27FC236}">
                          <a16:creationId xmlns:a16="http://schemas.microsoft.com/office/drawing/2014/main" xmlns="" id="{BE8C231A-E242-4C17-8FAC-D180B2D9B6C7}"/>
                        </a:ext>
                      </a:extLst>
                    </p:cNvPr>
                    <p:cNvGrpSpPr>
                      <a:grpSpLocks/>
                    </p:cNvGrpSpPr>
                    <p:nvPr/>
                  </p:nvGrpSpPr>
                  <p:grpSpPr bwMode="auto">
                    <a:xfrm>
                      <a:off x="3650" y="875"/>
                      <a:ext cx="160" cy="739"/>
                      <a:chOff x="3650" y="875"/>
                      <a:chExt cx="160" cy="739"/>
                    </a:xfrm>
                  </p:grpSpPr>
                  <p:grpSp>
                    <p:nvGrpSpPr>
                      <p:cNvPr id="20504" name="Group 1338">
                        <a:extLst>
                          <a:ext uri="{FF2B5EF4-FFF2-40B4-BE49-F238E27FC236}">
                            <a16:creationId xmlns:a16="http://schemas.microsoft.com/office/drawing/2014/main" xmlns="" id="{1330CB0E-7D1C-4E76-A378-71E23BA9731C}"/>
                          </a:ext>
                        </a:extLst>
                      </p:cNvPr>
                      <p:cNvGrpSpPr>
                        <a:grpSpLocks/>
                      </p:cNvGrpSpPr>
                      <p:nvPr/>
                    </p:nvGrpSpPr>
                    <p:grpSpPr bwMode="auto">
                      <a:xfrm>
                        <a:off x="3691" y="875"/>
                        <a:ext cx="85" cy="178"/>
                        <a:chOff x="3691" y="875"/>
                        <a:chExt cx="85" cy="178"/>
                      </a:xfrm>
                    </p:grpSpPr>
                    <p:sp>
                      <p:nvSpPr>
                        <p:cNvPr id="20523" name="Freeform 1339">
                          <a:extLst>
                            <a:ext uri="{FF2B5EF4-FFF2-40B4-BE49-F238E27FC236}">
                              <a16:creationId xmlns:a16="http://schemas.microsoft.com/office/drawing/2014/main" xmlns="" id="{B96F5A4D-6357-4139-ADF6-0B4383E79453}"/>
                            </a:ext>
                          </a:extLst>
                        </p:cNvPr>
                        <p:cNvSpPr>
                          <a:spLocks/>
                        </p:cNvSpPr>
                        <p:nvPr/>
                      </p:nvSpPr>
                      <p:spPr bwMode="auto">
                        <a:xfrm>
                          <a:off x="3691" y="875"/>
                          <a:ext cx="85" cy="101"/>
                        </a:xfrm>
                        <a:custGeom>
                          <a:avLst/>
                          <a:gdLst>
                            <a:gd name="T0" fmla="*/ 48 w 85"/>
                            <a:gd name="T1" fmla="*/ 2 h 101"/>
                            <a:gd name="T2" fmla="*/ 60 w 85"/>
                            <a:gd name="T3" fmla="*/ 6 h 101"/>
                            <a:gd name="T4" fmla="*/ 67 w 85"/>
                            <a:gd name="T5" fmla="*/ 11 h 101"/>
                            <a:gd name="T6" fmla="*/ 72 w 85"/>
                            <a:gd name="T7" fmla="*/ 18 h 101"/>
                            <a:gd name="T8" fmla="*/ 76 w 85"/>
                            <a:gd name="T9" fmla="*/ 32 h 101"/>
                            <a:gd name="T10" fmla="*/ 81 w 85"/>
                            <a:gd name="T11" fmla="*/ 52 h 101"/>
                            <a:gd name="T12" fmla="*/ 84 w 85"/>
                            <a:gd name="T13" fmla="*/ 70 h 101"/>
                            <a:gd name="T14" fmla="*/ 84 w 85"/>
                            <a:gd name="T15" fmla="*/ 78 h 101"/>
                            <a:gd name="T16" fmla="*/ 82 w 85"/>
                            <a:gd name="T17" fmla="*/ 86 h 101"/>
                            <a:gd name="T18" fmla="*/ 81 w 85"/>
                            <a:gd name="T19" fmla="*/ 98 h 101"/>
                            <a:gd name="T20" fmla="*/ 78 w 85"/>
                            <a:gd name="T21" fmla="*/ 98 h 101"/>
                            <a:gd name="T22" fmla="*/ 73 w 85"/>
                            <a:gd name="T23" fmla="*/ 96 h 101"/>
                            <a:gd name="T24" fmla="*/ 67 w 85"/>
                            <a:gd name="T25" fmla="*/ 97 h 101"/>
                            <a:gd name="T26" fmla="*/ 59 w 85"/>
                            <a:gd name="T27" fmla="*/ 99 h 101"/>
                            <a:gd name="T28" fmla="*/ 55 w 85"/>
                            <a:gd name="T29" fmla="*/ 99 h 101"/>
                            <a:gd name="T30" fmla="*/ 55 w 85"/>
                            <a:gd name="T31" fmla="*/ 93 h 101"/>
                            <a:gd name="T32" fmla="*/ 61 w 85"/>
                            <a:gd name="T33" fmla="*/ 79 h 101"/>
                            <a:gd name="T34" fmla="*/ 63 w 85"/>
                            <a:gd name="T35" fmla="*/ 57 h 101"/>
                            <a:gd name="T36" fmla="*/ 61 w 85"/>
                            <a:gd name="T37" fmla="*/ 37 h 101"/>
                            <a:gd name="T38" fmla="*/ 49 w 85"/>
                            <a:gd name="T39" fmla="*/ 24 h 101"/>
                            <a:gd name="T40" fmla="*/ 29 w 85"/>
                            <a:gd name="T41" fmla="*/ 22 h 101"/>
                            <a:gd name="T42" fmla="*/ 20 w 85"/>
                            <a:gd name="T43" fmla="*/ 35 h 101"/>
                            <a:gd name="T44" fmla="*/ 21 w 85"/>
                            <a:gd name="T45" fmla="*/ 77 h 101"/>
                            <a:gd name="T46" fmla="*/ 29 w 85"/>
                            <a:gd name="T47" fmla="*/ 93 h 101"/>
                            <a:gd name="T48" fmla="*/ 29 w 85"/>
                            <a:gd name="T49" fmla="*/ 99 h 101"/>
                            <a:gd name="T50" fmla="*/ 24 w 85"/>
                            <a:gd name="T51" fmla="*/ 99 h 101"/>
                            <a:gd name="T52" fmla="*/ 18 w 85"/>
                            <a:gd name="T53" fmla="*/ 98 h 101"/>
                            <a:gd name="T54" fmla="*/ 13 w 85"/>
                            <a:gd name="T55" fmla="*/ 97 h 101"/>
                            <a:gd name="T56" fmla="*/ 6 w 85"/>
                            <a:gd name="T57" fmla="*/ 100 h 101"/>
                            <a:gd name="T58" fmla="*/ 5 w 85"/>
                            <a:gd name="T59" fmla="*/ 93 h 101"/>
                            <a:gd name="T60" fmla="*/ 2 w 85"/>
                            <a:gd name="T61" fmla="*/ 83 h 101"/>
                            <a:gd name="T62" fmla="*/ 0 w 85"/>
                            <a:gd name="T63" fmla="*/ 73 h 101"/>
                            <a:gd name="T64" fmla="*/ 0 w 85"/>
                            <a:gd name="T65" fmla="*/ 66 h 101"/>
                            <a:gd name="T66" fmla="*/ 0 w 85"/>
                            <a:gd name="T67" fmla="*/ 57 h 101"/>
                            <a:gd name="T68" fmla="*/ 2 w 85"/>
                            <a:gd name="T69" fmla="*/ 50 h 101"/>
                            <a:gd name="T70" fmla="*/ 4 w 85"/>
                            <a:gd name="T71" fmla="*/ 43 h 101"/>
                            <a:gd name="T72" fmla="*/ 5 w 85"/>
                            <a:gd name="T73" fmla="*/ 36 h 101"/>
                            <a:gd name="T74" fmla="*/ 5 w 85"/>
                            <a:gd name="T75" fmla="*/ 31 h 101"/>
                            <a:gd name="T76" fmla="*/ 7 w 85"/>
                            <a:gd name="T77" fmla="*/ 24 h 101"/>
                            <a:gd name="T78" fmla="*/ 9 w 85"/>
                            <a:gd name="T79" fmla="*/ 15 h 101"/>
                            <a:gd name="T80" fmla="*/ 17 w 85"/>
                            <a:gd name="T81" fmla="*/ 7 h 101"/>
                            <a:gd name="T82" fmla="*/ 23 w 85"/>
                            <a:gd name="T83" fmla="*/ 2 h 101"/>
                            <a:gd name="T84" fmla="*/ 32 w 85"/>
                            <a:gd name="T85" fmla="*/ 0 h 101"/>
                            <a:gd name="T86" fmla="*/ 40 w 85"/>
                            <a:gd name="T87" fmla="*/ 0 h 101"/>
                            <a:gd name="T88" fmla="*/ 48 w 85"/>
                            <a:gd name="T89" fmla="*/ 2 h 1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5"/>
                            <a:gd name="T136" fmla="*/ 0 h 101"/>
                            <a:gd name="T137" fmla="*/ 85 w 85"/>
                            <a:gd name="T138" fmla="*/ 101 h 1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5" h="101">
                              <a:moveTo>
                                <a:pt x="48" y="2"/>
                              </a:moveTo>
                              <a:lnTo>
                                <a:pt x="60" y="6"/>
                              </a:lnTo>
                              <a:lnTo>
                                <a:pt x="67" y="11"/>
                              </a:lnTo>
                              <a:lnTo>
                                <a:pt x="72" y="18"/>
                              </a:lnTo>
                              <a:lnTo>
                                <a:pt x="76" y="32"/>
                              </a:lnTo>
                              <a:lnTo>
                                <a:pt x="81" y="52"/>
                              </a:lnTo>
                              <a:lnTo>
                                <a:pt x="84" y="70"/>
                              </a:lnTo>
                              <a:lnTo>
                                <a:pt x="84" y="78"/>
                              </a:lnTo>
                              <a:lnTo>
                                <a:pt x="82" y="86"/>
                              </a:lnTo>
                              <a:lnTo>
                                <a:pt x="81" y="98"/>
                              </a:lnTo>
                              <a:lnTo>
                                <a:pt x="78" y="98"/>
                              </a:lnTo>
                              <a:lnTo>
                                <a:pt x="73" y="96"/>
                              </a:lnTo>
                              <a:lnTo>
                                <a:pt x="67" y="97"/>
                              </a:lnTo>
                              <a:lnTo>
                                <a:pt x="59" y="99"/>
                              </a:lnTo>
                              <a:lnTo>
                                <a:pt x="55" y="99"/>
                              </a:lnTo>
                              <a:lnTo>
                                <a:pt x="55" y="93"/>
                              </a:lnTo>
                              <a:lnTo>
                                <a:pt x="61" y="79"/>
                              </a:lnTo>
                              <a:lnTo>
                                <a:pt x="63" y="57"/>
                              </a:lnTo>
                              <a:lnTo>
                                <a:pt x="61" y="37"/>
                              </a:lnTo>
                              <a:lnTo>
                                <a:pt x="49" y="24"/>
                              </a:lnTo>
                              <a:lnTo>
                                <a:pt x="29" y="22"/>
                              </a:lnTo>
                              <a:lnTo>
                                <a:pt x="20" y="35"/>
                              </a:lnTo>
                              <a:lnTo>
                                <a:pt x="21" y="77"/>
                              </a:lnTo>
                              <a:lnTo>
                                <a:pt x="29" y="93"/>
                              </a:lnTo>
                              <a:lnTo>
                                <a:pt x="29" y="99"/>
                              </a:lnTo>
                              <a:lnTo>
                                <a:pt x="24" y="99"/>
                              </a:lnTo>
                              <a:lnTo>
                                <a:pt x="18" y="98"/>
                              </a:lnTo>
                              <a:lnTo>
                                <a:pt x="13" y="97"/>
                              </a:lnTo>
                              <a:lnTo>
                                <a:pt x="6" y="100"/>
                              </a:lnTo>
                              <a:lnTo>
                                <a:pt x="5" y="93"/>
                              </a:lnTo>
                              <a:lnTo>
                                <a:pt x="2" y="83"/>
                              </a:lnTo>
                              <a:lnTo>
                                <a:pt x="0" y="73"/>
                              </a:lnTo>
                              <a:lnTo>
                                <a:pt x="0" y="66"/>
                              </a:lnTo>
                              <a:lnTo>
                                <a:pt x="0" y="57"/>
                              </a:lnTo>
                              <a:lnTo>
                                <a:pt x="2" y="50"/>
                              </a:lnTo>
                              <a:lnTo>
                                <a:pt x="4" y="43"/>
                              </a:lnTo>
                              <a:lnTo>
                                <a:pt x="5" y="36"/>
                              </a:lnTo>
                              <a:lnTo>
                                <a:pt x="5" y="31"/>
                              </a:lnTo>
                              <a:lnTo>
                                <a:pt x="7" y="24"/>
                              </a:lnTo>
                              <a:lnTo>
                                <a:pt x="9" y="15"/>
                              </a:lnTo>
                              <a:lnTo>
                                <a:pt x="17" y="7"/>
                              </a:lnTo>
                              <a:lnTo>
                                <a:pt x="23" y="2"/>
                              </a:lnTo>
                              <a:lnTo>
                                <a:pt x="32" y="0"/>
                              </a:lnTo>
                              <a:lnTo>
                                <a:pt x="40" y="0"/>
                              </a:lnTo>
                              <a:lnTo>
                                <a:pt x="48" y="2"/>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24" name="Freeform 1340">
                          <a:extLst>
                            <a:ext uri="{FF2B5EF4-FFF2-40B4-BE49-F238E27FC236}">
                              <a16:creationId xmlns:a16="http://schemas.microsoft.com/office/drawing/2014/main" xmlns="" id="{82EBDE50-CD68-4FAE-A5EE-8287F0E80ED5}"/>
                            </a:ext>
                          </a:extLst>
                        </p:cNvPr>
                        <p:cNvSpPr>
                          <a:spLocks/>
                        </p:cNvSpPr>
                        <p:nvPr/>
                      </p:nvSpPr>
                      <p:spPr bwMode="auto">
                        <a:xfrm>
                          <a:off x="3697" y="893"/>
                          <a:ext cx="70" cy="160"/>
                        </a:xfrm>
                        <a:custGeom>
                          <a:avLst/>
                          <a:gdLst>
                            <a:gd name="T0" fmla="*/ 42 w 70"/>
                            <a:gd name="T1" fmla="*/ 1 h 160"/>
                            <a:gd name="T2" fmla="*/ 47 w 70"/>
                            <a:gd name="T3" fmla="*/ 4 h 160"/>
                            <a:gd name="T4" fmla="*/ 52 w 70"/>
                            <a:gd name="T5" fmla="*/ 7 h 160"/>
                            <a:gd name="T6" fmla="*/ 55 w 70"/>
                            <a:gd name="T7" fmla="*/ 13 h 160"/>
                            <a:gd name="T8" fmla="*/ 57 w 70"/>
                            <a:gd name="T9" fmla="*/ 19 h 160"/>
                            <a:gd name="T10" fmla="*/ 58 w 70"/>
                            <a:gd name="T11" fmla="*/ 38 h 160"/>
                            <a:gd name="T12" fmla="*/ 58 w 70"/>
                            <a:gd name="T13" fmla="*/ 46 h 160"/>
                            <a:gd name="T14" fmla="*/ 56 w 70"/>
                            <a:gd name="T15" fmla="*/ 59 h 160"/>
                            <a:gd name="T16" fmla="*/ 53 w 70"/>
                            <a:gd name="T17" fmla="*/ 66 h 160"/>
                            <a:gd name="T18" fmla="*/ 49 w 70"/>
                            <a:gd name="T19" fmla="*/ 75 h 160"/>
                            <a:gd name="T20" fmla="*/ 49 w 70"/>
                            <a:gd name="T21" fmla="*/ 99 h 160"/>
                            <a:gd name="T22" fmla="*/ 69 w 70"/>
                            <a:gd name="T23" fmla="*/ 112 h 160"/>
                            <a:gd name="T24" fmla="*/ 33 w 70"/>
                            <a:gd name="T25" fmla="*/ 159 h 160"/>
                            <a:gd name="T26" fmla="*/ 0 w 70"/>
                            <a:gd name="T27" fmla="*/ 109 h 160"/>
                            <a:gd name="T28" fmla="*/ 23 w 70"/>
                            <a:gd name="T29" fmla="*/ 94 h 160"/>
                            <a:gd name="T30" fmla="*/ 23 w 70"/>
                            <a:gd name="T31" fmla="*/ 76 h 160"/>
                            <a:gd name="T32" fmla="*/ 17 w 70"/>
                            <a:gd name="T33" fmla="*/ 66 h 160"/>
                            <a:gd name="T34" fmla="*/ 14 w 70"/>
                            <a:gd name="T35" fmla="*/ 60 h 160"/>
                            <a:gd name="T36" fmla="*/ 13 w 70"/>
                            <a:gd name="T37" fmla="*/ 52 h 160"/>
                            <a:gd name="T38" fmla="*/ 12 w 70"/>
                            <a:gd name="T39" fmla="*/ 42 h 160"/>
                            <a:gd name="T40" fmla="*/ 12 w 70"/>
                            <a:gd name="T41" fmla="*/ 36 h 160"/>
                            <a:gd name="T42" fmla="*/ 12 w 70"/>
                            <a:gd name="T43" fmla="*/ 26 h 160"/>
                            <a:gd name="T44" fmla="*/ 12 w 70"/>
                            <a:gd name="T45" fmla="*/ 19 h 160"/>
                            <a:gd name="T46" fmla="*/ 14 w 70"/>
                            <a:gd name="T47" fmla="*/ 12 h 160"/>
                            <a:gd name="T48" fmla="*/ 18 w 70"/>
                            <a:gd name="T49" fmla="*/ 6 h 160"/>
                            <a:gd name="T50" fmla="*/ 23 w 70"/>
                            <a:gd name="T51" fmla="*/ 2 h 160"/>
                            <a:gd name="T52" fmla="*/ 28 w 70"/>
                            <a:gd name="T53" fmla="*/ 0 h 160"/>
                            <a:gd name="T54" fmla="*/ 35 w 70"/>
                            <a:gd name="T55" fmla="*/ 0 h 160"/>
                            <a:gd name="T56" fmla="*/ 42 w 70"/>
                            <a:gd name="T57" fmla="*/ 1 h 16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0"/>
                            <a:gd name="T88" fmla="*/ 0 h 160"/>
                            <a:gd name="T89" fmla="*/ 70 w 70"/>
                            <a:gd name="T90" fmla="*/ 160 h 16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0" h="160">
                              <a:moveTo>
                                <a:pt x="42" y="1"/>
                              </a:moveTo>
                              <a:lnTo>
                                <a:pt x="47" y="4"/>
                              </a:lnTo>
                              <a:lnTo>
                                <a:pt x="52" y="7"/>
                              </a:lnTo>
                              <a:lnTo>
                                <a:pt x="55" y="13"/>
                              </a:lnTo>
                              <a:lnTo>
                                <a:pt x="57" y="19"/>
                              </a:lnTo>
                              <a:lnTo>
                                <a:pt x="58" y="38"/>
                              </a:lnTo>
                              <a:lnTo>
                                <a:pt x="58" y="46"/>
                              </a:lnTo>
                              <a:lnTo>
                                <a:pt x="56" y="59"/>
                              </a:lnTo>
                              <a:lnTo>
                                <a:pt x="53" y="66"/>
                              </a:lnTo>
                              <a:lnTo>
                                <a:pt x="49" y="75"/>
                              </a:lnTo>
                              <a:lnTo>
                                <a:pt x="49" y="99"/>
                              </a:lnTo>
                              <a:lnTo>
                                <a:pt x="69" y="112"/>
                              </a:lnTo>
                              <a:lnTo>
                                <a:pt x="33" y="159"/>
                              </a:lnTo>
                              <a:lnTo>
                                <a:pt x="0" y="109"/>
                              </a:lnTo>
                              <a:lnTo>
                                <a:pt x="23" y="94"/>
                              </a:lnTo>
                              <a:lnTo>
                                <a:pt x="23" y="76"/>
                              </a:lnTo>
                              <a:lnTo>
                                <a:pt x="17" y="66"/>
                              </a:lnTo>
                              <a:lnTo>
                                <a:pt x="14" y="60"/>
                              </a:lnTo>
                              <a:lnTo>
                                <a:pt x="13" y="52"/>
                              </a:lnTo>
                              <a:lnTo>
                                <a:pt x="12" y="42"/>
                              </a:lnTo>
                              <a:lnTo>
                                <a:pt x="12" y="36"/>
                              </a:lnTo>
                              <a:lnTo>
                                <a:pt x="12" y="26"/>
                              </a:lnTo>
                              <a:lnTo>
                                <a:pt x="12" y="19"/>
                              </a:lnTo>
                              <a:lnTo>
                                <a:pt x="14" y="12"/>
                              </a:lnTo>
                              <a:lnTo>
                                <a:pt x="18" y="6"/>
                              </a:lnTo>
                              <a:lnTo>
                                <a:pt x="23" y="2"/>
                              </a:lnTo>
                              <a:lnTo>
                                <a:pt x="28" y="0"/>
                              </a:lnTo>
                              <a:lnTo>
                                <a:pt x="35" y="0"/>
                              </a:lnTo>
                              <a:lnTo>
                                <a:pt x="42" y="1"/>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505" name="Group 1341">
                        <a:extLst>
                          <a:ext uri="{FF2B5EF4-FFF2-40B4-BE49-F238E27FC236}">
                            <a16:creationId xmlns:a16="http://schemas.microsoft.com/office/drawing/2014/main" xmlns="" id="{504DA2EB-724C-4CDA-B94B-976AB70669DA}"/>
                          </a:ext>
                        </a:extLst>
                      </p:cNvPr>
                      <p:cNvGrpSpPr>
                        <a:grpSpLocks/>
                      </p:cNvGrpSpPr>
                      <p:nvPr/>
                    </p:nvGrpSpPr>
                    <p:grpSpPr bwMode="auto">
                      <a:xfrm>
                        <a:off x="3653" y="1231"/>
                        <a:ext cx="132" cy="351"/>
                        <a:chOff x="3653" y="1231"/>
                        <a:chExt cx="132" cy="351"/>
                      </a:xfrm>
                    </p:grpSpPr>
                    <p:grpSp>
                      <p:nvGrpSpPr>
                        <p:cNvPr id="20519" name="Group 1342">
                          <a:extLst>
                            <a:ext uri="{FF2B5EF4-FFF2-40B4-BE49-F238E27FC236}">
                              <a16:creationId xmlns:a16="http://schemas.microsoft.com/office/drawing/2014/main" xmlns="" id="{7FB0D90B-B181-426D-9478-930F0FD3EC0B}"/>
                            </a:ext>
                          </a:extLst>
                        </p:cNvPr>
                        <p:cNvGrpSpPr>
                          <a:grpSpLocks/>
                        </p:cNvGrpSpPr>
                        <p:nvPr/>
                      </p:nvGrpSpPr>
                      <p:grpSpPr bwMode="auto">
                        <a:xfrm>
                          <a:off x="3653" y="1231"/>
                          <a:ext cx="132" cy="351"/>
                          <a:chOff x="3653" y="1231"/>
                          <a:chExt cx="132" cy="351"/>
                        </a:xfrm>
                      </p:grpSpPr>
                      <p:sp>
                        <p:nvSpPr>
                          <p:cNvPr id="20521" name="Freeform 1343">
                            <a:extLst>
                              <a:ext uri="{FF2B5EF4-FFF2-40B4-BE49-F238E27FC236}">
                                <a16:creationId xmlns:a16="http://schemas.microsoft.com/office/drawing/2014/main" xmlns="" id="{CBCCA00E-F020-4495-8E9A-C7F13498A4EA}"/>
                              </a:ext>
                            </a:extLst>
                          </p:cNvPr>
                          <p:cNvSpPr>
                            <a:spLocks/>
                          </p:cNvSpPr>
                          <p:nvPr/>
                        </p:nvSpPr>
                        <p:spPr bwMode="auto">
                          <a:xfrm>
                            <a:off x="3690" y="1307"/>
                            <a:ext cx="95" cy="275"/>
                          </a:xfrm>
                          <a:custGeom>
                            <a:avLst/>
                            <a:gdLst>
                              <a:gd name="T0" fmla="*/ 77 w 95"/>
                              <a:gd name="T1" fmla="*/ 6 h 275"/>
                              <a:gd name="T2" fmla="*/ 76 w 95"/>
                              <a:gd name="T3" fmla="*/ 85 h 275"/>
                              <a:gd name="T4" fmla="*/ 76 w 95"/>
                              <a:gd name="T5" fmla="*/ 152 h 275"/>
                              <a:gd name="T6" fmla="*/ 72 w 95"/>
                              <a:gd name="T7" fmla="*/ 216 h 275"/>
                              <a:gd name="T8" fmla="*/ 83 w 95"/>
                              <a:gd name="T9" fmla="*/ 244 h 275"/>
                              <a:gd name="T10" fmla="*/ 91 w 95"/>
                              <a:gd name="T11" fmla="*/ 262 h 275"/>
                              <a:gd name="T12" fmla="*/ 94 w 95"/>
                              <a:gd name="T13" fmla="*/ 268 h 275"/>
                              <a:gd name="T14" fmla="*/ 90 w 95"/>
                              <a:gd name="T15" fmla="*/ 274 h 275"/>
                              <a:gd name="T16" fmla="*/ 73 w 95"/>
                              <a:gd name="T17" fmla="*/ 273 h 275"/>
                              <a:gd name="T18" fmla="*/ 58 w 95"/>
                              <a:gd name="T19" fmla="*/ 237 h 275"/>
                              <a:gd name="T20" fmla="*/ 57 w 95"/>
                              <a:gd name="T21" fmla="*/ 214 h 275"/>
                              <a:gd name="T22" fmla="*/ 46 w 95"/>
                              <a:gd name="T23" fmla="*/ 138 h 275"/>
                              <a:gd name="T24" fmla="*/ 44 w 95"/>
                              <a:gd name="T25" fmla="*/ 121 h 275"/>
                              <a:gd name="T26" fmla="*/ 45 w 95"/>
                              <a:gd name="T27" fmla="*/ 156 h 275"/>
                              <a:gd name="T28" fmla="*/ 40 w 95"/>
                              <a:gd name="T29" fmla="*/ 207 h 275"/>
                              <a:gd name="T30" fmla="*/ 41 w 95"/>
                              <a:gd name="T31" fmla="*/ 230 h 275"/>
                              <a:gd name="T32" fmla="*/ 34 w 95"/>
                              <a:gd name="T33" fmla="*/ 253 h 275"/>
                              <a:gd name="T34" fmla="*/ 24 w 95"/>
                              <a:gd name="T35" fmla="*/ 270 h 275"/>
                              <a:gd name="T36" fmla="*/ 9 w 95"/>
                              <a:gd name="T37" fmla="*/ 271 h 275"/>
                              <a:gd name="T38" fmla="*/ 4 w 95"/>
                              <a:gd name="T39" fmla="*/ 265 h 275"/>
                              <a:gd name="T40" fmla="*/ 20 w 95"/>
                              <a:gd name="T41" fmla="*/ 229 h 275"/>
                              <a:gd name="T42" fmla="*/ 22 w 95"/>
                              <a:gd name="T43" fmla="*/ 212 h 275"/>
                              <a:gd name="T44" fmla="*/ 19 w 95"/>
                              <a:gd name="T45" fmla="*/ 176 h 275"/>
                              <a:gd name="T46" fmla="*/ 13 w 95"/>
                              <a:gd name="T47" fmla="*/ 116 h 275"/>
                              <a:gd name="T48" fmla="*/ 0 w 95"/>
                              <a:gd name="T49" fmla="*/ 0 h 275"/>
                              <a:gd name="T50" fmla="*/ 77 w 95"/>
                              <a:gd name="T51" fmla="*/ 6 h 2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5"/>
                              <a:gd name="T79" fmla="*/ 0 h 275"/>
                              <a:gd name="T80" fmla="*/ 95 w 95"/>
                              <a:gd name="T81" fmla="*/ 275 h 2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5" h="275">
                                <a:moveTo>
                                  <a:pt x="77" y="6"/>
                                </a:moveTo>
                                <a:lnTo>
                                  <a:pt x="76" y="85"/>
                                </a:lnTo>
                                <a:lnTo>
                                  <a:pt x="76" y="152"/>
                                </a:lnTo>
                                <a:lnTo>
                                  <a:pt x="72" y="216"/>
                                </a:lnTo>
                                <a:lnTo>
                                  <a:pt x="83" y="244"/>
                                </a:lnTo>
                                <a:lnTo>
                                  <a:pt x="91" y="262"/>
                                </a:lnTo>
                                <a:lnTo>
                                  <a:pt x="94" y="268"/>
                                </a:lnTo>
                                <a:lnTo>
                                  <a:pt x="90" y="274"/>
                                </a:lnTo>
                                <a:lnTo>
                                  <a:pt x="73" y="273"/>
                                </a:lnTo>
                                <a:lnTo>
                                  <a:pt x="58" y="237"/>
                                </a:lnTo>
                                <a:lnTo>
                                  <a:pt x="57" y="214"/>
                                </a:lnTo>
                                <a:lnTo>
                                  <a:pt x="46" y="138"/>
                                </a:lnTo>
                                <a:lnTo>
                                  <a:pt x="44" y="121"/>
                                </a:lnTo>
                                <a:lnTo>
                                  <a:pt x="45" y="156"/>
                                </a:lnTo>
                                <a:lnTo>
                                  <a:pt x="40" y="207"/>
                                </a:lnTo>
                                <a:lnTo>
                                  <a:pt x="41" y="230"/>
                                </a:lnTo>
                                <a:lnTo>
                                  <a:pt x="34" y="253"/>
                                </a:lnTo>
                                <a:lnTo>
                                  <a:pt x="24" y="270"/>
                                </a:lnTo>
                                <a:lnTo>
                                  <a:pt x="9" y="271"/>
                                </a:lnTo>
                                <a:lnTo>
                                  <a:pt x="4" y="265"/>
                                </a:lnTo>
                                <a:lnTo>
                                  <a:pt x="20" y="229"/>
                                </a:lnTo>
                                <a:lnTo>
                                  <a:pt x="22" y="212"/>
                                </a:lnTo>
                                <a:lnTo>
                                  <a:pt x="19" y="176"/>
                                </a:lnTo>
                                <a:lnTo>
                                  <a:pt x="13" y="116"/>
                                </a:lnTo>
                                <a:lnTo>
                                  <a:pt x="0" y="0"/>
                                </a:lnTo>
                                <a:lnTo>
                                  <a:pt x="77" y="6"/>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22" name="Freeform 1344">
                            <a:extLst>
                              <a:ext uri="{FF2B5EF4-FFF2-40B4-BE49-F238E27FC236}">
                                <a16:creationId xmlns:a16="http://schemas.microsoft.com/office/drawing/2014/main" xmlns="" id="{5FC3EC38-6D49-4132-A31F-D5B9A0C308C1}"/>
                              </a:ext>
                            </a:extLst>
                          </p:cNvPr>
                          <p:cNvSpPr>
                            <a:spLocks/>
                          </p:cNvSpPr>
                          <p:nvPr/>
                        </p:nvSpPr>
                        <p:spPr bwMode="auto">
                          <a:xfrm>
                            <a:off x="3653" y="1231"/>
                            <a:ext cx="23" cy="36"/>
                          </a:xfrm>
                          <a:custGeom>
                            <a:avLst/>
                            <a:gdLst>
                              <a:gd name="T0" fmla="*/ 0 w 23"/>
                              <a:gd name="T1" fmla="*/ 0 h 36"/>
                              <a:gd name="T2" fmla="*/ 0 w 23"/>
                              <a:gd name="T3" fmla="*/ 18 h 36"/>
                              <a:gd name="T4" fmla="*/ 22 w 23"/>
                              <a:gd name="T5" fmla="*/ 35 h 36"/>
                              <a:gd name="T6" fmla="*/ 12 w 23"/>
                              <a:gd name="T7" fmla="*/ 3 h 36"/>
                              <a:gd name="T8" fmla="*/ 0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0" y="0"/>
                                </a:moveTo>
                                <a:lnTo>
                                  <a:pt x="0" y="18"/>
                                </a:lnTo>
                                <a:lnTo>
                                  <a:pt x="22" y="35"/>
                                </a:lnTo>
                                <a:lnTo>
                                  <a:pt x="12" y="3"/>
                                </a:lnTo>
                                <a:lnTo>
                                  <a:pt x="0" y="0"/>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520" name="Freeform 1345">
                          <a:extLst>
                            <a:ext uri="{FF2B5EF4-FFF2-40B4-BE49-F238E27FC236}">
                              <a16:creationId xmlns:a16="http://schemas.microsoft.com/office/drawing/2014/main" xmlns="" id="{7DA7D6F3-9E16-429C-AAB3-2F33D6CC25AB}"/>
                            </a:ext>
                          </a:extLst>
                        </p:cNvPr>
                        <p:cNvSpPr>
                          <a:spLocks/>
                        </p:cNvSpPr>
                        <p:nvPr/>
                      </p:nvSpPr>
                      <p:spPr bwMode="auto">
                        <a:xfrm>
                          <a:off x="3728" y="1309"/>
                          <a:ext cx="9" cy="123"/>
                        </a:xfrm>
                        <a:custGeom>
                          <a:avLst/>
                          <a:gdLst>
                            <a:gd name="T0" fmla="*/ 0 w 9"/>
                            <a:gd name="T1" fmla="*/ 0 h 123"/>
                            <a:gd name="T2" fmla="*/ 0 w 9"/>
                            <a:gd name="T3" fmla="*/ 40 h 123"/>
                            <a:gd name="T4" fmla="*/ 1 w 9"/>
                            <a:gd name="T5" fmla="*/ 64 h 123"/>
                            <a:gd name="T6" fmla="*/ 3 w 9"/>
                            <a:gd name="T7" fmla="*/ 90 h 123"/>
                            <a:gd name="T8" fmla="*/ 8 w 9"/>
                            <a:gd name="T9" fmla="*/ 116 h 123"/>
                            <a:gd name="T10" fmla="*/ 7 w 9"/>
                            <a:gd name="T11" fmla="*/ 122 h 123"/>
                            <a:gd name="T12" fmla="*/ 0 w 9"/>
                            <a:gd name="T13" fmla="*/ 0 h 123"/>
                            <a:gd name="T14" fmla="*/ 0 60000 65536"/>
                            <a:gd name="T15" fmla="*/ 0 60000 65536"/>
                            <a:gd name="T16" fmla="*/ 0 60000 65536"/>
                            <a:gd name="T17" fmla="*/ 0 60000 65536"/>
                            <a:gd name="T18" fmla="*/ 0 60000 65536"/>
                            <a:gd name="T19" fmla="*/ 0 60000 65536"/>
                            <a:gd name="T20" fmla="*/ 0 60000 65536"/>
                            <a:gd name="T21" fmla="*/ 0 w 9"/>
                            <a:gd name="T22" fmla="*/ 0 h 123"/>
                            <a:gd name="T23" fmla="*/ 9 w 9"/>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3">
                              <a:moveTo>
                                <a:pt x="0" y="0"/>
                              </a:moveTo>
                              <a:lnTo>
                                <a:pt x="0" y="40"/>
                              </a:lnTo>
                              <a:lnTo>
                                <a:pt x="1" y="64"/>
                              </a:lnTo>
                              <a:lnTo>
                                <a:pt x="3" y="90"/>
                              </a:lnTo>
                              <a:lnTo>
                                <a:pt x="8" y="116"/>
                              </a:lnTo>
                              <a:lnTo>
                                <a:pt x="7" y="122"/>
                              </a:lnTo>
                              <a:lnTo>
                                <a:pt x="0" y="0"/>
                              </a:lnTo>
                            </a:path>
                          </a:pathLst>
                        </a:custGeom>
                        <a:blipFill dpi="0" rotWithShape="0">
                          <a:blip r:embed="rId5"/>
                          <a:srcRect/>
                          <a:tile tx="0" ty="0" sx="100000" sy="100000" flip="none" algn="tl"/>
                        </a:blipFill>
                        <a:ln w="12700" cap="rnd">
                          <a:solidFill>
                            <a:srgbClr val="FF5F1F"/>
                          </a:solidFill>
                          <a:round/>
                          <a:headEnd/>
                          <a:tailEnd/>
                        </a:ln>
                      </p:spPr>
                      <p:txBody>
                        <a:bodyPr/>
                        <a:lstStyle/>
                        <a:p>
                          <a:endParaRPr lang="en-US"/>
                        </a:p>
                      </p:txBody>
                    </p:sp>
                  </p:grpSp>
                  <p:grpSp>
                    <p:nvGrpSpPr>
                      <p:cNvPr id="20506" name="Group 1346">
                        <a:extLst>
                          <a:ext uri="{FF2B5EF4-FFF2-40B4-BE49-F238E27FC236}">
                            <a16:creationId xmlns:a16="http://schemas.microsoft.com/office/drawing/2014/main" xmlns="" id="{1293EE13-596F-4F3A-8884-6D97E0115595}"/>
                          </a:ext>
                        </a:extLst>
                      </p:cNvPr>
                      <p:cNvGrpSpPr>
                        <a:grpSpLocks/>
                      </p:cNvGrpSpPr>
                      <p:nvPr/>
                    </p:nvGrpSpPr>
                    <p:grpSpPr bwMode="auto">
                      <a:xfrm>
                        <a:off x="3689" y="1536"/>
                        <a:ext cx="101" cy="78"/>
                        <a:chOff x="3689" y="1536"/>
                        <a:chExt cx="101" cy="78"/>
                      </a:xfrm>
                    </p:grpSpPr>
                    <p:sp>
                      <p:nvSpPr>
                        <p:cNvPr id="20517" name="Freeform 1347">
                          <a:extLst>
                            <a:ext uri="{FF2B5EF4-FFF2-40B4-BE49-F238E27FC236}">
                              <a16:creationId xmlns:a16="http://schemas.microsoft.com/office/drawing/2014/main" xmlns="" id="{D991162C-DBBE-4FB4-9A54-AD1BF1127826}"/>
                            </a:ext>
                          </a:extLst>
                        </p:cNvPr>
                        <p:cNvSpPr>
                          <a:spLocks/>
                        </p:cNvSpPr>
                        <p:nvPr/>
                      </p:nvSpPr>
                      <p:spPr bwMode="auto">
                        <a:xfrm>
                          <a:off x="3689" y="1536"/>
                          <a:ext cx="46" cy="74"/>
                        </a:xfrm>
                        <a:custGeom>
                          <a:avLst/>
                          <a:gdLst>
                            <a:gd name="T0" fmla="*/ 42 w 46"/>
                            <a:gd name="T1" fmla="*/ 0 h 74"/>
                            <a:gd name="T2" fmla="*/ 45 w 46"/>
                            <a:gd name="T3" fmla="*/ 11 h 74"/>
                            <a:gd name="T4" fmla="*/ 45 w 46"/>
                            <a:gd name="T5" fmla="*/ 32 h 74"/>
                            <a:gd name="T6" fmla="*/ 40 w 46"/>
                            <a:gd name="T7" fmla="*/ 24 h 74"/>
                            <a:gd name="T8" fmla="*/ 35 w 46"/>
                            <a:gd name="T9" fmla="*/ 35 h 74"/>
                            <a:gd name="T10" fmla="*/ 34 w 46"/>
                            <a:gd name="T11" fmla="*/ 50 h 74"/>
                            <a:gd name="T12" fmla="*/ 27 w 46"/>
                            <a:gd name="T13" fmla="*/ 63 h 74"/>
                            <a:gd name="T14" fmla="*/ 16 w 46"/>
                            <a:gd name="T15" fmla="*/ 71 h 74"/>
                            <a:gd name="T16" fmla="*/ 7 w 46"/>
                            <a:gd name="T17" fmla="*/ 73 h 74"/>
                            <a:gd name="T18" fmla="*/ 0 w 46"/>
                            <a:gd name="T19" fmla="*/ 71 h 74"/>
                            <a:gd name="T20" fmla="*/ 0 w 46"/>
                            <a:gd name="T21" fmla="*/ 57 h 74"/>
                            <a:gd name="T22" fmla="*/ 6 w 46"/>
                            <a:gd name="T23" fmla="*/ 35 h 74"/>
                            <a:gd name="T24" fmla="*/ 9 w 46"/>
                            <a:gd name="T25" fmla="*/ 41 h 74"/>
                            <a:gd name="T26" fmla="*/ 16 w 46"/>
                            <a:gd name="T27" fmla="*/ 41 h 74"/>
                            <a:gd name="T28" fmla="*/ 25 w 46"/>
                            <a:gd name="T29" fmla="*/ 40 h 74"/>
                            <a:gd name="T30" fmla="*/ 31 w 46"/>
                            <a:gd name="T31" fmla="*/ 30 h 74"/>
                            <a:gd name="T32" fmla="*/ 36 w 46"/>
                            <a:gd name="T33" fmla="*/ 19 h 74"/>
                            <a:gd name="T34" fmla="*/ 42 w 46"/>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74"/>
                            <a:gd name="T56" fmla="*/ 46 w 46"/>
                            <a:gd name="T57" fmla="*/ 74 h 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74">
                              <a:moveTo>
                                <a:pt x="42" y="0"/>
                              </a:moveTo>
                              <a:lnTo>
                                <a:pt x="45" y="11"/>
                              </a:lnTo>
                              <a:lnTo>
                                <a:pt x="45" y="32"/>
                              </a:lnTo>
                              <a:lnTo>
                                <a:pt x="40" y="24"/>
                              </a:lnTo>
                              <a:lnTo>
                                <a:pt x="35" y="35"/>
                              </a:lnTo>
                              <a:lnTo>
                                <a:pt x="34" y="50"/>
                              </a:lnTo>
                              <a:lnTo>
                                <a:pt x="27" y="63"/>
                              </a:lnTo>
                              <a:lnTo>
                                <a:pt x="16" y="71"/>
                              </a:lnTo>
                              <a:lnTo>
                                <a:pt x="7" y="73"/>
                              </a:lnTo>
                              <a:lnTo>
                                <a:pt x="0" y="71"/>
                              </a:lnTo>
                              <a:lnTo>
                                <a:pt x="0" y="57"/>
                              </a:lnTo>
                              <a:lnTo>
                                <a:pt x="6" y="35"/>
                              </a:lnTo>
                              <a:lnTo>
                                <a:pt x="9" y="41"/>
                              </a:lnTo>
                              <a:lnTo>
                                <a:pt x="16" y="41"/>
                              </a:lnTo>
                              <a:lnTo>
                                <a:pt x="25" y="40"/>
                              </a:lnTo>
                              <a:lnTo>
                                <a:pt x="31" y="30"/>
                              </a:lnTo>
                              <a:lnTo>
                                <a:pt x="36" y="19"/>
                              </a:lnTo>
                              <a:lnTo>
                                <a:pt x="42" y="0"/>
                              </a:lnTo>
                            </a:path>
                          </a:pathLst>
                        </a:custGeom>
                        <a:blipFill dpi="0" rotWithShape="0">
                          <a:blip r:embed="rId1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18" name="Freeform 1348">
                          <a:extLst>
                            <a:ext uri="{FF2B5EF4-FFF2-40B4-BE49-F238E27FC236}">
                              <a16:creationId xmlns:a16="http://schemas.microsoft.com/office/drawing/2014/main" xmlns="" id="{DC1DAA1C-95AD-4752-83D9-01C9163E5612}"/>
                            </a:ext>
                          </a:extLst>
                        </p:cNvPr>
                        <p:cNvSpPr>
                          <a:spLocks/>
                        </p:cNvSpPr>
                        <p:nvPr/>
                      </p:nvSpPr>
                      <p:spPr bwMode="auto">
                        <a:xfrm>
                          <a:off x="3747" y="1538"/>
                          <a:ext cx="43" cy="76"/>
                        </a:xfrm>
                        <a:custGeom>
                          <a:avLst/>
                          <a:gdLst>
                            <a:gd name="T0" fmla="*/ 0 w 43"/>
                            <a:gd name="T1" fmla="*/ 0 h 76"/>
                            <a:gd name="T2" fmla="*/ 0 w 43"/>
                            <a:gd name="T3" fmla="*/ 29 h 76"/>
                            <a:gd name="T4" fmla="*/ 2 w 43"/>
                            <a:gd name="T5" fmla="*/ 22 h 76"/>
                            <a:gd name="T6" fmla="*/ 6 w 43"/>
                            <a:gd name="T7" fmla="*/ 31 h 76"/>
                            <a:gd name="T8" fmla="*/ 9 w 43"/>
                            <a:gd name="T9" fmla="*/ 46 h 76"/>
                            <a:gd name="T10" fmla="*/ 13 w 43"/>
                            <a:gd name="T11" fmla="*/ 58 h 76"/>
                            <a:gd name="T12" fmla="*/ 21 w 43"/>
                            <a:gd name="T13" fmla="*/ 67 h 76"/>
                            <a:gd name="T14" fmla="*/ 29 w 43"/>
                            <a:gd name="T15" fmla="*/ 73 h 76"/>
                            <a:gd name="T16" fmla="*/ 36 w 43"/>
                            <a:gd name="T17" fmla="*/ 75 h 76"/>
                            <a:gd name="T18" fmla="*/ 39 w 43"/>
                            <a:gd name="T19" fmla="*/ 71 h 76"/>
                            <a:gd name="T20" fmla="*/ 41 w 43"/>
                            <a:gd name="T21" fmla="*/ 64 h 76"/>
                            <a:gd name="T22" fmla="*/ 42 w 43"/>
                            <a:gd name="T23" fmla="*/ 57 h 76"/>
                            <a:gd name="T24" fmla="*/ 41 w 43"/>
                            <a:gd name="T25" fmla="*/ 49 h 76"/>
                            <a:gd name="T26" fmla="*/ 37 w 43"/>
                            <a:gd name="T27" fmla="*/ 36 h 76"/>
                            <a:gd name="T28" fmla="*/ 31 w 43"/>
                            <a:gd name="T29" fmla="*/ 41 h 76"/>
                            <a:gd name="T30" fmla="*/ 22 w 43"/>
                            <a:gd name="T31" fmla="*/ 41 h 76"/>
                            <a:gd name="T32" fmla="*/ 16 w 43"/>
                            <a:gd name="T33" fmla="*/ 40 h 76"/>
                            <a:gd name="T34" fmla="*/ 5 w 43"/>
                            <a:gd name="T35" fmla="*/ 15 h 76"/>
                            <a:gd name="T36" fmla="*/ 0 w 43"/>
                            <a:gd name="T37" fmla="*/ 0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3"/>
                            <a:gd name="T58" fmla="*/ 0 h 76"/>
                            <a:gd name="T59" fmla="*/ 43 w 43"/>
                            <a:gd name="T60" fmla="*/ 76 h 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3" h="76">
                              <a:moveTo>
                                <a:pt x="0" y="0"/>
                              </a:moveTo>
                              <a:lnTo>
                                <a:pt x="0" y="29"/>
                              </a:lnTo>
                              <a:lnTo>
                                <a:pt x="2" y="22"/>
                              </a:lnTo>
                              <a:lnTo>
                                <a:pt x="6" y="31"/>
                              </a:lnTo>
                              <a:lnTo>
                                <a:pt x="9" y="46"/>
                              </a:lnTo>
                              <a:lnTo>
                                <a:pt x="13" y="58"/>
                              </a:lnTo>
                              <a:lnTo>
                                <a:pt x="21" y="67"/>
                              </a:lnTo>
                              <a:lnTo>
                                <a:pt x="29" y="73"/>
                              </a:lnTo>
                              <a:lnTo>
                                <a:pt x="36" y="75"/>
                              </a:lnTo>
                              <a:lnTo>
                                <a:pt x="39" y="71"/>
                              </a:lnTo>
                              <a:lnTo>
                                <a:pt x="41" y="64"/>
                              </a:lnTo>
                              <a:lnTo>
                                <a:pt x="42" y="57"/>
                              </a:lnTo>
                              <a:lnTo>
                                <a:pt x="41" y="49"/>
                              </a:lnTo>
                              <a:lnTo>
                                <a:pt x="37" y="36"/>
                              </a:lnTo>
                              <a:lnTo>
                                <a:pt x="31" y="41"/>
                              </a:lnTo>
                              <a:lnTo>
                                <a:pt x="22" y="41"/>
                              </a:lnTo>
                              <a:lnTo>
                                <a:pt x="16" y="40"/>
                              </a:lnTo>
                              <a:lnTo>
                                <a:pt x="5" y="15"/>
                              </a:lnTo>
                              <a:lnTo>
                                <a:pt x="0" y="0"/>
                              </a:lnTo>
                            </a:path>
                          </a:pathLst>
                        </a:custGeom>
                        <a:blipFill dpi="0" rotWithShape="0">
                          <a:blip r:embed="rId1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20507" name="Freeform 1349">
                        <a:extLst>
                          <a:ext uri="{FF2B5EF4-FFF2-40B4-BE49-F238E27FC236}">
                            <a16:creationId xmlns:a16="http://schemas.microsoft.com/office/drawing/2014/main" xmlns="" id="{81F6CE37-2D82-4501-BF31-CB4BB60A0D36}"/>
                          </a:ext>
                        </a:extLst>
                      </p:cNvPr>
                      <p:cNvSpPr>
                        <a:spLocks/>
                      </p:cNvSpPr>
                      <p:nvPr/>
                    </p:nvSpPr>
                    <p:spPr bwMode="auto">
                      <a:xfrm>
                        <a:off x="3650" y="997"/>
                        <a:ext cx="160" cy="537"/>
                      </a:xfrm>
                      <a:custGeom>
                        <a:avLst/>
                        <a:gdLst>
                          <a:gd name="T0" fmla="*/ 114 w 160"/>
                          <a:gd name="T1" fmla="*/ 5 h 537"/>
                          <a:gd name="T2" fmla="*/ 145 w 160"/>
                          <a:gd name="T3" fmla="*/ 23 h 537"/>
                          <a:gd name="T4" fmla="*/ 153 w 160"/>
                          <a:gd name="T5" fmla="*/ 38 h 537"/>
                          <a:gd name="T6" fmla="*/ 159 w 160"/>
                          <a:gd name="T7" fmla="*/ 161 h 537"/>
                          <a:gd name="T8" fmla="*/ 156 w 160"/>
                          <a:gd name="T9" fmla="*/ 190 h 537"/>
                          <a:gd name="T10" fmla="*/ 138 w 160"/>
                          <a:gd name="T11" fmla="*/ 188 h 537"/>
                          <a:gd name="T12" fmla="*/ 139 w 160"/>
                          <a:gd name="T13" fmla="*/ 261 h 537"/>
                          <a:gd name="T14" fmla="*/ 130 w 160"/>
                          <a:gd name="T15" fmla="*/ 261 h 537"/>
                          <a:gd name="T16" fmla="*/ 119 w 160"/>
                          <a:gd name="T17" fmla="*/ 412 h 537"/>
                          <a:gd name="T18" fmla="*/ 118 w 160"/>
                          <a:gd name="T19" fmla="*/ 493 h 537"/>
                          <a:gd name="T20" fmla="*/ 116 w 160"/>
                          <a:gd name="T21" fmla="*/ 529 h 537"/>
                          <a:gd name="T22" fmla="*/ 108 w 160"/>
                          <a:gd name="T23" fmla="*/ 536 h 537"/>
                          <a:gd name="T24" fmla="*/ 94 w 160"/>
                          <a:gd name="T25" fmla="*/ 530 h 537"/>
                          <a:gd name="T26" fmla="*/ 87 w 160"/>
                          <a:gd name="T27" fmla="*/ 468 h 537"/>
                          <a:gd name="T28" fmla="*/ 81 w 160"/>
                          <a:gd name="T29" fmla="*/ 533 h 537"/>
                          <a:gd name="T30" fmla="*/ 70 w 160"/>
                          <a:gd name="T31" fmla="*/ 536 h 537"/>
                          <a:gd name="T32" fmla="*/ 59 w 160"/>
                          <a:gd name="T33" fmla="*/ 531 h 537"/>
                          <a:gd name="T34" fmla="*/ 48 w 160"/>
                          <a:gd name="T35" fmla="*/ 409 h 537"/>
                          <a:gd name="T36" fmla="*/ 34 w 160"/>
                          <a:gd name="T37" fmla="*/ 320 h 537"/>
                          <a:gd name="T38" fmla="*/ 12 w 160"/>
                          <a:gd name="T39" fmla="*/ 237 h 537"/>
                          <a:gd name="T40" fmla="*/ 0 w 160"/>
                          <a:gd name="T41" fmla="*/ 236 h 537"/>
                          <a:gd name="T42" fmla="*/ 11 w 160"/>
                          <a:gd name="T43" fmla="*/ 122 h 537"/>
                          <a:gd name="T44" fmla="*/ 12 w 160"/>
                          <a:gd name="T45" fmla="*/ 32 h 537"/>
                          <a:gd name="T46" fmla="*/ 19 w 160"/>
                          <a:gd name="T47" fmla="*/ 22 h 537"/>
                          <a:gd name="T48" fmla="*/ 52 w 160"/>
                          <a:gd name="T49" fmla="*/ 0 h 537"/>
                          <a:gd name="T50" fmla="*/ 80 w 160"/>
                          <a:gd name="T51" fmla="*/ 48 h 537"/>
                          <a:gd name="T52" fmla="*/ 114 w 160"/>
                          <a:gd name="T53" fmla="*/ 5 h 5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0"/>
                          <a:gd name="T82" fmla="*/ 0 h 537"/>
                          <a:gd name="T83" fmla="*/ 160 w 160"/>
                          <a:gd name="T84" fmla="*/ 537 h 53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0" h="537">
                            <a:moveTo>
                              <a:pt x="114" y="5"/>
                            </a:moveTo>
                            <a:lnTo>
                              <a:pt x="145" y="23"/>
                            </a:lnTo>
                            <a:lnTo>
                              <a:pt x="153" y="38"/>
                            </a:lnTo>
                            <a:lnTo>
                              <a:pt x="159" y="161"/>
                            </a:lnTo>
                            <a:lnTo>
                              <a:pt x="156" y="190"/>
                            </a:lnTo>
                            <a:lnTo>
                              <a:pt x="138" y="188"/>
                            </a:lnTo>
                            <a:lnTo>
                              <a:pt x="139" y="261"/>
                            </a:lnTo>
                            <a:lnTo>
                              <a:pt x="130" y="261"/>
                            </a:lnTo>
                            <a:lnTo>
                              <a:pt x="119" y="412"/>
                            </a:lnTo>
                            <a:lnTo>
                              <a:pt x="118" y="493"/>
                            </a:lnTo>
                            <a:lnTo>
                              <a:pt x="116" y="529"/>
                            </a:lnTo>
                            <a:lnTo>
                              <a:pt x="108" y="536"/>
                            </a:lnTo>
                            <a:lnTo>
                              <a:pt x="94" y="530"/>
                            </a:lnTo>
                            <a:lnTo>
                              <a:pt x="87" y="468"/>
                            </a:lnTo>
                            <a:lnTo>
                              <a:pt x="81" y="533"/>
                            </a:lnTo>
                            <a:lnTo>
                              <a:pt x="70" y="536"/>
                            </a:lnTo>
                            <a:lnTo>
                              <a:pt x="59" y="531"/>
                            </a:lnTo>
                            <a:lnTo>
                              <a:pt x="48" y="409"/>
                            </a:lnTo>
                            <a:lnTo>
                              <a:pt x="34" y="320"/>
                            </a:lnTo>
                            <a:lnTo>
                              <a:pt x="12" y="237"/>
                            </a:lnTo>
                            <a:lnTo>
                              <a:pt x="0" y="236"/>
                            </a:lnTo>
                            <a:lnTo>
                              <a:pt x="11" y="122"/>
                            </a:lnTo>
                            <a:lnTo>
                              <a:pt x="12" y="32"/>
                            </a:lnTo>
                            <a:lnTo>
                              <a:pt x="19" y="22"/>
                            </a:lnTo>
                            <a:lnTo>
                              <a:pt x="52" y="0"/>
                            </a:lnTo>
                            <a:lnTo>
                              <a:pt x="80" y="48"/>
                            </a:lnTo>
                            <a:lnTo>
                              <a:pt x="114" y="5"/>
                            </a:lnTo>
                          </a:path>
                        </a:pathLst>
                      </a:custGeom>
                      <a:blipFill dpi="0" rotWithShape="0">
                        <a:blip r:embed="rId3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20508" name="Group 1350">
                        <a:extLst>
                          <a:ext uri="{FF2B5EF4-FFF2-40B4-BE49-F238E27FC236}">
                            <a16:creationId xmlns:a16="http://schemas.microsoft.com/office/drawing/2014/main" xmlns="" id="{11B3889F-9140-4889-A029-33FEF162B637}"/>
                          </a:ext>
                        </a:extLst>
                      </p:cNvPr>
                      <p:cNvGrpSpPr>
                        <a:grpSpLocks/>
                      </p:cNvGrpSpPr>
                      <p:nvPr/>
                    </p:nvGrpSpPr>
                    <p:grpSpPr bwMode="auto">
                      <a:xfrm>
                        <a:off x="3690" y="1053"/>
                        <a:ext cx="99" cy="133"/>
                        <a:chOff x="3690" y="1053"/>
                        <a:chExt cx="99" cy="133"/>
                      </a:xfrm>
                    </p:grpSpPr>
                    <p:sp>
                      <p:nvSpPr>
                        <p:cNvPr id="20514" name="Freeform 1351">
                          <a:extLst>
                            <a:ext uri="{FF2B5EF4-FFF2-40B4-BE49-F238E27FC236}">
                              <a16:creationId xmlns:a16="http://schemas.microsoft.com/office/drawing/2014/main" xmlns="" id="{904970F9-4945-4E2D-9CC4-00F853216AFF}"/>
                            </a:ext>
                          </a:extLst>
                        </p:cNvPr>
                        <p:cNvSpPr>
                          <a:spLocks/>
                        </p:cNvSpPr>
                        <p:nvPr/>
                      </p:nvSpPr>
                      <p:spPr bwMode="auto">
                        <a:xfrm>
                          <a:off x="3697" y="1053"/>
                          <a:ext cx="85" cy="101"/>
                        </a:xfrm>
                        <a:custGeom>
                          <a:avLst/>
                          <a:gdLst>
                            <a:gd name="T0" fmla="*/ 84 w 85"/>
                            <a:gd name="T1" fmla="*/ 35 h 101"/>
                            <a:gd name="T2" fmla="*/ 30 w 85"/>
                            <a:gd name="T3" fmla="*/ 0 h 101"/>
                            <a:gd name="T4" fmla="*/ 0 w 85"/>
                            <a:gd name="T5" fmla="*/ 67 h 101"/>
                            <a:gd name="T6" fmla="*/ 54 w 85"/>
                            <a:gd name="T7" fmla="*/ 100 h 101"/>
                            <a:gd name="T8" fmla="*/ 84 w 85"/>
                            <a:gd name="T9" fmla="*/ 35 h 101"/>
                            <a:gd name="T10" fmla="*/ 0 60000 65536"/>
                            <a:gd name="T11" fmla="*/ 0 60000 65536"/>
                            <a:gd name="T12" fmla="*/ 0 60000 65536"/>
                            <a:gd name="T13" fmla="*/ 0 60000 65536"/>
                            <a:gd name="T14" fmla="*/ 0 60000 65536"/>
                            <a:gd name="T15" fmla="*/ 0 w 85"/>
                            <a:gd name="T16" fmla="*/ 0 h 101"/>
                            <a:gd name="T17" fmla="*/ 85 w 85"/>
                            <a:gd name="T18" fmla="*/ 101 h 101"/>
                          </a:gdLst>
                          <a:ahLst/>
                          <a:cxnLst>
                            <a:cxn ang="T10">
                              <a:pos x="T0" y="T1"/>
                            </a:cxn>
                            <a:cxn ang="T11">
                              <a:pos x="T2" y="T3"/>
                            </a:cxn>
                            <a:cxn ang="T12">
                              <a:pos x="T4" y="T5"/>
                            </a:cxn>
                            <a:cxn ang="T13">
                              <a:pos x="T6" y="T7"/>
                            </a:cxn>
                            <a:cxn ang="T14">
                              <a:pos x="T8" y="T9"/>
                            </a:cxn>
                          </a:cxnLst>
                          <a:rect l="T15" t="T16" r="T17" b="T18"/>
                          <a:pathLst>
                            <a:path w="85" h="101">
                              <a:moveTo>
                                <a:pt x="84" y="35"/>
                              </a:moveTo>
                              <a:lnTo>
                                <a:pt x="30" y="0"/>
                              </a:lnTo>
                              <a:lnTo>
                                <a:pt x="0" y="67"/>
                              </a:lnTo>
                              <a:lnTo>
                                <a:pt x="54" y="100"/>
                              </a:lnTo>
                              <a:lnTo>
                                <a:pt x="84" y="35"/>
                              </a:lnTo>
                            </a:path>
                          </a:pathLst>
                        </a:custGeom>
                        <a:blipFill dpi="0" rotWithShape="0">
                          <a:blip r:embed="rId2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15" name="Freeform 1352">
                          <a:extLst>
                            <a:ext uri="{FF2B5EF4-FFF2-40B4-BE49-F238E27FC236}">
                              <a16:creationId xmlns:a16="http://schemas.microsoft.com/office/drawing/2014/main" xmlns="" id="{8CE3F2B4-4333-4821-9F40-F73C1BF67B65}"/>
                            </a:ext>
                          </a:extLst>
                        </p:cNvPr>
                        <p:cNvSpPr>
                          <a:spLocks/>
                        </p:cNvSpPr>
                        <p:nvPr/>
                      </p:nvSpPr>
                      <p:spPr bwMode="auto">
                        <a:xfrm>
                          <a:off x="3690" y="1095"/>
                          <a:ext cx="38" cy="54"/>
                        </a:xfrm>
                        <a:custGeom>
                          <a:avLst/>
                          <a:gdLst>
                            <a:gd name="T0" fmla="*/ 37 w 38"/>
                            <a:gd name="T1" fmla="*/ 33 h 54"/>
                            <a:gd name="T2" fmla="*/ 28 w 38"/>
                            <a:gd name="T3" fmla="*/ 25 h 54"/>
                            <a:gd name="T4" fmla="*/ 23 w 38"/>
                            <a:gd name="T5" fmla="*/ 9 h 54"/>
                            <a:gd name="T6" fmla="*/ 16 w 38"/>
                            <a:gd name="T7" fmla="*/ 4 h 54"/>
                            <a:gd name="T8" fmla="*/ 12 w 38"/>
                            <a:gd name="T9" fmla="*/ 0 h 54"/>
                            <a:gd name="T10" fmla="*/ 10 w 38"/>
                            <a:gd name="T11" fmla="*/ 1 h 54"/>
                            <a:gd name="T12" fmla="*/ 9 w 38"/>
                            <a:gd name="T13" fmla="*/ 5 h 54"/>
                            <a:gd name="T14" fmla="*/ 2 w 38"/>
                            <a:gd name="T15" fmla="*/ 13 h 54"/>
                            <a:gd name="T16" fmla="*/ 0 w 38"/>
                            <a:gd name="T17" fmla="*/ 26 h 54"/>
                            <a:gd name="T18" fmla="*/ 2 w 38"/>
                            <a:gd name="T19" fmla="*/ 36 h 54"/>
                            <a:gd name="T20" fmla="*/ 13 w 38"/>
                            <a:gd name="T21" fmla="*/ 46 h 54"/>
                            <a:gd name="T22" fmla="*/ 33 w 38"/>
                            <a:gd name="T23" fmla="*/ 53 h 54"/>
                            <a:gd name="T24" fmla="*/ 37 w 38"/>
                            <a:gd name="T25" fmla="*/ 33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54"/>
                            <a:gd name="T41" fmla="*/ 38 w 38"/>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54">
                              <a:moveTo>
                                <a:pt x="37" y="33"/>
                              </a:moveTo>
                              <a:lnTo>
                                <a:pt x="28" y="25"/>
                              </a:lnTo>
                              <a:lnTo>
                                <a:pt x="23" y="9"/>
                              </a:lnTo>
                              <a:lnTo>
                                <a:pt x="16" y="4"/>
                              </a:lnTo>
                              <a:lnTo>
                                <a:pt x="12" y="0"/>
                              </a:lnTo>
                              <a:lnTo>
                                <a:pt x="10" y="1"/>
                              </a:lnTo>
                              <a:lnTo>
                                <a:pt x="9" y="5"/>
                              </a:lnTo>
                              <a:lnTo>
                                <a:pt x="2" y="13"/>
                              </a:lnTo>
                              <a:lnTo>
                                <a:pt x="0" y="26"/>
                              </a:lnTo>
                              <a:lnTo>
                                <a:pt x="2" y="36"/>
                              </a:lnTo>
                              <a:lnTo>
                                <a:pt x="13" y="46"/>
                              </a:lnTo>
                              <a:lnTo>
                                <a:pt x="33" y="53"/>
                              </a:lnTo>
                              <a:lnTo>
                                <a:pt x="37" y="33"/>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20516" name="Freeform 1353">
                          <a:extLst>
                            <a:ext uri="{FF2B5EF4-FFF2-40B4-BE49-F238E27FC236}">
                              <a16:creationId xmlns:a16="http://schemas.microsoft.com/office/drawing/2014/main" xmlns="" id="{D17A4238-F45B-4B9C-8AFF-0F9949E9A1B5}"/>
                            </a:ext>
                          </a:extLst>
                        </p:cNvPr>
                        <p:cNvSpPr>
                          <a:spLocks/>
                        </p:cNvSpPr>
                        <p:nvPr/>
                      </p:nvSpPr>
                      <p:spPr bwMode="auto">
                        <a:xfrm>
                          <a:off x="3720" y="1126"/>
                          <a:ext cx="69" cy="60"/>
                        </a:xfrm>
                        <a:custGeom>
                          <a:avLst/>
                          <a:gdLst>
                            <a:gd name="T0" fmla="*/ 68 w 69"/>
                            <a:gd name="T1" fmla="*/ 59 h 60"/>
                            <a:gd name="T2" fmla="*/ 41 w 69"/>
                            <a:gd name="T3" fmla="*/ 49 h 60"/>
                            <a:gd name="T4" fmla="*/ 19 w 69"/>
                            <a:gd name="T5" fmla="*/ 37 h 60"/>
                            <a:gd name="T6" fmla="*/ 0 w 69"/>
                            <a:gd name="T7" fmla="*/ 25 h 60"/>
                            <a:gd name="T8" fmla="*/ 7 w 69"/>
                            <a:gd name="T9" fmla="*/ 0 h 60"/>
                            <a:gd name="T10" fmla="*/ 44 w 69"/>
                            <a:gd name="T11" fmla="*/ 16 h 60"/>
                            <a:gd name="T12" fmla="*/ 65 w 69"/>
                            <a:gd name="T13" fmla="*/ 24 h 60"/>
                            <a:gd name="T14" fmla="*/ 66 w 69"/>
                            <a:gd name="T15" fmla="*/ 20 h 60"/>
                            <a:gd name="T16" fmla="*/ 68 w 69"/>
                            <a:gd name="T17" fmla="*/ 59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0"/>
                            <a:gd name="T29" fmla="*/ 69 w 69"/>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0">
                              <a:moveTo>
                                <a:pt x="68" y="59"/>
                              </a:moveTo>
                              <a:lnTo>
                                <a:pt x="41" y="49"/>
                              </a:lnTo>
                              <a:lnTo>
                                <a:pt x="19" y="37"/>
                              </a:lnTo>
                              <a:lnTo>
                                <a:pt x="0" y="25"/>
                              </a:lnTo>
                              <a:lnTo>
                                <a:pt x="7" y="0"/>
                              </a:lnTo>
                              <a:lnTo>
                                <a:pt x="44" y="16"/>
                              </a:lnTo>
                              <a:lnTo>
                                <a:pt x="65" y="24"/>
                              </a:lnTo>
                              <a:lnTo>
                                <a:pt x="66" y="20"/>
                              </a:lnTo>
                              <a:lnTo>
                                <a:pt x="68" y="59"/>
                              </a:lnTo>
                            </a:path>
                          </a:pathLst>
                        </a:custGeom>
                        <a:blipFill dpi="0" rotWithShape="0">
                          <a:blip r:embed="rId3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20509" name="Group 1354">
                        <a:extLst>
                          <a:ext uri="{FF2B5EF4-FFF2-40B4-BE49-F238E27FC236}">
                            <a16:creationId xmlns:a16="http://schemas.microsoft.com/office/drawing/2014/main" xmlns="" id="{F7A272A9-3265-496B-912D-6092D2C2448A}"/>
                          </a:ext>
                        </a:extLst>
                      </p:cNvPr>
                      <p:cNvGrpSpPr>
                        <a:grpSpLocks/>
                      </p:cNvGrpSpPr>
                      <p:nvPr/>
                    </p:nvGrpSpPr>
                    <p:grpSpPr bwMode="auto">
                      <a:xfrm>
                        <a:off x="3716" y="1145"/>
                        <a:ext cx="70" cy="325"/>
                        <a:chOff x="3716" y="1145"/>
                        <a:chExt cx="70" cy="325"/>
                      </a:xfrm>
                    </p:grpSpPr>
                    <p:grpSp>
                      <p:nvGrpSpPr>
                        <p:cNvPr id="20510" name="Group 1355">
                          <a:extLst>
                            <a:ext uri="{FF2B5EF4-FFF2-40B4-BE49-F238E27FC236}">
                              <a16:creationId xmlns:a16="http://schemas.microsoft.com/office/drawing/2014/main" xmlns="" id="{A9C2B66E-EC78-4D54-BCE9-7677C5616DCA}"/>
                            </a:ext>
                          </a:extLst>
                        </p:cNvPr>
                        <p:cNvGrpSpPr>
                          <a:grpSpLocks/>
                        </p:cNvGrpSpPr>
                        <p:nvPr/>
                      </p:nvGrpSpPr>
                      <p:grpSpPr bwMode="auto">
                        <a:xfrm>
                          <a:off x="3716" y="1145"/>
                          <a:ext cx="70" cy="114"/>
                          <a:chOff x="3716" y="1145"/>
                          <a:chExt cx="70" cy="114"/>
                        </a:xfrm>
                      </p:grpSpPr>
                      <p:sp>
                        <p:nvSpPr>
                          <p:cNvPr id="20512" name="Freeform 1356">
                            <a:extLst>
                              <a:ext uri="{FF2B5EF4-FFF2-40B4-BE49-F238E27FC236}">
                                <a16:creationId xmlns:a16="http://schemas.microsoft.com/office/drawing/2014/main" xmlns="" id="{5632ABA8-D5C6-4E3C-A789-231638ABD47A}"/>
                              </a:ext>
                            </a:extLst>
                          </p:cNvPr>
                          <p:cNvSpPr>
                            <a:spLocks/>
                          </p:cNvSpPr>
                          <p:nvPr/>
                        </p:nvSpPr>
                        <p:spPr bwMode="auto">
                          <a:xfrm>
                            <a:off x="3716" y="1145"/>
                            <a:ext cx="61" cy="114"/>
                          </a:xfrm>
                          <a:custGeom>
                            <a:avLst/>
                            <a:gdLst>
                              <a:gd name="T0" fmla="*/ 60 w 61"/>
                              <a:gd name="T1" fmla="*/ 113 h 114"/>
                              <a:gd name="T2" fmla="*/ 1 w 61"/>
                              <a:gd name="T3" fmla="*/ 107 h 114"/>
                              <a:gd name="T4" fmla="*/ 0 w 61"/>
                              <a:gd name="T5" fmla="*/ 0 h 114"/>
                              <a:gd name="T6" fmla="*/ 0 60000 65536"/>
                              <a:gd name="T7" fmla="*/ 0 60000 65536"/>
                              <a:gd name="T8" fmla="*/ 0 60000 65536"/>
                              <a:gd name="T9" fmla="*/ 0 w 61"/>
                              <a:gd name="T10" fmla="*/ 0 h 114"/>
                              <a:gd name="T11" fmla="*/ 61 w 61"/>
                              <a:gd name="T12" fmla="*/ 114 h 114"/>
                            </a:gdLst>
                            <a:ahLst/>
                            <a:cxnLst>
                              <a:cxn ang="T6">
                                <a:pos x="T0" y="T1"/>
                              </a:cxn>
                              <a:cxn ang="T7">
                                <a:pos x="T2" y="T3"/>
                              </a:cxn>
                              <a:cxn ang="T8">
                                <a:pos x="T4" y="T5"/>
                              </a:cxn>
                            </a:cxnLst>
                            <a:rect l="T9" t="T10" r="T11" b="T12"/>
                            <a:pathLst>
                              <a:path w="61" h="114">
                                <a:moveTo>
                                  <a:pt x="60" y="113"/>
                                </a:moveTo>
                                <a:lnTo>
                                  <a:pt x="1" y="107"/>
                                </a:lnTo>
                                <a:lnTo>
                                  <a:pt x="0" y="0"/>
                                </a:lnTo>
                              </a:path>
                            </a:pathLst>
                          </a:custGeom>
                          <a:noFill/>
                          <a:ln w="12700" cap="rnd">
                            <a:solidFill>
                              <a:srgbClr val="7F7F7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513" name="Freeform 1357">
                            <a:extLst>
                              <a:ext uri="{FF2B5EF4-FFF2-40B4-BE49-F238E27FC236}">
                                <a16:creationId xmlns:a16="http://schemas.microsoft.com/office/drawing/2014/main" xmlns="" id="{B3D97C29-613F-4CFE-9D09-7DDCDB2E9836}"/>
                              </a:ext>
                            </a:extLst>
                          </p:cNvPr>
                          <p:cNvSpPr>
                            <a:spLocks/>
                          </p:cNvSpPr>
                          <p:nvPr/>
                        </p:nvSpPr>
                        <p:spPr bwMode="auto">
                          <a:xfrm>
                            <a:off x="3717" y="1158"/>
                            <a:ext cx="69" cy="30"/>
                          </a:xfrm>
                          <a:custGeom>
                            <a:avLst/>
                            <a:gdLst>
                              <a:gd name="T0" fmla="*/ 68 w 69"/>
                              <a:gd name="T1" fmla="*/ 29 h 30"/>
                              <a:gd name="T2" fmla="*/ 44 w 69"/>
                              <a:gd name="T3" fmla="*/ 21 h 30"/>
                              <a:gd name="T4" fmla="*/ 0 w 69"/>
                              <a:gd name="T5" fmla="*/ 0 h 30"/>
                              <a:gd name="T6" fmla="*/ 0 60000 65536"/>
                              <a:gd name="T7" fmla="*/ 0 60000 65536"/>
                              <a:gd name="T8" fmla="*/ 0 60000 65536"/>
                              <a:gd name="T9" fmla="*/ 0 w 69"/>
                              <a:gd name="T10" fmla="*/ 0 h 30"/>
                              <a:gd name="T11" fmla="*/ 69 w 69"/>
                              <a:gd name="T12" fmla="*/ 30 h 30"/>
                            </a:gdLst>
                            <a:ahLst/>
                            <a:cxnLst>
                              <a:cxn ang="T6">
                                <a:pos x="T0" y="T1"/>
                              </a:cxn>
                              <a:cxn ang="T7">
                                <a:pos x="T2" y="T3"/>
                              </a:cxn>
                              <a:cxn ang="T8">
                                <a:pos x="T4" y="T5"/>
                              </a:cxn>
                            </a:cxnLst>
                            <a:rect l="T9" t="T10" r="T11" b="T12"/>
                            <a:pathLst>
                              <a:path w="69" h="30">
                                <a:moveTo>
                                  <a:pt x="68" y="29"/>
                                </a:moveTo>
                                <a:lnTo>
                                  <a:pt x="44" y="21"/>
                                </a:lnTo>
                                <a:lnTo>
                                  <a:pt x="0" y="0"/>
                                </a:lnTo>
                              </a:path>
                            </a:pathLst>
                          </a:custGeom>
                          <a:noFill/>
                          <a:ln w="12700" cap="rnd">
                            <a:solidFill>
                              <a:srgbClr val="7F7F7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0511" name="Freeform 1358">
                          <a:extLst>
                            <a:ext uri="{FF2B5EF4-FFF2-40B4-BE49-F238E27FC236}">
                              <a16:creationId xmlns:a16="http://schemas.microsoft.com/office/drawing/2014/main" xmlns="" id="{037F48EF-77E7-475D-8643-FE6FCD6F28B5}"/>
                            </a:ext>
                          </a:extLst>
                        </p:cNvPr>
                        <p:cNvSpPr>
                          <a:spLocks/>
                        </p:cNvSpPr>
                        <p:nvPr/>
                      </p:nvSpPr>
                      <p:spPr bwMode="auto">
                        <a:xfrm>
                          <a:off x="3728" y="1275"/>
                          <a:ext cx="10" cy="195"/>
                        </a:xfrm>
                        <a:custGeom>
                          <a:avLst/>
                          <a:gdLst>
                            <a:gd name="T0" fmla="*/ 0 w 10"/>
                            <a:gd name="T1" fmla="*/ 0 h 195"/>
                            <a:gd name="T2" fmla="*/ 3 w 10"/>
                            <a:gd name="T3" fmla="*/ 104 h 195"/>
                            <a:gd name="T4" fmla="*/ 9 w 10"/>
                            <a:gd name="T5" fmla="*/ 194 h 195"/>
                            <a:gd name="T6" fmla="*/ 0 60000 65536"/>
                            <a:gd name="T7" fmla="*/ 0 60000 65536"/>
                            <a:gd name="T8" fmla="*/ 0 60000 65536"/>
                            <a:gd name="T9" fmla="*/ 0 w 10"/>
                            <a:gd name="T10" fmla="*/ 0 h 195"/>
                            <a:gd name="T11" fmla="*/ 10 w 10"/>
                            <a:gd name="T12" fmla="*/ 195 h 195"/>
                          </a:gdLst>
                          <a:ahLst/>
                          <a:cxnLst>
                            <a:cxn ang="T6">
                              <a:pos x="T0" y="T1"/>
                            </a:cxn>
                            <a:cxn ang="T7">
                              <a:pos x="T2" y="T3"/>
                            </a:cxn>
                            <a:cxn ang="T8">
                              <a:pos x="T4" y="T5"/>
                            </a:cxn>
                          </a:cxnLst>
                          <a:rect l="T9" t="T10" r="T11" b="T12"/>
                          <a:pathLst>
                            <a:path w="10" h="195">
                              <a:moveTo>
                                <a:pt x="0" y="0"/>
                              </a:moveTo>
                              <a:lnTo>
                                <a:pt x="3" y="104"/>
                              </a:lnTo>
                              <a:lnTo>
                                <a:pt x="9" y="194"/>
                              </a:lnTo>
                            </a:path>
                          </a:pathLst>
                        </a:custGeom>
                        <a:noFill/>
                        <a:ln w="12700" cap="rnd">
                          <a:solidFill>
                            <a:srgbClr val="7F7F7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grpSp>
          </p:grpSp>
        </p:grpSp>
        <p:sp>
          <p:nvSpPr>
            <p:cNvPr id="273" name="AutoShape 1360">
              <a:extLst>
                <a:ext uri="{FF2B5EF4-FFF2-40B4-BE49-F238E27FC236}">
                  <a16:creationId xmlns:a16="http://schemas.microsoft.com/office/drawing/2014/main" xmlns="" id="{BABBDF98-36EB-42D0-8AD5-3FE2DB03BA40}"/>
                </a:ext>
              </a:extLst>
            </p:cNvPr>
            <p:cNvSpPr>
              <a:spLocks noChangeArrowheads="1"/>
            </p:cNvSpPr>
            <p:nvPr/>
          </p:nvSpPr>
          <p:spPr bwMode="auto">
            <a:xfrm>
              <a:off x="5106988" y="3570288"/>
              <a:ext cx="3122612" cy="476250"/>
            </a:xfrm>
            <a:prstGeom prst="curvedDownArrow">
              <a:avLst>
                <a:gd name="adj1" fmla="val 102500"/>
                <a:gd name="adj2" fmla="val 205000"/>
                <a:gd name="adj3" fmla="val 33333"/>
              </a:avLst>
            </a:prstGeom>
            <a:solidFill>
              <a:schemeClr val="accent2">
                <a:lumMod val="40000"/>
                <a:lumOff val="60000"/>
              </a:schemeClr>
            </a:solidFill>
            <a:ln w="9525">
              <a:solidFill>
                <a:schemeClr val="accent2"/>
              </a:solidFill>
              <a:miter lim="800000"/>
              <a:headEnd/>
              <a:tailEnd/>
            </a:ln>
            <a:effectLst/>
          </p:spPr>
          <p:txBody>
            <a:bodyPr anchor="ctr">
              <a:spAutoFit/>
            </a:bodyPr>
            <a:lstStyle/>
            <a:p>
              <a:pPr fontAlgn="auto">
                <a:spcBef>
                  <a:spcPts val="0"/>
                </a:spcBef>
                <a:spcAft>
                  <a:spcPts val="0"/>
                </a:spcAft>
                <a:defRPr/>
              </a:pPr>
              <a:endParaRPr lang="en-US" dirty="0">
                <a:latin typeface="Arial" charset="0"/>
                <a:cs typeface="Arial" charset="0"/>
              </a:endParaRPr>
            </a:p>
          </p:txBody>
        </p:sp>
      </p:grpSp>
      <p:pic>
        <p:nvPicPr>
          <p:cNvPr id="20485" name="Picture 3" descr="C:\Documents and Settings\Lyn\Local Settings\Temporary Internet Files\Content.IE5\0HGJK3SV\MCj04315840000[1].png">
            <a:extLst>
              <a:ext uri="{FF2B5EF4-FFF2-40B4-BE49-F238E27FC236}">
                <a16:creationId xmlns:a16="http://schemas.microsoft.com/office/drawing/2014/main" xmlns="" id="{4394ECDE-44C9-404A-BF87-CC3CFEA491FB}"/>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09600" y="4038600"/>
            <a:ext cx="1447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4" descr="C:\Documents and Settings\Lyn\Local Settings\Temporary Internet Files\Content.IE5\O7HXM29P\MCj02331070000[1].wmf">
            <a:extLst>
              <a:ext uri="{FF2B5EF4-FFF2-40B4-BE49-F238E27FC236}">
                <a16:creationId xmlns:a16="http://schemas.microsoft.com/office/drawing/2014/main" xmlns="" id="{72546A11-52B1-45A5-843A-BCA6E9D6E765}"/>
              </a:ext>
            </a:extLst>
          </p:cNvPr>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2209800" y="4038600"/>
            <a:ext cx="1274763"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85869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01FEE2-8F92-494B-9DFF-0E735CF1ECD5}"/>
              </a:ext>
            </a:extLst>
          </p:cNvPr>
          <p:cNvSpPr>
            <a:spLocks noGrp="1"/>
          </p:cNvSpPr>
          <p:nvPr>
            <p:ph type="title"/>
          </p:nvPr>
        </p:nvSpPr>
        <p:spPr/>
        <p:txBody>
          <a:bodyPr/>
          <a:lstStyle/>
          <a:p>
            <a:pPr eaLnBrk="1" hangingPunct="1">
              <a:defRPr/>
            </a:pPr>
            <a:r>
              <a:rPr lang="en-US" dirty="0">
                <a:solidFill>
                  <a:schemeClr val="accent3"/>
                </a:solidFill>
              </a:rPr>
              <a:t>Example: Descriptive and Inferential Statistics</a:t>
            </a:r>
          </a:p>
        </p:txBody>
      </p:sp>
      <p:sp>
        <p:nvSpPr>
          <p:cNvPr id="21507" name="Content Placeholder 2">
            <a:extLst>
              <a:ext uri="{FF2B5EF4-FFF2-40B4-BE49-F238E27FC236}">
                <a16:creationId xmlns:a16="http://schemas.microsoft.com/office/drawing/2014/main" xmlns="" id="{E8C971F0-457D-49C9-8829-6F3FDB285C18}"/>
              </a:ext>
            </a:extLst>
          </p:cNvPr>
          <p:cNvSpPr>
            <a:spLocks noGrp="1"/>
          </p:cNvSpPr>
          <p:nvPr>
            <p:ph idx="1"/>
          </p:nvPr>
        </p:nvSpPr>
        <p:spPr>
          <a:xfrm>
            <a:off x="383309" y="1417638"/>
            <a:ext cx="8229600" cy="1524000"/>
          </a:xfrm>
        </p:spPr>
        <p:txBody>
          <a:bodyPr/>
          <a:lstStyle/>
          <a:p>
            <a:pPr marL="0" indent="0">
              <a:buNone/>
            </a:pPr>
            <a:r>
              <a:rPr lang="en-US" dirty="0"/>
              <a:t>For each study, identify the population and the sample. Then determine which part of the study represents the descriptive branch of statistics. What conclusions might be drawn from the study using inferential statistics?</a:t>
            </a:r>
            <a:endParaRPr lang="en-US" altLang="en-US" dirty="0"/>
          </a:p>
        </p:txBody>
      </p:sp>
      <p:sp>
        <p:nvSpPr>
          <p:cNvPr id="21508" name="TextBox 3">
            <a:extLst>
              <a:ext uri="{FF2B5EF4-FFF2-40B4-BE49-F238E27FC236}">
                <a16:creationId xmlns:a16="http://schemas.microsoft.com/office/drawing/2014/main" xmlns="" id="{7C546061-C197-4841-A335-5A47012F4FFB}"/>
              </a:ext>
            </a:extLst>
          </p:cNvPr>
          <p:cNvSpPr txBox="1">
            <a:spLocks noChangeArrowheads="1"/>
          </p:cNvSpPr>
          <p:nvPr/>
        </p:nvSpPr>
        <p:spPr bwMode="auto">
          <a:xfrm>
            <a:off x="383309" y="3252289"/>
            <a:ext cx="5574146"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marL="514350" indent="-514350">
              <a:buFont typeface="+mj-lt"/>
              <a:buAutoNum type="arabicPeriod"/>
            </a:pPr>
            <a:r>
              <a:rPr lang="en-US" dirty="0"/>
              <a:t>A study of 2560 U.S. adults </a:t>
            </a:r>
            <a:br>
              <a:rPr lang="en-US" dirty="0"/>
            </a:br>
            <a:r>
              <a:rPr lang="en-US" dirty="0"/>
              <a:t>found that of adults not using </a:t>
            </a:r>
            <a:br>
              <a:rPr lang="en-US" dirty="0"/>
            </a:br>
            <a:r>
              <a:rPr lang="en-US" dirty="0"/>
              <a:t>the Internet, 23% are from households earning less than $30,000 annually, as shown in the figure. </a:t>
            </a:r>
            <a:r>
              <a:rPr lang="en-US" i="1" dirty="0">
                <a:solidFill>
                  <a:schemeClr val="tx2">
                    <a:lumMod val="75000"/>
                  </a:schemeClr>
                </a:solidFill>
              </a:rPr>
              <a:t>(Source: Pew Research Center)</a:t>
            </a:r>
          </a:p>
        </p:txBody>
      </p:sp>
      <p:pic>
        <p:nvPicPr>
          <p:cNvPr id="5" name="Picture 4" descr="A screenshot of a computer&#10;&#10;Description generated with very high confidence">
            <a:extLst>
              <a:ext uri="{FF2B5EF4-FFF2-40B4-BE49-F238E27FC236}">
                <a16:creationId xmlns:a16="http://schemas.microsoft.com/office/drawing/2014/main" xmlns="" id="{3D627ECE-12D4-4135-8B8A-3AD48E973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7455" y="3252289"/>
            <a:ext cx="2975296" cy="2985847"/>
          </a:xfrm>
          <a:prstGeom prst="rect">
            <a:avLst/>
          </a:prstGeom>
        </p:spPr>
      </p:pic>
    </p:spTree>
    <p:extLst>
      <p:ext uri="{BB962C8B-B14F-4D97-AF65-F5344CB8AC3E}">
        <p14:creationId xmlns:p14="http://schemas.microsoft.com/office/powerpoint/2010/main" val="3066844160"/>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6130CE-C923-428E-AFC3-4FF12417A237}"/>
              </a:ext>
            </a:extLst>
          </p:cNvPr>
          <p:cNvSpPr>
            <a:spLocks noGrp="1"/>
          </p:cNvSpPr>
          <p:nvPr>
            <p:ph type="title"/>
          </p:nvPr>
        </p:nvSpPr>
        <p:spPr/>
        <p:txBody>
          <a:bodyPr/>
          <a:lstStyle/>
          <a:p>
            <a:pPr eaLnBrk="1" hangingPunct="1">
              <a:defRPr/>
            </a:pPr>
            <a:r>
              <a:rPr lang="en-US" dirty="0">
                <a:solidFill>
                  <a:schemeClr val="accent3"/>
                </a:solidFill>
              </a:rPr>
              <a:t>Solution: Descriptive and Inferential Statistics</a:t>
            </a:r>
          </a:p>
        </p:txBody>
      </p:sp>
      <p:sp>
        <p:nvSpPr>
          <p:cNvPr id="22531" name="Content Placeholder 5">
            <a:extLst>
              <a:ext uri="{FF2B5EF4-FFF2-40B4-BE49-F238E27FC236}">
                <a16:creationId xmlns:a16="http://schemas.microsoft.com/office/drawing/2014/main" xmlns="" id="{0E8639B4-127D-43CA-85BE-08378AA42BE1}"/>
              </a:ext>
            </a:extLst>
          </p:cNvPr>
          <p:cNvSpPr>
            <a:spLocks noGrp="1"/>
          </p:cNvSpPr>
          <p:nvPr>
            <p:ph idx="1"/>
          </p:nvPr>
        </p:nvSpPr>
        <p:spPr>
          <a:xfrm>
            <a:off x="457200" y="1417638"/>
            <a:ext cx="8317345" cy="4136715"/>
          </a:xfrm>
        </p:spPr>
        <p:txBody>
          <a:bodyPr/>
          <a:lstStyle/>
          <a:p>
            <a:pPr marL="0" indent="0">
              <a:buNone/>
            </a:pPr>
            <a:r>
              <a:rPr lang="en-US" altLang="en-US" b="1" dirty="0">
                <a:solidFill>
                  <a:srgbClr val="83BB35"/>
                </a:solidFill>
                <a:cs typeface="Arial" panose="020B0604020202020204" pitchFamily="34" charset="0"/>
              </a:rPr>
              <a:t>Solution:</a:t>
            </a:r>
          </a:p>
          <a:p>
            <a:pPr marL="514350" indent="-514350">
              <a:buFont typeface="+mj-lt"/>
              <a:buAutoNum type="arabicPeriod"/>
            </a:pPr>
            <a:r>
              <a:rPr lang="en-US" dirty="0"/>
              <a:t>The population consists of the responses of all U.S. adults, and the sample consists of the responses of the 2560 U.S. adults in the study. The descriptive branch of statistics involves the statement “23% [of U.S. adults not using the Internet] </a:t>
            </a:r>
            <a:br>
              <a:rPr lang="en-US" dirty="0"/>
            </a:br>
            <a:r>
              <a:rPr lang="en-US" dirty="0"/>
              <a:t>are from households earning less </a:t>
            </a:r>
            <a:br>
              <a:rPr lang="en-US" dirty="0"/>
            </a:br>
            <a:r>
              <a:rPr lang="en-US" dirty="0"/>
              <a:t>than $30,000 annually.” A possible </a:t>
            </a:r>
            <a:br>
              <a:rPr lang="en-US" dirty="0"/>
            </a:br>
            <a:r>
              <a:rPr lang="en-US" dirty="0"/>
              <a:t>inference drawn from the study </a:t>
            </a:r>
            <a:br>
              <a:rPr lang="en-US" dirty="0"/>
            </a:br>
            <a:r>
              <a:rPr lang="en-US" dirty="0"/>
              <a:t>is that lower-income households </a:t>
            </a:r>
            <a:br>
              <a:rPr lang="en-US" dirty="0"/>
            </a:br>
            <a:r>
              <a:rPr lang="en-US" dirty="0"/>
              <a:t>cannot afford access to the Internet.</a:t>
            </a:r>
            <a:endParaRPr lang="en-US" altLang="en-US" dirty="0"/>
          </a:p>
          <a:p>
            <a:pPr marL="514350" indent="-514350">
              <a:buFont typeface="+mj-lt"/>
              <a:buAutoNum type="arabicPeriod"/>
            </a:pPr>
            <a:endParaRPr lang="en-US" altLang="en-US" dirty="0"/>
          </a:p>
        </p:txBody>
      </p:sp>
      <p:pic>
        <p:nvPicPr>
          <p:cNvPr id="6" name="Picture 5" descr="A screenshot of a computer&#10;&#10;Description generated with very high confidence">
            <a:extLst>
              <a:ext uri="{FF2B5EF4-FFF2-40B4-BE49-F238E27FC236}">
                <a16:creationId xmlns:a16="http://schemas.microsoft.com/office/drawing/2014/main" xmlns="" id="{42D67AD2-1C51-463B-A119-DF849342D3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3792" y="3717274"/>
            <a:ext cx="2550753" cy="2559798"/>
          </a:xfrm>
          <a:prstGeom prst="rect">
            <a:avLst/>
          </a:prstGeom>
        </p:spPr>
      </p:pic>
    </p:spTree>
    <p:extLst>
      <p:ext uri="{BB962C8B-B14F-4D97-AF65-F5344CB8AC3E}">
        <p14:creationId xmlns:p14="http://schemas.microsoft.com/office/powerpoint/2010/main" val="331347285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01FEE2-8F92-494B-9DFF-0E735CF1ECD5}"/>
              </a:ext>
            </a:extLst>
          </p:cNvPr>
          <p:cNvSpPr>
            <a:spLocks noGrp="1"/>
          </p:cNvSpPr>
          <p:nvPr>
            <p:ph type="title"/>
          </p:nvPr>
        </p:nvSpPr>
        <p:spPr/>
        <p:txBody>
          <a:bodyPr/>
          <a:lstStyle/>
          <a:p>
            <a:pPr eaLnBrk="1" hangingPunct="1">
              <a:defRPr/>
            </a:pPr>
            <a:r>
              <a:rPr lang="en-US" dirty="0">
                <a:solidFill>
                  <a:schemeClr val="accent3"/>
                </a:solidFill>
              </a:rPr>
              <a:t>Example: Descriptive and Inferential Statistics</a:t>
            </a:r>
          </a:p>
        </p:txBody>
      </p:sp>
      <p:sp>
        <p:nvSpPr>
          <p:cNvPr id="21507" name="Content Placeholder 2">
            <a:extLst>
              <a:ext uri="{FF2B5EF4-FFF2-40B4-BE49-F238E27FC236}">
                <a16:creationId xmlns:a16="http://schemas.microsoft.com/office/drawing/2014/main" xmlns="" id="{E8C971F0-457D-49C9-8829-6F3FDB285C18}"/>
              </a:ext>
            </a:extLst>
          </p:cNvPr>
          <p:cNvSpPr>
            <a:spLocks noGrp="1"/>
          </p:cNvSpPr>
          <p:nvPr>
            <p:ph idx="1"/>
          </p:nvPr>
        </p:nvSpPr>
        <p:spPr>
          <a:xfrm>
            <a:off x="383309" y="1417638"/>
            <a:ext cx="8229600" cy="1524000"/>
          </a:xfrm>
        </p:spPr>
        <p:txBody>
          <a:bodyPr/>
          <a:lstStyle/>
          <a:p>
            <a:pPr marL="0" indent="0">
              <a:buNone/>
            </a:pPr>
            <a:r>
              <a:rPr lang="en-US" dirty="0"/>
              <a:t>For each study, identify the population and the sample. Then determine which part of the study represents the descriptive branch of statistics. What conclusions might be drawn from the study using inferential statistics?</a:t>
            </a:r>
            <a:endParaRPr lang="en-US" altLang="en-US" dirty="0"/>
          </a:p>
        </p:txBody>
      </p:sp>
      <p:sp>
        <p:nvSpPr>
          <p:cNvPr id="21508" name="TextBox 3">
            <a:extLst>
              <a:ext uri="{FF2B5EF4-FFF2-40B4-BE49-F238E27FC236}">
                <a16:creationId xmlns:a16="http://schemas.microsoft.com/office/drawing/2014/main" xmlns="" id="{7C546061-C197-4841-A335-5A47012F4FFB}"/>
              </a:ext>
            </a:extLst>
          </p:cNvPr>
          <p:cNvSpPr txBox="1">
            <a:spLocks noChangeArrowheads="1"/>
          </p:cNvSpPr>
          <p:nvPr/>
        </p:nvSpPr>
        <p:spPr bwMode="auto">
          <a:xfrm>
            <a:off x="383309" y="3393803"/>
            <a:ext cx="811843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marL="514350" indent="-514350">
              <a:buFont typeface="+mj-lt"/>
              <a:buAutoNum type="arabicPeriod" startAt="2"/>
            </a:pPr>
            <a:r>
              <a:rPr lang="en-US" dirty="0"/>
              <a:t>A study of 300 Wall Street analysts found that the percentage who incorrectly forecasted high-tech earnings in a recent year was 44%. </a:t>
            </a:r>
            <a:r>
              <a:rPr lang="en-US" dirty="0">
                <a:solidFill>
                  <a:srgbClr val="2C3E76"/>
                </a:solidFill>
              </a:rPr>
              <a:t>(</a:t>
            </a:r>
            <a:r>
              <a:rPr lang="en-US" i="1" dirty="0">
                <a:solidFill>
                  <a:srgbClr val="2C3E76"/>
                </a:solidFill>
              </a:rPr>
              <a:t>Adapted from Bloomberg News</a:t>
            </a:r>
            <a:r>
              <a:rPr lang="en-US" dirty="0">
                <a:solidFill>
                  <a:srgbClr val="2C3E76"/>
                </a:solidFill>
              </a:rPr>
              <a:t>)</a:t>
            </a:r>
            <a:endParaRPr lang="en-US" dirty="0">
              <a:solidFill>
                <a:schemeClr val="tx2">
                  <a:lumMod val="75000"/>
                </a:schemeClr>
              </a:solidFill>
            </a:endParaRPr>
          </a:p>
        </p:txBody>
      </p:sp>
    </p:spTree>
    <p:extLst>
      <p:ext uri="{BB962C8B-B14F-4D97-AF65-F5344CB8AC3E}">
        <p14:creationId xmlns:p14="http://schemas.microsoft.com/office/powerpoint/2010/main" val="9121138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6130CE-C923-428E-AFC3-4FF12417A237}"/>
              </a:ext>
            </a:extLst>
          </p:cNvPr>
          <p:cNvSpPr>
            <a:spLocks noGrp="1"/>
          </p:cNvSpPr>
          <p:nvPr>
            <p:ph type="title"/>
          </p:nvPr>
        </p:nvSpPr>
        <p:spPr/>
        <p:txBody>
          <a:bodyPr/>
          <a:lstStyle/>
          <a:p>
            <a:pPr eaLnBrk="1" hangingPunct="1">
              <a:defRPr/>
            </a:pPr>
            <a:r>
              <a:rPr lang="en-US" dirty="0">
                <a:solidFill>
                  <a:schemeClr val="accent3"/>
                </a:solidFill>
              </a:rPr>
              <a:t>Solution: Descriptive and Inferential Statistics</a:t>
            </a:r>
          </a:p>
        </p:txBody>
      </p:sp>
      <p:sp>
        <p:nvSpPr>
          <p:cNvPr id="22531" name="Content Placeholder 5">
            <a:extLst>
              <a:ext uri="{FF2B5EF4-FFF2-40B4-BE49-F238E27FC236}">
                <a16:creationId xmlns:a16="http://schemas.microsoft.com/office/drawing/2014/main" xmlns="" id="{0E8639B4-127D-43CA-85BE-08378AA42BE1}"/>
              </a:ext>
            </a:extLst>
          </p:cNvPr>
          <p:cNvSpPr>
            <a:spLocks noGrp="1"/>
          </p:cNvSpPr>
          <p:nvPr>
            <p:ph idx="1"/>
          </p:nvPr>
        </p:nvSpPr>
        <p:spPr>
          <a:xfrm>
            <a:off x="457200" y="1417638"/>
            <a:ext cx="8317345" cy="4885191"/>
          </a:xfrm>
        </p:spPr>
        <p:txBody>
          <a:bodyPr/>
          <a:lstStyle/>
          <a:p>
            <a:pPr marL="0" indent="0">
              <a:buNone/>
            </a:pPr>
            <a:r>
              <a:rPr lang="en-US" altLang="en-US" b="1" dirty="0">
                <a:solidFill>
                  <a:srgbClr val="83BB35"/>
                </a:solidFill>
                <a:cs typeface="Arial" panose="020B0604020202020204" pitchFamily="34" charset="0"/>
              </a:rPr>
              <a:t>Solution:</a:t>
            </a:r>
          </a:p>
          <a:p>
            <a:pPr marL="514350" indent="-514350">
              <a:buFont typeface="+mj-lt"/>
              <a:buAutoNum type="arabicPeriod" startAt="2"/>
            </a:pPr>
            <a:r>
              <a:rPr lang="en-US" dirty="0"/>
              <a:t>The population consists of the high-tech earnings forecasts of all Wall Street analysts, and the sample consists of the forecasts of the 300 Wall Street analysts in the study. The part of this study that represents the descriptive branch of statistics involves the statement “the percentage [of Wall Street analysts] who incorrectly forecasted high-tech earnings in a recent year was 44%.” A possible inference drawn from the study is that the stock market is difficult to forecast, even for professionals.</a:t>
            </a:r>
            <a:endParaRPr lang="en-US" altLang="en-US" dirty="0"/>
          </a:p>
        </p:txBody>
      </p:sp>
    </p:spTree>
    <p:extLst>
      <p:ext uri="{BB962C8B-B14F-4D97-AF65-F5344CB8AC3E}">
        <p14:creationId xmlns:p14="http://schemas.microsoft.com/office/powerpoint/2010/main" val="136392582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xmlns="" id="{9EA84FCA-0DE1-41D7-94A2-7C981A5275F2}"/>
              </a:ext>
            </a:extLst>
          </p:cNvPr>
          <p:cNvSpPr>
            <a:spLocks noGrp="1"/>
          </p:cNvSpPr>
          <p:nvPr>
            <p:ph type="title"/>
          </p:nvPr>
        </p:nvSpPr>
        <p:spPr/>
        <p:txBody>
          <a:bodyPr/>
          <a:lstStyle/>
          <a:p>
            <a:pPr eaLnBrk="1" hangingPunct="1"/>
            <a:r>
              <a:rPr lang="en-US" altLang="en-US"/>
              <a:t>Chapter Outline</a:t>
            </a:r>
          </a:p>
        </p:txBody>
      </p:sp>
      <p:sp>
        <p:nvSpPr>
          <p:cNvPr id="9219" name="Content Placeholder 4">
            <a:extLst>
              <a:ext uri="{FF2B5EF4-FFF2-40B4-BE49-F238E27FC236}">
                <a16:creationId xmlns:a16="http://schemas.microsoft.com/office/drawing/2014/main" xmlns="" id="{54B5FD4C-589C-432A-BF38-7CCE2EA3138C}"/>
              </a:ext>
            </a:extLst>
          </p:cNvPr>
          <p:cNvSpPr>
            <a:spLocks noGrp="1"/>
          </p:cNvSpPr>
          <p:nvPr>
            <p:ph idx="1"/>
          </p:nvPr>
        </p:nvSpPr>
        <p:spPr/>
        <p:txBody>
          <a:bodyPr/>
          <a:lstStyle/>
          <a:p>
            <a:pPr eaLnBrk="1" hangingPunct="1"/>
            <a:r>
              <a:rPr lang="en-US" altLang="en-US" dirty="0"/>
              <a:t>1.1  An Overview of Statistics</a:t>
            </a:r>
          </a:p>
          <a:p>
            <a:pPr eaLnBrk="1" hangingPunct="1"/>
            <a:endParaRPr lang="en-US" altLang="en-US" dirty="0"/>
          </a:p>
          <a:p>
            <a:pPr eaLnBrk="1" hangingPunct="1"/>
            <a:r>
              <a:rPr lang="en-US" altLang="en-US" dirty="0"/>
              <a:t>1.2  Data Classification</a:t>
            </a:r>
          </a:p>
          <a:p>
            <a:pPr eaLnBrk="1" hangingPunct="1"/>
            <a:endParaRPr lang="en-US" altLang="en-US" dirty="0"/>
          </a:p>
          <a:p>
            <a:pPr eaLnBrk="1" hangingPunct="1"/>
            <a:r>
              <a:rPr lang="en-US" altLang="en-US" dirty="0"/>
              <a:t>1.3  Data Collection and Experimental Design</a:t>
            </a:r>
          </a:p>
        </p:txBody>
      </p:sp>
    </p:spTree>
    <p:extLst>
      <p:ext uri="{BB962C8B-B14F-4D97-AF65-F5344CB8AC3E}">
        <p14:creationId xmlns:p14="http://schemas.microsoft.com/office/powerpoint/2010/main" val="1673564070"/>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a:extLst>
              <a:ext uri="{FF2B5EF4-FFF2-40B4-BE49-F238E27FC236}">
                <a16:creationId xmlns:a16="http://schemas.microsoft.com/office/drawing/2014/main" xmlns="" id="{E90F2EBC-49BD-4625-B054-E151BF5150D9}"/>
              </a:ext>
            </a:extLst>
          </p:cNvPr>
          <p:cNvSpPr>
            <a:spLocks noGrp="1"/>
          </p:cNvSpPr>
          <p:nvPr>
            <p:ph type="ctrTitle"/>
          </p:nvPr>
        </p:nvSpPr>
        <p:spPr/>
        <p:txBody>
          <a:bodyPr/>
          <a:lstStyle/>
          <a:p>
            <a:pPr eaLnBrk="1" hangingPunct="1"/>
            <a:r>
              <a:rPr lang="en-US" altLang="en-US"/>
              <a:t>Section 1.1</a:t>
            </a:r>
          </a:p>
        </p:txBody>
      </p:sp>
      <p:sp>
        <p:nvSpPr>
          <p:cNvPr id="5" name="Subtitle 4">
            <a:extLst>
              <a:ext uri="{FF2B5EF4-FFF2-40B4-BE49-F238E27FC236}">
                <a16:creationId xmlns:a16="http://schemas.microsoft.com/office/drawing/2014/main" xmlns="" id="{70A6AB29-AFF9-4811-A6A5-B6ED9AE00FCC}"/>
              </a:ext>
            </a:extLst>
          </p:cNvPr>
          <p:cNvSpPr>
            <a:spLocks noGrp="1"/>
          </p:cNvSpPr>
          <p:nvPr>
            <p:ph type="subTitle" idx="1"/>
          </p:nvPr>
        </p:nvSpPr>
        <p:spPr/>
        <p:txBody>
          <a:bodyPr/>
          <a:lstStyle/>
          <a:p>
            <a:pPr eaLnBrk="1" hangingPunct="1">
              <a:buFont typeface="Arial" charset="0"/>
              <a:buNone/>
              <a:defRPr/>
            </a:pPr>
            <a:r>
              <a:rPr lang="en-US" dirty="0"/>
              <a:t>An Overview of Statistics</a:t>
            </a:r>
          </a:p>
        </p:txBody>
      </p:sp>
    </p:spTree>
    <p:extLst>
      <p:ext uri="{BB962C8B-B14F-4D97-AF65-F5344CB8AC3E}">
        <p14:creationId xmlns:p14="http://schemas.microsoft.com/office/powerpoint/2010/main" val="315404853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xmlns="" id="{CDEAAA11-9CAE-49D3-BB8B-76E497C8441C}"/>
              </a:ext>
            </a:extLst>
          </p:cNvPr>
          <p:cNvSpPr>
            <a:spLocks noGrp="1"/>
          </p:cNvSpPr>
          <p:nvPr>
            <p:ph type="title"/>
          </p:nvPr>
        </p:nvSpPr>
        <p:spPr/>
        <p:txBody>
          <a:bodyPr/>
          <a:lstStyle/>
          <a:p>
            <a:pPr eaLnBrk="1" hangingPunct="1"/>
            <a:r>
              <a:rPr lang="en-US" altLang="en-US"/>
              <a:t>Section 1.1 Objectives</a:t>
            </a:r>
          </a:p>
        </p:txBody>
      </p:sp>
      <p:sp>
        <p:nvSpPr>
          <p:cNvPr id="11267" name="Content Placeholder 2">
            <a:extLst>
              <a:ext uri="{FF2B5EF4-FFF2-40B4-BE49-F238E27FC236}">
                <a16:creationId xmlns:a16="http://schemas.microsoft.com/office/drawing/2014/main" xmlns="" id="{D621C067-DBFE-4CA1-898E-CB296BD56880}"/>
              </a:ext>
            </a:extLst>
          </p:cNvPr>
          <p:cNvSpPr>
            <a:spLocks noGrp="1"/>
          </p:cNvSpPr>
          <p:nvPr>
            <p:ph idx="1"/>
          </p:nvPr>
        </p:nvSpPr>
        <p:spPr/>
        <p:txBody>
          <a:bodyPr/>
          <a:lstStyle/>
          <a:p>
            <a:r>
              <a:rPr lang="en-US" altLang="en-US" dirty="0"/>
              <a:t>A definition of statistics</a:t>
            </a:r>
          </a:p>
          <a:p>
            <a:r>
              <a:rPr lang="en-US" altLang="en-US" dirty="0"/>
              <a:t>How to distinguish between a population and a sample and between a parameter and a statistic</a:t>
            </a:r>
          </a:p>
          <a:p>
            <a:pPr eaLnBrk="1" hangingPunct="1"/>
            <a:r>
              <a:rPr lang="en-US" altLang="en-US" dirty="0"/>
              <a:t>How to distinguish between descriptive statistics and inferential statistics</a:t>
            </a:r>
          </a:p>
        </p:txBody>
      </p:sp>
    </p:spTree>
    <p:extLst>
      <p:ext uri="{BB962C8B-B14F-4D97-AF65-F5344CB8AC3E}">
        <p14:creationId xmlns:p14="http://schemas.microsoft.com/office/powerpoint/2010/main" val="412362652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4C6945DB-0267-4007-BE69-59CE6BDB512C}"/>
              </a:ext>
            </a:extLst>
          </p:cNvPr>
          <p:cNvSpPr>
            <a:spLocks noGrp="1"/>
          </p:cNvSpPr>
          <p:nvPr>
            <p:ph type="title"/>
          </p:nvPr>
        </p:nvSpPr>
        <p:spPr/>
        <p:txBody>
          <a:bodyPr/>
          <a:lstStyle/>
          <a:p>
            <a:pPr eaLnBrk="1" hangingPunct="1"/>
            <a:r>
              <a:rPr lang="en-US" altLang="en-US"/>
              <a:t>What is Data?</a:t>
            </a:r>
          </a:p>
        </p:txBody>
      </p:sp>
      <p:sp>
        <p:nvSpPr>
          <p:cNvPr id="12291" name="Content Placeholder 2">
            <a:extLst>
              <a:ext uri="{FF2B5EF4-FFF2-40B4-BE49-F238E27FC236}">
                <a16:creationId xmlns:a16="http://schemas.microsoft.com/office/drawing/2014/main" xmlns="" id="{366FE7D2-8AED-4D60-9F6D-EEAB9F10E074}"/>
              </a:ext>
            </a:extLst>
          </p:cNvPr>
          <p:cNvSpPr>
            <a:spLocks noGrp="1"/>
          </p:cNvSpPr>
          <p:nvPr>
            <p:ph idx="1"/>
          </p:nvPr>
        </p:nvSpPr>
        <p:spPr>
          <a:xfrm>
            <a:off x="457200" y="1473200"/>
            <a:ext cx="8229600" cy="990600"/>
          </a:xfrm>
        </p:spPr>
        <p:txBody>
          <a:bodyPr/>
          <a:lstStyle/>
          <a:p>
            <a:pPr marL="0" indent="0" eaLnBrk="1" hangingPunct="1">
              <a:buFont typeface="Arial" panose="020B0604020202020204" pitchFamily="34" charset="0"/>
              <a:buNone/>
            </a:pPr>
            <a:r>
              <a:rPr lang="en-US" altLang="en-US" b="1" dirty="0">
                <a:solidFill>
                  <a:schemeClr val="accent2"/>
                </a:solidFill>
              </a:rPr>
              <a:t>Data</a:t>
            </a:r>
            <a:r>
              <a:rPr lang="en-US" altLang="en-US" dirty="0"/>
              <a:t> </a:t>
            </a:r>
          </a:p>
          <a:p>
            <a:pPr marL="0" indent="0" eaLnBrk="1" hangingPunct="1">
              <a:buFont typeface="Arial" panose="020B0604020202020204" pitchFamily="34" charset="0"/>
              <a:buNone/>
            </a:pPr>
            <a:r>
              <a:rPr lang="en-US" altLang="en-US" dirty="0"/>
              <a:t>Consist of information coming from observations, counts, measurements, or  responses.</a:t>
            </a:r>
          </a:p>
        </p:txBody>
      </p:sp>
      <p:sp>
        <p:nvSpPr>
          <p:cNvPr id="5124" name="TextBox 5">
            <a:extLst>
              <a:ext uri="{FF2B5EF4-FFF2-40B4-BE49-F238E27FC236}">
                <a16:creationId xmlns:a16="http://schemas.microsoft.com/office/drawing/2014/main" xmlns="" id="{FB88BC20-E6BD-46B3-B402-1AD6F16F2D8B}"/>
              </a:ext>
            </a:extLst>
          </p:cNvPr>
          <p:cNvSpPr txBox="1">
            <a:spLocks noChangeArrowheads="1"/>
          </p:cNvSpPr>
          <p:nvPr/>
        </p:nvSpPr>
        <p:spPr bwMode="auto">
          <a:xfrm>
            <a:off x="533400" y="3114675"/>
            <a:ext cx="8077200" cy="31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34963" indent="-334963"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r>
              <a:rPr lang="en-US" dirty="0"/>
              <a:t>According to a survey, more than 7 in 10 Americans say a nursing career is a prestigious occupation. </a:t>
            </a:r>
            <a:r>
              <a:rPr lang="en-US" i="1" dirty="0">
                <a:solidFill>
                  <a:schemeClr val="tx2">
                    <a:lumMod val="75000"/>
                  </a:schemeClr>
                </a:solidFill>
              </a:rPr>
              <a:t>(Source: The Harris Poll)</a:t>
            </a:r>
          </a:p>
          <a:p>
            <a:r>
              <a:rPr lang="en-US" dirty="0"/>
              <a:t>“Social media consumes kids today as well, as more score their first social media accounts at an average age of 11.4 years old.” </a:t>
            </a:r>
            <a:r>
              <a:rPr lang="en-US" i="1" dirty="0">
                <a:solidFill>
                  <a:schemeClr val="tx2">
                    <a:lumMod val="75000"/>
                  </a:schemeClr>
                </a:solidFill>
              </a:rPr>
              <a:t>(Source: Influence Central’s 2016 Digital Trends Study)</a:t>
            </a:r>
            <a:endParaRPr lang="en-US" altLang="en-US" sz="2400" i="1" dirty="0">
              <a:solidFill>
                <a:schemeClr val="tx2">
                  <a:lumMod val="75000"/>
                </a:schemeClr>
              </a:solidFill>
              <a:cs typeface="Arial" panose="020B0604020202020204" pitchFamily="34" charset="0"/>
            </a:endParaRPr>
          </a:p>
        </p:txBody>
      </p:sp>
    </p:spTree>
    <p:extLst>
      <p:ext uri="{BB962C8B-B14F-4D97-AF65-F5344CB8AC3E}">
        <p14:creationId xmlns:p14="http://schemas.microsoft.com/office/powerpoint/2010/main" val="34740833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xmlns="" id="{7B6ABC7C-D0DC-480E-941D-E56CEB8626C4}"/>
              </a:ext>
            </a:extLst>
          </p:cNvPr>
          <p:cNvSpPr>
            <a:spLocks noGrp="1"/>
          </p:cNvSpPr>
          <p:nvPr>
            <p:ph type="title"/>
          </p:nvPr>
        </p:nvSpPr>
        <p:spPr/>
        <p:txBody>
          <a:bodyPr/>
          <a:lstStyle/>
          <a:p>
            <a:pPr eaLnBrk="1" hangingPunct="1"/>
            <a:r>
              <a:rPr lang="en-US" altLang="en-US"/>
              <a:t>What is Statistics?</a:t>
            </a:r>
          </a:p>
        </p:txBody>
      </p:sp>
      <p:sp>
        <p:nvSpPr>
          <p:cNvPr id="13315" name="Content Placeholder 2">
            <a:extLst>
              <a:ext uri="{FF2B5EF4-FFF2-40B4-BE49-F238E27FC236}">
                <a16:creationId xmlns:a16="http://schemas.microsoft.com/office/drawing/2014/main" xmlns="" id="{514FC987-10D8-4D69-8E6C-14DF08293C90}"/>
              </a:ext>
            </a:extLst>
          </p:cNvPr>
          <p:cNvSpPr>
            <a:spLocks noGrp="1"/>
          </p:cNvSpPr>
          <p:nvPr>
            <p:ph idx="1"/>
          </p:nvPr>
        </p:nvSpPr>
        <p:spPr>
          <a:xfrm>
            <a:off x="685800" y="1600200"/>
            <a:ext cx="4724400" cy="2352675"/>
          </a:xfrm>
        </p:spPr>
        <p:txBody>
          <a:bodyPr/>
          <a:lstStyle/>
          <a:p>
            <a:pPr marL="0" indent="0" eaLnBrk="1" hangingPunct="1">
              <a:buFont typeface="Arial" panose="020B0604020202020204" pitchFamily="34" charset="0"/>
              <a:buNone/>
            </a:pPr>
            <a:r>
              <a:rPr lang="en-US" altLang="en-US" b="1">
                <a:solidFill>
                  <a:schemeClr val="accent2"/>
                </a:solidFill>
              </a:rPr>
              <a:t>Statistics</a:t>
            </a:r>
            <a:r>
              <a:rPr lang="en-US" altLang="en-US"/>
              <a:t> </a:t>
            </a:r>
          </a:p>
          <a:p>
            <a:pPr marL="0" indent="0" eaLnBrk="1" hangingPunct="1">
              <a:buFont typeface="Arial" panose="020B0604020202020204" pitchFamily="34" charset="0"/>
              <a:buNone/>
            </a:pPr>
            <a:r>
              <a:rPr lang="en-US" altLang="en-US"/>
              <a:t>The science of collecting, organizing, analyzing, and interpreting data in order to make decisions.</a:t>
            </a:r>
          </a:p>
        </p:txBody>
      </p:sp>
      <p:grpSp>
        <p:nvGrpSpPr>
          <p:cNvPr id="13316" name="Group 102">
            <a:extLst>
              <a:ext uri="{FF2B5EF4-FFF2-40B4-BE49-F238E27FC236}">
                <a16:creationId xmlns:a16="http://schemas.microsoft.com/office/drawing/2014/main" xmlns="" id="{6C8E34DB-8BD2-41C1-814F-6E5A5CF266AC}"/>
              </a:ext>
            </a:extLst>
          </p:cNvPr>
          <p:cNvGrpSpPr>
            <a:grpSpLocks/>
          </p:cNvGrpSpPr>
          <p:nvPr/>
        </p:nvGrpSpPr>
        <p:grpSpPr bwMode="auto">
          <a:xfrm>
            <a:off x="5867400" y="2176463"/>
            <a:ext cx="2438400" cy="1600200"/>
            <a:chOff x="0" y="768"/>
            <a:chExt cx="1667" cy="1500"/>
          </a:xfrm>
        </p:grpSpPr>
        <p:grpSp>
          <p:nvGrpSpPr>
            <p:cNvPr id="13317" name="Group 89">
              <a:extLst>
                <a:ext uri="{FF2B5EF4-FFF2-40B4-BE49-F238E27FC236}">
                  <a16:creationId xmlns:a16="http://schemas.microsoft.com/office/drawing/2014/main" xmlns="" id="{4836950E-D04A-456E-82BF-7C5108320030}"/>
                </a:ext>
              </a:extLst>
            </p:cNvPr>
            <p:cNvGrpSpPr>
              <a:grpSpLocks/>
            </p:cNvGrpSpPr>
            <p:nvPr/>
          </p:nvGrpSpPr>
          <p:grpSpPr bwMode="auto">
            <a:xfrm>
              <a:off x="0" y="768"/>
              <a:ext cx="1667" cy="1500"/>
              <a:chOff x="0" y="768"/>
              <a:chExt cx="1667" cy="1500"/>
            </a:xfrm>
          </p:grpSpPr>
          <p:grpSp>
            <p:nvGrpSpPr>
              <p:cNvPr id="13330" name="Group 74">
                <a:extLst>
                  <a:ext uri="{FF2B5EF4-FFF2-40B4-BE49-F238E27FC236}">
                    <a16:creationId xmlns:a16="http://schemas.microsoft.com/office/drawing/2014/main" xmlns="" id="{E4D6EB8E-D4EB-4056-B8DB-6273B116CE26}"/>
                  </a:ext>
                </a:extLst>
              </p:cNvPr>
              <p:cNvGrpSpPr>
                <a:grpSpLocks/>
              </p:cNvGrpSpPr>
              <p:nvPr/>
            </p:nvGrpSpPr>
            <p:grpSpPr bwMode="auto">
              <a:xfrm>
                <a:off x="0" y="768"/>
                <a:ext cx="1667" cy="1393"/>
                <a:chOff x="0" y="768"/>
                <a:chExt cx="1667" cy="1393"/>
              </a:xfrm>
            </p:grpSpPr>
            <p:grpSp>
              <p:nvGrpSpPr>
                <p:cNvPr id="13345" name="Group 38">
                  <a:extLst>
                    <a:ext uri="{FF2B5EF4-FFF2-40B4-BE49-F238E27FC236}">
                      <a16:creationId xmlns:a16="http://schemas.microsoft.com/office/drawing/2014/main" xmlns="" id="{5CD5A132-572B-4A2C-BF3A-F15127ABDCAD}"/>
                    </a:ext>
                  </a:extLst>
                </p:cNvPr>
                <p:cNvGrpSpPr>
                  <a:grpSpLocks/>
                </p:cNvGrpSpPr>
                <p:nvPr/>
              </p:nvGrpSpPr>
              <p:grpSpPr bwMode="auto">
                <a:xfrm>
                  <a:off x="812" y="768"/>
                  <a:ext cx="855" cy="960"/>
                  <a:chOff x="812" y="768"/>
                  <a:chExt cx="855" cy="960"/>
                </a:xfrm>
              </p:grpSpPr>
              <p:grpSp>
                <p:nvGrpSpPr>
                  <p:cNvPr id="13381" name="Group 33">
                    <a:extLst>
                      <a:ext uri="{FF2B5EF4-FFF2-40B4-BE49-F238E27FC236}">
                        <a16:creationId xmlns:a16="http://schemas.microsoft.com/office/drawing/2014/main" xmlns="" id="{3D9C5A1C-6BC7-467E-9661-60CD3C093179}"/>
                      </a:ext>
                    </a:extLst>
                  </p:cNvPr>
                  <p:cNvGrpSpPr>
                    <a:grpSpLocks/>
                  </p:cNvGrpSpPr>
                  <p:nvPr/>
                </p:nvGrpSpPr>
                <p:grpSpPr bwMode="auto">
                  <a:xfrm>
                    <a:off x="812" y="768"/>
                    <a:ext cx="842" cy="960"/>
                    <a:chOff x="812" y="768"/>
                    <a:chExt cx="842" cy="960"/>
                  </a:xfrm>
                </p:grpSpPr>
                <p:grpSp>
                  <p:nvGrpSpPr>
                    <p:cNvPr id="13386" name="Group 12">
                      <a:extLst>
                        <a:ext uri="{FF2B5EF4-FFF2-40B4-BE49-F238E27FC236}">
                          <a16:creationId xmlns:a16="http://schemas.microsoft.com/office/drawing/2014/main" xmlns="" id="{D8472E6E-35D0-4354-BEE3-BD279B87A8E6}"/>
                        </a:ext>
                      </a:extLst>
                    </p:cNvPr>
                    <p:cNvGrpSpPr>
                      <a:grpSpLocks/>
                    </p:cNvGrpSpPr>
                    <p:nvPr/>
                  </p:nvGrpSpPr>
                  <p:grpSpPr bwMode="auto">
                    <a:xfrm>
                      <a:off x="812" y="768"/>
                      <a:ext cx="842" cy="960"/>
                      <a:chOff x="812" y="768"/>
                      <a:chExt cx="842" cy="960"/>
                    </a:xfrm>
                  </p:grpSpPr>
                  <p:sp>
                    <p:nvSpPr>
                      <p:cNvPr id="13407" name="Freeform 10">
                        <a:extLst>
                          <a:ext uri="{FF2B5EF4-FFF2-40B4-BE49-F238E27FC236}">
                            <a16:creationId xmlns:a16="http://schemas.microsoft.com/office/drawing/2014/main" xmlns="" id="{CAEA6AAB-BD06-4BB6-AB36-69563868AF5A}"/>
                          </a:ext>
                        </a:extLst>
                      </p:cNvPr>
                      <p:cNvSpPr>
                        <a:spLocks/>
                      </p:cNvSpPr>
                      <p:nvPr/>
                    </p:nvSpPr>
                    <p:spPr bwMode="auto">
                      <a:xfrm>
                        <a:off x="812" y="768"/>
                        <a:ext cx="842" cy="960"/>
                      </a:xfrm>
                      <a:custGeom>
                        <a:avLst/>
                        <a:gdLst>
                          <a:gd name="T0" fmla="*/ 0 w 842"/>
                          <a:gd name="T1" fmla="*/ 801 h 960"/>
                          <a:gd name="T2" fmla="*/ 82 w 842"/>
                          <a:gd name="T3" fmla="*/ 697 h 960"/>
                          <a:gd name="T4" fmla="*/ 139 w 842"/>
                          <a:gd name="T5" fmla="*/ 634 h 960"/>
                          <a:gd name="T6" fmla="*/ 175 w 842"/>
                          <a:gd name="T7" fmla="*/ 589 h 960"/>
                          <a:gd name="T8" fmla="*/ 178 w 842"/>
                          <a:gd name="T9" fmla="*/ 535 h 960"/>
                          <a:gd name="T10" fmla="*/ 161 w 842"/>
                          <a:gd name="T11" fmla="*/ 490 h 960"/>
                          <a:gd name="T12" fmla="*/ 136 w 842"/>
                          <a:gd name="T13" fmla="*/ 450 h 960"/>
                          <a:gd name="T14" fmla="*/ 124 w 842"/>
                          <a:gd name="T15" fmla="*/ 414 h 960"/>
                          <a:gd name="T16" fmla="*/ 111 w 842"/>
                          <a:gd name="T17" fmla="*/ 386 h 960"/>
                          <a:gd name="T18" fmla="*/ 99 w 842"/>
                          <a:gd name="T19" fmla="*/ 322 h 960"/>
                          <a:gd name="T20" fmla="*/ 101 w 842"/>
                          <a:gd name="T21" fmla="*/ 282 h 960"/>
                          <a:gd name="T22" fmla="*/ 106 w 842"/>
                          <a:gd name="T23" fmla="*/ 226 h 960"/>
                          <a:gd name="T24" fmla="*/ 123 w 842"/>
                          <a:gd name="T25" fmla="*/ 177 h 960"/>
                          <a:gd name="T26" fmla="*/ 150 w 842"/>
                          <a:gd name="T27" fmla="*/ 126 h 960"/>
                          <a:gd name="T28" fmla="*/ 178 w 842"/>
                          <a:gd name="T29" fmla="*/ 96 h 960"/>
                          <a:gd name="T30" fmla="*/ 221 w 842"/>
                          <a:gd name="T31" fmla="*/ 56 h 960"/>
                          <a:gd name="T32" fmla="*/ 282 w 842"/>
                          <a:gd name="T33" fmla="*/ 28 h 960"/>
                          <a:gd name="T34" fmla="*/ 337 w 842"/>
                          <a:gd name="T35" fmla="*/ 13 h 960"/>
                          <a:gd name="T36" fmla="*/ 402 w 842"/>
                          <a:gd name="T37" fmla="*/ 0 h 960"/>
                          <a:gd name="T38" fmla="*/ 467 w 842"/>
                          <a:gd name="T39" fmla="*/ 0 h 960"/>
                          <a:gd name="T40" fmla="*/ 520 w 842"/>
                          <a:gd name="T41" fmla="*/ 5 h 960"/>
                          <a:gd name="T42" fmla="*/ 585 w 842"/>
                          <a:gd name="T43" fmla="*/ 20 h 960"/>
                          <a:gd name="T44" fmla="*/ 646 w 842"/>
                          <a:gd name="T45" fmla="*/ 41 h 960"/>
                          <a:gd name="T46" fmla="*/ 690 w 842"/>
                          <a:gd name="T47" fmla="*/ 65 h 960"/>
                          <a:gd name="T48" fmla="*/ 741 w 842"/>
                          <a:gd name="T49" fmla="*/ 106 h 960"/>
                          <a:gd name="T50" fmla="*/ 784 w 842"/>
                          <a:gd name="T51" fmla="*/ 159 h 960"/>
                          <a:gd name="T52" fmla="*/ 812 w 842"/>
                          <a:gd name="T53" fmla="*/ 213 h 960"/>
                          <a:gd name="T54" fmla="*/ 831 w 842"/>
                          <a:gd name="T55" fmla="*/ 252 h 960"/>
                          <a:gd name="T56" fmla="*/ 841 w 842"/>
                          <a:gd name="T57" fmla="*/ 321 h 960"/>
                          <a:gd name="T58" fmla="*/ 838 w 842"/>
                          <a:gd name="T59" fmla="*/ 393 h 960"/>
                          <a:gd name="T60" fmla="*/ 832 w 842"/>
                          <a:gd name="T61" fmla="*/ 447 h 960"/>
                          <a:gd name="T62" fmla="*/ 812 w 842"/>
                          <a:gd name="T63" fmla="*/ 519 h 960"/>
                          <a:gd name="T64" fmla="*/ 787 w 842"/>
                          <a:gd name="T65" fmla="*/ 591 h 960"/>
                          <a:gd name="T66" fmla="*/ 756 w 842"/>
                          <a:gd name="T67" fmla="*/ 646 h 960"/>
                          <a:gd name="T68" fmla="*/ 715 w 842"/>
                          <a:gd name="T69" fmla="*/ 705 h 960"/>
                          <a:gd name="T70" fmla="*/ 665 w 842"/>
                          <a:gd name="T71" fmla="*/ 741 h 960"/>
                          <a:gd name="T72" fmla="*/ 616 w 842"/>
                          <a:gd name="T73" fmla="*/ 760 h 960"/>
                          <a:gd name="T74" fmla="*/ 561 w 842"/>
                          <a:gd name="T75" fmla="*/ 771 h 960"/>
                          <a:gd name="T76" fmla="*/ 512 w 842"/>
                          <a:gd name="T77" fmla="*/ 771 h 960"/>
                          <a:gd name="T78" fmla="*/ 473 w 842"/>
                          <a:gd name="T79" fmla="*/ 756 h 960"/>
                          <a:gd name="T80" fmla="*/ 439 w 842"/>
                          <a:gd name="T81" fmla="*/ 737 h 960"/>
                          <a:gd name="T82" fmla="*/ 422 w 842"/>
                          <a:gd name="T83" fmla="*/ 731 h 960"/>
                          <a:gd name="T84" fmla="*/ 436 w 842"/>
                          <a:gd name="T85" fmla="*/ 769 h 960"/>
                          <a:gd name="T86" fmla="*/ 461 w 842"/>
                          <a:gd name="T87" fmla="*/ 804 h 960"/>
                          <a:gd name="T88" fmla="*/ 473 w 842"/>
                          <a:gd name="T89" fmla="*/ 856 h 960"/>
                          <a:gd name="T90" fmla="*/ 473 w 842"/>
                          <a:gd name="T91" fmla="*/ 959 h 960"/>
                          <a:gd name="T92" fmla="*/ 365 w 842"/>
                          <a:gd name="T93" fmla="*/ 950 h 960"/>
                          <a:gd name="T94" fmla="*/ 257 w 842"/>
                          <a:gd name="T95" fmla="*/ 907 h 960"/>
                          <a:gd name="T96" fmla="*/ 178 w 842"/>
                          <a:gd name="T97" fmla="*/ 859 h 960"/>
                          <a:gd name="T98" fmla="*/ 0 w 842"/>
                          <a:gd name="T99" fmla="*/ 801 h 9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42"/>
                          <a:gd name="T151" fmla="*/ 0 h 960"/>
                          <a:gd name="T152" fmla="*/ 842 w 842"/>
                          <a:gd name="T153" fmla="*/ 960 h 96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42" h="960">
                            <a:moveTo>
                              <a:pt x="0" y="801"/>
                            </a:moveTo>
                            <a:lnTo>
                              <a:pt x="82" y="697"/>
                            </a:lnTo>
                            <a:lnTo>
                              <a:pt x="139" y="634"/>
                            </a:lnTo>
                            <a:lnTo>
                              <a:pt x="175" y="589"/>
                            </a:lnTo>
                            <a:lnTo>
                              <a:pt x="178" y="535"/>
                            </a:lnTo>
                            <a:lnTo>
                              <a:pt x="161" y="490"/>
                            </a:lnTo>
                            <a:lnTo>
                              <a:pt x="136" y="450"/>
                            </a:lnTo>
                            <a:lnTo>
                              <a:pt x="124" y="414"/>
                            </a:lnTo>
                            <a:lnTo>
                              <a:pt x="111" y="386"/>
                            </a:lnTo>
                            <a:lnTo>
                              <a:pt x="99" y="322"/>
                            </a:lnTo>
                            <a:lnTo>
                              <a:pt x="101" y="282"/>
                            </a:lnTo>
                            <a:lnTo>
                              <a:pt x="106" y="226"/>
                            </a:lnTo>
                            <a:lnTo>
                              <a:pt x="123" y="177"/>
                            </a:lnTo>
                            <a:lnTo>
                              <a:pt x="150" y="126"/>
                            </a:lnTo>
                            <a:lnTo>
                              <a:pt x="178" y="96"/>
                            </a:lnTo>
                            <a:lnTo>
                              <a:pt x="221" y="56"/>
                            </a:lnTo>
                            <a:lnTo>
                              <a:pt x="282" y="28"/>
                            </a:lnTo>
                            <a:lnTo>
                              <a:pt x="337" y="13"/>
                            </a:lnTo>
                            <a:lnTo>
                              <a:pt x="402" y="0"/>
                            </a:lnTo>
                            <a:lnTo>
                              <a:pt x="467" y="0"/>
                            </a:lnTo>
                            <a:lnTo>
                              <a:pt x="520" y="5"/>
                            </a:lnTo>
                            <a:lnTo>
                              <a:pt x="585" y="20"/>
                            </a:lnTo>
                            <a:lnTo>
                              <a:pt x="646" y="41"/>
                            </a:lnTo>
                            <a:lnTo>
                              <a:pt x="690" y="65"/>
                            </a:lnTo>
                            <a:lnTo>
                              <a:pt x="741" y="106"/>
                            </a:lnTo>
                            <a:lnTo>
                              <a:pt x="784" y="159"/>
                            </a:lnTo>
                            <a:lnTo>
                              <a:pt x="812" y="213"/>
                            </a:lnTo>
                            <a:lnTo>
                              <a:pt x="831" y="252"/>
                            </a:lnTo>
                            <a:lnTo>
                              <a:pt x="841" y="321"/>
                            </a:lnTo>
                            <a:lnTo>
                              <a:pt x="838" y="393"/>
                            </a:lnTo>
                            <a:lnTo>
                              <a:pt x="832" y="447"/>
                            </a:lnTo>
                            <a:lnTo>
                              <a:pt x="812" y="519"/>
                            </a:lnTo>
                            <a:lnTo>
                              <a:pt x="787" y="591"/>
                            </a:lnTo>
                            <a:lnTo>
                              <a:pt x="756" y="646"/>
                            </a:lnTo>
                            <a:lnTo>
                              <a:pt x="715" y="705"/>
                            </a:lnTo>
                            <a:lnTo>
                              <a:pt x="665" y="741"/>
                            </a:lnTo>
                            <a:lnTo>
                              <a:pt x="616" y="760"/>
                            </a:lnTo>
                            <a:lnTo>
                              <a:pt x="561" y="771"/>
                            </a:lnTo>
                            <a:lnTo>
                              <a:pt x="512" y="771"/>
                            </a:lnTo>
                            <a:lnTo>
                              <a:pt x="473" y="756"/>
                            </a:lnTo>
                            <a:lnTo>
                              <a:pt x="439" y="737"/>
                            </a:lnTo>
                            <a:lnTo>
                              <a:pt x="422" y="731"/>
                            </a:lnTo>
                            <a:lnTo>
                              <a:pt x="436" y="769"/>
                            </a:lnTo>
                            <a:lnTo>
                              <a:pt x="461" y="804"/>
                            </a:lnTo>
                            <a:lnTo>
                              <a:pt x="473" y="856"/>
                            </a:lnTo>
                            <a:lnTo>
                              <a:pt x="473" y="959"/>
                            </a:lnTo>
                            <a:lnTo>
                              <a:pt x="365" y="950"/>
                            </a:lnTo>
                            <a:lnTo>
                              <a:pt x="257" y="907"/>
                            </a:lnTo>
                            <a:lnTo>
                              <a:pt x="178" y="859"/>
                            </a:lnTo>
                            <a:lnTo>
                              <a:pt x="0" y="801"/>
                            </a:lnTo>
                          </a:path>
                        </a:pathLst>
                      </a:custGeom>
                      <a:solidFill>
                        <a:srgbClr val="E0A080"/>
                      </a:solidFill>
                      <a:ln w="12700" cap="rnd">
                        <a:solidFill>
                          <a:srgbClr val="000000"/>
                        </a:solidFill>
                        <a:round/>
                        <a:headEnd/>
                        <a:tailEnd/>
                      </a:ln>
                    </p:spPr>
                    <p:txBody>
                      <a:bodyPr/>
                      <a:lstStyle/>
                      <a:p>
                        <a:endParaRPr lang="en-US"/>
                      </a:p>
                    </p:txBody>
                  </p:sp>
                  <p:sp>
                    <p:nvSpPr>
                      <p:cNvPr id="13408" name="Freeform 11">
                        <a:extLst>
                          <a:ext uri="{FF2B5EF4-FFF2-40B4-BE49-F238E27FC236}">
                            <a16:creationId xmlns:a16="http://schemas.microsoft.com/office/drawing/2014/main" xmlns="" id="{83B10A1E-FD70-4FF6-A12B-572238D6B1DE}"/>
                          </a:ext>
                        </a:extLst>
                      </p:cNvPr>
                      <p:cNvSpPr>
                        <a:spLocks/>
                      </p:cNvSpPr>
                      <p:nvPr/>
                    </p:nvSpPr>
                    <p:spPr bwMode="auto">
                      <a:xfrm>
                        <a:off x="1278" y="1124"/>
                        <a:ext cx="51" cy="162"/>
                      </a:xfrm>
                      <a:custGeom>
                        <a:avLst/>
                        <a:gdLst>
                          <a:gd name="T0" fmla="*/ 50 w 51"/>
                          <a:gd name="T1" fmla="*/ 161 h 162"/>
                          <a:gd name="T2" fmla="*/ 27 w 51"/>
                          <a:gd name="T3" fmla="*/ 154 h 162"/>
                          <a:gd name="T4" fmla="*/ 14 w 51"/>
                          <a:gd name="T5" fmla="*/ 141 h 162"/>
                          <a:gd name="T6" fmla="*/ 4 w 51"/>
                          <a:gd name="T7" fmla="*/ 118 h 162"/>
                          <a:gd name="T8" fmla="*/ 0 w 51"/>
                          <a:gd name="T9" fmla="*/ 89 h 162"/>
                          <a:gd name="T10" fmla="*/ 2 w 51"/>
                          <a:gd name="T11" fmla="*/ 56 h 162"/>
                          <a:gd name="T12" fmla="*/ 9 w 51"/>
                          <a:gd name="T13" fmla="*/ 35 h 162"/>
                          <a:gd name="T14" fmla="*/ 23 w 51"/>
                          <a:gd name="T15" fmla="*/ 14 h 162"/>
                          <a:gd name="T16" fmla="*/ 38 w 51"/>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62"/>
                          <a:gd name="T29" fmla="*/ 51 w 51"/>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62">
                            <a:moveTo>
                              <a:pt x="50" y="161"/>
                            </a:moveTo>
                            <a:lnTo>
                              <a:pt x="27" y="154"/>
                            </a:lnTo>
                            <a:lnTo>
                              <a:pt x="14" y="141"/>
                            </a:lnTo>
                            <a:lnTo>
                              <a:pt x="4" y="118"/>
                            </a:lnTo>
                            <a:lnTo>
                              <a:pt x="0" y="89"/>
                            </a:lnTo>
                            <a:lnTo>
                              <a:pt x="2" y="56"/>
                            </a:lnTo>
                            <a:lnTo>
                              <a:pt x="9" y="35"/>
                            </a:lnTo>
                            <a:lnTo>
                              <a:pt x="23" y="14"/>
                            </a:lnTo>
                            <a:lnTo>
                              <a:pt x="38" y="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3387" name="Group 32">
                      <a:extLst>
                        <a:ext uri="{FF2B5EF4-FFF2-40B4-BE49-F238E27FC236}">
                          <a16:creationId xmlns:a16="http://schemas.microsoft.com/office/drawing/2014/main" xmlns="" id="{19CF0D47-DCB0-4174-863F-EA1B97FDA163}"/>
                        </a:ext>
                      </a:extLst>
                    </p:cNvPr>
                    <p:cNvGrpSpPr>
                      <a:grpSpLocks/>
                    </p:cNvGrpSpPr>
                    <p:nvPr/>
                  </p:nvGrpSpPr>
                  <p:grpSpPr bwMode="auto">
                    <a:xfrm>
                      <a:off x="842" y="770"/>
                      <a:ext cx="735" cy="614"/>
                      <a:chOff x="842" y="770"/>
                      <a:chExt cx="735" cy="614"/>
                    </a:xfrm>
                  </p:grpSpPr>
                  <p:grpSp>
                    <p:nvGrpSpPr>
                      <p:cNvPr id="13388" name="Group 15">
                        <a:extLst>
                          <a:ext uri="{FF2B5EF4-FFF2-40B4-BE49-F238E27FC236}">
                            <a16:creationId xmlns:a16="http://schemas.microsoft.com/office/drawing/2014/main" xmlns="" id="{6B49CD91-4370-4167-9F8E-6D28D3B1A5B1}"/>
                          </a:ext>
                        </a:extLst>
                      </p:cNvPr>
                      <p:cNvGrpSpPr>
                        <a:grpSpLocks/>
                      </p:cNvGrpSpPr>
                      <p:nvPr/>
                    </p:nvGrpSpPr>
                    <p:grpSpPr bwMode="auto">
                      <a:xfrm>
                        <a:off x="1023" y="770"/>
                        <a:ext cx="483" cy="178"/>
                        <a:chOff x="1023" y="770"/>
                        <a:chExt cx="483" cy="178"/>
                      </a:xfrm>
                    </p:grpSpPr>
                    <p:sp>
                      <p:nvSpPr>
                        <p:cNvPr id="13405" name="Freeform 13">
                          <a:extLst>
                            <a:ext uri="{FF2B5EF4-FFF2-40B4-BE49-F238E27FC236}">
                              <a16:creationId xmlns:a16="http://schemas.microsoft.com/office/drawing/2014/main" xmlns="" id="{9F328D53-0167-444B-B22D-1260A2CFA684}"/>
                            </a:ext>
                          </a:extLst>
                        </p:cNvPr>
                        <p:cNvSpPr>
                          <a:spLocks/>
                        </p:cNvSpPr>
                        <p:nvPr/>
                      </p:nvSpPr>
                      <p:spPr bwMode="auto">
                        <a:xfrm>
                          <a:off x="1057" y="796"/>
                          <a:ext cx="449" cy="152"/>
                        </a:xfrm>
                        <a:custGeom>
                          <a:avLst/>
                          <a:gdLst>
                            <a:gd name="T0" fmla="*/ 0 w 449"/>
                            <a:gd name="T1" fmla="*/ 151 h 152"/>
                            <a:gd name="T2" fmla="*/ 38 w 449"/>
                            <a:gd name="T3" fmla="*/ 102 h 152"/>
                            <a:gd name="T4" fmla="*/ 82 w 449"/>
                            <a:gd name="T5" fmla="*/ 67 h 152"/>
                            <a:gd name="T6" fmla="*/ 134 w 449"/>
                            <a:gd name="T7" fmla="*/ 37 h 152"/>
                            <a:gd name="T8" fmla="*/ 188 w 449"/>
                            <a:gd name="T9" fmla="*/ 17 h 152"/>
                            <a:gd name="T10" fmla="*/ 249 w 449"/>
                            <a:gd name="T11" fmla="*/ 6 h 152"/>
                            <a:gd name="T12" fmla="*/ 325 w 449"/>
                            <a:gd name="T13" fmla="*/ 0 h 152"/>
                            <a:gd name="T14" fmla="*/ 379 w 449"/>
                            <a:gd name="T15" fmla="*/ 9 h 152"/>
                            <a:gd name="T16" fmla="*/ 448 w 449"/>
                            <a:gd name="T17" fmla="*/ 33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9"/>
                            <a:gd name="T28" fmla="*/ 0 h 152"/>
                            <a:gd name="T29" fmla="*/ 449 w 449"/>
                            <a:gd name="T30" fmla="*/ 152 h 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9" h="152">
                              <a:moveTo>
                                <a:pt x="0" y="151"/>
                              </a:moveTo>
                              <a:lnTo>
                                <a:pt x="38" y="102"/>
                              </a:lnTo>
                              <a:lnTo>
                                <a:pt x="82" y="67"/>
                              </a:lnTo>
                              <a:lnTo>
                                <a:pt x="134" y="37"/>
                              </a:lnTo>
                              <a:lnTo>
                                <a:pt x="188" y="17"/>
                              </a:lnTo>
                              <a:lnTo>
                                <a:pt x="249" y="6"/>
                              </a:lnTo>
                              <a:lnTo>
                                <a:pt x="325" y="0"/>
                              </a:lnTo>
                              <a:lnTo>
                                <a:pt x="379" y="9"/>
                              </a:lnTo>
                              <a:lnTo>
                                <a:pt x="448" y="33"/>
                              </a:lnTo>
                            </a:path>
                          </a:pathLst>
                        </a:custGeom>
                        <a:noFill/>
                        <a:ln w="12700" cap="rnd">
                          <a:solidFill>
                            <a:srgbClr val="804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406" name="Freeform 14">
                          <a:extLst>
                            <a:ext uri="{FF2B5EF4-FFF2-40B4-BE49-F238E27FC236}">
                              <a16:creationId xmlns:a16="http://schemas.microsoft.com/office/drawing/2014/main" xmlns="" id="{6357EDC2-0936-45C9-8422-8D610D5B0723}"/>
                            </a:ext>
                          </a:extLst>
                        </p:cNvPr>
                        <p:cNvSpPr>
                          <a:spLocks/>
                        </p:cNvSpPr>
                        <p:nvPr/>
                      </p:nvSpPr>
                      <p:spPr bwMode="auto">
                        <a:xfrm>
                          <a:off x="1023" y="770"/>
                          <a:ext cx="453" cy="167"/>
                        </a:xfrm>
                        <a:custGeom>
                          <a:avLst/>
                          <a:gdLst>
                            <a:gd name="T0" fmla="*/ 0 w 453"/>
                            <a:gd name="T1" fmla="*/ 166 h 167"/>
                            <a:gd name="T2" fmla="*/ 24 w 453"/>
                            <a:gd name="T3" fmla="*/ 119 h 167"/>
                            <a:gd name="T4" fmla="*/ 52 w 453"/>
                            <a:gd name="T5" fmla="*/ 82 h 167"/>
                            <a:gd name="T6" fmla="*/ 86 w 453"/>
                            <a:gd name="T7" fmla="*/ 49 h 167"/>
                            <a:gd name="T8" fmla="*/ 133 w 453"/>
                            <a:gd name="T9" fmla="*/ 20 h 167"/>
                            <a:gd name="T10" fmla="*/ 199 w 453"/>
                            <a:gd name="T11" fmla="*/ 3 h 167"/>
                            <a:gd name="T12" fmla="*/ 262 w 453"/>
                            <a:gd name="T13" fmla="*/ 0 h 167"/>
                            <a:gd name="T14" fmla="*/ 331 w 453"/>
                            <a:gd name="T15" fmla="*/ 8 h 167"/>
                            <a:gd name="T16" fmla="*/ 389 w 453"/>
                            <a:gd name="T17" fmla="*/ 23 h 167"/>
                            <a:gd name="T18" fmla="*/ 423 w 453"/>
                            <a:gd name="T19" fmla="*/ 36 h 167"/>
                            <a:gd name="T20" fmla="*/ 452 w 453"/>
                            <a:gd name="T21" fmla="*/ 51 h 1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3"/>
                            <a:gd name="T34" fmla="*/ 0 h 167"/>
                            <a:gd name="T35" fmla="*/ 453 w 453"/>
                            <a:gd name="T36" fmla="*/ 167 h 1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3" h="167">
                              <a:moveTo>
                                <a:pt x="0" y="166"/>
                              </a:moveTo>
                              <a:lnTo>
                                <a:pt x="24" y="119"/>
                              </a:lnTo>
                              <a:lnTo>
                                <a:pt x="52" y="82"/>
                              </a:lnTo>
                              <a:lnTo>
                                <a:pt x="86" y="49"/>
                              </a:lnTo>
                              <a:lnTo>
                                <a:pt x="133" y="20"/>
                              </a:lnTo>
                              <a:lnTo>
                                <a:pt x="199" y="3"/>
                              </a:lnTo>
                              <a:lnTo>
                                <a:pt x="262" y="0"/>
                              </a:lnTo>
                              <a:lnTo>
                                <a:pt x="331" y="8"/>
                              </a:lnTo>
                              <a:lnTo>
                                <a:pt x="389" y="23"/>
                              </a:lnTo>
                              <a:lnTo>
                                <a:pt x="423" y="36"/>
                              </a:lnTo>
                              <a:lnTo>
                                <a:pt x="452" y="51"/>
                              </a:lnTo>
                            </a:path>
                          </a:pathLst>
                        </a:custGeom>
                        <a:noFill/>
                        <a:ln w="12700" cap="rnd">
                          <a:solidFill>
                            <a:srgbClr val="804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3389" name="Group 31">
                        <a:extLst>
                          <a:ext uri="{FF2B5EF4-FFF2-40B4-BE49-F238E27FC236}">
                            <a16:creationId xmlns:a16="http://schemas.microsoft.com/office/drawing/2014/main" xmlns="" id="{94C7D84D-D08A-4167-8C2C-790E17BE798B}"/>
                          </a:ext>
                        </a:extLst>
                      </p:cNvPr>
                      <p:cNvGrpSpPr>
                        <a:grpSpLocks/>
                      </p:cNvGrpSpPr>
                      <p:nvPr/>
                    </p:nvGrpSpPr>
                    <p:grpSpPr bwMode="auto">
                      <a:xfrm>
                        <a:off x="842" y="880"/>
                        <a:ext cx="735" cy="504"/>
                        <a:chOff x="842" y="880"/>
                        <a:chExt cx="735" cy="504"/>
                      </a:xfrm>
                    </p:grpSpPr>
                    <p:grpSp>
                      <p:nvGrpSpPr>
                        <p:cNvPr id="13390" name="Group 23">
                          <a:extLst>
                            <a:ext uri="{FF2B5EF4-FFF2-40B4-BE49-F238E27FC236}">
                              <a16:creationId xmlns:a16="http://schemas.microsoft.com/office/drawing/2014/main" xmlns="" id="{4840B2AC-A1E3-4BC6-8C23-1AFD973B7B18}"/>
                            </a:ext>
                          </a:extLst>
                        </p:cNvPr>
                        <p:cNvGrpSpPr>
                          <a:grpSpLocks/>
                        </p:cNvGrpSpPr>
                        <p:nvPr/>
                      </p:nvGrpSpPr>
                      <p:grpSpPr bwMode="auto">
                        <a:xfrm>
                          <a:off x="842" y="880"/>
                          <a:ext cx="263" cy="291"/>
                          <a:chOff x="842" y="880"/>
                          <a:chExt cx="263" cy="291"/>
                        </a:xfrm>
                      </p:grpSpPr>
                      <p:sp>
                        <p:nvSpPr>
                          <p:cNvPr id="13398" name="Freeform 16">
                            <a:extLst>
                              <a:ext uri="{FF2B5EF4-FFF2-40B4-BE49-F238E27FC236}">
                                <a16:creationId xmlns:a16="http://schemas.microsoft.com/office/drawing/2014/main" xmlns="" id="{3AA7E073-A239-40FE-8C37-93F385CD36B4}"/>
                              </a:ext>
                            </a:extLst>
                          </p:cNvPr>
                          <p:cNvSpPr>
                            <a:spLocks/>
                          </p:cNvSpPr>
                          <p:nvPr/>
                        </p:nvSpPr>
                        <p:spPr bwMode="auto">
                          <a:xfrm>
                            <a:off x="842" y="880"/>
                            <a:ext cx="263" cy="291"/>
                          </a:xfrm>
                          <a:custGeom>
                            <a:avLst/>
                            <a:gdLst>
                              <a:gd name="T0" fmla="*/ 14 w 263"/>
                              <a:gd name="T1" fmla="*/ 238 h 291"/>
                              <a:gd name="T2" fmla="*/ 9 w 263"/>
                              <a:gd name="T3" fmla="*/ 125 h 291"/>
                              <a:gd name="T4" fmla="*/ 44 w 263"/>
                              <a:gd name="T5" fmla="*/ 54 h 291"/>
                              <a:gd name="T6" fmla="*/ 70 w 263"/>
                              <a:gd name="T7" fmla="*/ 13 h 291"/>
                              <a:gd name="T8" fmla="*/ 95 w 263"/>
                              <a:gd name="T9" fmla="*/ 0 h 291"/>
                              <a:gd name="T10" fmla="*/ 108 w 263"/>
                              <a:gd name="T11" fmla="*/ 25 h 291"/>
                              <a:gd name="T12" fmla="*/ 129 w 263"/>
                              <a:gd name="T13" fmla="*/ 15 h 291"/>
                              <a:gd name="T14" fmla="*/ 141 w 263"/>
                              <a:gd name="T15" fmla="*/ 40 h 291"/>
                              <a:gd name="T16" fmla="*/ 155 w 263"/>
                              <a:gd name="T17" fmla="*/ 58 h 291"/>
                              <a:gd name="T18" fmla="*/ 170 w 263"/>
                              <a:gd name="T19" fmla="*/ 73 h 291"/>
                              <a:gd name="T20" fmla="*/ 167 w 263"/>
                              <a:gd name="T21" fmla="*/ 98 h 291"/>
                              <a:gd name="T22" fmla="*/ 187 w 263"/>
                              <a:gd name="T23" fmla="*/ 83 h 291"/>
                              <a:gd name="T24" fmla="*/ 205 w 263"/>
                              <a:gd name="T25" fmla="*/ 96 h 291"/>
                              <a:gd name="T26" fmla="*/ 207 w 263"/>
                              <a:gd name="T27" fmla="*/ 116 h 291"/>
                              <a:gd name="T28" fmla="*/ 228 w 263"/>
                              <a:gd name="T29" fmla="*/ 119 h 291"/>
                              <a:gd name="T30" fmla="*/ 236 w 263"/>
                              <a:gd name="T31" fmla="*/ 142 h 291"/>
                              <a:gd name="T32" fmla="*/ 253 w 263"/>
                              <a:gd name="T33" fmla="*/ 165 h 291"/>
                              <a:gd name="T34" fmla="*/ 247 w 263"/>
                              <a:gd name="T35" fmla="*/ 213 h 291"/>
                              <a:gd name="T36" fmla="*/ 256 w 263"/>
                              <a:gd name="T37" fmla="*/ 246 h 291"/>
                              <a:gd name="T38" fmla="*/ 261 w 263"/>
                              <a:gd name="T39" fmla="*/ 274 h 291"/>
                              <a:gd name="T40" fmla="*/ 243 w 263"/>
                              <a:gd name="T41" fmla="*/ 290 h 291"/>
                              <a:gd name="T42" fmla="*/ 223 w 263"/>
                              <a:gd name="T43" fmla="*/ 286 h 291"/>
                              <a:gd name="T44" fmla="*/ 205 w 263"/>
                              <a:gd name="T45" fmla="*/ 265 h 291"/>
                              <a:gd name="T46" fmla="*/ 192 w 263"/>
                              <a:gd name="T47" fmla="*/ 262 h 291"/>
                              <a:gd name="T48" fmla="*/ 169 w 263"/>
                              <a:gd name="T49" fmla="*/ 256 h 291"/>
                              <a:gd name="T50" fmla="*/ 155 w 263"/>
                              <a:gd name="T51" fmla="*/ 252 h 291"/>
                              <a:gd name="T52" fmla="*/ 145 w 263"/>
                              <a:gd name="T53" fmla="*/ 246 h 291"/>
                              <a:gd name="T54" fmla="*/ 129 w 263"/>
                              <a:gd name="T55" fmla="*/ 243 h 291"/>
                              <a:gd name="T56" fmla="*/ 117 w 263"/>
                              <a:gd name="T57" fmla="*/ 224 h 291"/>
                              <a:gd name="T58" fmla="*/ 109 w 263"/>
                              <a:gd name="T59" fmla="*/ 243 h 291"/>
                              <a:gd name="T60" fmla="*/ 93 w 263"/>
                              <a:gd name="T61" fmla="*/ 250 h 291"/>
                              <a:gd name="T62" fmla="*/ 84 w 263"/>
                              <a:gd name="T63" fmla="*/ 256 h 291"/>
                              <a:gd name="T64" fmla="*/ 70 w 263"/>
                              <a:gd name="T65" fmla="*/ 275 h 2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3"/>
                              <a:gd name="T100" fmla="*/ 0 h 291"/>
                              <a:gd name="T101" fmla="*/ 263 w 263"/>
                              <a:gd name="T102" fmla="*/ 291 h 2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3" h="291">
                                <a:moveTo>
                                  <a:pt x="49" y="275"/>
                                </a:moveTo>
                                <a:lnTo>
                                  <a:pt x="14" y="238"/>
                                </a:lnTo>
                                <a:lnTo>
                                  <a:pt x="0" y="188"/>
                                </a:lnTo>
                                <a:lnTo>
                                  <a:pt x="9" y="125"/>
                                </a:lnTo>
                                <a:lnTo>
                                  <a:pt x="29" y="78"/>
                                </a:lnTo>
                                <a:lnTo>
                                  <a:pt x="44" y="54"/>
                                </a:lnTo>
                                <a:lnTo>
                                  <a:pt x="61" y="23"/>
                                </a:lnTo>
                                <a:lnTo>
                                  <a:pt x="70" y="13"/>
                                </a:lnTo>
                                <a:lnTo>
                                  <a:pt x="82" y="0"/>
                                </a:lnTo>
                                <a:lnTo>
                                  <a:pt x="95" y="0"/>
                                </a:lnTo>
                                <a:lnTo>
                                  <a:pt x="102" y="11"/>
                                </a:lnTo>
                                <a:lnTo>
                                  <a:pt x="108" y="25"/>
                                </a:lnTo>
                                <a:lnTo>
                                  <a:pt x="114" y="16"/>
                                </a:lnTo>
                                <a:lnTo>
                                  <a:pt x="129" y="15"/>
                                </a:lnTo>
                                <a:lnTo>
                                  <a:pt x="137" y="25"/>
                                </a:lnTo>
                                <a:lnTo>
                                  <a:pt x="141" y="40"/>
                                </a:lnTo>
                                <a:lnTo>
                                  <a:pt x="145" y="64"/>
                                </a:lnTo>
                                <a:lnTo>
                                  <a:pt x="155" y="58"/>
                                </a:lnTo>
                                <a:lnTo>
                                  <a:pt x="167" y="66"/>
                                </a:lnTo>
                                <a:lnTo>
                                  <a:pt x="170" y="73"/>
                                </a:lnTo>
                                <a:lnTo>
                                  <a:pt x="169" y="86"/>
                                </a:lnTo>
                                <a:lnTo>
                                  <a:pt x="167" y="98"/>
                                </a:lnTo>
                                <a:lnTo>
                                  <a:pt x="175" y="88"/>
                                </a:lnTo>
                                <a:lnTo>
                                  <a:pt x="187" y="83"/>
                                </a:lnTo>
                                <a:lnTo>
                                  <a:pt x="203" y="86"/>
                                </a:lnTo>
                                <a:lnTo>
                                  <a:pt x="205" y="96"/>
                                </a:lnTo>
                                <a:lnTo>
                                  <a:pt x="207" y="105"/>
                                </a:lnTo>
                                <a:lnTo>
                                  <a:pt x="207" y="116"/>
                                </a:lnTo>
                                <a:lnTo>
                                  <a:pt x="217" y="113"/>
                                </a:lnTo>
                                <a:lnTo>
                                  <a:pt x="228" y="119"/>
                                </a:lnTo>
                                <a:lnTo>
                                  <a:pt x="233" y="128"/>
                                </a:lnTo>
                                <a:lnTo>
                                  <a:pt x="236" y="142"/>
                                </a:lnTo>
                                <a:lnTo>
                                  <a:pt x="247" y="147"/>
                                </a:lnTo>
                                <a:lnTo>
                                  <a:pt x="253" y="165"/>
                                </a:lnTo>
                                <a:lnTo>
                                  <a:pt x="250" y="182"/>
                                </a:lnTo>
                                <a:lnTo>
                                  <a:pt x="247" y="213"/>
                                </a:lnTo>
                                <a:lnTo>
                                  <a:pt x="249" y="232"/>
                                </a:lnTo>
                                <a:lnTo>
                                  <a:pt x="256" y="246"/>
                                </a:lnTo>
                                <a:lnTo>
                                  <a:pt x="262" y="259"/>
                                </a:lnTo>
                                <a:lnTo>
                                  <a:pt x="261" y="274"/>
                                </a:lnTo>
                                <a:lnTo>
                                  <a:pt x="253" y="286"/>
                                </a:lnTo>
                                <a:lnTo>
                                  <a:pt x="243" y="290"/>
                                </a:lnTo>
                                <a:lnTo>
                                  <a:pt x="233" y="290"/>
                                </a:lnTo>
                                <a:lnTo>
                                  <a:pt x="223" y="286"/>
                                </a:lnTo>
                                <a:lnTo>
                                  <a:pt x="210" y="275"/>
                                </a:lnTo>
                                <a:lnTo>
                                  <a:pt x="205" y="265"/>
                                </a:lnTo>
                                <a:lnTo>
                                  <a:pt x="203" y="259"/>
                                </a:lnTo>
                                <a:lnTo>
                                  <a:pt x="192" y="262"/>
                                </a:lnTo>
                                <a:lnTo>
                                  <a:pt x="179" y="261"/>
                                </a:lnTo>
                                <a:lnTo>
                                  <a:pt x="169" y="256"/>
                                </a:lnTo>
                                <a:lnTo>
                                  <a:pt x="166" y="252"/>
                                </a:lnTo>
                                <a:lnTo>
                                  <a:pt x="155" y="252"/>
                                </a:lnTo>
                                <a:lnTo>
                                  <a:pt x="149" y="249"/>
                                </a:lnTo>
                                <a:lnTo>
                                  <a:pt x="145" y="246"/>
                                </a:lnTo>
                                <a:lnTo>
                                  <a:pt x="136" y="246"/>
                                </a:lnTo>
                                <a:lnTo>
                                  <a:pt x="129" y="243"/>
                                </a:lnTo>
                                <a:lnTo>
                                  <a:pt x="123" y="232"/>
                                </a:lnTo>
                                <a:lnTo>
                                  <a:pt x="117" y="224"/>
                                </a:lnTo>
                                <a:lnTo>
                                  <a:pt x="114" y="232"/>
                                </a:lnTo>
                                <a:lnTo>
                                  <a:pt x="109" y="243"/>
                                </a:lnTo>
                                <a:lnTo>
                                  <a:pt x="101" y="249"/>
                                </a:lnTo>
                                <a:lnTo>
                                  <a:pt x="93" y="250"/>
                                </a:lnTo>
                                <a:lnTo>
                                  <a:pt x="87" y="250"/>
                                </a:lnTo>
                                <a:lnTo>
                                  <a:pt x="84" y="256"/>
                                </a:lnTo>
                                <a:lnTo>
                                  <a:pt x="78" y="265"/>
                                </a:lnTo>
                                <a:lnTo>
                                  <a:pt x="70" y="275"/>
                                </a:lnTo>
                                <a:lnTo>
                                  <a:pt x="49" y="275"/>
                                </a:lnTo>
                              </a:path>
                            </a:pathLst>
                          </a:custGeom>
                          <a:solidFill>
                            <a:srgbClr val="C08040"/>
                          </a:solidFill>
                          <a:ln w="12700" cap="rnd">
                            <a:solidFill>
                              <a:srgbClr val="000000"/>
                            </a:solidFill>
                            <a:round/>
                            <a:headEnd/>
                            <a:tailEnd/>
                          </a:ln>
                        </p:spPr>
                        <p:txBody>
                          <a:bodyPr/>
                          <a:lstStyle/>
                          <a:p>
                            <a:endParaRPr lang="en-US"/>
                          </a:p>
                        </p:txBody>
                      </p:sp>
                      <p:grpSp>
                        <p:nvGrpSpPr>
                          <p:cNvPr id="13399" name="Group 22">
                            <a:extLst>
                              <a:ext uri="{FF2B5EF4-FFF2-40B4-BE49-F238E27FC236}">
                                <a16:creationId xmlns:a16="http://schemas.microsoft.com/office/drawing/2014/main" xmlns="" id="{F73F0EB7-C1A9-48BE-8472-91EC20D8A9F4}"/>
                              </a:ext>
                            </a:extLst>
                          </p:cNvPr>
                          <p:cNvGrpSpPr>
                            <a:grpSpLocks/>
                          </p:cNvGrpSpPr>
                          <p:nvPr/>
                        </p:nvGrpSpPr>
                        <p:grpSpPr bwMode="auto">
                          <a:xfrm>
                            <a:off x="856" y="896"/>
                            <a:ext cx="197" cy="253"/>
                            <a:chOff x="856" y="896"/>
                            <a:chExt cx="197" cy="253"/>
                          </a:xfrm>
                        </p:grpSpPr>
                        <p:sp>
                          <p:nvSpPr>
                            <p:cNvPr id="13400" name="Freeform 17">
                              <a:extLst>
                                <a:ext uri="{FF2B5EF4-FFF2-40B4-BE49-F238E27FC236}">
                                  <a16:creationId xmlns:a16="http://schemas.microsoft.com/office/drawing/2014/main" xmlns="" id="{CDB22529-2FFE-464F-92C7-9847E41DDE57}"/>
                                </a:ext>
                              </a:extLst>
                            </p:cNvPr>
                            <p:cNvSpPr>
                              <a:spLocks/>
                            </p:cNvSpPr>
                            <p:nvPr/>
                          </p:nvSpPr>
                          <p:spPr bwMode="auto">
                            <a:xfrm>
                              <a:off x="1013" y="1062"/>
                              <a:ext cx="40" cy="55"/>
                            </a:xfrm>
                            <a:custGeom>
                              <a:avLst/>
                              <a:gdLst>
                                <a:gd name="T0" fmla="*/ 12 w 40"/>
                                <a:gd name="T1" fmla="*/ 54 h 55"/>
                                <a:gd name="T2" fmla="*/ 9 w 40"/>
                                <a:gd name="T3" fmla="*/ 27 h 55"/>
                                <a:gd name="T4" fmla="*/ 17 w 40"/>
                                <a:gd name="T5" fmla="*/ 11 h 55"/>
                                <a:gd name="T6" fmla="*/ 39 w 40"/>
                                <a:gd name="T7" fmla="*/ 0 h 55"/>
                                <a:gd name="T8" fmla="*/ 25 w 40"/>
                                <a:gd name="T9" fmla="*/ 2 h 55"/>
                                <a:gd name="T10" fmla="*/ 7 w 40"/>
                                <a:gd name="T11" fmla="*/ 8 h 55"/>
                                <a:gd name="T12" fmla="*/ 0 w 40"/>
                                <a:gd name="T13" fmla="*/ 22 h 55"/>
                                <a:gd name="T14" fmla="*/ 12 w 40"/>
                                <a:gd name="T15" fmla="*/ 54 h 55"/>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55"/>
                                <a:gd name="T26" fmla="*/ 40 w 40"/>
                                <a:gd name="T27" fmla="*/ 55 h 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55">
                                  <a:moveTo>
                                    <a:pt x="12" y="54"/>
                                  </a:moveTo>
                                  <a:lnTo>
                                    <a:pt x="9" y="27"/>
                                  </a:lnTo>
                                  <a:lnTo>
                                    <a:pt x="17" y="11"/>
                                  </a:lnTo>
                                  <a:lnTo>
                                    <a:pt x="39" y="0"/>
                                  </a:lnTo>
                                  <a:lnTo>
                                    <a:pt x="25" y="2"/>
                                  </a:lnTo>
                                  <a:lnTo>
                                    <a:pt x="7" y="8"/>
                                  </a:lnTo>
                                  <a:lnTo>
                                    <a:pt x="0" y="22"/>
                                  </a:lnTo>
                                  <a:lnTo>
                                    <a:pt x="12" y="54"/>
                                  </a:lnTo>
                                </a:path>
                              </a:pathLst>
                            </a:custGeom>
                            <a:solidFill>
                              <a:srgbClr val="804000"/>
                            </a:solidFill>
                            <a:ln w="12700" cap="rnd">
                              <a:solidFill>
                                <a:srgbClr val="000000"/>
                              </a:solidFill>
                              <a:round/>
                              <a:headEnd/>
                              <a:tailEnd/>
                            </a:ln>
                          </p:spPr>
                          <p:txBody>
                            <a:bodyPr/>
                            <a:lstStyle/>
                            <a:p>
                              <a:endParaRPr lang="en-US"/>
                            </a:p>
                          </p:txBody>
                        </p:sp>
                        <p:sp>
                          <p:nvSpPr>
                            <p:cNvPr id="13401" name="Freeform 18">
                              <a:extLst>
                                <a:ext uri="{FF2B5EF4-FFF2-40B4-BE49-F238E27FC236}">
                                  <a16:creationId xmlns:a16="http://schemas.microsoft.com/office/drawing/2014/main" xmlns="" id="{20175A6A-60F4-4CB3-9031-661FC81B7639}"/>
                                </a:ext>
                              </a:extLst>
                            </p:cNvPr>
                            <p:cNvSpPr>
                              <a:spLocks/>
                            </p:cNvSpPr>
                            <p:nvPr/>
                          </p:nvSpPr>
                          <p:spPr bwMode="auto">
                            <a:xfrm>
                              <a:off x="939" y="978"/>
                              <a:ext cx="65" cy="127"/>
                            </a:xfrm>
                            <a:custGeom>
                              <a:avLst/>
                              <a:gdLst>
                                <a:gd name="T0" fmla="*/ 25 w 65"/>
                                <a:gd name="T1" fmla="*/ 126 h 127"/>
                                <a:gd name="T2" fmla="*/ 13 w 65"/>
                                <a:gd name="T3" fmla="*/ 100 h 127"/>
                                <a:gd name="T4" fmla="*/ 15 w 65"/>
                                <a:gd name="T5" fmla="*/ 60 h 127"/>
                                <a:gd name="T6" fmla="*/ 36 w 65"/>
                                <a:gd name="T7" fmla="*/ 30 h 127"/>
                                <a:gd name="T8" fmla="*/ 64 w 65"/>
                                <a:gd name="T9" fmla="*/ 0 h 127"/>
                                <a:gd name="T10" fmla="*/ 48 w 65"/>
                                <a:gd name="T11" fmla="*/ 17 h 127"/>
                                <a:gd name="T12" fmla="*/ 19 w 65"/>
                                <a:gd name="T13" fmla="*/ 38 h 127"/>
                                <a:gd name="T14" fmla="*/ 0 w 65"/>
                                <a:gd name="T15" fmla="*/ 56 h 127"/>
                                <a:gd name="T16" fmla="*/ 3 w 65"/>
                                <a:gd name="T17" fmla="*/ 70 h 127"/>
                                <a:gd name="T18" fmla="*/ 2 w 65"/>
                                <a:gd name="T19" fmla="*/ 89 h 127"/>
                                <a:gd name="T20" fmla="*/ 2 w 65"/>
                                <a:gd name="T21" fmla="*/ 108 h 127"/>
                                <a:gd name="T22" fmla="*/ 25 w 65"/>
                                <a:gd name="T23" fmla="*/ 126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
                                <a:gd name="T37" fmla="*/ 0 h 127"/>
                                <a:gd name="T38" fmla="*/ 65 w 65"/>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 h="127">
                                  <a:moveTo>
                                    <a:pt x="25" y="126"/>
                                  </a:moveTo>
                                  <a:lnTo>
                                    <a:pt x="13" y="100"/>
                                  </a:lnTo>
                                  <a:lnTo>
                                    <a:pt x="15" y="60"/>
                                  </a:lnTo>
                                  <a:lnTo>
                                    <a:pt x="36" y="30"/>
                                  </a:lnTo>
                                  <a:lnTo>
                                    <a:pt x="64" y="0"/>
                                  </a:lnTo>
                                  <a:lnTo>
                                    <a:pt x="48" y="17"/>
                                  </a:lnTo>
                                  <a:lnTo>
                                    <a:pt x="19" y="38"/>
                                  </a:lnTo>
                                  <a:lnTo>
                                    <a:pt x="0" y="56"/>
                                  </a:lnTo>
                                  <a:lnTo>
                                    <a:pt x="3" y="70"/>
                                  </a:lnTo>
                                  <a:lnTo>
                                    <a:pt x="2" y="89"/>
                                  </a:lnTo>
                                  <a:lnTo>
                                    <a:pt x="2" y="108"/>
                                  </a:lnTo>
                                  <a:lnTo>
                                    <a:pt x="25" y="126"/>
                                  </a:lnTo>
                                </a:path>
                              </a:pathLst>
                            </a:custGeom>
                            <a:solidFill>
                              <a:srgbClr val="804000"/>
                            </a:solidFill>
                            <a:ln w="12700" cap="rnd">
                              <a:solidFill>
                                <a:srgbClr val="000000"/>
                              </a:solidFill>
                              <a:round/>
                              <a:headEnd/>
                              <a:tailEnd/>
                            </a:ln>
                          </p:spPr>
                          <p:txBody>
                            <a:bodyPr/>
                            <a:lstStyle/>
                            <a:p>
                              <a:endParaRPr lang="en-US"/>
                            </a:p>
                          </p:txBody>
                        </p:sp>
                        <p:sp>
                          <p:nvSpPr>
                            <p:cNvPr id="13402" name="Freeform 19">
                              <a:extLst>
                                <a:ext uri="{FF2B5EF4-FFF2-40B4-BE49-F238E27FC236}">
                                  <a16:creationId xmlns:a16="http://schemas.microsoft.com/office/drawing/2014/main" xmlns="" id="{35DC39A9-F9CF-4E5E-9979-86BE198226A9}"/>
                                </a:ext>
                              </a:extLst>
                            </p:cNvPr>
                            <p:cNvSpPr>
                              <a:spLocks/>
                            </p:cNvSpPr>
                            <p:nvPr/>
                          </p:nvSpPr>
                          <p:spPr bwMode="auto">
                            <a:xfrm>
                              <a:off x="856" y="1047"/>
                              <a:ext cx="44" cy="102"/>
                            </a:xfrm>
                            <a:custGeom>
                              <a:avLst/>
                              <a:gdLst>
                                <a:gd name="T0" fmla="*/ 19 w 44"/>
                                <a:gd name="T1" fmla="*/ 84 h 102"/>
                                <a:gd name="T2" fmla="*/ 0 w 44"/>
                                <a:gd name="T3" fmla="*/ 52 h 102"/>
                                <a:gd name="T4" fmla="*/ 7 w 44"/>
                                <a:gd name="T5" fmla="*/ 31 h 102"/>
                                <a:gd name="T6" fmla="*/ 24 w 44"/>
                                <a:gd name="T7" fmla="*/ 0 h 102"/>
                                <a:gd name="T8" fmla="*/ 10 w 44"/>
                                <a:gd name="T9" fmla="*/ 53 h 102"/>
                                <a:gd name="T10" fmla="*/ 21 w 44"/>
                                <a:gd name="T11" fmla="*/ 76 h 102"/>
                                <a:gd name="T12" fmla="*/ 43 w 44"/>
                                <a:gd name="T13" fmla="*/ 101 h 102"/>
                                <a:gd name="T14" fmla="*/ 19 w 44"/>
                                <a:gd name="T15" fmla="*/ 84 h 102"/>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102"/>
                                <a:gd name="T26" fmla="*/ 44 w 4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102">
                                  <a:moveTo>
                                    <a:pt x="19" y="84"/>
                                  </a:moveTo>
                                  <a:lnTo>
                                    <a:pt x="0" y="52"/>
                                  </a:lnTo>
                                  <a:lnTo>
                                    <a:pt x="7" y="31"/>
                                  </a:lnTo>
                                  <a:lnTo>
                                    <a:pt x="24" y="0"/>
                                  </a:lnTo>
                                  <a:lnTo>
                                    <a:pt x="10" y="53"/>
                                  </a:lnTo>
                                  <a:lnTo>
                                    <a:pt x="21" y="76"/>
                                  </a:lnTo>
                                  <a:lnTo>
                                    <a:pt x="43" y="101"/>
                                  </a:lnTo>
                                  <a:lnTo>
                                    <a:pt x="19" y="84"/>
                                  </a:lnTo>
                                </a:path>
                              </a:pathLst>
                            </a:custGeom>
                            <a:solidFill>
                              <a:srgbClr val="804000"/>
                            </a:solidFill>
                            <a:ln w="12700" cap="rnd">
                              <a:solidFill>
                                <a:srgbClr val="000000"/>
                              </a:solidFill>
                              <a:round/>
                              <a:headEnd/>
                              <a:tailEnd/>
                            </a:ln>
                          </p:spPr>
                          <p:txBody>
                            <a:bodyPr/>
                            <a:lstStyle/>
                            <a:p>
                              <a:endParaRPr lang="en-US"/>
                            </a:p>
                          </p:txBody>
                        </p:sp>
                        <p:sp>
                          <p:nvSpPr>
                            <p:cNvPr id="13403" name="Freeform 20">
                              <a:extLst>
                                <a:ext uri="{FF2B5EF4-FFF2-40B4-BE49-F238E27FC236}">
                                  <a16:creationId xmlns:a16="http://schemas.microsoft.com/office/drawing/2014/main" xmlns="" id="{44A1F4C3-152B-446C-B904-BEB7F9FED005}"/>
                                </a:ext>
                              </a:extLst>
                            </p:cNvPr>
                            <p:cNvSpPr>
                              <a:spLocks/>
                            </p:cNvSpPr>
                            <p:nvPr/>
                          </p:nvSpPr>
                          <p:spPr bwMode="auto">
                            <a:xfrm>
                              <a:off x="891" y="896"/>
                              <a:ext cx="58" cy="100"/>
                            </a:xfrm>
                            <a:custGeom>
                              <a:avLst/>
                              <a:gdLst>
                                <a:gd name="T0" fmla="*/ 57 w 58"/>
                                <a:gd name="T1" fmla="*/ 0 h 100"/>
                                <a:gd name="T2" fmla="*/ 30 w 58"/>
                                <a:gd name="T3" fmla="*/ 24 h 100"/>
                                <a:gd name="T4" fmla="*/ 8 w 58"/>
                                <a:gd name="T5" fmla="*/ 49 h 100"/>
                                <a:gd name="T6" fmla="*/ 4 w 58"/>
                                <a:gd name="T7" fmla="*/ 70 h 100"/>
                                <a:gd name="T8" fmla="*/ 0 w 58"/>
                                <a:gd name="T9" fmla="*/ 99 h 100"/>
                                <a:gd name="T10" fmla="*/ 9 w 58"/>
                                <a:gd name="T11" fmla="*/ 75 h 100"/>
                                <a:gd name="T12" fmla="*/ 18 w 58"/>
                                <a:gd name="T13" fmla="*/ 50 h 100"/>
                                <a:gd name="T14" fmla="*/ 42 w 58"/>
                                <a:gd name="T15" fmla="*/ 21 h 100"/>
                                <a:gd name="T16" fmla="*/ 57 w 58"/>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100"/>
                                <a:gd name="T29" fmla="*/ 58 w 58"/>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100">
                                  <a:moveTo>
                                    <a:pt x="57" y="0"/>
                                  </a:moveTo>
                                  <a:lnTo>
                                    <a:pt x="30" y="24"/>
                                  </a:lnTo>
                                  <a:lnTo>
                                    <a:pt x="8" y="49"/>
                                  </a:lnTo>
                                  <a:lnTo>
                                    <a:pt x="4" y="70"/>
                                  </a:lnTo>
                                  <a:lnTo>
                                    <a:pt x="0" y="99"/>
                                  </a:lnTo>
                                  <a:lnTo>
                                    <a:pt x="9" y="75"/>
                                  </a:lnTo>
                                  <a:lnTo>
                                    <a:pt x="18" y="50"/>
                                  </a:lnTo>
                                  <a:lnTo>
                                    <a:pt x="42" y="21"/>
                                  </a:lnTo>
                                  <a:lnTo>
                                    <a:pt x="57" y="0"/>
                                  </a:lnTo>
                                </a:path>
                              </a:pathLst>
                            </a:custGeom>
                            <a:solidFill>
                              <a:srgbClr val="804000"/>
                            </a:solidFill>
                            <a:ln w="12700" cap="rnd">
                              <a:solidFill>
                                <a:srgbClr val="000000"/>
                              </a:solidFill>
                              <a:round/>
                              <a:headEnd/>
                              <a:tailEnd/>
                            </a:ln>
                          </p:spPr>
                          <p:txBody>
                            <a:bodyPr/>
                            <a:lstStyle/>
                            <a:p>
                              <a:endParaRPr lang="en-US"/>
                            </a:p>
                          </p:txBody>
                        </p:sp>
                        <p:sp>
                          <p:nvSpPr>
                            <p:cNvPr id="13404" name="Freeform 21">
                              <a:extLst>
                                <a:ext uri="{FF2B5EF4-FFF2-40B4-BE49-F238E27FC236}">
                                  <a16:creationId xmlns:a16="http://schemas.microsoft.com/office/drawing/2014/main" xmlns="" id="{3B036AA9-6D3A-40A4-9C85-A13F1E8FD4FB}"/>
                                </a:ext>
                              </a:extLst>
                            </p:cNvPr>
                            <p:cNvSpPr>
                              <a:spLocks/>
                            </p:cNvSpPr>
                            <p:nvPr/>
                          </p:nvSpPr>
                          <p:spPr bwMode="auto">
                            <a:xfrm>
                              <a:off x="883" y="1083"/>
                              <a:ext cx="34" cy="66"/>
                            </a:xfrm>
                            <a:custGeom>
                              <a:avLst/>
                              <a:gdLst>
                                <a:gd name="T0" fmla="*/ 12 w 34"/>
                                <a:gd name="T1" fmla="*/ 65 h 66"/>
                                <a:gd name="T2" fmla="*/ 4 w 34"/>
                                <a:gd name="T3" fmla="*/ 45 h 66"/>
                                <a:gd name="T4" fmla="*/ 0 w 34"/>
                                <a:gd name="T5" fmla="*/ 30 h 66"/>
                                <a:gd name="T6" fmla="*/ 9 w 34"/>
                                <a:gd name="T7" fmla="*/ 13 h 66"/>
                                <a:gd name="T8" fmla="*/ 29 w 34"/>
                                <a:gd name="T9" fmla="*/ 0 h 66"/>
                                <a:gd name="T10" fmla="*/ 18 w 34"/>
                                <a:gd name="T11" fmla="*/ 18 h 66"/>
                                <a:gd name="T12" fmla="*/ 11 w 34"/>
                                <a:gd name="T13" fmla="*/ 37 h 66"/>
                                <a:gd name="T14" fmla="*/ 21 w 34"/>
                                <a:gd name="T15" fmla="*/ 45 h 66"/>
                                <a:gd name="T16" fmla="*/ 33 w 34"/>
                                <a:gd name="T17" fmla="*/ 27 h 66"/>
                                <a:gd name="T18" fmla="*/ 27 w 34"/>
                                <a:gd name="T19" fmla="*/ 41 h 66"/>
                                <a:gd name="T20" fmla="*/ 12 w 34"/>
                                <a:gd name="T21" fmla="*/ 65 h 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66"/>
                                <a:gd name="T35" fmla="*/ 34 w 34"/>
                                <a:gd name="T36" fmla="*/ 66 h 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66">
                                  <a:moveTo>
                                    <a:pt x="12" y="65"/>
                                  </a:moveTo>
                                  <a:lnTo>
                                    <a:pt x="4" y="45"/>
                                  </a:lnTo>
                                  <a:lnTo>
                                    <a:pt x="0" y="30"/>
                                  </a:lnTo>
                                  <a:lnTo>
                                    <a:pt x="9" y="13"/>
                                  </a:lnTo>
                                  <a:lnTo>
                                    <a:pt x="29" y="0"/>
                                  </a:lnTo>
                                  <a:lnTo>
                                    <a:pt x="18" y="18"/>
                                  </a:lnTo>
                                  <a:lnTo>
                                    <a:pt x="11" y="37"/>
                                  </a:lnTo>
                                  <a:lnTo>
                                    <a:pt x="21" y="45"/>
                                  </a:lnTo>
                                  <a:lnTo>
                                    <a:pt x="33" y="27"/>
                                  </a:lnTo>
                                  <a:lnTo>
                                    <a:pt x="27" y="41"/>
                                  </a:lnTo>
                                  <a:lnTo>
                                    <a:pt x="12" y="65"/>
                                  </a:lnTo>
                                </a:path>
                              </a:pathLst>
                            </a:custGeom>
                            <a:solidFill>
                              <a:srgbClr val="804000"/>
                            </a:solidFill>
                            <a:ln w="12700" cap="rnd">
                              <a:solidFill>
                                <a:srgbClr val="000000"/>
                              </a:solidFill>
                              <a:round/>
                              <a:headEnd/>
                              <a:tailEnd/>
                            </a:ln>
                          </p:spPr>
                          <p:txBody>
                            <a:bodyPr/>
                            <a:lstStyle/>
                            <a:p>
                              <a:endParaRPr lang="en-US"/>
                            </a:p>
                          </p:txBody>
                        </p:sp>
                      </p:grpSp>
                    </p:grpSp>
                    <p:grpSp>
                      <p:nvGrpSpPr>
                        <p:cNvPr id="13391" name="Group 30">
                          <a:extLst>
                            <a:ext uri="{FF2B5EF4-FFF2-40B4-BE49-F238E27FC236}">
                              <a16:creationId xmlns:a16="http://schemas.microsoft.com/office/drawing/2014/main" xmlns="" id="{0BEBB24A-5BE0-4697-BDE2-2F11122EDC3A}"/>
                            </a:ext>
                          </a:extLst>
                        </p:cNvPr>
                        <p:cNvGrpSpPr>
                          <a:grpSpLocks/>
                        </p:cNvGrpSpPr>
                        <p:nvPr/>
                      </p:nvGrpSpPr>
                      <p:grpSpPr bwMode="auto">
                        <a:xfrm>
                          <a:off x="1297" y="1233"/>
                          <a:ext cx="280" cy="151"/>
                          <a:chOff x="1297" y="1233"/>
                          <a:chExt cx="280" cy="151"/>
                        </a:xfrm>
                      </p:grpSpPr>
                      <p:sp>
                        <p:nvSpPr>
                          <p:cNvPr id="13392" name="Freeform 24">
                            <a:extLst>
                              <a:ext uri="{FF2B5EF4-FFF2-40B4-BE49-F238E27FC236}">
                                <a16:creationId xmlns:a16="http://schemas.microsoft.com/office/drawing/2014/main" xmlns="" id="{BC58499E-5266-4341-A798-1F3A8733041F}"/>
                              </a:ext>
                            </a:extLst>
                          </p:cNvPr>
                          <p:cNvSpPr>
                            <a:spLocks/>
                          </p:cNvSpPr>
                          <p:nvPr/>
                        </p:nvSpPr>
                        <p:spPr bwMode="auto">
                          <a:xfrm>
                            <a:off x="1297" y="1233"/>
                            <a:ext cx="280" cy="151"/>
                          </a:xfrm>
                          <a:custGeom>
                            <a:avLst/>
                            <a:gdLst>
                              <a:gd name="T0" fmla="*/ 18 w 280"/>
                              <a:gd name="T1" fmla="*/ 37 h 151"/>
                              <a:gd name="T2" fmla="*/ 68 w 280"/>
                              <a:gd name="T3" fmla="*/ 39 h 151"/>
                              <a:gd name="T4" fmla="*/ 103 w 280"/>
                              <a:gd name="T5" fmla="*/ 38 h 151"/>
                              <a:gd name="T6" fmla="*/ 145 w 280"/>
                              <a:gd name="T7" fmla="*/ 18 h 151"/>
                              <a:gd name="T8" fmla="*/ 179 w 280"/>
                              <a:gd name="T9" fmla="*/ 2 h 151"/>
                              <a:gd name="T10" fmla="*/ 211 w 280"/>
                              <a:gd name="T11" fmla="*/ 0 h 151"/>
                              <a:gd name="T12" fmla="*/ 225 w 280"/>
                              <a:gd name="T13" fmla="*/ 14 h 151"/>
                              <a:gd name="T14" fmla="*/ 248 w 280"/>
                              <a:gd name="T15" fmla="*/ 25 h 151"/>
                              <a:gd name="T16" fmla="*/ 273 w 280"/>
                              <a:gd name="T17" fmla="*/ 27 h 151"/>
                              <a:gd name="T18" fmla="*/ 279 w 280"/>
                              <a:gd name="T19" fmla="*/ 39 h 151"/>
                              <a:gd name="T20" fmla="*/ 276 w 280"/>
                              <a:gd name="T21" fmla="*/ 68 h 151"/>
                              <a:gd name="T22" fmla="*/ 271 w 280"/>
                              <a:gd name="T23" fmla="*/ 86 h 151"/>
                              <a:gd name="T24" fmla="*/ 258 w 280"/>
                              <a:gd name="T25" fmla="*/ 101 h 151"/>
                              <a:gd name="T26" fmla="*/ 240 w 280"/>
                              <a:gd name="T27" fmla="*/ 120 h 151"/>
                              <a:gd name="T28" fmla="*/ 231 w 280"/>
                              <a:gd name="T29" fmla="*/ 138 h 151"/>
                              <a:gd name="T30" fmla="*/ 218 w 280"/>
                              <a:gd name="T31" fmla="*/ 149 h 151"/>
                              <a:gd name="T32" fmla="*/ 207 w 280"/>
                              <a:gd name="T33" fmla="*/ 150 h 151"/>
                              <a:gd name="T34" fmla="*/ 192 w 280"/>
                              <a:gd name="T35" fmla="*/ 135 h 151"/>
                              <a:gd name="T36" fmla="*/ 181 w 280"/>
                              <a:gd name="T37" fmla="*/ 141 h 151"/>
                              <a:gd name="T38" fmla="*/ 165 w 280"/>
                              <a:gd name="T39" fmla="*/ 142 h 151"/>
                              <a:gd name="T40" fmla="*/ 154 w 280"/>
                              <a:gd name="T41" fmla="*/ 119 h 151"/>
                              <a:gd name="T42" fmla="*/ 146 w 280"/>
                              <a:gd name="T43" fmla="*/ 123 h 151"/>
                              <a:gd name="T44" fmla="*/ 136 w 280"/>
                              <a:gd name="T45" fmla="*/ 123 h 151"/>
                              <a:gd name="T46" fmla="*/ 130 w 280"/>
                              <a:gd name="T47" fmla="*/ 111 h 151"/>
                              <a:gd name="T48" fmla="*/ 118 w 280"/>
                              <a:gd name="T49" fmla="*/ 119 h 151"/>
                              <a:gd name="T50" fmla="*/ 105 w 280"/>
                              <a:gd name="T51" fmla="*/ 126 h 151"/>
                              <a:gd name="T52" fmla="*/ 92 w 280"/>
                              <a:gd name="T53" fmla="*/ 119 h 151"/>
                              <a:gd name="T54" fmla="*/ 88 w 280"/>
                              <a:gd name="T55" fmla="*/ 108 h 151"/>
                              <a:gd name="T56" fmla="*/ 87 w 280"/>
                              <a:gd name="T57" fmla="*/ 94 h 151"/>
                              <a:gd name="T58" fmla="*/ 64 w 280"/>
                              <a:gd name="T59" fmla="*/ 97 h 151"/>
                              <a:gd name="T60" fmla="*/ 47 w 280"/>
                              <a:gd name="T61" fmla="*/ 101 h 151"/>
                              <a:gd name="T62" fmla="*/ 43 w 280"/>
                              <a:gd name="T63" fmla="*/ 92 h 151"/>
                              <a:gd name="T64" fmla="*/ 29 w 280"/>
                              <a:gd name="T65" fmla="*/ 92 h 151"/>
                              <a:gd name="T66" fmla="*/ 9 w 280"/>
                              <a:gd name="T67" fmla="*/ 78 h 151"/>
                              <a:gd name="T68" fmla="*/ 0 w 280"/>
                              <a:gd name="T69" fmla="*/ 60 h 151"/>
                              <a:gd name="T70" fmla="*/ 4 w 280"/>
                              <a:gd name="T71" fmla="*/ 53 h 151"/>
                              <a:gd name="T72" fmla="*/ 1 w 280"/>
                              <a:gd name="T73" fmla="*/ 38 h 151"/>
                              <a:gd name="T74" fmla="*/ 18 w 280"/>
                              <a:gd name="T75" fmla="*/ 37 h 1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80"/>
                              <a:gd name="T115" fmla="*/ 0 h 151"/>
                              <a:gd name="T116" fmla="*/ 280 w 280"/>
                              <a:gd name="T117" fmla="*/ 151 h 1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80" h="151">
                                <a:moveTo>
                                  <a:pt x="18" y="37"/>
                                </a:moveTo>
                                <a:lnTo>
                                  <a:pt x="68" y="39"/>
                                </a:lnTo>
                                <a:lnTo>
                                  <a:pt x="103" y="38"/>
                                </a:lnTo>
                                <a:lnTo>
                                  <a:pt x="145" y="18"/>
                                </a:lnTo>
                                <a:lnTo>
                                  <a:pt x="179" y="2"/>
                                </a:lnTo>
                                <a:lnTo>
                                  <a:pt x="211" y="0"/>
                                </a:lnTo>
                                <a:lnTo>
                                  <a:pt x="225" y="14"/>
                                </a:lnTo>
                                <a:lnTo>
                                  <a:pt x="248" y="25"/>
                                </a:lnTo>
                                <a:lnTo>
                                  <a:pt x="273" y="27"/>
                                </a:lnTo>
                                <a:lnTo>
                                  <a:pt x="279" y="39"/>
                                </a:lnTo>
                                <a:lnTo>
                                  <a:pt x="276" y="68"/>
                                </a:lnTo>
                                <a:lnTo>
                                  <a:pt x="271" y="86"/>
                                </a:lnTo>
                                <a:lnTo>
                                  <a:pt x="258" y="101"/>
                                </a:lnTo>
                                <a:lnTo>
                                  <a:pt x="240" y="120"/>
                                </a:lnTo>
                                <a:lnTo>
                                  <a:pt x="231" y="138"/>
                                </a:lnTo>
                                <a:lnTo>
                                  <a:pt x="218" y="149"/>
                                </a:lnTo>
                                <a:lnTo>
                                  <a:pt x="207" y="150"/>
                                </a:lnTo>
                                <a:lnTo>
                                  <a:pt x="192" y="135"/>
                                </a:lnTo>
                                <a:lnTo>
                                  <a:pt x="181" y="141"/>
                                </a:lnTo>
                                <a:lnTo>
                                  <a:pt x="165" y="142"/>
                                </a:lnTo>
                                <a:lnTo>
                                  <a:pt x="154" y="119"/>
                                </a:lnTo>
                                <a:lnTo>
                                  <a:pt x="146" y="123"/>
                                </a:lnTo>
                                <a:lnTo>
                                  <a:pt x="136" y="123"/>
                                </a:lnTo>
                                <a:lnTo>
                                  <a:pt x="130" y="111"/>
                                </a:lnTo>
                                <a:lnTo>
                                  <a:pt x="118" y="119"/>
                                </a:lnTo>
                                <a:lnTo>
                                  <a:pt x="105" y="126"/>
                                </a:lnTo>
                                <a:lnTo>
                                  <a:pt x="92" y="119"/>
                                </a:lnTo>
                                <a:lnTo>
                                  <a:pt x="88" y="108"/>
                                </a:lnTo>
                                <a:lnTo>
                                  <a:pt x="87" y="94"/>
                                </a:lnTo>
                                <a:lnTo>
                                  <a:pt x="64" y="97"/>
                                </a:lnTo>
                                <a:lnTo>
                                  <a:pt x="47" y="101"/>
                                </a:lnTo>
                                <a:lnTo>
                                  <a:pt x="43" y="92"/>
                                </a:lnTo>
                                <a:lnTo>
                                  <a:pt x="29" y="92"/>
                                </a:lnTo>
                                <a:lnTo>
                                  <a:pt x="9" y="78"/>
                                </a:lnTo>
                                <a:lnTo>
                                  <a:pt x="0" y="60"/>
                                </a:lnTo>
                                <a:lnTo>
                                  <a:pt x="4" y="53"/>
                                </a:lnTo>
                                <a:lnTo>
                                  <a:pt x="1" y="38"/>
                                </a:lnTo>
                                <a:lnTo>
                                  <a:pt x="18" y="37"/>
                                </a:lnTo>
                              </a:path>
                            </a:pathLst>
                          </a:custGeom>
                          <a:solidFill>
                            <a:srgbClr val="C08040"/>
                          </a:solidFill>
                          <a:ln w="12700" cap="rnd">
                            <a:solidFill>
                              <a:srgbClr val="000000"/>
                            </a:solidFill>
                            <a:round/>
                            <a:headEnd/>
                            <a:tailEnd/>
                          </a:ln>
                        </p:spPr>
                        <p:txBody>
                          <a:bodyPr/>
                          <a:lstStyle/>
                          <a:p>
                            <a:endParaRPr lang="en-US"/>
                          </a:p>
                        </p:txBody>
                      </p:sp>
                      <p:grpSp>
                        <p:nvGrpSpPr>
                          <p:cNvPr id="13393" name="Group 29">
                            <a:extLst>
                              <a:ext uri="{FF2B5EF4-FFF2-40B4-BE49-F238E27FC236}">
                                <a16:creationId xmlns:a16="http://schemas.microsoft.com/office/drawing/2014/main" xmlns="" id="{552DC1D4-E318-4ADD-969B-C507371F3604}"/>
                              </a:ext>
                            </a:extLst>
                          </p:cNvPr>
                          <p:cNvGrpSpPr>
                            <a:grpSpLocks/>
                          </p:cNvGrpSpPr>
                          <p:nvPr/>
                        </p:nvGrpSpPr>
                        <p:grpSpPr bwMode="auto">
                          <a:xfrm>
                            <a:off x="1338" y="1258"/>
                            <a:ext cx="211" cy="115"/>
                            <a:chOff x="1338" y="1258"/>
                            <a:chExt cx="211" cy="115"/>
                          </a:xfrm>
                        </p:grpSpPr>
                        <p:sp>
                          <p:nvSpPr>
                            <p:cNvPr id="13394" name="Freeform 25">
                              <a:extLst>
                                <a:ext uri="{FF2B5EF4-FFF2-40B4-BE49-F238E27FC236}">
                                  <a16:creationId xmlns:a16="http://schemas.microsoft.com/office/drawing/2014/main" xmlns="" id="{C7B64965-23D5-4505-97BE-5A1D72F68A19}"/>
                                </a:ext>
                              </a:extLst>
                            </p:cNvPr>
                            <p:cNvSpPr>
                              <a:spLocks/>
                            </p:cNvSpPr>
                            <p:nvPr/>
                          </p:nvSpPr>
                          <p:spPr bwMode="auto">
                            <a:xfrm>
                              <a:off x="1338" y="1293"/>
                              <a:ext cx="65" cy="33"/>
                            </a:xfrm>
                            <a:custGeom>
                              <a:avLst/>
                              <a:gdLst>
                                <a:gd name="T0" fmla="*/ 0 w 65"/>
                                <a:gd name="T1" fmla="*/ 32 h 33"/>
                                <a:gd name="T2" fmla="*/ 34 w 65"/>
                                <a:gd name="T3" fmla="*/ 23 h 33"/>
                                <a:gd name="T4" fmla="*/ 64 w 65"/>
                                <a:gd name="T5" fmla="*/ 0 h 33"/>
                                <a:gd name="T6" fmla="*/ 52 w 65"/>
                                <a:gd name="T7" fmla="*/ 18 h 33"/>
                                <a:gd name="T8" fmla="*/ 39 w 65"/>
                                <a:gd name="T9" fmla="*/ 29 h 33"/>
                                <a:gd name="T10" fmla="*/ 0 w 65"/>
                                <a:gd name="T11" fmla="*/ 32 h 33"/>
                                <a:gd name="T12" fmla="*/ 0 60000 65536"/>
                                <a:gd name="T13" fmla="*/ 0 60000 65536"/>
                                <a:gd name="T14" fmla="*/ 0 60000 65536"/>
                                <a:gd name="T15" fmla="*/ 0 60000 65536"/>
                                <a:gd name="T16" fmla="*/ 0 60000 65536"/>
                                <a:gd name="T17" fmla="*/ 0 60000 65536"/>
                                <a:gd name="T18" fmla="*/ 0 w 65"/>
                                <a:gd name="T19" fmla="*/ 0 h 33"/>
                                <a:gd name="T20" fmla="*/ 65 w 65"/>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65" h="33">
                                  <a:moveTo>
                                    <a:pt x="0" y="32"/>
                                  </a:moveTo>
                                  <a:lnTo>
                                    <a:pt x="34" y="23"/>
                                  </a:lnTo>
                                  <a:lnTo>
                                    <a:pt x="64" y="0"/>
                                  </a:lnTo>
                                  <a:lnTo>
                                    <a:pt x="52" y="18"/>
                                  </a:lnTo>
                                  <a:lnTo>
                                    <a:pt x="39" y="29"/>
                                  </a:lnTo>
                                  <a:lnTo>
                                    <a:pt x="0" y="32"/>
                                  </a:lnTo>
                                </a:path>
                              </a:pathLst>
                            </a:custGeom>
                            <a:solidFill>
                              <a:srgbClr val="804000"/>
                            </a:solidFill>
                            <a:ln w="12700" cap="rnd">
                              <a:solidFill>
                                <a:srgbClr val="000000"/>
                              </a:solidFill>
                              <a:round/>
                              <a:headEnd/>
                              <a:tailEnd/>
                            </a:ln>
                          </p:spPr>
                          <p:txBody>
                            <a:bodyPr/>
                            <a:lstStyle/>
                            <a:p>
                              <a:endParaRPr lang="en-US"/>
                            </a:p>
                          </p:txBody>
                        </p:sp>
                        <p:sp>
                          <p:nvSpPr>
                            <p:cNvPr id="13395" name="Freeform 26">
                              <a:extLst>
                                <a:ext uri="{FF2B5EF4-FFF2-40B4-BE49-F238E27FC236}">
                                  <a16:creationId xmlns:a16="http://schemas.microsoft.com/office/drawing/2014/main" xmlns="" id="{52AF369D-9CD8-4821-9EAE-396B3734542C}"/>
                                </a:ext>
                              </a:extLst>
                            </p:cNvPr>
                            <p:cNvSpPr>
                              <a:spLocks/>
                            </p:cNvSpPr>
                            <p:nvPr/>
                          </p:nvSpPr>
                          <p:spPr bwMode="auto">
                            <a:xfrm>
                              <a:off x="1424" y="1258"/>
                              <a:ext cx="53" cy="92"/>
                            </a:xfrm>
                            <a:custGeom>
                              <a:avLst/>
                              <a:gdLst>
                                <a:gd name="T0" fmla="*/ 0 w 53"/>
                                <a:gd name="T1" fmla="*/ 91 h 92"/>
                                <a:gd name="T2" fmla="*/ 18 w 53"/>
                                <a:gd name="T3" fmla="*/ 59 h 92"/>
                                <a:gd name="T4" fmla="*/ 52 w 53"/>
                                <a:gd name="T5" fmla="*/ 0 h 92"/>
                                <a:gd name="T6" fmla="*/ 42 w 53"/>
                                <a:gd name="T7" fmla="*/ 33 h 92"/>
                                <a:gd name="T8" fmla="*/ 35 w 53"/>
                                <a:gd name="T9" fmla="*/ 61 h 92"/>
                                <a:gd name="T10" fmla="*/ 0 w 53"/>
                                <a:gd name="T11" fmla="*/ 91 h 92"/>
                                <a:gd name="T12" fmla="*/ 0 60000 65536"/>
                                <a:gd name="T13" fmla="*/ 0 60000 65536"/>
                                <a:gd name="T14" fmla="*/ 0 60000 65536"/>
                                <a:gd name="T15" fmla="*/ 0 60000 65536"/>
                                <a:gd name="T16" fmla="*/ 0 60000 65536"/>
                                <a:gd name="T17" fmla="*/ 0 60000 65536"/>
                                <a:gd name="T18" fmla="*/ 0 w 53"/>
                                <a:gd name="T19" fmla="*/ 0 h 92"/>
                                <a:gd name="T20" fmla="*/ 53 w 5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53" h="92">
                                  <a:moveTo>
                                    <a:pt x="0" y="91"/>
                                  </a:moveTo>
                                  <a:lnTo>
                                    <a:pt x="18" y="59"/>
                                  </a:lnTo>
                                  <a:lnTo>
                                    <a:pt x="52" y="0"/>
                                  </a:lnTo>
                                  <a:lnTo>
                                    <a:pt x="42" y="33"/>
                                  </a:lnTo>
                                  <a:lnTo>
                                    <a:pt x="35" y="61"/>
                                  </a:lnTo>
                                  <a:lnTo>
                                    <a:pt x="0" y="91"/>
                                  </a:lnTo>
                                </a:path>
                              </a:pathLst>
                            </a:custGeom>
                            <a:solidFill>
                              <a:srgbClr val="804000"/>
                            </a:solidFill>
                            <a:ln w="12700" cap="rnd">
                              <a:solidFill>
                                <a:srgbClr val="000000"/>
                              </a:solidFill>
                              <a:round/>
                              <a:headEnd/>
                              <a:tailEnd/>
                            </a:ln>
                          </p:spPr>
                          <p:txBody>
                            <a:bodyPr/>
                            <a:lstStyle/>
                            <a:p>
                              <a:endParaRPr lang="en-US"/>
                            </a:p>
                          </p:txBody>
                        </p:sp>
                        <p:sp>
                          <p:nvSpPr>
                            <p:cNvPr id="13396" name="Freeform 27">
                              <a:extLst>
                                <a:ext uri="{FF2B5EF4-FFF2-40B4-BE49-F238E27FC236}">
                                  <a16:creationId xmlns:a16="http://schemas.microsoft.com/office/drawing/2014/main" xmlns="" id="{9BD97003-7662-45DC-B6DC-F541D4820059}"/>
                                </a:ext>
                              </a:extLst>
                            </p:cNvPr>
                            <p:cNvSpPr>
                              <a:spLocks/>
                            </p:cNvSpPr>
                            <p:nvPr/>
                          </p:nvSpPr>
                          <p:spPr bwMode="auto">
                            <a:xfrm>
                              <a:off x="1485" y="1260"/>
                              <a:ext cx="39" cy="113"/>
                            </a:xfrm>
                            <a:custGeom>
                              <a:avLst/>
                              <a:gdLst>
                                <a:gd name="T0" fmla="*/ 0 w 39"/>
                                <a:gd name="T1" fmla="*/ 112 h 113"/>
                                <a:gd name="T2" fmla="*/ 28 w 39"/>
                                <a:gd name="T3" fmla="*/ 87 h 113"/>
                                <a:gd name="T4" fmla="*/ 26 w 39"/>
                                <a:gd name="T5" fmla="*/ 34 h 113"/>
                                <a:gd name="T6" fmla="*/ 8 w 39"/>
                                <a:gd name="T7" fmla="*/ 0 h 113"/>
                                <a:gd name="T8" fmla="*/ 31 w 39"/>
                                <a:gd name="T9" fmla="*/ 33 h 113"/>
                                <a:gd name="T10" fmla="*/ 38 w 39"/>
                                <a:gd name="T11" fmla="*/ 67 h 113"/>
                                <a:gd name="T12" fmla="*/ 36 w 39"/>
                                <a:gd name="T13" fmla="*/ 97 h 113"/>
                                <a:gd name="T14" fmla="*/ 0 w 39"/>
                                <a:gd name="T15" fmla="*/ 112 h 113"/>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13"/>
                                <a:gd name="T26" fmla="*/ 39 w 39"/>
                                <a:gd name="T27" fmla="*/ 113 h 1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13">
                                  <a:moveTo>
                                    <a:pt x="0" y="112"/>
                                  </a:moveTo>
                                  <a:lnTo>
                                    <a:pt x="28" y="87"/>
                                  </a:lnTo>
                                  <a:lnTo>
                                    <a:pt x="26" y="34"/>
                                  </a:lnTo>
                                  <a:lnTo>
                                    <a:pt x="8" y="0"/>
                                  </a:lnTo>
                                  <a:lnTo>
                                    <a:pt x="31" y="33"/>
                                  </a:lnTo>
                                  <a:lnTo>
                                    <a:pt x="38" y="67"/>
                                  </a:lnTo>
                                  <a:lnTo>
                                    <a:pt x="36" y="97"/>
                                  </a:lnTo>
                                  <a:lnTo>
                                    <a:pt x="0" y="112"/>
                                  </a:lnTo>
                                </a:path>
                              </a:pathLst>
                            </a:custGeom>
                            <a:solidFill>
                              <a:srgbClr val="804000"/>
                            </a:solidFill>
                            <a:ln w="12700" cap="rnd">
                              <a:solidFill>
                                <a:srgbClr val="000000"/>
                              </a:solidFill>
                              <a:round/>
                              <a:headEnd/>
                              <a:tailEnd/>
                            </a:ln>
                          </p:spPr>
                          <p:txBody>
                            <a:bodyPr/>
                            <a:lstStyle/>
                            <a:p>
                              <a:endParaRPr lang="en-US"/>
                            </a:p>
                          </p:txBody>
                        </p:sp>
                        <p:sp>
                          <p:nvSpPr>
                            <p:cNvPr id="13397" name="Freeform 28">
                              <a:extLst>
                                <a:ext uri="{FF2B5EF4-FFF2-40B4-BE49-F238E27FC236}">
                                  <a16:creationId xmlns:a16="http://schemas.microsoft.com/office/drawing/2014/main" xmlns="" id="{8A41D837-09A7-4D64-9121-D676EB781E63}"/>
                                </a:ext>
                              </a:extLst>
                            </p:cNvPr>
                            <p:cNvSpPr>
                              <a:spLocks/>
                            </p:cNvSpPr>
                            <p:nvPr/>
                          </p:nvSpPr>
                          <p:spPr bwMode="auto">
                            <a:xfrm>
                              <a:off x="1538" y="1294"/>
                              <a:ext cx="11" cy="44"/>
                            </a:xfrm>
                            <a:custGeom>
                              <a:avLst/>
                              <a:gdLst>
                                <a:gd name="T0" fmla="*/ 0 w 11"/>
                                <a:gd name="T1" fmla="*/ 0 h 44"/>
                                <a:gd name="T2" fmla="*/ 10 w 11"/>
                                <a:gd name="T3" fmla="*/ 29 h 44"/>
                                <a:gd name="T4" fmla="*/ 7 w 11"/>
                                <a:gd name="T5" fmla="*/ 43 h 44"/>
                                <a:gd name="T6" fmla="*/ 0 60000 65536"/>
                                <a:gd name="T7" fmla="*/ 0 60000 65536"/>
                                <a:gd name="T8" fmla="*/ 0 60000 65536"/>
                                <a:gd name="T9" fmla="*/ 0 w 11"/>
                                <a:gd name="T10" fmla="*/ 0 h 44"/>
                                <a:gd name="T11" fmla="*/ 11 w 11"/>
                                <a:gd name="T12" fmla="*/ 44 h 44"/>
                              </a:gdLst>
                              <a:ahLst/>
                              <a:cxnLst>
                                <a:cxn ang="T6">
                                  <a:pos x="T0" y="T1"/>
                                </a:cxn>
                                <a:cxn ang="T7">
                                  <a:pos x="T2" y="T3"/>
                                </a:cxn>
                                <a:cxn ang="T8">
                                  <a:pos x="T4" y="T5"/>
                                </a:cxn>
                              </a:cxnLst>
                              <a:rect l="T9" t="T10" r="T11" b="T12"/>
                              <a:pathLst>
                                <a:path w="11" h="44">
                                  <a:moveTo>
                                    <a:pt x="0" y="0"/>
                                  </a:moveTo>
                                  <a:lnTo>
                                    <a:pt x="10" y="29"/>
                                  </a:lnTo>
                                  <a:lnTo>
                                    <a:pt x="7" y="43"/>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grpSp>
              </p:grpSp>
              <p:grpSp>
                <p:nvGrpSpPr>
                  <p:cNvPr id="13382" name="Group 37">
                    <a:extLst>
                      <a:ext uri="{FF2B5EF4-FFF2-40B4-BE49-F238E27FC236}">
                        <a16:creationId xmlns:a16="http://schemas.microsoft.com/office/drawing/2014/main" xmlns="" id="{8518D8B7-B55F-4429-B159-11B128A209A0}"/>
                      </a:ext>
                    </a:extLst>
                  </p:cNvPr>
                  <p:cNvGrpSpPr>
                    <a:grpSpLocks/>
                  </p:cNvGrpSpPr>
                  <p:nvPr/>
                </p:nvGrpSpPr>
                <p:grpSpPr bwMode="auto">
                  <a:xfrm>
                    <a:off x="1493" y="952"/>
                    <a:ext cx="174" cy="252"/>
                    <a:chOff x="1493" y="952"/>
                    <a:chExt cx="174" cy="252"/>
                  </a:xfrm>
                </p:grpSpPr>
                <p:sp>
                  <p:nvSpPr>
                    <p:cNvPr id="13383" name="Freeform 34">
                      <a:extLst>
                        <a:ext uri="{FF2B5EF4-FFF2-40B4-BE49-F238E27FC236}">
                          <a16:creationId xmlns:a16="http://schemas.microsoft.com/office/drawing/2014/main" xmlns="" id="{B7A5B60A-60F2-439B-91AC-11FB90714CAE}"/>
                        </a:ext>
                      </a:extLst>
                    </p:cNvPr>
                    <p:cNvSpPr>
                      <a:spLocks/>
                    </p:cNvSpPr>
                    <p:nvPr/>
                  </p:nvSpPr>
                  <p:spPr bwMode="auto">
                    <a:xfrm>
                      <a:off x="1493" y="1009"/>
                      <a:ext cx="155" cy="195"/>
                    </a:xfrm>
                    <a:custGeom>
                      <a:avLst/>
                      <a:gdLst>
                        <a:gd name="T0" fmla="*/ 9 w 155"/>
                        <a:gd name="T1" fmla="*/ 82 h 195"/>
                        <a:gd name="T2" fmla="*/ 26 w 155"/>
                        <a:gd name="T3" fmla="*/ 45 h 195"/>
                        <a:gd name="T4" fmla="*/ 38 w 155"/>
                        <a:gd name="T5" fmla="*/ 31 h 195"/>
                        <a:gd name="T6" fmla="*/ 54 w 155"/>
                        <a:gd name="T7" fmla="*/ 10 h 195"/>
                        <a:gd name="T8" fmla="*/ 82 w 155"/>
                        <a:gd name="T9" fmla="*/ 0 h 195"/>
                        <a:gd name="T10" fmla="*/ 105 w 155"/>
                        <a:gd name="T11" fmla="*/ 4 h 195"/>
                        <a:gd name="T12" fmla="*/ 124 w 155"/>
                        <a:gd name="T13" fmla="*/ 15 h 195"/>
                        <a:gd name="T14" fmla="*/ 141 w 155"/>
                        <a:gd name="T15" fmla="*/ 37 h 195"/>
                        <a:gd name="T16" fmla="*/ 153 w 155"/>
                        <a:gd name="T17" fmla="*/ 72 h 195"/>
                        <a:gd name="T18" fmla="*/ 154 w 155"/>
                        <a:gd name="T19" fmla="*/ 98 h 195"/>
                        <a:gd name="T20" fmla="*/ 145 w 155"/>
                        <a:gd name="T21" fmla="*/ 125 h 195"/>
                        <a:gd name="T22" fmla="*/ 130 w 155"/>
                        <a:gd name="T23" fmla="*/ 149 h 195"/>
                        <a:gd name="T24" fmla="*/ 115 w 155"/>
                        <a:gd name="T25" fmla="*/ 168 h 195"/>
                        <a:gd name="T26" fmla="*/ 87 w 155"/>
                        <a:gd name="T27" fmla="*/ 189 h 195"/>
                        <a:gd name="T28" fmla="*/ 56 w 155"/>
                        <a:gd name="T29" fmla="*/ 194 h 195"/>
                        <a:gd name="T30" fmla="*/ 28 w 155"/>
                        <a:gd name="T31" fmla="*/ 187 h 195"/>
                        <a:gd name="T32" fmla="*/ 5 w 155"/>
                        <a:gd name="T33" fmla="*/ 164 h 195"/>
                        <a:gd name="T34" fmla="*/ 0 w 155"/>
                        <a:gd name="T35" fmla="*/ 133 h 195"/>
                        <a:gd name="T36" fmla="*/ 9 w 155"/>
                        <a:gd name="T37" fmla="*/ 82 h 19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5"/>
                        <a:gd name="T58" fmla="*/ 0 h 195"/>
                        <a:gd name="T59" fmla="*/ 155 w 155"/>
                        <a:gd name="T60" fmla="*/ 195 h 19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5" h="195">
                          <a:moveTo>
                            <a:pt x="9" y="82"/>
                          </a:moveTo>
                          <a:lnTo>
                            <a:pt x="26" y="45"/>
                          </a:lnTo>
                          <a:lnTo>
                            <a:pt x="38" y="31"/>
                          </a:lnTo>
                          <a:lnTo>
                            <a:pt x="54" y="10"/>
                          </a:lnTo>
                          <a:lnTo>
                            <a:pt x="82" y="0"/>
                          </a:lnTo>
                          <a:lnTo>
                            <a:pt x="105" y="4"/>
                          </a:lnTo>
                          <a:lnTo>
                            <a:pt x="124" y="15"/>
                          </a:lnTo>
                          <a:lnTo>
                            <a:pt x="141" y="37"/>
                          </a:lnTo>
                          <a:lnTo>
                            <a:pt x="153" y="72"/>
                          </a:lnTo>
                          <a:lnTo>
                            <a:pt x="154" y="98"/>
                          </a:lnTo>
                          <a:lnTo>
                            <a:pt x="145" y="125"/>
                          </a:lnTo>
                          <a:lnTo>
                            <a:pt x="130" y="149"/>
                          </a:lnTo>
                          <a:lnTo>
                            <a:pt x="115" y="168"/>
                          </a:lnTo>
                          <a:lnTo>
                            <a:pt x="87" y="189"/>
                          </a:lnTo>
                          <a:lnTo>
                            <a:pt x="56" y="194"/>
                          </a:lnTo>
                          <a:lnTo>
                            <a:pt x="28" y="187"/>
                          </a:lnTo>
                          <a:lnTo>
                            <a:pt x="5" y="164"/>
                          </a:lnTo>
                          <a:lnTo>
                            <a:pt x="0" y="133"/>
                          </a:lnTo>
                          <a:lnTo>
                            <a:pt x="9" y="82"/>
                          </a:lnTo>
                        </a:path>
                      </a:pathLst>
                    </a:custGeom>
                    <a:solidFill>
                      <a:srgbClr val="F0F0F0"/>
                    </a:solidFill>
                    <a:ln w="12700" cap="rnd">
                      <a:solidFill>
                        <a:srgbClr val="000000"/>
                      </a:solidFill>
                      <a:round/>
                      <a:headEnd/>
                      <a:tailEnd/>
                    </a:ln>
                  </p:spPr>
                  <p:txBody>
                    <a:bodyPr/>
                    <a:lstStyle/>
                    <a:p>
                      <a:endParaRPr lang="en-US"/>
                    </a:p>
                  </p:txBody>
                </p:sp>
                <p:sp>
                  <p:nvSpPr>
                    <p:cNvPr id="13384" name="Oval 35">
                      <a:extLst>
                        <a:ext uri="{FF2B5EF4-FFF2-40B4-BE49-F238E27FC236}">
                          <a16:creationId xmlns:a16="http://schemas.microsoft.com/office/drawing/2014/main" xmlns="" id="{FDE25E55-8916-4068-991B-859608225DD2}"/>
                        </a:ext>
                      </a:extLst>
                    </p:cNvPr>
                    <p:cNvSpPr>
                      <a:spLocks noChangeArrowheads="1"/>
                    </p:cNvSpPr>
                    <p:nvPr/>
                  </p:nvSpPr>
                  <p:spPr bwMode="auto">
                    <a:xfrm>
                      <a:off x="1563" y="1067"/>
                      <a:ext cx="41" cy="44"/>
                    </a:xfrm>
                    <a:prstGeom prst="ellipse">
                      <a:avLst/>
                    </a:prstGeom>
                    <a:solidFill>
                      <a:srgbClr val="000080"/>
                    </a:solidFill>
                    <a:ln w="12700">
                      <a:solidFill>
                        <a:srgbClr val="000000"/>
                      </a:solidFill>
                      <a:round/>
                      <a:headEnd/>
                      <a:tailEnd/>
                    </a:ln>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13385" name="Freeform 36">
                      <a:extLst>
                        <a:ext uri="{FF2B5EF4-FFF2-40B4-BE49-F238E27FC236}">
                          <a16:creationId xmlns:a16="http://schemas.microsoft.com/office/drawing/2014/main" xmlns="" id="{94E675D7-EFE4-43EC-9B22-F18F47B0F507}"/>
                        </a:ext>
                      </a:extLst>
                    </p:cNvPr>
                    <p:cNvSpPr>
                      <a:spLocks/>
                    </p:cNvSpPr>
                    <p:nvPr/>
                  </p:nvSpPr>
                  <p:spPr bwMode="auto">
                    <a:xfrm>
                      <a:off x="1515" y="952"/>
                      <a:ext cx="152" cy="124"/>
                    </a:xfrm>
                    <a:custGeom>
                      <a:avLst/>
                      <a:gdLst>
                        <a:gd name="T0" fmla="*/ 149 w 152"/>
                        <a:gd name="T1" fmla="*/ 84 h 124"/>
                        <a:gd name="T2" fmla="*/ 146 w 152"/>
                        <a:gd name="T3" fmla="*/ 74 h 124"/>
                        <a:gd name="T4" fmla="*/ 38 w 152"/>
                        <a:gd name="T5" fmla="*/ 1 h 124"/>
                        <a:gd name="T6" fmla="*/ 28 w 152"/>
                        <a:gd name="T7" fmla="*/ 0 h 124"/>
                        <a:gd name="T8" fmla="*/ 17 w 152"/>
                        <a:gd name="T9" fmla="*/ 4 h 124"/>
                        <a:gd name="T10" fmla="*/ 7 w 152"/>
                        <a:gd name="T11" fmla="*/ 12 h 124"/>
                        <a:gd name="T12" fmla="*/ 0 w 152"/>
                        <a:gd name="T13" fmla="*/ 26 h 124"/>
                        <a:gd name="T14" fmla="*/ 2 w 152"/>
                        <a:gd name="T15" fmla="*/ 37 h 124"/>
                        <a:gd name="T16" fmla="*/ 5 w 152"/>
                        <a:gd name="T17" fmla="*/ 49 h 124"/>
                        <a:gd name="T18" fmla="*/ 12 w 152"/>
                        <a:gd name="T19" fmla="*/ 57 h 124"/>
                        <a:gd name="T20" fmla="*/ 22 w 152"/>
                        <a:gd name="T21" fmla="*/ 62 h 124"/>
                        <a:gd name="T22" fmla="*/ 102 w 152"/>
                        <a:gd name="T23" fmla="*/ 118 h 124"/>
                        <a:gd name="T24" fmla="*/ 109 w 152"/>
                        <a:gd name="T25" fmla="*/ 121 h 124"/>
                        <a:gd name="T26" fmla="*/ 119 w 152"/>
                        <a:gd name="T27" fmla="*/ 123 h 124"/>
                        <a:gd name="T28" fmla="*/ 130 w 152"/>
                        <a:gd name="T29" fmla="*/ 121 h 124"/>
                        <a:gd name="T30" fmla="*/ 140 w 152"/>
                        <a:gd name="T31" fmla="*/ 114 h 124"/>
                        <a:gd name="T32" fmla="*/ 148 w 152"/>
                        <a:gd name="T33" fmla="*/ 104 h 124"/>
                        <a:gd name="T34" fmla="*/ 151 w 152"/>
                        <a:gd name="T35" fmla="*/ 93 h 124"/>
                        <a:gd name="T36" fmla="*/ 149 w 152"/>
                        <a:gd name="T37" fmla="*/ 84 h 1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2"/>
                        <a:gd name="T58" fmla="*/ 0 h 124"/>
                        <a:gd name="T59" fmla="*/ 152 w 152"/>
                        <a:gd name="T60" fmla="*/ 124 h 1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2" h="124">
                          <a:moveTo>
                            <a:pt x="149" y="84"/>
                          </a:moveTo>
                          <a:lnTo>
                            <a:pt x="146" y="74"/>
                          </a:lnTo>
                          <a:lnTo>
                            <a:pt x="38" y="1"/>
                          </a:lnTo>
                          <a:lnTo>
                            <a:pt x="28" y="0"/>
                          </a:lnTo>
                          <a:lnTo>
                            <a:pt x="17" y="4"/>
                          </a:lnTo>
                          <a:lnTo>
                            <a:pt x="7" y="12"/>
                          </a:lnTo>
                          <a:lnTo>
                            <a:pt x="0" y="26"/>
                          </a:lnTo>
                          <a:lnTo>
                            <a:pt x="2" y="37"/>
                          </a:lnTo>
                          <a:lnTo>
                            <a:pt x="5" y="49"/>
                          </a:lnTo>
                          <a:lnTo>
                            <a:pt x="12" y="57"/>
                          </a:lnTo>
                          <a:lnTo>
                            <a:pt x="22" y="62"/>
                          </a:lnTo>
                          <a:lnTo>
                            <a:pt x="102" y="118"/>
                          </a:lnTo>
                          <a:lnTo>
                            <a:pt x="109" y="121"/>
                          </a:lnTo>
                          <a:lnTo>
                            <a:pt x="119" y="123"/>
                          </a:lnTo>
                          <a:lnTo>
                            <a:pt x="130" y="121"/>
                          </a:lnTo>
                          <a:lnTo>
                            <a:pt x="140" y="114"/>
                          </a:lnTo>
                          <a:lnTo>
                            <a:pt x="148" y="104"/>
                          </a:lnTo>
                          <a:lnTo>
                            <a:pt x="151" y="93"/>
                          </a:lnTo>
                          <a:lnTo>
                            <a:pt x="149" y="84"/>
                          </a:lnTo>
                        </a:path>
                      </a:pathLst>
                    </a:custGeom>
                    <a:solidFill>
                      <a:srgbClr val="C08040"/>
                    </a:solidFill>
                    <a:ln w="12700" cap="rnd">
                      <a:solidFill>
                        <a:srgbClr val="000000"/>
                      </a:solidFill>
                      <a:round/>
                      <a:headEnd/>
                      <a:tailEnd/>
                    </a:ln>
                  </p:spPr>
                  <p:txBody>
                    <a:bodyPr/>
                    <a:lstStyle/>
                    <a:p>
                      <a:endParaRPr lang="en-US"/>
                    </a:p>
                  </p:txBody>
                </p:sp>
              </p:grpSp>
            </p:grpSp>
            <p:grpSp>
              <p:nvGrpSpPr>
                <p:cNvPr id="13346" name="Group 44">
                  <a:extLst>
                    <a:ext uri="{FF2B5EF4-FFF2-40B4-BE49-F238E27FC236}">
                      <a16:creationId xmlns:a16="http://schemas.microsoft.com/office/drawing/2014/main" xmlns="" id="{1F6CD783-0FA5-443F-BC78-1EA558305D25}"/>
                    </a:ext>
                  </a:extLst>
                </p:cNvPr>
                <p:cNvGrpSpPr>
                  <a:grpSpLocks/>
                </p:cNvGrpSpPr>
                <p:nvPr/>
              </p:nvGrpSpPr>
              <p:grpSpPr bwMode="auto">
                <a:xfrm>
                  <a:off x="1308" y="953"/>
                  <a:ext cx="353" cy="319"/>
                  <a:chOff x="1308" y="953"/>
                  <a:chExt cx="353" cy="319"/>
                </a:xfrm>
              </p:grpSpPr>
              <p:sp>
                <p:nvSpPr>
                  <p:cNvPr id="13376" name="Freeform 39">
                    <a:extLst>
                      <a:ext uri="{FF2B5EF4-FFF2-40B4-BE49-F238E27FC236}">
                        <a16:creationId xmlns:a16="http://schemas.microsoft.com/office/drawing/2014/main" xmlns="" id="{A6F91BB3-4F26-421B-827B-B3BBE8A9353D}"/>
                      </a:ext>
                    </a:extLst>
                  </p:cNvPr>
                  <p:cNvSpPr>
                    <a:spLocks/>
                  </p:cNvSpPr>
                  <p:nvPr/>
                </p:nvSpPr>
                <p:spPr bwMode="auto">
                  <a:xfrm>
                    <a:off x="1424" y="1020"/>
                    <a:ext cx="237" cy="252"/>
                  </a:xfrm>
                  <a:custGeom>
                    <a:avLst/>
                    <a:gdLst>
                      <a:gd name="T0" fmla="*/ 85 w 237"/>
                      <a:gd name="T1" fmla="*/ 0 h 252"/>
                      <a:gd name="T2" fmla="*/ 126 w 237"/>
                      <a:gd name="T3" fmla="*/ 29 h 252"/>
                      <a:gd name="T4" fmla="*/ 177 w 237"/>
                      <a:gd name="T5" fmla="*/ 82 h 252"/>
                      <a:gd name="T6" fmla="*/ 201 w 237"/>
                      <a:gd name="T7" fmla="*/ 113 h 252"/>
                      <a:gd name="T8" fmla="*/ 218 w 237"/>
                      <a:gd name="T9" fmla="*/ 136 h 252"/>
                      <a:gd name="T10" fmla="*/ 232 w 237"/>
                      <a:gd name="T11" fmla="*/ 161 h 252"/>
                      <a:gd name="T12" fmla="*/ 236 w 237"/>
                      <a:gd name="T13" fmla="*/ 188 h 252"/>
                      <a:gd name="T14" fmla="*/ 236 w 237"/>
                      <a:gd name="T15" fmla="*/ 212 h 252"/>
                      <a:gd name="T16" fmla="*/ 224 w 237"/>
                      <a:gd name="T17" fmla="*/ 234 h 252"/>
                      <a:gd name="T18" fmla="*/ 209 w 237"/>
                      <a:gd name="T19" fmla="*/ 247 h 252"/>
                      <a:gd name="T20" fmla="*/ 172 w 237"/>
                      <a:gd name="T21" fmla="*/ 251 h 252"/>
                      <a:gd name="T22" fmla="*/ 125 w 237"/>
                      <a:gd name="T23" fmla="*/ 238 h 252"/>
                      <a:gd name="T24" fmla="*/ 83 w 237"/>
                      <a:gd name="T25" fmla="*/ 225 h 252"/>
                      <a:gd name="T26" fmla="*/ 60 w 237"/>
                      <a:gd name="T27" fmla="*/ 209 h 252"/>
                      <a:gd name="T28" fmla="*/ 27 w 237"/>
                      <a:gd name="T29" fmla="*/ 184 h 252"/>
                      <a:gd name="T30" fmla="*/ 0 w 237"/>
                      <a:gd name="T31" fmla="*/ 141 h 252"/>
                      <a:gd name="T32" fmla="*/ 20 w 237"/>
                      <a:gd name="T33" fmla="*/ 134 h 252"/>
                      <a:gd name="T34" fmla="*/ 42 w 237"/>
                      <a:gd name="T35" fmla="*/ 56 h 252"/>
                      <a:gd name="T36" fmla="*/ 85 w 237"/>
                      <a:gd name="T37" fmla="*/ 0 h 2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7"/>
                      <a:gd name="T58" fmla="*/ 0 h 252"/>
                      <a:gd name="T59" fmla="*/ 237 w 237"/>
                      <a:gd name="T60" fmla="*/ 252 h 2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7" h="252">
                        <a:moveTo>
                          <a:pt x="85" y="0"/>
                        </a:moveTo>
                        <a:lnTo>
                          <a:pt x="126" y="29"/>
                        </a:lnTo>
                        <a:lnTo>
                          <a:pt x="177" y="82"/>
                        </a:lnTo>
                        <a:lnTo>
                          <a:pt x="201" y="113"/>
                        </a:lnTo>
                        <a:lnTo>
                          <a:pt x="218" y="136"/>
                        </a:lnTo>
                        <a:lnTo>
                          <a:pt x="232" y="161"/>
                        </a:lnTo>
                        <a:lnTo>
                          <a:pt x="236" y="188"/>
                        </a:lnTo>
                        <a:lnTo>
                          <a:pt x="236" y="212"/>
                        </a:lnTo>
                        <a:lnTo>
                          <a:pt x="224" y="234"/>
                        </a:lnTo>
                        <a:lnTo>
                          <a:pt x="209" y="247"/>
                        </a:lnTo>
                        <a:lnTo>
                          <a:pt x="172" y="251"/>
                        </a:lnTo>
                        <a:lnTo>
                          <a:pt x="125" y="238"/>
                        </a:lnTo>
                        <a:lnTo>
                          <a:pt x="83" y="225"/>
                        </a:lnTo>
                        <a:lnTo>
                          <a:pt x="60" y="209"/>
                        </a:lnTo>
                        <a:lnTo>
                          <a:pt x="27" y="184"/>
                        </a:lnTo>
                        <a:lnTo>
                          <a:pt x="0" y="141"/>
                        </a:lnTo>
                        <a:lnTo>
                          <a:pt x="20" y="134"/>
                        </a:lnTo>
                        <a:lnTo>
                          <a:pt x="42" y="56"/>
                        </a:lnTo>
                        <a:lnTo>
                          <a:pt x="85" y="0"/>
                        </a:lnTo>
                      </a:path>
                    </a:pathLst>
                  </a:custGeom>
                  <a:solidFill>
                    <a:srgbClr val="E0A080"/>
                  </a:solidFill>
                  <a:ln w="12700" cap="rnd">
                    <a:solidFill>
                      <a:srgbClr val="000000"/>
                    </a:solidFill>
                    <a:round/>
                    <a:headEnd/>
                    <a:tailEnd/>
                  </a:ln>
                </p:spPr>
                <p:txBody>
                  <a:bodyPr/>
                  <a:lstStyle/>
                  <a:p>
                    <a:endParaRPr lang="en-US"/>
                  </a:p>
                </p:txBody>
              </p:sp>
              <p:grpSp>
                <p:nvGrpSpPr>
                  <p:cNvPr id="13377" name="Group 43">
                    <a:extLst>
                      <a:ext uri="{FF2B5EF4-FFF2-40B4-BE49-F238E27FC236}">
                        <a16:creationId xmlns:a16="http://schemas.microsoft.com/office/drawing/2014/main" xmlns="" id="{1C715A78-AB98-4B41-BC76-37135D8D230C}"/>
                      </a:ext>
                    </a:extLst>
                  </p:cNvPr>
                  <p:cNvGrpSpPr>
                    <a:grpSpLocks/>
                  </p:cNvGrpSpPr>
                  <p:nvPr/>
                </p:nvGrpSpPr>
                <p:grpSpPr bwMode="auto">
                  <a:xfrm>
                    <a:off x="1308" y="953"/>
                    <a:ext cx="219" cy="227"/>
                    <a:chOff x="1308" y="953"/>
                    <a:chExt cx="219" cy="227"/>
                  </a:xfrm>
                </p:grpSpPr>
                <p:sp>
                  <p:nvSpPr>
                    <p:cNvPr id="13378" name="Freeform 40">
                      <a:extLst>
                        <a:ext uri="{FF2B5EF4-FFF2-40B4-BE49-F238E27FC236}">
                          <a16:creationId xmlns:a16="http://schemas.microsoft.com/office/drawing/2014/main" xmlns="" id="{6A3A203D-CDCF-4D4B-BFD6-6D69530E7A4A}"/>
                        </a:ext>
                      </a:extLst>
                    </p:cNvPr>
                    <p:cNvSpPr>
                      <a:spLocks/>
                    </p:cNvSpPr>
                    <p:nvPr/>
                  </p:nvSpPr>
                  <p:spPr bwMode="auto">
                    <a:xfrm>
                      <a:off x="1337" y="1000"/>
                      <a:ext cx="155" cy="180"/>
                    </a:xfrm>
                    <a:custGeom>
                      <a:avLst/>
                      <a:gdLst>
                        <a:gd name="T0" fmla="*/ 10 w 155"/>
                        <a:gd name="T1" fmla="*/ 69 h 180"/>
                        <a:gd name="T2" fmla="*/ 24 w 155"/>
                        <a:gd name="T3" fmla="*/ 39 h 180"/>
                        <a:gd name="T4" fmla="*/ 39 w 155"/>
                        <a:gd name="T5" fmla="*/ 21 h 180"/>
                        <a:gd name="T6" fmla="*/ 60 w 155"/>
                        <a:gd name="T7" fmla="*/ 8 h 180"/>
                        <a:gd name="T8" fmla="*/ 91 w 155"/>
                        <a:gd name="T9" fmla="*/ 0 h 180"/>
                        <a:gd name="T10" fmla="*/ 119 w 155"/>
                        <a:gd name="T11" fmla="*/ 2 h 180"/>
                        <a:gd name="T12" fmla="*/ 136 w 155"/>
                        <a:gd name="T13" fmla="*/ 8 h 180"/>
                        <a:gd name="T14" fmla="*/ 145 w 155"/>
                        <a:gd name="T15" fmla="*/ 24 h 180"/>
                        <a:gd name="T16" fmla="*/ 154 w 155"/>
                        <a:gd name="T17" fmla="*/ 48 h 180"/>
                        <a:gd name="T18" fmla="*/ 152 w 155"/>
                        <a:gd name="T19" fmla="*/ 81 h 180"/>
                        <a:gd name="T20" fmla="*/ 145 w 155"/>
                        <a:gd name="T21" fmla="*/ 110 h 180"/>
                        <a:gd name="T22" fmla="*/ 133 w 155"/>
                        <a:gd name="T23" fmla="*/ 137 h 180"/>
                        <a:gd name="T24" fmla="*/ 114 w 155"/>
                        <a:gd name="T25" fmla="*/ 162 h 180"/>
                        <a:gd name="T26" fmla="*/ 81 w 155"/>
                        <a:gd name="T27" fmla="*/ 179 h 180"/>
                        <a:gd name="T28" fmla="*/ 43 w 155"/>
                        <a:gd name="T29" fmla="*/ 176 h 180"/>
                        <a:gd name="T30" fmla="*/ 18 w 155"/>
                        <a:gd name="T31" fmla="*/ 164 h 180"/>
                        <a:gd name="T32" fmla="*/ 0 w 155"/>
                        <a:gd name="T33" fmla="*/ 137 h 180"/>
                        <a:gd name="T34" fmla="*/ 1 w 155"/>
                        <a:gd name="T35" fmla="*/ 102 h 180"/>
                        <a:gd name="T36" fmla="*/ 10 w 155"/>
                        <a:gd name="T37" fmla="*/ 69 h 1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5"/>
                        <a:gd name="T58" fmla="*/ 0 h 180"/>
                        <a:gd name="T59" fmla="*/ 155 w 155"/>
                        <a:gd name="T60" fmla="*/ 180 h 1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5" h="180">
                          <a:moveTo>
                            <a:pt x="10" y="69"/>
                          </a:moveTo>
                          <a:lnTo>
                            <a:pt x="24" y="39"/>
                          </a:lnTo>
                          <a:lnTo>
                            <a:pt x="39" y="21"/>
                          </a:lnTo>
                          <a:lnTo>
                            <a:pt x="60" y="8"/>
                          </a:lnTo>
                          <a:lnTo>
                            <a:pt x="91" y="0"/>
                          </a:lnTo>
                          <a:lnTo>
                            <a:pt x="119" y="2"/>
                          </a:lnTo>
                          <a:lnTo>
                            <a:pt x="136" y="8"/>
                          </a:lnTo>
                          <a:lnTo>
                            <a:pt x="145" y="24"/>
                          </a:lnTo>
                          <a:lnTo>
                            <a:pt x="154" y="48"/>
                          </a:lnTo>
                          <a:lnTo>
                            <a:pt x="152" y="81"/>
                          </a:lnTo>
                          <a:lnTo>
                            <a:pt x="145" y="110"/>
                          </a:lnTo>
                          <a:lnTo>
                            <a:pt x="133" y="137"/>
                          </a:lnTo>
                          <a:lnTo>
                            <a:pt x="114" y="162"/>
                          </a:lnTo>
                          <a:lnTo>
                            <a:pt x="81" y="179"/>
                          </a:lnTo>
                          <a:lnTo>
                            <a:pt x="43" y="176"/>
                          </a:lnTo>
                          <a:lnTo>
                            <a:pt x="18" y="164"/>
                          </a:lnTo>
                          <a:lnTo>
                            <a:pt x="0" y="137"/>
                          </a:lnTo>
                          <a:lnTo>
                            <a:pt x="1" y="102"/>
                          </a:lnTo>
                          <a:lnTo>
                            <a:pt x="10" y="69"/>
                          </a:lnTo>
                        </a:path>
                      </a:pathLst>
                    </a:custGeom>
                    <a:solidFill>
                      <a:srgbClr val="F0F0F0"/>
                    </a:solidFill>
                    <a:ln w="12700" cap="rnd">
                      <a:solidFill>
                        <a:srgbClr val="000000"/>
                      </a:solidFill>
                      <a:round/>
                      <a:headEnd/>
                      <a:tailEnd/>
                    </a:ln>
                  </p:spPr>
                  <p:txBody>
                    <a:bodyPr/>
                    <a:lstStyle/>
                    <a:p>
                      <a:endParaRPr lang="en-US"/>
                    </a:p>
                  </p:txBody>
                </p:sp>
                <p:sp>
                  <p:nvSpPr>
                    <p:cNvPr id="13379" name="Oval 41">
                      <a:extLst>
                        <a:ext uri="{FF2B5EF4-FFF2-40B4-BE49-F238E27FC236}">
                          <a16:creationId xmlns:a16="http://schemas.microsoft.com/office/drawing/2014/main" xmlns="" id="{E9F720F2-DC19-4E8E-BA6C-45FC7B22CA9E}"/>
                        </a:ext>
                      </a:extLst>
                    </p:cNvPr>
                    <p:cNvSpPr>
                      <a:spLocks noChangeArrowheads="1"/>
                    </p:cNvSpPr>
                    <p:nvPr/>
                  </p:nvSpPr>
                  <p:spPr bwMode="auto">
                    <a:xfrm>
                      <a:off x="1368" y="1102"/>
                      <a:ext cx="40" cy="46"/>
                    </a:xfrm>
                    <a:prstGeom prst="ellipse">
                      <a:avLst/>
                    </a:prstGeom>
                    <a:solidFill>
                      <a:srgbClr val="000080"/>
                    </a:solidFill>
                    <a:ln w="12700">
                      <a:solidFill>
                        <a:srgbClr val="000000"/>
                      </a:solidFill>
                      <a:round/>
                      <a:headEnd/>
                      <a:tailEnd/>
                    </a:ln>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13380" name="Freeform 42">
                      <a:extLst>
                        <a:ext uri="{FF2B5EF4-FFF2-40B4-BE49-F238E27FC236}">
                          <a16:creationId xmlns:a16="http://schemas.microsoft.com/office/drawing/2014/main" xmlns="" id="{AD0A21E0-3D92-48FA-84CE-6468FA01A301}"/>
                        </a:ext>
                      </a:extLst>
                    </p:cNvPr>
                    <p:cNvSpPr>
                      <a:spLocks/>
                    </p:cNvSpPr>
                    <p:nvPr/>
                  </p:nvSpPr>
                  <p:spPr bwMode="auto">
                    <a:xfrm>
                      <a:off x="1308" y="953"/>
                      <a:ext cx="219" cy="122"/>
                    </a:xfrm>
                    <a:custGeom>
                      <a:avLst/>
                      <a:gdLst>
                        <a:gd name="T0" fmla="*/ 7 w 219"/>
                        <a:gd name="T1" fmla="*/ 71 h 122"/>
                        <a:gd name="T2" fmla="*/ 18 w 219"/>
                        <a:gd name="T3" fmla="*/ 64 h 122"/>
                        <a:gd name="T4" fmla="*/ 179 w 219"/>
                        <a:gd name="T5" fmla="*/ 0 h 122"/>
                        <a:gd name="T6" fmla="*/ 190 w 219"/>
                        <a:gd name="T7" fmla="*/ 0 h 122"/>
                        <a:gd name="T8" fmla="*/ 200 w 219"/>
                        <a:gd name="T9" fmla="*/ 4 h 122"/>
                        <a:gd name="T10" fmla="*/ 211 w 219"/>
                        <a:gd name="T11" fmla="*/ 12 h 122"/>
                        <a:gd name="T12" fmla="*/ 218 w 219"/>
                        <a:gd name="T13" fmla="*/ 26 h 122"/>
                        <a:gd name="T14" fmla="*/ 216 w 219"/>
                        <a:gd name="T15" fmla="*/ 37 h 122"/>
                        <a:gd name="T16" fmla="*/ 213 w 219"/>
                        <a:gd name="T17" fmla="*/ 49 h 122"/>
                        <a:gd name="T18" fmla="*/ 206 w 219"/>
                        <a:gd name="T19" fmla="*/ 56 h 122"/>
                        <a:gd name="T20" fmla="*/ 196 w 219"/>
                        <a:gd name="T21" fmla="*/ 62 h 122"/>
                        <a:gd name="T22" fmla="*/ 41 w 219"/>
                        <a:gd name="T23" fmla="*/ 120 h 122"/>
                        <a:gd name="T24" fmla="*/ 32 w 219"/>
                        <a:gd name="T25" fmla="*/ 121 h 122"/>
                        <a:gd name="T26" fmla="*/ 22 w 219"/>
                        <a:gd name="T27" fmla="*/ 118 h 122"/>
                        <a:gd name="T28" fmla="*/ 13 w 219"/>
                        <a:gd name="T29" fmla="*/ 113 h 122"/>
                        <a:gd name="T30" fmla="*/ 5 w 219"/>
                        <a:gd name="T31" fmla="*/ 106 h 122"/>
                        <a:gd name="T32" fmla="*/ 0 w 219"/>
                        <a:gd name="T33" fmla="*/ 95 h 122"/>
                        <a:gd name="T34" fmla="*/ 2 w 219"/>
                        <a:gd name="T35" fmla="*/ 81 h 122"/>
                        <a:gd name="T36" fmla="*/ 7 w 219"/>
                        <a:gd name="T37" fmla="*/ 71 h 1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9"/>
                        <a:gd name="T58" fmla="*/ 0 h 122"/>
                        <a:gd name="T59" fmla="*/ 219 w 219"/>
                        <a:gd name="T60" fmla="*/ 122 h 1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9" h="122">
                          <a:moveTo>
                            <a:pt x="7" y="71"/>
                          </a:moveTo>
                          <a:lnTo>
                            <a:pt x="18" y="64"/>
                          </a:lnTo>
                          <a:lnTo>
                            <a:pt x="179" y="0"/>
                          </a:lnTo>
                          <a:lnTo>
                            <a:pt x="190" y="0"/>
                          </a:lnTo>
                          <a:lnTo>
                            <a:pt x="200" y="4"/>
                          </a:lnTo>
                          <a:lnTo>
                            <a:pt x="211" y="12"/>
                          </a:lnTo>
                          <a:lnTo>
                            <a:pt x="218" y="26"/>
                          </a:lnTo>
                          <a:lnTo>
                            <a:pt x="216" y="37"/>
                          </a:lnTo>
                          <a:lnTo>
                            <a:pt x="213" y="49"/>
                          </a:lnTo>
                          <a:lnTo>
                            <a:pt x="206" y="56"/>
                          </a:lnTo>
                          <a:lnTo>
                            <a:pt x="196" y="62"/>
                          </a:lnTo>
                          <a:lnTo>
                            <a:pt x="41" y="120"/>
                          </a:lnTo>
                          <a:lnTo>
                            <a:pt x="32" y="121"/>
                          </a:lnTo>
                          <a:lnTo>
                            <a:pt x="22" y="118"/>
                          </a:lnTo>
                          <a:lnTo>
                            <a:pt x="13" y="113"/>
                          </a:lnTo>
                          <a:lnTo>
                            <a:pt x="5" y="106"/>
                          </a:lnTo>
                          <a:lnTo>
                            <a:pt x="0" y="95"/>
                          </a:lnTo>
                          <a:lnTo>
                            <a:pt x="2" y="81"/>
                          </a:lnTo>
                          <a:lnTo>
                            <a:pt x="7" y="71"/>
                          </a:lnTo>
                        </a:path>
                      </a:pathLst>
                    </a:custGeom>
                    <a:solidFill>
                      <a:srgbClr val="C08040"/>
                    </a:solidFill>
                    <a:ln w="12700" cap="rnd">
                      <a:solidFill>
                        <a:srgbClr val="000000"/>
                      </a:solidFill>
                      <a:round/>
                      <a:headEnd/>
                      <a:tailEnd/>
                    </a:ln>
                  </p:spPr>
                  <p:txBody>
                    <a:bodyPr/>
                    <a:lstStyle/>
                    <a:p>
                      <a:endParaRPr lang="en-US"/>
                    </a:p>
                  </p:txBody>
                </p:sp>
              </p:grpSp>
            </p:grpSp>
            <p:grpSp>
              <p:nvGrpSpPr>
                <p:cNvPr id="13347" name="Group 47">
                  <a:extLst>
                    <a:ext uri="{FF2B5EF4-FFF2-40B4-BE49-F238E27FC236}">
                      <a16:creationId xmlns:a16="http://schemas.microsoft.com/office/drawing/2014/main" xmlns="" id="{EECACFEC-1719-414B-97B3-A96B8C3AFCE1}"/>
                    </a:ext>
                  </a:extLst>
                </p:cNvPr>
                <p:cNvGrpSpPr>
                  <a:grpSpLocks/>
                </p:cNvGrpSpPr>
                <p:nvPr/>
              </p:nvGrpSpPr>
              <p:grpSpPr bwMode="auto">
                <a:xfrm>
                  <a:off x="129" y="1451"/>
                  <a:ext cx="948" cy="671"/>
                  <a:chOff x="129" y="1451"/>
                  <a:chExt cx="948" cy="671"/>
                </a:xfrm>
              </p:grpSpPr>
              <p:sp>
                <p:nvSpPr>
                  <p:cNvPr id="13374" name="Freeform 45">
                    <a:extLst>
                      <a:ext uri="{FF2B5EF4-FFF2-40B4-BE49-F238E27FC236}">
                        <a16:creationId xmlns:a16="http://schemas.microsoft.com/office/drawing/2014/main" xmlns="" id="{52DEC1BC-DB70-4977-9E36-099C30451D9E}"/>
                      </a:ext>
                    </a:extLst>
                  </p:cNvPr>
                  <p:cNvSpPr>
                    <a:spLocks/>
                  </p:cNvSpPr>
                  <p:nvPr/>
                </p:nvSpPr>
                <p:spPr bwMode="auto">
                  <a:xfrm>
                    <a:off x="129" y="1451"/>
                    <a:ext cx="948" cy="507"/>
                  </a:xfrm>
                  <a:custGeom>
                    <a:avLst/>
                    <a:gdLst>
                      <a:gd name="T0" fmla="*/ 0 w 948"/>
                      <a:gd name="T1" fmla="*/ 224 h 507"/>
                      <a:gd name="T2" fmla="*/ 75 w 948"/>
                      <a:gd name="T3" fmla="*/ 224 h 507"/>
                      <a:gd name="T4" fmla="*/ 117 w 948"/>
                      <a:gd name="T5" fmla="*/ 258 h 507"/>
                      <a:gd name="T6" fmla="*/ 145 w 948"/>
                      <a:gd name="T7" fmla="*/ 290 h 507"/>
                      <a:gd name="T8" fmla="*/ 205 w 948"/>
                      <a:gd name="T9" fmla="*/ 309 h 507"/>
                      <a:gd name="T10" fmla="*/ 247 w 948"/>
                      <a:gd name="T11" fmla="*/ 364 h 507"/>
                      <a:gd name="T12" fmla="*/ 314 w 948"/>
                      <a:gd name="T13" fmla="*/ 392 h 507"/>
                      <a:gd name="T14" fmla="*/ 397 w 948"/>
                      <a:gd name="T15" fmla="*/ 449 h 507"/>
                      <a:gd name="T16" fmla="*/ 499 w 948"/>
                      <a:gd name="T17" fmla="*/ 477 h 507"/>
                      <a:gd name="T18" fmla="*/ 634 w 948"/>
                      <a:gd name="T19" fmla="*/ 501 h 507"/>
                      <a:gd name="T20" fmla="*/ 767 w 948"/>
                      <a:gd name="T21" fmla="*/ 506 h 507"/>
                      <a:gd name="T22" fmla="*/ 885 w 948"/>
                      <a:gd name="T23" fmla="*/ 449 h 507"/>
                      <a:gd name="T24" fmla="*/ 947 w 948"/>
                      <a:gd name="T25" fmla="*/ 364 h 507"/>
                      <a:gd name="T26" fmla="*/ 812 w 948"/>
                      <a:gd name="T27" fmla="*/ 0 h 507"/>
                      <a:gd name="T28" fmla="*/ 756 w 948"/>
                      <a:gd name="T29" fmla="*/ 0 h 507"/>
                      <a:gd name="T30" fmla="*/ 681 w 948"/>
                      <a:gd name="T31" fmla="*/ 41 h 507"/>
                      <a:gd name="T32" fmla="*/ 532 w 948"/>
                      <a:gd name="T33" fmla="*/ 187 h 507"/>
                      <a:gd name="T34" fmla="*/ 466 w 948"/>
                      <a:gd name="T35" fmla="*/ 173 h 507"/>
                      <a:gd name="T36" fmla="*/ 341 w 948"/>
                      <a:gd name="T37" fmla="*/ 145 h 507"/>
                      <a:gd name="T38" fmla="*/ 266 w 948"/>
                      <a:gd name="T39" fmla="*/ 112 h 507"/>
                      <a:gd name="T40" fmla="*/ 153 w 948"/>
                      <a:gd name="T41" fmla="*/ 46 h 507"/>
                      <a:gd name="T42" fmla="*/ 121 w 948"/>
                      <a:gd name="T43" fmla="*/ 46 h 507"/>
                      <a:gd name="T44" fmla="*/ 42 w 948"/>
                      <a:gd name="T45" fmla="*/ 71 h 507"/>
                      <a:gd name="T46" fmla="*/ 0 w 948"/>
                      <a:gd name="T47" fmla="*/ 224 h 5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8"/>
                      <a:gd name="T73" fmla="*/ 0 h 507"/>
                      <a:gd name="T74" fmla="*/ 948 w 948"/>
                      <a:gd name="T75" fmla="*/ 507 h 50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8" h="507">
                        <a:moveTo>
                          <a:pt x="0" y="224"/>
                        </a:moveTo>
                        <a:lnTo>
                          <a:pt x="75" y="224"/>
                        </a:lnTo>
                        <a:lnTo>
                          <a:pt x="117" y="258"/>
                        </a:lnTo>
                        <a:lnTo>
                          <a:pt x="145" y="290"/>
                        </a:lnTo>
                        <a:lnTo>
                          <a:pt x="205" y="309"/>
                        </a:lnTo>
                        <a:lnTo>
                          <a:pt x="247" y="364"/>
                        </a:lnTo>
                        <a:lnTo>
                          <a:pt x="314" y="392"/>
                        </a:lnTo>
                        <a:lnTo>
                          <a:pt x="397" y="449"/>
                        </a:lnTo>
                        <a:lnTo>
                          <a:pt x="499" y="477"/>
                        </a:lnTo>
                        <a:lnTo>
                          <a:pt x="634" y="501"/>
                        </a:lnTo>
                        <a:lnTo>
                          <a:pt x="767" y="506"/>
                        </a:lnTo>
                        <a:lnTo>
                          <a:pt x="885" y="449"/>
                        </a:lnTo>
                        <a:lnTo>
                          <a:pt x="947" y="364"/>
                        </a:lnTo>
                        <a:lnTo>
                          <a:pt x="812" y="0"/>
                        </a:lnTo>
                        <a:lnTo>
                          <a:pt x="756" y="0"/>
                        </a:lnTo>
                        <a:lnTo>
                          <a:pt x="681" y="41"/>
                        </a:lnTo>
                        <a:lnTo>
                          <a:pt x="532" y="187"/>
                        </a:lnTo>
                        <a:lnTo>
                          <a:pt x="466" y="173"/>
                        </a:lnTo>
                        <a:lnTo>
                          <a:pt x="341" y="145"/>
                        </a:lnTo>
                        <a:lnTo>
                          <a:pt x="266" y="112"/>
                        </a:lnTo>
                        <a:lnTo>
                          <a:pt x="153" y="46"/>
                        </a:lnTo>
                        <a:lnTo>
                          <a:pt x="121" y="46"/>
                        </a:lnTo>
                        <a:lnTo>
                          <a:pt x="42" y="71"/>
                        </a:lnTo>
                        <a:lnTo>
                          <a:pt x="0" y="224"/>
                        </a:lnTo>
                      </a:path>
                    </a:pathLst>
                  </a:custGeom>
                  <a:solidFill>
                    <a:srgbClr val="00FFFF"/>
                  </a:solidFill>
                  <a:ln w="12700" cap="rnd">
                    <a:solidFill>
                      <a:srgbClr val="000000"/>
                    </a:solidFill>
                    <a:round/>
                    <a:headEnd/>
                    <a:tailEnd/>
                  </a:ln>
                </p:spPr>
                <p:txBody>
                  <a:bodyPr/>
                  <a:lstStyle/>
                  <a:p>
                    <a:endParaRPr lang="en-US"/>
                  </a:p>
                </p:txBody>
              </p:sp>
              <p:sp>
                <p:nvSpPr>
                  <p:cNvPr id="13375" name="Freeform 46">
                    <a:extLst>
                      <a:ext uri="{FF2B5EF4-FFF2-40B4-BE49-F238E27FC236}">
                        <a16:creationId xmlns:a16="http://schemas.microsoft.com/office/drawing/2014/main" xmlns="" id="{FDD31BEC-0845-4A4C-A66C-842F04550110}"/>
                      </a:ext>
                    </a:extLst>
                  </p:cNvPr>
                  <p:cNvSpPr>
                    <a:spLocks/>
                  </p:cNvSpPr>
                  <p:nvPr/>
                </p:nvSpPr>
                <p:spPr bwMode="auto">
                  <a:xfrm>
                    <a:off x="673" y="1957"/>
                    <a:ext cx="130" cy="165"/>
                  </a:xfrm>
                  <a:custGeom>
                    <a:avLst/>
                    <a:gdLst>
                      <a:gd name="T0" fmla="*/ 129 w 130"/>
                      <a:gd name="T1" fmla="*/ 0 h 165"/>
                      <a:gd name="T2" fmla="*/ 108 w 130"/>
                      <a:gd name="T3" fmla="*/ 42 h 165"/>
                      <a:gd name="T4" fmla="*/ 95 w 130"/>
                      <a:gd name="T5" fmla="*/ 68 h 165"/>
                      <a:gd name="T6" fmla="*/ 63 w 130"/>
                      <a:gd name="T7" fmla="*/ 94 h 165"/>
                      <a:gd name="T8" fmla="*/ 40 w 130"/>
                      <a:gd name="T9" fmla="*/ 125 h 165"/>
                      <a:gd name="T10" fmla="*/ 14 w 130"/>
                      <a:gd name="T11" fmla="*/ 151 h 165"/>
                      <a:gd name="T12" fmla="*/ 0 w 130"/>
                      <a:gd name="T13" fmla="*/ 164 h 165"/>
                      <a:gd name="T14" fmla="*/ 19 w 130"/>
                      <a:gd name="T15" fmla="*/ 162 h 165"/>
                      <a:gd name="T16" fmla="*/ 38 w 130"/>
                      <a:gd name="T17" fmla="*/ 151 h 165"/>
                      <a:gd name="T18" fmla="*/ 61 w 130"/>
                      <a:gd name="T19" fmla="*/ 139 h 165"/>
                      <a:gd name="T20" fmla="*/ 73 w 130"/>
                      <a:gd name="T21" fmla="*/ 132 h 165"/>
                      <a:gd name="T22" fmla="*/ 78 w 130"/>
                      <a:gd name="T23" fmla="*/ 115 h 165"/>
                      <a:gd name="T24" fmla="*/ 87 w 130"/>
                      <a:gd name="T25" fmla="*/ 101 h 165"/>
                      <a:gd name="T26" fmla="*/ 100 w 130"/>
                      <a:gd name="T27" fmla="*/ 83 h 165"/>
                      <a:gd name="T28" fmla="*/ 112 w 130"/>
                      <a:gd name="T29" fmla="*/ 68 h 165"/>
                      <a:gd name="T30" fmla="*/ 122 w 130"/>
                      <a:gd name="T31" fmla="*/ 44 h 165"/>
                      <a:gd name="T32" fmla="*/ 129 w 130"/>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0"/>
                      <a:gd name="T52" fmla="*/ 0 h 165"/>
                      <a:gd name="T53" fmla="*/ 130 w 130"/>
                      <a:gd name="T54" fmla="*/ 165 h 1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0" h="165">
                        <a:moveTo>
                          <a:pt x="129" y="0"/>
                        </a:moveTo>
                        <a:lnTo>
                          <a:pt x="108" y="42"/>
                        </a:lnTo>
                        <a:lnTo>
                          <a:pt x="95" y="68"/>
                        </a:lnTo>
                        <a:lnTo>
                          <a:pt x="63" y="94"/>
                        </a:lnTo>
                        <a:lnTo>
                          <a:pt x="40" y="125"/>
                        </a:lnTo>
                        <a:lnTo>
                          <a:pt x="14" y="151"/>
                        </a:lnTo>
                        <a:lnTo>
                          <a:pt x="0" y="164"/>
                        </a:lnTo>
                        <a:lnTo>
                          <a:pt x="19" y="162"/>
                        </a:lnTo>
                        <a:lnTo>
                          <a:pt x="38" y="151"/>
                        </a:lnTo>
                        <a:lnTo>
                          <a:pt x="61" y="139"/>
                        </a:lnTo>
                        <a:lnTo>
                          <a:pt x="73" y="132"/>
                        </a:lnTo>
                        <a:lnTo>
                          <a:pt x="78" y="115"/>
                        </a:lnTo>
                        <a:lnTo>
                          <a:pt x="87" y="101"/>
                        </a:lnTo>
                        <a:lnTo>
                          <a:pt x="100" y="83"/>
                        </a:lnTo>
                        <a:lnTo>
                          <a:pt x="112" y="68"/>
                        </a:lnTo>
                        <a:lnTo>
                          <a:pt x="122" y="44"/>
                        </a:lnTo>
                        <a:lnTo>
                          <a:pt x="129" y="0"/>
                        </a:lnTo>
                      </a:path>
                    </a:pathLst>
                  </a:custGeom>
                  <a:solidFill>
                    <a:srgbClr val="00C0E0"/>
                  </a:solidFill>
                  <a:ln w="12700" cap="rnd">
                    <a:solidFill>
                      <a:srgbClr val="00C0E0"/>
                    </a:solidFill>
                    <a:round/>
                    <a:headEnd/>
                    <a:tailEnd/>
                  </a:ln>
                </p:spPr>
                <p:txBody>
                  <a:bodyPr/>
                  <a:lstStyle/>
                  <a:p>
                    <a:endParaRPr lang="en-US"/>
                  </a:p>
                </p:txBody>
              </p:sp>
            </p:grpSp>
            <p:grpSp>
              <p:nvGrpSpPr>
                <p:cNvPr id="13348" name="Group 73">
                  <a:extLst>
                    <a:ext uri="{FF2B5EF4-FFF2-40B4-BE49-F238E27FC236}">
                      <a16:creationId xmlns:a16="http://schemas.microsoft.com/office/drawing/2014/main" xmlns="" id="{62084E35-C66D-442A-9DE1-58E076DE45D4}"/>
                    </a:ext>
                  </a:extLst>
                </p:cNvPr>
                <p:cNvGrpSpPr>
                  <a:grpSpLocks/>
                </p:cNvGrpSpPr>
                <p:nvPr/>
              </p:nvGrpSpPr>
              <p:grpSpPr bwMode="auto">
                <a:xfrm>
                  <a:off x="0" y="1082"/>
                  <a:ext cx="755" cy="1079"/>
                  <a:chOff x="0" y="1082"/>
                  <a:chExt cx="755" cy="1079"/>
                </a:xfrm>
              </p:grpSpPr>
              <p:grpSp>
                <p:nvGrpSpPr>
                  <p:cNvPr id="13349" name="Group 66">
                    <a:extLst>
                      <a:ext uri="{FF2B5EF4-FFF2-40B4-BE49-F238E27FC236}">
                        <a16:creationId xmlns:a16="http://schemas.microsoft.com/office/drawing/2014/main" xmlns="" id="{E5BA029E-63CC-4D18-BA46-BC39D92F9408}"/>
                      </a:ext>
                    </a:extLst>
                  </p:cNvPr>
                  <p:cNvGrpSpPr>
                    <a:grpSpLocks/>
                  </p:cNvGrpSpPr>
                  <p:nvPr/>
                </p:nvGrpSpPr>
                <p:grpSpPr bwMode="auto">
                  <a:xfrm>
                    <a:off x="0" y="1082"/>
                    <a:ext cx="755" cy="1079"/>
                    <a:chOff x="0" y="1082"/>
                    <a:chExt cx="755" cy="1079"/>
                  </a:xfrm>
                </p:grpSpPr>
                <p:grpSp>
                  <p:nvGrpSpPr>
                    <p:cNvPr id="13356" name="Group 56">
                      <a:extLst>
                        <a:ext uri="{FF2B5EF4-FFF2-40B4-BE49-F238E27FC236}">
                          <a16:creationId xmlns:a16="http://schemas.microsoft.com/office/drawing/2014/main" xmlns="" id="{7373D3B4-FC59-494B-A8AD-37FA39533F4B}"/>
                        </a:ext>
                      </a:extLst>
                    </p:cNvPr>
                    <p:cNvGrpSpPr>
                      <a:grpSpLocks/>
                    </p:cNvGrpSpPr>
                    <p:nvPr/>
                  </p:nvGrpSpPr>
                  <p:grpSpPr bwMode="auto">
                    <a:xfrm>
                      <a:off x="0" y="1124"/>
                      <a:ext cx="605" cy="1037"/>
                      <a:chOff x="0" y="1124"/>
                      <a:chExt cx="605" cy="1037"/>
                    </a:xfrm>
                  </p:grpSpPr>
                  <p:sp>
                    <p:nvSpPr>
                      <p:cNvPr id="13366" name="Freeform 48">
                        <a:extLst>
                          <a:ext uri="{FF2B5EF4-FFF2-40B4-BE49-F238E27FC236}">
                            <a16:creationId xmlns:a16="http://schemas.microsoft.com/office/drawing/2014/main" xmlns="" id="{5413B28F-C854-45DA-9105-B7587C77B730}"/>
                          </a:ext>
                        </a:extLst>
                      </p:cNvPr>
                      <p:cNvSpPr>
                        <a:spLocks/>
                      </p:cNvSpPr>
                      <p:nvPr/>
                    </p:nvSpPr>
                    <p:spPr bwMode="auto">
                      <a:xfrm>
                        <a:off x="196" y="1162"/>
                        <a:ext cx="383" cy="529"/>
                      </a:xfrm>
                      <a:custGeom>
                        <a:avLst/>
                        <a:gdLst>
                          <a:gd name="T0" fmla="*/ 191 w 383"/>
                          <a:gd name="T1" fmla="*/ 528 h 529"/>
                          <a:gd name="T2" fmla="*/ 200 w 383"/>
                          <a:gd name="T3" fmla="*/ 453 h 529"/>
                          <a:gd name="T4" fmla="*/ 204 w 383"/>
                          <a:gd name="T5" fmla="*/ 397 h 529"/>
                          <a:gd name="T6" fmla="*/ 186 w 383"/>
                          <a:gd name="T7" fmla="*/ 336 h 529"/>
                          <a:gd name="T8" fmla="*/ 153 w 383"/>
                          <a:gd name="T9" fmla="*/ 289 h 529"/>
                          <a:gd name="T10" fmla="*/ 112 w 383"/>
                          <a:gd name="T11" fmla="*/ 242 h 529"/>
                          <a:gd name="T12" fmla="*/ 66 w 383"/>
                          <a:gd name="T13" fmla="*/ 210 h 529"/>
                          <a:gd name="T14" fmla="*/ 0 w 383"/>
                          <a:gd name="T15" fmla="*/ 186 h 529"/>
                          <a:gd name="T16" fmla="*/ 70 w 383"/>
                          <a:gd name="T17" fmla="*/ 116 h 529"/>
                          <a:gd name="T18" fmla="*/ 102 w 383"/>
                          <a:gd name="T19" fmla="*/ 0 h 529"/>
                          <a:gd name="T20" fmla="*/ 186 w 383"/>
                          <a:gd name="T21" fmla="*/ 47 h 529"/>
                          <a:gd name="T22" fmla="*/ 261 w 383"/>
                          <a:gd name="T23" fmla="*/ 94 h 529"/>
                          <a:gd name="T24" fmla="*/ 299 w 383"/>
                          <a:gd name="T25" fmla="*/ 144 h 529"/>
                          <a:gd name="T26" fmla="*/ 358 w 383"/>
                          <a:gd name="T27" fmla="*/ 266 h 529"/>
                          <a:gd name="T28" fmla="*/ 373 w 383"/>
                          <a:gd name="T29" fmla="*/ 384 h 529"/>
                          <a:gd name="T30" fmla="*/ 382 w 383"/>
                          <a:gd name="T31" fmla="*/ 458 h 529"/>
                          <a:gd name="T32" fmla="*/ 299 w 383"/>
                          <a:gd name="T33" fmla="*/ 472 h 529"/>
                          <a:gd name="T34" fmla="*/ 191 w 383"/>
                          <a:gd name="T35" fmla="*/ 528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29"/>
                          <a:gd name="T56" fmla="*/ 383 w 383"/>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29">
                            <a:moveTo>
                              <a:pt x="191" y="528"/>
                            </a:moveTo>
                            <a:lnTo>
                              <a:pt x="200" y="453"/>
                            </a:lnTo>
                            <a:lnTo>
                              <a:pt x="204" y="397"/>
                            </a:lnTo>
                            <a:lnTo>
                              <a:pt x="186" y="336"/>
                            </a:lnTo>
                            <a:lnTo>
                              <a:pt x="153" y="289"/>
                            </a:lnTo>
                            <a:lnTo>
                              <a:pt x="112" y="242"/>
                            </a:lnTo>
                            <a:lnTo>
                              <a:pt x="66" y="210"/>
                            </a:lnTo>
                            <a:lnTo>
                              <a:pt x="0" y="186"/>
                            </a:lnTo>
                            <a:lnTo>
                              <a:pt x="70" y="116"/>
                            </a:lnTo>
                            <a:lnTo>
                              <a:pt x="102" y="0"/>
                            </a:lnTo>
                            <a:lnTo>
                              <a:pt x="186" y="47"/>
                            </a:lnTo>
                            <a:lnTo>
                              <a:pt x="261" y="94"/>
                            </a:lnTo>
                            <a:lnTo>
                              <a:pt x="299" y="144"/>
                            </a:lnTo>
                            <a:lnTo>
                              <a:pt x="358" y="266"/>
                            </a:lnTo>
                            <a:lnTo>
                              <a:pt x="373" y="384"/>
                            </a:lnTo>
                            <a:lnTo>
                              <a:pt x="382" y="458"/>
                            </a:lnTo>
                            <a:lnTo>
                              <a:pt x="299" y="472"/>
                            </a:lnTo>
                            <a:lnTo>
                              <a:pt x="191" y="528"/>
                            </a:lnTo>
                          </a:path>
                        </a:pathLst>
                      </a:custGeom>
                      <a:solidFill>
                        <a:srgbClr val="00FF00"/>
                      </a:solidFill>
                      <a:ln w="12700" cap="rnd">
                        <a:solidFill>
                          <a:srgbClr val="008000"/>
                        </a:solidFill>
                        <a:round/>
                        <a:headEnd/>
                        <a:tailEnd/>
                      </a:ln>
                    </p:spPr>
                    <p:txBody>
                      <a:bodyPr/>
                      <a:lstStyle/>
                      <a:p>
                        <a:endParaRPr lang="en-US"/>
                      </a:p>
                    </p:txBody>
                  </p:sp>
                  <p:sp>
                    <p:nvSpPr>
                      <p:cNvPr id="13367" name="Freeform 49">
                        <a:extLst>
                          <a:ext uri="{FF2B5EF4-FFF2-40B4-BE49-F238E27FC236}">
                            <a16:creationId xmlns:a16="http://schemas.microsoft.com/office/drawing/2014/main" xmlns="" id="{71D00AB4-778B-4F37-A856-9BF67B172318}"/>
                          </a:ext>
                        </a:extLst>
                      </p:cNvPr>
                      <p:cNvSpPr>
                        <a:spLocks/>
                      </p:cNvSpPr>
                      <p:nvPr/>
                    </p:nvSpPr>
                    <p:spPr bwMode="auto">
                      <a:xfrm>
                        <a:off x="46" y="1320"/>
                        <a:ext cx="384" cy="528"/>
                      </a:xfrm>
                      <a:custGeom>
                        <a:avLst/>
                        <a:gdLst>
                          <a:gd name="T0" fmla="*/ 191 w 384"/>
                          <a:gd name="T1" fmla="*/ 0 h 528"/>
                          <a:gd name="T2" fmla="*/ 181 w 384"/>
                          <a:gd name="T3" fmla="*/ 75 h 528"/>
                          <a:gd name="T4" fmla="*/ 177 w 384"/>
                          <a:gd name="T5" fmla="*/ 131 h 528"/>
                          <a:gd name="T6" fmla="*/ 195 w 384"/>
                          <a:gd name="T7" fmla="*/ 192 h 528"/>
                          <a:gd name="T8" fmla="*/ 228 w 384"/>
                          <a:gd name="T9" fmla="*/ 238 h 528"/>
                          <a:gd name="T10" fmla="*/ 270 w 384"/>
                          <a:gd name="T11" fmla="*/ 285 h 528"/>
                          <a:gd name="T12" fmla="*/ 317 w 384"/>
                          <a:gd name="T13" fmla="*/ 318 h 528"/>
                          <a:gd name="T14" fmla="*/ 383 w 384"/>
                          <a:gd name="T15" fmla="*/ 341 h 528"/>
                          <a:gd name="T16" fmla="*/ 312 w 384"/>
                          <a:gd name="T17" fmla="*/ 412 h 528"/>
                          <a:gd name="T18" fmla="*/ 279 w 384"/>
                          <a:gd name="T19" fmla="*/ 527 h 528"/>
                          <a:gd name="T20" fmla="*/ 195 w 384"/>
                          <a:gd name="T21" fmla="*/ 481 h 528"/>
                          <a:gd name="T22" fmla="*/ 121 w 384"/>
                          <a:gd name="T23" fmla="*/ 435 h 528"/>
                          <a:gd name="T24" fmla="*/ 84 w 384"/>
                          <a:gd name="T25" fmla="*/ 384 h 528"/>
                          <a:gd name="T26" fmla="*/ 23 w 384"/>
                          <a:gd name="T27" fmla="*/ 263 h 528"/>
                          <a:gd name="T28" fmla="*/ 9 w 384"/>
                          <a:gd name="T29" fmla="*/ 145 h 528"/>
                          <a:gd name="T30" fmla="*/ 0 w 384"/>
                          <a:gd name="T31" fmla="*/ 70 h 528"/>
                          <a:gd name="T32" fmla="*/ 84 w 384"/>
                          <a:gd name="T33" fmla="*/ 56 h 528"/>
                          <a:gd name="T34" fmla="*/ 191 w 384"/>
                          <a:gd name="T35" fmla="*/ 0 h 5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4"/>
                          <a:gd name="T55" fmla="*/ 0 h 528"/>
                          <a:gd name="T56" fmla="*/ 384 w 384"/>
                          <a:gd name="T57" fmla="*/ 528 h 5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4" h="528">
                            <a:moveTo>
                              <a:pt x="191" y="0"/>
                            </a:moveTo>
                            <a:lnTo>
                              <a:pt x="181" y="75"/>
                            </a:lnTo>
                            <a:lnTo>
                              <a:pt x="177" y="131"/>
                            </a:lnTo>
                            <a:lnTo>
                              <a:pt x="195" y="192"/>
                            </a:lnTo>
                            <a:lnTo>
                              <a:pt x="228" y="238"/>
                            </a:lnTo>
                            <a:lnTo>
                              <a:pt x="270" y="285"/>
                            </a:lnTo>
                            <a:lnTo>
                              <a:pt x="317" y="318"/>
                            </a:lnTo>
                            <a:lnTo>
                              <a:pt x="383" y="341"/>
                            </a:lnTo>
                            <a:lnTo>
                              <a:pt x="312" y="412"/>
                            </a:lnTo>
                            <a:lnTo>
                              <a:pt x="279" y="527"/>
                            </a:lnTo>
                            <a:lnTo>
                              <a:pt x="195" y="481"/>
                            </a:lnTo>
                            <a:lnTo>
                              <a:pt x="121" y="435"/>
                            </a:lnTo>
                            <a:lnTo>
                              <a:pt x="84" y="384"/>
                            </a:lnTo>
                            <a:lnTo>
                              <a:pt x="23" y="263"/>
                            </a:lnTo>
                            <a:lnTo>
                              <a:pt x="9" y="145"/>
                            </a:lnTo>
                            <a:lnTo>
                              <a:pt x="0" y="70"/>
                            </a:lnTo>
                            <a:lnTo>
                              <a:pt x="84" y="56"/>
                            </a:lnTo>
                            <a:lnTo>
                              <a:pt x="191" y="0"/>
                            </a:lnTo>
                          </a:path>
                        </a:pathLst>
                      </a:custGeom>
                      <a:solidFill>
                        <a:srgbClr val="00FF00"/>
                      </a:solidFill>
                      <a:ln w="12700" cap="rnd">
                        <a:solidFill>
                          <a:srgbClr val="008000"/>
                        </a:solidFill>
                        <a:round/>
                        <a:headEnd/>
                        <a:tailEnd/>
                      </a:ln>
                    </p:spPr>
                    <p:txBody>
                      <a:bodyPr/>
                      <a:lstStyle/>
                      <a:p>
                        <a:endParaRPr lang="en-US"/>
                      </a:p>
                    </p:txBody>
                  </p:sp>
                  <p:sp>
                    <p:nvSpPr>
                      <p:cNvPr id="13368" name="Freeform 50">
                        <a:extLst>
                          <a:ext uri="{FF2B5EF4-FFF2-40B4-BE49-F238E27FC236}">
                            <a16:creationId xmlns:a16="http://schemas.microsoft.com/office/drawing/2014/main" xmlns="" id="{6FF7CFC2-7CCA-4DCB-89AF-46848CA4A61F}"/>
                          </a:ext>
                        </a:extLst>
                      </p:cNvPr>
                      <p:cNvSpPr>
                        <a:spLocks/>
                      </p:cNvSpPr>
                      <p:nvPr/>
                    </p:nvSpPr>
                    <p:spPr bwMode="auto">
                      <a:xfrm>
                        <a:off x="89" y="1124"/>
                        <a:ext cx="383" cy="529"/>
                      </a:xfrm>
                      <a:custGeom>
                        <a:avLst/>
                        <a:gdLst>
                          <a:gd name="T0" fmla="*/ 190 w 383"/>
                          <a:gd name="T1" fmla="*/ 528 h 529"/>
                          <a:gd name="T2" fmla="*/ 199 w 383"/>
                          <a:gd name="T3" fmla="*/ 454 h 529"/>
                          <a:gd name="T4" fmla="*/ 204 w 383"/>
                          <a:gd name="T5" fmla="*/ 398 h 529"/>
                          <a:gd name="T6" fmla="*/ 186 w 383"/>
                          <a:gd name="T7" fmla="*/ 336 h 529"/>
                          <a:gd name="T8" fmla="*/ 153 w 383"/>
                          <a:gd name="T9" fmla="*/ 289 h 529"/>
                          <a:gd name="T10" fmla="*/ 112 w 383"/>
                          <a:gd name="T11" fmla="*/ 243 h 529"/>
                          <a:gd name="T12" fmla="*/ 65 w 383"/>
                          <a:gd name="T13" fmla="*/ 210 h 529"/>
                          <a:gd name="T14" fmla="*/ 0 w 383"/>
                          <a:gd name="T15" fmla="*/ 187 h 529"/>
                          <a:gd name="T16" fmla="*/ 70 w 383"/>
                          <a:gd name="T17" fmla="*/ 118 h 529"/>
                          <a:gd name="T18" fmla="*/ 103 w 383"/>
                          <a:gd name="T19" fmla="*/ 0 h 529"/>
                          <a:gd name="T20" fmla="*/ 186 w 383"/>
                          <a:gd name="T21" fmla="*/ 47 h 529"/>
                          <a:gd name="T22" fmla="*/ 260 w 383"/>
                          <a:gd name="T23" fmla="*/ 94 h 529"/>
                          <a:gd name="T24" fmla="*/ 298 w 383"/>
                          <a:gd name="T25" fmla="*/ 146 h 529"/>
                          <a:gd name="T26" fmla="*/ 359 w 383"/>
                          <a:gd name="T27" fmla="*/ 266 h 529"/>
                          <a:gd name="T28" fmla="*/ 373 w 383"/>
                          <a:gd name="T29" fmla="*/ 382 h 529"/>
                          <a:gd name="T30" fmla="*/ 382 w 383"/>
                          <a:gd name="T31" fmla="*/ 459 h 529"/>
                          <a:gd name="T32" fmla="*/ 298 w 383"/>
                          <a:gd name="T33" fmla="*/ 472 h 529"/>
                          <a:gd name="T34" fmla="*/ 190 w 383"/>
                          <a:gd name="T35" fmla="*/ 528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29"/>
                          <a:gd name="T56" fmla="*/ 383 w 383"/>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29">
                            <a:moveTo>
                              <a:pt x="190" y="528"/>
                            </a:moveTo>
                            <a:lnTo>
                              <a:pt x="199" y="454"/>
                            </a:lnTo>
                            <a:lnTo>
                              <a:pt x="204" y="398"/>
                            </a:lnTo>
                            <a:lnTo>
                              <a:pt x="186" y="336"/>
                            </a:lnTo>
                            <a:lnTo>
                              <a:pt x="153" y="289"/>
                            </a:lnTo>
                            <a:lnTo>
                              <a:pt x="112" y="243"/>
                            </a:lnTo>
                            <a:lnTo>
                              <a:pt x="65" y="210"/>
                            </a:lnTo>
                            <a:lnTo>
                              <a:pt x="0" y="187"/>
                            </a:lnTo>
                            <a:lnTo>
                              <a:pt x="70" y="118"/>
                            </a:lnTo>
                            <a:lnTo>
                              <a:pt x="103" y="0"/>
                            </a:lnTo>
                            <a:lnTo>
                              <a:pt x="186" y="47"/>
                            </a:lnTo>
                            <a:lnTo>
                              <a:pt x="260" y="94"/>
                            </a:lnTo>
                            <a:lnTo>
                              <a:pt x="298" y="146"/>
                            </a:lnTo>
                            <a:lnTo>
                              <a:pt x="359" y="266"/>
                            </a:lnTo>
                            <a:lnTo>
                              <a:pt x="373" y="382"/>
                            </a:lnTo>
                            <a:lnTo>
                              <a:pt x="382" y="459"/>
                            </a:lnTo>
                            <a:lnTo>
                              <a:pt x="298" y="472"/>
                            </a:lnTo>
                            <a:lnTo>
                              <a:pt x="190" y="528"/>
                            </a:lnTo>
                          </a:path>
                        </a:pathLst>
                      </a:custGeom>
                      <a:solidFill>
                        <a:srgbClr val="00FF00"/>
                      </a:solidFill>
                      <a:ln w="12700" cap="rnd">
                        <a:solidFill>
                          <a:srgbClr val="008000"/>
                        </a:solidFill>
                        <a:round/>
                        <a:headEnd/>
                        <a:tailEnd/>
                      </a:ln>
                    </p:spPr>
                    <p:txBody>
                      <a:bodyPr/>
                      <a:lstStyle/>
                      <a:p>
                        <a:endParaRPr lang="en-US"/>
                      </a:p>
                    </p:txBody>
                  </p:sp>
                  <p:sp>
                    <p:nvSpPr>
                      <p:cNvPr id="13369" name="Freeform 51">
                        <a:extLst>
                          <a:ext uri="{FF2B5EF4-FFF2-40B4-BE49-F238E27FC236}">
                            <a16:creationId xmlns:a16="http://schemas.microsoft.com/office/drawing/2014/main" xmlns="" id="{197C3A29-158A-4D3C-9C37-14E7A9D6EF02}"/>
                          </a:ext>
                        </a:extLst>
                      </p:cNvPr>
                      <p:cNvSpPr>
                        <a:spLocks/>
                      </p:cNvSpPr>
                      <p:nvPr/>
                    </p:nvSpPr>
                    <p:spPr bwMode="auto">
                      <a:xfrm>
                        <a:off x="121" y="1516"/>
                        <a:ext cx="383" cy="530"/>
                      </a:xfrm>
                      <a:custGeom>
                        <a:avLst/>
                        <a:gdLst>
                          <a:gd name="T0" fmla="*/ 191 w 383"/>
                          <a:gd name="T1" fmla="*/ 0 h 530"/>
                          <a:gd name="T2" fmla="*/ 181 w 383"/>
                          <a:gd name="T3" fmla="*/ 76 h 530"/>
                          <a:gd name="T4" fmla="*/ 176 w 383"/>
                          <a:gd name="T5" fmla="*/ 132 h 530"/>
                          <a:gd name="T6" fmla="*/ 196 w 383"/>
                          <a:gd name="T7" fmla="*/ 193 h 530"/>
                          <a:gd name="T8" fmla="*/ 228 w 383"/>
                          <a:gd name="T9" fmla="*/ 240 h 530"/>
                          <a:gd name="T10" fmla="*/ 269 w 383"/>
                          <a:gd name="T11" fmla="*/ 286 h 530"/>
                          <a:gd name="T12" fmla="*/ 317 w 383"/>
                          <a:gd name="T13" fmla="*/ 318 h 530"/>
                          <a:gd name="T14" fmla="*/ 382 w 383"/>
                          <a:gd name="T15" fmla="*/ 342 h 530"/>
                          <a:gd name="T16" fmla="*/ 313 w 383"/>
                          <a:gd name="T17" fmla="*/ 413 h 530"/>
                          <a:gd name="T18" fmla="*/ 279 w 383"/>
                          <a:gd name="T19" fmla="*/ 529 h 530"/>
                          <a:gd name="T20" fmla="*/ 196 w 383"/>
                          <a:gd name="T21" fmla="*/ 482 h 530"/>
                          <a:gd name="T22" fmla="*/ 121 w 383"/>
                          <a:gd name="T23" fmla="*/ 436 h 530"/>
                          <a:gd name="T24" fmla="*/ 84 w 383"/>
                          <a:gd name="T25" fmla="*/ 384 h 530"/>
                          <a:gd name="T26" fmla="*/ 23 w 383"/>
                          <a:gd name="T27" fmla="*/ 262 h 530"/>
                          <a:gd name="T28" fmla="*/ 9 w 383"/>
                          <a:gd name="T29" fmla="*/ 146 h 530"/>
                          <a:gd name="T30" fmla="*/ 0 w 383"/>
                          <a:gd name="T31" fmla="*/ 71 h 530"/>
                          <a:gd name="T32" fmla="*/ 84 w 383"/>
                          <a:gd name="T33" fmla="*/ 57 h 530"/>
                          <a:gd name="T34" fmla="*/ 191 w 383"/>
                          <a:gd name="T35" fmla="*/ 0 h 5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30"/>
                          <a:gd name="T56" fmla="*/ 383 w 383"/>
                          <a:gd name="T57" fmla="*/ 530 h 5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30">
                            <a:moveTo>
                              <a:pt x="191" y="0"/>
                            </a:moveTo>
                            <a:lnTo>
                              <a:pt x="181" y="76"/>
                            </a:lnTo>
                            <a:lnTo>
                              <a:pt x="176" y="132"/>
                            </a:lnTo>
                            <a:lnTo>
                              <a:pt x="196" y="193"/>
                            </a:lnTo>
                            <a:lnTo>
                              <a:pt x="228" y="240"/>
                            </a:lnTo>
                            <a:lnTo>
                              <a:pt x="269" y="286"/>
                            </a:lnTo>
                            <a:lnTo>
                              <a:pt x="317" y="318"/>
                            </a:lnTo>
                            <a:lnTo>
                              <a:pt x="382" y="342"/>
                            </a:lnTo>
                            <a:lnTo>
                              <a:pt x="313" y="413"/>
                            </a:lnTo>
                            <a:lnTo>
                              <a:pt x="279" y="529"/>
                            </a:lnTo>
                            <a:lnTo>
                              <a:pt x="196" y="482"/>
                            </a:lnTo>
                            <a:lnTo>
                              <a:pt x="121" y="436"/>
                            </a:lnTo>
                            <a:lnTo>
                              <a:pt x="84" y="384"/>
                            </a:lnTo>
                            <a:lnTo>
                              <a:pt x="23" y="262"/>
                            </a:lnTo>
                            <a:lnTo>
                              <a:pt x="9" y="146"/>
                            </a:lnTo>
                            <a:lnTo>
                              <a:pt x="0" y="71"/>
                            </a:lnTo>
                            <a:lnTo>
                              <a:pt x="84" y="57"/>
                            </a:lnTo>
                            <a:lnTo>
                              <a:pt x="191" y="0"/>
                            </a:lnTo>
                          </a:path>
                        </a:pathLst>
                      </a:custGeom>
                      <a:solidFill>
                        <a:srgbClr val="00FF00"/>
                      </a:solidFill>
                      <a:ln w="12700" cap="rnd">
                        <a:solidFill>
                          <a:srgbClr val="008000"/>
                        </a:solidFill>
                        <a:round/>
                        <a:headEnd/>
                        <a:tailEnd/>
                      </a:ln>
                    </p:spPr>
                    <p:txBody>
                      <a:bodyPr/>
                      <a:lstStyle/>
                      <a:p>
                        <a:endParaRPr lang="en-US"/>
                      </a:p>
                    </p:txBody>
                  </p:sp>
                  <p:sp>
                    <p:nvSpPr>
                      <p:cNvPr id="13370" name="Freeform 52">
                        <a:extLst>
                          <a:ext uri="{FF2B5EF4-FFF2-40B4-BE49-F238E27FC236}">
                            <a16:creationId xmlns:a16="http://schemas.microsoft.com/office/drawing/2014/main" xmlns="" id="{2AFAF080-F123-4EE7-A49E-E1D068D48D12}"/>
                          </a:ext>
                        </a:extLst>
                      </p:cNvPr>
                      <p:cNvSpPr>
                        <a:spLocks/>
                      </p:cNvSpPr>
                      <p:nvPr/>
                    </p:nvSpPr>
                    <p:spPr bwMode="auto">
                      <a:xfrm>
                        <a:off x="172" y="1362"/>
                        <a:ext cx="383" cy="529"/>
                      </a:xfrm>
                      <a:custGeom>
                        <a:avLst/>
                        <a:gdLst>
                          <a:gd name="T0" fmla="*/ 191 w 383"/>
                          <a:gd name="T1" fmla="*/ 0 h 529"/>
                          <a:gd name="T2" fmla="*/ 181 w 383"/>
                          <a:gd name="T3" fmla="*/ 74 h 529"/>
                          <a:gd name="T4" fmla="*/ 177 w 383"/>
                          <a:gd name="T5" fmla="*/ 130 h 529"/>
                          <a:gd name="T6" fmla="*/ 195 w 383"/>
                          <a:gd name="T7" fmla="*/ 192 h 529"/>
                          <a:gd name="T8" fmla="*/ 228 w 383"/>
                          <a:gd name="T9" fmla="*/ 239 h 529"/>
                          <a:gd name="T10" fmla="*/ 271 w 383"/>
                          <a:gd name="T11" fmla="*/ 286 h 529"/>
                          <a:gd name="T12" fmla="*/ 318 w 383"/>
                          <a:gd name="T13" fmla="*/ 318 h 529"/>
                          <a:gd name="T14" fmla="*/ 382 w 383"/>
                          <a:gd name="T15" fmla="*/ 342 h 529"/>
                          <a:gd name="T16" fmla="*/ 313 w 383"/>
                          <a:gd name="T17" fmla="*/ 411 h 529"/>
                          <a:gd name="T18" fmla="*/ 280 w 383"/>
                          <a:gd name="T19" fmla="*/ 528 h 529"/>
                          <a:gd name="T20" fmla="*/ 195 w 383"/>
                          <a:gd name="T21" fmla="*/ 481 h 529"/>
                          <a:gd name="T22" fmla="*/ 121 w 383"/>
                          <a:gd name="T23" fmla="*/ 434 h 529"/>
                          <a:gd name="T24" fmla="*/ 84 w 383"/>
                          <a:gd name="T25" fmla="*/ 383 h 529"/>
                          <a:gd name="T26" fmla="*/ 23 w 383"/>
                          <a:gd name="T27" fmla="*/ 262 h 529"/>
                          <a:gd name="T28" fmla="*/ 10 w 383"/>
                          <a:gd name="T29" fmla="*/ 144 h 529"/>
                          <a:gd name="T30" fmla="*/ 0 w 383"/>
                          <a:gd name="T31" fmla="*/ 70 h 529"/>
                          <a:gd name="T32" fmla="*/ 84 w 383"/>
                          <a:gd name="T33" fmla="*/ 56 h 529"/>
                          <a:gd name="T34" fmla="*/ 191 w 383"/>
                          <a:gd name="T35" fmla="*/ 0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29"/>
                          <a:gd name="T56" fmla="*/ 383 w 383"/>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29">
                            <a:moveTo>
                              <a:pt x="191" y="0"/>
                            </a:moveTo>
                            <a:lnTo>
                              <a:pt x="181" y="74"/>
                            </a:lnTo>
                            <a:lnTo>
                              <a:pt x="177" y="130"/>
                            </a:lnTo>
                            <a:lnTo>
                              <a:pt x="195" y="192"/>
                            </a:lnTo>
                            <a:lnTo>
                              <a:pt x="228" y="239"/>
                            </a:lnTo>
                            <a:lnTo>
                              <a:pt x="271" y="286"/>
                            </a:lnTo>
                            <a:lnTo>
                              <a:pt x="318" y="318"/>
                            </a:lnTo>
                            <a:lnTo>
                              <a:pt x="382" y="342"/>
                            </a:lnTo>
                            <a:lnTo>
                              <a:pt x="313" y="411"/>
                            </a:lnTo>
                            <a:lnTo>
                              <a:pt x="280" y="528"/>
                            </a:lnTo>
                            <a:lnTo>
                              <a:pt x="195" y="481"/>
                            </a:lnTo>
                            <a:lnTo>
                              <a:pt x="121" y="434"/>
                            </a:lnTo>
                            <a:lnTo>
                              <a:pt x="84" y="383"/>
                            </a:lnTo>
                            <a:lnTo>
                              <a:pt x="23" y="262"/>
                            </a:lnTo>
                            <a:lnTo>
                              <a:pt x="10" y="144"/>
                            </a:lnTo>
                            <a:lnTo>
                              <a:pt x="0" y="70"/>
                            </a:lnTo>
                            <a:lnTo>
                              <a:pt x="84" y="56"/>
                            </a:lnTo>
                            <a:lnTo>
                              <a:pt x="191" y="0"/>
                            </a:lnTo>
                          </a:path>
                        </a:pathLst>
                      </a:custGeom>
                      <a:solidFill>
                        <a:srgbClr val="00FF00"/>
                      </a:solidFill>
                      <a:ln w="12700" cap="rnd">
                        <a:solidFill>
                          <a:srgbClr val="008000"/>
                        </a:solidFill>
                        <a:round/>
                        <a:headEnd/>
                        <a:tailEnd/>
                      </a:ln>
                    </p:spPr>
                    <p:txBody>
                      <a:bodyPr/>
                      <a:lstStyle/>
                      <a:p>
                        <a:endParaRPr lang="en-US"/>
                      </a:p>
                    </p:txBody>
                  </p:sp>
                  <p:sp>
                    <p:nvSpPr>
                      <p:cNvPr id="13371" name="Freeform 53">
                        <a:extLst>
                          <a:ext uri="{FF2B5EF4-FFF2-40B4-BE49-F238E27FC236}">
                            <a16:creationId xmlns:a16="http://schemas.microsoft.com/office/drawing/2014/main" xmlns="" id="{EA54E2C3-7809-42AF-9361-ABF4967CE728}"/>
                          </a:ext>
                        </a:extLst>
                      </p:cNvPr>
                      <p:cNvSpPr>
                        <a:spLocks/>
                      </p:cNvSpPr>
                      <p:nvPr/>
                    </p:nvSpPr>
                    <p:spPr bwMode="auto">
                      <a:xfrm>
                        <a:off x="76" y="1397"/>
                        <a:ext cx="529" cy="384"/>
                      </a:xfrm>
                      <a:custGeom>
                        <a:avLst/>
                        <a:gdLst>
                          <a:gd name="T0" fmla="*/ 0 w 529"/>
                          <a:gd name="T1" fmla="*/ 192 h 384"/>
                          <a:gd name="T2" fmla="*/ 76 w 529"/>
                          <a:gd name="T3" fmla="*/ 202 h 384"/>
                          <a:gd name="T4" fmla="*/ 132 w 529"/>
                          <a:gd name="T5" fmla="*/ 206 h 384"/>
                          <a:gd name="T6" fmla="*/ 192 w 529"/>
                          <a:gd name="T7" fmla="*/ 188 h 384"/>
                          <a:gd name="T8" fmla="*/ 238 w 529"/>
                          <a:gd name="T9" fmla="*/ 155 h 384"/>
                          <a:gd name="T10" fmla="*/ 285 w 529"/>
                          <a:gd name="T11" fmla="*/ 112 h 384"/>
                          <a:gd name="T12" fmla="*/ 317 w 529"/>
                          <a:gd name="T13" fmla="*/ 65 h 384"/>
                          <a:gd name="T14" fmla="*/ 341 w 529"/>
                          <a:gd name="T15" fmla="*/ 0 h 384"/>
                          <a:gd name="T16" fmla="*/ 412 w 529"/>
                          <a:gd name="T17" fmla="*/ 70 h 384"/>
                          <a:gd name="T18" fmla="*/ 528 w 529"/>
                          <a:gd name="T19" fmla="*/ 102 h 384"/>
                          <a:gd name="T20" fmla="*/ 481 w 529"/>
                          <a:gd name="T21" fmla="*/ 188 h 384"/>
                          <a:gd name="T22" fmla="*/ 435 w 529"/>
                          <a:gd name="T23" fmla="*/ 262 h 384"/>
                          <a:gd name="T24" fmla="*/ 384 w 529"/>
                          <a:gd name="T25" fmla="*/ 300 h 384"/>
                          <a:gd name="T26" fmla="*/ 261 w 529"/>
                          <a:gd name="T27" fmla="*/ 361 h 384"/>
                          <a:gd name="T28" fmla="*/ 145 w 529"/>
                          <a:gd name="T29" fmla="*/ 374 h 384"/>
                          <a:gd name="T30" fmla="*/ 71 w 529"/>
                          <a:gd name="T31" fmla="*/ 383 h 384"/>
                          <a:gd name="T32" fmla="*/ 56 w 529"/>
                          <a:gd name="T33" fmla="*/ 300 h 384"/>
                          <a:gd name="T34" fmla="*/ 0 w 529"/>
                          <a:gd name="T35" fmla="*/ 192 h 3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9"/>
                          <a:gd name="T55" fmla="*/ 0 h 384"/>
                          <a:gd name="T56" fmla="*/ 529 w 529"/>
                          <a:gd name="T57" fmla="*/ 384 h 3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9" h="384">
                            <a:moveTo>
                              <a:pt x="0" y="192"/>
                            </a:moveTo>
                            <a:lnTo>
                              <a:pt x="76" y="202"/>
                            </a:lnTo>
                            <a:lnTo>
                              <a:pt x="132" y="206"/>
                            </a:lnTo>
                            <a:lnTo>
                              <a:pt x="192" y="188"/>
                            </a:lnTo>
                            <a:lnTo>
                              <a:pt x="238" y="155"/>
                            </a:lnTo>
                            <a:lnTo>
                              <a:pt x="285" y="112"/>
                            </a:lnTo>
                            <a:lnTo>
                              <a:pt x="317" y="65"/>
                            </a:lnTo>
                            <a:lnTo>
                              <a:pt x="341" y="0"/>
                            </a:lnTo>
                            <a:lnTo>
                              <a:pt x="412" y="70"/>
                            </a:lnTo>
                            <a:lnTo>
                              <a:pt x="528" y="102"/>
                            </a:lnTo>
                            <a:lnTo>
                              <a:pt x="481" y="188"/>
                            </a:lnTo>
                            <a:lnTo>
                              <a:pt x="435" y="262"/>
                            </a:lnTo>
                            <a:lnTo>
                              <a:pt x="384" y="300"/>
                            </a:lnTo>
                            <a:lnTo>
                              <a:pt x="261" y="361"/>
                            </a:lnTo>
                            <a:lnTo>
                              <a:pt x="145" y="374"/>
                            </a:lnTo>
                            <a:lnTo>
                              <a:pt x="71" y="383"/>
                            </a:lnTo>
                            <a:lnTo>
                              <a:pt x="56" y="300"/>
                            </a:lnTo>
                            <a:lnTo>
                              <a:pt x="0" y="192"/>
                            </a:lnTo>
                          </a:path>
                        </a:pathLst>
                      </a:custGeom>
                      <a:solidFill>
                        <a:srgbClr val="00FF00"/>
                      </a:solidFill>
                      <a:ln w="12700" cap="rnd">
                        <a:solidFill>
                          <a:srgbClr val="008000"/>
                        </a:solidFill>
                        <a:round/>
                        <a:headEnd/>
                        <a:tailEnd/>
                      </a:ln>
                    </p:spPr>
                    <p:txBody>
                      <a:bodyPr/>
                      <a:lstStyle/>
                      <a:p>
                        <a:endParaRPr lang="en-US"/>
                      </a:p>
                    </p:txBody>
                  </p:sp>
                  <p:sp>
                    <p:nvSpPr>
                      <p:cNvPr id="13372" name="Freeform 54">
                        <a:extLst>
                          <a:ext uri="{FF2B5EF4-FFF2-40B4-BE49-F238E27FC236}">
                            <a16:creationId xmlns:a16="http://schemas.microsoft.com/office/drawing/2014/main" xmlns="" id="{3AC1FF8E-C2C1-467C-92A7-E0EFE58FB2D3}"/>
                          </a:ext>
                        </a:extLst>
                      </p:cNvPr>
                      <p:cNvSpPr>
                        <a:spLocks/>
                      </p:cNvSpPr>
                      <p:nvPr/>
                    </p:nvSpPr>
                    <p:spPr bwMode="auto">
                      <a:xfrm>
                        <a:off x="0" y="1474"/>
                        <a:ext cx="383" cy="529"/>
                      </a:xfrm>
                      <a:custGeom>
                        <a:avLst/>
                        <a:gdLst>
                          <a:gd name="T0" fmla="*/ 191 w 383"/>
                          <a:gd name="T1" fmla="*/ 528 h 529"/>
                          <a:gd name="T2" fmla="*/ 200 w 383"/>
                          <a:gd name="T3" fmla="*/ 454 h 529"/>
                          <a:gd name="T4" fmla="*/ 205 w 383"/>
                          <a:gd name="T5" fmla="*/ 396 h 529"/>
                          <a:gd name="T6" fmla="*/ 186 w 383"/>
                          <a:gd name="T7" fmla="*/ 336 h 529"/>
                          <a:gd name="T8" fmla="*/ 154 w 383"/>
                          <a:gd name="T9" fmla="*/ 290 h 529"/>
                          <a:gd name="T10" fmla="*/ 111 w 383"/>
                          <a:gd name="T11" fmla="*/ 243 h 529"/>
                          <a:gd name="T12" fmla="*/ 65 w 383"/>
                          <a:gd name="T13" fmla="*/ 211 h 529"/>
                          <a:gd name="T14" fmla="*/ 0 w 383"/>
                          <a:gd name="T15" fmla="*/ 187 h 529"/>
                          <a:gd name="T16" fmla="*/ 69 w 383"/>
                          <a:gd name="T17" fmla="*/ 117 h 529"/>
                          <a:gd name="T18" fmla="*/ 103 w 383"/>
                          <a:gd name="T19" fmla="*/ 0 h 529"/>
                          <a:gd name="T20" fmla="*/ 186 w 383"/>
                          <a:gd name="T21" fmla="*/ 47 h 529"/>
                          <a:gd name="T22" fmla="*/ 261 w 383"/>
                          <a:gd name="T23" fmla="*/ 94 h 529"/>
                          <a:gd name="T24" fmla="*/ 297 w 383"/>
                          <a:gd name="T25" fmla="*/ 145 h 529"/>
                          <a:gd name="T26" fmla="*/ 358 w 383"/>
                          <a:gd name="T27" fmla="*/ 267 h 529"/>
                          <a:gd name="T28" fmla="*/ 373 w 383"/>
                          <a:gd name="T29" fmla="*/ 383 h 529"/>
                          <a:gd name="T30" fmla="*/ 382 w 383"/>
                          <a:gd name="T31" fmla="*/ 458 h 529"/>
                          <a:gd name="T32" fmla="*/ 297 w 383"/>
                          <a:gd name="T33" fmla="*/ 472 h 529"/>
                          <a:gd name="T34" fmla="*/ 191 w 383"/>
                          <a:gd name="T35" fmla="*/ 528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29"/>
                          <a:gd name="T56" fmla="*/ 383 w 383"/>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29">
                            <a:moveTo>
                              <a:pt x="191" y="528"/>
                            </a:moveTo>
                            <a:lnTo>
                              <a:pt x="200" y="454"/>
                            </a:lnTo>
                            <a:lnTo>
                              <a:pt x="205" y="396"/>
                            </a:lnTo>
                            <a:lnTo>
                              <a:pt x="186" y="336"/>
                            </a:lnTo>
                            <a:lnTo>
                              <a:pt x="154" y="290"/>
                            </a:lnTo>
                            <a:lnTo>
                              <a:pt x="111" y="243"/>
                            </a:lnTo>
                            <a:lnTo>
                              <a:pt x="65" y="211"/>
                            </a:lnTo>
                            <a:lnTo>
                              <a:pt x="0" y="187"/>
                            </a:lnTo>
                            <a:lnTo>
                              <a:pt x="69" y="117"/>
                            </a:lnTo>
                            <a:lnTo>
                              <a:pt x="103" y="0"/>
                            </a:lnTo>
                            <a:lnTo>
                              <a:pt x="186" y="47"/>
                            </a:lnTo>
                            <a:lnTo>
                              <a:pt x="261" y="94"/>
                            </a:lnTo>
                            <a:lnTo>
                              <a:pt x="297" y="145"/>
                            </a:lnTo>
                            <a:lnTo>
                              <a:pt x="358" y="267"/>
                            </a:lnTo>
                            <a:lnTo>
                              <a:pt x="373" y="383"/>
                            </a:lnTo>
                            <a:lnTo>
                              <a:pt x="382" y="458"/>
                            </a:lnTo>
                            <a:lnTo>
                              <a:pt x="297" y="472"/>
                            </a:lnTo>
                            <a:lnTo>
                              <a:pt x="191" y="528"/>
                            </a:lnTo>
                          </a:path>
                        </a:pathLst>
                      </a:custGeom>
                      <a:solidFill>
                        <a:srgbClr val="00FF00"/>
                      </a:solidFill>
                      <a:ln w="12700" cap="rnd">
                        <a:solidFill>
                          <a:srgbClr val="008000"/>
                        </a:solidFill>
                        <a:round/>
                        <a:headEnd/>
                        <a:tailEnd/>
                      </a:ln>
                    </p:spPr>
                    <p:txBody>
                      <a:bodyPr/>
                      <a:lstStyle/>
                      <a:p>
                        <a:endParaRPr lang="en-US"/>
                      </a:p>
                    </p:txBody>
                  </p:sp>
                  <p:sp>
                    <p:nvSpPr>
                      <p:cNvPr id="13373" name="Freeform 55">
                        <a:extLst>
                          <a:ext uri="{FF2B5EF4-FFF2-40B4-BE49-F238E27FC236}">
                            <a16:creationId xmlns:a16="http://schemas.microsoft.com/office/drawing/2014/main" xmlns="" id="{F2E15C67-5737-424E-9682-78AC57D1DFAA}"/>
                          </a:ext>
                        </a:extLst>
                      </p:cNvPr>
                      <p:cNvSpPr>
                        <a:spLocks/>
                      </p:cNvSpPr>
                      <p:nvPr/>
                    </p:nvSpPr>
                    <p:spPr bwMode="auto">
                      <a:xfrm>
                        <a:off x="0" y="1634"/>
                        <a:ext cx="383" cy="527"/>
                      </a:xfrm>
                      <a:custGeom>
                        <a:avLst/>
                        <a:gdLst>
                          <a:gd name="T0" fmla="*/ 191 w 383"/>
                          <a:gd name="T1" fmla="*/ 526 h 527"/>
                          <a:gd name="T2" fmla="*/ 200 w 383"/>
                          <a:gd name="T3" fmla="*/ 453 h 527"/>
                          <a:gd name="T4" fmla="*/ 205 w 383"/>
                          <a:gd name="T5" fmla="*/ 397 h 527"/>
                          <a:gd name="T6" fmla="*/ 186 w 383"/>
                          <a:gd name="T7" fmla="*/ 336 h 527"/>
                          <a:gd name="T8" fmla="*/ 154 w 383"/>
                          <a:gd name="T9" fmla="*/ 290 h 527"/>
                          <a:gd name="T10" fmla="*/ 111 w 383"/>
                          <a:gd name="T11" fmla="*/ 242 h 527"/>
                          <a:gd name="T12" fmla="*/ 65 w 383"/>
                          <a:gd name="T13" fmla="*/ 209 h 527"/>
                          <a:gd name="T14" fmla="*/ 0 w 383"/>
                          <a:gd name="T15" fmla="*/ 186 h 527"/>
                          <a:gd name="T16" fmla="*/ 69 w 383"/>
                          <a:gd name="T17" fmla="*/ 117 h 527"/>
                          <a:gd name="T18" fmla="*/ 103 w 383"/>
                          <a:gd name="T19" fmla="*/ 0 h 527"/>
                          <a:gd name="T20" fmla="*/ 186 w 383"/>
                          <a:gd name="T21" fmla="*/ 47 h 527"/>
                          <a:gd name="T22" fmla="*/ 261 w 383"/>
                          <a:gd name="T23" fmla="*/ 93 h 527"/>
                          <a:gd name="T24" fmla="*/ 297 w 383"/>
                          <a:gd name="T25" fmla="*/ 144 h 527"/>
                          <a:gd name="T26" fmla="*/ 358 w 383"/>
                          <a:gd name="T27" fmla="*/ 266 h 527"/>
                          <a:gd name="T28" fmla="*/ 373 w 383"/>
                          <a:gd name="T29" fmla="*/ 383 h 527"/>
                          <a:gd name="T30" fmla="*/ 382 w 383"/>
                          <a:gd name="T31" fmla="*/ 458 h 527"/>
                          <a:gd name="T32" fmla="*/ 297 w 383"/>
                          <a:gd name="T33" fmla="*/ 471 h 527"/>
                          <a:gd name="T34" fmla="*/ 191 w 383"/>
                          <a:gd name="T35" fmla="*/ 526 h 5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27"/>
                          <a:gd name="T56" fmla="*/ 383 w 383"/>
                          <a:gd name="T57" fmla="*/ 527 h 5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27">
                            <a:moveTo>
                              <a:pt x="191" y="526"/>
                            </a:moveTo>
                            <a:lnTo>
                              <a:pt x="200" y="453"/>
                            </a:lnTo>
                            <a:lnTo>
                              <a:pt x="205" y="397"/>
                            </a:lnTo>
                            <a:lnTo>
                              <a:pt x="186" y="336"/>
                            </a:lnTo>
                            <a:lnTo>
                              <a:pt x="154" y="290"/>
                            </a:lnTo>
                            <a:lnTo>
                              <a:pt x="111" y="242"/>
                            </a:lnTo>
                            <a:lnTo>
                              <a:pt x="65" y="209"/>
                            </a:lnTo>
                            <a:lnTo>
                              <a:pt x="0" y="186"/>
                            </a:lnTo>
                            <a:lnTo>
                              <a:pt x="69" y="117"/>
                            </a:lnTo>
                            <a:lnTo>
                              <a:pt x="103" y="0"/>
                            </a:lnTo>
                            <a:lnTo>
                              <a:pt x="186" y="47"/>
                            </a:lnTo>
                            <a:lnTo>
                              <a:pt x="261" y="93"/>
                            </a:lnTo>
                            <a:lnTo>
                              <a:pt x="297" y="144"/>
                            </a:lnTo>
                            <a:lnTo>
                              <a:pt x="358" y="266"/>
                            </a:lnTo>
                            <a:lnTo>
                              <a:pt x="373" y="383"/>
                            </a:lnTo>
                            <a:lnTo>
                              <a:pt x="382" y="458"/>
                            </a:lnTo>
                            <a:lnTo>
                              <a:pt x="297" y="471"/>
                            </a:lnTo>
                            <a:lnTo>
                              <a:pt x="191" y="526"/>
                            </a:lnTo>
                          </a:path>
                        </a:pathLst>
                      </a:custGeom>
                      <a:solidFill>
                        <a:srgbClr val="00FF00"/>
                      </a:solidFill>
                      <a:ln w="12700" cap="rnd">
                        <a:solidFill>
                          <a:srgbClr val="008000"/>
                        </a:solidFill>
                        <a:round/>
                        <a:headEnd/>
                        <a:tailEnd/>
                      </a:ln>
                    </p:spPr>
                    <p:txBody>
                      <a:bodyPr/>
                      <a:lstStyle/>
                      <a:p>
                        <a:endParaRPr lang="en-US"/>
                      </a:p>
                    </p:txBody>
                  </p:sp>
                </p:grpSp>
                <p:grpSp>
                  <p:nvGrpSpPr>
                    <p:cNvPr id="13357" name="Group 65">
                      <a:extLst>
                        <a:ext uri="{FF2B5EF4-FFF2-40B4-BE49-F238E27FC236}">
                          <a16:creationId xmlns:a16="http://schemas.microsoft.com/office/drawing/2014/main" xmlns="" id="{3DC2AFB1-A18D-469B-9C60-F3FE3B00988C}"/>
                        </a:ext>
                      </a:extLst>
                    </p:cNvPr>
                    <p:cNvGrpSpPr>
                      <a:grpSpLocks/>
                    </p:cNvGrpSpPr>
                    <p:nvPr/>
                  </p:nvGrpSpPr>
                  <p:grpSpPr bwMode="auto">
                    <a:xfrm>
                      <a:off x="150" y="1082"/>
                      <a:ext cx="605" cy="1038"/>
                      <a:chOff x="150" y="1082"/>
                      <a:chExt cx="605" cy="1038"/>
                    </a:xfrm>
                  </p:grpSpPr>
                  <p:sp>
                    <p:nvSpPr>
                      <p:cNvPr id="13358" name="Freeform 57">
                        <a:extLst>
                          <a:ext uri="{FF2B5EF4-FFF2-40B4-BE49-F238E27FC236}">
                            <a16:creationId xmlns:a16="http://schemas.microsoft.com/office/drawing/2014/main" xmlns="" id="{28DB61A2-E64F-44AC-9907-89A511CC4368}"/>
                          </a:ext>
                        </a:extLst>
                      </p:cNvPr>
                      <p:cNvSpPr>
                        <a:spLocks/>
                      </p:cNvSpPr>
                      <p:nvPr/>
                    </p:nvSpPr>
                    <p:spPr bwMode="auto">
                      <a:xfrm>
                        <a:off x="175" y="1119"/>
                        <a:ext cx="383" cy="530"/>
                      </a:xfrm>
                      <a:custGeom>
                        <a:avLst/>
                        <a:gdLst>
                          <a:gd name="T0" fmla="*/ 191 w 383"/>
                          <a:gd name="T1" fmla="*/ 529 h 530"/>
                          <a:gd name="T2" fmla="*/ 182 w 383"/>
                          <a:gd name="T3" fmla="*/ 454 h 530"/>
                          <a:gd name="T4" fmla="*/ 177 w 383"/>
                          <a:gd name="T5" fmla="*/ 397 h 530"/>
                          <a:gd name="T6" fmla="*/ 196 w 383"/>
                          <a:gd name="T7" fmla="*/ 336 h 530"/>
                          <a:gd name="T8" fmla="*/ 228 w 383"/>
                          <a:gd name="T9" fmla="*/ 290 h 530"/>
                          <a:gd name="T10" fmla="*/ 271 w 383"/>
                          <a:gd name="T11" fmla="*/ 243 h 530"/>
                          <a:gd name="T12" fmla="*/ 318 w 383"/>
                          <a:gd name="T13" fmla="*/ 210 h 530"/>
                          <a:gd name="T14" fmla="*/ 382 w 383"/>
                          <a:gd name="T15" fmla="*/ 187 h 530"/>
                          <a:gd name="T16" fmla="*/ 313 w 383"/>
                          <a:gd name="T17" fmla="*/ 118 h 530"/>
                          <a:gd name="T18" fmla="*/ 280 w 383"/>
                          <a:gd name="T19" fmla="*/ 0 h 530"/>
                          <a:gd name="T20" fmla="*/ 196 w 383"/>
                          <a:gd name="T21" fmla="*/ 47 h 530"/>
                          <a:gd name="T22" fmla="*/ 121 w 383"/>
                          <a:gd name="T23" fmla="*/ 95 h 530"/>
                          <a:gd name="T24" fmla="*/ 84 w 383"/>
                          <a:gd name="T25" fmla="*/ 146 h 530"/>
                          <a:gd name="T26" fmla="*/ 24 w 383"/>
                          <a:gd name="T27" fmla="*/ 266 h 530"/>
                          <a:gd name="T28" fmla="*/ 10 w 383"/>
                          <a:gd name="T29" fmla="*/ 383 h 530"/>
                          <a:gd name="T30" fmla="*/ 0 w 383"/>
                          <a:gd name="T31" fmla="*/ 459 h 530"/>
                          <a:gd name="T32" fmla="*/ 84 w 383"/>
                          <a:gd name="T33" fmla="*/ 473 h 530"/>
                          <a:gd name="T34" fmla="*/ 191 w 383"/>
                          <a:gd name="T35" fmla="*/ 529 h 5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30"/>
                          <a:gd name="T56" fmla="*/ 383 w 383"/>
                          <a:gd name="T57" fmla="*/ 530 h 5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30">
                            <a:moveTo>
                              <a:pt x="191" y="529"/>
                            </a:moveTo>
                            <a:lnTo>
                              <a:pt x="182" y="454"/>
                            </a:lnTo>
                            <a:lnTo>
                              <a:pt x="177" y="397"/>
                            </a:lnTo>
                            <a:lnTo>
                              <a:pt x="196" y="336"/>
                            </a:lnTo>
                            <a:lnTo>
                              <a:pt x="228" y="290"/>
                            </a:lnTo>
                            <a:lnTo>
                              <a:pt x="271" y="243"/>
                            </a:lnTo>
                            <a:lnTo>
                              <a:pt x="318" y="210"/>
                            </a:lnTo>
                            <a:lnTo>
                              <a:pt x="382" y="187"/>
                            </a:lnTo>
                            <a:lnTo>
                              <a:pt x="313" y="118"/>
                            </a:lnTo>
                            <a:lnTo>
                              <a:pt x="280" y="0"/>
                            </a:lnTo>
                            <a:lnTo>
                              <a:pt x="196" y="47"/>
                            </a:lnTo>
                            <a:lnTo>
                              <a:pt x="121" y="95"/>
                            </a:lnTo>
                            <a:lnTo>
                              <a:pt x="84" y="146"/>
                            </a:lnTo>
                            <a:lnTo>
                              <a:pt x="24" y="266"/>
                            </a:lnTo>
                            <a:lnTo>
                              <a:pt x="10" y="383"/>
                            </a:lnTo>
                            <a:lnTo>
                              <a:pt x="0" y="459"/>
                            </a:lnTo>
                            <a:lnTo>
                              <a:pt x="84" y="473"/>
                            </a:lnTo>
                            <a:lnTo>
                              <a:pt x="191" y="529"/>
                            </a:lnTo>
                          </a:path>
                        </a:pathLst>
                      </a:custGeom>
                      <a:solidFill>
                        <a:srgbClr val="00FF00"/>
                      </a:solidFill>
                      <a:ln w="12700" cap="rnd">
                        <a:solidFill>
                          <a:srgbClr val="008000"/>
                        </a:solidFill>
                        <a:round/>
                        <a:headEnd/>
                        <a:tailEnd/>
                      </a:ln>
                    </p:spPr>
                    <p:txBody>
                      <a:bodyPr/>
                      <a:lstStyle/>
                      <a:p>
                        <a:endParaRPr lang="en-US"/>
                      </a:p>
                    </p:txBody>
                  </p:sp>
                  <p:sp>
                    <p:nvSpPr>
                      <p:cNvPr id="13359" name="Freeform 58">
                        <a:extLst>
                          <a:ext uri="{FF2B5EF4-FFF2-40B4-BE49-F238E27FC236}">
                            <a16:creationId xmlns:a16="http://schemas.microsoft.com/office/drawing/2014/main" xmlns="" id="{6D591D15-BC2E-4F92-B232-E4DDA744BE3B}"/>
                          </a:ext>
                        </a:extLst>
                      </p:cNvPr>
                      <p:cNvSpPr>
                        <a:spLocks/>
                      </p:cNvSpPr>
                      <p:nvPr/>
                    </p:nvSpPr>
                    <p:spPr bwMode="auto">
                      <a:xfrm>
                        <a:off x="325" y="1278"/>
                        <a:ext cx="383" cy="529"/>
                      </a:xfrm>
                      <a:custGeom>
                        <a:avLst/>
                        <a:gdLst>
                          <a:gd name="T0" fmla="*/ 191 w 383"/>
                          <a:gd name="T1" fmla="*/ 0 h 529"/>
                          <a:gd name="T2" fmla="*/ 201 w 383"/>
                          <a:gd name="T3" fmla="*/ 74 h 529"/>
                          <a:gd name="T4" fmla="*/ 206 w 383"/>
                          <a:gd name="T5" fmla="*/ 130 h 529"/>
                          <a:gd name="T6" fmla="*/ 186 w 383"/>
                          <a:gd name="T7" fmla="*/ 191 h 529"/>
                          <a:gd name="T8" fmla="*/ 154 w 383"/>
                          <a:gd name="T9" fmla="*/ 238 h 529"/>
                          <a:gd name="T10" fmla="*/ 113 w 383"/>
                          <a:gd name="T11" fmla="*/ 285 h 529"/>
                          <a:gd name="T12" fmla="*/ 65 w 383"/>
                          <a:gd name="T13" fmla="*/ 318 h 529"/>
                          <a:gd name="T14" fmla="*/ 0 w 383"/>
                          <a:gd name="T15" fmla="*/ 341 h 529"/>
                          <a:gd name="T16" fmla="*/ 70 w 383"/>
                          <a:gd name="T17" fmla="*/ 411 h 529"/>
                          <a:gd name="T18" fmla="*/ 103 w 383"/>
                          <a:gd name="T19" fmla="*/ 528 h 529"/>
                          <a:gd name="T20" fmla="*/ 186 w 383"/>
                          <a:gd name="T21" fmla="*/ 482 h 529"/>
                          <a:gd name="T22" fmla="*/ 261 w 383"/>
                          <a:gd name="T23" fmla="*/ 435 h 529"/>
                          <a:gd name="T24" fmla="*/ 298 w 383"/>
                          <a:gd name="T25" fmla="*/ 383 h 529"/>
                          <a:gd name="T26" fmla="*/ 359 w 383"/>
                          <a:gd name="T27" fmla="*/ 262 h 529"/>
                          <a:gd name="T28" fmla="*/ 373 w 383"/>
                          <a:gd name="T29" fmla="*/ 145 h 529"/>
                          <a:gd name="T30" fmla="*/ 382 w 383"/>
                          <a:gd name="T31" fmla="*/ 70 h 529"/>
                          <a:gd name="T32" fmla="*/ 298 w 383"/>
                          <a:gd name="T33" fmla="*/ 56 h 529"/>
                          <a:gd name="T34" fmla="*/ 191 w 383"/>
                          <a:gd name="T35" fmla="*/ 0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29"/>
                          <a:gd name="T56" fmla="*/ 383 w 383"/>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29">
                            <a:moveTo>
                              <a:pt x="191" y="0"/>
                            </a:moveTo>
                            <a:lnTo>
                              <a:pt x="201" y="74"/>
                            </a:lnTo>
                            <a:lnTo>
                              <a:pt x="206" y="130"/>
                            </a:lnTo>
                            <a:lnTo>
                              <a:pt x="186" y="191"/>
                            </a:lnTo>
                            <a:lnTo>
                              <a:pt x="154" y="238"/>
                            </a:lnTo>
                            <a:lnTo>
                              <a:pt x="113" y="285"/>
                            </a:lnTo>
                            <a:lnTo>
                              <a:pt x="65" y="318"/>
                            </a:lnTo>
                            <a:lnTo>
                              <a:pt x="0" y="341"/>
                            </a:lnTo>
                            <a:lnTo>
                              <a:pt x="70" y="411"/>
                            </a:lnTo>
                            <a:lnTo>
                              <a:pt x="103" y="528"/>
                            </a:lnTo>
                            <a:lnTo>
                              <a:pt x="186" y="482"/>
                            </a:lnTo>
                            <a:lnTo>
                              <a:pt x="261" y="435"/>
                            </a:lnTo>
                            <a:lnTo>
                              <a:pt x="298" y="383"/>
                            </a:lnTo>
                            <a:lnTo>
                              <a:pt x="359" y="262"/>
                            </a:lnTo>
                            <a:lnTo>
                              <a:pt x="373" y="145"/>
                            </a:lnTo>
                            <a:lnTo>
                              <a:pt x="382" y="70"/>
                            </a:lnTo>
                            <a:lnTo>
                              <a:pt x="298" y="56"/>
                            </a:lnTo>
                            <a:lnTo>
                              <a:pt x="191" y="0"/>
                            </a:lnTo>
                          </a:path>
                        </a:pathLst>
                      </a:custGeom>
                      <a:solidFill>
                        <a:srgbClr val="00FF00"/>
                      </a:solidFill>
                      <a:ln w="12700" cap="rnd">
                        <a:solidFill>
                          <a:srgbClr val="008000"/>
                        </a:solidFill>
                        <a:round/>
                        <a:headEnd/>
                        <a:tailEnd/>
                      </a:ln>
                    </p:spPr>
                    <p:txBody>
                      <a:bodyPr/>
                      <a:lstStyle/>
                      <a:p>
                        <a:endParaRPr lang="en-US"/>
                      </a:p>
                    </p:txBody>
                  </p:sp>
                  <p:sp>
                    <p:nvSpPr>
                      <p:cNvPr id="13360" name="Freeform 59">
                        <a:extLst>
                          <a:ext uri="{FF2B5EF4-FFF2-40B4-BE49-F238E27FC236}">
                            <a16:creationId xmlns:a16="http://schemas.microsoft.com/office/drawing/2014/main" xmlns="" id="{CA4C815B-D50A-4876-ABF4-E27FA8993267}"/>
                          </a:ext>
                        </a:extLst>
                      </p:cNvPr>
                      <p:cNvSpPr>
                        <a:spLocks/>
                      </p:cNvSpPr>
                      <p:nvPr/>
                    </p:nvSpPr>
                    <p:spPr bwMode="auto">
                      <a:xfrm>
                        <a:off x="282" y="1082"/>
                        <a:ext cx="384" cy="529"/>
                      </a:xfrm>
                      <a:custGeom>
                        <a:avLst/>
                        <a:gdLst>
                          <a:gd name="T0" fmla="*/ 193 w 384"/>
                          <a:gd name="T1" fmla="*/ 528 h 529"/>
                          <a:gd name="T2" fmla="*/ 183 w 384"/>
                          <a:gd name="T3" fmla="*/ 454 h 529"/>
                          <a:gd name="T4" fmla="*/ 179 w 384"/>
                          <a:gd name="T5" fmla="*/ 397 h 529"/>
                          <a:gd name="T6" fmla="*/ 197 w 384"/>
                          <a:gd name="T7" fmla="*/ 336 h 529"/>
                          <a:gd name="T8" fmla="*/ 229 w 384"/>
                          <a:gd name="T9" fmla="*/ 290 h 529"/>
                          <a:gd name="T10" fmla="*/ 272 w 384"/>
                          <a:gd name="T11" fmla="*/ 243 h 529"/>
                          <a:gd name="T12" fmla="*/ 318 w 384"/>
                          <a:gd name="T13" fmla="*/ 210 h 529"/>
                          <a:gd name="T14" fmla="*/ 383 w 384"/>
                          <a:gd name="T15" fmla="*/ 187 h 529"/>
                          <a:gd name="T16" fmla="*/ 313 w 384"/>
                          <a:gd name="T17" fmla="*/ 117 h 529"/>
                          <a:gd name="T18" fmla="*/ 280 w 384"/>
                          <a:gd name="T19" fmla="*/ 0 h 529"/>
                          <a:gd name="T20" fmla="*/ 197 w 384"/>
                          <a:gd name="T21" fmla="*/ 46 h 529"/>
                          <a:gd name="T22" fmla="*/ 122 w 384"/>
                          <a:gd name="T23" fmla="*/ 94 h 529"/>
                          <a:gd name="T24" fmla="*/ 85 w 384"/>
                          <a:gd name="T25" fmla="*/ 145 h 529"/>
                          <a:gd name="T26" fmla="*/ 24 w 384"/>
                          <a:gd name="T27" fmla="*/ 266 h 529"/>
                          <a:gd name="T28" fmla="*/ 10 w 384"/>
                          <a:gd name="T29" fmla="*/ 383 h 529"/>
                          <a:gd name="T30" fmla="*/ 0 w 384"/>
                          <a:gd name="T31" fmla="*/ 458 h 529"/>
                          <a:gd name="T32" fmla="*/ 85 w 384"/>
                          <a:gd name="T33" fmla="*/ 472 h 529"/>
                          <a:gd name="T34" fmla="*/ 193 w 384"/>
                          <a:gd name="T35" fmla="*/ 528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4"/>
                          <a:gd name="T55" fmla="*/ 0 h 529"/>
                          <a:gd name="T56" fmla="*/ 384 w 384"/>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4" h="529">
                            <a:moveTo>
                              <a:pt x="193" y="528"/>
                            </a:moveTo>
                            <a:lnTo>
                              <a:pt x="183" y="454"/>
                            </a:lnTo>
                            <a:lnTo>
                              <a:pt x="179" y="397"/>
                            </a:lnTo>
                            <a:lnTo>
                              <a:pt x="197" y="336"/>
                            </a:lnTo>
                            <a:lnTo>
                              <a:pt x="229" y="290"/>
                            </a:lnTo>
                            <a:lnTo>
                              <a:pt x="272" y="243"/>
                            </a:lnTo>
                            <a:lnTo>
                              <a:pt x="318" y="210"/>
                            </a:lnTo>
                            <a:lnTo>
                              <a:pt x="383" y="187"/>
                            </a:lnTo>
                            <a:lnTo>
                              <a:pt x="313" y="117"/>
                            </a:lnTo>
                            <a:lnTo>
                              <a:pt x="280" y="0"/>
                            </a:lnTo>
                            <a:lnTo>
                              <a:pt x="197" y="46"/>
                            </a:lnTo>
                            <a:lnTo>
                              <a:pt x="122" y="94"/>
                            </a:lnTo>
                            <a:lnTo>
                              <a:pt x="85" y="145"/>
                            </a:lnTo>
                            <a:lnTo>
                              <a:pt x="24" y="266"/>
                            </a:lnTo>
                            <a:lnTo>
                              <a:pt x="10" y="383"/>
                            </a:lnTo>
                            <a:lnTo>
                              <a:pt x="0" y="458"/>
                            </a:lnTo>
                            <a:lnTo>
                              <a:pt x="85" y="472"/>
                            </a:lnTo>
                            <a:lnTo>
                              <a:pt x="193" y="528"/>
                            </a:lnTo>
                          </a:path>
                        </a:pathLst>
                      </a:custGeom>
                      <a:solidFill>
                        <a:srgbClr val="00FF00"/>
                      </a:solidFill>
                      <a:ln w="12700" cap="rnd">
                        <a:solidFill>
                          <a:srgbClr val="008000"/>
                        </a:solidFill>
                        <a:round/>
                        <a:headEnd/>
                        <a:tailEnd/>
                      </a:ln>
                    </p:spPr>
                    <p:txBody>
                      <a:bodyPr/>
                      <a:lstStyle/>
                      <a:p>
                        <a:endParaRPr lang="en-US"/>
                      </a:p>
                    </p:txBody>
                  </p:sp>
                  <p:sp>
                    <p:nvSpPr>
                      <p:cNvPr id="13361" name="Freeform 60">
                        <a:extLst>
                          <a:ext uri="{FF2B5EF4-FFF2-40B4-BE49-F238E27FC236}">
                            <a16:creationId xmlns:a16="http://schemas.microsoft.com/office/drawing/2014/main" xmlns="" id="{A5516F57-3019-4A62-8121-BC7375B5A835}"/>
                          </a:ext>
                        </a:extLst>
                      </p:cNvPr>
                      <p:cNvSpPr>
                        <a:spLocks/>
                      </p:cNvSpPr>
                      <p:nvPr/>
                    </p:nvSpPr>
                    <p:spPr bwMode="auto">
                      <a:xfrm>
                        <a:off x="250" y="1474"/>
                        <a:ext cx="383" cy="529"/>
                      </a:xfrm>
                      <a:custGeom>
                        <a:avLst/>
                        <a:gdLst>
                          <a:gd name="T0" fmla="*/ 192 w 383"/>
                          <a:gd name="T1" fmla="*/ 0 h 529"/>
                          <a:gd name="T2" fmla="*/ 201 w 383"/>
                          <a:gd name="T3" fmla="*/ 74 h 529"/>
                          <a:gd name="T4" fmla="*/ 205 w 383"/>
                          <a:gd name="T5" fmla="*/ 130 h 529"/>
                          <a:gd name="T6" fmla="*/ 187 w 383"/>
                          <a:gd name="T7" fmla="*/ 191 h 529"/>
                          <a:gd name="T8" fmla="*/ 153 w 383"/>
                          <a:gd name="T9" fmla="*/ 239 h 529"/>
                          <a:gd name="T10" fmla="*/ 111 w 383"/>
                          <a:gd name="T11" fmla="*/ 285 h 529"/>
                          <a:gd name="T12" fmla="*/ 65 w 383"/>
                          <a:gd name="T13" fmla="*/ 317 h 529"/>
                          <a:gd name="T14" fmla="*/ 0 w 383"/>
                          <a:gd name="T15" fmla="*/ 340 h 529"/>
                          <a:gd name="T16" fmla="*/ 69 w 383"/>
                          <a:gd name="T17" fmla="*/ 410 h 529"/>
                          <a:gd name="T18" fmla="*/ 102 w 383"/>
                          <a:gd name="T19" fmla="*/ 528 h 529"/>
                          <a:gd name="T20" fmla="*/ 187 w 383"/>
                          <a:gd name="T21" fmla="*/ 481 h 529"/>
                          <a:gd name="T22" fmla="*/ 261 w 383"/>
                          <a:gd name="T23" fmla="*/ 434 h 529"/>
                          <a:gd name="T24" fmla="*/ 299 w 383"/>
                          <a:gd name="T25" fmla="*/ 383 h 529"/>
                          <a:gd name="T26" fmla="*/ 359 w 383"/>
                          <a:gd name="T27" fmla="*/ 262 h 529"/>
                          <a:gd name="T28" fmla="*/ 373 w 383"/>
                          <a:gd name="T29" fmla="*/ 145 h 529"/>
                          <a:gd name="T30" fmla="*/ 382 w 383"/>
                          <a:gd name="T31" fmla="*/ 71 h 529"/>
                          <a:gd name="T32" fmla="*/ 299 w 383"/>
                          <a:gd name="T33" fmla="*/ 56 h 529"/>
                          <a:gd name="T34" fmla="*/ 192 w 383"/>
                          <a:gd name="T35" fmla="*/ 0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29"/>
                          <a:gd name="T56" fmla="*/ 383 w 383"/>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29">
                            <a:moveTo>
                              <a:pt x="192" y="0"/>
                            </a:moveTo>
                            <a:lnTo>
                              <a:pt x="201" y="74"/>
                            </a:lnTo>
                            <a:lnTo>
                              <a:pt x="205" y="130"/>
                            </a:lnTo>
                            <a:lnTo>
                              <a:pt x="187" y="191"/>
                            </a:lnTo>
                            <a:lnTo>
                              <a:pt x="153" y="239"/>
                            </a:lnTo>
                            <a:lnTo>
                              <a:pt x="111" y="285"/>
                            </a:lnTo>
                            <a:lnTo>
                              <a:pt x="65" y="317"/>
                            </a:lnTo>
                            <a:lnTo>
                              <a:pt x="0" y="340"/>
                            </a:lnTo>
                            <a:lnTo>
                              <a:pt x="69" y="410"/>
                            </a:lnTo>
                            <a:lnTo>
                              <a:pt x="102" y="528"/>
                            </a:lnTo>
                            <a:lnTo>
                              <a:pt x="187" y="481"/>
                            </a:lnTo>
                            <a:lnTo>
                              <a:pt x="261" y="434"/>
                            </a:lnTo>
                            <a:lnTo>
                              <a:pt x="299" y="383"/>
                            </a:lnTo>
                            <a:lnTo>
                              <a:pt x="359" y="262"/>
                            </a:lnTo>
                            <a:lnTo>
                              <a:pt x="373" y="145"/>
                            </a:lnTo>
                            <a:lnTo>
                              <a:pt x="382" y="71"/>
                            </a:lnTo>
                            <a:lnTo>
                              <a:pt x="299" y="56"/>
                            </a:lnTo>
                            <a:lnTo>
                              <a:pt x="192" y="0"/>
                            </a:lnTo>
                          </a:path>
                        </a:pathLst>
                      </a:custGeom>
                      <a:solidFill>
                        <a:srgbClr val="00FF00"/>
                      </a:solidFill>
                      <a:ln w="12700" cap="rnd">
                        <a:solidFill>
                          <a:srgbClr val="008000"/>
                        </a:solidFill>
                        <a:round/>
                        <a:headEnd/>
                        <a:tailEnd/>
                      </a:ln>
                    </p:spPr>
                    <p:txBody>
                      <a:bodyPr/>
                      <a:lstStyle/>
                      <a:p>
                        <a:endParaRPr lang="en-US"/>
                      </a:p>
                    </p:txBody>
                  </p:sp>
                  <p:sp>
                    <p:nvSpPr>
                      <p:cNvPr id="13362" name="Freeform 61">
                        <a:extLst>
                          <a:ext uri="{FF2B5EF4-FFF2-40B4-BE49-F238E27FC236}">
                            <a16:creationId xmlns:a16="http://schemas.microsoft.com/office/drawing/2014/main" xmlns="" id="{22F8555A-AF1D-40B1-B376-869CE3C30FD3}"/>
                          </a:ext>
                        </a:extLst>
                      </p:cNvPr>
                      <p:cNvSpPr>
                        <a:spLocks/>
                      </p:cNvSpPr>
                      <p:nvPr/>
                    </p:nvSpPr>
                    <p:spPr bwMode="auto">
                      <a:xfrm>
                        <a:off x="199" y="1320"/>
                        <a:ext cx="383" cy="528"/>
                      </a:xfrm>
                      <a:custGeom>
                        <a:avLst/>
                        <a:gdLst>
                          <a:gd name="T0" fmla="*/ 190 w 383"/>
                          <a:gd name="T1" fmla="*/ 0 h 528"/>
                          <a:gd name="T2" fmla="*/ 199 w 383"/>
                          <a:gd name="T3" fmla="*/ 75 h 528"/>
                          <a:gd name="T4" fmla="*/ 204 w 383"/>
                          <a:gd name="T5" fmla="*/ 131 h 528"/>
                          <a:gd name="T6" fmla="*/ 186 w 383"/>
                          <a:gd name="T7" fmla="*/ 192 h 528"/>
                          <a:gd name="T8" fmla="*/ 153 w 383"/>
                          <a:gd name="T9" fmla="*/ 238 h 528"/>
                          <a:gd name="T10" fmla="*/ 111 w 383"/>
                          <a:gd name="T11" fmla="*/ 285 h 528"/>
                          <a:gd name="T12" fmla="*/ 65 w 383"/>
                          <a:gd name="T13" fmla="*/ 318 h 528"/>
                          <a:gd name="T14" fmla="*/ 0 w 383"/>
                          <a:gd name="T15" fmla="*/ 341 h 528"/>
                          <a:gd name="T16" fmla="*/ 70 w 383"/>
                          <a:gd name="T17" fmla="*/ 412 h 528"/>
                          <a:gd name="T18" fmla="*/ 102 w 383"/>
                          <a:gd name="T19" fmla="*/ 527 h 528"/>
                          <a:gd name="T20" fmla="*/ 186 w 383"/>
                          <a:gd name="T21" fmla="*/ 481 h 528"/>
                          <a:gd name="T22" fmla="*/ 261 w 383"/>
                          <a:gd name="T23" fmla="*/ 435 h 528"/>
                          <a:gd name="T24" fmla="*/ 299 w 383"/>
                          <a:gd name="T25" fmla="*/ 384 h 528"/>
                          <a:gd name="T26" fmla="*/ 358 w 383"/>
                          <a:gd name="T27" fmla="*/ 263 h 528"/>
                          <a:gd name="T28" fmla="*/ 372 w 383"/>
                          <a:gd name="T29" fmla="*/ 145 h 528"/>
                          <a:gd name="T30" fmla="*/ 382 w 383"/>
                          <a:gd name="T31" fmla="*/ 70 h 528"/>
                          <a:gd name="T32" fmla="*/ 299 w 383"/>
                          <a:gd name="T33" fmla="*/ 56 h 528"/>
                          <a:gd name="T34" fmla="*/ 190 w 383"/>
                          <a:gd name="T35" fmla="*/ 0 h 5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
                          <a:gd name="T55" fmla="*/ 0 h 528"/>
                          <a:gd name="T56" fmla="*/ 383 w 383"/>
                          <a:gd name="T57" fmla="*/ 528 h 5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 h="528">
                            <a:moveTo>
                              <a:pt x="190" y="0"/>
                            </a:moveTo>
                            <a:lnTo>
                              <a:pt x="199" y="75"/>
                            </a:lnTo>
                            <a:lnTo>
                              <a:pt x="204" y="131"/>
                            </a:lnTo>
                            <a:lnTo>
                              <a:pt x="186" y="192"/>
                            </a:lnTo>
                            <a:lnTo>
                              <a:pt x="153" y="238"/>
                            </a:lnTo>
                            <a:lnTo>
                              <a:pt x="111" y="285"/>
                            </a:lnTo>
                            <a:lnTo>
                              <a:pt x="65" y="318"/>
                            </a:lnTo>
                            <a:lnTo>
                              <a:pt x="0" y="341"/>
                            </a:lnTo>
                            <a:lnTo>
                              <a:pt x="70" y="412"/>
                            </a:lnTo>
                            <a:lnTo>
                              <a:pt x="102" y="527"/>
                            </a:lnTo>
                            <a:lnTo>
                              <a:pt x="186" y="481"/>
                            </a:lnTo>
                            <a:lnTo>
                              <a:pt x="261" y="435"/>
                            </a:lnTo>
                            <a:lnTo>
                              <a:pt x="299" y="384"/>
                            </a:lnTo>
                            <a:lnTo>
                              <a:pt x="358" y="263"/>
                            </a:lnTo>
                            <a:lnTo>
                              <a:pt x="372" y="145"/>
                            </a:lnTo>
                            <a:lnTo>
                              <a:pt x="382" y="70"/>
                            </a:lnTo>
                            <a:lnTo>
                              <a:pt x="299" y="56"/>
                            </a:lnTo>
                            <a:lnTo>
                              <a:pt x="190" y="0"/>
                            </a:lnTo>
                          </a:path>
                        </a:pathLst>
                      </a:custGeom>
                      <a:solidFill>
                        <a:srgbClr val="00FF00"/>
                      </a:solidFill>
                      <a:ln w="12700" cap="rnd">
                        <a:solidFill>
                          <a:srgbClr val="008000"/>
                        </a:solidFill>
                        <a:round/>
                        <a:headEnd/>
                        <a:tailEnd/>
                      </a:ln>
                    </p:spPr>
                    <p:txBody>
                      <a:bodyPr/>
                      <a:lstStyle/>
                      <a:p>
                        <a:endParaRPr lang="en-US"/>
                      </a:p>
                    </p:txBody>
                  </p:sp>
                  <p:sp>
                    <p:nvSpPr>
                      <p:cNvPr id="13363" name="Freeform 62">
                        <a:extLst>
                          <a:ext uri="{FF2B5EF4-FFF2-40B4-BE49-F238E27FC236}">
                            <a16:creationId xmlns:a16="http://schemas.microsoft.com/office/drawing/2014/main" xmlns="" id="{47D4F89E-CC3B-4DAA-94F2-FBE941BCE8EA}"/>
                          </a:ext>
                        </a:extLst>
                      </p:cNvPr>
                      <p:cNvSpPr>
                        <a:spLocks/>
                      </p:cNvSpPr>
                      <p:nvPr/>
                    </p:nvSpPr>
                    <p:spPr bwMode="auto">
                      <a:xfrm>
                        <a:off x="150" y="1355"/>
                        <a:ext cx="527" cy="384"/>
                      </a:xfrm>
                      <a:custGeom>
                        <a:avLst/>
                        <a:gdLst>
                          <a:gd name="T0" fmla="*/ 526 w 527"/>
                          <a:gd name="T1" fmla="*/ 192 h 384"/>
                          <a:gd name="T2" fmla="*/ 452 w 527"/>
                          <a:gd name="T3" fmla="*/ 200 h 384"/>
                          <a:gd name="T4" fmla="*/ 397 w 527"/>
                          <a:gd name="T5" fmla="*/ 206 h 384"/>
                          <a:gd name="T6" fmla="*/ 336 w 527"/>
                          <a:gd name="T7" fmla="*/ 187 h 384"/>
                          <a:gd name="T8" fmla="*/ 289 w 527"/>
                          <a:gd name="T9" fmla="*/ 153 h 384"/>
                          <a:gd name="T10" fmla="*/ 241 w 527"/>
                          <a:gd name="T11" fmla="*/ 112 h 384"/>
                          <a:gd name="T12" fmla="*/ 209 w 527"/>
                          <a:gd name="T13" fmla="*/ 65 h 384"/>
                          <a:gd name="T14" fmla="*/ 185 w 527"/>
                          <a:gd name="T15" fmla="*/ 0 h 384"/>
                          <a:gd name="T16" fmla="*/ 116 w 527"/>
                          <a:gd name="T17" fmla="*/ 70 h 384"/>
                          <a:gd name="T18" fmla="*/ 0 w 527"/>
                          <a:gd name="T19" fmla="*/ 102 h 384"/>
                          <a:gd name="T20" fmla="*/ 46 w 527"/>
                          <a:gd name="T21" fmla="*/ 187 h 384"/>
                          <a:gd name="T22" fmla="*/ 93 w 527"/>
                          <a:gd name="T23" fmla="*/ 261 h 384"/>
                          <a:gd name="T24" fmla="*/ 144 w 527"/>
                          <a:gd name="T25" fmla="*/ 299 h 384"/>
                          <a:gd name="T26" fmla="*/ 266 w 527"/>
                          <a:gd name="T27" fmla="*/ 359 h 384"/>
                          <a:gd name="T28" fmla="*/ 382 w 527"/>
                          <a:gd name="T29" fmla="*/ 373 h 384"/>
                          <a:gd name="T30" fmla="*/ 457 w 527"/>
                          <a:gd name="T31" fmla="*/ 383 h 384"/>
                          <a:gd name="T32" fmla="*/ 470 w 527"/>
                          <a:gd name="T33" fmla="*/ 299 h 384"/>
                          <a:gd name="T34" fmla="*/ 526 w 527"/>
                          <a:gd name="T35" fmla="*/ 192 h 3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7"/>
                          <a:gd name="T55" fmla="*/ 0 h 384"/>
                          <a:gd name="T56" fmla="*/ 527 w 527"/>
                          <a:gd name="T57" fmla="*/ 384 h 3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7" h="384">
                            <a:moveTo>
                              <a:pt x="526" y="192"/>
                            </a:moveTo>
                            <a:lnTo>
                              <a:pt x="452" y="200"/>
                            </a:lnTo>
                            <a:lnTo>
                              <a:pt x="397" y="206"/>
                            </a:lnTo>
                            <a:lnTo>
                              <a:pt x="336" y="187"/>
                            </a:lnTo>
                            <a:lnTo>
                              <a:pt x="289" y="153"/>
                            </a:lnTo>
                            <a:lnTo>
                              <a:pt x="241" y="112"/>
                            </a:lnTo>
                            <a:lnTo>
                              <a:pt x="209" y="65"/>
                            </a:lnTo>
                            <a:lnTo>
                              <a:pt x="185" y="0"/>
                            </a:lnTo>
                            <a:lnTo>
                              <a:pt x="116" y="70"/>
                            </a:lnTo>
                            <a:lnTo>
                              <a:pt x="0" y="102"/>
                            </a:lnTo>
                            <a:lnTo>
                              <a:pt x="46" y="187"/>
                            </a:lnTo>
                            <a:lnTo>
                              <a:pt x="93" y="261"/>
                            </a:lnTo>
                            <a:lnTo>
                              <a:pt x="144" y="299"/>
                            </a:lnTo>
                            <a:lnTo>
                              <a:pt x="266" y="359"/>
                            </a:lnTo>
                            <a:lnTo>
                              <a:pt x="382" y="373"/>
                            </a:lnTo>
                            <a:lnTo>
                              <a:pt x="457" y="383"/>
                            </a:lnTo>
                            <a:lnTo>
                              <a:pt x="470" y="299"/>
                            </a:lnTo>
                            <a:lnTo>
                              <a:pt x="526" y="192"/>
                            </a:lnTo>
                          </a:path>
                        </a:pathLst>
                      </a:custGeom>
                      <a:solidFill>
                        <a:srgbClr val="00FF00"/>
                      </a:solidFill>
                      <a:ln w="12700" cap="rnd">
                        <a:solidFill>
                          <a:srgbClr val="008000"/>
                        </a:solidFill>
                        <a:round/>
                        <a:headEnd/>
                        <a:tailEnd/>
                      </a:ln>
                    </p:spPr>
                    <p:txBody>
                      <a:bodyPr/>
                      <a:lstStyle/>
                      <a:p>
                        <a:endParaRPr lang="en-US"/>
                      </a:p>
                    </p:txBody>
                  </p:sp>
                  <p:sp>
                    <p:nvSpPr>
                      <p:cNvPr id="13364" name="Freeform 63">
                        <a:extLst>
                          <a:ext uri="{FF2B5EF4-FFF2-40B4-BE49-F238E27FC236}">
                            <a16:creationId xmlns:a16="http://schemas.microsoft.com/office/drawing/2014/main" xmlns="" id="{B64F1161-0CA4-4296-9A23-E153C657FF52}"/>
                          </a:ext>
                        </a:extLst>
                      </p:cNvPr>
                      <p:cNvSpPr>
                        <a:spLocks/>
                      </p:cNvSpPr>
                      <p:nvPr/>
                    </p:nvSpPr>
                    <p:spPr bwMode="auto">
                      <a:xfrm>
                        <a:off x="371" y="1432"/>
                        <a:ext cx="384" cy="530"/>
                      </a:xfrm>
                      <a:custGeom>
                        <a:avLst/>
                        <a:gdLst>
                          <a:gd name="T0" fmla="*/ 191 w 384"/>
                          <a:gd name="T1" fmla="*/ 529 h 530"/>
                          <a:gd name="T2" fmla="*/ 183 w 384"/>
                          <a:gd name="T3" fmla="*/ 453 h 530"/>
                          <a:gd name="T4" fmla="*/ 178 w 384"/>
                          <a:gd name="T5" fmla="*/ 397 h 530"/>
                          <a:gd name="T6" fmla="*/ 196 w 384"/>
                          <a:gd name="T7" fmla="*/ 337 h 530"/>
                          <a:gd name="T8" fmla="*/ 229 w 384"/>
                          <a:gd name="T9" fmla="*/ 290 h 530"/>
                          <a:gd name="T10" fmla="*/ 271 w 384"/>
                          <a:gd name="T11" fmla="*/ 243 h 530"/>
                          <a:gd name="T12" fmla="*/ 318 w 384"/>
                          <a:gd name="T13" fmla="*/ 211 h 530"/>
                          <a:gd name="T14" fmla="*/ 383 w 384"/>
                          <a:gd name="T15" fmla="*/ 187 h 530"/>
                          <a:gd name="T16" fmla="*/ 313 w 384"/>
                          <a:gd name="T17" fmla="*/ 117 h 530"/>
                          <a:gd name="T18" fmla="*/ 280 w 384"/>
                          <a:gd name="T19" fmla="*/ 0 h 530"/>
                          <a:gd name="T20" fmla="*/ 196 w 384"/>
                          <a:gd name="T21" fmla="*/ 47 h 530"/>
                          <a:gd name="T22" fmla="*/ 122 w 384"/>
                          <a:gd name="T23" fmla="*/ 94 h 530"/>
                          <a:gd name="T24" fmla="*/ 84 w 384"/>
                          <a:gd name="T25" fmla="*/ 146 h 530"/>
                          <a:gd name="T26" fmla="*/ 23 w 384"/>
                          <a:gd name="T27" fmla="*/ 267 h 530"/>
                          <a:gd name="T28" fmla="*/ 9 w 384"/>
                          <a:gd name="T29" fmla="*/ 383 h 530"/>
                          <a:gd name="T30" fmla="*/ 0 w 384"/>
                          <a:gd name="T31" fmla="*/ 458 h 530"/>
                          <a:gd name="T32" fmla="*/ 84 w 384"/>
                          <a:gd name="T33" fmla="*/ 473 h 530"/>
                          <a:gd name="T34" fmla="*/ 191 w 384"/>
                          <a:gd name="T35" fmla="*/ 529 h 5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4"/>
                          <a:gd name="T55" fmla="*/ 0 h 530"/>
                          <a:gd name="T56" fmla="*/ 384 w 384"/>
                          <a:gd name="T57" fmla="*/ 530 h 5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4" h="530">
                            <a:moveTo>
                              <a:pt x="191" y="529"/>
                            </a:moveTo>
                            <a:lnTo>
                              <a:pt x="183" y="453"/>
                            </a:lnTo>
                            <a:lnTo>
                              <a:pt x="178" y="397"/>
                            </a:lnTo>
                            <a:lnTo>
                              <a:pt x="196" y="337"/>
                            </a:lnTo>
                            <a:lnTo>
                              <a:pt x="229" y="290"/>
                            </a:lnTo>
                            <a:lnTo>
                              <a:pt x="271" y="243"/>
                            </a:lnTo>
                            <a:lnTo>
                              <a:pt x="318" y="211"/>
                            </a:lnTo>
                            <a:lnTo>
                              <a:pt x="383" y="187"/>
                            </a:lnTo>
                            <a:lnTo>
                              <a:pt x="313" y="117"/>
                            </a:lnTo>
                            <a:lnTo>
                              <a:pt x="280" y="0"/>
                            </a:lnTo>
                            <a:lnTo>
                              <a:pt x="196" y="47"/>
                            </a:lnTo>
                            <a:lnTo>
                              <a:pt x="122" y="94"/>
                            </a:lnTo>
                            <a:lnTo>
                              <a:pt x="84" y="146"/>
                            </a:lnTo>
                            <a:lnTo>
                              <a:pt x="23" y="267"/>
                            </a:lnTo>
                            <a:lnTo>
                              <a:pt x="9" y="383"/>
                            </a:lnTo>
                            <a:lnTo>
                              <a:pt x="0" y="458"/>
                            </a:lnTo>
                            <a:lnTo>
                              <a:pt x="84" y="473"/>
                            </a:lnTo>
                            <a:lnTo>
                              <a:pt x="191" y="529"/>
                            </a:lnTo>
                          </a:path>
                        </a:pathLst>
                      </a:custGeom>
                      <a:solidFill>
                        <a:srgbClr val="00FF00"/>
                      </a:solidFill>
                      <a:ln w="12700" cap="rnd">
                        <a:solidFill>
                          <a:srgbClr val="008000"/>
                        </a:solidFill>
                        <a:round/>
                        <a:headEnd/>
                        <a:tailEnd/>
                      </a:ln>
                    </p:spPr>
                    <p:txBody>
                      <a:bodyPr/>
                      <a:lstStyle/>
                      <a:p>
                        <a:endParaRPr lang="en-US"/>
                      </a:p>
                    </p:txBody>
                  </p:sp>
                  <p:sp>
                    <p:nvSpPr>
                      <p:cNvPr id="13365" name="Freeform 64">
                        <a:extLst>
                          <a:ext uri="{FF2B5EF4-FFF2-40B4-BE49-F238E27FC236}">
                            <a16:creationId xmlns:a16="http://schemas.microsoft.com/office/drawing/2014/main" xmlns="" id="{35574273-A76A-47E3-A44D-C4C9D0616720}"/>
                          </a:ext>
                        </a:extLst>
                      </p:cNvPr>
                      <p:cNvSpPr>
                        <a:spLocks/>
                      </p:cNvSpPr>
                      <p:nvPr/>
                    </p:nvSpPr>
                    <p:spPr bwMode="auto">
                      <a:xfrm>
                        <a:off x="371" y="1592"/>
                        <a:ext cx="384" cy="528"/>
                      </a:xfrm>
                      <a:custGeom>
                        <a:avLst/>
                        <a:gdLst>
                          <a:gd name="T0" fmla="*/ 191 w 384"/>
                          <a:gd name="T1" fmla="*/ 527 h 528"/>
                          <a:gd name="T2" fmla="*/ 183 w 384"/>
                          <a:gd name="T3" fmla="*/ 453 h 528"/>
                          <a:gd name="T4" fmla="*/ 178 w 384"/>
                          <a:gd name="T5" fmla="*/ 397 h 528"/>
                          <a:gd name="T6" fmla="*/ 196 w 384"/>
                          <a:gd name="T7" fmla="*/ 337 h 528"/>
                          <a:gd name="T8" fmla="*/ 229 w 384"/>
                          <a:gd name="T9" fmla="*/ 289 h 528"/>
                          <a:gd name="T10" fmla="*/ 271 w 384"/>
                          <a:gd name="T11" fmla="*/ 242 h 528"/>
                          <a:gd name="T12" fmla="*/ 318 w 384"/>
                          <a:gd name="T13" fmla="*/ 210 h 528"/>
                          <a:gd name="T14" fmla="*/ 383 w 384"/>
                          <a:gd name="T15" fmla="*/ 186 h 528"/>
                          <a:gd name="T16" fmla="*/ 313 w 384"/>
                          <a:gd name="T17" fmla="*/ 117 h 528"/>
                          <a:gd name="T18" fmla="*/ 280 w 384"/>
                          <a:gd name="T19" fmla="*/ 0 h 528"/>
                          <a:gd name="T20" fmla="*/ 196 w 384"/>
                          <a:gd name="T21" fmla="*/ 47 h 528"/>
                          <a:gd name="T22" fmla="*/ 122 w 384"/>
                          <a:gd name="T23" fmla="*/ 94 h 528"/>
                          <a:gd name="T24" fmla="*/ 84 w 384"/>
                          <a:gd name="T25" fmla="*/ 145 h 528"/>
                          <a:gd name="T26" fmla="*/ 23 w 384"/>
                          <a:gd name="T27" fmla="*/ 266 h 528"/>
                          <a:gd name="T28" fmla="*/ 9 w 384"/>
                          <a:gd name="T29" fmla="*/ 383 h 528"/>
                          <a:gd name="T30" fmla="*/ 0 w 384"/>
                          <a:gd name="T31" fmla="*/ 457 h 528"/>
                          <a:gd name="T32" fmla="*/ 84 w 384"/>
                          <a:gd name="T33" fmla="*/ 471 h 528"/>
                          <a:gd name="T34" fmla="*/ 191 w 384"/>
                          <a:gd name="T35" fmla="*/ 527 h 5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4"/>
                          <a:gd name="T55" fmla="*/ 0 h 528"/>
                          <a:gd name="T56" fmla="*/ 384 w 384"/>
                          <a:gd name="T57" fmla="*/ 528 h 5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4" h="528">
                            <a:moveTo>
                              <a:pt x="191" y="527"/>
                            </a:moveTo>
                            <a:lnTo>
                              <a:pt x="183" y="453"/>
                            </a:lnTo>
                            <a:lnTo>
                              <a:pt x="178" y="397"/>
                            </a:lnTo>
                            <a:lnTo>
                              <a:pt x="196" y="337"/>
                            </a:lnTo>
                            <a:lnTo>
                              <a:pt x="229" y="289"/>
                            </a:lnTo>
                            <a:lnTo>
                              <a:pt x="271" y="242"/>
                            </a:lnTo>
                            <a:lnTo>
                              <a:pt x="318" y="210"/>
                            </a:lnTo>
                            <a:lnTo>
                              <a:pt x="383" y="186"/>
                            </a:lnTo>
                            <a:lnTo>
                              <a:pt x="313" y="117"/>
                            </a:lnTo>
                            <a:lnTo>
                              <a:pt x="280" y="0"/>
                            </a:lnTo>
                            <a:lnTo>
                              <a:pt x="196" y="47"/>
                            </a:lnTo>
                            <a:lnTo>
                              <a:pt x="122" y="94"/>
                            </a:lnTo>
                            <a:lnTo>
                              <a:pt x="84" y="145"/>
                            </a:lnTo>
                            <a:lnTo>
                              <a:pt x="23" y="266"/>
                            </a:lnTo>
                            <a:lnTo>
                              <a:pt x="9" y="383"/>
                            </a:lnTo>
                            <a:lnTo>
                              <a:pt x="0" y="457"/>
                            </a:lnTo>
                            <a:lnTo>
                              <a:pt x="84" y="471"/>
                            </a:lnTo>
                            <a:lnTo>
                              <a:pt x="191" y="527"/>
                            </a:lnTo>
                          </a:path>
                        </a:pathLst>
                      </a:custGeom>
                      <a:solidFill>
                        <a:srgbClr val="00FF00"/>
                      </a:solidFill>
                      <a:ln w="12700" cap="rnd">
                        <a:solidFill>
                          <a:srgbClr val="008000"/>
                        </a:solidFill>
                        <a:round/>
                        <a:headEnd/>
                        <a:tailEnd/>
                      </a:ln>
                    </p:spPr>
                    <p:txBody>
                      <a:bodyPr/>
                      <a:lstStyle/>
                      <a:p>
                        <a:endParaRPr lang="en-US"/>
                      </a:p>
                    </p:txBody>
                  </p:sp>
                </p:grpSp>
              </p:grpSp>
              <p:grpSp>
                <p:nvGrpSpPr>
                  <p:cNvPr id="13350" name="Group 72">
                    <a:extLst>
                      <a:ext uri="{FF2B5EF4-FFF2-40B4-BE49-F238E27FC236}">
                        <a16:creationId xmlns:a16="http://schemas.microsoft.com/office/drawing/2014/main" xmlns="" id="{7CBF52B4-F991-4ADC-836A-A062CF5ECD0E}"/>
                      </a:ext>
                    </a:extLst>
                  </p:cNvPr>
                  <p:cNvGrpSpPr>
                    <a:grpSpLocks/>
                  </p:cNvGrpSpPr>
                  <p:nvPr/>
                </p:nvGrpSpPr>
                <p:grpSpPr bwMode="auto">
                  <a:xfrm>
                    <a:off x="12" y="1439"/>
                    <a:ext cx="275" cy="346"/>
                    <a:chOff x="12" y="1439"/>
                    <a:chExt cx="275" cy="346"/>
                  </a:xfrm>
                </p:grpSpPr>
                <p:sp>
                  <p:nvSpPr>
                    <p:cNvPr id="13351" name="Freeform 67">
                      <a:extLst>
                        <a:ext uri="{FF2B5EF4-FFF2-40B4-BE49-F238E27FC236}">
                          <a16:creationId xmlns:a16="http://schemas.microsoft.com/office/drawing/2014/main" xmlns="" id="{01A42E9C-A948-4563-A46B-C870C2E3AAC4}"/>
                        </a:ext>
                      </a:extLst>
                    </p:cNvPr>
                    <p:cNvSpPr>
                      <a:spLocks/>
                    </p:cNvSpPr>
                    <p:nvPr/>
                  </p:nvSpPr>
                  <p:spPr bwMode="auto">
                    <a:xfrm>
                      <a:off x="12" y="1439"/>
                      <a:ext cx="275" cy="346"/>
                    </a:xfrm>
                    <a:custGeom>
                      <a:avLst/>
                      <a:gdLst>
                        <a:gd name="T0" fmla="*/ 174 w 275"/>
                        <a:gd name="T1" fmla="*/ 19 h 346"/>
                        <a:gd name="T2" fmla="*/ 222 w 275"/>
                        <a:gd name="T3" fmla="*/ 0 h 346"/>
                        <a:gd name="T4" fmla="*/ 241 w 275"/>
                        <a:gd name="T5" fmla="*/ 2 h 346"/>
                        <a:gd name="T6" fmla="*/ 254 w 275"/>
                        <a:gd name="T7" fmla="*/ 22 h 346"/>
                        <a:gd name="T8" fmla="*/ 247 w 275"/>
                        <a:gd name="T9" fmla="*/ 45 h 346"/>
                        <a:gd name="T10" fmla="*/ 229 w 275"/>
                        <a:gd name="T11" fmla="*/ 60 h 346"/>
                        <a:gd name="T12" fmla="*/ 204 w 275"/>
                        <a:gd name="T13" fmla="*/ 73 h 346"/>
                        <a:gd name="T14" fmla="*/ 172 w 275"/>
                        <a:gd name="T15" fmla="*/ 86 h 346"/>
                        <a:gd name="T16" fmla="*/ 142 w 275"/>
                        <a:gd name="T17" fmla="*/ 90 h 346"/>
                        <a:gd name="T18" fmla="*/ 119 w 275"/>
                        <a:gd name="T19" fmla="*/ 93 h 346"/>
                        <a:gd name="T20" fmla="*/ 140 w 275"/>
                        <a:gd name="T21" fmla="*/ 99 h 346"/>
                        <a:gd name="T22" fmla="*/ 166 w 275"/>
                        <a:gd name="T23" fmla="*/ 100 h 346"/>
                        <a:gd name="T24" fmla="*/ 207 w 275"/>
                        <a:gd name="T25" fmla="*/ 87 h 346"/>
                        <a:gd name="T26" fmla="*/ 251 w 275"/>
                        <a:gd name="T27" fmla="*/ 68 h 346"/>
                        <a:gd name="T28" fmla="*/ 264 w 275"/>
                        <a:gd name="T29" fmla="*/ 73 h 346"/>
                        <a:gd name="T30" fmla="*/ 268 w 275"/>
                        <a:gd name="T31" fmla="*/ 88 h 346"/>
                        <a:gd name="T32" fmla="*/ 264 w 275"/>
                        <a:gd name="T33" fmla="*/ 113 h 346"/>
                        <a:gd name="T34" fmla="*/ 249 w 275"/>
                        <a:gd name="T35" fmla="*/ 130 h 346"/>
                        <a:gd name="T36" fmla="*/ 217 w 275"/>
                        <a:gd name="T37" fmla="*/ 149 h 346"/>
                        <a:gd name="T38" fmla="*/ 131 w 275"/>
                        <a:gd name="T39" fmla="*/ 174 h 346"/>
                        <a:gd name="T40" fmla="*/ 181 w 275"/>
                        <a:gd name="T41" fmla="*/ 170 h 346"/>
                        <a:gd name="T42" fmla="*/ 221 w 275"/>
                        <a:gd name="T43" fmla="*/ 164 h 346"/>
                        <a:gd name="T44" fmla="*/ 259 w 275"/>
                        <a:gd name="T45" fmla="*/ 155 h 346"/>
                        <a:gd name="T46" fmla="*/ 274 w 275"/>
                        <a:gd name="T47" fmla="*/ 167 h 346"/>
                        <a:gd name="T48" fmla="*/ 269 w 275"/>
                        <a:gd name="T49" fmla="*/ 187 h 346"/>
                        <a:gd name="T50" fmla="*/ 259 w 275"/>
                        <a:gd name="T51" fmla="*/ 204 h 346"/>
                        <a:gd name="T52" fmla="*/ 230 w 275"/>
                        <a:gd name="T53" fmla="*/ 219 h 346"/>
                        <a:gd name="T54" fmla="*/ 190 w 275"/>
                        <a:gd name="T55" fmla="*/ 232 h 346"/>
                        <a:gd name="T56" fmla="*/ 136 w 275"/>
                        <a:gd name="T57" fmla="*/ 241 h 346"/>
                        <a:gd name="T58" fmla="*/ 112 w 275"/>
                        <a:gd name="T59" fmla="*/ 272 h 346"/>
                        <a:gd name="T60" fmla="*/ 102 w 275"/>
                        <a:gd name="T61" fmla="*/ 312 h 346"/>
                        <a:gd name="T62" fmla="*/ 75 w 275"/>
                        <a:gd name="T63" fmla="*/ 334 h 346"/>
                        <a:gd name="T64" fmla="*/ 52 w 275"/>
                        <a:gd name="T65" fmla="*/ 345 h 346"/>
                        <a:gd name="T66" fmla="*/ 28 w 275"/>
                        <a:gd name="T67" fmla="*/ 343 h 346"/>
                        <a:gd name="T68" fmla="*/ 14 w 275"/>
                        <a:gd name="T69" fmla="*/ 331 h 346"/>
                        <a:gd name="T70" fmla="*/ 9 w 275"/>
                        <a:gd name="T71" fmla="*/ 303 h 346"/>
                        <a:gd name="T72" fmla="*/ 13 w 275"/>
                        <a:gd name="T73" fmla="*/ 275 h 346"/>
                        <a:gd name="T74" fmla="*/ 26 w 275"/>
                        <a:gd name="T75" fmla="*/ 246 h 346"/>
                        <a:gd name="T76" fmla="*/ 49 w 275"/>
                        <a:gd name="T77" fmla="*/ 229 h 346"/>
                        <a:gd name="T78" fmla="*/ 31 w 275"/>
                        <a:gd name="T79" fmla="*/ 221 h 346"/>
                        <a:gd name="T80" fmla="*/ 17 w 275"/>
                        <a:gd name="T81" fmla="*/ 211 h 346"/>
                        <a:gd name="T82" fmla="*/ 13 w 275"/>
                        <a:gd name="T83" fmla="*/ 194 h 346"/>
                        <a:gd name="T84" fmla="*/ 18 w 275"/>
                        <a:gd name="T85" fmla="*/ 171 h 346"/>
                        <a:gd name="T86" fmla="*/ 28 w 275"/>
                        <a:gd name="T87" fmla="*/ 159 h 346"/>
                        <a:gd name="T88" fmla="*/ 13 w 275"/>
                        <a:gd name="T89" fmla="*/ 152 h 346"/>
                        <a:gd name="T90" fmla="*/ 1 w 275"/>
                        <a:gd name="T91" fmla="*/ 138 h 346"/>
                        <a:gd name="T92" fmla="*/ 0 w 275"/>
                        <a:gd name="T93" fmla="*/ 116 h 346"/>
                        <a:gd name="T94" fmla="*/ 8 w 275"/>
                        <a:gd name="T95" fmla="*/ 100 h 346"/>
                        <a:gd name="T96" fmla="*/ 21 w 275"/>
                        <a:gd name="T97" fmla="*/ 90 h 346"/>
                        <a:gd name="T98" fmla="*/ 8 w 275"/>
                        <a:gd name="T99" fmla="*/ 71 h 346"/>
                        <a:gd name="T100" fmla="*/ 9 w 275"/>
                        <a:gd name="T101" fmla="*/ 52 h 346"/>
                        <a:gd name="T102" fmla="*/ 18 w 275"/>
                        <a:gd name="T103" fmla="*/ 34 h 346"/>
                        <a:gd name="T104" fmla="*/ 33 w 275"/>
                        <a:gd name="T105" fmla="*/ 19 h 346"/>
                        <a:gd name="T106" fmla="*/ 58 w 275"/>
                        <a:gd name="T107" fmla="*/ 14 h 346"/>
                        <a:gd name="T108" fmla="*/ 86 w 275"/>
                        <a:gd name="T109" fmla="*/ 21 h 346"/>
                        <a:gd name="T110" fmla="*/ 127 w 275"/>
                        <a:gd name="T111" fmla="*/ 27 h 346"/>
                        <a:gd name="T112" fmla="*/ 174 w 275"/>
                        <a:gd name="T113" fmla="*/ 19 h 3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5"/>
                        <a:gd name="T172" fmla="*/ 0 h 346"/>
                        <a:gd name="T173" fmla="*/ 275 w 275"/>
                        <a:gd name="T174" fmla="*/ 346 h 3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5" h="346">
                          <a:moveTo>
                            <a:pt x="174" y="19"/>
                          </a:moveTo>
                          <a:lnTo>
                            <a:pt x="222" y="0"/>
                          </a:lnTo>
                          <a:lnTo>
                            <a:pt x="241" y="2"/>
                          </a:lnTo>
                          <a:lnTo>
                            <a:pt x="254" y="22"/>
                          </a:lnTo>
                          <a:lnTo>
                            <a:pt x="247" y="45"/>
                          </a:lnTo>
                          <a:lnTo>
                            <a:pt x="229" y="60"/>
                          </a:lnTo>
                          <a:lnTo>
                            <a:pt x="204" y="73"/>
                          </a:lnTo>
                          <a:lnTo>
                            <a:pt x="172" y="86"/>
                          </a:lnTo>
                          <a:lnTo>
                            <a:pt x="142" y="90"/>
                          </a:lnTo>
                          <a:lnTo>
                            <a:pt x="119" y="93"/>
                          </a:lnTo>
                          <a:lnTo>
                            <a:pt x="140" y="99"/>
                          </a:lnTo>
                          <a:lnTo>
                            <a:pt x="166" y="100"/>
                          </a:lnTo>
                          <a:lnTo>
                            <a:pt x="207" y="87"/>
                          </a:lnTo>
                          <a:lnTo>
                            <a:pt x="251" y="68"/>
                          </a:lnTo>
                          <a:lnTo>
                            <a:pt x="264" y="73"/>
                          </a:lnTo>
                          <a:lnTo>
                            <a:pt x="268" y="88"/>
                          </a:lnTo>
                          <a:lnTo>
                            <a:pt x="264" y="113"/>
                          </a:lnTo>
                          <a:lnTo>
                            <a:pt x="249" y="130"/>
                          </a:lnTo>
                          <a:lnTo>
                            <a:pt x="217" y="149"/>
                          </a:lnTo>
                          <a:lnTo>
                            <a:pt x="131" y="174"/>
                          </a:lnTo>
                          <a:lnTo>
                            <a:pt x="181" y="170"/>
                          </a:lnTo>
                          <a:lnTo>
                            <a:pt x="221" y="164"/>
                          </a:lnTo>
                          <a:lnTo>
                            <a:pt x="259" y="155"/>
                          </a:lnTo>
                          <a:lnTo>
                            <a:pt x="274" y="167"/>
                          </a:lnTo>
                          <a:lnTo>
                            <a:pt x="269" y="187"/>
                          </a:lnTo>
                          <a:lnTo>
                            <a:pt x="259" y="204"/>
                          </a:lnTo>
                          <a:lnTo>
                            <a:pt x="230" y="219"/>
                          </a:lnTo>
                          <a:lnTo>
                            <a:pt x="190" y="232"/>
                          </a:lnTo>
                          <a:lnTo>
                            <a:pt x="136" y="241"/>
                          </a:lnTo>
                          <a:lnTo>
                            <a:pt x="112" y="272"/>
                          </a:lnTo>
                          <a:lnTo>
                            <a:pt x="102" y="312"/>
                          </a:lnTo>
                          <a:lnTo>
                            <a:pt x="75" y="334"/>
                          </a:lnTo>
                          <a:lnTo>
                            <a:pt x="52" y="345"/>
                          </a:lnTo>
                          <a:lnTo>
                            <a:pt x="28" y="343"/>
                          </a:lnTo>
                          <a:lnTo>
                            <a:pt x="14" y="331"/>
                          </a:lnTo>
                          <a:lnTo>
                            <a:pt x="9" y="303"/>
                          </a:lnTo>
                          <a:lnTo>
                            <a:pt x="13" y="275"/>
                          </a:lnTo>
                          <a:lnTo>
                            <a:pt x="26" y="246"/>
                          </a:lnTo>
                          <a:lnTo>
                            <a:pt x="49" y="229"/>
                          </a:lnTo>
                          <a:lnTo>
                            <a:pt x="31" y="221"/>
                          </a:lnTo>
                          <a:lnTo>
                            <a:pt x="17" y="211"/>
                          </a:lnTo>
                          <a:lnTo>
                            <a:pt x="13" y="194"/>
                          </a:lnTo>
                          <a:lnTo>
                            <a:pt x="18" y="171"/>
                          </a:lnTo>
                          <a:lnTo>
                            <a:pt x="28" y="159"/>
                          </a:lnTo>
                          <a:lnTo>
                            <a:pt x="13" y="152"/>
                          </a:lnTo>
                          <a:lnTo>
                            <a:pt x="1" y="138"/>
                          </a:lnTo>
                          <a:lnTo>
                            <a:pt x="0" y="116"/>
                          </a:lnTo>
                          <a:lnTo>
                            <a:pt x="8" y="100"/>
                          </a:lnTo>
                          <a:lnTo>
                            <a:pt x="21" y="90"/>
                          </a:lnTo>
                          <a:lnTo>
                            <a:pt x="8" y="71"/>
                          </a:lnTo>
                          <a:lnTo>
                            <a:pt x="9" y="52"/>
                          </a:lnTo>
                          <a:lnTo>
                            <a:pt x="18" y="34"/>
                          </a:lnTo>
                          <a:lnTo>
                            <a:pt x="33" y="19"/>
                          </a:lnTo>
                          <a:lnTo>
                            <a:pt x="58" y="14"/>
                          </a:lnTo>
                          <a:lnTo>
                            <a:pt x="86" y="21"/>
                          </a:lnTo>
                          <a:lnTo>
                            <a:pt x="127" y="27"/>
                          </a:lnTo>
                          <a:lnTo>
                            <a:pt x="174" y="19"/>
                          </a:lnTo>
                        </a:path>
                      </a:pathLst>
                    </a:custGeom>
                    <a:solidFill>
                      <a:srgbClr val="E0A080"/>
                    </a:solidFill>
                    <a:ln w="12700" cap="rnd">
                      <a:solidFill>
                        <a:srgbClr val="000000"/>
                      </a:solidFill>
                      <a:round/>
                      <a:headEnd/>
                      <a:tailEnd/>
                    </a:ln>
                  </p:spPr>
                  <p:txBody>
                    <a:bodyPr/>
                    <a:lstStyle/>
                    <a:p>
                      <a:endParaRPr lang="en-US"/>
                    </a:p>
                  </p:txBody>
                </p:sp>
                <p:sp>
                  <p:nvSpPr>
                    <p:cNvPr id="13352" name="Freeform 68">
                      <a:extLst>
                        <a:ext uri="{FF2B5EF4-FFF2-40B4-BE49-F238E27FC236}">
                          <a16:creationId xmlns:a16="http://schemas.microsoft.com/office/drawing/2014/main" xmlns="" id="{1EBA9B63-FE33-4F6B-A163-800F80803FA9}"/>
                        </a:ext>
                      </a:extLst>
                    </p:cNvPr>
                    <p:cNvSpPr>
                      <a:spLocks/>
                    </p:cNvSpPr>
                    <p:nvPr/>
                  </p:nvSpPr>
                  <p:spPr bwMode="auto">
                    <a:xfrm>
                      <a:off x="59" y="1534"/>
                      <a:ext cx="92" cy="12"/>
                    </a:xfrm>
                    <a:custGeom>
                      <a:avLst/>
                      <a:gdLst>
                        <a:gd name="T0" fmla="*/ 0 w 92"/>
                        <a:gd name="T1" fmla="*/ 0 h 12"/>
                        <a:gd name="T2" fmla="*/ 22 w 92"/>
                        <a:gd name="T3" fmla="*/ 8 h 12"/>
                        <a:gd name="T4" fmla="*/ 54 w 92"/>
                        <a:gd name="T5" fmla="*/ 11 h 12"/>
                        <a:gd name="T6" fmla="*/ 91 w 92"/>
                        <a:gd name="T7" fmla="*/ 0 h 12"/>
                        <a:gd name="T8" fmla="*/ 0 60000 65536"/>
                        <a:gd name="T9" fmla="*/ 0 60000 65536"/>
                        <a:gd name="T10" fmla="*/ 0 60000 65536"/>
                        <a:gd name="T11" fmla="*/ 0 60000 65536"/>
                        <a:gd name="T12" fmla="*/ 0 w 92"/>
                        <a:gd name="T13" fmla="*/ 0 h 12"/>
                        <a:gd name="T14" fmla="*/ 92 w 92"/>
                        <a:gd name="T15" fmla="*/ 12 h 12"/>
                      </a:gdLst>
                      <a:ahLst/>
                      <a:cxnLst>
                        <a:cxn ang="T8">
                          <a:pos x="T0" y="T1"/>
                        </a:cxn>
                        <a:cxn ang="T9">
                          <a:pos x="T2" y="T3"/>
                        </a:cxn>
                        <a:cxn ang="T10">
                          <a:pos x="T4" y="T5"/>
                        </a:cxn>
                        <a:cxn ang="T11">
                          <a:pos x="T6" y="T7"/>
                        </a:cxn>
                      </a:cxnLst>
                      <a:rect l="T12" t="T13" r="T14" b="T15"/>
                      <a:pathLst>
                        <a:path w="92" h="12">
                          <a:moveTo>
                            <a:pt x="0" y="0"/>
                          </a:moveTo>
                          <a:lnTo>
                            <a:pt x="22" y="8"/>
                          </a:lnTo>
                          <a:lnTo>
                            <a:pt x="54" y="11"/>
                          </a:lnTo>
                          <a:lnTo>
                            <a:pt x="91" y="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53" name="Freeform 69">
                      <a:extLst>
                        <a:ext uri="{FF2B5EF4-FFF2-40B4-BE49-F238E27FC236}">
                          <a16:creationId xmlns:a16="http://schemas.microsoft.com/office/drawing/2014/main" xmlns="" id="{EEE7508E-C7C5-4F2C-8470-B303A479A4DD}"/>
                        </a:ext>
                      </a:extLst>
                    </p:cNvPr>
                    <p:cNvSpPr>
                      <a:spLocks/>
                    </p:cNvSpPr>
                    <p:nvPr/>
                  </p:nvSpPr>
                  <p:spPr bwMode="auto">
                    <a:xfrm>
                      <a:off x="52" y="1595"/>
                      <a:ext cx="98" cy="19"/>
                    </a:xfrm>
                    <a:custGeom>
                      <a:avLst/>
                      <a:gdLst>
                        <a:gd name="T0" fmla="*/ 0 w 98"/>
                        <a:gd name="T1" fmla="*/ 0 h 19"/>
                        <a:gd name="T2" fmla="*/ 27 w 98"/>
                        <a:gd name="T3" fmla="*/ 13 h 19"/>
                        <a:gd name="T4" fmla="*/ 49 w 98"/>
                        <a:gd name="T5" fmla="*/ 16 h 19"/>
                        <a:gd name="T6" fmla="*/ 67 w 98"/>
                        <a:gd name="T7" fmla="*/ 18 h 19"/>
                        <a:gd name="T8" fmla="*/ 97 w 98"/>
                        <a:gd name="T9" fmla="*/ 16 h 19"/>
                        <a:gd name="T10" fmla="*/ 0 60000 65536"/>
                        <a:gd name="T11" fmla="*/ 0 60000 65536"/>
                        <a:gd name="T12" fmla="*/ 0 60000 65536"/>
                        <a:gd name="T13" fmla="*/ 0 60000 65536"/>
                        <a:gd name="T14" fmla="*/ 0 60000 65536"/>
                        <a:gd name="T15" fmla="*/ 0 w 98"/>
                        <a:gd name="T16" fmla="*/ 0 h 19"/>
                        <a:gd name="T17" fmla="*/ 98 w 98"/>
                        <a:gd name="T18" fmla="*/ 19 h 19"/>
                      </a:gdLst>
                      <a:ahLst/>
                      <a:cxnLst>
                        <a:cxn ang="T10">
                          <a:pos x="T0" y="T1"/>
                        </a:cxn>
                        <a:cxn ang="T11">
                          <a:pos x="T2" y="T3"/>
                        </a:cxn>
                        <a:cxn ang="T12">
                          <a:pos x="T4" y="T5"/>
                        </a:cxn>
                        <a:cxn ang="T13">
                          <a:pos x="T6" y="T7"/>
                        </a:cxn>
                        <a:cxn ang="T14">
                          <a:pos x="T8" y="T9"/>
                        </a:cxn>
                      </a:cxnLst>
                      <a:rect l="T15" t="T16" r="T17" b="T18"/>
                      <a:pathLst>
                        <a:path w="98" h="19">
                          <a:moveTo>
                            <a:pt x="0" y="0"/>
                          </a:moveTo>
                          <a:lnTo>
                            <a:pt x="27" y="13"/>
                          </a:lnTo>
                          <a:lnTo>
                            <a:pt x="49" y="16"/>
                          </a:lnTo>
                          <a:lnTo>
                            <a:pt x="67" y="18"/>
                          </a:lnTo>
                          <a:lnTo>
                            <a:pt x="97" y="16"/>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54" name="Freeform 70">
                      <a:extLst>
                        <a:ext uri="{FF2B5EF4-FFF2-40B4-BE49-F238E27FC236}">
                          <a16:creationId xmlns:a16="http://schemas.microsoft.com/office/drawing/2014/main" xmlns="" id="{D3582927-1EFE-48E9-ACC5-5EC491595BB8}"/>
                        </a:ext>
                      </a:extLst>
                    </p:cNvPr>
                    <p:cNvSpPr>
                      <a:spLocks/>
                    </p:cNvSpPr>
                    <p:nvPr/>
                  </p:nvSpPr>
                  <p:spPr bwMode="auto">
                    <a:xfrm>
                      <a:off x="66" y="1667"/>
                      <a:ext cx="80" cy="13"/>
                    </a:xfrm>
                    <a:custGeom>
                      <a:avLst/>
                      <a:gdLst>
                        <a:gd name="T0" fmla="*/ 0 w 80"/>
                        <a:gd name="T1" fmla="*/ 0 h 13"/>
                        <a:gd name="T2" fmla="*/ 24 w 80"/>
                        <a:gd name="T3" fmla="*/ 8 h 13"/>
                        <a:gd name="T4" fmla="*/ 49 w 80"/>
                        <a:gd name="T5" fmla="*/ 12 h 13"/>
                        <a:gd name="T6" fmla="*/ 79 w 80"/>
                        <a:gd name="T7" fmla="*/ 10 h 13"/>
                        <a:gd name="T8" fmla="*/ 0 60000 65536"/>
                        <a:gd name="T9" fmla="*/ 0 60000 65536"/>
                        <a:gd name="T10" fmla="*/ 0 60000 65536"/>
                        <a:gd name="T11" fmla="*/ 0 60000 65536"/>
                        <a:gd name="T12" fmla="*/ 0 w 80"/>
                        <a:gd name="T13" fmla="*/ 0 h 13"/>
                        <a:gd name="T14" fmla="*/ 80 w 80"/>
                        <a:gd name="T15" fmla="*/ 13 h 13"/>
                      </a:gdLst>
                      <a:ahLst/>
                      <a:cxnLst>
                        <a:cxn ang="T8">
                          <a:pos x="T0" y="T1"/>
                        </a:cxn>
                        <a:cxn ang="T9">
                          <a:pos x="T2" y="T3"/>
                        </a:cxn>
                        <a:cxn ang="T10">
                          <a:pos x="T4" y="T5"/>
                        </a:cxn>
                        <a:cxn ang="T11">
                          <a:pos x="T6" y="T7"/>
                        </a:cxn>
                      </a:cxnLst>
                      <a:rect l="T12" t="T13" r="T14" b="T15"/>
                      <a:pathLst>
                        <a:path w="80" h="13">
                          <a:moveTo>
                            <a:pt x="0" y="0"/>
                          </a:moveTo>
                          <a:lnTo>
                            <a:pt x="24" y="8"/>
                          </a:lnTo>
                          <a:lnTo>
                            <a:pt x="49" y="12"/>
                          </a:lnTo>
                          <a:lnTo>
                            <a:pt x="79" y="1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55" name="Freeform 71">
                      <a:extLst>
                        <a:ext uri="{FF2B5EF4-FFF2-40B4-BE49-F238E27FC236}">
                          <a16:creationId xmlns:a16="http://schemas.microsoft.com/office/drawing/2014/main" xmlns="" id="{EF8FFB52-CAEF-42BC-A545-23F344022B0A}"/>
                        </a:ext>
                      </a:extLst>
                    </p:cNvPr>
                    <p:cNvSpPr>
                      <a:spLocks/>
                    </p:cNvSpPr>
                    <p:nvPr/>
                  </p:nvSpPr>
                  <p:spPr bwMode="auto">
                    <a:xfrm>
                      <a:off x="50" y="1708"/>
                      <a:ext cx="65" cy="64"/>
                    </a:xfrm>
                    <a:custGeom>
                      <a:avLst/>
                      <a:gdLst>
                        <a:gd name="T0" fmla="*/ 0 w 65"/>
                        <a:gd name="T1" fmla="*/ 33 h 64"/>
                        <a:gd name="T2" fmla="*/ 14 w 65"/>
                        <a:gd name="T3" fmla="*/ 19 h 64"/>
                        <a:gd name="T4" fmla="*/ 26 w 65"/>
                        <a:gd name="T5" fmla="*/ 1 h 64"/>
                        <a:gd name="T6" fmla="*/ 43 w 65"/>
                        <a:gd name="T7" fmla="*/ 0 h 64"/>
                        <a:gd name="T8" fmla="*/ 58 w 65"/>
                        <a:gd name="T9" fmla="*/ 6 h 64"/>
                        <a:gd name="T10" fmla="*/ 64 w 65"/>
                        <a:gd name="T11" fmla="*/ 22 h 64"/>
                        <a:gd name="T12" fmla="*/ 62 w 65"/>
                        <a:gd name="T13" fmla="*/ 35 h 64"/>
                        <a:gd name="T14" fmla="*/ 56 w 65"/>
                        <a:gd name="T15" fmla="*/ 49 h 64"/>
                        <a:gd name="T16" fmla="*/ 43 w 65"/>
                        <a:gd name="T17" fmla="*/ 63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64"/>
                        <a:gd name="T29" fmla="*/ 65 w 65"/>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64">
                          <a:moveTo>
                            <a:pt x="0" y="33"/>
                          </a:moveTo>
                          <a:lnTo>
                            <a:pt x="14" y="19"/>
                          </a:lnTo>
                          <a:lnTo>
                            <a:pt x="26" y="1"/>
                          </a:lnTo>
                          <a:lnTo>
                            <a:pt x="43" y="0"/>
                          </a:lnTo>
                          <a:lnTo>
                            <a:pt x="58" y="6"/>
                          </a:lnTo>
                          <a:lnTo>
                            <a:pt x="64" y="22"/>
                          </a:lnTo>
                          <a:lnTo>
                            <a:pt x="62" y="35"/>
                          </a:lnTo>
                          <a:lnTo>
                            <a:pt x="56" y="49"/>
                          </a:lnTo>
                          <a:lnTo>
                            <a:pt x="43" y="63"/>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grpSp>
            <p:nvGrpSpPr>
              <p:cNvPr id="13331" name="Group 85">
                <a:extLst>
                  <a:ext uri="{FF2B5EF4-FFF2-40B4-BE49-F238E27FC236}">
                    <a16:creationId xmlns:a16="http://schemas.microsoft.com/office/drawing/2014/main" xmlns="" id="{3B8C9CA4-93E2-490D-BF06-A8DE4D6D760D}"/>
                  </a:ext>
                </a:extLst>
              </p:cNvPr>
              <p:cNvGrpSpPr>
                <a:grpSpLocks/>
              </p:cNvGrpSpPr>
              <p:nvPr/>
            </p:nvGrpSpPr>
            <p:grpSpPr bwMode="auto">
              <a:xfrm>
                <a:off x="521" y="1556"/>
                <a:ext cx="962" cy="712"/>
                <a:chOff x="521" y="1556"/>
                <a:chExt cx="962" cy="712"/>
              </a:xfrm>
            </p:grpSpPr>
            <p:sp>
              <p:nvSpPr>
                <p:cNvPr id="13335" name="Freeform 75">
                  <a:extLst>
                    <a:ext uri="{FF2B5EF4-FFF2-40B4-BE49-F238E27FC236}">
                      <a16:creationId xmlns:a16="http://schemas.microsoft.com/office/drawing/2014/main" xmlns="" id="{66D863F3-53D9-4D9C-B4F0-64AFDFB79824}"/>
                    </a:ext>
                  </a:extLst>
                </p:cNvPr>
                <p:cNvSpPr>
                  <a:spLocks/>
                </p:cNvSpPr>
                <p:nvPr/>
              </p:nvSpPr>
              <p:spPr bwMode="auto">
                <a:xfrm>
                  <a:off x="521" y="1556"/>
                  <a:ext cx="962" cy="712"/>
                </a:xfrm>
                <a:custGeom>
                  <a:avLst/>
                  <a:gdLst>
                    <a:gd name="T0" fmla="*/ 255 w 962"/>
                    <a:gd name="T1" fmla="*/ 341 h 712"/>
                    <a:gd name="T2" fmla="*/ 309 w 962"/>
                    <a:gd name="T3" fmla="*/ 365 h 712"/>
                    <a:gd name="T4" fmla="*/ 331 w 962"/>
                    <a:gd name="T5" fmla="*/ 334 h 712"/>
                    <a:gd name="T6" fmla="*/ 364 w 962"/>
                    <a:gd name="T7" fmla="*/ 290 h 712"/>
                    <a:gd name="T8" fmla="*/ 405 w 962"/>
                    <a:gd name="T9" fmla="*/ 245 h 712"/>
                    <a:gd name="T10" fmla="*/ 459 w 962"/>
                    <a:gd name="T11" fmla="*/ 204 h 712"/>
                    <a:gd name="T12" fmla="*/ 526 w 962"/>
                    <a:gd name="T13" fmla="*/ 156 h 712"/>
                    <a:gd name="T14" fmla="*/ 605 w 962"/>
                    <a:gd name="T15" fmla="*/ 110 h 712"/>
                    <a:gd name="T16" fmla="*/ 692 w 962"/>
                    <a:gd name="T17" fmla="*/ 59 h 712"/>
                    <a:gd name="T18" fmla="*/ 788 w 962"/>
                    <a:gd name="T19" fmla="*/ 2 h 712"/>
                    <a:gd name="T20" fmla="*/ 825 w 962"/>
                    <a:gd name="T21" fmla="*/ 0 h 712"/>
                    <a:gd name="T22" fmla="*/ 869 w 962"/>
                    <a:gd name="T23" fmla="*/ 19 h 712"/>
                    <a:gd name="T24" fmla="*/ 909 w 962"/>
                    <a:gd name="T25" fmla="*/ 68 h 712"/>
                    <a:gd name="T26" fmla="*/ 937 w 962"/>
                    <a:gd name="T27" fmla="*/ 131 h 712"/>
                    <a:gd name="T28" fmla="*/ 950 w 962"/>
                    <a:gd name="T29" fmla="*/ 204 h 712"/>
                    <a:gd name="T30" fmla="*/ 961 w 962"/>
                    <a:gd name="T31" fmla="*/ 315 h 712"/>
                    <a:gd name="T32" fmla="*/ 957 w 962"/>
                    <a:gd name="T33" fmla="*/ 386 h 712"/>
                    <a:gd name="T34" fmla="*/ 941 w 962"/>
                    <a:gd name="T35" fmla="*/ 476 h 712"/>
                    <a:gd name="T36" fmla="*/ 911 w 962"/>
                    <a:gd name="T37" fmla="*/ 565 h 712"/>
                    <a:gd name="T38" fmla="*/ 873 w 962"/>
                    <a:gd name="T39" fmla="*/ 646 h 712"/>
                    <a:gd name="T40" fmla="*/ 830 w 962"/>
                    <a:gd name="T41" fmla="*/ 711 h 712"/>
                    <a:gd name="T42" fmla="*/ 0 w 962"/>
                    <a:gd name="T43" fmla="*/ 711 h 712"/>
                    <a:gd name="T44" fmla="*/ 74 w 962"/>
                    <a:gd name="T45" fmla="*/ 548 h 712"/>
                    <a:gd name="T46" fmla="*/ 115 w 962"/>
                    <a:gd name="T47" fmla="*/ 567 h 712"/>
                    <a:gd name="T48" fmla="*/ 158 w 962"/>
                    <a:gd name="T49" fmla="*/ 535 h 712"/>
                    <a:gd name="T50" fmla="*/ 199 w 962"/>
                    <a:gd name="T51" fmla="*/ 497 h 712"/>
                    <a:gd name="T52" fmla="*/ 218 w 962"/>
                    <a:gd name="T53" fmla="*/ 474 h 712"/>
                    <a:gd name="T54" fmla="*/ 242 w 962"/>
                    <a:gd name="T55" fmla="*/ 433 h 712"/>
                    <a:gd name="T56" fmla="*/ 255 w 962"/>
                    <a:gd name="T57" fmla="*/ 341 h 7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2"/>
                    <a:gd name="T88" fmla="*/ 0 h 712"/>
                    <a:gd name="T89" fmla="*/ 962 w 962"/>
                    <a:gd name="T90" fmla="*/ 712 h 7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2" h="712">
                      <a:moveTo>
                        <a:pt x="255" y="341"/>
                      </a:moveTo>
                      <a:lnTo>
                        <a:pt x="309" y="365"/>
                      </a:lnTo>
                      <a:lnTo>
                        <a:pt x="331" y="334"/>
                      </a:lnTo>
                      <a:lnTo>
                        <a:pt x="364" y="290"/>
                      </a:lnTo>
                      <a:lnTo>
                        <a:pt x="405" y="245"/>
                      </a:lnTo>
                      <a:lnTo>
                        <a:pt x="459" y="204"/>
                      </a:lnTo>
                      <a:lnTo>
                        <a:pt x="526" y="156"/>
                      </a:lnTo>
                      <a:lnTo>
                        <a:pt x="605" y="110"/>
                      </a:lnTo>
                      <a:lnTo>
                        <a:pt x="692" y="59"/>
                      </a:lnTo>
                      <a:lnTo>
                        <a:pt x="788" y="2"/>
                      </a:lnTo>
                      <a:lnTo>
                        <a:pt x="825" y="0"/>
                      </a:lnTo>
                      <a:lnTo>
                        <a:pt x="869" y="19"/>
                      </a:lnTo>
                      <a:lnTo>
                        <a:pt x="909" y="68"/>
                      </a:lnTo>
                      <a:lnTo>
                        <a:pt x="937" y="131"/>
                      </a:lnTo>
                      <a:lnTo>
                        <a:pt x="950" y="204"/>
                      </a:lnTo>
                      <a:lnTo>
                        <a:pt x="961" y="315"/>
                      </a:lnTo>
                      <a:lnTo>
                        <a:pt x="957" y="386"/>
                      </a:lnTo>
                      <a:lnTo>
                        <a:pt x="941" y="476"/>
                      </a:lnTo>
                      <a:lnTo>
                        <a:pt x="911" y="565"/>
                      </a:lnTo>
                      <a:lnTo>
                        <a:pt x="873" y="646"/>
                      </a:lnTo>
                      <a:lnTo>
                        <a:pt x="830" y="711"/>
                      </a:lnTo>
                      <a:lnTo>
                        <a:pt x="0" y="711"/>
                      </a:lnTo>
                      <a:lnTo>
                        <a:pt x="74" y="548"/>
                      </a:lnTo>
                      <a:lnTo>
                        <a:pt x="115" y="567"/>
                      </a:lnTo>
                      <a:lnTo>
                        <a:pt x="158" y="535"/>
                      </a:lnTo>
                      <a:lnTo>
                        <a:pt x="199" y="497"/>
                      </a:lnTo>
                      <a:lnTo>
                        <a:pt x="218" y="474"/>
                      </a:lnTo>
                      <a:lnTo>
                        <a:pt x="242" y="433"/>
                      </a:lnTo>
                      <a:lnTo>
                        <a:pt x="255" y="341"/>
                      </a:lnTo>
                    </a:path>
                  </a:pathLst>
                </a:custGeom>
                <a:solidFill>
                  <a:srgbClr val="00FFFF"/>
                </a:solidFill>
                <a:ln w="12700" cap="rnd">
                  <a:solidFill>
                    <a:srgbClr val="000000"/>
                  </a:solidFill>
                  <a:round/>
                  <a:headEnd/>
                  <a:tailEnd/>
                </a:ln>
              </p:spPr>
              <p:txBody>
                <a:bodyPr/>
                <a:lstStyle/>
                <a:p>
                  <a:endParaRPr lang="en-US"/>
                </a:p>
              </p:txBody>
            </p:sp>
            <p:grpSp>
              <p:nvGrpSpPr>
                <p:cNvPr id="13336" name="Group 78">
                  <a:extLst>
                    <a:ext uri="{FF2B5EF4-FFF2-40B4-BE49-F238E27FC236}">
                      <a16:creationId xmlns:a16="http://schemas.microsoft.com/office/drawing/2014/main" xmlns="" id="{4FEBC737-EE3F-4057-9089-BE3AD4401678}"/>
                    </a:ext>
                  </a:extLst>
                </p:cNvPr>
                <p:cNvGrpSpPr>
                  <a:grpSpLocks/>
                </p:cNvGrpSpPr>
                <p:nvPr/>
              </p:nvGrpSpPr>
              <p:grpSpPr bwMode="auto">
                <a:xfrm>
                  <a:off x="807" y="1782"/>
                  <a:ext cx="390" cy="373"/>
                  <a:chOff x="807" y="1782"/>
                  <a:chExt cx="390" cy="373"/>
                </a:xfrm>
              </p:grpSpPr>
              <p:sp>
                <p:nvSpPr>
                  <p:cNvPr id="13343" name="Freeform 76">
                    <a:extLst>
                      <a:ext uri="{FF2B5EF4-FFF2-40B4-BE49-F238E27FC236}">
                        <a16:creationId xmlns:a16="http://schemas.microsoft.com/office/drawing/2014/main" xmlns="" id="{1A2E660A-1079-46E6-9B35-E722112A2A7F}"/>
                      </a:ext>
                    </a:extLst>
                  </p:cNvPr>
                  <p:cNvSpPr>
                    <a:spLocks/>
                  </p:cNvSpPr>
                  <p:nvPr/>
                </p:nvSpPr>
                <p:spPr bwMode="auto">
                  <a:xfrm>
                    <a:off x="807" y="1787"/>
                    <a:ext cx="390" cy="368"/>
                  </a:xfrm>
                  <a:custGeom>
                    <a:avLst/>
                    <a:gdLst>
                      <a:gd name="T0" fmla="*/ 0 w 390"/>
                      <a:gd name="T1" fmla="*/ 125 h 368"/>
                      <a:gd name="T2" fmla="*/ 18 w 390"/>
                      <a:gd name="T3" fmla="*/ 139 h 368"/>
                      <a:gd name="T4" fmla="*/ 36 w 390"/>
                      <a:gd name="T5" fmla="*/ 151 h 368"/>
                      <a:gd name="T6" fmla="*/ 76 w 390"/>
                      <a:gd name="T7" fmla="*/ 179 h 368"/>
                      <a:gd name="T8" fmla="*/ 109 w 390"/>
                      <a:gd name="T9" fmla="*/ 207 h 368"/>
                      <a:gd name="T10" fmla="*/ 130 w 390"/>
                      <a:gd name="T11" fmla="*/ 230 h 368"/>
                      <a:gd name="T12" fmla="*/ 151 w 390"/>
                      <a:gd name="T13" fmla="*/ 257 h 368"/>
                      <a:gd name="T14" fmla="*/ 153 w 390"/>
                      <a:gd name="T15" fmla="*/ 280 h 368"/>
                      <a:gd name="T16" fmla="*/ 172 w 390"/>
                      <a:gd name="T17" fmla="*/ 278 h 368"/>
                      <a:gd name="T18" fmla="*/ 177 w 390"/>
                      <a:gd name="T19" fmla="*/ 288 h 368"/>
                      <a:gd name="T20" fmla="*/ 188 w 390"/>
                      <a:gd name="T21" fmla="*/ 304 h 368"/>
                      <a:gd name="T22" fmla="*/ 193 w 390"/>
                      <a:gd name="T23" fmla="*/ 313 h 368"/>
                      <a:gd name="T24" fmla="*/ 188 w 390"/>
                      <a:gd name="T25" fmla="*/ 321 h 368"/>
                      <a:gd name="T26" fmla="*/ 205 w 390"/>
                      <a:gd name="T27" fmla="*/ 324 h 368"/>
                      <a:gd name="T28" fmla="*/ 233 w 390"/>
                      <a:gd name="T29" fmla="*/ 344 h 368"/>
                      <a:gd name="T30" fmla="*/ 235 w 390"/>
                      <a:gd name="T31" fmla="*/ 367 h 368"/>
                      <a:gd name="T32" fmla="*/ 238 w 390"/>
                      <a:gd name="T33" fmla="*/ 324 h 368"/>
                      <a:gd name="T34" fmla="*/ 221 w 390"/>
                      <a:gd name="T35" fmla="*/ 311 h 368"/>
                      <a:gd name="T36" fmla="*/ 226 w 390"/>
                      <a:gd name="T37" fmla="*/ 273 h 368"/>
                      <a:gd name="T38" fmla="*/ 226 w 390"/>
                      <a:gd name="T39" fmla="*/ 270 h 368"/>
                      <a:gd name="T40" fmla="*/ 231 w 390"/>
                      <a:gd name="T41" fmla="*/ 252 h 368"/>
                      <a:gd name="T42" fmla="*/ 241 w 390"/>
                      <a:gd name="T43" fmla="*/ 207 h 368"/>
                      <a:gd name="T44" fmla="*/ 258 w 390"/>
                      <a:gd name="T45" fmla="*/ 174 h 368"/>
                      <a:gd name="T46" fmla="*/ 284 w 390"/>
                      <a:gd name="T47" fmla="*/ 156 h 368"/>
                      <a:gd name="T48" fmla="*/ 316 w 390"/>
                      <a:gd name="T49" fmla="*/ 127 h 368"/>
                      <a:gd name="T50" fmla="*/ 358 w 390"/>
                      <a:gd name="T51" fmla="*/ 85 h 368"/>
                      <a:gd name="T52" fmla="*/ 374 w 390"/>
                      <a:gd name="T53" fmla="*/ 49 h 368"/>
                      <a:gd name="T54" fmla="*/ 383 w 390"/>
                      <a:gd name="T55" fmla="*/ 24 h 368"/>
                      <a:gd name="T56" fmla="*/ 389 w 390"/>
                      <a:gd name="T57" fmla="*/ 0 h 368"/>
                      <a:gd name="T58" fmla="*/ 360 w 390"/>
                      <a:gd name="T59" fmla="*/ 54 h 368"/>
                      <a:gd name="T60" fmla="*/ 333 w 390"/>
                      <a:gd name="T61" fmla="*/ 94 h 368"/>
                      <a:gd name="T62" fmla="*/ 295 w 390"/>
                      <a:gd name="T63" fmla="*/ 120 h 368"/>
                      <a:gd name="T64" fmla="*/ 268 w 390"/>
                      <a:gd name="T65" fmla="*/ 134 h 368"/>
                      <a:gd name="T66" fmla="*/ 241 w 390"/>
                      <a:gd name="T67" fmla="*/ 157 h 368"/>
                      <a:gd name="T68" fmla="*/ 214 w 390"/>
                      <a:gd name="T69" fmla="*/ 190 h 368"/>
                      <a:gd name="T70" fmla="*/ 200 w 390"/>
                      <a:gd name="T71" fmla="*/ 215 h 368"/>
                      <a:gd name="T72" fmla="*/ 198 w 390"/>
                      <a:gd name="T73" fmla="*/ 248 h 368"/>
                      <a:gd name="T74" fmla="*/ 193 w 390"/>
                      <a:gd name="T75" fmla="*/ 280 h 368"/>
                      <a:gd name="T76" fmla="*/ 200 w 390"/>
                      <a:gd name="T77" fmla="*/ 290 h 368"/>
                      <a:gd name="T78" fmla="*/ 185 w 390"/>
                      <a:gd name="T79" fmla="*/ 280 h 368"/>
                      <a:gd name="T80" fmla="*/ 182 w 390"/>
                      <a:gd name="T81" fmla="*/ 262 h 368"/>
                      <a:gd name="T82" fmla="*/ 168 w 390"/>
                      <a:gd name="T83" fmla="*/ 265 h 368"/>
                      <a:gd name="T84" fmla="*/ 165 w 390"/>
                      <a:gd name="T85" fmla="*/ 245 h 368"/>
                      <a:gd name="T86" fmla="*/ 139 w 390"/>
                      <a:gd name="T87" fmla="*/ 220 h 368"/>
                      <a:gd name="T88" fmla="*/ 102 w 390"/>
                      <a:gd name="T89" fmla="*/ 188 h 368"/>
                      <a:gd name="T90" fmla="*/ 56 w 390"/>
                      <a:gd name="T91" fmla="*/ 148 h 368"/>
                      <a:gd name="T92" fmla="*/ 0 w 390"/>
                      <a:gd name="T93" fmla="*/ 125 h 3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90"/>
                      <a:gd name="T142" fmla="*/ 0 h 368"/>
                      <a:gd name="T143" fmla="*/ 390 w 390"/>
                      <a:gd name="T144" fmla="*/ 368 h 3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90" h="368">
                        <a:moveTo>
                          <a:pt x="0" y="125"/>
                        </a:moveTo>
                        <a:lnTo>
                          <a:pt x="18" y="139"/>
                        </a:lnTo>
                        <a:lnTo>
                          <a:pt x="36" y="151"/>
                        </a:lnTo>
                        <a:lnTo>
                          <a:pt x="76" y="179"/>
                        </a:lnTo>
                        <a:lnTo>
                          <a:pt x="109" y="207"/>
                        </a:lnTo>
                        <a:lnTo>
                          <a:pt x="130" y="230"/>
                        </a:lnTo>
                        <a:lnTo>
                          <a:pt x="151" y="257"/>
                        </a:lnTo>
                        <a:lnTo>
                          <a:pt x="153" y="280"/>
                        </a:lnTo>
                        <a:lnTo>
                          <a:pt x="172" y="278"/>
                        </a:lnTo>
                        <a:lnTo>
                          <a:pt x="177" y="288"/>
                        </a:lnTo>
                        <a:lnTo>
                          <a:pt x="188" y="304"/>
                        </a:lnTo>
                        <a:lnTo>
                          <a:pt x="193" y="313"/>
                        </a:lnTo>
                        <a:lnTo>
                          <a:pt x="188" y="321"/>
                        </a:lnTo>
                        <a:lnTo>
                          <a:pt x="205" y="324"/>
                        </a:lnTo>
                        <a:lnTo>
                          <a:pt x="233" y="344"/>
                        </a:lnTo>
                        <a:lnTo>
                          <a:pt x="235" y="367"/>
                        </a:lnTo>
                        <a:lnTo>
                          <a:pt x="238" y="324"/>
                        </a:lnTo>
                        <a:lnTo>
                          <a:pt x="221" y="311"/>
                        </a:lnTo>
                        <a:lnTo>
                          <a:pt x="226" y="273"/>
                        </a:lnTo>
                        <a:lnTo>
                          <a:pt x="226" y="270"/>
                        </a:lnTo>
                        <a:lnTo>
                          <a:pt x="231" y="252"/>
                        </a:lnTo>
                        <a:lnTo>
                          <a:pt x="241" y="207"/>
                        </a:lnTo>
                        <a:lnTo>
                          <a:pt x="258" y="174"/>
                        </a:lnTo>
                        <a:lnTo>
                          <a:pt x="284" y="156"/>
                        </a:lnTo>
                        <a:lnTo>
                          <a:pt x="316" y="127"/>
                        </a:lnTo>
                        <a:lnTo>
                          <a:pt x="358" y="85"/>
                        </a:lnTo>
                        <a:lnTo>
                          <a:pt x="374" y="49"/>
                        </a:lnTo>
                        <a:lnTo>
                          <a:pt x="383" y="24"/>
                        </a:lnTo>
                        <a:lnTo>
                          <a:pt x="389" y="0"/>
                        </a:lnTo>
                        <a:lnTo>
                          <a:pt x="360" y="54"/>
                        </a:lnTo>
                        <a:lnTo>
                          <a:pt x="333" y="94"/>
                        </a:lnTo>
                        <a:lnTo>
                          <a:pt x="295" y="120"/>
                        </a:lnTo>
                        <a:lnTo>
                          <a:pt x="268" y="134"/>
                        </a:lnTo>
                        <a:lnTo>
                          <a:pt x="241" y="157"/>
                        </a:lnTo>
                        <a:lnTo>
                          <a:pt x="214" y="190"/>
                        </a:lnTo>
                        <a:lnTo>
                          <a:pt x="200" y="215"/>
                        </a:lnTo>
                        <a:lnTo>
                          <a:pt x="198" y="248"/>
                        </a:lnTo>
                        <a:lnTo>
                          <a:pt x="193" y="280"/>
                        </a:lnTo>
                        <a:lnTo>
                          <a:pt x="200" y="290"/>
                        </a:lnTo>
                        <a:lnTo>
                          <a:pt x="185" y="280"/>
                        </a:lnTo>
                        <a:lnTo>
                          <a:pt x="182" y="262"/>
                        </a:lnTo>
                        <a:lnTo>
                          <a:pt x="168" y="265"/>
                        </a:lnTo>
                        <a:lnTo>
                          <a:pt x="165" y="245"/>
                        </a:lnTo>
                        <a:lnTo>
                          <a:pt x="139" y="220"/>
                        </a:lnTo>
                        <a:lnTo>
                          <a:pt x="102" y="188"/>
                        </a:lnTo>
                        <a:lnTo>
                          <a:pt x="56" y="148"/>
                        </a:lnTo>
                        <a:lnTo>
                          <a:pt x="0" y="125"/>
                        </a:lnTo>
                      </a:path>
                    </a:pathLst>
                  </a:custGeom>
                  <a:solidFill>
                    <a:srgbClr val="00C0E0"/>
                  </a:solidFill>
                  <a:ln w="12700" cap="rnd">
                    <a:solidFill>
                      <a:srgbClr val="00C0E0"/>
                    </a:solidFill>
                    <a:round/>
                    <a:headEnd/>
                    <a:tailEnd/>
                  </a:ln>
                </p:spPr>
                <p:txBody>
                  <a:bodyPr/>
                  <a:lstStyle/>
                  <a:p>
                    <a:endParaRPr lang="en-US"/>
                  </a:p>
                </p:txBody>
              </p:sp>
              <p:sp>
                <p:nvSpPr>
                  <p:cNvPr id="13344" name="Freeform 77">
                    <a:extLst>
                      <a:ext uri="{FF2B5EF4-FFF2-40B4-BE49-F238E27FC236}">
                        <a16:creationId xmlns:a16="http://schemas.microsoft.com/office/drawing/2014/main" xmlns="" id="{8E368548-5A13-4D24-9D92-D1A951C8D8AD}"/>
                      </a:ext>
                    </a:extLst>
                  </p:cNvPr>
                  <p:cNvSpPr>
                    <a:spLocks/>
                  </p:cNvSpPr>
                  <p:nvPr/>
                </p:nvSpPr>
                <p:spPr bwMode="auto">
                  <a:xfrm>
                    <a:off x="810" y="1782"/>
                    <a:ext cx="386" cy="331"/>
                  </a:xfrm>
                  <a:custGeom>
                    <a:avLst/>
                    <a:gdLst>
                      <a:gd name="T0" fmla="*/ 0 w 386"/>
                      <a:gd name="T1" fmla="*/ 132 h 331"/>
                      <a:gd name="T2" fmla="*/ 32 w 386"/>
                      <a:gd name="T3" fmla="*/ 137 h 331"/>
                      <a:gd name="T4" fmla="*/ 60 w 386"/>
                      <a:gd name="T5" fmla="*/ 158 h 331"/>
                      <a:gd name="T6" fmla="*/ 113 w 386"/>
                      <a:gd name="T7" fmla="*/ 197 h 331"/>
                      <a:gd name="T8" fmla="*/ 163 w 386"/>
                      <a:gd name="T9" fmla="*/ 248 h 331"/>
                      <a:gd name="T10" fmla="*/ 165 w 386"/>
                      <a:gd name="T11" fmla="*/ 266 h 331"/>
                      <a:gd name="T12" fmla="*/ 181 w 386"/>
                      <a:gd name="T13" fmla="*/ 262 h 331"/>
                      <a:gd name="T14" fmla="*/ 191 w 386"/>
                      <a:gd name="T15" fmla="*/ 283 h 331"/>
                      <a:gd name="T16" fmla="*/ 193 w 386"/>
                      <a:gd name="T17" fmla="*/ 298 h 331"/>
                      <a:gd name="T18" fmla="*/ 227 w 386"/>
                      <a:gd name="T19" fmla="*/ 330 h 331"/>
                      <a:gd name="T20" fmla="*/ 193 w 386"/>
                      <a:gd name="T21" fmla="*/ 295 h 331"/>
                      <a:gd name="T22" fmla="*/ 189 w 386"/>
                      <a:gd name="T23" fmla="*/ 276 h 331"/>
                      <a:gd name="T24" fmla="*/ 196 w 386"/>
                      <a:gd name="T25" fmla="*/ 219 h 331"/>
                      <a:gd name="T26" fmla="*/ 225 w 386"/>
                      <a:gd name="T27" fmla="*/ 171 h 331"/>
                      <a:gd name="T28" fmla="*/ 270 w 386"/>
                      <a:gd name="T29" fmla="*/ 134 h 331"/>
                      <a:gd name="T30" fmla="*/ 314 w 386"/>
                      <a:gd name="T31" fmla="*/ 108 h 331"/>
                      <a:gd name="T32" fmla="*/ 344 w 386"/>
                      <a:gd name="T33" fmla="*/ 72 h 331"/>
                      <a:gd name="T34" fmla="*/ 366 w 386"/>
                      <a:gd name="T35" fmla="*/ 43 h 331"/>
                      <a:gd name="T36" fmla="*/ 385 w 386"/>
                      <a:gd name="T37" fmla="*/ 0 h 3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6"/>
                      <a:gd name="T58" fmla="*/ 0 h 331"/>
                      <a:gd name="T59" fmla="*/ 386 w 386"/>
                      <a:gd name="T60" fmla="*/ 331 h 33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6" h="331">
                        <a:moveTo>
                          <a:pt x="0" y="132"/>
                        </a:moveTo>
                        <a:lnTo>
                          <a:pt x="32" y="137"/>
                        </a:lnTo>
                        <a:lnTo>
                          <a:pt x="60" y="158"/>
                        </a:lnTo>
                        <a:lnTo>
                          <a:pt x="113" y="197"/>
                        </a:lnTo>
                        <a:lnTo>
                          <a:pt x="163" y="248"/>
                        </a:lnTo>
                        <a:lnTo>
                          <a:pt x="165" y="266"/>
                        </a:lnTo>
                        <a:lnTo>
                          <a:pt x="181" y="262"/>
                        </a:lnTo>
                        <a:lnTo>
                          <a:pt x="191" y="283"/>
                        </a:lnTo>
                        <a:lnTo>
                          <a:pt x="193" y="298"/>
                        </a:lnTo>
                        <a:lnTo>
                          <a:pt x="227" y="330"/>
                        </a:lnTo>
                        <a:lnTo>
                          <a:pt x="193" y="295"/>
                        </a:lnTo>
                        <a:lnTo>
                          <a:pt x="189" y="276"/>
                        </a:lnTo>
                        <a:lnTo>
                          <a:pt x="196" y="219"/>
                        </a:lnTo>
                        <a:lnTo>
                          <a:pt x="225" y="171"/>
                        </a:lnTo>
                        <a:lnTo>
                          <a:pt x="270" y="134"/>
                        </a:lnTo>
                        <a:lnTo>
                          <a:pt x="314" y="108"/>
                        </a:lnTo>
                        <a:lnTo>
                          <a:pt x="344" y="72"/>
                        </a:lnTo>
                        <a:lnTo>
                          <a:pt x="366" y="43"/>
                        </a:lnTo>
                        <a:lnTo>
                          <a:pt x="385" y="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3337" name="Group 81">
                  <a:extLst>
                    <a:ext uri="{FF2B5EF4-FFF2-40B4-BE49-F238E27FC236}">
                      <a16:creationId xmlns:a16="http://schemas.microsoft.com/office/drawing/2014/main" xmlns="" id="{3E95FCF3-C928-487E-B038-5C4E6B28A1DE}"/>
                    </a:ext>
                  </a:extLst>
                </p:cNvPr>
                <p:cNvGrpSpPr>
                  <a:grpSpLocks/>
                </p:cNvGrpSpPr>
                <p:nvPr/>
              </p:nvGrpSpPr>
              <p:grpSpPr bwMode="auto">
                <a:xfrm>
                  <a:off x="585" y="2121"/>
                  <a:ext cx="154" cy="146"/>
                  <a:chOff x="585" y="2121"/>
                  <a:chExt cx="154" cy="146"/>
                </a:xfrm>
              </p:grpSpPr>
              <p:sp>
                <p:nvSpPr>
                  <p:cNvPr id="13341" name="Freeform 79">
                    <a:extLst>
                      <a:ext uri="{FF2B5EF4-FFF2-40B4-BE49-F238E27FC236}">
                        <a16:creationId xmlns:a16="http://schemas.microsoft.com/office/drawing/2014/main" xmlns="" id="{CDF2181B-91C4-4A07-B1A7-1E23BDDF32AD}"/>
                      </a:ext>
                    </a:extLst>
                  </p:cNvPr>
                  <p:cNvSpPr>
                    <a:spLocks/>
                  </p:cNvSpPr>
                  <p:nvPr/>
                </p:nvSpPr>
                <p:spPr bwMode="auto">
                  <a:xfrm>
                    <a:off x="585" y="2121"/>
                    <a:ext cx="154" cy="144"/>
                  </a:xfrm>
                  <a:custGeom>
                    <a:avLst/>
                    <a:gdLst>
                      <a:gd name="T0" fmla="*/ 0 w 154"/>
                      <a:gd name="T1" fmla="*/ 0 h 144"/>
                      <a:gd name="T2" fmla="*/ 74 w 154"/>
                      <a:gd name="T3" fmla="*/ 20 h 144"/>
                      <a:gd name="T4" fmla="*/ 93 w 154"/>
                      <a:gd name="T5" fmla="*/ 34 h 144"/>
                      <a:gd name="T6" fmla="*/ 110 w 154"/>
                      <a:gd name="T7" fmla="*/ 78 h 144"/>
                      <a:gd name="T8" fmla="*/ 112 w 154"/>
                      <a:gd name="T9" fmla="*/ 81 h 144"/>
                      <a:gd name="T10" fmla="*/ 124 w 154"/>
                      <a:gd name="T11" fmla="*/ 94 h 144"/>
                      <a:gd name="T12" fmla="*/ 133 w 154"/>
                      <a:gd name="T13" fmla="*/ 108 h 144"/>
                      <a:gd name="T14" fmla="*/ 146 w 154"/>
                      <a:gd name="T15" fmla="*/ 116 h 144"/>
                      <a:gd name="T16" fmla="*/ 146 w 154"/>
                      <a:gd name="T17" fmla="*/ 130 h 144"/>
                      <a:gd name="T18" fmla="*/ 153 w 154"/>
                      <a:gd name="T19" fmla="*/ 143 h 144"/>
                      <a:gd name="T20" fmla="*/ 140 w 154"/>
                      <a:gd name="T21" fmla="*/ 143 h 144"/>
                      <a:gd name="T22" fmla="*/ 140 w 154"/>
                      <a:gd name="T23" fmla="*/ 137 h 144"/>
                      <a:gd name="T24" fmla="*/ 140 w 154"/>
                      <a:gd name="T25" fmla="*/ 121 h 144"/>
                      <a:gd name="T26" fmla="*/ 119 w 154"/>
                      <a:gd name="T27" fmla="*/ 110 h 144"/>
                      <a:gd name="T28" fmla="*/ 102 w 154"/>
                      <a:gd name="T29" fmla="*/ 83 h 144"/>
                      <a:gd name="T30" fmla="*/ 93 w 154"/>
                      <a:gd name="T31" fmla="*/ 64 h 144"/>
                      <a:gd name="T32" fmla="*/ 79 w 154"/>
                      <a:gd name="T33" fmla="*/ 34 h 144"/>
                      <a:gd name="T34" fmla="*/ 51 w 154"/>
                      <a:gd name="T35" fmla="*/ 17 h 144"/>
                      <a:gd name="T36" fmla="*/ 0 w 154"/>
                      <a:gd name="T37" fmla="*/ 0 h 1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4"/>
                      <a:gd name="T58" fmla="*/ 0 h 144"/>
                      <a:gd name="T59" fmla="*/ 154 w 154"/>
                      <a:gd name="T60" fmla="*/ 144 h 1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4" h="144">
                        <a:moveTo>
                          <a:pt x="0" y="0"/>
                        </a:moveTo>
                        <a:lnTo>
                          <a:pt x="74" y="20"/>
                        </a:lnTo>
                        <a:lnTo>
                          <a:pt x="93" y="34"/>
                        </a:lnTo>
                        <a:lnTo>
                          <a:pt x="110" y="78"/>
                        </a:lnTo>
                        <a:lnTo>
                          <a:pt x="112" y="81"/>
                        </a:lnTo>
                        <a:lnTo>
                          <a:pt x="124" y="94"/>
                        </a:lnTo>
                        <a:lnTo>
                          <a:pt x="133" y="108"/>
                        </a:lnTo>
                        <a:lnTo>
                          <a:pt x="146" y="116"/>
                        </a:lnTo>
                        <a:lnTo>
                          <a:pt x="146" y="130"/>
                        </a:lnTo>
                        <a:lnTo>
                          <a:pt x="153" y="143"/>
                        </a:lnTo>
                        <a:lnTo>
                          <a:pt x="140" y="143"/>
                        </a:lnTo>
                        <a:lnTo>
                          <a:pt x="140" y="137"/>
                        </a:lnTo>
                        <a:lnTo>
                          <a:pt x="140" y="121"/>
                        </a:lnTo>
                        <a:lnTo>
                          <a:pt x="119" y="110"/>
                        </a:lnTo>
                        <a:lnTo>
                          <a:pt x="102" y="83"/>
                        </a:lnTo>
                        <a:lnTo>
                          <a:pt x="93" y="64"/>
                        </a:lnTo>
                        <a:lnTo>
                          <a:pt x="79" y="34"/>
                        </a:lnTo>
                        <a:lnTo>
                          <a:pt x="51" y="17"/>
                        </a:lnTo>
                        <a:lnTo>
                          <a:pt x="0" y="0"/>
                        </a:lnTo>
                      </a:path>
                    </a:pathLst>
                  </a:custGeom>
                  <a:solidFill>
                    <a:srgbClr val="00C0E0"/>
                  </a:solidFill>
                  <a:ln w="12700" cap="rnd">
                    <a:solidFill>
                      <a:srgbClr val="00C0E0"/>
                    </a:solidFill>
                    <a:round/>
                    <a:headEnd/>
                    <a:tailEnd/>
                  </a:ln>
                </p:spPr>
                <p:txBody>
                  <a:bodyPr/>
                  <a:lstStyle/>
                  <a:p>
                    <a:endParaRPr lang="en-US"/>
                  </a:p>
                </p:txBody>
              </p:sp>
              <p:sp>
                <p:nvSpPr>
                  <p:cNvPr id="13342" name="Freeform 80">
                    <a:extLst>
                      <a:ext uri="{FF2B5EF4-FFF2-40B4-BE49-F238E27FC236}">
                        <a16:creationId xmlns:a16="http://schemas.microsoft.com/office/drawing/2014/main" xmlns="" id="{E4FD8E62-8C66-432B-A6F8-D6FDEB8DBF00}"/>
                      </a:ext>
                    </a:extLst>
                  </p:cNvPr>
                  <p:cNvSpPr>
                    <a:spLocks/>
                  </p:cNvSpPr>
                  <p:nvPr/>
                </p:nvSpPr>
                <p:spPr bwMode="auto">
                  <a:xfrm>
                    <a:off x="594" y="2124"/>
                    <a:ext cx="131" cy="143"/>
                  </a:xfrm>
                  <a:custGeom>
                    <a:avLst/>
                    <a:gdLst>
                      <a:gd name="T0" fmla="*/ 0 w 131"/>
                      <a:gd name="T1" fmla="*/ 0 h 143"/>
                      <a:gd name="T2" fmla="*/ 49 w 131"/>
                      <a:gd name="T3" fmla="*/ 21 h 143"/>
                      <a:gd name="T4" fmla="*/ 71 w 131"/>
                      <a:gd name="T5" fmla="*/ 34 h 143"/>
                      <a:gd name="T6" fmla="*/ 82 w 131"/>
                      <a:gd name="T7" fmla="*/ 56 h 143"/>
                      <a:gd name="T8" fmla="*/ 93 w 131"/>
                      <a:gd name="T9" fmla="*/ 85 h 143"/>
                      <a:gd name="T10" fmla="*/ 104 w 131"/>
                      <a:gd name="T11" fmla="*/ 102 h 143"/>
                      <a:gd name="T12" fmla="*/ 119 w 131"/>
                      <a:gd name="T13" fmla="*/ 113 h 143"/>
                      <a:gd name="T14" fmla="*/ 128 w 131"/>
                      <a:gd name="T15" fmla="*/ 121 h 143"/>
                      <a:gd name="T16" fmla="*/ 130 w 131"/>
                      <a:gd name="T17" fmla="*/ 142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43"/>
                      <a:gd name="T29" fmla="*/ 131 w 131"/>
                      <a:gd name="T30" fmla="*/ 143 h 1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43">
                        <a:moveTo>
                          <a:pt x="0" y="0"/>
                        </a:moveTo>
                        <a:lnTo>
                          <a:pt x="49" y="21"/>
                        </a:lnTo>
                        <a:lnTo>
                          <a:pt x="71" y="34"/>
                        </a:lnTo>
                        <a:lnTo>
                          <a:pt x="82" y="56"/>
                        </a:lnTo>
                        <a:lnTo>
                          <a:pt x="93" y="85"/>
                        </a:lnTo>
                        <a:lnTo>
                          <a:pt x="104" y="102"/>
                        </a:lnTo>
                        <a:lnTo>
                          <a:pt x="119" y="113"/>
                        </a:lnTo>
                        <a:lnTo>
                          <a:pt x="128" y="121"/>
                        </a:lnTo>
                        <a:lnTo>
                          <a:pt x="130" y="142"/>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3338" name="Group 84">
                  <a:extLst>
                    <a:ext uri="{FF2B5EF4-FFF2-40B4-BE49-F238E27FC236}">
                      <a16:creationId xmlns:a16="http://schemas.microsoft.com/office/drawing/2014/main" xmlns="" id="{DE8B5204-54F9-4AA5-888B-9510311211CC}"/>
                    </a:ext>
                  </a:extLst>
                </p:cNvPr>
                <p:cNvGrpSpPr>
                  <a:grpSpLocks/>
                </p:cNvGrpSpPr>
                <p:nvPr/>
              </p:nvGrpSpPr>
              <p:grpSpPr bwMode="auto">
                <a:xfrm>
                  <a:off x="1254" y="1953"/>
                  <a:ext cx="226" cy="315"/>
                  <a:chOff x="1254" y="1953"/>
                  <a:chExt cx="226" cy="315"/>
                </a:xfrm>
              </p:grpSpPr>
              <p:sp>
                <p:nvSpPr>
                  <p:cNvPr id="13339" name="Freeform 82">
                    <a:extLst>
                      <a:ext uri="{FF2B5EF4-FFF2-40B4-BE49-F238E27FC236}">
                        <a16:creationId xmlns:a16="http://schemas.microsoft.com/office/drawing/2014/main" xmlns="" id="{47BFDF9C-385D-41D6-8A3E-D1B346AD1C4E}"/>
                      </a:ext>
                    </a:extLst>
                  </p:cNvPr>
                  <p:cNvSpPr>
                    <a:spLocks/>
                  </p:cNvSpPr>
                  <p:nvPr/>
                </p:nvSpPr>
                <p:spPr bwMode="auto">
                  <a:xfrm>
                    <a:off x="1258" y="1957"/>
                    <a:ext cx="221" cy="309"/>
                  </a:xfrm>
                  <a:custGeom>
                    <a:avLst/>
                    <a:gdLst>
                      <a:gd name="T0" fmla="*/ 220 w 221"/>
                      <a:gd name="T1" fmla="*/ 0 h 309"/>
                      <a:gd name="T2" fmla="*/ 213 w 221"/>
                      <a:gd name="T3" fmla="*/ 36 h 309"/>
                      <a:gd name="T4" fmla="*/ 199 w 221"/>
                      <a:gd name="T5" fmla="*/ 61 h 309"/>
                      <a:gd name="T6" fmla="*/ 173 w 221"/>
                      <a:gd name="T7" fmla="*/ 84 h 309"/>
                      <a:gd name="T8" fmla="*/ 142 w 221"/>
                      <a:gd name="T9" fmla="*/ 109 h 309"/>
                      <a:gd name="T10" fmla="*/ 107 w 221"/>
                      <a:gd name="T11" fmla="*/ 135 h 309"/>
                      <a:gd name="T12" fmla="*/ 78 w 221"/>
                      <a:gd name="T13" fmla="*/ 158 h 309"/>
                      <a:gd name="T14" fmla="*/ 55 w 221"/>
                      <a:gd name="T15" fmla="*/ 196 h 309"/>
                      <a:gd name="T16" fmla="*/ 38 w 221"/>
                      <a:gd name="T17" fmla="*/ 229 h 309"/>
                      <a:gd name="T18" fmla="*/ 31 w 221"/>
                      <a:gd name="T19" fmla="*/ 259 h 309"/>
                      <a:gd name="T20" fmla="*/ 22 w 221"/>
                      <a:gd name="T21" fmla="*/ 283 h 309"/>
                      <a:gd name="T22" fmla="*/ 11 w 221"/>
                      <a:gd name="T23" fmla="*/ 304 h 309"/>
                      <a:gd name="T24" fmla="*/ 0 w 221"/>
                      <a:gd name="T25" fmla="*/ 308 h 309"/>
                      <a:gd name="T26" fmla="*/ 15 w 221"/>
                      <a:gd name="T27" fmla="*/ 307 h 309"/>
                      <a:gd name="T28" fmla="*/ 27 w 221"/>
                      <a:gd name="T29" fmla="*/ 307 h 309"/>
                      <a:gd name="T30" fmla="*/ 46 w 221"/>
                      <a:gd name="T31" fmla="*/ 280 h 309"/>
                      <a:gd name="T32" fmla="*/ 53 w 221"/>
                      <a:gd name="T33" fmla="*/ 252 h 309"/>
                      <a:gd name="T34" fmla="*/ 62 w 221"/>
                      <a:gd name="T35" fmla="*/ 229 h 309"/>
                      <a:gd name="T36" fmla="*/ 78 w 221"/>
                      <a:gd name="T37" fmla="*/ 198 h 309"/>
                      <a:gd name="T38" fmla="*/ 99 w 221"/>
                      <a:gd name="T39" fmla="*/ 177 h 309"/>
                      <a:gd name="T40" fmla="*/ 114 w 221"/>
                      <a:gd name="T41" fmla="*/ 155 h 309"/>
                      <a:gd name="T42" fmla="*/ 140 w 221"/>
                      <a:gd name="T43" fmla="*/ 137 h 309"/>
                      <a:gd name="T44" fmla="*/ 166 w 221"/>
                      <a:gd name="T45" fmla="*/ 123 h 309"/>
                      <a:gd name="T46" fmla="*/ 189 w 221"/>
                      <a:gd name="T47" fmla="*/ 91 h 309"/>
                      <a:gd name="T48" fmla="*/ 201 w 221"/>
                      <a:gd name="T49" fmla="*/ 68 h 309"/>
                      <a:gd name="T50" fmla="*/ 211 w 221"/>
                      <a:gd name="T51" fmla="*/ 47 h 309"/>
                      <a:gd name="T52" fmla="*/ 220 w 221"/>
                      <a:gd name="T53" fmla="*/ 0 h 3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1"/>
                      <a:gd name="T82" fmla="*/ 0 h 309"/>
                      <a:gd name="T83" fmla="*/ 221 w 221"/>
                      <a:gd name="T84" fmla="*/ 309 h 30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1" h="309">
                        <a:moveTo>
                          <a:pt x="220" y="0"/>
                        </a:moveTo>
                        <a:lnTo>
                          <a:pt x="213" y="36"/>
                        </a:lnTo>
                        <a:lnTo>
                          <a:pt x="199" y="61"/>
                        </a:lnTo>
                        <a:lnTo>
                          <a:pt x="173" y="84"/>
                        </a:lnTo>
                        <a:lnTo>
                          <a:pt x="142" y="109"/>
                        </a:lnTo>
                        <a:lnTo>
                          <a:pt x="107" y="135"/>
                        </a:lnTo>
                        <a:lnTo>
                          <a:pt x="78" y="158"/>
                        </a:lnTo>
                        <a:lnTo>
                          <a:pt x="55" y="196"/>
                        </a:lnTo>
                        <a:lnTo>
                          <a:pt x="38" y="229"/>
                        </a:lnTo>
                        <a:lnTo>
                          <a:pt x="31" y="259"/>
                        </a:lnTo>
                        <a:lnTo>
                          <a:pt x="22" y="283"/>
                        </a:lnTo>
                        <a:lnTo>
                          <a:pt x="11" y="304"/>
                        </a:lnTo>
                        <a:lnTo>
                          <a:pt x="0" y="308"/>
                        </a:lnTo>
                        <a:lnTo>
                          <a:pt x="15" y="307"/>
                        </a:lnTo>
                        <a:lnTo>
                          <a:pt x="27" y="307"/>
                        </a:lnTo>
                        <a:lnTo>
                          <a:pt x="46" y="280"/>
                        </a:lnTo>
                        <a:lnTo>
                          <a:pt x="53" y="252"/>
                        </a:lnTo>
                        <a:lnTo>
                          <a:pt x="62" y="229"/>
                        </a:lnTo>
                        <a:lnTo>
                          <a:pt x="78" y="198"/>
                        </a:lnTo>
                        <a:lnTo>
                          <a:pt x="99" y="177"/>
                        </a:lnTo>
                        <a:lnTo>
                          <a:pt x="114" y="155"/>
                        </a:lnTo>
                        <a:lnTo>
                          <a:pt x="140" y="137"/>
                        </a:lnTo>
                        <a:lnTo>
                          <a:pt x="166" y="123"/>
                        </a:lnTo>
                        <a:lnTo>
                          <a:pt x="189" y="91"/>
                        </a:lnTo>
                        <a:lnTo>
                          <a:pt x="201" y="68"/>
                        </a:lnTo>
                        <a:lnTo>
                          <a:pt x="211" y="47"/>
                        </a:lnTo>
                        <a:lnTo>
                          <a:pt x="220" y="0"/>
                        </a:lnTo>
                      </a:path>
                    </a:pathLst>
                  </a:custGeom>
                  <a:solidFill>
                    <a:srgbClr val="00C0E0"/>
                  </a:solidFill>
                  <a:ln w="12700" cap="rnd">
                    <a:solidFill>
                      <a:srgbClr val="00C0E0"/>
                    </a:solidFill>
                    <a:round/>
                    <a:headEnd/>
                    <a:tailEnd/>
                  </a:ln>
                </p:spPr>
                <p:txBody>
                  <a:bodyPr/>
                  <a:lstStyle/>
                  <a:p>
                    <a:endParaRPr lang="en-US"/>
                  </a:p>
                </p:txBody>
              </p:sp>
              <p:sp>
                <p:nvSpPr>
                  <p:cNvPr id="13340" name="Freeform 83">
                    <a:extLst>
                      <a:ext uri="{FF2B5EF4-FFF2-40B4-BE49-F238E27FC236}">
                        <a16:creationId xmlns:a16="http://schemas.microsoft.com/office/drawing/2014/main" xmlns="" id="{EEA57931-E965-4188-8D13-C853220B8BF2}"/>
                      </a:ext>
                    </a:extLst>
                  </p:cNvPr>
                  <p:cNvSpPr>
                    <a:spLocks/>
                  </p:cNvSpPr>
                  <p:nvPr/>
                </p:nvSpPr>
                <p:spPr bwMode="auto">
                  <a:xfrm>
                    <a:off x="1254" y="1953"/>
                    <a:ext cx="226" cy="315"/>
                  </a:xfrm>
                  <a:custGeom>
                    <a:avLst/>
                    <a:gdLst>
                      <a:gd name="T0" fmla="*/ 0 w 226"/>
                      <a:gd name="T1" fmla="*/ 314 h 315"/>
                      <a:gd name="T2" fmla="*/ 21 w 226"/>
                      <a:gd name="T3" fmla="*/ 305 h 315"/>
                      <a:gd name="T4" fmla="*/ 34 w 226"/>
                      <a:gd name="T5" fmla="*/ 286 h 315"/>
                      <a:gd name="T6" fmla="*/ 41 w 226"/>
                      <a:gd name="T7" fmla="*/ 254 h 315"/>
                      <a:gd name="T8" fmla="*/ 59 w 226"/>
                      <a:gd name="T9" fmla="*/ 198 h 315"/>
                      <a:gd name="T10" fmla="*/ 90 w 226"/>
                      <a:gd name="T11" fmla="*/ 155 h 315"/>
                      <a:gd name="T12" fmla="*/ 148 w 226"/>
                      <a:gd name="T13" fmla="*/ 114 h 315"/>
                      <a:gd name="T14" fmla="*/ 174 w 226"/>
                      <a:gd name="T15" fmla="*/ 94 h 315"/>
                      <a:gd name="T16" fmla="*/ 212 w 226"/>
                      <a:gd name="T17" fmla="*/ 53 h 315"/>
                      <a:gd name="T18" fmla="*/ 222 w 226"/>
                      <a:gd name="T19" fmla="*/ 20 h 315"/>
                      <a:gd name="T20" fmla="*/ 225 w 226"/>
                      <a:gd name="T21" fmla="*/ 0 h 3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6"/>
                      <a:gd name="T34" fmla="*/ 0 h 315"/>
                      <a:gd name="T35" fmla="*/ 226 w 226"/>
                      <a:gd name="T36" fmla="*/ 315 h 3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6" h="315">
                        <a:moveTo>
                          <a:pt x="0" y="314"/>
                        </a:moveTo>
                        <a:lnTo>
                          <a:pt x="21" y="305"/>
                        </a:lnTo>
                        <a:lnTo>
                          <a:pt x="34" y="286"/>
                        </a:lnTo>
                        <a:lnTo>
                          <a:pt x="41" y="254"/>
                        </a:lnTo>
                        <a:lnTo>
                          <a:pt x="59" y="198"/>
                        </a:lnTo>
                        <a:lnTo>
                          <a:pt x="90" y="155"/>
                        </a:lnTo>
                        <a:lnTo>
                          <a:pt x="148" y="114"/>
                        </a:lnTo>
                        <a:lnTo>
                          <a:pt x="174" y="94"/>
                        </a:lnTo>
                        <a:lnTo>
                          <a:pt x="212" y="53"/>
                        </a:lnTo>
                        <a:lnTo>
                          <a:pt x="222" y="20"/>
                        </a:lnTo>
                        <a:lnTo>
                          <a:pt x="225" y="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13332" name="Group 88">
                <a:extLst>
                  <a:ext uri="{FF2B5EF4-FFF2-40B4-BE49-F238E27FC236}">
                    <a16:creationId xmlns:a16="http://schemas.microsoft.com/office/drawing/2014/main" xmlns="" id="{9783879E-ACB7-405C-B0B2-C77507F14958}"/>
                  </a:ext>
                </a:extLst>
              </p:cNvPr>
              <p:cNvGrpSpPr>
                <a:grpSpLocks/>
              </p:cNvGrpSpPr>
              <p:nvPr/>
            </p:nvGrpSpPr>
            <p:grpSpPr bwMode="auto">
              <a:xfrm>
                <a:off x="900" y="1117"/>
                <a:ext cx="150" cy="203"/>
                <a:chOff x="900" y="1117"/>
                <a:chExt cx="150" cy="203"/>
              </a:xfrm>
            </p:grpSpPr>
            <p:sp>
              <p:nvSpPr>
                <p:cNvPr id="13333" name="Freeform 86">
                  <a:extLst>
                    <a:ext uri="{FF2B5EF4-FFF2-40B4-BE49-F238E27FC236}">
                      <a16:creationId xmlns:a16="http://schemas.microsoft.com/office/drawing/2014/main" xmlns="" id="{5BC052A3-5CBC-4AC2-970B-E05350FCD84B}"/>
                    </a:ext>
                  </a:extLst>
                </p:cNvPr>
                <p:cNvSpPr>
                  <a:spLocks/>
                </p:cNvSpPr>
                <p:nvPr/>
              </p:nvSpPr>
              <p:spPr bwMode="auto">
                <a:xfrm>
                  <a:off x="900" y="1117"/>
                  <a:ext cx="140" cy="203"/>
                </a:xfrm>
                <a:custGeom>
                  <a:avLst/>
                  <a:gdLst>
                    <a:gd name="T0" fmla="*/ 114 w 140"/>
                    <a:gd name="T1" fmla="*/ 33 h 203"/>
                    <a:gd name="T2" fmla="*/ 97 w 140"/>
                    <a:gd name="T3" fmla="*/ 9 h 203"/>
                    <a:gd name="T4" fmla="*/ 74 w 140"/>
                    <a:gd name="T5" fmla="*/ 1 h 203"/>
                    <a:gd name="T6" fmla="*/ 46 w 140"/>
                    <a:gd name="T7" fmla="*/ 0 h 203"/>
                    <a:gd name="T8" fmla="*/ 22 w 140"/>
                    <a:gd name="T9" fmla="*/ 16 h 203"/>
                    <a:gd name="T10" fmla="*/ 5 w 140"/>
                    <a:gd name="T11" fmla="*/ 43 h 203"/>
                    <a:gd name="T12" fmla="*/ 0 w 140"/>
                    <a:gd name="T13" fmla="*/ 75 h 203"/>
                    <a:gd name="T14" fmla="*/ 3 w 140"/>
                    <a:gd name="T15" fmla="*/ 121 h 203"/>
                    <a:gd name="T16" fmla="*/ 20 w 140"/>
                    <a:gd name="T17" fmla="*/ 146 h 203"/>
                    <a:gd name="T18" fmla="*/ 36 w 140"/>
                    <a:gd name="T19" fmla="*/ 160 h 203"/>
                    <a:gd name="T20" fmla="*/ 60 w 140"/>
                    <a:gd name="T21" fmla="*/ 172 h 203"/>
                    <a:gd name="T22" fmla="*/ 73 w 140"/>
                    <a:gd name="T23" fmla="*/ 193 h 203"/>
                    <a:gd name="T24" fmla="*/ 91 w 140"/>
                    <a:gd name="T25" fmla="*/ 202 h 203"/>
                    <a:gd name="T26" fmla="*/ 113 w 140"/>
                    <a:gd name="T27" fmla="*/ 200 h 203"/>
                    <a:gd name="T28" fmla="*/ 128 w 140"/>
                    <a:gd name="T29" fmla="*/ 186 h 203"/>
                    <a:gd name="T30" fmla="*/ 137 w 140"/>
                    <a:gd name="T31" fmla="*/ 168 h 203"/>
                    <a:gd name="T32" fmla="*/ 139 w 140"/>
                    <a:gd name="T33" fmla="*/ 145 h 203"/>
                    <a:gd name="T34" fmla="*/ 131 w 140"/>
                    <a:gd name="T35" fmla="*/ 123 h 203"/>
                    <a:gd name="T36" fmla="*/ 133 w 140"/>
                    <a:gd name="T37" fmla="*/ 93 h 203"/>
                    <a:gd name="T38" fmla="*/ 127 w 140"/>
                    <a:gd name="T39" fmla="*/ 60 h 203"/>
                    <a:gd name="T40" fmla="*/ 114 w 140"/>
                    <a:gd name="T41" fmla="*/ 33 h 20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0"/>
                    <a:gd name="T64" fmla="*/ 0 h 203"/>
                    <a:gd name="T65" fmla="*/ 140 w 140"/>
                    <a:gd name="T66" fmla="*/ 203 h 20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0" h="203">
                      <a:moveTo>
                        <a:pt x="114" y="33"/>
                      </a:moveTo>
                      <a:lnTo>
                        <a:pt x="97" y="9"/>
                      </a:lnTo>
                      <a:lnTo>
                        <a:pt x="74" y="1"/>
                      </a:lnTo>
                      <a:lnTo>
                        <a:pt x="46" y="0"/>
                      </a:lnTo>
                      <a:lnTo>
                        <a:pt x="22" y="16"/>
                      </a:lnTo>
                      <a:lnTo>
                        <a:pt x="5" y="43"/>
                      </a:lnTo>
                      <a:lnTo>
                        <a:pt x="0" y="75"/>
                      </a:lnTo>
                      <a:lnTo>
                        <a:pt x="3" y="121"/>
                      </a:lnTo>
                      <a:lnTo>
                        <a:pt x="20" y="146"/>
                      </a:lnTo>
                      <a:lnTo>
                        <a:pt x="36" y="160"/>
                      </a:lnTo>
                      <a:lnTo>
                        <a:pt x="60" y="172"/>
                      </a:lnTo>
                      <a:lnTo>
                        <a:pt x="73" y="193"/>
                      </a:lnTo>
                      <a:lnTo>
                        <a:pt x="91" y="202"/>
                      </a:lnTo>
                      <a:lnTo>
                        <a:pt x="113" y="200"/>
                      </a:lnTo>
                      <a:lnTo>
                        <a:pt x="128" y="186"/>
                      </a:lnTo>
                      <a:lnTo>
                        <a:pt x="137" y="168"/>
                      </a:lnTo>
                      <a:lnTo>
                        <a:pt x="139" y="145"/>
                      </a:lnTo>
                      <a:lnTo>
                        <a:pt x="131" y="123"/>
                      </a:lnTo>
                      <a:lnTo>
                        <a:pt x="133" y="93"/>
                      </a:lnTo>
                      <a:lnTo>
                        <a:pt x="127" y="60"/>
                      </a:lnTo>
                      <a:lnTo>
                        <a:pt x="114" y="33"/>
                      </a:lnTo>
                    </a:path>
                  </a:pathLst>
                </a:custGeom>
                <a:solidFill>
                  <a:srgbClr val="E0A080"/>
                </a:solidFill>
                <a:ln w="12700" cap="rnd">
                  <a:solidFill>
                    <a:srgbClr val="000000"/>
                  </a:solidFill>
                  <a:round/>
                  <a:headEnd/>
                  <a:tailEnd/>
                </a:ln>
              </p:spPr>
              <p:txBody>
                <a:bodyPr/>
                <a:lstStyle/>
                <a:p>
                  <a:endParaRPr lang="en-US"/>
                </a:p>
              </p:txBody>
            </p:sp>
            <p:sp>
              <p:nvSpPr>
                <p:cNvPr id="13334" name="Freeform 87">
                  <a:extLst>
                    <a:ext uri="{FF2B5EF4-FFF2-40B4-BE49-F238E27FC236}">
                      <a16:creationId xmlns:a16="http://schemas.microsoft.com/office/drawing/2014/main" xmlns="" id="{9AE0CFCE-490D-4DAF-BF1B-DB5C03AB8260}"/>
                    </a:ext>
                  </a:extLst>
                </p:cNvPr>
                <p:cNvSpPr>
                  <a:spLocks/>
                </p:cNvSpPr>
                <p:nvPr/>
              </p:nvSpPr>
              <p:spPr bwMode="auto">
                <a:xfrm>
                  <a:off x="934" y="1117"/>
                  <a:ext cx="116" cy="191"/>
                </a:xfrm>
                <a:custGeom>
                  <a:avLst/>
                  <a:gdLst>
                    <a:gd name="T0" fmla="*/ 94 w 116"/>
                    <a:gd name="T1" fmla="*/ 31 h 191"/>
                    <a:gd name="T2" fmla="*/ 80 w 116"/>
                    <a:gd name="T3" fmla="*/ 9 h 191"/>
                    <a:gd name="T4" fmla="*/ 62 w 116"/>
                    <a:gd name="T5" fmla="*/ 1 h 191"/>
                    <a:gd name="T6" fmla="*/ 39 w 116"/>
                    <a:gd name="T7" fmla="*/ 0 h 191"/>
                    <a:gd name="T8" fmla="*/ 19 w 116"/>
                    <a:gd name="T9" fmla="*/ 15 h 191"/>
                    <a:gd name="T10" fmla="*/ 4 w 116"/>
                    <a:gd name="T11" fmla="*/ 41 h 191"/>
                    <a:gd name="T12" fmla="*/ 0 w 116"/>
                    <a:gd name="T13" fmla="*/ 71 h 191"/>
                    <a:gd name="T14" fmla="*/ 2 w 116"/>
                    <a:gd name="T15" fmla="*/ 114 h 191"/>
                    <a:gd name="T16" fmla="*/ 17 w 116"/>
                    <a:gd name="T17" fmla="*/ 137 h 191"/>
                    <a:gd name="T18" fmla="*/ 30 w 116"/>
                    <a:gd name="T19" fmla="*/ 151 h 191"/>
                    <a:gd name="T20" fmla="*/ 50 w 116"/>
                    <a:gd name="T21" fmla="*/ 162 h 191"/>
                    <a:gd name="T22" fmla="*/ 60 w 116"/>
                    <a:gd name="T23" fmla="*/ 182 h 191"/>
                    <a:gd name="T24" fmla="*/ 75 w 116"/>
                    <a:gd name="T25" fmla="*/ 190 h 191"/>
                    <a:gd name="T26" fmla="*/ 93 w 116"/>
                    <a:gd name="T27" fmla="*/ 189 h 191"/>
                    <a:gd name="T28" fmla="*/ 106 w 116"/>
                    <a:gd name="T29" fmla="*/ 176 h 191"/>
                    <a:gd name="T30" fmla="*/ 114 w 116"/>
                    <a:gd name="T31" fmla="*/ 159 h 191"/>
                    <a:gd name="T32" fmla="*/ 115 w 116"/>
                    <a:gd name="T33" fmla="*/ 137 h 191"/>
                    <a:gd name="T34" fmla="*/ 108 w 116"/>
                    <a:gd name="T35" fmla="*/ 115 h 191"/>
                    <a:gd name="T36" fmla="*/ 110 w 116"/>
                    <a:gd name="T37" fmla="*/ 87 h 191"/>
                    <a:gd name="T38" fmla="*/ 105 w 116"/>
                    <a:gd name="T39" fmla="*/ 57 h 191"/>
                    <a:gd name="T40" fmla="*/ 94 w 116"/>
                    <a:gd name="T41" fmla="*/ 31 h 1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6"/>
                    <a:gd name="T64" fmla="*/ 0 h 191"/>
                    <a:gd name="T65" fmla="*/ 116 w 116"/>
                    <a:gd name="T66" fmla="*/ 191 h 1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6" h="191">
                      <a:moveTo>
                        <a:pt x="94" y="31"/>
                      </a:moveTo>
                      <a:lnTo>
                        <a:pt x="80" y="9"/>
                      </a:lnTo>
                      <a:lnTo>
                        <a:pt x="62" y="1"/>
                      </a:lnTo>
                      <a:lnTo>
                        <a:pt x="39" y="0"/>
                      </a:lnTo>
                      <a:lnTo>
                        <a:pt x="19" y="15"/>
                      </a:lnTo>
                      <a:lnTo>
                        <a:pt x="4" y="41"/>
                      </a:lnTo>
                      <a:lnTo>
                        <a:pt x="0" y="71"/>
                      </a:lnTo>
                      <a:lnTo>
                        <a:pt x="2" y="114"/>
                      </a:lnTo>
                      <a:lnTo>
                        <a:pt x="17" y="137"/>
                      </a:lnTo>
                      <a:lnTo>
                        <a:pt x="30" y="151"/>
                      </a:lnTo>
                      <a:lnTo>
                        <a:pt x="50" y="162"/>
                      </a:lnTo>
                      <a:lnTo>
                        <a:pt x="60" y="182"/>
                      </a:lnTo>
                      <a:lnTo>
                        <a:pt x="75" y="190"/>
                      </a:lnTo>
                      <a:lnTo>
                        <a:pt x="93" y="189"/>
                      </a:lnTo>
                      <a:lnTo>
                        <a:pt x="106" y="176"/>
                      </a:lnTo>
                      <a:lnTo>
                        <a:pt x="114" y="159"/>
                      </a:lnTo>
                      <a:lnTo>
                        <a:pt x="115" y="137"/>
                      </a:lnTo>
                      <a:lnTo>
                        <a:pt x="108" y="115"/>
                      </a:lnTo>
                      <a:lnTo>
                        <a:pt x="110" y="87"/>
                      </a:lnTo>
                      <a:lnTo>
                        <a:pt x="105" y="57"/>
                      </a:lnTo>
                      <a:lnTo>
                        <a:pt x="94" y="31"/>
                      </a:lnTo>
                    </a:path>
                  </a:pathLst>
                </a:custGeom>
                <a:solidFill>
                  <a:srgbClr val="E0A08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13318" name="Group 101">
              <a:extLst>
                <a:ext uri="{FF2B5EF4-FFF2-40B4-BE49-F238E27FC236}">
                  <a16:creationId xmlns:a16="http://schemas.microsoft.com/office/drawing/2014/main" xmlns="" id="{0AF2768F-5D5B-4685-BA45-9E7336C4223E}"/>
                </a:ext>
              </a:extLst>
            </p:cNvPr>
            <p:cNvGrpSpPr>
              <a:grpSpLocks/>
            </p:cNvGrpSpPr>
            <p:nvPr/>
          </p:nvGrpSpPr>
          <p:grpSpPr bwMode="auto">
            <a:xfrm>
              <a:off x="355" y="1411"/>
              <a:ext cx="946" cy="727"/>
              <a:chOff x="355" y="1411"/>
              <a:chExt cx="946" cy="727"/>
            </a:xfrm>
          </p:grpSpPr>
          <p:sp>
            <p:nvSpPr>
              <p:cNvPr id="13319" name="Freeform 90">
                <a:extLst>
                  <a:ext uri="{FF2B5EF4-FFF2-40B4-BE49-F238E27FC236}">
                    <a16:creationId xmlns:a16="http://schemas.microsoft.com/office/drawing/2014/main" xmlns="" id="{E06CC74D-998C-4DEB-B266-B33A9080E0FF}"/>
                  </a:ext>
                </a:extLst>
              </p:cNvPr>
              <p:cNvSpPr>
                <a:spLocks/>
              </p:cNvSpPr>
              <p:nvPr/>
            </p:nvSpPr>
            <p:spPr bwMode="auto">
              <a:xfrm>
                <a:off x="721" y="1411"/>
                <a:ext cx="580" cy="490"/>
              </a:xfrm>
              <a:custGeom>
                <a:avLst/>
                <a:gdLst>
                  <a:gd name="T0" fmla="*/ 222 w 580"/>
                  <a:gd name="T1" fmla="*/ 0 h 490"/>
                  <a:gd name="T2" fmla="*/ 110 w 580"/>
                  <a:gd name="T3" fmla="*/ 96 h 490"/>
                  <a:gd name="T4" fmla="*/ 42 w 580"/>
                  <a:gd name="T5" fmla="*/ 186 h 490"/>
                  <a:gd name="T6" fmla="*/ 0 w 580"/>
                  <a:gd name="T7" fmla="*/ 339 h 490"/>
                  <a:gd name="T8" fmla="*/ 110 w 580"/>
                  <a:gd name="T9" fmla="*/ 258 h 490"/>
                  <a:gd name="T10" fmla="*/ 171 w 580"/>
                  <a:gd name="T11" fmla="*/ 201 h 490"/>
                  <a:gd name="T12" fmla="*/ 204 w 580"/>
                  <a:gd name="T13" fmla="*/ 164 h 490"/>
                  <a:gd name="T14" fmla="*/ 171 w 580"/>
                  <a:gd name="T15" fmla="*/ 257 h 490"/>
                  <a:gd name="T16" fmla="*/ 162 w 580"/>
                  <a:gd name="T17" fmla="*/ 342 h 490"/>
                  <a:gd name="T18" fmla="*/ 159 w 580"/>
                  <a:gd name="T19" fmla="*/ 489 h 490"/>
                  <a:gd name="T20" fmla="*/ 178 w 580"/>
                  <a:gd name="T21" fmla="*/ 446 h 490"/>
                  <a:gd name="T22" fmla="*/ 215 w 580"/>
                  <a:gd name="T23" fmla="*/ 385 h 490"/>
                  <a:gd name="T24" fmla="*/ 276 w 580"/>
                  <a:gd name="T25" fmla="*/ 339 h 490"/>
                  <a:gd name="T26" fmla="*/ 331 w 580"/>
                  <a:gd name="T27" fmla="*/ 316 h 490"/>
                  <a:gd name="T28" fmla="*/ 466 w 580"/>
                  <a:gd name="T29" fmla="*/ 253 h 490"/>
                  <a:gd name="T30" fmla="*/ 579 w 580"/>
                  <a:gd name="T31" fmla="*/ 147 h 490"/>
                  <a:gd name="T32" fmla="*/ 544 w 580"/>
                  <a:gd name="T33" fmla="*/ 122 h 490"/>
                  <a:gd name="T34" fmla="*/ 512 w 580"/>
                  <a:gd name="T35" fmla="*/ 134 h 490"/>
                  <a:gd name="T36" fmla="*/ 459 w 580"/>
                  <a:gd name="T37" fmla="*/ 136 h 490"/>
                  <a:gd name="T38" fmla="*/ 393 w 580"/>
                  <a:gd name="T39" fmla="*/ 129 h 490"/>
                  <a:gd name="T40" fmla="*/ 336 w 580"/>
                  <a:gd name="T41" fmla="*/ 113 h 490"/>
                  <a:gd name="T42" fmla="*/ 247 w 580"/>
                  <a:gd name="T43" fmla="*/ 120 h 490"/>
                  <a:gd name="T44" fmla="*/ 222 w 580"/>
                  <a:gd name="T45" fmla="*/ 0 h 4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80"/>
                  <a:gd name="T70" fmla="*/ 0 h 490"/>
                  <a:gd name="T71" fmla="*/ 580 w 580"/>
                  <a:gd name="T72" fmla="*/ 490 h 4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80" h="490">
                    <a:moveTo>
                      <a:pt x="222" y="0"/>
                    </a:moveTo>
                    <a:lnTo>
                      <a:pt x="110" y="96"/>
                    </a:lnTo>
                    <a:lnTo>
                      <a:pt x="42" y="186"/>
                    </a:lnTo>
                    <a:lnTo>
                      <a:pt x="0" y="339"/>
                    </a:lnTo>
                    <a:lnTo>
                      <a:pt x="110" y="258"/>
                    </a:lnTo>
                    <a:lnTo>
                      <a:pt x="171" y="201"/>
                    </a:lnTo>
                    <a:lnTo>
                      <a:pt x="204" y="164"/>
                    </a:lnTo>
                    <a:lnTo>
                      <a:pt x="171" y="257"/>
                    </a:lnTo>
                    <a:lnTo>
                      <a:pt x="162" y="342"/>
                    </a:lnTo>
                    <a:lnTo>
                      <a:pt x="159" y="489"/>
                    </a:lnTo>
                    <a:lnTo>
                      <a:pt x="178" y="446"/>
                    </a:lnTo>
                    <a:lnTo>
                      <a:pt x="215" y="385"/>
                    </a:lnTo>
                    <a:lnTo>
                      <a:pt x="276" y="339"/>
                    </a:lnTo>
                    <a:lnTo>
                      <a:pt x="331" y="316"/>
                    </a:lnTo>
                    <a:lnTo>
                      <a:pt x="466" y="253"/>
                    </a:lnTo>
                    <a:lnTo>
                      <a:pt x="579" y="147"/>
                    </a:lnTo>
                    <a:lnTo>
                      <a:pt x="544" y="122"/>
                    </a:lnTo>
                    <a:lnTo>
                      <a:pt x="512" y="134"/>
                    </a:lnTo>
                    <a:lnTo>
                      <a:pt x="459" y="136"/>
                    </a:lnTo>
                    <a:lnTo>
                      <a:pt x="393" y="129"/>
                    </a:lnTo>
                    <a:lnTo>
                      <a:pt x="336" y="113"/>
                    </a:lnTo>
                    <a:lnTo>
                      <a:pt x="247" y="120"/>
                    </a:lnTo>
                    <a:lnTo>
                      <a:pt x="222" y="0"/>
                    </a:lnTo>
                  </a:path>
                </a:pathLst>
              </a:custGeom>
              <a:solidFill>
                <a:srgbClr val="E0E0FF"/>
              </a:solidFill>
              <a:ln w="12700" cap="rnd">
                <a:solidFill>
                  <a:srgbClr val="000000"/>
                </a:solidFill>
                <a:round/>
                <a:headEnd/>
                <a:tailEnd/>
              </a:ln>
            </p:spPr>
            <p:txBody>
              <a:bodyPr/>
              <a:lstStyle/>
              <a:p>
                <a:endParaRPr lang="en-US"/>
              </a:p>
            </p:txBody>
          </p:sp>
          <p:sp>
            <p:nvSpPr>
              <p:cNvPr id="13320" name="Freeform 91">
                <a:extLst>
                  <a:ext uri="{FF2B5EF4-FFF2-40B4-BE49-F238E27FC236}">
                    <a16:creationId xmlns:a16="http://schemas.microsoft.com/office/drawing/2014/main" xmlns="" id="{B35ADC5D-509A-46AB-B515-263997ADA675}"/>
                  </a:ext>
                </a:extLst>
              </p:cNvPr>
              <p:cNvSpPr>
                <a:spLocks/>
              </p:cNvSpPr>
              <p:nvPr/>
            </p:nvSpPr>
            <p:spPr bwMode="auto">
              <a:xfrm>
                <a:off x="635" y="1568"/>
                <a:ext cx="314" cy="540"/>
              </a:xfrm>
              <a:custGeom>
                <a:avLst/>
                <a:gdLst>
                  <a:gd name="T0" fmla="*/ 276 w 314"/>
                  <a:gd name="T1" fmla="*/ 0 h 540"/>
                  <a:gd name="T2" fmla="*/ 313 w 314"/>
                  <a:gd name="T3" fmla="*/ 28 h 540"/>
                  <a:gd name="T4" fmla="*/ 309 w 314"/>
                  <a:gd name="T5" fmla="*/ 105 h 540"/>
                  <a:gd name="T6" fmla="*/ 237 w 314"/>
                  <a:gd name="T7" fmla="*/ 163 h 540"/>
                  <a:gd name="T8" fmla="*/ 184 w 314"/>
                  <a:gd name="T9" fmla="*/ 353 h 540"/>
                  <a:gd name="T10" fmla="*/ 0 w 314"/>
                  <a:gd name="T11" fmla="*/ 539 h 540"/>
                  <a:gd name="T12" fmla="*/ 85 w 314"/>
                  <a:gd name="T13" fmla="*/ 277 h 540"/>
                  <a:gd name="T14" fmla="*/ 178 w 314"/>
                  <a:gd name="T15" fmla="*/ 134 h 540"/>
                  <a:gd name="T16" fmla="*/ 192 w 314"/>
                  <a:gd name="T17" fmla="*/ 47 h 540"/>
                  <a:gd name="T18" fmla="*/ 276 w 314"/>
                  <a:gd name="T19" fmla="*/ 0 h 5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4"/>
                  <a:gd name="T31" fmla="*/ 0 h 540"/>
                  <a:gd name="T32" fmla="*/ 314 w 314"/>
                  <a:gd name="T33" fmla="*/ 540 h 5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4" h="540">
                    <a:moveTo>
                      <a:pt x="276" y="0"/>
                    </a:moveTo>
                    <a:lnTo>
                      <a:pt x="313" y="28"/>
                    </a:lnTo>
                    <a:lnTo>
                      <a:pt x="309" y="105"/>
                    </a:lnTo>
                    <a:lnTo>
                      <a:pt x="237" y="163"/>
                    </a:lnTo>
                    <a:lnTo>
                      <a:pt x="184" y="353"/>
                    </a:lnTo>
                    <a:lnTo>
                      <a:pt x="0" y="539"/>
                    </a:lnTo>
                    <a:lnTo>
                      <a:pt x="85" y="277"/>
                    </a:lnTo>
                    <a:lnTo>
                      <a:pt x="178" y="134"/>
                    </a:lnTo>
                    <a:lnTo>
                      <a:pt x="192" y="47"/>
                    </a:lnTo>
                    <a:lnTo>
                      <a:pt x="276" y="0"/>
                    </a:lnTo>
                  </a:path>
                </a:pathLst>
              </a:custGeom>
              <a:solidFill>
                <a:srgbClr val="FF00A0"/>
              </a:solidFill>
              <a:ln w="12700" cap="rnd">
                <a:solidFill>
                  <a:srgbClr val="000000"/>
                </a:solidFill>
                <a:round/>
                <a:headEnd/>
                <a:tailEnd/>
              </a:ln>
            </p:spPr>
            <p:txBody>
              <a:bodyPr/>
              <a:lstStyle/>
              <a:p>
                <a:endParaRPr lang="en-US"/>
              </a:p>
            </p:txBody>
          </p:sp>
          <p:grpSp>
            <p:nvGrpSpPr>
              <p:cNvPr id="13321" name="Group 100">
                <a:extLst>
                  <a:ext uri="{FF2B5EF4-FFF2-40B4-BE49-F238E27FC236}">
                    <a16:creationId xmlns:a16="http://schemas.microsoft.com/office/drawing/2014/main" xmlns="" id="{6FAFD147-FBAA-4077-8F1B-7DE1E8B805A0}"/>
                  </a:ext>
                </a:extLst>
              </p:cNvPr>
              <p:cNvGrpSpPr>
                <a:grpSpLocks/>
              </p:cNvGrpSpPr>
              <p:nvPr/>
            </p:nvGrpSpPr>
            <p:grpSpPr bwMode="auto">
              <a:xfrm>
                <a:off x="355" y="1599"/>
                <a:ext cx="456" cy="539"/>
                <a:chOff x="355" y="1599"/>
                <a:chExt cx="456" cy="539"/>
              </a:xfrm>
            </p:grpSpPr>
            <p:grpSp>
              <p:nvGrpSpPr>
                <p:cNvPr id="13322" name="Group 98">
                  <a:extLst>
                    <a:ext uri="{FF2B5EF4-FFF2-40B4-BE49-F238E27FC236}">
                      <a16:creationId xmlns:a16="http://schemas.microsoft.com/office/drawing/2014/main" xmlns="" id="{5D3183E0-D3E0-41C9-A609-E54F4ED744FC}"/>
                    </a:ext>
                  </a:extLst>
                </p:cNvPr>
                <p:cNvGrpSpPr>
                  <a:grpSpLocks/>
                </p:cNvGrpSpPr>
                <p:nvPr/>
              </p:nvGrpSpPr>
              <p:grpSpPr bwMode="auto">
                <a:xfrm>
                  <a:off x="355" y="1599"/>
                  <a:ext cx="391" cy="435"/>
                  <a:chOff x="355" y="1599"/>
                  <a:chExt cx="391" cy="435"/>
                </a:xfrm>
              </p:grpSpPr>
              <p:sp>
                <p:nvSpPr>
                  <p:cNvPr id="13324" name="Freeform 92">
                    <a:extLst>
                      <a:ext uri="{FF2B5EF4-FFF2-40B4-BE49-F238E27FC236}">
                        <a16:creationId xmlns:a16="http://schemas.microsoft.com/office/drawing/2014/main" xmlns="" id="{1B0C7BDF-5D18-44E7-8DBE-F0F471F406CD}"/>
                      </a:ext>
                    </a:extLst>
                  </p:cNvPr>
                  <p:cNvSpPr>
                    <a:spLocks/>
                  </p:cNvSpPr>
                  <p:nvPr/>
                </p:nvSpPr>
                <p:spPr bwMode="auto">
                  <a:xfrm>
                    <a:off x="355" y="1599"/>
                    <a:ext cx="391" cy="435"/>
                  </a:xfrm>
                  <a:custGeom>
                    <a:avLst/>
                    <a:gdLst>
                      <a:gd name="T0" fmla="*/ 332 w 391"/>
                      <a:gd name="T1" fmla="*/ 41 h 435"/>
                      <a:gd name="T2" fmla="*/ 297 w 391"/>
                      <a:gd name="T3" fmla="*/ 112 h 435"/>
                      <a:gd name="T4" fmla="*/ 238 w 391"/>
                      <a:gd name="T5" fmla="*/ 98 h 435"/>
                      <a:gd name="T6" fmla="*/ 182 w 391"/>
                      <a:gd name="T7" fmla="*/ 82 h 435"/>
                      <a:gd name="T8" fmla="*/ 133 w 391"/>
                      <a:gd name="T9" fmla="*/ 59 h 435"/>
                      <a:gd name="T10" fmla="*/ 97 w 391"/>
                      <a:gd name="T11" fmla="*/ 44 h 435"/>
                      <a:gd name="T12" fmla="*/ 30 w 391"/>
                      <a:gd name="T13" fmla="*/ 0 h 435"/>
                      <a:gd name="T14" fmla="*/ 11 w 391"/>
                      <a:gd name="T15" fmla="*/ 7 h 435"/>
                      <a:gd name="T16" fmla="*/ 9 w 391"/>
                      <a:gd name="T17" fmla="*/ 49 h 435"/>
                      <a:gd name="T18" fmla="*/ 37 w 391"/>
                      <a:gd name="T19" fmla="*/ 89 h 435"/>
                      <a:gd name="T20" fmla="*/ 14 w 391"/>
                      <a:gd name="T21" fmla="*/ 84 h 435"/>
                      <a:gd name="T22" fmla="*/ 0 w 391"/>
                      <a:gd name="T23" fmla="*/ 102 h 435"/>
                      <a:gd name="T24" fmla="*/ 4 w 391"/>
                      <a:gd name="T25" fmla="*/ 121 h 435"/>
                      <a:gd name="T26" fmla="*/ 23 w 391"/>
                      <a:gd name="T27" fmla="*/ 145 h 435"/>
                      <a:gd name="T28" fmla="*/ 14 w 391"/>
                      <a:gd name="T29" fmla="*/ 154 h 435"/>
                      <a:gd name="T30" fmla="*/ 4 w 391"/>
                      <a:gd name="T31" fmla="*/ 168 h 435"/>
                      <a:gd name="T32" fmla="*/ 4 w 391"/>
                      <a:gd name="T33" fmla="*/ 186 h 435"/>
                      <a:gd name="T34" fmla="*/ 14 w 391"/>
                      <a:gd name="T35" fmla="*/ 214 h 435"/>
                      <a:gd name="T36" fmla="*/ 46 w 391"/>
                      <a:gd name="T37" fmla="*/ 242 h 435"/>
                      <a:gd name="T38" fmla="*/ 32 w 391"/>
                      <a:gd name="T39" fmla="*/ 251 h 435"/>
                      <a:gd name="T40" fmla="*/ 25 w 391"/>
                      <a:gd name="T41" fmla="*/ 275 h 435"/>
                      <a:gd name="T42" fmla="*/ 34 w 391"/>
                      <a:gd name="T43" fmla="*/ 298 h 435"/>
                      <a:gd name="T44" fmla="*/ 63 w 391"/>
                      <a:gd name="T45" fmla="*/ 313 h 435"/>
                      <a:gd name="T46" fmla="*/ 101 w 391"/>
                      <a:gd name="T47" fmla="*/ 327 h 435"/>
                      <a:gd name="T48" fmla="*/ 131 w 391"/>
                      <a:gd name="T49" fmla="*/ 352 h 435"/>
                      <a:gd name="T50" fmla="*/ 154 w 391"/>
                      <a:gd name="T51" fmla="*/ 376 h 435"/>
                      <a:gd name="T52" fmla="*/ 175 w 391"/>
                      <a:gd name="T53" fmla="*/ 399 h 435"/>
                      <a:gd name="T54" fmla="*/ 200 w 391"/>
                      <a:gd name="T55" fmla="*/ 425 h 435"/>
                      <a:gd name="T56" fmla="*/ 243 w 391"/>
                      <a:gd name="T57" fmla="*/ 434 h 435"/>
                      <a:gd name="T58" fmla="*/ 326 w 391"/>
                      <a:gd name="T59" fmla="*/ 327 h 435"/>
                      <a:gd name="T60" fmla="*/ 340 w 391"/>
                      <a:gd name="T61" fmla="*/ 247 h 435"/>
                      <a:gd name="T62" fmla="*/ 345 w 391"/>
                      <a:gd name="T63" fmla="*/ 200 h 435"/>
                      <a:gd name="T64" fmla="*/ 366 w 391"/>
                      <a:gd name="T65" fmla="*/ 176 h 435"/>
                      <a:gd name="T66" fmla="*/ 382 w 391"/>
                      <a:gd name="T67" fmla="*/ 152 h 435"/>
                      <a:gd name="T68" fmla="*/ 390 w 391"/>
                      <a:gd name="T69" fmla="*/ 115 h 435"/>
                      <a:gd name="T70" fmla="*/ 388 w 391"/>
                      <a:gd name="T71" fmla="*/ 89 h 435"/>
                      <a:gd name="T72" fmla="*/ 380 w 391"/>
                      <a:gd name="T73" fmla="*/ 69 h 435"/>
                      <a:gd name="T74" fmla="*/ 366 w 391"/>
                      <a:gd name="T75" fmla="*/ 48 h 435"/>
                      <a:gd name="T76" fmla="*/ 350 w 391"/>
                      <a:gd name="T77" fmla="*/ 39 h 435"/>
                      <a:gd name="T78" fmla="*/ 332 w 391"/>
                      <a:gd name="T79" fmla="*/ 41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91"/>
                      <a:gd name="T121" fmla="*/ 0 h 435"/>
                      <a:gd name="T122" fmla="*/ 391 w 391"/>
                      <a:gd name="T123" fmla="*/ 435 h 43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91" h="435">
                        <a:moveTo>
                          <a:pt x="332" y="41"/>
                        </a:moveTo>
                        <a:lnTo>
                          <a:pt x="297" y="112"/>
                        </a:lnTo>
                        <a:lnTo>
                          <a:pt x="238" y="98"/>
                        </a:lnTo>
                        <a:lnTo>
                          <a:pt x="182" y="82"/>
                        </a:lnTo>
                        <a:lnTo>
                          <a:pt x="133" y="59"/>
                        </a:lnTo>
                        <a:lnTo>
                          <a:pt x="97" y="44"/>
                        </a:lnTo>
                        <a:lnTo>
                          <a:pt x="30" y="0"/>
                        </a:lnTo>
                        <a:lnTo>
                          <a:pt x="11" y="7"/>
                        </a:lnTo>
                        <a:lnTo>
                          <a:pt x="9" y="49"/>
                        </a:lnTo>
                        <a:lnTo>
                          <a:pt x="37" y="89"/>
                        </a:lnTo>
                        <a:lnTo>
                          <a:pt x="14" y="84"/>
                        </a:lnTo>
                        <a:lnTo>
                          <a:pt x="0" y="102"/>
                        </a:lnTo>
                        <a:lnTo>
                          <a:pt x="4" y="121"/>
                        </a:lnTo>
                        <a:lnTo>
                          <a:pt x="23" y="145"/>
                        </a:lnTo>
                        <a:lnTo>
                          <a:pt x="14" y="154"/>
                        </a:lnTo>
                        <a:lnTo>
                          <a:pt x="4" y="168"/>
                        </a:lnTo>
                        <a:lnTo>
                          <a:pt x="4" y="186"/>
                        </a:lnTo>
                        <a:lnTo>
                          <a:pt x="14" y="214"/>
                        </a:lnTo>
                        <a:lnTo>
                          <a:pt x="46" y="242"/>
                        </a:lnTo>
                        <a:lnTo>
                          <a:pt x="32" y="251"/>
                        </a:lnTo>
                        <a:lnTo>
                          <a:pt x="25" y="275"/>
                        </a:lnTo>
                        <a:lnTo>
                          <a:pt x="34" y="298"/>
                        </a:lnTo>
                        <a:lnTo>
                          <a:pt x="63" y="313"/>
                        </a:lnTo>
                        <a:lnTo>
                          <a:pt x="101" y="327"/>
                        </a:lnTo>
                        <a:lnTo>
                          <a:pt x="131" y="352"/>
                        </a:lnTo>
                        <a:lnTo>
                          <a:pt x="154" y="376"/>
                        </a:lnTo>
                        <a:lnTo>
                          <a:pt x="175" y="399"/>
                        </a:lnTo>
                        <a:lnTo>
                          <a:pt x="200" y="425"/>
                        </a:lnTo>
                        <a:lnTo>
                          <a:pt x="243" y="434"/>
                        </a:lnTo>
                        <a:lnTo>
                          <a:pt x="326" y="327"/>
                        </a:lnTo>
                        <a:lnTo>
                          <a:pt x="340" y="247"/>
                        </a:lnTo>
                        <a:lnTo>
                          <a:pt x="345" y="200"/>
                        </a:lnTo>
                        <a:lnTo>
                          <a:pt x="366" y="176"/>
                        </a:lnTo>
                        <a:lnTo>
                          <a:pt x="382" y="152"/>
                        </a:lnTo>
                        <a:lnTo>
                          <a:pt x="390" y="115"/>
                        </a:lnTo>
                        <a:lnTo>
                          <a:pt x="388" y="89"/>
                        </a:lnTo>
                        <a:lnTo>
                          <a:pt x="380" y="69"/>
                        </a:lnTo>
                        <a:lnTo>
                          <a:pt x="366" y="48"/>
                        </a:lnTo>
                        <a:lnTo>
                          <a:pt x="350" y="39"/>
                        </a:lnTo>
                        <a:lnTo>
                          <a:pt x="332" y="41"/>
                        </a:lnTo>
                      </a:path>
                    </a:pathLst>
                  </a:custGeom>
                  <a:solidFill>
                    <a:srgbClr val="E0A080"/>
                  </a:solidFill>
                  <a:ln w="12700" cap="rnd">
                    <a:solidFill>
                      <a:srgbClr val="000000"/>
                    </a:solidFill>
                    <a:round/>
                    <a:headEnd/>
                    <a:tailEnd/>
                  </a:ln>
                </p:spPr>
                <p:txBody>
                  <a:bodyPr/>
                  <a:lstStyle/>
                  <a:p>
                    <a:endParaRPr lang="en-US"/>
                  </a:p>
                </p:txBody>
              </p:sp>
              <p:grpSp>
                <p:nvGrpSpPr>
                  <p:cNvPr id="13325" name="Group 97">
                    <a:extLst>
                      <a:ext uri="{FF2B5EF4-FFF2-40B4-BE49-F238E27FC236}">
                        <a16:creationId xmlns:a16="http://schemas.microsoft.com/office/drawing/2014/main" xmlns="" id="{77B72C31-B965-4E08-A83C-3F7820818013}"/>
                      </a:ext>
                    </a:extLst>
                  </p:cNvPr>
                  <p:cNvGrpSpPr>
                    <a:grpSpLocks/>
                  </p:cNvGrpSpPr>
                  <p:nvPr/>
                </p:nvGrpSpPr>
                <p:grpSpPr bwMode="auto">
                  <a:xfrm>
                    <a:off x="378" y="1665"/>
                    <a:ext cx="292" cy="212"/>
                    <a:chOff x="378" y="1665"/>
                    <a:chExt cx="292" cy="212"/>
                  </a:xfrm>
                </p:grpSpPr>
                <p:sp>
                  <p:nvSpPr>
                    <p:cNvPr id="13326" name="Freeform 93">
                      <a:extLst>
                        <a:ext uri="{FF2B5EF4-FFF2-40B4-BE49-F238E27FC236}">
                          <a16:creationId xmlns:a16="http://schemas.microsoft.com/office/drawing/2014/main" xmlns="" id="{32EB492F-8774-49C7-B832-15CDEF039A2A}"/>
                        </a:ext>
                      </a:extLst>
                    </p:cNvPr>
                    <p:cNvSpPr>
                      <a:spLocks/>
                    </p:cNvSpPr>
                    <p:nvPr/>
                  </p:nvSpPr>
                  <p:spPr bwMode="auto">
                    <a:xfrm>
                      <a:off x="387" y="1682"/>
                      <a:ext cx="207" cy="74"/>
                    </a:xfrm>
                    <a:custGeom>
                      <a:avLst/>
                      <a:gdLst>
                        <a:gd name="T0" fmla="*/ 0 w 207"/>
                        <a:gd name="T1" fmla="*/ 0 h 74"/>
                        <a:gd name="T2" fmla="*/ 46 w 207"/>
                        <a:gd name="T3" fmla="*/ 35 h 74"/>
                        <a:gd name="T4" fmla="*/ 102 w 207"/>
                        <a:gd name="T5" fmla="*/ 61 h 74"/>
                        <a:gd name="T6" fmla="*/ 160 w 207"/>
                        <a:gd name="T7" fmla="*/ 73 h 74"/>
                        <a:gd name="T8" fmla="*/ 206 w 207"/>
                        <a:gd name="T9" fmla="*/ 73 h 74"/>
                        <a:gd name="T10" fmla="*/ 0 60000 65536"/>
                        <a:gd name="T11" fmla="*/ 0 60000 65536"/>
                        <a:gd name="T12" fmla="*/ 0 60000 65536"/>
                        <a:gd name="T13" fmla="*/ 0 60000 65536"/>
                        <a:gd name="T14" fmla="*/ 0 60000 65536"/>
                        <a:gd name="T15" fmla="*/ 0 w 207"/>
                        <a:gd name="T16" fmla="*/ 0 h 74"/>
                        <a:gd name="T17" fmla="*/ 207 w 207"/>
                        <a:gd name="T18" fmla="*/ 74 h 74"/>
                      </a:gdLst>
                      <a:ahLst/>
                      <a:cxnLst>
                        <a:cxn ang="T10">
                          <a:pos x="T0" y="T1"/>
                        </a:cxn>
                        <a:cxn ang="T11">
                          <a:pos x="T2" y="T3"/>
                        </a:cxn>
                        <a:cxn ang="T12">
                          <a:pos x="T4" y="T5"/>
                        </a:cxn>
                        <a:cxn ang="T13">
                          <a:pos x="T6" y="T7"/>
                        </a:cxn>
                        <a:cxn ang="T14">
                          <a:pos x="T8" y="T9"/>
                        </a:cxn>
                      </a:cxnLst>
                      <a:rect l="T15" t="T16" r="T17" b="T18"/>
                      <a:pathLst>
                        <a:path w="207" h="74">
                          <a:moveTo>
                            <a:pt x="0" y="0"/>
                          </a:moveTo>
                          <a:lnTo>
                            <a:pt x="46" y="35"/>
                          </a:lnTo>
                          <a:lnTo>
                            <a:pt x="102" y="61"/>
                          </a:lnTo>
                          <a:lnTo>
                            <a:pt x="160" y="73"/>
                          </a:lnTo>
                          <a:lnTo>
                            <a:pt x="206" y="73"/>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27" name="Freeform 94">
                      <a:extLst>
                        <a:ext uri="{FF2B5EF4-FFF2-40B4-BE49-F238E27FC236}">
                          <a16:creationId xmlns:a16="http://schemas.microsoft.com/office/drawing/2014/main" xmlns="" id="{8B6DE037-A507-4DDD-9B43-CB508947818B}"/>
                        </a:ext>
                      </a:extLst>
                    </p:cNvPr>
                    <p:cNvSpPr>
                      <a:spLocks/>
                    </p:cNvSpPr>
                    <p:nvPr/>
                  </p:nvSpPr>
                  <p:spPr bwMode="auto">
                    <a:xfrm>
                      <a:off x="378" y="1748"/>
                      <a:ext cx="151" cy="68"/>
                    </a:xfrm>
                    <a:custGeom>
                      <a:avLst/>
                      <a:gdLst>
                        <a:gd name="T0" fmla="*/ 0 w 151"/>
                        <a:gd name="T1" fmla="*/ 0 h 68"/>
                        <a:gd name="T2" fmla="*/ 34 w 151"/>
                        <a:gd name="T3" fmla="*/ 27 h 68"/>
                        <a:gd name="T4" fmla="*/ 87 w 151"/>
                        <a:gd name="T5" fmla="*/ 53 h 68"/>
                        <a:gd name="T6" fmla="*/ 150 w 151"/>
                        <a:gd name="T7" fmla="*/ 67 h 68"/>
                        <a:gd name="T8" fmla="*/ 0 60000 65536"/>
                        <a:gd name="T9" fmla="*/ 0 60000 65536"/>
                        <a:gd name="T10" fmla="*/ 0 60000 65536"/>
                        <a:gd name="T11" fmla="*/ 0 60000 65536"/>
                        <a:gd name="T12" fmla="*/ 0 w 151"/>
                        <a:gd name="T13" fmla="*/ 0 h 68"/>
                        <a:gd name="T14" fmla="*/ 151 w 151"/>
                        <a:gd name="T15" fmla="*/ 68 h 68"/>
                      </a:gdLst>
                      <a:ahLst/>
                      <a:cxnLst>
                        <a:cxn ang="T8">
                          <a:pos x="T0" y="T1"/>
                        </a:cxn>
                        <a:cxn ang="T9">
                          <a:pos x="T2" y="T3"/>
                        </a:cxn>
                        <a:cxn ang="T10">
                          <a:pos x="T4" y="T5"/>
                        </a:cxn>
                        <a:cxn ang="T11">
                          <a:pos x="T6" y="T7"/>
                        </a:cxn>
                      </a:cxnLst>
                      <a:rect l="T12" t="T13" r="T14" b="T15"/>
                      <a:pathLst>
                        <a:path w="151" h="68">
                          <a:moveTo>
                            <a:pt x="0" y="0"/>
                          </a:moveTo>
                          <a:lnTo>
                            <a:pt x="34" y="27"/>
                          </a:lnTo>
                          <a:lnTo>
                            <a:pt x="87" y="53"/>
                          </a:lnTo>
                          <a:lnTo>
                            <a:pt x="150" y="67"/>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28" name="Freeform 95">
                      <a:extLst>
                        <a:ext uri="{FF2B5EF4-FFF2-40B4-BE49-F238E27FC236}">
                          <a16:creationId xmlns:a16="http://schemas.microsoft.com/office/drawing/2014/main" xmlns="" id="{545D7F42-29B3-43D6-915F-6611950A0D14}"/>
                        </a:ext>
                      </a:extLst>
                    </p:cNvPr>
                    <p:cNvSpPr>
                      <a:spLocks/>
                    </p:cNvSpPr>
                    <p:nvPr/>
                  </p:nvSpPr>
                  <p:spPr bwMode="auto">
                    <a:xfrm>
                      <a:off x="401" y="1840"/>
                      <a:ext cx="102" cy="37"/>
                    </a:xfrm>
                    <a:custGeom>
                      <a:avLst/>
                      <a:gdLst>
                        <a:gd name="T0" fmla="*/ 0 w 102"/>
                        <a:gd name="T1" fmla="*/ 0 h 37"/>
                        <a:gd name="T2" fmla="*/ 48 w 102"/>
                        <a:gd name="T3" fmla="*/ 24 h 37"/>
                        <a:gd name="T4" fmla="*/ 101 w 102"/>
                        <a:gd name="T5" fmla="*/ 36 h 37"/>
                        <a:gd name="T6" fmla="*/ 0 60000 65536"/>
                        <a:gd name="T7" fmla="*/ 0 60000 65536"/>
                        <a:gd name="T8" fmla="*/ 0 60000 65536"/>
                        <a:gd name="T9" fmla="*/ 0 w 102"/>
                        <a:gd name="T10" fmla="*/ 0 h 37"/>
                        <a:gd name="T11" fmla="*/ 102 w 102"/>
                        <a:gd name="T12" fmla="*/ 37 h 37"/>
                      </a:gdLst>
                      <a:ahLst/>
                      <a:cxnLst>
                        <a:cxn ang="T6">
                          <a:pos x="T0" y="T1"/>
                        </a:cxn>
                        <a:cxn ang="T7">
                          <a:pos x="T2" y="T3"/>
                        </a:cxn>
                        <a:cxn ang="T8">
                          <a:pos x="T4" y="T5"/>
                        </a:cxn>
                      </a:cxnLst>
                      <a:rect l="T9" t="T10" r="T11" b="T12"/>
                      <a:pathLst>
                        <a:path w="102" h="37">
                          <a:moveTo>
                            <a:pt x="0" y="0"/>
                          </a:moveTo>
                          <a:lnTo>
                            <a:pt x="48" y="24"/>
                          </a:lnTo>
                          <a:lnTo>
                            <a:pt x="101" y="36"/>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29" name="Freeform 96">
                      <a:extLst>
                        <a:ext uri="{FF2B5EF4-FFF2-40B4-BE49-F238E27FC236}">
                          <a16:creationId xmlns:a16="http://schemas.microsoft.com/office/drawing/2014/main" xmlns="" id="{B2B9D090-A340-4EF0-91A9-1CE448B626F8}"/>
                        </a:ext>
                      </a:extLst>
                    </p:cNvPr>
                    <p:cNvSpPr>
                      <a:spLocks/>
                    </p:cNvSpPr>
                    <p:nvPr/>
                  </p:nvSpPr>
                  <p:spPr bwMode="auto">
                    <a:xfrm>
                      <a:off x="662" y="1665"/>
                      <a:ext cx="8" cy="44"/>
                    </a:xfrm>
                    <a:custGeom>
                      <a:avLst/>
                      <a:gdLst>
                        <a:gd name="T0" fmla="*/ 3 w 8"/>
                        <a:gd name="T1" fmla="*/ 43 h 44"/>
                        <a:gd name="T2" fmla="*/ 0 w 8"/>
                        <a:gd name="T3" fmla="*/ 24 h 44"/>
                        <a:gd name="T4" fmla="*/ 0 w 8"/>
                        <a:gd name="T5" fmla="*/ 14 h 44"/>
                        <a:gd name="T6" fmla="*/ 7 w 8"/>
                        <a:gd name="T7" fmla="*/ 0 h 44"/>
                        <a:gd name="T8" fmla="*/ 0 60000 65536"/>
                        <a:gd name="T9" fmla="*/ 0 60000 65536"/>
                        <a:gd name="T10" fmla="*/ 0 60000 65536"/>
                        <a:gd name="T11" fmla="*/ 0 60000 65536"/>
                        <a:gd name="T12" fmla="*/ 0 w 8"/>
                        <a:gd name="T13" fmla="*/ 0 h 44"/>
                        <a:gd name="T14" fmla="*/ 8 w 8"/>
                        <a:gd name="T15" fmla="*/ 44 h 44"/>
                      </a:gdLst>
                      <a:ahLst/>
                      <a:cxnLst>
                        <a:cxn ang="T8">
                          <a:pos x="T0" y="T1"/>
                        </a:cxn>
                        <a:cxn ang="T9">
                          <a:pos x="T2" y="T3"/>
                        </a:cxn>
                        <a:cxn ang="T10">
                          <a:pos x="T4" y="T5"/>
                        </a:cxn>
                        <a:cxn ang="T11">
                          <a:pos x="T6" y="T7"/>
                        </a:cxn>
                      </a:cxnLst>
                      <a:rect l="T12" t="T13" r="T14" b="T15"/>
                      <a:pathLst>
                        <a:path w="8" h="44">
                          <a:moveTo>
                            <a:pt x="3" y="43"/>
                          </a:moveTo>
                          <a:lnTo>
                            <a:pt x="0" y="24"/>
                          </a:lnTo>
                          <a:lnTo>
                            <a:pt x="0" y="14"/>
                          </a:lnTo>
                          <a:lnTo>
                            <a:pt x="7" y="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sp>
              <p:nvSpPr>
                <p:cNvPr id="13323" name="Freeform 99">
                  <a:extLst>
                    <a:ext uri="{FF2B5EF4-FFF2-40B4-BE49-F238E27FC236}">
                      <a16:creationId xmlns:a16="http://schemas.microsoft.com/office/drawing/2014/main" xmlns="" id="{51BCE627-4703-46B1-8290-11139CF07E1A}"/>
                    </a:ext>
                  </a:extLst>
                </p:cNvPr>
                <p:cNvSpPr>
                  <a:spLocks/>
                </p:cNvSpPr>
                <p:nvPr/>
              </p:nvSpPr>
              <p:spPr bwMode="auto">
                <a:xfrm>
                  <a:off x="538" y="1817"/>
                  <a:ext cx="273" cy="321"/>
                </a:xfrm>
                <a:custGeom>
                  <a:avLst/>
                  <a:gdLst>
                    <a:gd name="T0" fmla="*/ 162 w 273"/>
                    <a:gd name="T1" fmla="*/ 0 h 321"/>
                    <a:gd name="T2" fmla="*/ 218 w 273"/>
                    <a:gd name="T3" fmla="*/ 38 h 321"/>
                    <a:gd name="T4" fmla="*/ 272 w 273"/>
                    <a:gd name="T5" fmla="*/ 89 h 321"/>
                    <a:gd name="T6" fmla="*/ 270 w 273"/>
                    <a:gd name="T7" fmla="*/ 118 h 321"/>
                    <a:gd name="T8" fmla="*/ 258 w 273"/>
                    <a:gd name="T9" fmla="*/ 145 h 321"/>
                    <a:gd name="T10" fmla="*/ 230 w 273"/>
                    <a:gd name="T11" fmla="*/ 201 h 321"/>
                    <a:gd name="T12" fmla="*/ 177 w 273"/>
                    <a:gd name="T13" fmla="*/ 271 h 321"/>
                    <a:gd name="T14" fmla="*/ 118 w 273"/>
                    <a:gd name="T15" fmla="*/ 320 h 321"/>
                    <a:gd name="T16" fmla="*/ 55 w 273"/>
                    <a:gd name="T17" fmla="*/ 303 h 321"/>
                    <a:gd name="T18" fmla="*/ 17 w 273"/>
                    <a:gd name="T19" fmla="*/ 276 h 321"/>
                    <a:gd name="T20" fmla="*/ 0 w 273"/>
                    <a:gd name="T21" fmla="*/ 242 h 321"/>
                    <a:gd name="T22" fmla="*/ 0 w 273"/>
                    <a:gd name="T23" fmla="*/ 196 h 321"/>
                    <a:gd name="T24" fmla="*/ 17 w 273"/>
                    <a:gd name="T25" fmla="*/ 201 h 321"/>
                    <a:gd name="T26" fmla="*/ 55 w 273"/>
                    <a:gd name="T27" fmla="*/ 183 h 321"/>
                    <a:gd name="T28" fmla="*/ 83 w 273"/>
                    <a:gd name="T29" fmla="*/ 150 h 321"/>
                    <a:gd name="T30" fmla="*/ 136 w 273"/>
                    <a:gd name="T31" fmla="*/ 86 h 321"/>
                    <a:gd name="T32" fmla="*/ 162 w 273"/>
                    <a:gd name="T33" fmla="*/ 0 h 3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3"/>
                    <a:gd name="T52" fmla="*/ 0 h 321"/>
                    <a:gd name="T53" fmla="*/ 273 w 273"/>
                    <a:gd name="T54" fmla="*/ 321 h 32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3" h="321">
                      <a:moveTo>
                        <a:pt x="162" y="0"/>
                      </a:moveTo>
                      <a:lnTo>
                        <a:pt x="218" y="38"/>
                      </a:lnTo>
                      <a:lnTo>
                        <a:pt x="272" y="89"/>
                      </a:lnTo>
                      <a:lnTo>
                        <a:pt x="270" y="118"/>
                      </a:lnTo>
                      <a:lnTo>
                        <a:pt x="258" y="145"/>
                      </a:lnTo>
                      <a:lnTo>
                        <a:pt x="230" y="201"/>
                      </a:lnTo>
                      <a:lnTo>
                        <a:pt x="177" y="271"/>
                      </a:lnTo>
                      <a:lnTo>
                        <a:pt x="118" y="320"/>
                      </a:lnTo>
                      <a:lnTo>
                        <a:pt x="55" y="303"/>
                      </a:lnTo>
                      <a:lnTo>
                        <a:pt x="17" y="276"/>
                      </a:lnTo>
                      <a:lnTo>
                        <a:pt x="0" y="242"/>
                      </a:lnTo>
                      <a:lnTo>
                        <a:pt x="0" y="196"/>
                      </a:lnTo>
                      <a:lnTo>
                        <a:pt x="17" y="201"/>
                      </a:lnTo>
                      <a:lnTo>
                        <a:pt x="55" y="183"/>
                      </a:lnTo>
                      <a:lnTo>
                        <a:pt x="83" y="150"/>
                      </a:lnTo>
                      <a:lnTo>
                        <a:pt x="136" y="86"/>
                      </a:lnTo>
                      <a:lnTo>
                        <a:pt x="162" y="0"/>
                      </a:lnTo>
                    </a:path>
                  </a:pathLst>
                </a:custGeom>
                <a:solidFill>
                  <a:srgbClr val="C0E0FF"/>
                </a:solidFill>
                <a:ln w="12700" cap="rnd">
                  <a:solidFill>
                    <a:srgbClr val="000000"/>
                  </a:solidFill>
                  <a:round/>
                  <a:headEnd/>
                  <a:tailEnd/>
                </a:ln>
              </p:spPr>
              <p:txBody>
                <a:bodyPr/>
                <a:lstStyle/>
                <a:p>
                  <a:endParaRPr lang="en-US"/>
                </a:p>
              </p:txBody>
            </p:sp>
          </p:grpSp>
        </p:grpSp>
      </p:grpSp>
    </p:spTree>
    <p:extLst>
      <p:ext uri="{BB962C8B-B14F-4D97-AF65-F5344CB8AC3E}">
        <p14:creationId xmlns:p14="http://schemas.microsoft.com/office/powerpoint/2010/main" val="27038044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xmlns="" id="{8323738B-6C78-4422-B59D-B77908A474ED}"/>
              </a:ext>
            </a:extLst>
          </p:cNvPr>
          <p:cNvSpPr>
            <a:spLocks noGrp="1"/>
          </p:cNvSpPr>
          <p:nvPr>
            <p:ph type="title"/>
          </p:nvPr>
        </p:nvSpPr>
        <p:spPr/>
        <p:txBody>
          <a:bodyPr/>
          <a:lstStyle/>
          <a:p>
            <a:pPr eaLnBrk="1" hangingPunct="1"/>
            <a:r>
              <a:rPr lang="en-US" altLang="en-US"/>
              <a:t>Data Sets</a:t>
            </a:r>
          </a:p>
        </p:txBody>
      </p:sp>
      <p:sp>
        <p:nvSpPr>
          <p:cNvPr id="14339" name="Rectangle 105">
            <a:extLst>
              <a:ext uri="{FF2B5EF4-FFF2-40B4-BE49-F238E27FC236}">
                <a16:creationId xmlns:a16="http://schemas.microsoft.com/office/drawing/2014/main" xmlns="" id="{4260C1C7-987A-4216-A117-ACB186C90700}"/>
              </a:ext>
            </a:extLst>
          </p:cNvPr>
          <p:cNvSpPr>
            <a:spLocks noChangeArrowheads="1"/>
          </p:cNvSpPr>
          <p:nvPr/>
        </p:nvSpPr>
        <p:spPr bwMode="auto">
          <a:xfrm>
            <a:off x="685800" y="1600200"/>
            <a:ext cx="46228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b="1" dirty="0">
                <a:solidFill>
                  <a:schemeClr val="accent2"/>
                </a:solidFill>
                <a:cs typeface="Arial" panose="020B0604020202020204" pitchFamily="34" charset="0"/>
              </a:rPr>
              <a:t>Population</a:t>
            </a:r>
            <a:r>
              <a:rPr lang="en-US" altLang="en-US" b="1" dirty="0">
                <a:solidFill>
                  <a:srgbClr val="003399"/>
                </a:solidFill>
                <a:cs typeface="Arial" panose="020B0604020202020204" pitchFamily="34" charset="0"/>
              </a:rPr>
              <a:t> </a:t>
            </a:r>
          </a:p>
          <a:p>
            <a:pPr>
              <a:spcBef>
                <a:spcPct val="0"/>
              </a:spcBef>
              <a:buClrTx/>
              <a:buFontTx/>
              <a:buNone/>
            </a:pPr>
            <a:r>
              <a:rPr lang="en-US" altLang="en-US" dirty="0">
                <a:cs typeface="Arial" panose="020B0604020202020204" pitchFamily="34" charset="0"/>
              </a:rPr>
              <a:t>The collection of </a:t>
            </a:r>
            <a:r>
              <a:rPr lang="en-US" altLang="en-US" i="1" dirty="0">
                <a:cs typeface="Arial" panose="020B0604020202020204" pitchFamily="34" charset="0"/>
              </a:rPr>
              <a:t>all </a:t>
            </a:r>
            <a:r>
              <a:rPr lang="en-US" altLang="en-US" dirty="0">
                <a:cs typeface="Arial" panose="020B0604020202020204" pitchFamily="34" charset="0"/>
              </a:rPr>
              <a:t>outcomes, responses, measurements, or counts that are of interest.</a:t>
            </a:r>
          </a:p>
        </p:txBody>
      </p:sp>
      <p:grpSp>
        <p:nvGrpSpPr>
          <p:cNvPr id="14340" name="Group 106">
            <a:extLst>
              <a:ext uri="{FF2B5EF4-FFF2-40B4-BE49-F238E27FC236}">
                <a16:creationId xmlns:a16="http://schemas.microsoft.com/office/drawing/2014/main" xmlns="" id="{F9C352E2-1550-43AF-B259-93263B03A526}"/>
              </a:ext>
            </a:extLst>
          </p:cNvPr>
          <p:cNvGrpSpPr>
            <a:grpSpLocks/>
          </p:cNvGrpSpPr>
          <p:nvPr/>
        </p:nvGrpSpPr>
        <p:grpSpPr bwMode="auto">
          <a:xfrm>
            <a:off x="5788025" y="2093913"/>
            <a:ext cx="2362200" cy="954087"/>
            <a:chOff x="2640" y="816"/>
            <a:chExt cx="1272" cy="798"/>
          </a:xfrm>
        </p:grpSpPr>
        <p:grpSp>
          <p:nvGrpSpPr>
            <p:cNvPr id="14390" name="Group 107">
              <a:extLst>
                <a:ext uri="{FF2B5EF4-FFF2-40B4-BE49-F238E27FC236}">
                  <a16:creationId xmlns:a16="http://schemas.microsoft.com/office/drawing/2014/main" xmlns="" id="{B5C43C16-D2C3-41BF-83AE-DD75EAB443CF}"/>
                </a:ext>
              </a:extLst>
            </p:cNvPr>
            <p:cNvGrpSpPr>
              <a:grpSpLocks/>
            </p:cNvGrpSpPr>
            <p:nvPr/>
          </p:nvGrpSpPr>
          <p:grpSpPr bwMode="auto">
            <a:xfrm>
              <a:off x="3759" y="903"/>
              <a:ext cx="153" cy="695"/>
              <a:chOff x="3759" y="903"/>
              <a:chExt cx="153" cy="695"/>
            </a:xfrm>
          </p:grpSpPr>
          <p:sp>
            <p:nvSpPr>
              <p:cNvPr id="14580" name="Freeform 108">
                <a:extLst>
                  <a:ext uri="{FF2B5EF4-FFF2-40B4-BE49-F238E27FC236}">
                    <a16:creationId xmlns:a16="http://schemas.microsoft.com/office/drawing/2014/main" xmlns="" id="{6CCCA22E-F4D2-4FA4-AC4F-35B67A146232}"/>
                  </a:ext>
                </a:extLst>
              </p:cNvPr>
              <p:cNvSpPr>
                <a:spLocks/>
              </p:cNvSpPr>
              <p:nvPr/>
            </p:nvSpPr>
            <p:spPr bwMode="auto">
              <a:xfrm>
                <a:off x="3790" y="1375"/>
                <a:ext cx="82" cy="203"/>
              </a:xfrm>
              <a:custGeom>
                <a:avLst/>
                <a:gdLst>
                  <a:gd name="T0" fmla="*/ 18 w 82"/>
                  <a:gd name="T1" fmla="*/ 0 h 203"/>
                  <a:gd name="T2" fmla="*/ 16 w 82"/>
                  <a:gd name="T3" fmla="*/ 24 h 203"/>
                  <a:gd name="T4" fmla="*/ 15 w 82"/>
                  <a:gd name="T5" fmla="*/ 51 h 203"/>
                  <a:gd name="T6" fmla="*/ 15 w 82"/>
                  <a:gd name="T7" fmla="*/ 78 h 203"/>
                  <a:gd name="T8" fmla="*/ 16 w 82"/>
                  <a:gd name="T9" fmla="*/ 103 h 203"/>
                  <a:gd name="T10" fmla="*/ 16 w 82"/>
                  <a:gd name="T11" fmla="*/ 123 h 203"/>
                  <a:gd name="T12" fmla="*/ 16 w 82"/>
                  <a:gd name="T13" fmla="*/ 149 h 203"/>
                  <a:gd name="T14" fmla="*/ 15 w 82"/>
                  <a:gd name="T15" fmla="*/ 159 h 203"/>
                  <a:gd name="T16" fmla="*/ 4 w 82"/>
                  <a:gd name="T17" fmla="*/ 190 h 203"/>
                  <a:gd name="T18" fmla="*/ 0 w 82"/>
                  <a:gd name="T19" fmla="*/ 202 h 203"/>
                  <a:gd name="T20" fmla="*/ 17 w 82"/>
                  <a:gd name="T21" fmla="*/ 202 h 203"/>
                  <a:gd name="T22" fmla="*/ 25 w 82"/>
                  <a:gd name="T23" fmla="*/ 188 h 203"/>
                  <a:gd name="T24" fmla="*/ 30 w 82"/>
                  <a:gd name="T25" fmla="*/ 172 h 203"/>
                  <a:gd name="T26" fmla="*/ 33 w 82"/>
                  <a:gd name="T27" fmla="*/ 147 h 203"/>
                  <a:gd name="T28" fmla="*/ 43 w 82"/>
                  <a:gd name="T29" fmla="*/ 78 h 203"/>
                  <a:gd name="T30" fmla="*/ 46 w 82"/>
                  <a:gd name="T31" fmla="*/ 59 h 203"/>
                  <a:gd name="T32" fmla="*/ 44 w 82"/>
                  <a:gd name="T33" fmla="*/ 96 h 203"/>
                  <a:gd name="T34" fmla="*/ 47 w 82"/>
                  <a:gd name="T35" fmla="*/ 119 h 203"/>
                  <a:gd name="T36" fmla="*/ 48 w 82"/>
                  <a:gd name="T37" fmla="*/ 141 h 203"/>
                  <a:gd name="T38" fmla="*/ 46 w 82"/>
                  <a:gd name="T39" fmla="*/ 160 h 203"/>
                  <a:gd name="T40" fmla="*/ 47 w 82"/>
                  <a:gd name="T41" fmla="*/ 170 h 203"/>
                  <a:gd name="T42" fmla="*/ 58 w 82"/>
                  <a:gd name="T43" fmla="*/ 199 h 203"/>
                  <a:gd name="T44" fmla="*/ 68 w 82"/>
                  <a:gd name="T45" fmla="*/ 199 h 203"/>
                  <a:gd name="T46" fmla="*/ 73 w 82"/>
                  <a:gd name="T47" fmla="*/ 199 h 203"/>
                  <a:gd name="T48" fmla="*/ 79 w 82"/>
                  <a:gd name="T49" fmla="*/ 193 h 203"/>
                  <a:gd name="T50" fmla="*/ 64 w 82"/>
                  <a:gd name="T51" fmla="*/ 160 h 203"/>
                  <a:gd name="T52" fmla="*/ 72 w 82"/>
                  <a:gd name="T53" fmla="*/ 90 h 203"/>
                  <a:gd name="T54" fmla="*/ 75 w 82"/>
                  <a:gd name="T55" fmla="*/ 57 h 203"/>
                  <a:gd name="T56" fmla="*/ 81 w 82"/>
                  <a:gd name="T57" fmla="*/ 1 h 203"/>
                  <a:gd name="T58" fmla="*/ 18 w 82"/>
                  <a:gd name="T59" fmla="*/ 0 h 2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2"/>
                  <a:gd name="T91" fmla="*/ 0 h 203"/>
                  <a:gd name="T92" fmla="*/ 82 w 82"/>
                  <a:gd name="T93" fmla="*/ 203 h 2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2" h="203">
                    <a:moveTo>
                      <a:pt x="18" y="0"/>
                    </a:moveTo>
                    <a:lnTo>
                      <a:pt x="16" y="24"/>
                    </a:lnTo>
                    <a:lnTo>
                      <a:pt x="15" y="51"/>
                    </a:lnTo>
                    <a:lnTo>
                      <a:pt x="15" y="78"/>
                    </a:lnTo>
                    <a:lnTo>
                      <a:pt x="16" y="103"/>
                    </a:lnTo>
                    <a:lnTo>
                      <a:pt x="16" y="123"/>
                    </a:lnTo>
                    <a:lnTo>
                      <a:pt x="16" y="149"/>
                    </a:lnTo>
                    <a:lnTo>
                      <a:pt x="15" y="159"/>
                    </a:lnTo>
                    <a:lnTo>
                      <a:pt x="4" y="190"/>
                    </a:lnTo>
                    <a:lnTo>
                      <a:pt x="0" y="202"/>
                    </a:lnTo>
                    <a:lnTo>
                      <a:pt x="17" y="202"/>
                    </a:lnTo>
                    <a:lnTo>
                      <a:pt x="25" y="188"/>
                    </a:lnTo>
                    <a:lnTo>
                      <a:pt x="30" y="172"/>
                    </a:lnTo>
                    <a:lnTo>
                      <a:pt x="33" y="147"/>
                    </a:lnTo>
                    <a:lnTo>
                      <a:pt x="43" y="78"/>
                    </a:lnTo>
                    <a:lnTo>
                      <a:pt x="46" y="59"/>
                    </a:lnTo>
                    <a:lnTo>
                      <a:pt x="44" y="96"/>
                    </a:lnTo>
                    <a:lnTo>
                      <a:pt x="47" y="119"/>
                    </a:lnTo>
                    <a:lnTo>
                      <a:pt x="48" y="141"/>
                    </a:lnTo>
                    <a:lnTo>
                      <a:pt x="46" y="160"/>
                    </a:lnTo>
                    <a:lnTo>
                      <a:pt x="47" y="170"/>
                    </a:lnTo>
                    <a:lnTo>
                      <a:pt x="58" y="199"/>
                    </a:lnTo>
                    <a:lnTo>
                      <a:pt x="68" y="199"/>
                    </a:lnTo>
                    <a:lnTo>
                      <a:pt x="73" y="199"/>
                    </a:lnTo>
                    <a:lnTo>
                      <a:pt x="79" y="193"/>
                    </a:lnTo>
                    <a:lnTo>
                      <a:pt x="64" y="160"/>
                    </a:lnTo>
                    <a:lnTo>
                      <a:pt x="72" y="90"/>
                    </a:lnTo>
                    <a:lnTo>
                      <a:pt x="75" y="57"/>
                    </a:lnTo>
                    <a:lnTo>
                      <a:pt x="81" y="1"/>
                    </a:lnTo>
                    <a:lnTo>
                      <a:pt x="18" y="0"/>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81" name="Group 109">
                <a:extLst>
                  <a:ext uri="{FF2B5EF4-FFF2-40B4-BE49-F238E27FC236}">
                    <a16:creationId xmlns:a16="http://schemas.microsoft.com/office/drawing/2014/main" xmlns="" id="{E8EE5380-D60C-4321-A578-B2490EA059A7}"/>
                  </a:ext>
                </a:extLst>
              </p:cNvPr>
              <p:cNvGrpSpPr>
                <a:grpSpLocks/>
              </p:cNvGrpSpPr>
              <p:nvPr/>
            </p:nvGrpSpPr>
            <p:grpSpPr bwMode="auto">
              <a:xfrm>
                <a:off x="3761" y="1123"/>
                <a:ext cx="148" cy="203"/>
                <a:chOff x="3761" y="1123"/>
                <a:chExt cx="148" cy="203"/>
              </a:xfrm>
            </p:grpSpPr>
            <p:sp>
              <p:nvSpPr>
                <p:cNvPr id="14592" name="Freeform 110">
                  <a:extLst>
                    <a:ext uri="{FF2B5EF4-FFF2-40B4-BE49-F238E27FC236}">
                      <a16:creationId xmlns:a16="http://schemas.microsoft.com/office/drawing/2014/main" xmlns="" id="{944A80B3-BB72-4AD5-A199-DE59BB82A0A4}"/>
                    </a:ext>
                  </a:extLst>
                </p:cNvPr>
                <p:cNvSpPr>
                  <a:spLocks/>
                </p:cNvSpPr>
                <p:nvPr/>
              </p:nvSpPr>
              <p:spPr bwMode="auto">
                <a:xfrm>
                  <a:off x="3761" y="1129"/>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4 h 197"/>
                    <a:gd name="T16" fmla="*/ 40 w 41"/>
                    <a:gd name="T17" fmla="*/ 158 h 197"/>
                    <a:gd name="T18" fmla="*/ 28 w 41"/>
                    <a:gd name="T19" fmla="*/ 141 h 197"/>
                    <a:gd name="T20" fmla="*/ 20 w 41"/>
                    <a:gd name="T21" fmla="*/ 130 h 197"/>
                    <a:gd name="T22" fmla="*/ 21 w 41"/>
                    <a:gd name="T23" fmla="*/ 40 h 197"/>
                    <a:gd name="T24" fmla="*/ 25 w 41"/>
                    <a:gd name="T25" fmla="*/ 4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4"/>
                      </a:lnTo>
                      <a:lnTo>
                        <a:pt x="40" y="158"/>
                      </a:lnTo>
                      <a:lnTo>
                        <a:pt x="28" y="141"/>
                      </a:lnTo>
                      <a:lnTo>
                        <a:pt x="20" y="130"/>
                      </a:lnTo>
                      <a:lnTo>
                        <a:pt x="21" y="40"/>
                      </a:lnTo>
                      <a:lnTo>
                        <a:pt x="25" y="4"/>
                      </a:lnTo>
                      <a:lnTo>
                        <a:pt x="2" y="0"/>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93" name="Freeform 111">
                  <a:extLst>
                    <a:ext uri="{FF2B5EF4-FFF2-40B4-BE49-F238E27FC236}">
                      <a16:creationId xmlns:a16="http://schemas.microsoft.com/office/drawing/2014/main" xmlns="" id="{438D6102-E5AC-4A4D-B764-B5D8F6D76D95}"/>
                    </a:ext>
                  </a:extLst>
                </p:cNvPr>
                <p:cNvSpPr>
                  <a:spLocks/>
                </p:cNvSpPr>
                <p:nvPr/>
              </p:nvSpPr>
              <p:spPr bwMode="auto">
                <a:xfrm>
                  <a:off x="3873" y="1123"/>
                  <a:ext cx="36" cy="184"/>
                </a:xfrm>
                <a:custGeom>
                  <a:avLst/>
                  <a:gdLst>
                    <a:gd name="T0" fmla="*/ 10 w 36"/>
                    <a:gd name="T1" fmla="*/ 5 h 184"/>
                    <a:gd name="T2" fmla="*/ 15 w 36"/>
                    <a:gd name="T3" fmla="*/ 38 h 184"/>
                    <a:gd name="T4" fmla="*/ 14 w 36"/>
                    <a:gd name="T5" fmla="*/ 116 h 184"/>
                    <a:gd name="T6" fmla="*/ 0 w 36"/>
                    <a:gd name="T7" fmla="*/ 149 h 184"/>
                    <a:gd name="T8" fmla="*/ 3 w 36"/>
                    <a:gd name="T9" fmla="*/ 152 h 184"/>
                    <a:gd name="T10" fmla="*/ 0 w 36"/>
                    <a:gd name="T11" fmla="*/ 169 h 184"/>
                    <a:gd name="T12" fmla="*/ 3 w 36"/>
                    <a:gd name="T13" fmla="*/ 183 h 184"/>
                    <a:gd name="T14" fmla="*/ 14 w 36"/>
                    <a:gd name="T15" fmla="*/ 160 h 184"/>
                    <a:gd name="T16" fmla="*/ 25 w 36"/>
                    <a:gd name="T17" fmla="*/ 120 h 184"/>
                    <a:gd name="T18" fmla="*/ 35 w 36"/>
                    <a:gd name="T19" fmla="*/ 30 h 184"/>
                    <a:gd name="T20" fmla="*/ 30 w 36"/>
                    <a:gd name="T21" fmla="*/ 0 h 184"/>
                    <a:gd name="T22" fmla="*/ 10 w 36"/>
                    <a:gd name="T23" fmla="*/ 5 h 1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4"/>
                    <a:gd name="T38" fmla="*/ 36 w 36"/>
                    <a:gd name="T39" fmla="*/ 184 h 18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4">
                      <a:moveTo>
                        <a:pt x="10" y="5"/>
                      </a:moveTo>
                      <a:lnTo>
                        <a:pt x="15" y="38"/>
                      </a:lnTo>
                      <a:lnTo>
                        <a:pt x="14" y="116"/>
                      </a:lnTo>
                      <a:lnTo>
                        <a:pt x="0" y="149"/>
                      </a:lnTo>
                      <a:lnTo>
                        <a:pt x="3" y="152"/>
                      </a:lnTo>
                      <a:lnTo>
                        <a:pt x="0" y="169"/>
                      </a:lnTo>
                      <a:lnTo>
                        <a:pt x="3" y="183"/>
                      </a:lnTo>
                      <a:lnTo>
                        <a:pt x="14" y="160"/>
                      </a:lnTo>
                      <a:lnTo>
                        <a:pt x="25" y="120"/>
                      </a:lnTo>
                      <a:lnTo>
                        <a:pt x="35" y="30"/>
                      </a:lnTo>
                      <a:lnTo>
                        <a:pt x="30" y="0"/>
                      </a:lnTo>
                      <a:lnTo>
                        <a:pt x="10" y="5"/>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582" name="Freeform 112">
                <a:extLst>
                  <a:ext uri="{FF2B5EF4-FFF2-40B4-BE49-F238E27FC236}">
                    <a16:creationId xmlns:a16="http://schemas.microsoft.com/office/drawing/2014/main" xmlns="" id="{12ECF778-C322-4BBB-9AFF-C4E8C1493DB6}"/>
                  </a:ext>
                </a:extLst>
              </p:cNvPr>
              <p:cNvSpPr>
                <a:spLocks/>
              </p:cNvSpPr>
              <p:nvPr/>
            </p:nvSpPr>
            <p:spPr bwMode="auto">
              <a:xfrm>
                <a:off x="3814" y="916"/>
                <a:ext cx="52" cy="94"/>
              </a:xfrm>
              <a:custGeom>
                <a:avLst/>
                <a:gdLst>
                  <a:gd name="T0" fmla="*/ 8 w 52"/>
                  <a:gd name="T1" fmla="*/ 93 h 94"/>
                  <a:gd name="T2" fmla="*/ 8 w 52"/>
                  <a:gd name="T3" fmla="*/ 79 h 94"/>
                  <a:gd name="T4" fmla="*/ 2 w 52"/>
                  <a:gd name="T5" fmla="*/ 62 h 94"/>
                  <a:gd name="T6" fmla="*/ 0 w 52"/>
                  <a:gd name="T7" fmla="*/ 51 h 94"/>
                  <a:gd name="T8" fmla="*/ 0 w 52"/>
                  <a:gd name="T9" fmla="*/ 43 h 94"/>
                  <a:gd name="T10" fmla="*/ 0 w 52"/>
                  <a:gd name="T11" fmla="*/ 31 h 94"/>
                  <a:gd name="T12" fmla="*/ 2 w 52"/>
                  <a:gd name="T13" fmla="*/ 21 h 94"/>
                  <a:gd name="T14" fmla="*/ 4 w 52"/>
                  <a:gd name="T15" fmla="*/ 15 h 94"/>
                  <a:gd name="T16" fmla="*/ 8 w 52"/>
                  <a:gd name="T17" fmla="*/ 9 h 94"/>
                  <a:gd name="T18" fmla="*/ 12 w 52"/>
                  <a:gd name="T19" fmla="*/ 4 h 94"/>
                  <a:gd name="T20" fmla="*/ 19 w 52"/>
                  <a:gd name="T21" fmla="*/ 1 h 94"/>
                  <a:gd name="T22" fmla="*/ 27 w 52"/>
                  <a:gd name="T23" fmla="*/ 0 h 94"/>
                  <a:gd name="T24" fmla="*/ 34 w 52"/>
                  <a:gd name="T25" fmla="*/ 1 h 94"/>
                  <a:gd name="T26" fmla="*/ 40 w 52"/>
                  <a:gd name="T27" fmla="*/ 4 h 94"/>
                  <a:gd name="T28" fmla="*/ 45 w 52"/>
                  <a:gd name="T29" fmla="*/ 9 h 94"/>
                  <a:gd name="T30" fmla="*/ 48 w 52"/>
                  <a:gd name="T31" fmla="*/ 15 h 94"/>
                  <a:gd name="T32" fmla="*/ 51 w 52"/>
                  <a:gd name="T33" fmla="*/ 22 h 94"/>
                  <a:gd name="T34" fmla="*/ 50 w 52"/>
                  <a:gd name="T35" fmla="*/ 38 h 94"/>
                  <a:gd name="T36" fmla="*/ 48 w 52"/>
                  <a:gd name="T37" fmla="*/ 50 h 94"/>
                  <a:gd name="T38" fmla="*/ 46 w 52"/>
                  <a:gd name="T39" fmla="*/ 64 h 94"/>
                  <a:gd name="T40" fmla="*/ 42 w 52"/>
                  <a:gd name="T41" fmla="*/ 71 h 94"/>
                  <a:gd name="T42" fmla="*/ 39 w 52"/>
                  <a:gd name="T43" fmla="*/ 77 h 94"/>
                  <a:gd name="T44" fmla="*/ 37 w 52"/>
                  <a:gd name="T45" fmla="*/ 81 h 94"/>
                  <a:gd name="T46" fmla="*/ 35 w 52"/>
                  <a:gd name="T47" fmla="*/ 93 h 94"/>
                  <a:gd name="T48" fmla="*/ 8 w 52"/>
                  <a:gd name="T49" fmla="*/ 93 h 9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2"/>
                  <a:gd name="T76" fmla="*/ 0 h 94"/>
                  <a:gd name="T77" fmla="*/ 52 w 52"/>
                  <a:gd name="T78" fmla="*/ 94 h 9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2" h="94">
                    <a:moveTo>
                      <a:pt x="8" y="93"/>
                    </a:moveTo>
                    <a:lnTo>
                      <a:pt x="8" y="79"/>
                    </a:lnTo>
                    <a:lnTo>
                      <a:pt x="2" y="62"/>
                    </a:lnTo>
                    <a:lnTo>
                      <a:pt x="0" y="51"/>
                    </a:lnTo>
                    <a:lnTo>
                      <a:pt x="0" y="43"/>
                    </a:lnTo>
                    <a:lnTo>
                      <a:pt x="0" y="31"/>
                    </a:lnTo>
                    <a:lnTo>
                      <a:pt x="2" y="21"/>
                    </a:lnTo>
                    <a:lnTo>
                      <a:pt x="4" y="15"/>
                    </a:lnTo>
                    <a:lnTo>
                      <a:pt x="8" y="9"/>
                    </a:lnTo>
                    <a:lnTo>
                      <a:pt x="12" y="4"/>
                    </a:lnTo>
                    <a:lnTo>
                      <a:pt x="19" y="1"/>
                    </a:lnTo>
                    <a:lnTo>
                      <a:pt x="27" y="0"/>
                    </a:lnTo>
                    <a:lnTo>
                      <a:pt x="34" y="1"/>
                    </a:lnTo>
                    <a:lnTo>
                      <a:pt x="40" y="4"/>
                    </a:lnTo>
                    <a:lnTo>
                      <a:pt x="45" y="9"/>
                    </a:lnTo>
                    <a:lnTo>
                      <a:pt x="48" y="15"/>
                    </a:lnTo>
                    <a:lnTo>
                      <a:pt x="51" y="22"/>
                    </a:lnTo>
                    <a:lnTo>
                      <a:pt x="50" y="38"/>
                    </a:lnTo>
                    <a:lnTo>
                      <a:pt x="48" y="50"/>
                    </a:lnTo>
                    <a:lnTo>
                      <a:pt x="46" y="64"/>
                    </a:lnTo>
                    <a:lnTo>
                      <a:pt x="42" y="71"/>
                    </a:lnTo>
                    <a:lnTo>
                      <a:pt x="39" y="77"/>
                    </a:lnTo>
                    <a:lnTo>
                      <a:pt x="37" y="81"/>
                    </a:lnTo>
                    <a:lnTo>
                      <a:pt x="35" y="93"/>
                    </a:lnTo>
                    <a:lnTo>
                      <a:pt x="8" y="93"/>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83" name="Freeform 113">
                <a:extLst>
                  <a:ext uri="{FF2B5EF4-FFF2-40B4-BE49-F238E27FC236}">
                    <a16:creationId xmlns:a16="http://schemas.microsoft.com/office/drawing/2014/main" xmlns="" id="{190DA11E-AE13-44D4-8E01-595760674497}"/>
                  </a:ext>
                </a:extLst>
              </p:cNvPr>
              <p:cNvSpPr>
                <a:spLocks/>
              </p:cNvSpPr>
              <p:nvPr/>
            </p:nvSpPr>
            <p:spPr bwMode="auto">
              <a:xfrm>
                <a:off x="3793" y="903"/>
                <a:ext cx="93" cy="78"/>
              </a:xfrm>
              <a:custGeom>
                <a:avLst/>
                <a:gdLst>
                  <a:gd name="T0" fmla="*/ 9 w 93"/>
                  <a:gd name="T1" fmla="*/ 75 h 78"/>
                  <a:gd name="T2" fmla="*/ 5 w 93"/>
                  <a:gd name="T3" fmla="*/ 77 h 78"/>
                  <a:gd name="T4" fmla="*/ 0 w 93"/>
                  <a:gd name="T5" fmla="*/ 74 h 78"/>
                  <a:gd name="T6" fmla="*/ 2 w 93"/>
                  <a:gd name="T7" fmla="*/ 62 h 78"/>
                  <a:gd name="T8" fmla="*/ 5 w 93"/>
                  <a:gd name="T9" fmla="*/ 47 h 78"/>
                  <a:gd name="T10" fmla="*/ 11 w 93"/>
                  <a:gd name="T11" fmla="*/ 30 h 78"/>
                  <a:gd name="T12" fmla="*/ 14 w 93"/>
                  <a:gd name="T13" fmla="*/ 20 h 78"/>
                  <a:gd name="T14" fmla="*/ 18 w 93"/>
                  <a:gd name="T15" fmla="*/ 12 h 78"/>
                  <a:gd name="T16" fmla="*/ 26 w 93"/>
                  <a:gd name="T17" fmla="*/ 5 h 78"/>
                  <a:gd name="T18" fmla="*/ 40 w 93"/>
                  <a:gd name="T19" fmla="*/ 2 h 78"/>
                  <a:gd name="T20" fmla="*/ 52 w 93"/>
                  <a:gd name="T21" fmla="*/ 0 h 78"/>
                  <a:gd name="T22" fmla="*/ 70 w 93"/>
                  <a:gd name="T23" fmla="*/ 8 h 78"/>
                  <a:gd name="T24" fmla="*/ 77 w 93"/>
                  <a:gd name="T25" fmla="*/ 16 h 78"/>
                  <a:gd name="T26" fmla="*/ 83 w 93"/>
                  <a:gd name="T27" fmla="*/ 32 h 78"/>
                  <a:gd name="T28" fmla="*/ 89 w 93"/>
                  <a:gd name="T29" fmla="*/ 50 h 78"/>
                  <a:gd name="T30" fmla="*/ 92 w 93"/>
                  <a:gd name="T31" fmla="*/ 65 h 78"/>
                  <a:gd name="T32" fmla="*/ 91 w 93"/>
                  <a:gd name="T33" fmla="*/ 72 h 78"/>
                  <a:gd name="T34" fmla="*/ 82 w 93"/>
                  <a:gd name="T35" fmla="*/ 73 h 78"/>
                  <a:gd name="T36" fmla="*/ 76 w 93"/>
                  <a:gd name="T37" fmla="*/ 74 h 78"/>
                  <a:gd name="T38" fmla="*/ 67 w 93"/>
                  <a:gd name="T39" fmla="*/ 76 h 78"/>
                  <a:gd name="T40" fmla="*/ 69 w 93"/>
                  <a:gd name="T41" fmla="*/ 60 h 78"/>
                  <a:gd name="T42" fmla="*/ 69 w 93"/>
                  <a:gd name="T43" fmla="*/ 51 h 78"/>
                  <a:gd name="T44" fmla="*/ 69 w 93"/>
                  <a:gd name="T45" fmla="*/ 43 h 78"/>
                  <a:gd name="T46" fmla="*/ 69 w 93"/>
                  <a:gd name="T47" fmla="*/ 32 h 78"/>
                  <a:gd name="T48" fmla="*/ 59 w 93"/>
                  <a:gd name="T49" fmla="*/ 28 h 78"/>
                  <a:gd name="T50" fmla="*/ 56 w 93"/>
                  <a:gd name="T51" fmla="*/ 18 h 78"/>
                  <a:gd name="T52" fmla="*/ 47 w 93"/>
                  <a:gd name="T53" fmla="*/ 25 h 78"/>
                  <a:gd name="T54" fmla="*/ 34 w 93"/>
                  <a:gd name="T55" fmla="*/ 37 h 78"/>
                  <a:gd name="T56" fmla="*/ 39 w 93"/>
                  <a:gd name="T57" fmla="*/ 31 h 78"/>
                  <a:gd name="T58" fmla="*/ 29 w 93"/>
                  <a:gd name="T59" fmla="*/ 40 h 78"/>
                  <a:gd name="T60" fmla="*/ 29 w 93"/>
                  <a:gd name="T61" fmla="*/ 54 h 78"/>
                  <a:gd name="T62" fmla="*/ 31 w 93"/>
                  <a:gd name="T63" fmla="*/ 61 h 78"/>
                  <a:gd name="T64" fmla="*/ 34 w 93"/>
                  <a:gd name="T65" fmla="*/ 67 h 78"/>
                  <a:gd name="T66" fmla="*/ 37 w 93"/>
                  <a:gd name="T67" fmla="*/ 76 h 78"/>
                  <a:gd name="T68" fmla="*/ 26 w 93"/>
                  <a:gd name="T69" fmla="*/ 76 h 78"/>
                  <a:gd name="T70" fmla="*/ 31 w 93"/>
                  <a:gd name="T71" fmla="*/ 76 h 78"/>
                  <a:gd name="T72" fmla="*/ 15 w 93"/>
                  <a:gd name="T73" fmla="*/ 74 h 78"/>
                  <a:gd name="T74" fmla="*/ 14 w 93"/>
                  <a:gd name="T75" fmla="*/ 74 h 78"/>
                  <a:gd name="T76" fmla="*/ 9 w 93"/>
                  <a:gd name="T77" fmla="*/ 75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3"/>
                  <a:gd name="T118" fmla="*/ 0 h 78"/>
                  <a:gd name="T119" fmla="*/ 93 w 93"/>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3" h="78">
                    <a:moveTo>
                      <a:pt x="9" y="75"/>
                    </a:moveTo>
                    <a:lnTo>
                      <a:pt x="5" y="77"/>
                    </a:lnTo>
                    <a:lnTo>
                      <a:pt x="0" y="74"/>
                    </a:lnTo>
                    <a:lnTo>
                      <a:pt x="2" y="62"/>
                    </a:lnTo>
                    <a:lnTo>
                      <a:pt x="5" y="47"/>
                    </a:lnTo>
                    <a:lnTo>
                      <a:pt x="11" y="30"/>
                    </a:lnTo>
                    <a:lnTo>
                      <a:pt x="14" y="20"/>
                    </a:lnTo>
                    <a:lnTo>
                      <a:pt x="18" y="12"/>
                    </a:lnTo>
                    <a:lnTo>
                      <a:pt x="26" y="5"/>
                    </a:lnTo>
                    <a:lnTo>
                      <a:pt x="40" y="2"/>
                    </a:lnTo>
                    <a:lnTo>
                      <a:pt x="52" y="0"/>
                    </a:lnTo>
                    <a:lnTo>
                      <a:pt x="70" y="8"/>
                    </a:lnTo>
                    <a:lnTo>
                      <a:pt x="77" y="16"/>
                    </a:lnTo>
                    <a:lnTo>
                      <a:pt x="83" y="32"/>
                    </a:lnTo>
                    <a:lnTo>
                      <a:pt x="89" y="50"/>
                    </a:lnTo>
                    <a:lnTo>
                      <a:pt x="92" y="65"/>
                    </a:lnTo>
                    <a:lnTo>
                      <a:pt x="91" y="72"/>
                    </a:lnTo>
                    <a:lnTo>
                      <a:pt x="82" y="73"/>
                    </a:lnTo>
                    <a:lnTo>
                      <a:pt x="76" y="74"/>
                    </a:lnTo>
                    <a:lnTo>
                      <a:pt x="67" y="76"/>
                    </a:lnTo>
                    <a:lnTo>
                      <a:pt x="69" y="60"/>
                    </a:lnTo>
                    <a:lnTo>
                      <a:pt x="69" y="51"/>
                    </a:lnTo>
                    <a:lnTo>
                      <a:pt x="69" y="43"/>
                    </a:lnTo>
                    <a:lnTo>
                      <a:pt x="69" y="32"/>
                    </a:lnTo>
                    <a:lnTo>
                      <a:pt x="59" y="28"/>
                    </a:lnTo>
                    <a:lnTo>
                      <a:pt x="56" y="18"/>
                    </a:lnTo>
                    <a:lnTo>
                      <a:pt x="47" y="25"/>
                    </a:lnTo>
                    <a:lnTo>
                      <a:pt x="34" y="37"/>
                    </a:lnTo>
                    <a:lnTo>
                      <a:pt x="39" y="31"/>
                    </a:lnTo>
                    <a:lnTo>
                      <a:pt x="29" y="40"/>
                    </a:lnTo>
                    <a:lnTo>
                      <a:pt x="29" y="54"/>
                    </a:lnTo>
                    <a:lnTo>
                      <a:pt x="31" y="61"/>
                    </a:lnTo>
                    <a:lnTo>
                      <a:pt x="34" y="67"/>
                    </a:lnTo>
                    <a:lnTo>
                      <a:pt x="37" y="76"/>
                    </a:lnTo>
                    <a:lnTo>
                      <a:pt x="26" y="76"/>
                    </a:lnTo>
                    <a:lnTo>
                      <a:pt x="31" y="76"/>
                    </a:lnTo>
                    <a:lnTo>
                      <a:pt x="15" y="74"/>
                    </a:lnTo>
                    <a:lnTo>
                      <a:pt x="14" y="74"/>
                    </a:lnTo>
                    <a:lnTo>
                      <a:pt x="9" y="75"/>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84" name="Freeform 114">
                <a:extLst>
                  <a:ext uri="{FF2B5EF4-FFF2-40B4-BE49-F238E27FC236}">
                    <a16:creationId xmlns:a16="http://schemas.microsoft.com/office/drawing/2014/main" xmlns="" id="{3ECD6B38-2AED-4B67-B3D5-DCC73E2B1FA6}"/>
                  </a:ext>
                </a:extLst>
              </p:cNvPr>
              <p:cNvSpPr>
                <a:spLocks/>
              </p:cNvSpPr>
              <p:nvPr/>
            </p:nvSpPr>
            <p:spPr bwMode="auto">
              <a:xfrm>
                <a:off x="3759" y="1008"/>
                <a:ext cx="153" cy="374"/>
              </a:xfrm>
              <a:custGeom>
                <a:avLst/>
                <a:gdLst>
                  <a:gd name="T0" fmla="*/ 61 w 153"/>
                  <a:gd name="T1" fmla="*/ 0 h 374"/>
                  <a:gd name="T2" fmla="*/ 24 w 153"/>
                  <a:gd name="T3" fmla="*/ 20 h 374"/>
                  <a:gd name="T4" fmla="*/ 19 w 153"/>
                  <a:gd name="T5" fmla="*/ 27 h 374"/>
                  <a:gd name="T6" fmla="*/ 0 w 153"/>
                  <a:gd name="T7" fmla="*/ 122 h 374"/>
                  <a:gd name="T8" fmla="*/ 29 w 153"/>
                  <a:gd name="T9" fmla="*/ 126 h 374"/>
                  <a:gd name="T10" fmla="*/ 33 w 153"/>
                  <a:gd name="T11" fmla="*/ 102 h 374"/>
                  <a:gd name="T12" fmla="*/ 44 w 153"/>
                  <a:gd name="T13" fmla="*/ 152 h 374"/>
                  <a:gd name="T14" fmla="*/ 25 w 153"/>
                  <a:gd name="T15" fmla="*/ 264 h 374"/>
                  <a:gd name="T16" fmla="*/ 35 w 153"/>
                  <a:gd name="T17" fmla="*/ 372 h 374"/>
                  <a:gd name="T18" fmla="*/ 45 w 153"/>
                  <a:gd name="T19" fmla="*/ 373 h 374"/>
                  <a:gd name="T20" fmla="*/ 61 w 153"/>
                  <a:gd name="T21" fmla="*/ 371 h 374"/>
                  <a:gd name="T22" fmla="*/ 84 w 153"/>
                  <a:gd name="T23" fmla="*/ 370 h 374"/>
                  <a:gd name="T24" fmla="*/ 104 w 153"/>
                  <a:gd name="T25" fmla="*/ 370 h 374"/>
                  <a:gd name="T26" fmla="*/ 121 w 153"/>
                  <a:gd name="T27" fmla="*/ 370 h 374"/>
                  <a:gd name="T28" fmla="*/ 128 w 153"/>
                  <a:gd name="T29" fmla="*/ 215 h 374"/>
                  <a:gd name="T30" fmla="*/ 111 w 153"/>
                  <a:gd name="T31" fmla="*/ 146 h 374"/>
                  <a:gd name="T32" fmla="*/ 117 w 153"/>
                  <a:gd name="T33" fmla="*/ 109 h 374"/>
                  <a:gd name="T34" fmla="*/ 121 w 153"/>
                  <a:gd name="T35" fmla="*/ 123 h 374"/>
                  <a:gd name="T36" fmla="*/ 152 w 153"/>
                  <a:gd name="T37" fmla="*/ 115 h 374"/>
                  <a:gd name="T38" fmla="*/ 128 w 153"/>
                  <a:gd name="T39" fmla="*/ 26 h 374"/>
                  <a:gd name="T40" fmla="*/ 90 w 153"/>
                  <a:gd name="T41" fmla="*/ 0 h 374"/>
                  <a:gd name="T42" fmla="*/ 61 w 153"/>
                  <a:gd name="T43" fmla="*/ 0 h 37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3"/>
                  <a:gd name="T67" fmla="*/ 0 h 374"/>
                  <a:gd name="T68" fmla="*/ 153 w 153"/>
                  <a:gd name="T69" fmla="*/ 374 h 37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3" h="374">
                    <a:moveTo>
                      <a:pt x="61" y="0"/>
                    </a:moveTo>
                    <a:lnTo>
                      <a:pt x="24" y="20"/>
                    </a:lnTo>
                    <a:lnTo>
                      <a:pt x="19" y="27"/>
                    </a:lnTo>
                    <a:lnTo>
                      <a:pt x="0" y="122"/>
                    </a:lnTo>
                    <a:lnTo>
                      <a:pt x="29" y="126"/>
                    </a:lnTo>
                    <a:lnTo>
                      <a:pt x="33" y="102"/>
                    </a:lnTo>
                    <a:lnTo>
                      <a:pt x="44" y="152"/>
                    </a:lnTo>
                    <a:lnTo>
                      <a:pt x="25" y="264"/>
                    </a:lnTo>
                    <a:lnTo>
                      <a:pt x="35" y="372"/>
                    </a:lnTo>
                    <a:lnTo>
                      <a:pt x="45" y="373"/>
                    </a:lnTo>
                    <a:lnTo>
                      <a:pt x="61" y="371"/>
                    </a:lnTo>
                    <a:lnTo>
                      <a:pt x="84" y="370"/>
                    </a:lnTo>
                    <a:lnTo>
                      <a:pt x="104" y="370"/>
                    </a:lnTo>
                    <a:lnTo>
                      <a:pt x="121" y="370"/>
                    </a:lnTo>
                    <a:lnTo>
                      <a:pt x="128" y="215"/>
                    </a:lnTo>
                    <a:lnTo>
                      <a:pt x="111" y="146"/>
                    </a:lnTo>
                    <a:lnTo>
                      <a:pt x="117" y="109"/>
                    </a:lnTo>
                    <a:lnTo>
                      <a:pt x="121" y="123"/>
                    </a:lnTo>
                    <a:lnTo>
                      <a:pt x="152" y="115"/>
                    </a:lnTo>
                    <a:lnTo>
                      <a:pt x="128" y="26"/>
                    </a:lnTo>
                    <a:lnTo>
                      <a:pt x="90" y="0"/>
                    </a:lnTo>
                    <a:lnTo>
                      <a:pt x="61" y="0"/>
                    </a:lnTo>
                  </a:path>
                </a:pathLst>
              </a:custGeom>
              <a:blipFill dpi="0" rotWithShape="0">
                <a:blip r:embed="rId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85" name="Group 115">
                <a:extLst>
                  <a:ext uri="{FF2B5EF4-FFF2-40B4-BE49-F238E27FC236}">
                    <a16:creationId xmlns:a16="http://schemas.microsoft.com/office/drawing/2014/main" xmlns="" id="{46E90671-95B5-4F9F-8983-01749582976F}"/>
                  </a:ext>
                </a:extLst>
              </p:cNvPr>
              <p:cNvGrpSpPr>
                <a:grpSpLocks/>
              </p:cNvGrpSpPr>
              <p:nvPr/>
            </p:nvGrpSpPr>
            <p:grpSpPr bwMode="auto">
              <a:xfrm>
                <a:off x="3804" y="1009"/>
                <a:ext cx="66" cy="158"/>
                <a:chOff x="3804" y="1009"/>
                <a:chExt cx="66" cy="158"/>
              </a:xfrm>
            </p:grpSpPr>
            <p:sp>
              <p:nvSpPr>
                <p:cNvPr id="14589" name="Freeform 116">
                  <a:extLst>
                    <a:ext uri="{FF2B5EF4-FFF2-40B4-BE49-F238E27FC236}">
                      <a16:creationId xmlns:a16="http://schemas.microsoft.com/office/drawing/2014/main" xmlns="" id="{56E17BB2-074E-418D-89D1-AD0ACD39607F}"/>
                    </a:ext>
                  </a:extLst>
                </p:cNvPr>
                <p:cNvSpPr>
                  <a:spLocks/>
                </p:cNvSpPr>
                <p:nvPr/>
              </p:nvSpPr>
              <p:spPr bwMode="auto">
                <a:xfrm>
                  <a:off x="3818" y="1009"/>
                  <a:ext cx="35" cy="19"/>
                </a:xfrm>
                <a:custGeom>
                  <a:avLst/>
                  <a:gdLst>
                    <a:gd name="T0" fmla="*/ 0 w 35"/>
                    <a:gd name="T1" fmla="*/ 1 h 19"/>
                    <a:gd name="T2" fmla="*/ 7 w 35"/>
                    <a:gd name="T3" fmla="*/ 18 h 19"/>
                    <a:gd name="T4" fmla="*/ 17 w 35"/>
                    <a:gd name="T5" fmla="*/ 0 h 19"/>
                    <a:gd name="T6" fmla="*/ 27 w 35"/>
                    <a:gd name="T7" fmla="*/ 18 h 19"/>
                    <a:gd name="T8" fmla="*/ 34 w 35"/>
                    <a:gd name="T9" fmla="*/ 2 h 19"/>
                    <a:gd name="T10" fmla="*/ 0 w 35"/>
                    <a:gd name="T11" fmla="*/ 1 h 19"/>
                    <a:gd name="T12" fmla="*/ 0 60000 65536"/>
                    <a:gd name="T13" fmla="*/ 0 60000 65536"/>
                    <a:gd name="T14" fmla="*/ 0 60000 65536"/>
                    <a:gd name="T15" fmla="*/ 0 60000 65536"/>
                    <a:gd name="T16" fmla="*/ 0 60000 65536"/>
                    <a:gd name="T17" fmla="*/ 0 60000 65536"/>
                    <a:gd name="T18" fmla="*/ 0 w 35"/>
                    <a:gd name="T19" fmla="*/ 0 h 19"/>
                    <a:gd name="T20" fmla="*/ 35 w 3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35" h="19">
                      <a:moveTo>
                        <a:pt x="0" y="1"/>
                      </a:moveTo>
                      <a:lnTo>
                        <a:pt x="7" y="18"/>
                      </a:lnTo>
                      <a:lnTo>
                        <a:pt x="17" y="0"/>
                      </a:lnTo>
                      <a:lnTo>
                        <a:pt x="27" y="18"/>
                      </a:lnTo>
                      <a:lnTo>
                        <a:pt x="34" y="2"/>
                      </a:lnTo>
                      <a:lnTo>
                        <a:pt x="0" y="1"/>
                      </a:lnTo>
                    </a:path>
                  </a:pathLst>
                </a:custGeom>
                <a:blipFill dpi="0" rotWithShape="0">
                  <a:blip r:embed="rId5"/>
                  <a:srcRect/>
                  <a:tile tx="0" ty="0" sx="100000" sy="100000" flip="none" algn="tl"/>
                </a:blipFill>
                <a:ln w="12700" cap="rnd">
                  <a:solidFill>
                    <a:srgbClr val="00007F"/>
                  </a:solidFill>
                  <a:round/>
                  <a:headEnd/>
                  <a:tailEnd/>
                </a:ln>
              </p:spPr>
              <p:txBody>
                <a:bodyPr/>
                <a:lstStyle/>
                <a:p>
                  <a:endParaRPr lang="en-US"/>
                </a:p>
              </p:txBody>
            </p:sp>
            <p:sp>
              <p:nvSpPr>
                <p:cNvPr id="14590" name="Freeform 117">
                  <a:extLst>
                    <a:ext uri="{FF2B5EF4-FFF2-40B4-BE49-F238E27FC236}">
                      <a16:creationId xmlns:a16="http://schemas.microsoft.com/office/drawing/2014/main" xmlns="" id="{B6B83A2C-4923-4F89-82AD-9FD5DB30BFA6}"/>
                    </a:ext>
                  </a:extLst>
                </p:cNvPr>
                <p:cNvSpPr>
                  <a:spLocks/>
                </p:cNvSpPr>
                <p:nvPr/>
              </p:nvSpPr>
              <p:spPr bwMode="auto">
                <a:xfrm>
                  <a:off x="3837" y="1013"/>
                  <a:ext cx="9" cy="146"/>
                </a:xfrm>
                <a:custGeom>
                  <a:avLst/>
                  <a:gdLst>
                    <a:gd name="T0" fmla="*/ 0 w 9"/>
                    <a:gd name="T1" fmla="*/ 0 h 146"/>
                    <a:gd name="T2" fmla="*/ 8 w 9"/>
                    <a:gd name="T3" fmla="*/ 60 h 146"/>
                    <a:gd name="T4" fmla="*/ 8 w 9"/>
                    <a:gd name="T5" fmla="*/ 145 h 146"/>
                    <a:gd name="T6" fmla="*/ 0 w 9"/>
                    <a:gd name="T7" fmla="*/ 0 h 146"/>
                    <a:gd name="T8" fmla="*/ 0 60000 65536"/>
                    <a:gd name="T9" fmla="*/ 0 60000 65536"/>
                    <a:gd name="T10" fmla="*/ 0 60000 65536"/>
                    <a:gd name="T11" fmla="*/ 0 60000 65536"/>
                    <a:gd name="T12" fmla="*/ 0 w 9"/>
                    <a:gd name="T13" fmla="*/ 0 h 146"/>
                    <a:gd name="T14" fmla="*/ 9 w 9"/>
                    <a:gd name="T15" fmla="*/ 146 h 146"/>
                  </a:gdLst>
                  <a:ahLst/>
                  <a:cxnLst>
                    <a:cxn ang="T8">
                      <a:pos x="T0" y="T1"/>
                    </a:cxn>
                    <a:cxn ang="T9">
                      <a:pos x="T2" y="T3"/>
                    </a:cxn>
                    <a:cxn ang="T10">
                      <a:pos x="T4" y="T5"/>
                    </a:cxn>
                    <a:cxn ang="T11">
                      <a:pos x="T6" y="T7"/>
                    </a:cxn>
                  </a:cxnLst>
                  <a:rect l="T12" t="T13" r="T14" b="T15"/>
                  <a:pathLst>
                    <a:path w="9" h="146">
                      <a:moveTo>
                        <a:pt x="0" y="0"/>
                      </a:moveTo>
                      <a:lnTo>
                        <a:pt x="8" y="60"/>
                      </a:lnTo>
                      <a:lnTo>
                        <a:pt x="8" y="145"/>
                      </a:lnTo>
                      <a:lnTo>
                        <a:pt x="0" y="0"/>
                      </a:lnTo>
                    </a:path>
                  </a:pathLst>
                </a:custGeom>
                <a:blipFill dpi="0" rotWithShape="0">
                  <a:blip r:embed="rId5"/>
                  <a:srcRect/>
                  <a:tile tx="0" ty="0" sx="100000" sy="100000" flip="none" algn="tl"/>
                </a:blipFill>
                <a:ln w="12700" cap="rnd">
                  <a:solidFill>
                    <a:srgbClr val="00007F"/>
                  </a:solidFill>
                  <a:round/>
                  <a:headEnd/>
                  <a:tailEnd/>
                </a:ln>
              </p:spPr>
              <p:txBody>
                <a:bodyPr/>
                <a:lstStyle/>
                <a:p>
                  <a:endParaRPr lang="en-US"/>
                </a:p>
              </p:txBody>
            </p:sp>
            <p:sp>
              <p:nvSpPr>
                <p:cNvPr id="14591" name="Freeform 118">
                  <a:extLst>
                    <a:ext uri="{FF2B5EF4-FFF2-40B4-BE49-F238E27FC236}">
                      <a16:creationId xmlns:a16="http://schemas.microsoft.com/office/drawing/2014/main" xmlns="" id="{33921F10-BA2E-4D77-AF7E-62323B643201}"/>
                    </a:ext>
                  </a:extLst>
                </p:cNvPr>
                <p:cNvSpPr>
                  <a:spLocks/>
                </p:cNvSpPr>
                <p:nvPr/>
              </p:nvSpPr>
              <p:spPr bwMode="auto">
                <a:xfrm>
                  <a:off x="3804" y="1158"/>
                  <a:ext cx="66" cy="9"/>
                </a:xfrm>
                <a:custGeom>
                  <a:avLst/>
                  <a:gdLst>
                    <a:gd name="T0" fmla="*/ 0 w 66"/>
                    <a:gd name="T1" fmla="*/ 8 h 9"/>
                    <a:gd name="T2" fmla="*/ 35 w 66"/>
                    <a:gd name="T3" fmla="*/ 0 h 9"/>
                    <a:gd name="T4" fmla="*/ 65 w 66"/>
                    <a:gd name="T5" fmla="*/ 3 h 9"/>
                    <a:gd name="T6" fmla="*/ 0 w 66"/>
                    <a:gd name="T7" fmla="*/ 8 h 9"/>
                    <a:gd name="T8" fmla="*/ 0 60000 65536"/>
                    <a:gd name="T9" fmla="*/ 0 60000 65536"/>
                    <a:gd name="T10" fmla="*/ 0 60000 65536"/>
                    <a:gd name="T11" fmla="*/ 0 60000 65536"/>
                    <a:gd name="T12" fmla="*/ 0 w 66"/>
                    <a:gd name="T13" fmla="*/ 0 h 9"/>
                    <a:gd name="T14" fmla="*/ 66 w 66"/>
                    <a:gd name="T15" fmla="*/ 9 h 9"/>
                  </a:gdLst>
                  <a:ahLst/>
                  <a:cxnLst>
                    <a:cxn ang="T8">
                      <a:pos x="T0" y="T1"/>
                    </a:cxn>
                    <a:cxn ang="T9">
                      <a:pos x="T2" y="T3"/>
                    </a:cxn>
                    <a:cxn ang="T10">
                      <a:pos x="T4" y="T5"/>
                    </a:cxn>
                    <a:cxn ang="T11">
                      <a:pos x="T6" y="T7"/>
                    </a:cxn>
                  </a:cxnLst>
                  <a:rect l="T12" t="T13" r="T14" b="T15"/>
                  <a:pathLst>
                    <a:path w="66" h="9">
                      <a:moveTo>
                        <a:pt x="0" y="8"/>
                      </a:moveTo>
                      <a:lnTo>
                        <a:pt x="35" y="0"/>
                      </a:lnTo>
                      <a:lnTo>
                        <a:pt x="65" y="3"/>
                      </a:lnTo>
                      <a:lnTo>
                        <a:pt x="0" y="8"/>
                      </a:lnTo>
                    </a:path>
                  </a:pathLst>
                </a:custGeom>
                <a:blipFill dpi="0" rotWithShape="0">
                  <a:blip r:embed="rId5"/>
                  <a:srcRect/>
                  <a:tile tx="0" ty="0" sx="100000" sy="100000" flip="none" algn="tl"/>
                </a:blipFill>
                <a:ln w="12700" cap="rnd">
                  <a:solidFill>
                    <a:srgbClr val="00007F"/>
                  </a:solidFill>
                  <a:round/>
                  <a:headEnd/>
                  <a:tailEnd/>
                </a:ln>
              </p:spPr>
              <p:txBody>
                <a:bodyPr/>
                <a:lstStyle/>
                <a:p>
                  <a:endParaRPr lang="en-US"/>
                </a:p>
              </p:txBody>
            </p:sp>
          </p:grpSp>
          <p:grpSp>
            <p:nvGrpSpPr>
              <p:cNvPr id="14586" name="Group 119">
                <a:extLst>
                  <a:ext uri="{FF2B5EF4-FFF2-40B4-BE49-F238E27FC236}">
                    <a16:creationId xmlns:a16="http://schemas.microsoft.com/office/drawing/2014/main" xmlns="" id="{11E6D2E9-195D-46A6-9379-7AD5D66DF03D}"/>
                  </a:ext>
                </a:extLst>
              </p:cNvPr>
              <p:cNvGrpSpPr>
                <a:grpSpLocks/>
              </p:cNvGrpSpPr>
              <p:nvPr/>
            </p:nvGrpSpPr>
            <p:grpSpPr bwMode="auto">
              <a:xfrm>
                <a:off x="3786" y="1537"/>
                <a:ext cx="90" cy="61"/>
                <a:chOff x="3786" y="1537"/>
                <a:chExt cx="90" cy="61"/>
              </a:xfrm>
            </p:grpSpPr>
            <p:sp>
              <p:nvSpPr>
                <p:cNvPr id="14587" name="Freeform 120">
                  <a:extLst>
                    <a:ext uri="{FF2B5EF4-FFF2-40B4-BE49-F238E27FC236}">
                      <a16:creationId xmlns:a16="http://schemas.microsoft.com/office/drawing/2014/main" xmlns="" id="{D320E302-2088-418E-8FF6-CA86FAB5F71F}"/>
                    </a:ext>
                  </a:extLst>
                </p:cNvPr>
                <p:cNvSpPr>
                  <a:spLocks/>
                </p:cNvSpPr>
                <p:nvPr/>
              </p:nvSpPr>
              <p:spPr bwMode="auto">
                <a:xfrm>
                  <a:off x="3786" y="1542"/>
                  <a:ext cx="36" cy="56"/>
                </a:xfrm>
                <a:custGeom>
                  <a:avLst/>
                  <a:gdLst>
                    <a:gd name="T0" fmla="*/ 7 w 36"/>
                    <a:gd name="T1" fmla="*/ 27 h 56"/>
                    <a:gd name="T2" fmla="*/ 2 w 36"/>
                    <a:gd name="T3" fmla="*/ 35 h 56"/>
                    <a:gd name="T4" fmla="*/ 0 w 36"/>
                    <a:gd name="T5" fmla="*/ 42 h 56"/>
                    <a:gd name="T6" fmla="*/ 0 w 36"/>
                    <a:gd name="T7" fmla="*/ 47 h 56"/>
                    <a:gd name="T8" fmla="*/ 1 w 36"/>
                    <a:gd name="T9" fmla="*/ 50 h 56"/>
                    <a:gd name="T10" fmla="*/ 4 w 36"/>
                    <a:gd name="T11" fmla="*/ 53 h 56"/>
                    <a:gd name="T12" fmla="*/ 8 w 36"/>
                    <a:gd name="T13" fmla="*/ 55 h 56"/>
                    <a:gd name="T14" fmla="*/ 14 w 36"/>
                    <a:gd name="T15" fmla="*/ 54 h 56"/>
                    <a:gd name="T16" fmla="*/ 20 w 36"/>
                    <a:gd name="T17" fmla="*/ 52 h 56"/>
                    <a:gd name="T18" fmla="*/ 24 w 36"/>
                    <a:gd name="T19" fmla="*/ 46 h 56"/>
                    <a:gd name="T20" fmla="*/ 28 w 36"/>
                    <a:gd name="T21" fmla="*/ 39 h 56"/>
                    <a:gd name="T22" fmla="*/ 31 w 36"/>
                    <a:gd name="T23" fmla="*/ 24 h 56"/>
                    <a:gd name="T24" fmla="*/ 35 w 36"/>
                    <a:gd name="T25" fmla="*/ 9 h 56"/>
                    <a:gd name="T26" fmla="*/ 34 w 36"/>
                    <a:gd name="T27" fmla="*/ 0 h 56"/>
                    <a:gd name="T28" fmla="*/ 27 w 36"/>
                    <a:gd name="T29" fmla="*/ 21 h 56"/>
                    <a:gd name="T30" fmla="*/ 21 w 36"/>
                    <a:gd name="T31" fmla="*/ 34 h 56"/>
                    <a:gd name="T32" fmla="*/ 13 w 36"/>
                    <a:gd name="T33" fmla="*/ 34 h 56"/>
                    <a:gd name="T34" fmla="*/ 5 w 36"/>
                    <a:gd name="T35" fmla="*/ 33 h 56"/>
                    <a:gd name="T36" fmla="*/ 7 w 36"/>
                    <a:gd name="T37" fmla="*/ 2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6"/>
                    <a:gd name="T59" fmla="*/ 36 w 3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6">
                      <a:moveTo>
                        <a:pt x="7" y="27"/>
                      </a:moveTo>
                      <a:lnTo>
                        <a:pt x="2" y="35"/>
                      </a:lnTo>
                      <a:lnTo>
                        <a:pt x="0" y="42"/>
                      </a:lnTo>
                      <a:lnTo>
                        <a:pt x="0" y="47"/>
                      </a:lnTo>
                      <a:lnTo>
                        <a:pt x="1" y="50"/>
                      </a:lnTo>
                      <a:lnTo>
                        <a:pt x="4" y="53"/>
                      </a:lnTo>
                      <a:lnTo>
                        <a:pt x="8" y="55"/>
                      </a:lnTo>
                      <a:lnTo>
                        <a:pt x="14" y="54"/>
                      </a:lnTo>
                      <a:lnTo>
                        <a:pt x="20" y="52"/>
                      </a:lnTo>
                      <a:lnTo>
                        <a:pt x="24" y="46"/>
                      </a:lnTo>
                      <a:lnTo>
                        <a:pt x="28" y="39"/>
                      </a:lnTo>
                      <a:lnTo>
                        <a:pt x="31" y="24"/>
                      </a:lnTo>
                      <a:lnTo>
                        <a:pt x="35" y="9"/>
                      </a:lnTo>
                      <a:lnTo>
                        <a:pt x="34" y="0"/>
                      </a:lnTo>
                      <a:lnTo>
                        <a:pt x="27" y="21"/>
                      </a:lnTo>
                      <a:lnTo>
                        <a:pt x="21" y="34"/>
                      </a:lnTo>
                      <a:lnTo>
                        <a:pt x="13" y="34"/>
                      </a:lnTo>
                      <a:lnTo>
                        <a:pt x="5" y="33"/>
                      </a:lnTo>
                      <a:lnTo>
                        <a:pt x="7" y="2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88" name="Freeform 121">
                  <a:extLst>
                    <a:ext uri="{FF2B5EF4-FFF2-40B4-BE49-F238E27FC236}">
                      <a16:creationId xmlns:a16="http://schemas.microsoft.com/office/drawing/2014/main" xmlns="" id="{6CDB2BCB-BE53-437B-891C-A87CB05A672B}"/>
                    </a:ext>
                  </a:extLst>
                </p:cNvPr>
                <p:cNvSpPr>
                  <a:spLocks/>
                </p:cNvSpPr>
                <p:nvPr/>
              </p:nvSpPr>
              <p:spPr bwMode="auto">
                <a:xfrm>
                  <a:off x="3835" y="1537"/>
                  <a:ext cx="41" cy="61"/>
                </a:xfrm>
                <a:custGeom>
                  <a:avLst/>
                  <a:gdLst>
                    <a:gd name="T0" fmla="*/ 1 w 41"/>
                    <a:gd name="T1" fmla="*/ 0 h 61"/>
                    <a:gd name="T2" fmla="*/ 0 w 41"/>
                    <a:gd name="T3" fmla="*/ 6 h 61"/>
                    <a:gd name="T4" fmla="*/ 5 w 41"/>
                    <a:gd name="T5" fmla="*/ 21 h 61"/>
                    <a:gd name="T6" fmla="*/ 9 w 41"/>
                    <a:gd name="T7" fmla="*/ 33 h 61"/>
                    <a:gd name="T8" fmla="*/ 13 w 41"/>
                    <a:gd name="T9" fmla="*/ 45 h 61"/>
                    <a:gd name="T10" fmla="*/ 17 w 41"/>
                    <a:gd name="T11" fmla="*/ 52 h 61"/>
                    <a:gd name="T12" fmla="*/ 21 w 41"/>
                    <a:gd name="T13" fmla="*/ 57 h 61"/>
                    <a:gd name="T14" fmla="*/ 26 w 41"/>
                    <a:gd name="T15" fmla="*/ 59 h 61"/>
                    <a:gd name="T16" fmla="*/ 32 w 41"/>
                    <a:gd name="T17" fmla="*/ 60 h 61"/>
                    <a:gd name="T18" fmla="*/ 35 w 41"/>
                    <a:gd name="T19" fmla="*/ 58 h 61"/>
                    <a:gd name="T20" fmla="*/ 38 w 41"/>
                    <a:gd name="T21" fmla="*/ 56 h 61"/>
                    <a:gd name="T22" fmla="*/ 40 w 41"/>
                    <a:gd name="T23" fmla="*/ 50 h 61"/>
                    <a:gd name="T24" fmla="*/ 39 w 41"/>
                    <a:gd name="T25" fmla="*/ 42 h 61"/>
                    <a:gd name="T26" fmla="*/ 35 w 41"/>
                    <a:gd name="T27" fmla="*/ 33 h 61"/>
                    <a:gd name="T28" fmla="*/ 33 w 41"/>
                    <a:gd name="T29" fmla="*/ 28 h 61"/>
                    <a:gd name="T30" fmla="*/ 32 w 41"/>
                    <a:gd name="T31" fmla="*/ 32 h 61"/>
                    <a:gd name="T32" fmla="*/ 30 w 41"/>
                    <a:gd name="T33" fmla="*/ 34 h 61"/>
                    <a:gd name="T34" fmla="*/ 25 w 41"/>
                    <a:gd name="T35" fmla="*/ 36 h 61"/>
                    <a:gd name="T36" fmla="*/ 21 w 41"/>
                    <a:gd name="T37" fmla="*/ 36 h 61"/>
                    <a:gd name="T38" fmla="*/ 13 w 41"/>
                    <a:gd name="T39" fmla="*/ 35 h 61"/>
                    <a:gd name="T40" fmla="*/ 5 w 41"/>
                    <a:gd name="T41" fmla="*/ 11 h 61"/>
                    <a:gd name="T42" fmla="*/ 1 w 41"/>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
                    <a:gd name="T67" fmla="*/ 0 h 61"/>
                    <a:gd name="T68" fmla="*/ 41 w 41"/>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 h="61">
                      <a:moveTo>
                        <a:pt x="1" y="0"/>
                      </a:moveTo>
                      <a:lnTo>
                        <a:pt x="0" y="6"/>
                      </a:lnTo>
                      <a:lnTo>
                        <a:pt x="5" y="21"/>
                      </a:lnTo>
                      <a:lnTo>
                        <a:pt x="9" y="33"/>
                      </a:lnTo>
                      <a:lnTo>
                        <a:pt x="13" y="45"/>
                      </a:lnTo>
                      <a:lnTo>
                        <a:pt x="17" y="52"/>
                      </a:lnTo>
                      <a:lnTo>
                        <a:pt x="21" y="57"/>
                      </a:lnTo>
                      <a:lnTo>
                        <a:pt x="26" y="59"/>
                      </a:lnTo>
                      <a:lnTo>
                        <a:pt x="32" y="60"/>
                      </a:lnTo>
                      <a:lnTo>
                        <a:pt x="35" y="58"/>
                      </a:lnTo>
                      <a:lnTo>
                        <a:pt x="38" y="56"/>
                      </a:lnTo>
                      <a:lnTo>
                        <a:pt x="40" y="50"/>
                      </a:lnTo>
                      <a:lnTo>
                        <a:pt x="39" y="42"/>
                      </a:lnTo>
                      <a:lnTo>
                        <a:pt x="35" y="33"/>
                      </a:lnTo>
                      <a:lnTo>
                        <a:pt x="33" y="28"/>
                      </a:lnTo>
                      <a:lnTo>
                        <a:pt x="32" y="32"/>
                      </a:lnTo>
                      <a:lnTo>
                        <a:pt x="30" y="34"/>
                      </a:lnTo>
                      <a:lnTo>
                        <a:pt x="25" y="36"/>
                      </a:lnTo>
                      <a:lnTo>
                        <a:pt x="21" y="36"/>
                      </a:lnTo>
                      <a:lnTo>
                        <a:pt x="13" y="35"/>
                      </a:lnTo>
                      <a:lnTo>
                        <a:pt x="5" y="11"/>
                      </a:lnTo>
                      <a:lnTo>
                        <a:pt x="1"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14391" name="Group 122">
              <a:extLst>
                <a:ext uri="{FF2B5EF4-FFF2-40B4-BE49-F238E27FC236}">
                  <a16:creationId xmlns:a16="http://schemas.microsoft.com/office/drawing/2014/main" xmlns="" id="{D802F3FD-14CA-40DD-A0CF-94D7AEF0BDDE}"/>
                </a:ext>
              </a:extLst>
            </p:cNvPr>
            <p:cNvGrpSpPr>
              <a:grpSpLocks/>
            </p:cNvGrpSpPr>
            <p:nvPr/>
          </p:nvGrpSpPr>
          <p:grpSpPr bwMode="auto">
            <a:xfrm>
              <a:off x="3529" y="833"/>
              <a:ext cx="186" cy="767"/>
              <a:chOff x="3529" y="833"/>
              <a:chExt cx="186" cy="767"/>
            </a:xfrm>
          </p:grpSpPr>
          <p:sp>
            <p:nvSpPr>
              <p:cNvPr id="14560" name="Freeform 123">
                <a:extLst>
                  <a:ext uri="{FF2B5EF4-FFF2-40B4-BE49-F238E27FC236}">
                    <a16:creationId xmlns:a16="http://schemas.microsoft.com/office/drawing/2014/main" xmlns="" id="{3E96B008-7C63-4B18-A044-F8D28177804A}"/>
                  </a:ext>
                </a:extLst>
              </p:cNvPr>
              <p:cNvSpPr>
                <a:spLocks/>
              </p:cNvSpPr>
              <p:nvPr/>
            </p:nvSpPr>
            <p:spPr bwMode="auto">
              <a:xfrm>
                <a:off x="3665" y="1259"/>
                <a:ext cx="24" cy="58"/>
              </a:xfrm>
              <a:custGeom>
                <a:avLst/>
                <a:gdLst>
                  <a:gd name="T0" fmla="*/ 22 w 24"/>
                  <a:gd name="T1" fmla="*/ 0 h 58"/>
                  <a:gd name="T2" fmla="*/ 23 w 24"/>
                  <a:gd name="T3" fmla="*/ 31 h 58"/>
                  <a:gd name="T4" fmla="*/ 11 w 24"/>
                  <a:gd name="T5" fmla="*/ 51 h 58"/>
                  <a:gd name="T6" fmla="*/ 5 w 24"/>
                  <a:gd name="T7" fmla="*/ 57 h 58"/>
                  <a:gd name="T8" fmla="*/ 6 w 24"/>
                  <a:gd name="T9" fmla="*/ 29 h 58"/>
                  <a:gd name="T10" fmla="*/ 4 w 24"/>
                  <a:gd name="T11" fmla="*/ 32 h 58"/>
                  <a:gd name="T12" fmla="*/ 1 w 24"/>
                  <a:gd name="T13" fmla="*/ 41 h 58"/>
                  <a:gd name="T14" fmla="*/ 0 w 24"/>
                  <a:gd name="T15" fmla="*/ 31 h 58"/>
                  <a:gd name="T16" fmla="*/ 3 w 24"/>
                  <a:gd name="T17" fmla="*/ 15 h 58"/>
                  <a:gd name="T18" fmla="*/ 11 w 24"/>
                  <a:gd name="T19" fmla="*/ 0 h 58"/>
                  <a:gd name="T20" fmla="*/ 22 w 24"/>
                  <a:gd name="T21" fmla="*/ 0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58"/>
                  <a:gd name="T35" fmla="*/ 24 w 24"/>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58">
                    <a:moveTo>
                      <a:pt x="22" y="0"/>
                    </a:moveTo>
                    <a:lnTo>
                      <a:pt x="23" y="31"/>
                    </a:lnTo>
                    <a:lnTo>
                      <a:pt x="11" y="51"/>
                    </a:lnTo>
                    <a:lnTo>
                      <a:pt x="5" y="57"/>
                    </a:lnTo>
                    <a:lnTo>
                      <a:pt x="6" y="29"/>
                    </a:lnTo>
                    <a:lnTo>
                      <a:pt x="4" y="32"/>
                    </a:lnTo>
                    <a:lnTo>
                      <a:pt x="1" y="41"/>
                    </a:lnTo>
                    <a:lnTo>
                      <a:pt x="0" y="31"/>
                    </a:lnTo>
                    <a:lnTo>
                      <a:pt x="3" y="15"/>
                    </a:lnTo>
                    <a:lnTo>
                      <a:pt x="11" y="0"/>
                    </a:lnTo>
                    <a:lnTo>
                      <a:pt x="22" y="0"/>
                    </a:lnTo>
                  </a:path>
                </a:pathLst>
              </a:custGeom>
              <a:blipFill dpi="0" rotWithShape="0">
                <a:blip r:embed="rId6"/>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61" name="Freeform 124">
                <a:extLst>
                  <a:ext uri="{FF2B5EF4-FFF2-40B4-BE49-F238E27FC236}">
                    <a16:creationId xmlns:a16="http://schemas.microsoft.com/office/drawing/2014/main" xmlns="" id="{33EF3C4F-2D9A-417B-91B8-63D8E55BEA0E}"/>
                  </a:ext>
                </a:extLst>
              </p:cNvPr>
              <p:cNvSpPr>
                <a:spLocks/>
              </p:cNvSpPr>
              <p:nvPr/>
            </p:nvSpPr>
            <p:spPr bwMode="auto">
              <a:xfrm>
                <a:off x="3553" y="1244"/>
                <a:ext cx="26" cy="55"/>
              </a:xfrm>
              <a:custGeom>
                <a:avLst/>
                <a:gdLst>
                  <a:gd name="T0" fmla="*/ 17 w 26"/>
                  <a:gd name="T1" fmla="*/ 0 h 55"/>
                  <a:gd name="T2" fmla="*/ 25 w 26"/>
                  <a:gd name="T3" fmla="*/ 28 h 55"/>
                  <a:gd name="T4" fmla="*/ 12 w 26"/>
                  <a:gd name="T5" fmla="*/ 54 h 55"/>
                  <a:gd name="T6" fmla="*/ 7 w 26"/>
                  <a:gd name="T7" fmla="*/ 51 h 55"/>
                  <a:gd name="T8" fmla="*/ 0 w 26"/>
                  <a:gd name="T9" fmla="*/ 48 h 55"/>
                  <a:gd name="T10" fmla="*/ 3 w 26"/>
                  <a:gd name="T11" fmla="*/ 40 h 55"/>
                  <a:gd name="T12" fmla="*/ 4 w 26"/>
                  <a:gd name="T13" fmla="*/ 30 h 55"/>
                  <a:gd name="T14" fmla="*/ 0 w 26"/>
                  <a:gd name="T15" fmla="*/ 20 h 55"/>
                  <a:gd name="T16" fmla="*/ 3 w 26"/>
                  <a:gd name="T17" fmla="*/ 2 h 55"/>
                  <a:gd name="T18" fmla="*/ 17 w 26"/>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55"/>
                  <a:gd name="T32" fmla="*/ 26 w 26"/>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55">
                    <a:moveTo>
                      <a:pt x="17" y="0"/>
                    </a:moveTo>
                    <a:lnTo>
                      <a:pt x="25" y="28"/>
                    </a:lnTo>
                    <a:lnTo>
                      <a:pt x="12" y="54"/>
                    </a:lnTo>
                    <a:lnTo>
                      <a:pt x="7" y="51"/>
                    </a:lnTo>
                    <a:lnTo>
                      <a:pt x="0" y="48"/>
                    </a:lnTo>
                    <a:lnTo>
                      <a:pt x="3" y="40"/>
                    </a:lnTo>
                    <a:lnTo>
                      <a:pt x="4" y="30"/>
                    </a:lnTo>
                    <a:lnTo>
                      <a:pt x="0" y="20"/>
                    </a:lnTo>
                    <a:lnTo>
                      <a:pt x="3" y="2"/>
                    </a:lnTo>
                    <a:lnTo>
                      <a:pt x="17" y="0"/>
                    </a:lnTo>
                  </a:path>
                </a:pathLst>
              </a:custGeom>
              <a:blipFill dpi="0" rotWithShape="0">
                <a:blip r:embed="rId6"/>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62" name="Group 125">
                <a:extLst>
                  <a:ext uri="{FF2B5EF4-FFF2-40B4-BE49-F238E27FC236}">
                    <a16:creationId xmlns:a16="http://schemas.microsoft.com/office/drawing/2014/main" xmlns="" id="{A85E7143-3595-4A86-91E5-2390FD8508D0}"/>
                  </a:ext>
                </a:extLst>
              </p:cNvPr>
              <p:cNvGrpSpPr>
                <a:grpSpLocks/>
              </p:cNvGrpSpPr>
              <p:nvPr/>
            </p:nvGrpSpPr>
            <p:grpSpPr bwMode="auto">
              <a:xfrm>
                <a:off x="3532" y="1524"/>
                <a:ext cx="183" cy="76"/>
                <a:chOff x="3532" y="1524"/>
                <a:chExt cx="183" cy="76"/>
              </a:xfrm>
            </p:grpSpPr>
            <p:sp>
              <p:nvSpPr>
                <p:cNvPr id="14578" name="Freeform 126">
                  <a:extLst>
                    <a:ext uri="{FF2B5EF4-FFF2-40B4-BE49-F238E27FC236}">
                      <a16:creationId xmlns:a16="http://schemas.microsoft.com/office/drawing/2014/main" xmlns="" id="{A95BAB76-C3F5-4333-B32C-3FEE1A7018E4}"/>
                    </a:ext>
                  </a:extLst>
                </p:cNvPr>
                <p:cNvSpPr>
                  <a:spLocks/>
                </p:cNvSpPr>
                <p:nvPr/>
              </p:nvSpPr>
              <p:spPr bwMode="auto">
                <a:xfrm>
                  <a:off x="3639" y="1524"/>
                  <a:ext cx="76" cy="47"/>
                </a:xfrm>
                <a:custGeom>
                  <a:avLst/>
                  <a:gdLst>
                    <a:gd name="T0" fmla="*/ 37 w 76"/>
                    <a:gd name="T1" fmla="*/ 0 h 47"/>
                    <a:gd name="T2" fmla="*/ 49 w 76"/>
                    <a:gd name="T3" fmla="*/ 12 h 47"/>
                    <a:gd name="T4" fmla="*/ 60 w 76"/>
                    <a:gd name="T5" fmla="*/ 25 h 47"/>
                    <a:gd name="T6" fmla="*/ 74 w 76"/>
                    <a:gd name="T7" fmla="*/ 36 h 47"/>
                    <a:gd name="T8" fmla="*/ 75 w 76"/>
                    <a:gd name="T9" fmla="*/ 42 h 47"/>
                    <a:gd name="T10" fmla="*/ 62 w 76"/>
                    <a:gd name="T11" fmla="*/ 46 h 47"/>
                    <a:gd name="T12" fmla="*/ 48 w 76"/>
                    <a:gd name="T13" fmla="*/ 44 h 47"/>
                    <a:gd name="T14" fmla="*/ 30 w 76"/>
                    <a:gd name="T15" fmla="*/ 36 h 47"/>
                    <a:gd name="T16" fmla="*/ 18 w 76"/>
                    <a:gd name="T17" fmla="*/ 29 h 47"/>
                    <a:gd name="T18" fmla="*/ 4 w 76"/>
                    <a:gd name="T19" fmla="*/ 27 h 47"/>
                    <a:gd name="T20" fmla="*/ 0 w 76"/>
                    <a:gd name="T21" fmla="*/ 23 h 47"/>
                    <a:gd name="T22" fmla="*/ 1 w 76"/>
                    <a:gd name="T23" fmla="*/ 2 h 47"/>
                    <a:gd name="T24" fmla="*/ 37 w 76"/>
                    <a:gd name="T25" fmla="*/ 0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6"/>
                    <a:gd name="T40" fmla="*/ 0 h 47"/>
                    <a:gd name="T41" fmla="*/ 76 w 76"/>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6" h="47">
                      <a:moveTo>
                        <a:pt x="37" y="0"/>
                      </a:moveTo>
                      <a:lnTo>
                        <a:pt x="49" y="12"/>
                      </a:lnTo>
                      <a:lnTo>
                        <a:pt x="60" y="25"/>
                      </a:lnTo>
                      <a:lnTo>
                        <a:pt x="74" y="36"/>
                      </a:lnTo>
                      <a:lnTo>
                        <a:pt x="75" y="42"/>
                      </a:lnTo>
                      <a:lnTo>
                        <a:pt x="62" y="46"/>
                      </a:lnTo>
                      <a:lnTo>
                        <a:pt x="48" y="44"/>
                      </a:lnTo>
                      <a:lnTo>
                        <a:pt x="30" y="36"/>
                      </a:lnTo>
                      <a:lnTo>
                        <a:pt x="18" y="29"/>
                      </a:lnTo>
                      <a:lnTo>
                        <a:pt x="4" y="27"/>
                      </a:lnTo>
                      <a:lnTo>
                        <a:pt x="0" y="23"/>
                      </a:lnTo>
                      <a:lnTo>
                        <a:pt x="1" y="2"/>
                      </a:lnTo>
                      <a:lnTo>
                        <a:pt x="37"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79" name="Freeform 127">
                  <a:extLst>
                    <a:ext uri="{FF2B5EF4-FFF2-40B4-BE49-F238E27FC236}">
                      <a16:creationId xmlns:a16="http://schemas.microsoft.com/office/drawing/2014/main" xmlns="" id="{30FD1D71-54E5-4174-93A7-89ABA66AD612}"/>
                    </a:ext>
                  </a:extLst>
                </p:cNvPr>
                <p:cNvSpPr>
                  <a:spLocks/>
                </p:cNvSpPr>
                <p:nvPr/>
              </p:nvSpPr>
              <p:spPr bwMode="auto">
                <a:xfrm>
                  <a:off x="3532" y="1547"/>
                  <a:ext cx="48" cy="53"/>
                </a:xfrm>
                <a:custGeom>
                  <a:avLst/>
                  <a:gdLst>
                    <a:gd name="T0" fmla="*/ 46 w 48"/>
                    <a:gd name="T1" fmla="*/ 1 h 53"/>
                    <a:gd name="T2" fmla="*/ 47 w 48"/>
                    <a:gd name="T3" fmla="*/ 15 h 53"/>
                    <a:gd name="T4" fmla="*/ 40 w 48"/>
                    <a:gd name="T5" fmla="*/ 22 h 53"/>
                    <a:gd name="T6" fmla="*/ 39 w 48"/>
                    <a:gd name="T7" fmla="*/ 33 h 53"/>
                    <a:gd name="T8" fmla="*/ 28 w 48"/>
                    <a:gd name="T9" fmla="*/ 44 h 53"/>
                    <a:gd name="T10" fmla="*/ 19 w 48"/>
                    <a:gd name="T11" fmla="*/ 50 h 53"/>
                    <a:gd name="T12" fmla="*/ 11 w 48"/>
                    <a:gd name="T13" fmla="*/ 52 h 53"/>
                    <a:gd name="T14" fmla="*/ 4 w 48"/>
                    <a:gd name="T15" fmla="*/ 51 h 53"/>
                    <a:gd name="T16" fmla="*/ 0 w 48"/>
                    <a:gd name="T17" fmla="*/ 43 h 53"/>
                    <a:gd name="T18" fmla="*/ 1 w 48"/>
                    <a:gd name="T19" fmla="*/ 32 h 53"/>
                    <a:gd name="T20" fmla="*/ 9 w 48"/>
                    <a:gd name="T21" fmla="*/ 19 h 53"/>
                    <a:gd name="T22" fmla="*/ 20 w 48"/>
                    <a:gd name="T23" fmla="*/ 5 h 53"/>
                    <a:gd name="T24" fmla="*/ 21 w 48"/>
                    <a:gd name="T25" fmla="*/ 0 h 53"/>
                    <a:gd name="T26" fmla="*/ 46 w 48"/>
                    <a:gd name="T27" fmla="*/ 1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53"/>
                    <a:gd name="T44" fmla="*/ 48 w 48"/>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53">
                      <a:moveTo>
                        <a:pt x="46" y="1"/>
                      </a:moveTo>
                      <a:lnTo>
                        <a:pt x="47" y="15"/>
                      </a:lnTo>
                      <a:lnTo>
                        <a:pt x="40" y="22"/>
                      </a:lnTo>
                      <a:lnTo>
                        <a:pt x="39" y="33"/>
                      </a:lnTo>
                      <a:lnTo>
                        <a:pt x="28" y="44"/>
                      </a:lnTo>
                      <a:lnTo>
                        <a:pt x="19" y="50"/>
                      </a:lnTo>
                      <a:lnTo>
                        <a:pt x="11" y="52"/>
                      </a:lnTo>
                      <a:lnTo>
                        <a:pt x="4" y="51"/>
                      </a:lnTo>
                      <a:lnTo>
                        <a:pt x="0" y="43"/>
                      </a:lnTo>
                      <a:lnTo>
                        <a:pt x="1" y="32"/>
                      </a:lnTo>
                      <a:lnTo>
                        <a:pt x="9" y="19"/>
                      </a:lnTo>
                      <a:lnTo>
                        <a:pt x="20" y="5"/>
                      </a:lnTo>
                      <a:lnTo>
                        <a:pt x="21" y="0"/>
                      </a:lnTo>
                      <a:lnTo>
                        <a:pt x="46" y="1"/>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563" name="Freeform 128">
                <a:extLst>
                  <a:ext uri="{FF2B5EF4-FFF2-40B4-BE49-F238E27FC236}">
                    <a16:creationId xmlns:a16="http://schemas.microsoft.com/office/drawing/2014/main" xmlns="" id="{33FE6266-7ABA-4A47-9A0A-CFBB3AF124B7}"/>
                  </a:ext>
                </a:extLst>
              </p:cNvPr>
              <p:cNvSpPr>
                <a:spLocks/>
              </p:cNvSpPr>
              <p:nvPr/>
            </p:nvSpPr>
            <p:spPr bwMode="auto">
              <a:xfrm>
                <a:off x="3669" y="1250"/>
                <a:ext cx="24" cy="58"/>
              </a:xfrm>
              <a:custGeom>
                <a:avLst/>
                <a:gdLst>
                  <a:gd name="T0" fmla="*/ 22 w 24"/>
                  <a:gd name="T1" fmla="*/ 0 h 58"/>
                  <a:gd name="T2" fmla="*/ 23 w 24"/>
                  <a:gd name="T3" fmla="*/ 31 h 58"/>
                  <a:gd name="T4" fmla="*/ 11 w 24"/>
                  <a:gd name="T5" fmla="*/ 51 h 58"/>
                  <a:gd name="T6" fmla="*/ 5 w 24"/>
                  <a:gd name="T7" fmla="*/ 57 h 58"/>
                  <a:gd name="T8" fmla="*/ 6 w 24"/>
                  <a:gd name="T9" fmla="*/ 30 h 58"/>
                  <a:gd name="T10" fmla="*/ 4 w 24"/>
                  <a:gd name="T11" fmla="*/ 32 h 58"/>
                  <a:gd name="T12" fmla="*/ 1 w 24"/>
                  <a:gd name="T13" fmla="*/ 41 h 58"/>
                  <a:gd name="T14" fmla="*/ 0 w 24"/>
                  <a:gd name="T15" fmla="*/ 31 h 58"/>
                  <a:gd name="T16" fmla="*/ 3 w 24"/>
                  <a:gd name="T17" fmla="*/ 15 h 58"/>
                  <a:gd name="T18" fmla="*/ 11 w 24"/>
                  <a:gd name="T19" fmla="*/ 0 h 58"/>
                  <a:gd name="T20" fmla="*/ 22 w 24"/>
                  <a:gd name="T21" fmla="*/ 0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58"/>
                  <a:gd name="T35" fmla="*/ 24 w 24"/>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58">
                    <a:moveTo>
                      <a:pt x="22" y="0"/>
                    </a:moveTo>
                    <a:lnTo>
                      <a:pt x="23" y="31"/>
                    </a:lnTo>
                    <a:lnTo>
                      <a:pt x="11" y="51"/>
                    </a:lnTo>
                    <a:lnTo>
                      <a:pt x="5" y="57"/>
                    </a:lnTo>
                    <a:lnTo>
                      <a:pt x="6" y="30"/>
                    </a:lnTo>
                    <a:lnTo>
                      <a:pt x="4" y="32"/>
                    </a:lnTo>
                    <a:lnTo>
                      <a:pt x="1" y="41"/>
                    </a:lnTo>
                    <a:lnTo>
                      <a:pt x="0" y="31"/>
                    </a:lnTo>
                    <a:lnTo>
                      <a:pt x="3" y="15"/>
                    </a:lnTo>
                    <a:lnTo>
                      <a:pt x="11" y="0"/>
                    </a:lnTo>
                    <a:lnTo>
                      <a:pt x="22" y="0"/>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64" name="Freeform 129">
                <a:extLst>
                  <a:ext uri="{FF2B5EF4-FFF2-40B4-BE49-F238E27FC236}">
                    <a16:creationId xmlns:a16="http://schemas.microsoft.com/office/drawing/2014/main" xmlns="" id="{62417BB1-5B29-40A9-BD68-F05F00288284}"/>
                  </a:ext>
                </a:extLst>
              </p:cNvPr>
              <p:cNvSpPr>
                <a:spLocks/>
              </p:cNvSpPr>
              <p:nvPr/>
            </p:nvSpPr>
            <p:spPr bwMode="auto">
              <a:xfrm>
                <a:off x="3550" y="1125"/>
                <a:ext cx="132" cy="424"/>
              </a:xfrm>
              <a:custGeom>
                <a:avLst/>
                <a:gdLst>
                  <a:gd name="T0" fmla="*/ 129 w 132"/>
                  <a:gd name="T1" fmla="*/ 0 h 424"/>
                  <a:gd name="T2" fmla="*/ 131 w 132"/>
                  <a:gd name="T3" fmla="*/ 230 h 424"/>
                  <a:gd name="T4" fmla="*/ 129 w 132"/>
                  <a:gd name="T5" fmla="*/ 401 h 424"/>
                  <a:gd name="T6" fmla="*/ 90 w 132"/>
                  <a:gd name="T7" fmla="*/ 409 h 424"/>
                  <a:gd name="T8" fmla="*/ 84 w 132"/>
                  <a:gd name="T9" fmla="*/ 269 h 424"/>
                  <a:gd name="T10" fmla="*/ 89 w 132"/>
                  <a:gd name="T11" fmla="*/ 255 h 424"/>
                  <a:gd name="T12" fmla="*/ 84 w 132"/>
                  <a:gd name="T13" fmla="*/ 248 h 424"/>
                  <a:gd name="T14" fmla="*/ 84 w 132"/>
                  <a:gd name="T15" fmla="*/ 162 h 424"/>
                  <a:gd name="T16" fmla="*/ 75 w 132"/>
                  <a:gd name="T17" fmla="*/ 189 h 424"/>
                  <a:gd name="T18" fmla="*/ 53 w 132"/>
                  <a:gd name="T19" fmla="*/ 305 h 424"/>
                  <a:gd name="T20" fmla="*/ 33 w 132"/>
                  <a:gd name="T21" fmla="*/ 423 h 424"/>
                  <a:gd name="T22" fmla="*/ 0 w 132"/>
                  <a:gd name="T23" fmla="*/ 423 h 424"/>
                  <a:gd name="T24" fmla="*/ 15 w 132"/>
                  <a:gd name="T25" fmla="*/ 264 h 424"/>
                  <a:gd name="T26" fmla="*/ 21 w 132"/>
                  <a:gd name="T27" fmla="*/ 130 h 424"/>
                  <a:gd name="T28" fmla="*/ 18 w 132"/>
                  <a:gd name="T29" fmla="*/ 3 h 424"/>
                  <a:gd name="T30" fmla="*/ 129 w 132"/>
                  <a:gd name="T31" fmla="*/ 0 h 4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424"/>
                  <a:gd name="T50" fmla="*/ 132 w 132"/>
                  <a:gd name="T51" fmla="*/ 424 h 4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424">
                    <a:moveTo>
                      <a:pt x="129" y="0"/>
                    </a:moveTo>
                    <a:lnTo>
                      <a:pt x="131" y="230"/>
                    </a:lnTo>
                    <a:lnTo>
                      <a:pt x="129" y="401"/>
                    </a:lnTo>
                    <a:lnTo>
                      <a:pt x="90" y="409"/>
                    </a:lnTo>
                    <a:lnTo>
                      <a:pt x="84" y="269"/>
                    </a:lnTo>
                    <a:lnTo>
                      <a:pt x="89" y="255"/>
                    </a:lnTo>
                    <a:lnTo>
                      <a:pt x="84" y="248"/>
                    </a:lnTo>
                    <a:lnTo>
                      <a:pt x="84" y="162"/>
                    </a:lnTo>
                    <a:lnTo>
                      <a:pt x="75" y="189"/>
                    </a:lnTo>
                    <a:lnTo>
                      <a:pt x="53" y="305"/>
                    </a:lnTo>
                    <a:lnTo>
                      <a:pt x="33" y="423"/>
                    </a:lnTo>
                    <a:lnTo>
                      <a:pt x="0" y="423"/>
                    </a:lnTo>
                    <a:lnTo>
                      <a:pt x="15" y="264"/>
                    </a:lnTo>
                    <a:lnTo>
                      <a:pt x="21" y="130"/>
                    </a:lnTo>
                    <a:lnTo>
                      <a:pt x="18" y="3"/>
                    </a:lnTo>
                    <a:lnTo>
                      <a:pt x="129" y="0"/>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65" name="Freeform 130">
                <a:extLst>
                  <a:ext uri="{FF2B5EF4-FFF2-40B4-BE49-F238E27FC236}">
                    <a16:creationId xmlns:a16="http://schemas.microsoft.com/office/drawing/2014/main" xmlns="" id="{2979FFBF-52A6-4704-9415-6426AEFB8699}"/>
                  </a:ext>
                </a:extLst>
              </p:cNvPr>
              <p:cNvSpPr>
                <a:spLocks/>
              </p:cNvSpPr>
              <p:nvPr/>
            </p:nvSpPr>
            <p:spPr bwMode="auto">
              <a:xfrm>
                <a:off x="3529" y="930"/>
                <a:ext cx="168" cy="325"/>
              </a:xfrm>
              <a:custGeom>
                <a:avLst/>
                <a:gdLst>
                  <a:gd name="T0" fmla="*/ 112 w 168"/>
                  <a:gd name="T1" fmla="*/ 4 h 325"/>
                  <a:gd name="T2" fmla="*/ 162 w 168"/>
                  <a:gd name="T3" fmla="*/ 43 h 325"/>
                  <a:gd name="T4" fmla="*/ 166 w 168"/>
                  <a:gd name="T5" fmla="*/ 147 h 325"/>
                  <a:gd name="T6" fmla="*/ 167 w 168"/>
                  <a:gd name="T7" fmla="*/ 200 h 325"/>
                  <a:gd name="T8" fmla="*/ 164 w 168"/>
                  <a:gd name="T9" fmla="*/ 324 h 325"/>
                  <a:gd name="T10" fmla="*/ 152 w 168"/>
                  <a:gd name="T11" fmla="*/ 324 h 325"/>
                  <a:gd name="T12" fmla="*/ 147 w 168"/>
                  <a:gd name="T13" fmla="*/ 197 h 325"/>
                  <a:gd name="T14" fmla="*/ 40 w 168"/>
                  <a:gd name="T15" fmla="*/ 197 h 325"/>
                  <a:gd name="T16" fmla="*/ 37 w 168"/>
                  <a:gd name="T17" fmla="*/ 165 h 325"/>
                  <a:gd name="T18" fmla="*/ 34 w 168"/>
                  <a:gd name="T19" fmla="*/ 187 h 325"/>
                  <a:gd name="T20" fmla="*/ 41 w 168"/>
                  <a:gd name="T21" fmla="*/ 235 h 325"/>
                  <a:gd name="T22" fmla="*/ 48 w 168"/>
                  <a:gd name="T23" fmla="*/ 307 h 325"/>
                  <a:gd name="T24" fmla="*/ 30 w 168"/>
                  <a:gd name="T25" fmla="*/ 312 h 325"/>
                  <a:gd name="T26" fmla="*/ 0 w 168"/>
                  <a:gd name="T27" fmla="*/ 185 h 325"/>
                  <a:gd name="T28" fmla="*/ 19 w 168"/>
                  <a:gd name="T29" fmla="*/ 36 h 325"/>
                  <a:gd name="T30" fmla="*/ 76 w 168"/>
                  <a:gd name="T31" fmla="*/ 0 h 325"/>
                  <a:gd name="T32" fmla="*/ 101 w 168"/>
                  <a:gd name="T33" fmla="*/ 16 h 325"/>
                  <a:gd name="T34" fmla="*/ 112 w 168"/>
                  <a:gd name="T35" fmla="*/ 4 h 3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8"/>
                  <a:gd name="T55" fmla="*/ 0 h 325"/>
                  <a:gd name="T56" fmla="*/ 168 w 168"/>
                  <a:gd name="T57" fmla="*/ 325 h 3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8" h="325">
                    <a:moveTo>
                      <a:pt x="112" y="4"/>
                    </a:moveTo>
                    <a:lnTo>
                      <a:pt x="162" y="43"/>
                    </a:lnTo>
                    <a:lnTo>
                      <a:pt x="166" y="147"/>
                    </a:lnTo>
                    <a:lnTo>
                      <a:pt x="167" y="200"/>
                    </a:lnTo>
                    <a:lnTo>
                      <a:pt x="164" y="324"/>
                    </a:lnTo>
                    <a:lnTo>
                      <a:pt x="152" y="324"/>
                    </a:lnTo>
                    <a:lnTo>
                      <a:pt x="147" y="197"/>
                    </a:lnTo>
                    <a:lnTo>
                      <a:pt x="40" y="197"/>
                    </a:lnTo>
                    <a:lnTo>
                      <a:pt x="37" y="165"/>
                    </a:lnTo>
                    <a:lnTo>
                      <a:pt x="34" y="187"/>
                    </a:lnTo>
                    <a:lnTo>
                      <a:pt x="41" y="235"/>
                    </a:lnTo>
                    <a:lnTo>
                      <a:pt x="48" y="307"/>
                    </a:lnTo>
                    <a:lnTo>
                      <a:pt x="30" y="312"/>
                    </a:lnTo>
                    <a:lnTo>
                      <a:pt x="0" y="185"/>
                    </a:lnTo>
                    <a:lnTo>
                      <a:pt x="19" y="36"/>
                    </a:lnTo>
                    <a:lnTo>
                      <a:pt x="76" y="0"/>
                    </a:lnTo>
                    <a:lnTo>
                      <a:pt x="101" y="16"/>
                    </a:lnTo>
                    <a:lnTo>
                      <a:pt x="112" y="4"/>
                    </a:lnTo>
                  </a:path>
                </a:pathLst>
              </a:custGeom>
              <a:blipFill dpi="0" rotWithShape="0">
                <a:blip r:embed="rId9"/>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66" name="Freeform 131">
                <a:extLst>
                  <a:ext uri="{FF2B5EF4-FFF2-40B4-BE49-F238E27FC236}">
                    <a16:creationId xmlns:a16="http://schemas.microsoft.com/office/drawing/2014/main" xmlns="" id="{76599908-4EC3-4385-B561-88F44F63645F}"/>
                  </a:ext>
                </a:extLst>
              </p:cNvPr>
              <p:cNvSpPr>
                <a:spLocks/>
              </p:cNvSpPr>
              <p:nvPr/>
            </p:nvSpPr>
            <p:spPr bwMode="auto">
              <a:xfrm>
                <a:off x="3557" y="1235"/>
                <a:ext cx="26" cy="55"/>
              </a:xfrm>
              <a:custGeom>
                <a:avLst/>
                <a:gdLst>
                  <a:gd name="T0" fmla="*/ 17 w 26"/>
                  <a:gd name="T1" fmla="*/ 0 h 55"/>
                  <a:gd name="T2" fmla="*/ 25 w 26"/>
                  <a:gd name="T3" fmla="*/ 28 h 55"/>
                  <a:gd name="T4" fmla="*/ 12 w 26"/>
                  <a:gd name="T5" fmla="*/ 54 h 55"/>
                  <a:gd name="T6" fmla="*/ 7 w 26"/>
                  <a:gd name="T7" fmla="*/ 51 h 55"/>
                  <a:gd name="T8" fmla="*/ 0 w 26"/>
                  <a:gd name="T9" fmla="*/ 48 h 55"/>
                  <a:gd name="T10" fmla="*/ 3 w 26"/>
                  <a:gd name="T11" fmla="*/ 40 h 55"/>
                  <a:gd name="T12" fmla="*/ 4 w 26"/>
                  <a:gd name="T13" fmla="*/ 30 h 55"/>
                  <a:gd name="T14" fmla="*/ 0 w 26"/>
                  <a:gd name="T15" fmla="*/ 20 h 55"/>
                  <a:gd name="T16" fmla="*/ 3 w 26"/>
                  <a:gd name="T17" fmla="*/ 2 h 55"/>
                  <a:gd name="T18" fmla="*/ 17 w 26"/>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55"/>
                  <a:gd name="T32" fmla="*/ 26 w 26"/>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55">
                    <a:moveTo>
                      <a:pt x="17" y="0"/>
                    </a:moveTo>
                    <a:lnTo>
                      <a:pt x="25" y="28"/>
                    </a:lnTo>
                    <a:lnTo>
                      <a:pt x="12" y="54"/>
                    </a:lnTo>
                    <a:lnTo>
                      <a:pt x="7" y="51"/>
                    </a:lnTo>
                    <a:lnTo>
                      <a:pt x="0" y="48"/>
                    </a:lnTo>
                    <a:lnTo>
                      <a:pt x="3" y="40"/>
                    </a:lnTo>
                    <a:lnTo>
                      <a:pt x="4" y="30"/>
                    </a:lnTo>
                    <a:lnTo>
                      <a:pt x="0" y="20"/>
                    </a:lnTo>
                    <a:lnTo>
                      <a:pt x="3" y="2"/>
                    </a:lnTo>
                    <a:lnTo>
                      <a:pt x="17" y="0"/>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67" name="Group 132">
                <a:extLst>
                  <a:ext uri="{FF2B5EF4-FFF2-40B4-BE49-F238E27FC236}">
                    <a16:creationId xmlns:a16="http://schemas.microsoft.com/office/drawing/2014/main" xmlns="" id="{0993817F-6115-4C5B-9408-3C798577BA2F}"/>
                  </a:ext>
                </a:extLst>
              </p:cNvPr>
              <p:cNvGrpSpPr>
                <a:grpSpLocks/>
              </p:cNvGrpSpPr>
              <p:nvPr/>
            </p:nvGrpSpPr>
            <p:grpSpPr bwMode="auto">
              <a:xfrm>
                <a:off x="3570" y="936"/>
                <a:ext cx="107" cy="202"/>
                <a:chOff x="3570" y="936"/>
                <a:chExt cx="107" cy="202"/>
              </a:xfrm>
            </p:grpSpPr>
            <p:grpSp>
              <p:nvGrpSpPr>
                <p:cNvPr id="14572" name="Group 133">
                  <a:extLst>
                    <a:ext uri="{FF2B5EF4-FFF2-40B4-BE49-F238E27FC236}">
                      <a16:creationId xmlns:a16="http://schemas.microsoft.com/office/drawing/2014/main" xmlns="" id="{F3AE2085-320F-498D-9E26-20AAF9926AA6}"/>
                    </a:ext>
                  </a:extLst>
                </p:cNvPr>
                <p:cNvGrpSpPr>
                  <a:grpSpLocks/>
                </p:cNvGrpSpPr>
                <p:nvPr/>
              </p:nvGrpSpPr>
              <p:grpSpPr bwMode="auto">
                <a:xfrm>
                  <a:off x="3570" y="936"/>
                  <a:ext cx="107" cy="202"/>
                  <a:chOff x="3570" y="936"/>
                  <a:chExt cx="107" cy="202"/>
                </a:xfrm>
              </p:grpSpPr>
              <p:grpSp>
                <p:nvGrpSpPr>
                  <p:cNvPr id="14574" name="Group 134">
                    <a:extLst>
                      <a:ext uri="{FF2B5EF4-FFF2-40B4-BE49-F238E27FC236}">
                        <a16:creationId xmlns:a16="http://schemas.microsoft.com/office/drawing/2014/main" xmlns="" id="{2DBF02D4-89CC-4134-A1D6-3E383448D2E0}"/>
                      </a:ext>
                    </a:extLst>
                  </p:cNvPr>
                  <p:cNvGrpSpPr>
                    <a:grpSpLocks/>
                  </p:cNvGrpSpPr>
                  <p:nvPr/>
                </p:nvGrpSpPr>
                <p:grpSpPr bwMode="auto">
                  <a:xfrm>
                    <a:off x="3570" y="1127"/>
                    <a:ext cx="107" cy="11"/>
                    <a:chOff x="3570" y="1127"/>
                    <a:chExt cx="107" cy="11"/>
                  </a:xfrm>
                </p:grpSpPr>
                <p:sp>
                  <p:nvSpPr>
                    <p:cNvPr id="14576" name="Line 135">
                      <a:extLst>
                        <a:ext uri="{FF2B5EF4-FFF2-40B4-BE49-F238E27FC236}">
                          <a16:creationId xmlns:a16="http://schemas.microsoft.com/office/drawing/2014/main" xmlns="" id="{EB6175C4-E2EC-4385-AB71-A73F98ADE889}"/>
                        </a:ext>
                      </a:extLst>
                    </p:cNvPr>
                    <p:cNvSpPr>
                      <a:spLocks noChangeShapeType="1"/>
                    </p:cNvSpPr>
                    <p:nvPr/>
                  </p:nvSpPr>
                  <p:spPr bwMode="auto">
                    <a:xfrm flipH="1">
                      <a:off x="3570" y="1137"/>
                      <a:ext cx="107" cy="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4577" name="Line 136">
                      <a:extLst>
                        <a:ext uri="{FF2B5EF4-FFF2-40B4-BE49-F238E27FC236}">
                          <a16:creationId xmlns:a16="http://schemas.microsoft.com/office/drawing/2014/main" xmlns="" id="{AC6E59A7-FC47-4C7D-9EB8-75F5021D8E18}"/>
                        </a:ext>
                      </a:extLst>
                    </p:cNvPr>
                    <p:cNvSpPr>
                      <a:spLocks noChangeShapeType="1"/>
                    </p:cNvSpPr>
                    <p:nvPr/>
                  </p:nvSpPr>
                  <p:spPr bwMode="auto">
                    <a:xfrm flipH="1">
                      <a:off x="3570" y="1127"/>
                      <a:ext cx="107" cy="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sp>
                <p:nvSpPr>
                  <p:cNvPr id="14575" name="Freeform 137">
                    <a:extLst>
                      <a:ext uri="{FF2B5EF4-FFF2-40B4-BE49-F238E27FC236}">
                        <a16:creationId xmlns:a16="http://schemas.microsoft.com/office/drawing/2014/main" xmlns="" id="{37A79799-4C08-4980-8D35-C4663156D60D}"/>
                      </a:ext>
                    </a:extLst>
                  </p:cNvPr>
                  <p:cNvSpPr>
                    <a:spLocks/>
                  </p:cNvSpPr>
                  <p:nvPr/>
                </p:nvSpPr>
                <p:spPr bwMode="auto">
                  <a:xfrm>
                    <a:off x="3597" y="936"/>
                    <a:ext cx="50" cy="30"/>
                  </a:xfrm>
                  <a:custGeom>
                    <a:avLst/>
                    <a:gdLst>
                      <a:gd name="T0" fmla="*/ 49 w 50"/>
                      <a:gd name="T1" fmla="*/ 3 h 30"/>
                      <a:gd name="T2" fmla="*/ 47 w 50"/>
                      <a:gd name="T3" fmla="*/ 29 h 30"/>
                      <a:gd name="T4" fmla="*/ 33 w 50"/>
                      <a:gd name="T5" fmla="*/ 10 h 30"/>
                      <a:gd name="T6" fmla="*/ 24 w 50"/>
                      <a:gd name="T7" fmla="*/ 28 h 30"/>
                      <a:gd name="T8" fmla="*/ 0 w 50"/>
                      <a:gd name="T9" fmla="*/ 0 h 30"/>
                      <a:gd name="T10" fmla="*/ 0 60000 65536"/>
                      <a:gd name="T11" fmla="*/ 0 60000 65536"/>
                      <a:gd name="T12" fmla="*/ 0 60000 65536"/>
                      <a:gd name="T13" fmla="*/ 0 60000 65536"/>
                      <a:gd name="T14" fmla="*/ 0 60000 65536"/>
                      <a:gd name="T15" fmla="*/ 0 w 50"/>
                      <a:gd name="T16" fmla="*/ 0 h 30"/>
                      <a:gd name="T17" fmla="*/ 50 w 50"/>
                      <a:gd name="T18" fmla="*/ 30 h 30"/>
                    </a:gdLst>
                    <a:ahLst/>
                    <a:cxnLst>
                      <a:cxn ang="T10">
                        <a:pos x="T0" y="T1"/>
                      </a:cxn>
                      <a:cxn ang="T11">
                        <a:pos x="T2" y="T3"/>
                      </a:cxn>
                      <a:cxn ang="T12">
                        <a:pos x="T4" y="T5"/>
                      </a:cxn>
                      <a:cxn ang="T13">
                        <a:pos x="T6" y="T7"/>
                      </a:cxn>
                      <a:cxn ang="T14">
                        <a:pos x="T8" y="T9"/>
                      </a:cxn>
                    </a:cxnLst>
                    <a:rect l="T15" t="T16" r="T17" b="T18"/>
                    <a:pathLst>
                      <a:path w="50" h="30">
                        <a:moveTo>
                          <a:pt x="49" y="3"/>
                        </a:moveTo>
                        <a:lnTo>
                          <a:pt x="47" y="29"/>
                        </a:lnTo>
                        <a:lnTo>
                          <a:pt x="33" y="10"/>
                        </a:lnTo>
                        <a:lnTo>
                          <a:pt x="24" y="28"/>
                        </a:lnTo>
                        <a:lnTo>
                          <a:pt x="0" y="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4573" name="Line 138">
                  <a:extLst>
                    <a:ext uri="{FF2B5EF4-FFF2-40B4-BE49-F238E27FC236}">
                      <a16:creationId xmlns:a16="http://schemas.microsoft.com/office/drawing/2014/main" xmlns="" id="{FA6CB8AE-4253-4EDA-A19F-8AE22E15A46C}"/>
                    </a:ext>
                  </a:extLst>
                </p:cNvPr>
                <p:cNvSpPr>
                  <a:spLocks noChangeShapeType="1"/>
                </p:cNvSpPr>
                <p:nvPr/>
              </p:nvSpPr>
              <p:spPr bwMode="auto">
                <a:xfrm>
                  <a:off x="3631" y="951"/>
                  <a:ext cx="1" cy="186"/>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14568" name="Group 139">
                <a:extLst>
                  <a:ext uri="{FF2B5EF4-FFF2-40B4-BE49-F238E27FC236}">
                    <a16:creationId xmlns:a16="http://schemas.microsoft.com/office/drawing/2014/main" xmlns="" id="{F7696D7E-4479-4EED-9A8C-E3BB5E1AD142}"/>
                  </a:ext>
                </a:extLst>
              </p:cNvPr>
              <p:cNvGrpSpPr>
                <a:grpSpLocks/>
              </p:cNvGrpSpPr>
              <p:nvPr/>
            </p:nvGrpSpPr>
            <p:grpSpPr bwMode="auto">
              <a:xfrm>
                <a:off x="3592" y="833"/>
                <a:ext cx="71" cy="115"/>
                <a:chOff x="3592" y="833"/>
                <a:chExt cx="71" cy="115"/>
              </a:xfrm>
            </p:grpSpPr>
            <p:sp>
              <p:nvSpPr>
                <p:cNvPr id="14569" name="Freeform 140">
                  <a:extLst>
                    <a:ext uri="{FF2B5EF4-FFF2-40B4-BE49-F238E27FC236}">
                      <a16:creationId xmlns:a16="http://schemas.microsoft.com/office/drawing/2014/main" xmlns="" id="{584F6892-CC9C-4C93-B6DC-8C1C747A6864}"/>
                    </a:ext>
                  </a:extLst>
                </p:cNvPr>
                <p:cNvSpPr>
                  <a:spLocks/>
                </p:cNvSpPr>
                <p:nvPr/>
              </p:nvSpPr>
              <p:spPr bwMode="auto">
                <a:xfrm>
                  <a:off x="3595" y="839"/>
                  <a:ext cx="66" cy="109"/>
                </a:xfrm>
                <a:custGeom>
                  <a:avLst/>
                  <a:gdLst>
                    <a:gd name="T0" fmla="*/ 62 w 66"/>
                    <a:gd name="T1" fmla="*/ 19 h 109"/>
                    <a:gd name="T2" fmla="*/ 64 w 66"/>
                    <a:gd name="T3" fmla="*/ 30 h 109"/>
                    <a:gd name="T4" fmla="*/ 64 w 66"/>
                    <a:gd name="T5" fmla="*/ 34 h 109"/>
                    <a:gd name="T6" fmla="*/ 62 w 66"/>
                    <a:gd name="T7" fmla="*/ 38 h 109"/>
                    <a:gd name="T8" fmla="*/ 65 w 66"/>
                    <a:gd name="T9" fmla="*/ 46 h 109"/>
                    <a:gd name="T10" fmla="*/ 63 w 66"/>
                    <a:gd name="T11" fmla="*/ 59 h 109"/>
                    <a:gd name="T12" fmla="*/ 62 w 66"/>
                    <a:gd name="T13" fmla="*/ 65 h 109"/>
                    <a:gd name="T14" fmla="*/ 60 w 66"/>
                    <a:gd name="T15" fmla="*/ 71 h 109"/>
                    <a:gd name="T16" fmla="*/ 58 w 66"/>
                    <a:gd name="T17" fmla="*/ 77 h 109"/>
                    <a:gd name="T18" fmla="*/ 56 w 66"/>
                    <a:gd name="T19" fmla="*/ 84 h 109"/>
                    <a:gd name="T20" fmla="*/ 51 w 66"/>
                    <a:gd name="T21" fmla="*/ 85 h 109"/>
                    <a:gd name="T22" fmla="*/ 46 w 66"/>
                    <a:gd name="T23" fmla="*/ 87 h 109"/>
                    <a:gd name="T24" fmla="*/ 46 w 66"/>
                    <a:gd name="T25" fmla="*/ 92 h 109"/>
                    <a:gd name="T26" fmla="*/ 46 w 66"/>
                    <a:gd name="T27" fmla="*/ 95 h 109"/>
                    <a:gd name="T28" fmla="*/ 36 w 66"/>
                    <a:gd name="T29" fmla="*/ 108 h 109"/>
                    <a:gd name="T30" fmla="*/ 10 w 66"/>
                    <a:gd name="T31" fmla="*/ 92 h 109"/>
                    <a:gd name="T32" fmla="*/ 9 w 66"/>
                    <a:gd name="T33" fmla="*/ 62 h 109"/>
                    <a:gd name="T34" fmla="*/ 5 w 66"/>
                    <a:gd name="T35" fmla="*/ 53 h 109"/>
                    <a:gd name="T36" fmla="*/ 3 w 66"/>
                    <a:gd name="T37" fmla="*/ 47 h 109"/>
                    <a:gd name="T38" fmla="*/ 1 w 66"/>
                    <a:gd name="T39" fmla="*/ 39 h 109"/>
                    <a:gd name="T40" fmla="*/ 0 w 66"/>
                    <a:gd name="T41" fmla="*/ 32 h 109"/>
                    <a:gd name="T42" fmla="*/ 1 w 66"/>
                    <a:gd name="T43" fmla="*/ 25 h 109"/>
                    <a:gd name="T44" fmla="*/ 2 w 66"/>
                    <a:gd name="T45" fmla="*/ 18 h 109"/>
                    <a:gd name="T46" fmla="*/ 3 w 66"/>
                    <a:gd name="T47" fmla="*/ 13 h 109"/>
                    <a:gd name="T48" fmla="*/ 6 w 66"/>
                    <a:gd name="T49" fmla="*/ 8 h 109"/>
                    <a:gd name="T50" fmla="*/ 10 w 66"/>
                    <a:gd name="T51" fmla="*/ 5 h 109"/>
                    <a:gd name="T52" fmla="*/ 14 w 66"/>
                    <a:gd name="T53" fmla="*/ 3 h 109"/>
                    <a:gd name="T54" fmla="*/ 20 w 66"/>
                    <a:gd name="T55" fmla="*/ 1 h 109"/>
                    <a:gd name="T56" fmla="*/ 26 w 66"/>
                    <a:gd name="T57" fmla="*/ 0 h 109"/>
                    <a:gd name="T58" fmla="*/ 33 w 66"/>
                    <a:gd name="T59" fmla="*/ 0 h 109"/>
                    <a:gd name="T60" fmla="*/ 40 w 66"/>
                    <a:gd name="T61" fmla="*/ 0 h 109"/>
                    <a:gd name="T62" fmla="*/ 48 w 66"/>
                    <a:gd name="T63" fmla="*/ 2 h 109"/>
                    <a:gd name="T64" fmla="*/ 53 w 66"/>
                    <a:gd name="T65" fmla="*/ 5 h 109"/>
                    <a:gd name="T66" fmla="*/ 57 w 66"/>
                    <a:gd name="T67" fmla="*/ 8 h 109"/>
                    <a:gd name="T68" fmla="*/ 60 w 66"/>
                    <a:gd name="T69" fmla="*/ 13 h 109"/>
                    <a:gd name="T70" fmla="*/ 62 w 66"/>
                    <a:gd name="T71" fmla="*/ 19 h 1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6"/>
                    <a:gd name="T109" fmla="*/ 0 h 109"/>
                    <a:gd name="T110" fmla="*/ 66 w 66"/>
                    <a:gd name="T111" fmla="*/ 109 h 10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6" h="109">
                      <a:moveTo>
                        <a:pt x="62" y="19"/>
                      </a:moveTo>
                      <a:lnTo>
                        <a:pt x="64" y="30"/>
                      </a:lnTo>
                      <a:lnTo>
                        <a:pt x="64" y="34"/>
                      </a:lnTo>
                      <a:lnTo>
                        <a:pt x="62" y="38"/>
                      </a:lnTo>
                      <a:lnTo>
                        <a:pt x="65" y="46"/>
                      </a:lnTo>
                      <a:lnTo>
                        <a:pt x="63" y="59"/>
                      </a:lnTo>
                      <a:lnTo>
                        <a:pt x="62" y="65"/>
                      </a:lnTo>
                      <a:lnTo>
                        <a:pt x="60" y="71"/>
                      </a:lnTo>
                      <a:lnTo>
                        <a:pt x="58" y="77"/>
                      </a:lnTo>
                      <a:lnTo>
                        <a:pt x="56" y="84"/>
                      </a:lnTo>
                      <a:lnTo>
                        <a:pt x="51" y="85"/>
                      </a:lnTo>
                      <a:lnTo>
                        <a:pt x="46" y="87"/>
                      </a:lnTo>
                      <a:lnTo>
                        <a:pt x="46" y="92"/>
                      </a:lnTo>
                      <a:lnTo>
                        <a:pt x="46" y="95"/>
                      </a:lnTo>
                      <a:lnTo>
                        <a:pt x="36" y="108"/>
                      </a:lnTo>
                      <a:lnTo>
                        <a:pt x="10" y="92"/>
                      </a:lnTo>
                      <a:lnTo>
                        <a:pt x="9" y="62"/>
                      </a:lnTo>
                      <a:lnTo>
                        <a:pt x="5" y="53"/>
                      </a:lnTo>
                      <a:lnTo>
                        <a:pt x="3" y="47"/>
                      </a:lnTo>
                      <a:lnTo>
                        <a:pt x="1" y="39"/>
                      </a:lnTo>
                      <a:lnTo>
                        <a:pt x="0" y="32"/>
                      </a:lnTo>
                      <a:lnTo>
                        <a:pt x="1" y="25"/>
                      </a:lnTo>
                      <a:lnTo>
                        <a:pt x="2" y="18"/>
                      </a:lnTo>
                      <a:lnTo>
                        <a:pt x="3" y="13"/>
                      </a:lnTo>
                      <a:lnTo>
                        <a:pt x="6" y="8"/>
                      </a:lnTo>
                      <a:lnTo>
                        <a:pt x="10" y="5"/>
                      </a:lnTo>
                      <a:lnTo>
                        <a:pt x="14" y="3"/>
                      </a:lnTo>
                      <a:lnTo>
                        <a:pt x="20" y="1"/>
                      </a:lnTo>
                      <a:lnTo>
                        <a:pt x="26" y="0"/>
                      </a:lnTo>
                      <a:lnTo>
                        <a:pt x="33" y="0"/>
                      </a:lnTo>
                      <a:lnTo>
                        <a:pt x="40" y="0"/>
                      </a:lnTo>
                      <a:lnTo>
                        <a:pt x="48" y="2"/>
                      </a:lnTo>
                      <a:lnTo>
                        <a:pt x="53" y="5"/>
                      </a:lnTo>
                      <a:lnTo>
                        <a:pt x="57" y="8"/>
                      </a:lnTo>
                      <a:lnTo>
                        <a:pt x="60" y="13"/>
                      </a:lnTo>
                      <a:lnTo>
                        <a:pt x="62" y="19"/>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70" name="Freeform 141">
                  <a:extLst>
                    <a:ext uri="{FF2B5EF4-FFF2-40B4-BE49-F238E27FC236}">
                      <a16:creationId xmlns:a16="http://schemas.microsoft.com/office/drawing/2014/main" xmlns="" id="{B91E1D2C-0545-4F62-95B0-F6E665A0B0F8}"/>
                    </a:ext>
                  </a:extLst>
                </p:cNvPr>
                <p:cNvSpPr>
                  <a:spLocks/>
                </p:cNvSpPr>
                <p:nvPr/>
              </p:nvSpPr>
              <p:spPr bwMode="auto">
                <a:xfrm>
                  <a:off x="3604" y="897"/>
                  <a:ext cx="34" cy="35"/>
                </a:xfrm>
                <a:custGeom>
                  <a:avLst/>
                  <a:gdLst>
                    <a:gd name="T0" fmla="*/ 6 w 34"/>
                    <a:gd name="T1" fmla="*/ 9 h 35"/>
                    <a:gd name="T2" fmla="*/ 9 w 34"/>
                    <a:gd name="T3" fmla="*/ 17 h 35"/>
                    <a:gd name="T4" fmla="*/ 33 w 34"/>
                    <a:gd name="T5" fmla="*/ 29 h 35"/>
                    <a:gd name="T6" fmla="*/ 20 w 34"/>
                    <a:gd name="T7" fmla="*/ 26 h 35"/>
                    <a:gd name="T8" fmla="*/ 15 w 34"/>
                    <a:gd name="T9" fmla="*/ 25 h 35"/>
                    <a:gd name="T10" fmla="*/ 8 w 34"/>
                    <a:gd name="T11" fmla="*/ 26 h 35"/>
                    <a:gd name="T12" fmla="*/ 3 w 34"/>
                    <a:gd name="T13" fmla="*/ 28 h 35"/>
                    <a:gd name="T14" fmla="*/ 1 w 34"/>
                    <a:gd name="T15" fmla="*/ 34 h 35"/>
                    <a:gd name="T16" fmla="*/ 0 w 34"/>
                    <a:gd name="T17" fmla="*/ 10 h 35"/>
                    <a:gd name="T18" fmla="*/ 1 w 34"/>
                    <a:gd name="T19" fmla="*/ 5 h 35"/>
                    <a:gd name="T20" fmla="*/ 5 w 34"/>
                    <a:gd name="T21" fmla="*/ 0 h 35"/>
                    <a:gd name="T22" fmla="*/ 6 w 34"/>
                    <a:gd name="T23" fmla="*/ 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35"/>
                    <a:gd name="T38" fmla="*/ 34 w 34"/>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35">
                      <a:moveTo>
                        <a:pt x="6" y="9"/>
                      </a:moveTo>
                      <a:lnTo>
                        <a:pt x="9" y="17"/>
                      </a:lnTo>
                      <a:lnTo>
                        <a:pt x="33" y="29"/>
                      </a:lnTo>
                      <a:lnTo>
                        <a:pt x="20" y="26"/>
                      </a:lnTo>
                      <a:lnTo>
                        <a:pt x="15" y="25"/>
                      </a:lnTo>
                      <a:lnTo>
                        <a:pt x="8" y="26"/>
                      </a:lnTo>
                      <a:lnTo>
                        <a:pt x="3" y="28"/>
                      </a:lnTo>
                      <a:lnTo>
                        <a:pt x="1" y="34"/>
                      </a:lnTo>
                      <a:lnTo>
                        <a:pt x="0" y="10"/>
                      </a:lnTo>
                      <a:lnTo>
                        <a:pt x="1" y="5"/>
                      </a:lnTo>
                      <a:lnTo>
                        <a:pt x="5" y="0"/>
                      </a:lnTo>
                      <a:lnTo>
                        <a:pt x="6" y="9"/>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71" name="Freeform 142">
                  <a:extLst>
                    <a:ext uri="{FF2B5EF4-FFF2-40B4-BE49-F238E27FC236}">
                      <a16:creationId xmlns:a16="http://schemas.microsoft.com/office/drawing/2014/main" xmlns="" id="{B926A861-B322-4CF8-BA5E-E4785D26A359}"/>
                    </a:ext>
                  </a:extLst>
                </p:cNvPr>
                <p:cNvSpPr>
                  <a:spLocks/>
                </p:cNvSpPr>
                <p:nvPr/>
              </p:nvSpPr>
              <p:spPr bwMode="auto">
                <a:xfrm>
                  <a:off x="3592" y="833"/>
                  <a:ext cx="71" cy="79"/>
                </a:xfrm>
                <a:custGeom>
                  <a:avLst/>
                  <a:gdLst>
                    <a:gd name="T0" fmla="*/ 57 w 71"/>
                    <a:gd name="T1" fmla="*/ 6 h 79"/>
                    <a:gd name="T2" fmla="*/ 51 w 71"/>
                    <a:gd name="T3" fmla="*/ 3 h 79"/>
                    <a:gd name="T4" fmla="*/ 46 w 71"/>
                    <a:gd name="T5" fmla="*/ 2 h 79"/>
                    <a:gd name="T6" fmla="*/ 38 w 71"/>
                    <a:gd name="T7" fmla="*/ 0 h 79"/>
                    <a:gd name="T8" fmla="*/ 32 w 71"/>
                    <a:gd name="T9" fmla="*/ 0 h 79"/>
                    <a:gd name="T10" fmla="*/ 25 w 71"/>
                    <a:gd name="T11" fmla="*/ 0 h 79"/>
                    <a:gd name="T12" fmla="*/ 19 w 71"/>
                    <a:gd name="T13" fmla="*/ 1 h 79"/>
                    <a:gd name="T14" fmla="*/ 14 w 71"/>
                    <a:gd name="T15" fmla="*/ 1 h 79"/>
                    <a:gd name="T16" fmla="*/ 10 w 71"/>
                    <a:gd name="T17" fmla="*/ 3 h 79"/>
                    <a:gd name="T18" fmla="*/ 6 w 71"/>
                    <a:gd name="T19" fmla="*/ 6 h 79"/>
                    <a:gd name="T20" fmla="*/ 3 w 71"/>
                    <a:gd name="T21" fmla="*/ 10 h 79"/>
                    <a:gd name="T22" fmla="*/ 2 w 71"/>
                    <a:gd name="T23" fmla="*/ 16 h 79"/>
                    <a:gd name="T24" fmla="*/ 1 w 71"/>
                    <a:gd name="T25" fmla="*/ 24 h 79"/>
                    <a:gd name="T26" fmla="*/ 0 w 71"/>
                    <a:gd name="T27" fmla="*/ 34 h 79"/>
                    <a:gd name="T28" fmla="*/ 1 w 71"/>
                    <a:gd name="T29" fmla="*/ 43 h 79"/>
                    <a:gd name="T30" fmla="*/ 3 w 71"/>
                    <a:gd name="T31" fmla="*/ 51 h 79"/>
                    <a:gd name="T32" fmla="*/ 4 w 71"/>
                    <a:gd name="T33" fmla="*/ 58 h 79"/>
                    <a:gd name="T34" fmla="*/ 6 w 71"/>
                    <a:gd name="T35" fmla="*/ 63 h 79"/>
                    <a:gd name="T36" fmla="*/ 8 w 71"/>
                    <a:gd name="T37" fmla="*/ 68 h 79"/>
                    <a:gd name="T38" fmla="*/ 10 w 71"/>
                    <a:gd name="T39" fmla="*/ 73 h 79"/>
                    <a:gd name="T40" fmla="*/ 13 w 71"/>
                    <a:gd name="T41" fmla="*/ 78 h 79"/>
                    <a:gd name="T42" fmla="*/ 15 w 71"/>
                    <a:gd name="T43" fmla="*/ 78 h 79"/>
                    <a:gd name="T44" fmla="*/ 14 w 71"/>
                    <a:gd name="T45" fmla="*/ 71 h 79"/>
                    <a:gd name="T46" fmla="*/ 16 w 71"/>
                    <a:gd name="T47" fmla="*/ 66 h 79"/>
                    <a:gd name="T48" fmla="*/ 17 w 71"/>
                    <a:gd name="T49" fmla="*/ 63 h 79"/>
                    <a:gd name="T50" fmla="*/ 15 w 71"/>
                    <a:gd name="T51" fmla="*/ 59 h 79"/>
                    <a:gd name="T52" fmla="*/ 14 w 71"/>
                    <a:gd name="T53" fmla="*/ 51 h 79"/>
                    <a:gd name="T54" fmla="*/ 16 w 71"/>
                    <a:gd name="T55" fmla="*/ 49 h 79"/>
                    <a:gd name="T56" fmla="*/ 19 w 71"/>
                    <a:gd name="T57" fmla="*/ 53 h 79"/>
                    <a:gd name="T58" fmla="*/ 22 w 71"/>
                    <a:gd name="T59" fmla="*/ 57 h 79"/>
                    <a:gd name="T60" fmla="*/ 21 w 71"/>
                    <a:gd name="T61" fmla="*/ 49 h 79"/>
                    <a:gd name="T62" fmla="*/ 23 w 71"/>
                    <a:gd name="T63" fmla="*/ 40 h 79"/>
                    <a:gd name="T64" fmla="*/ 23 w 71"/>
                    <a:gd name="T65" fmla="*/ 30 h 79"/>
                    <a:gd name="T66" fmla="*/ 23 w 71"/>
                    <a:gd name="T67" fmla="*/ 24 h 79"/>
                    <a:gd name="T68" fmla="*/ 21 w 71"/>
                    <a:gd name="T69" fmla="*/ 22 h 79"/>
                    <a:gd name="T70" fmla="*/ 26 w 71"/>
                    <a:gd name="T71" fmla="*/ 23 h 79"/>
                    <a:gd name="T72" fmla="*/ 30 w 71"/>
                    <a:gd name="T73" fmla="*/ 25 h 79"/>
                    <a:gd name="T74" fmla="*/ 33 w 71"/>
                    <a:gd name="T75" fmla="*/ 25 h 79"/>
                    <a:gd name="T76" fmla="*/ 40 w 71"/>
                    <a:gd name="T77" fmla="*/ 26 h 79"/>
                    <a:gd name="T78" fmla="*/ 44 w 71"/>
                    <a:gd name="T79" fmla="*/ 28 h 79"/>
                    <a:gd name="T80" fmla="*/ 38 w 71"/>
                    <a:gd name="T81" fmla="*/ 25 h 79"/>
                    <a:gd name="T82" fmla="*/ 42 w 71"/>
                    <a:gd name="T83" fmla="*/ 25 h 79"/>
                    <a:gd name="T84" fmla="*/ 50 w 71"/>
                    <a:gd name="T85" fmla="*/ 25 h 79"/>
                    <a:gd name="T86" fmla="*/ 56 w 71"/>
                    <a:gd name="T87" fmla="*/ 24 h 79"/>
                    <a:gd name="T88" fmla="*/ 63 w 71"/>
                    <a:gd name="T89" fmla="*/ 24 h 79"/>
                    <a:gd name="T90" fmla="*/ 65 w 71"/>
                    <a:gd name="T91" fmla="*/ 29 h 79"/>
                    <a:gd name="T92" fmla="*/ 66 w 71"/>
                    <a:gd name="T93" fmla="*/ 35 h 79"/>
                    <a:gd name="T94" fmla="*/ 68 w 71"/>
                    <a:gd name="T95" fmla="*/ 28 h 79"/>
                    <a:gd name="T96" fmla="*/ 70 w 71"/>
                    <a:gd name="T97" fmla="*/ 19 h 79"/>
                    <a:gd name="T98" fmla="*/ 66 w 71"/>
                    <a:gd name="T99" fmla="*/ 13 h 79"/>
                    <a:gd name="T100" fmla="*/ 62 w 71"/>
                    <a:gd name="T101" fmla="*/ 9 h 79"/>
                    <a:gd name="T102" fmla="*/ 57 w 71"/>
                    <a:gd name="T103" fmla="*/ 6 h 7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1"/>
                    <a:gd name="T157" fmla="*/ 0 h 79"/>
                    <a:gd name="T158" fmla="*/ 71 w 71"/>
                    <a:gd name="T159" fmla="*/ 79 h 7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1" h="79">
                      <a:moveTo>
                        <a:pt x="57" y="6"/>
                      </a:moveTo>
                      <a:lnTo>
                        <a:pt x="51" y="3"/>
                      </a:lnTo>
                      <a:lnTo>
                        <a:pt x="46" y="2"/>
                      </a:lnTo>
                      <a:lnTo>
                        <a:pt x="38" y="0"/>
                      </a:lnTo>
                      <a:lnTo>
                        <a:pt x="32" y="0"/>
                      </a:lnTo>
                      <a:lnTo>
                        <a:pt x="25" y="0"/>
                      </a:lnTo>
                      <a:lnTo>
                        <a:pt x="19" y="1"/>
                      </a:lnTo>
                      <a:lnTo>
                        <a:pt x="14" y="1"/>
                      </a:lnTo>
                      <a:lnTo>
                        <a:pt x="10" y="3"/>
                      </a:lnTo>
                      <a:lnTo>
                        <a:pt x="6" y="6"/>
                      </a:lnTo>
                      <a:lnTo>
                        <a:pt x="3" y="10"/>
                      </a:lnTo>
                      <a:lnTo>
                        <a:pt x="2" y="16"/>
                      </a:lnTo>
                      <a:lnTo>
                        <a:pt x="1" y="24"/>
                      </a:lnTo>
                      <a:lnTo>
                        <a:pt x="0" y="34"/>
                      </a:lnTo>
                      <a:lnTo>
                        <a:pt x="1" y="43"/>
                      </a:lnTo>
                      <a:lnTo>
                        <a:pt x="3" y="51"/>
                      </a:lnTo>
                      <a:lnTo>
                        <a:pt x="4" y="58"/>
                      </a:lnTo>
                      <a:lnTo>
                        <a:pt x="6" y="63"/>
                      </a:lnTo>
                      <a:lnTo>
                        <a:pt x="8" y="68"/>
                      </a:lnTo>
                      <a:lnTo>
                        <a:pt x="10" y="73"/>
                      </a:lnTo>
                      <a:lnTo>
                        <a:pt x="13" y="78"/>
                      </a:lnTo>
                      <a:lnTo>
                        <a:pt x="15" y="78"/>
                      </a:lnTo>
                      <a:lnTo>
                        <a:pt x="14" y="71"/>
                      </a:lnTo>
                      <a:lnTo>
                        <a:pt x="16" y="66"/>
                      </a:lnTo>
                      <a:lnTo>
                        <a:pt x="17" y="63"/>
                      </a:lnTo>
                      <a:lnTo>
                        <a:pt x="15" y="59"/>
                      </a:lnTo>
                      <a:lnTo>
                        <a:pt x="14" y="51"/>
                      </a:lnTo>
                      <a:lnTo>
                        <a:pt x="16" y="49"/>
                      </a:lnTo>
                      <a:lnTo>
                        <a:pt x="19" y="53"/>
                      </a:lnTo>
                      <a:lnTo>
                        <a:pt x="22" y="57"/>
                      </a:lnTo>
                      <a:lnTo>
                        <a:pt x="21" y="49"/>
                      </a:lnTo>
                      <a:lnTo>
                        <a:pt x="23" y="40"/>
                      </a:lnTo>
                      <a:lnTo>
                        <a:pt x="23" y="30"/>
                      </a:lnTo>
                      <a:lnTo>
                        <a:pt x="23" y="24"/>
                      </a:lnTo>
                      <a:lnTo>
                        <a:pt x="21" y="22"/>
                      </a:lnTo>
                      <a:lnTo>
                        <a:pt x="26" y="23"/>
                      </a:lnTo>
                      <a:lnTo>
                        <a:pt x="30" y="25"/>
                      </a:lnTo>
                      <a:lnTo>
                        <a:pt x="33" y="25"/>
                      </a:lnTo>
                      <a:lnTo>
                        <a:pt x="40" y="26"/>
                      </a:lnTo>
                      <a:lnTo>
                        <a:pt x="44" y="28"/>
                      </a:lnTo>
                      <a:lnTo>
                        <a:pt x="38" y="25"/>
                      </a:lnTo>
                      <a:lnTo>
                        <a:pt x="42" y="25"/>
                      </a:lnTo>
                      <a:lnTo>
                        <a:pt x="50" y="25"/>
                      </a:lnTo>
                      <a:lnTo>
                        <a:pt x="56" y="24"/>
                      </a:lnTo>
                      <a:lnTo>
                        <a:pt x="63" y="24"/>
                      </a:lnTo>
                      <a:lnTo>
                        <a:pt x="65" y="29"/>
                      </a:lnTo>
                      <a:lnTo>
                        <a:pt x="66" y="35"/>
                      </a:lnTo>
                      <a:lnTo>
                        <a:pt x="68" y="28"/>
                      </a:lnTo>
                      <a:lnTo>
                        <a:pt x="70" y="19"/>
                      </a:lnTo>
                      <a:lnTo>
                        <a:pt x="66" y="13"/>
                      </a:lnTo>
                      <a:lnTo>
                        <a:pt x="62" y="9"/>
                      </a:lnTo>
                      <a:lnTo>
                        <a:pt x="57" y="6"/>
                      </a:lnTo>
                    </a:path>
                  </a:pathLst>
                </a:custGeom>
                <a:blipFill dpi="0" rotWithShape="0">
                  <a:blip r:embed="rId1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14392" name="Group 143">
              <a:extLst>
                <a:ext uri="{FF2B5EF4-FFF2-40B4-BE49-F238E27FC236}">
                  <a16:creationId xmlns:a16="http://schemas.microsoft.com/office/drawing/2014/main" xmlns="" id="{58712165-2A55-435B-B261-9BFA05F02E80}"/>
                </a:ext>
              </a:extLst>
            </p:cNvPr>
            <p:cNvGrpSpPr>
              <a:grpSpLocks/>
            </p:cNvGrpSpPr>
            <p:nvPr/>
          </p:nvGrpSpPr>
          <p:grpSpPr bwMode="auto">
            <a:xfrm>
              <a:off x="2640" y="816"/>
              <a:ext cx="1170" cy="798"/>
              <a:chOff x="2640" y="816"/>
              <a:chExt cx="1170" cy="798"/>
            </a:xfrm>
          </p:grpSpPr>
          <p:grpSp>
            <p:nvGrpSpPr>
              <p:cNvPr id="14393" name="Group 144">
                <a:extLst>
                  <a:ext uri="{FF2B5EF4-FFF2-40B4-BE49-F238E27FC236}">
                    <a16:creationId xmlns:a16="http://schemas.microsoft.com/office/drawing/2014/main" xmlns="" id="{BD0FD819-A940-41D6-9686-E9D2A0D679A3}"/>
                  </a:ext>
                </a:extLst>
              </p:cNvPr>
              <p:cNvGrpSpPr>
                <a:grpSpLocks/>
              </p:cNvGrpSpPr>
              <p:nvPr/>
            </p:nvGrpSpPr>
            <p:grpSpPr bwMode="auto">
              <a:xfrm>
                <a:off x="2765" y="848"/>
                <a:ext cx="160" cy="739"/>
                <a:chOff x="2765" y="848"/>
                <a:chExt cx="160" cy="739"/>
              </a:xfrm>
            </p:grpSpPr>
            <p:grpSp>
              <p:nvGrpSpPr>
                <p:cNvPr id="14531" name="Group 146">
                  <a:extLst>
                    <a:ext uri="{FF2B5EF4-FFF2-40B4-BE49-F238E27FC236}">
                      <a16:creationId xmlns:a16="http://schemas.microsoft.com/office/drawing/2014/main" xmlns="" id="{ED101326-95AD-4304-83F3-B64DE326ED1E}"/>
                    </a:ext>
                  </a:extLst>
                </p:cNvPr>
                <p:cNvGrpSpPr>
                  <a:grpSpLocks/>
                </p:cNvGrpSpPr>
                <p:nvPr/>
              </p:nvGrpSpPr>
              <p:grpSpPr bwMode="auto">
                <a:xfrm>
                  <a:off x="2799" y="848"/>
                  <a:ext cx="85" cy="129"/>
                  <a:chOff x="2799" y="848"/>
                  <a:chExt cx="85" cy="129"/>
                </a:xfrm>
              </p:grpSpPr>
              <p:sp>
                <p:nvSpPr>
                  <p:cNvPr id="14551" name="Freeform 146">
                    <a:extLst>
                      <a:ext uri="{FF2B5EF4-FFF2-40B4-BE49-F238E27FC236}">
                        <a16:creationId xmlns:a16="http://schemas.microsoft.com/office/drawing/2014/main" xmlns="" id="{B0C90EB7-D7FF-4007-AD9E-7ED8720A4986}"/>
                      </a:ext>
                    </a:extLst>
                  </p:cNvPr>
                  <p:cNvSpPr>
                    <a:spLocks/>
                  </p:cNvSpPr>
                  <p:nvPr/>
                </p:nvSpPr>
                <p:spPr bwMode="auto">
                  <a:xfrm>
                    <a:off x="2799" y="848"/>
                    <a:ext cx="85" cy="101"/>
                  </a:xfrm>
                  <a:custGeom>
                    <a:avLst/>
                    <a:gdLst>
                      <a:gd name="T0" fmla="*/ 32 w 85"/>
                      <a:gd name="T1" fmla="*/ 1 h 101"/>
                      <a:gd name="T2" fmla="*/ 23 w 85"/>
                      <a:gd name="T3" fmla="*/ 6 h 101"/>
                      <a:gd name="T4" fmla="*/ 17 w 85"/>
                      <a:gd name="T5" fmla="*/ 12 h 101"/>
                      <a:gd name="T6" fmla="*/ 13 w 85"/>
                      <a:gd name="T7" fmla="*/ 19 h 101"/>
                      <a:gd name="T8" fmla="*/ 8 w 85"/>
                      <a:gd name="T9" fmla="*/ 33 h 101"/>
                      <a:gd name="T10" fmla="*/ 3 w 85"/>
                      <a:gd name="T11" fmla="*/ 53 h 101"/>
                      <a:gd name="T12" fmla="*/ 0 w 85"/>
                      <a:gd name="T13" fmla="*/ 71 h 101"/>
                      <a:gd name="T14" fmla="*/ 1 w 85"/>
                      <a:gd name="T15" fmla="*/ 79 h 101"/>
                      <a:gd name="T16" fmla="*/ 2 w 85"/>
                      <a:gd name="T17" fmla="*/ 86 h 101"/>
                      <a:gd name="T18" fmla="*/ 4 w 85"/>
                      <a:gd name="T19" fmla="*/ 95 h 101"/>
                      <a:gd name="T20" fmla="*/ 4 w 85"/>
                      <a:gd name="T21" fmla="*/ 98 h 101"/>
                      <a:gd name="T22" fmla="*/ 7 w 85"/>
                      <a:gd name="T23" fmla="*/ 98 h 101"/>
                      <a:gd name="T24" fmla="*/ 12 w 85"/>
                      <a:gd name="T25" fmla="*/ 97 h 101"/>
                      <a:gd name="T26" fmla="*/ 17 w 85"/>
                      <a:gd name="T27" fmla="*/ 97 h 101"/>
                      <a:gd name="T28" fmla="*/ 25 w 85"/>
                      <a:gd name="T29" fmla="*/ 99 h 101"/>
                      <a:gd name="T30" fmla="*/ 29 w 85"/>
                      <a:gd name="T31" fmla="*/ 100 h 101"/>
                      <a:gd name="T32" fmla="*/ 29 w 85"/>
                      <a:gd name="T33" fmla="*/ 93 h 101"/>
                      <a:gd name="T34" fmla="*/ 23 w 85"/>
                      <a:gd name="T35" fmla="*/ 79 h 101"/>
                      <a:gd name="T36" fmla="*/ 22 w 85"/>
                      <a:gd name="T37" fmla="*/ 57 h 101"/>
                      <a:gd name="T38" fmla="*/ 23 w 85"/>
                      <a:gd name="T39" fmla="*/ 37 h 101"/>
                      <a:gd name="T40" fmla="*/ 35 w 85"/>
                      <a:gd name="T41" fmla="*/ 25 h 101"/>
                      <a:gd name="T42" fmla="*/ 55 w 85"/>
                      <a:gd name="T43" fmla="*/ 23 h 101"/>
                      <a:gd name="T44" fmla="*/ 64 w 85"/>
                      <a:gd name="T45" fmla="*/ 35 h 101"/>
                      <a:gd name="T46" fmla="*/ 63 w 85"/>
                      <a:gd name="T47" fmla="*/ 77 h 101"/>
                      <a:gd name="T48" fmla="*/ 55 w 85"/>
                      <a:gd name="T49" fmla="*/ 94 h 101"/>
                      <a:gd name="T50" fmla="*/ 55 w 85"/>
                      <a:gd name="T51" fmla="*/ 99 h 101"/>
                      <a:gd name="T52" fmla="*/ 60 w 85"/>
                      <a:gd name="T53" fmla="*/ 99 h 101"/>
                      <a:gd name="T54" fmla="*/ 66 w 85"/>
                      <a:gd name="T55" fmla="*/ 98 h 101"/>
                      <a:gd name="T56" fmla="*/ 71 w 85"/>
                      <a:gd name="T57" fmla="*/ 98 h 101"/>
                      <a:gd name="T58" fmla="*/ 76 w 85"/>
                      <a:gd name="T59" fmla="*/ 99 h 101"/>
                      <a:gd name="T60" fmla="*/ 78 w 85"/>
                      <a:gd name="T61" fmla="*/ 99 h 101"/>
                      <a:gd name="T62" fmla="*/ 79 w 85"/>
                      <a:gd name="T63" fmla="*/ 93 h 101"/>
                      <a:gd name="T64" fmla="*/ 82 w 85"/>
                      <a:gd name="T65" fmla="*/ 83 h 101"/>
                      <a:gd name="T66" fmla="*/ 84 w 85"/>
                      <a:gd name="T67" fmla="*/ 74 h 101"/>
                      <a:gd name="T68" fmla="*/ 84 w 85"/>
                      <a:gd name="T69" fmla="*/ 66 h 101"/>
                      <a:gd name="T70" fmla="*/ 84 w 85"/>
                      <a:gd name="T71" fmla="*/ 57 h 101"/>
                      <a:gd name="T72" fmla="*/ 82 w 85"/>
                      <a:gd name="T73" fmla="*/ 51 h 101"/>
                      <a:gd name="T74" fmla="*/ 80 w 85"/>
                      <a:gd name="T75" fmla="*/ 44 h 101"/>
                      <a:gd name="T76" fmla="*/ 79 w 85"/>
                      <a:gd name="T77" fmla="*/ 37 h 101"/>
                      <a:gd name="T78" fmla="*/ 79 w 85"/>
                      <a:gd name="T79" fmla="*/ 32 h 101"/>
                      <a:gd name="T80" fmla="*/ 77 w 85"/>
                      <a:gd name="T81" fmla="*/ 25 h 101"/>
                      <a:gd name="T82" fmla="*/ 75 w 85"/>
                      <a:gd name="T83" fmla="*/ 16 h 101"/>
                      <a:gd name="T84" fmla="*/ 69 w 85"/>
                      <a:gd name="T85" fmla="*/ 8 h 101"/>
                      <a:gd name="T86" fmla="*/ 61 w 85"/>
                      <a:gd name="T87" fmla="*/ 2 h 101"/>
                      <a:gd name="T88" fmla="*/ 52 w 85"/>
                      <a:gd name="T89" fmla="*/ 0 h 101"/>
                      <a:gd name="T90" fmla="*/ 44 w 85"/>
                      <a:gd name="T91" fmla="*/ 0 h 101"/>
                      <a:gd name="T92" fmla="*/ 32 w 85"/>
                      <a:gd name="T93" fmla="*/ 1 h 1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5"/>
                      <a:gd name="T142" fmla="*/ 0 h 101"/>
                      <a:gd name="T143" fmla="*/ 85 w 85"/>
                      <a:gd name="T144" fmla="*/ 101 h 10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5" h="101">
                        <a:moveTo>
                          <a:pt x="32" y="1"/>
                        </a:moveTo>
                        <a:lnTo>
                          <a:pt x="23" y="6"/>
                        </a:lnTo>
                        <a:lnTo>
                          <a:pt x="17" y="12"/>
                        </a:lnTo>
                        <a:lnTo>
                          <a:pt x="13" y="19"/>
                        </a:lnTo>
                        <a:lnTo>
                          <a:pt x="8" y="33"/>
                        </a:lnTo>
                        <a:lnTo>
                          <a:pt x="3" y="53"/>
                        </a:lnTo>
                        <a:lnTo>
                          <a:pt x="0" y="71"/>
                        </a:lnTo>
                        <a:lnTo>
                          <a:pt x="1" y="79"/>
                        </a:lnTo>
                        <a:lnTo>
                          <a:pt x="2" y="86"/>
                        </a:lnTo>
                        <a:lnTo>
                          <a:pt x="4" y="95"/>
                        </a:lnTo>
                        <a:lnTo>
                          <a:pt x="4" y="98"/>
                        </a:lnTo>
                        <a:lnTo>
                          <a:pt x="7" y="98"/>
                        </a:lnTo>
                        <a:lnTo>
                          <a:pt x="12" y="97"/>
                        </a:lnTo>
                        <a:lnTo>
                          <a:pt x="17" y="97"/>
                        </a:lnTo>
                        <a:lnTo>
                          <a:pt x="25" y="99"/>
                        </a:lnTo>
                        <a:lnTo>
                          <a:pt x="29" y="100"/>
                        </a:lnTo>
                        <a:lnTo>
                          <a:pt x="29" y="93"/>
                        </a:lnTo>
                        <a:lnTo>
                          <a:pt x="23" y="79"/>
                        </a:lnTo>
                        <a:lnTo>
                          <a:pt x="22" y="57"/>
                        </a:lnTo>
                        <a:lnTo>
                          <a:pt x="23" y="37"/>
                        </a:lnTo>
                        <a:lnTo>
                          <a:pt x="35" y="25"/>
                        </a:lnTo>
                        <a:lnTo>
                          <a:pt x="55" y="23"/>
                        </a:lnTo>
                        <a:lnTo>
                          <a:pt x="64" y="35"/>
                        </a:lnTo>
                        <a:lnTo>
                          <a:pt x="63" y="77"/>
                        </a:lnTo>
                        <a:lnTo>
                          <a:pt x="55" y="94"/>
                        </a:lnTo>
                        <a:lnTo>
                          <a:pt x="55" y="99"/>
                        </a:lnTo>
                        <a:lnTo>
                          <a:pt x="60" y="99"/>
                        </a:lnTo>
                        <a:lnTo>
                          <a:pt x="66" y="98"/>
                        </a:lnTo>
                        <a:lnTo>
                          <a:pt x="71" y="98"/>
                        </a:lnTo>
                        <a:lnTo>
                          <a:pt x="76" y="99"/>
                        </a:lnTo>
                        <a:lnTo>
                          <a:pt x="78" y="99"/>
                        </a:lnTo>
                        <a:lnTo>
                          <a:pt x="79" y="93"/>
                        </a:lnTo>
                        <a:lnTo>
                          <a:pt x="82" y="83"/>
                        </a:lnTo>
                        <a:lnTo>
                          <a:pt x="84" y="74"/>
                        </a:lnTo>
                        <a:lnTo>
                          <a:pt x="84" y="66"/>
                        </a:lnTo>
                        <a:lnTo>
                          <a:pt x="84" y="57"/>
                        </a:lnTo>
                        <a:lnTo>
                          <a:pt x="82" y="51"/>
                        </a:lnTo>
                        <a:lnTo>
                          <a:pt x="80" y="44"/>
                        </a:lnTo>
                        <a:lnTo>
                          <a:pt x="79" y="37"/>
                        </a:lnTo>
                        <a:lnTo>
                          <a:pt x="79" y="32"/>
                        </a:lnTo>
                        <a:lnTo>
                          <a:pt x="77" y="25"/>
                        </a:lnTo>
                        <a:lnTo>
                          <a:pt x="75" y="16"/>
                        </a:lnTo>
                        <a:lnTo>
                          <a:pt x="69" y="8"/>
                        </a:lnTo>
                        <a:lnTo>
                          <a:pt x="61" y="2"/>
                        </a:lnTo>
                        <a:lnTo>
                          <a:pt x="52" y="0"/>
                        </a:lnTo>
                        <a:lnTo>
                          <a:pt x="44" y="0"/>
                        </a:lnTo>
                        <a:lnTo>
                          <a:pt x="32" y="1"/>
                        </a:lnTo>
                      </a:path>
                    </a:pathLst>
                  </a:custGeom>
                  <a:blipFill dpi="0" rotWithShape="0">
                    <a:blip r:embed="rId1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52" name="Freeform 147">
                    <a:extLst>
                      <a:ext uri="{FF2B5EF4-FFF2-40B4-BE49-F238E27FC236}">
                        <a16:creationId xmlns:a16="http://schemas.microsoft.com/office/drawing/2014/main" xmlns="" id="{E44F4B69-5DDD-4440-A606-D2E982498CE0}"/>
                      </a:ext>
                    </a:extLst>
                  </p:cNvPr>
                  <p:cNvSpPr>
                    <a:spLocks/>
                  </p:cNvSpPr>
                  <p:nvPr/>
                </p:nvSpPr>
                <p:spPr bwMode="auto">
                  <a:xfrm>
                    <a:off x="2817" y="867"/>
                    <a:ext cx="50" cy="110"/>
                  </a:xfrm>
                  <a:custGeom>
                    <a:avLst/>
                    <a:gdLst>
                      <a:gd name="T0" fmla="*/ 5 w 50"/>
                      <a:gd name="T1" fmla="*/ 11 h 110"/>
                      <a:gd name="T2" fmla="*/ 2 w 50"/>
                      <a:gd name="T3" fmla="*/ 18 h 110"/>
                      <a:gd name="T4" fmla="*/ 1 w 50"/>
                      <a:gd name="T5" fmla="*/ 27 h 110"/>
                      <a:gd name="T6" fmla="*/ 0 w 50"/>
                      <a:gd name="T7" fmla="*/ 37 h 110"/>
                      <a:gd name="T8" fmla="*/ 1 w 50"/>
                      <a:gd name="T9" fmla="*/ 44 h 110"/>
                      <a:gd name="T10" fmla="*/ 2 w 50"/>
                      <a:gd name="T11" fmla="*/ 52 h 110"/>
                      <a:gd name="T12" fmla="*/ 11 w 50"/>
                      <a:gd name="T13" fmla="*/ 74 h 110"/>
                      <a:gd name="T14" fmla="*/ 11 w 50"/>
                      <a:gd name="T15" fmla="*/ 95 h 110"/>
                      <a:gd name="T16" fmla="*/ 25 w 50"/>
                      <a:gd name="T17" fmla="*/ 109 h 110"/>
                      <a:gd name="T18" fmla="*/ 36 w 50"/>
                      <a:gd name="T19" fmla="*/ 93 h 110"/>
                      <a:gd name="T20" fmla="*/ 36 w 50"/>
                      <a:gd name="T21" fmla="*/ 75 h 110"/>
                      <a:gd name="T22" fmla="*/ 46 w 50"/>
                      <a:gd name="T23" fmla="*/ 56 h 110"/>
                      <a:gd name="T24" fmla="*/ 48 w 50"/>
                      <a:gd name="T25" fmla="*/ 45 h 110"/>
                      <a:gd name="T26" fmla="*/ 49 w 50"/>
                      <a:gd name="T27" fmla="*/ 37 h 110"/>
                      <a:gd name="T28" fmla="*/ 48 w 50"/>
                      <a:gd name="T29" fmla="*/ 29 h 110"/>
                      <a:gd name="T30" fmla="*/ 48 w 50"/>
                      <a:gd name="T31" fmla="*/ 22 h 110"/>
                      <a:gd name="T32" fmla="*/ 46 w 50"/>
                      <a:gd name="T33" fmla="*/ 14 h 110"/>
                      <a:gd name="T34" fmla="*/ 43 w 50"/>
                      <a:gd name="T35" fmla="*/ 7 h 110"/>
                      <a:gd name="T36" fmla="*/ 38 w 50"/>
                      <a:gd name="T37" fmla="*/ 3 h 110"/>
                      <a:gd name="T38" fmla="*/ 30 w 50"/>
                      <a:gd name="T39" fmla="*/ 1 h 110"/>
                      <a:gd name="T40" fmla="*/ 22 w 50"/>
                      <a:gd name="T41" fmla="*/ 0 h 110"/>
                      <a:gd name="T42" fmla="*/ 15 w 50"/>
                      <a:gd name="T43" fmla="*/ 1 h 110"/>
                      <a:gd name="T44" fmla="*/ 9 w 50"/>
                      <a:gd name="T45" fmla="*/ 5 h 110"/>
                      <a:gd name="T46" fmla="*/ 5 w 50"/>
                      <a:gd name="T47" fmla="*/ 11 h 1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
                      <a:gd name="T73" fmla="*/ 0 h 110"/>
                      <a:gd name="T74" fmla="*/ 50 w 50"/>
                      <a:gd name="T75" fmla="*/ 110 h 11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 h="110">
                        <a:moveTo>
                          <a:pt x="5" y="11"/>
                        </a:moveTo>
                        <a:lnTo>
                          <a:pt x="2" y="18"/>
                        </a:lnTo>
                        <a:lnTo>
                          <a:pt x="1" y="27"/>
                        </a:lnTo>
                        <a:lnTo>
                          <a:pt x="0" y="37"/>
                        </a:lnTo>
                        <a:lnTo>
                          <a:pt x="1" y="44"/>
                        </a:lnTo>
                        <a:lnTo>
                          <a:pt x="2" y="52"/>
                        </a:lnTo>
                        <a:lnTo>
                          <a:pt x="11" y="74"/>
                        </a:lnTo>
                        <a:lnTo>
                          <a:pt x="11" y="95"/>
                        </a:lnTo>
                        <a:lnTo>
                          <a:pt x="25" y="109"/>
                        </a:lnTo>
                        <a:lnTo>
                          <a:pt x="36" y="93"/>
                        </a:lnTo>
                        <a:lnTo>
                          <a:pt x="36" y="75"/>
                        </a:lnTo>
                        <a:lnTo>
                          <a:pt x="46" y="56"/>
                        </a:lnTo>
                        <a:lnTo>
                          <a:pt x="48" y="45"/>
                        </a:lnTo>
                        <a:lnTo>
                          <a:pt x="49" y="37"/>
                        </a:lnTo>
                        <a:lnTo>
                          <a:pt x="48" y="29"/>
                        </a:lnTo>
                        <a:lnTo>
                          <a:pt x="48" y="22"/>
                        </a:lnTo>
                        <a:lnTo>
                          <a:pt x="46" y="14"/>
                        </a:lnTo>
                        <a:lnTo>
                          <a:pt x="43" y="7"/>
                        </a:lnTo>
                        <a:lnTo>
                          <a:pt x="38" y="3"/>
                        </a:lnTo>
                        <a:lnTo>
                          <a:pt x="30" y="1"/>
                        </a:lnTo>
                        <a:lnTo>
                          <a:pt x="22" y="0"/>
                        </a:lnTo>
                        <a:lnTo>
                          <a:pt x="15" y="1"/>
                        </a:lnTo>
                        <a:lnTo>
                          <a:pt x="9" y="5"/>
                        </a:lnTo>
                        <a:lnTo>
                          <a:pt x="5" y="11"/>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53" name="Group 148">
                    <a:extLst>
                      <a:ext uri="{FF2B5EF4-FFF2-40B4-BE49-F238E27FC236}">
                        <a16:creationId xmlns:a16="http://schemas.microsoft.com/office/drawing/2014/main" xmlns="" id="{687E99F6-0619-4353-8421-0CD7167D8F01}"/>
                      </a:ext>
                    </a:extLst>
                  </p:cNvPr>
                  <p:cNvGrpSpPr>
                    <a:grpSpLocks/>
                  </p:cNvGrpSpPr>
                  <p:nvPr/>
                </p:nvGrpSpPr>
                <p:grpSpPr bwMode="auto">
                  <a:xfrm>
                    <a:off x="2813" y="914"/>
                    <a:ext cx="57" cy="16"/>
                    <a:chOff x="2813" y="914"/>
                    <a:chExt cx="57" cy="16"/>
                  </a:xfrm>
                </p:grpSpPr>
                <p:grpSp>
                  <p:nvGrpSpPr>
                    <p:cNvPr id="14554" name="Group 149">
                      <a:extLst>
                        <a:ext uri="{FF2B5EF4-FFF2-40B4-BE49-F238E27FC236}">
                          <a16:creationId xmlns:a16="http://schemas.microsoft.com/office/drawing/2014/main" xmlns="" id="{205EDC30-6A11-43EA-A21E-176B2424334E}"/>
                        </a:ext>
                      </a:extLst>
                    </p:cNvPr>
                    <p:cNvGrpSpPr>
                      <a:grpSpLocks/>
                    </p:cNvGrpSpPr>
                    <p:nvPr/>
                  </p:nvGrpSpPr>
                  <p:grpSpPr bwMode="auto">
                    <a:xfrm>
                      <a:off x="2813" y="914"/>
                      <a:ext cx="10" cy="16"/>
                      <a:chOff x="2813" y="914"/>
                      <a:chExt cx="10" cy="16"/>
                    </a:xfrm>
                  </p:grpSpPr>
                  <p:sp>
                    <p:nvSpPr>
                      <p:cNvPr id="14558" name="Oval 150">
                        <a:extLst>
                          <a:ext uri="{FF2B5EF4-FFF2-40B4-BE49-F238E27FC236}">
                            <a16:creationId xmlns:a16="http://schemas.microsoft.com/office/drawing/2014/main" xmlns="" id="{5FCD5219-CB20-4C97-8B5A-1256BEAC9512}"/>
                          </a:ext>
                        </a:extLst>
                      </p:cNvPr>
                      <p:cNvSpPr>
                        <a:spLocks noChangeArrowheads="1"/>
                      </p:cNvSpPr>
                      <p:nvPr/>
                    </p:nvSpPr>
                    <p:spPr bwMode="auto">
                      <a:xfrm>
                        <a:off x="2813" y="914"/>
                        <a:ext cx="10" cy="16"/>
                      </a:xfrm>
                      <a:prstGeom prst="ellipse">
                        <a:avLst/>
                      </a:prstGeom>
                      <a:blipFill dpi="0" rotWithShape="0">
                        <a:blip r:embed="rId13"/>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14559" name="Oval 151">
                        <a:extLst>
                          <a:ext uri="{FF2B5EF4-FFF2-40B4-BE49-F238E27FC236}">
                            <a16:creationId xmlns:a16="http://schemas.microsoft.com/office/drawing/2014/main" xmlns="" id="{F03FD2D0-0BCC-46B8-A300-F2DE7B743425}"/>
                          </a:ext>
                        </a:extLst>
                      </p:cNvPr>
                      <p:cNvSpPr>
                        <a:spLocks noChangeArrowheads="1"/>
                      </p:cNvSpPr>
                      <p:nvPr/>
                    </p:nvSpPr>
                    <p:spPr bwMode="auto">
                      <a:xfrm>
                        <a:off x="2814" y="915"/>
                        <a:ext cx="7" cy="13"/>
                      </a:xfrm>
                      <a:prstGeom prst="ellipse">
                        <a:avLst/>
                      </a:prstGeom>
                      <a:blipFill dpi="0" rotWithShape="0">
                        <a:blip r:embed="rId14"/>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nvGrpSpPr>
                    <p:cNvPr id="14555" name="Group 152">
                      <a:extLst>
                        <a:ext uri="{FF2B5EF4-FFF2-40B4-BE49-F238E27FC236}">
                          <a16:creationId xmlns:a16="http://schemas.microsoft.com/office/drawing/2014/main" xmlns="" id="{518E81D6-AE72-4D3F-AD19-6F7844D3E325}"/>
                        </a:ext>
                      </a:extLst>
                    </p:cNvPr>
                    <p:cNvGrpSpPr>
                      <a:grpSpLocks/>
                    </p:cNvGrpSpPr>
                    <p:nvPr/>
                  </p:nvGrpSpPr>
                  <p:grpSpPr bwMode="auto">
                    <a:xfrm>
                      <a:off x="2860" y="914"/>
                      <a:ext cx="10" cy="16"/>
                      <a:chOff x="2860" y="914"/>
                      <a:chExt cx="10" cy="16"/>
                    </a:xfrm>
                  </p:grpSpPr>
                  <p:sp>
                    <p:nvSpPr>
                      <p:cNvPr id="14556" name="Oval 153">
                        <a:extLst>
                          <a:ext uri="{FF2B5EF4-FFF2-40B4-BE49-F238E27FC236}">
                            <a16:creationId xmlns:a16="http://schemas.microsoft.com/office/drawing/2014/main" xmlns="" id="{F710BC53-CB8C-4F58-8432-5190A9BC9EAC}"/>
                          </a:ext>
                        </a:extLst>
                      </p:cNvPr>
                      <p:cNvSpPr>
                        <a:spLocks noChangeArrowheads="1"/>
                      </p:cNvSpPr>
                      <p:nvPr/>
                    </p:nvSpPr>
                    <p:spPr bwMode="auto">
                      <a:xfrm>
                        <a:off x="2860" y="914"/>
                        <a:ext cx="10" cy="16"/>
                      </a:xfrm>
                      <a:prstGeom prst="ellipse">
                        <a:avLst/>
                      </a:prstGeom>
                      <a:blipFill dpi="0" rotWithShape="0">
                        <a:blip r:embed="rId13"/>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14557" name="Oval 154">
                        <a:extLst>
                          <a:ext uri="{FF2B5EF4-FFF2-40B4-BE49-F238E27FC236}">
                            <a16:creationId xmlns:a16="http://schemas.microsoft.com/office/drawing/2014/main" xmlns="" id="{E8331C02-C4DF-4518-BA48-A51A409BF4C5}"/>
                          </a:ext>
                        </a:extLst>
                      </p:cNvPr>
                      <p:cNvSpPr>
                        <a:spLocks noChangeArrowheads="1"/>
                      </p:cNvSpPr>
                      <p:nvPr/>
                    </p:nvSpPr>
                    <p:spPr bwMode="auto">
                      <a:xfrm>
                        <a:off x="2862" y="915"/>
                        <a:ext cx="7" cy="13"/>
                      </a:xfrm>
                      <a:prstGeom prst="ellipse">
                        <a:avLst/>
                      </a:prstGeom>
                      <a:blipFill dpi="0" rotWithShape="0">
                        <a:blip r:embed="rId14"/>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grpSp>
            <p:grpSp>
              <p:nvGrpSpPr>
                <p:cNvPr id="14532" name="Group 155">
                  <a:extLst>
                    <a:ext uri="{FF2B5EF4-FFF2-40B4-BE49-F238E27FC236}">
                      <a16:creationId xmlns:a16="http://schemas.microsoft.com/office/drawing/2014/main" xmlns="" id="{9EB66313-B9FD-4888-B960-037CE7D6BA66}"/>
                    </a:ext>
                  </a:extLst>
                </p:cNvPr>
                <p:cNvGrpSpPr>
                  <a:grpSpLocks/>
                </p:cNvGrpSpPr>
                <p:nvPr/>
              </p:nvGrpSpPr>
              <p:grpSpPr bwMode="auto">
                <a:xfrm>
                  <a:off x="2790" y="1204"/>
                  <a:ext cx="132" cy="351"/>
                  <a:chOff x="2790" y="1204"/>
                  <a:chExt cx="132" cy="351"/>
                </a:xfrm>
              </p:grpSpPr>
              <p:grpSp>
                <p:nvGrpSpPr>
                  <p:cNvPr id="14547" name="Group 156">
                    <a:extLst>
                      <a:ext uri="{FF2B5EF4-FFF2-40B4-BE49-F238E27FC236}">
                        <a16:creationId xmlns:a16="http://schemas.microsoft.com/office/drawing/2014/main" xmlns="" id="{B398E98E-AA6A-4275-8FCE-78911A9E02E1}"/>
                      </a:ext>
                    </a:extLst>
                  </p:cNvPr>
                  <p:cNvGrpSpPr>
                    <a:grpSpLocks/>
                  </p:cNvGrpSpPr>
                  <p:nvPr/>
                </p:nvGrpSpPr>
                <p:grpSpPr bwMode="auto">
                  <a:xfrm>
                    <a:off x="2790" y="1204"/>
                    <a:ext cx="132" cy="351"/>
                    <a:chOff x="2790" y="1204"/>
                    <a:chExt cx="132" cy="351"/>
                  </a:xfrm>
                </p:grpSpPr>
                <p:sp>
                  <p:nvSpPr>
                    <p:cNvPr id="14549" name="Freeform 157">
                      <a:extLst>
                        <a:ext uri="{FF2B5EF4-FFF2-40B4-BE49-F238E27FC236}">
                          <a16:creationId xmlns:a16="http://schemas.microsoft.com/office/drawing/2014/main" xmlns="" id="{E6C6332D-CE10-4F4A-B84F-AC534A6FD62A}"/>
                        </a:ext>
                      </a:extLst>
                    </p:cNvPr>
                    <p:cNvSpPr>
                      <a:spLocks/>
                    </p:cNvSpPr>
                    <p:nvPr/>
                  </p:nvSpPr>
                  <p:spPr bwMode="auto">
                    <a:xfrm>
                      <a:off x="2790" y="1280"/>
                      <a:ext cx="95" cy="275"/>
                    </a:xfrm>
                    <a:custGeom>
                      <a:avLst/>
                      <a:gdLst>
                        <a:gd name="T0" fmla="*/ 17 w 95"/>
                        <a:gd name="T1" fmla="*/ 5 h 275"/>
                        <a:gd name="T2" fmla="*/ 18 w 95"/>
                        <a:gd name="T3" fmla="*/ 84 h 275"/>
                        <a:gd name="T4" fmla="*/ 18 w 95"/>
                        <a:gd name="T5" fmla="*/ 151 h 275"/>
                        <a:gd name="T6" fmla="*/ 22 w 95"/>
                        <a:gd name="T7" fmla="*/ 216 h 275"/>
                        <a:gd name="T8" fmla="*/ 11 w 95"/>
                        <a:gd name="T9" fmla="*/ 244 h 275"/>
                        <a:gd name="T10" fmla="*/ 2 w 95"/>
                        <a:gd name="T11" fmla="*/ 262 h 275"/>
                        <a:gd name="T12" fmla="*/ 0 w 95"/>
                        <a:gd name="T13" fmla="*/ 267 h 275"/>
                        <a:gd name="T14" fmla="*/ 4 w 95"/>
                        <a:gd name="T15" fmla="*/ 274 h 275"/>
                        <a:gd name="T16" fmla="*/ 21 w 95"/>
                        <a:gd name="T17" fmla="*/ 273 h 275"/>
                        <a:gd name="T18" fmla="*/ 36 w 95"/>
                        <a:gd name="T19" fmla="*/ 237 h 275"/>
                        <a:gd name="T20" fmla="*/ 37 w 95"/>
                        <a:gd name="T21" fmla="*/ 214 h 275"/>
                        <a:gd name="T22" fmla="*/ 48 w 95"/>
                        <a:gd name="T23" fmla="*/ 138 h 275"/>
                        <a:gd name="T24" fmla="*/ 49 w 95"/>
                        <a:gd name="T25" fmla="*/ 120 h 275"/>
                        <a:gd name="T26" fmla="*/ 49 w 95"/>
                        <a:gd name="T27" fmla="*/ 156 h 275"/>
                        <a:gd name="T28" fmla="*/ 54 w 95"/>
                        <a:gd name="T29" fmla="*/ 206 h 275"/>
                        <a:gd name="T30" fmla="*/ 52 w 95"/>
                        <a:gd name="T31" fmla="*/ 230 h 275"/>
                        <a:gd name="T32" fmla="*/ 60 w 95"/>
                        <a:gd name="T33" fmla="*/ 253 h 275"/>
                        <a:gd name="T34" fmla="*/ 70 w 95"/>
                        <a:gd name="T35" fmla="*/ 270 h 275"/>
                        <a:gd name="T36" fmla="*/ 85 w 95"/>
                        <a:gd name="T37" fmla="*/ 271 h 275"/>
                        <a:gd name="T38" fmla="*/ 89 w 95"/>
                        <a:gd name="T39" fmla="*/ 265 h 275"/>
                        <a:gd name="T40" fmla="*/ 73 w 95"/>
                        <a:gd name="T41" fmla="*/ 229 h 275"/>
                        <a:gd name="T42" fmla="*/ 72 w 95"/>
                        <a:gd name="T43" fmla="*/ 212 h 275"/>
                        <a:gd name="T44" fmla="*/ 75 w 95"/>
                        <a:gd name="T45" fmla="*/ 175 h 275"/>
                        <a:gd name="T46" fmla="*/ 81 w 95"/>
                        <a:gd name="T47" fmla="*/ 115 h 275"/>
                        <a:gd name="T48" fmla="*/ 94 w 95"/>
                        <a:gd name="T49" fmla="*/ 0 h 275"/>
                        <a:gd name="T50" fmla="*/ 17 w 95"/>
                        <a:gd name="T51" fmla="*/ 5 h 2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5"/>
                        <a:gd name="T79" fmla="*/ 0 h 275"/>
                        <a:gd name="T80" fmla="*/ 95 w 95"/>
                        <a:gd name="T81" fmla="*/ 275 h 2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5" h="275">
                          <a:moveTo>
                            <a:pt x="17" y="5"/>
                          </a:moveTo>
                          <a:lnTo>
                            <a:pt x="18" y="84"/>
                          </a:lnTo>
                          <a:lnTo>
                            <a:pt x="18" y="151"/>
                          </a:lnTo>
                          <a:lnTo>
                            <a:pt x="22" y="216"/>
                          </a:lnTo>
                          <a:lnTo>
                            <a:pt x="11" y="244"/>
                          </a:lnTo>
                          <a:lnTo>
                            <a:pt x="2" y="262"/>
                          </a:lnTo>
                          <a:lnTo>
                            <a:pt x="0" y="267"/>
                          </a:lnTo>
                          <a:lnTo>
                            <a:pt x="4" y="274"/>
                          </a:lnTo>
                          <a:lnTo>
                            <a:pt x="21" y="273"/>
                          </a:lnTo>
                          <a:lnTo>
                            <a:pt x="36" y="237"/>
                          </a:lnTo>
                          <a:lnTo>
                            <a:pt x="37" y="214"/>
                          </a:lnTo>
                          <a:lnTo>
                            <a:pt x="48" y="138"/>
                          </a:lnTo>
                          <a:lnTo>
                            <a:pt x="49" y="120"/>
                          </a:lnTo>
                          <a:lnTo>
                            <a:pt x="49" y="156"/>
                          </a:lnTo>
                          <a:lnTo>
                            <a:pt x="54" y="206"/>
                          </a:lnTo>
                          <a:lnTo>
                            <a:pt x="52" y="230"/>
                          </a:lnTo>
                          <a:lnTo>
                            <a:pt x="60" y="253"/>
                          </a:lnTo>
                          <a:lnTo>
                            <a:pt x="70" y="270"/>
                          </a:lnTo>
                          <a:lnTo>
                            <a:pt x="85" y="271"/>
                          </a:lnTo>
                          <a:lnTo>
                            <a:pt x="89" y="265"/>
                          </a:lnTo>
                          <a:lnTo>
                            <a:pt x="73" y="229"/>
                          </a:lnTo>
                          <a:lnTo>
                            <a:pt x="72" y="212"/>
                          </a:lnTo>
                          <a:lnTo>
                            <a:pt x="75" y="175"/>
                          </a:lnTo>
                          <a:lnTo>
                            <a:pt x="81" y="115"/>
                          </a:lnTo>
                          <a:lnTo>
                            <a:pt x="94" y="0"/>
                          </a:lnTo>
                          <a:lnTo>
                            <a:pt x="17" y="5"/>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50" name="Freeform 158">
                      <a:extLst>
                        <a:ext uri="{FF2B5EF4-FFF2-40B4-BE49-F238E27FC236}">
                          <a16:creationId xmlns:a16="http://schemas.microsoft.com/office/drawing/2014/main" xmlns="" id="{A3DDF2D2-7A12-443E-A2CF-B0E06C8B8E48}"/>
                        </a:ext>
                      </a:extLst>
                    </p:cNvPr>
                    <p:cNvSpPr>
                      <a:spLocks/>
                    </p:cNvSpPr>
                    <p:nvPr/>
                  </p:nvSpPr>
                  <p:spPr bwMode="auto">
                    <a:xfrm>
                      <a:off x="2899" y="1204"/>
                      <a:ext cx="23" cy="36"/>
                    </a:xfrm>
                    <a:custGeom>
                      <a:avLst/>
                      <a:gdLst>
                        <a:gd name="T0" fmla="*/ 22 w 23"/>
                        <a:gd name="T1" fmla="*/ 0 h 36"/>
                        <a:gd name="T2" fmla="*/ 22 w 23"/>
                        <a:gd name="T3" fmla="*/ 18 h 36"/>
                        <a:gd name="T4" fmla="*/ 0 w 23"/>
                        <a:gd name="T5" fmla="*/ 35 h 36"/>
                        <a:gd name="T6" fmla="*/ 10 w 23"/>
                        <a:gd name="T7" fmla="*/ 3 h 36"/>
                        <a:gd name="T8" fmla="*/ 22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22" y="0"/>
                          </a:moveTo>
                          <a:lnTo>
                            <a:pt x="22" y="18"/>
                          </a:lnTo>
                          <a:lnTo>
                            <a:pt x="0" y="35"/>
                          </a:lnTo>
                          <a:lnTo>
                            <a:pt x="10" y="3"/>
                          </a:lnTo>
                          <a:lnTo>
                            <a:pt x="22" y="0"/>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548" name="Freeform 159">
                    <a:extLst>
                      <a:ext uri="{FF2B5EF4-FFF2-40B4-BE49-F238E27FC236}">
                        <a16:creationId xmlns:a16="http://schemas.microsoft.com/office/drawing/2014/main" xmlns="" id="{A1ADAD0A-F0E5-4F32-9752-B5441BB21FD2}"/>
                      </a:ext>
                    </a:extLst>
                  </p:cNvPr>
                  <p:cNvSpPr>
                    <a:spLocks/>
                  </p:cNvSpPr>
                  <p:nvPr/>
                </p:nvSpPr>
                <p:spPr bwMode="auto">
                  <a:xfrm>
                    <a:off x="2839" y="1282"/>
                    <a:ext cx="9" cy="123"/>
                  </a:xfrm>
                  <a:custGeom>
                    <a:avLst/>
                    <a:gdLst>
                      <a:gd name="T0" fmla="*/ 8 w 9"/>
                      <a:gd name="T1" fmla="*/ 0 h 123"/>
                      <a:gd name="T2" fmla="*/ 8 w 9"/>
                      <a:gd name="T3" fmla="*/ 41 h 123"/>
                      <a:gd name="T4" fmla="*/ 6 w 9"/>
                      <a:gd name="T5" fmla="*/ 65 h 123"/>
                      <a:gd name="T6" fmla="*/ 4 w 9"/>
                      <a:gd name="T7" fmla="*/ 91 h 123"/>
                      <a:gd name="T8" fmla="*/ 0 w 9"/>
                      <a:gd name="T9" fmla="*/ 116 h 123"/>
                      <a:gd name="T10" fmla="*/ 1 w 9"/>
                      <a:gd name="T11" fmla="*/ 122 h 123"/>
                      <a:gd name="T12" fmla="*/ 8 w 9"/>
                      <a:gd name="T13" fmla="*/ 0 h 123"/>
                      <a:gd name="T14" fmla="*/ 0 60000 65536"/>
                      <a:gd name="T15" fmla="*/ 0 60000 65536"/>
                      <a:gd name="T16" fmla="*/ 0 60000 65536"/>
                      <a:gd name="T17" fmla="*/ 0 60000 65536"/>
                      <a:gd name="T18" fmla="*/ 0 60000 65536"/>
                      <a:gd name="T19" fmla="*/ 0 60000 65536"/>
                      <a:gd name="T20" fmla="*/ 0 60000 65536"/>
                      <a:gd name="T21" fmla="*/ 0 w 9"/>
                      <a:gd name="T22" fmla="*/ 0 h 123"/>
                      <a:gd name="T23" fmla="*/ 9 w 9"/>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3">
                        <a:moveTo>
                          <a:pt x="8" y="0"/>
                        </a:moveTo>
                        <a:lnTo>
                          <a:pt x="8" y="41"/>
                        </a:lnTo>
                        <a:lnTo>
                          <a:pt x="6" y="65"/>
                        </a:lnTo>
                        <a:lnTo>
                          <a:pt x="4" y="91"/>
                        </a:lnTo>
                        <a:lnTo>
                          <a:pt x="0" y="116"/>
                        </a:lnTo>
                        <a:lnTo>
                          <a:pt x="1" y="122"/>
                        </a:lnTo>
                        <a:lnTo>
                          <a:pt x="8" y="0"/>
                        </a:lnTo>
                      </a:path>
                    </a:pathLst>
                  </a:custGeom>
                  <a:blipFill dpi="0" rotWithShape="0">
                    <a:blip r:embed="rId15"/>
                    <a:srcRect/>
                    <a:tile tx="0" ty="0" sx="100000" sy="100000" flip="none" algn="tl"/>
                  </a:blipFill>
                  <a:ln w="12700" cap="rnd">
                    <a:solidFill>
                      <a:srgbClr val="FF5F1F"/>
                    </a:solidFill>
                    <a:round/>
                    <a:headEnd/>
                    <a:tailEnd/>
                  </a:ln>
                </p:spPr>
                <p:txBody>
                  <a:bodyPr/>
                  <a:lstStyle/>
                  <a:p>
                    <a:endParaRPr lang="en-US"/>
                  </a:p>
                </p:txBody>
              </p:sp>
            </p:grpSp>
            <p:grpSp>
              <p:nvGrpSpPr>
                <p:cNvPr id="14533" name="Group 160">
                  <a:extLst>
                    <a:ext uri="{FF2B5EF4-FFF2-40B4-BE49-F238E27FC236}">
                      <a16:creationId xmlns:a16="http://schemas.microsoft.com/office/drawing/2014/main" xmlns="" id="{84CB41DB-6A87-42FF-9F4D-879EDE66C4A1}"/>
                    </a:ext>
                  </a:extLst>
                </p:cNvPr>
                <p:cNvGrpSpPr>
                  <a:grpSpLocks/>
                </p:cNvGrpSpPr>
                <p:nvPr/>
              </p:nvGrpSpPr>
              <p:grpSpPr bwMode="auto">
                <a:xfrm>
                  <a:off x="2765" y="960"/>
                  <a:ext cx="160" cy="331"/>
                  <a:chOff x="2765" y="960"/>
                  <a:chExt cx="160" cy="331"/>
                </a:xfrm>
              </p:grpSpPr>
              <p:sp>
                <p:nvSpPr>
                  <p:cNvPr id="14537" name="Freeform 161">
                    <a:extLst>
                      <a:ext uri="{FF2B5EF4-FFF2-40B4-BE49-F238E27FC236}">
                        <a16:creationId xmlns:a16="http://schemas.microsoft.com/office/drawing/2014/main" xmlns="" id="{49AC8100-C3DF-4AD8-8071-A1BC0C3C0C40}"/>
                      </a:ext>
                    </a:extLst>
                  </p:cNvPr>
                  <p:cNvSpPr>
                    <a:spLocks/>
                  </p:cNvSpPr>
                  <p:nvPr/>
                </p:nvSpPr>
                <p:spPr bwMode="auto">
                  <a:xfrm>
                    <a:off x="2765" y="960"/>
                    <a:ext cx="160" cy="331"/>
                  </a:xfrm>
                  <a:custGeom>
                    <a:avLst/>
                    <a:gdLst>
                      <a:gd name="T0" fmla="*/ 63 w 160"/>
                      <a:gd name="T1" fmla="*/ 2 h 331"/>
                      <a:gd name="T2" fmla="*/ 14 w 160"/>
                      <a:gd name="T3" fmla="*/ 33 h 331"/>
                      <a:gd name="T4" fmla="*/ 6 w 160"/>
                      <a:gd name="T5" fmla="*/ 48 h 331"/>
                      <a:gd name="T6" fmla="*/ 0 w 160"/>
                      <a:gd name="T7" fmla="*/ 172 h 331"/>
                      <a:gd name="T8" fmla="*/ 2 w 160"/>
                      <a:gd name="T9" fmla="*/ 201 h 331"/>
                      <a:gd name="T10" fmla="*/ 21 w 160"/>
                      <a:gd name="T11" fmla="*/ 198 h 331"/>
                      <a:gd name="T12" fmla="*/ 20 w 160"/>
                      <a:gd name="T13" fmla="*/ 271 h 331"/>
                      <a:gd name="T14" fmla="*/ 29 w 160"/>
                      <a:gd name="T15" fmla="*/ 271 h 331"/>
                      <a:gd name="T16" fmla="*/ 38 w 160"/>
                      <a:gd name="T17" fmla="*/ 328 h 331"/>
                      <a:gd name="T18" fmla="*/ 72 w 160"/>
                      <a:gd name="T19" fmla="*/ 328 h 331"/>
                      <a:gd name="T20" fmla="*/ 100 w 160"/>
                      <a:gd name="T21" fmla="*/ 325 h 331"/>
                      <a:gd name="T22" fmla="*/ 119 w 160"/>
                      <a:gd name="T23" fmla="*/ 330 h 331"/>
                      <a:gd name="T24" fmla="*/ 147 w 160"/>
                      <a:gd name="T25" fmla="*/ 248 h 331"/>
                      <a:gd name="T26" fmla="*/ 159 w 160"/>
                      <a:gd name="T27" fmla="*/ 246 h 331"/>
                      <a:gd name="T28" fmla="*/ 148 w 160"/>
                      <a:gd name="T29" fmla="*/ 132 h 331"/>
                      <a:gd name="T30" fmla="*/ 147 w 160"/>
                      <a:gd name="T31" fmla="*/ 42 h 331"/>
                      <a:gd name="T32" fmla="*/ 140 w 160"/>
                      <a:gd name="T33" fmla="*/ 32 h 331"/>
                      <a:gd name="T34" fmla="*/ 88 w 160"/>
                      <a:gd name="T35" fmla="*/ 0 h 331"/>
                      <a:gd name="T36" fmla="*/ 78 w 160"/>
                      <a:gd name="T37" fmla="*/ 13 h 331"/>
                      <a:gd name="T38" fmla="*/ 63 w 160"/>
                      <a:gd name="T39" fmla="*/ 2 h 33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60"/>
                      <a:gd name="T61" fmla="*/ 0 h 331"/>
                      <a:gd name="T62" fmla="*/ 160 w 160"/>
                      <a:gd name="T63" fmla="*/ 331 h 33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60" h="331">
                        <a:moveTo>
                          <a:pt x="63" y="2"/>
                        </a:moveTo>
                        <a:lnTo>
                          <a:pt x="14" y="33"/>
                        </a:lnTo>
                        <a:lnTo>
                          <a:pt x="6" y="48"/>
                        </a:lnTo>
                        <a:lnTo>
                          <a:pt x="0" y="172"/>
                        </a:lnTo>
                        <a:lnTo>
                          <a:pt x="2" y="201"/>
                        </a:lnTo>
                        <a:lnTo>
                          <a:pt x="21" y="198"/>
                        </a:lnTo>
                        <a:lnTo>
                          <a:pt x="20" y="271"/>
                        </a:lnTo>
                        <a:lnTo>
                          <a:pt x="29" y="271"/>
                        </a:lnTo>
                        <a:lnTo>
                          <a:pt x="38" y="328"/>
                        </a:lnTo>
                        <a:lnTo>
                          <a:pt x="72" y="328"/>
                        </a:lnTo>
                        <a:lnTo>
                          <a:pt x="100" y="325"/>
                        </a:lnTo>
                        <a:lnTo>
                          <a:pt x="119" y="330"/>
                        </a:lnTo>
                        <a:lnTo>
                          <a:pt x="147" y="248"/>
                        </a:lnTo>
                        <a:lnTo>
                          <a:pt x="159" y="246"/>
                        </a:lnTo>
                        <a:lnTo>
                          <a:pt x="148" y="132"/>
                        </a:lnTo>
                        <a:lnTo>
                          <a:pt x="147" y="42"/>
                        </a:lnTo>
                        <a:lnTo>
                          <a:pt x="140" y="32"/>
                        </a:lnTo>
                        <a:lnTo>
                          <a:pt x="88" y="0"/>
                        </a:lnTo>
                        <a:lnTo>
                          <a:pt x="78" y="13"/>
                        </a:lnTo>
                        <a:lnTo>
                          <a:pt x="63" y="2"/>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38" name="Group 162">
                    <a:extLst>
                      <a:ext uri="{FF2B5EF4-FFF2-40B4-BE49-F238E27FC236}">
                        <a16:creationId xmlns:a16="http://schemas.microsoft.com/office/drawing/2014/main" xmlns="" id="{4B0AE0E6-3989-4428-8D8E-F10777B5DC1D}"/>
                      </a:ext>
                    </a:extLst>
                  </p:cNvPr>
                  <p:cNvGrpSpPr>
                    <a:grpSpLocks/>
                  </p:cNvGrpSpPr>
                  <p:nvPr/>
                </p:nvGrpSpPr>
                <p:grpSpPr bwMode="auto">
                  <a:xfrm>
                    <a:off x="2786" y="1026"/>
                    <a:ext cx="99" cy="206"/>
                    <a:chOff x="2786" y="1026"/>
                    <a:chExt cx="99" cy="206"/>
                  </a:xfrm>
                </p:grpSpPr>
                <p:grpSp>
                  <p:nvGrpSpPr>
                    <p:cNvPr id="14539" name="Group 163">
                      <a:extLst>
                        <a:ext uri="{FF2B5EF4-FFF2-40B4-BE49-F238E27FC236}">
                          <a16:creationId xmlns:a16="http://schemas.microsoft.com/office/drawing/2014/main" xmlns="" id="{843A8121-B6A4-4EE3-AF3F-B2845EF67D2F}"/>
                        </a:ext>
                      </a:extLst>
                    </p:cNvPr>
                    <p:cNvGrpSpPr>
                      <a:grpSpLocks/>
                    </p:cNvGrpSpPr>
                    <p:nvPr/>
                  </p:nvGrpSpPr>
                  <p:grpSpPr bwMode="auto">
                    <a:xfrm>
                      <a:off x="2789" y="1118"/>
                      <a:ext cx="70" cy="114"/>
                      <a:chOff x="2789" y="1118"/>
                      <a:chExt cx="70" cy="114"/>
                    </a:xfrm>
                  </p:grpSpPr>
                  <p:sp>
                    <p:nvSpPr>
                      <p:cNvPr id="14545" name="Freeform 164">
                        <a:extLst>
                          <a:ext uri="{FF2B5EF4-FFF2-40B4-BE49-F238E27FC236}">
                            <a16:creationId xmlns:a16="http://schemas.microsoft.com/office/drawing/2014/main" xmlns="" id="{65CDE85F-0AE1-478E-BF05-54342D580FAF}"/>
                          </a:ext>
                        </a:extLst>
                      </p:cNvPr>
                      <p:cNvSpPr>
                        <a:spLocks/>
                      </p:cNvSpPr>
                      <p:nvPr/>
                    </p:nvSpPr>
                    <p:spPr bwMode="auto">
                      <a:xfrm>
                        <a:off x="2798" y="1118"/>
                        <a:ext cx="61" cy="114"/>
                      </a:xfrm>
                      <a:custGeom>
                        <a:avLst/>
                        <a:gdLst>
                          <a:gd name="T0" fmla="*/ 0 w 61"/>
                          <a:gd name="T1" fmla="*/ 113 h 114"/>
                          <a:gd name="T2" fmla="*/ 59 w 61"/>
                          <a:gd name="T3" fmla="*/ 107 h 114"/>
                          <a:gd name="T4" fmla="*/ 60 w 61"/>
                          <a:gd name="T5" fmla="*/ 0 h 114"/>
                          <a:gd name="T6" fmla="*/ 0 60000 65536"/>
                          <a:gd name="T7" fmla="*/ 0 60000 65536"/>
                          <a:gd name="T8" fmla="*/ 0 60000 65536"/>
                          <a:gd name="T9" fmla="*/ 0 w 61"/>
                          <a:gd name="T10" fmla="*/ 0 h 114"/>
                          <a:gd name="T11" fmla="*/ 61 w 61"/>
                          <a:gd name="T12" fmla="*/ 114 h 114"/>
                        </a:gdLst>
                        <a:ahLst/>
                        <a:cxnLst>
                          <a:cxn ang="T6">
                            <a:pos x="T0" y="T1"/>
                          </a:cxn>
                          <a:cxn ang="T7">
                            <a:pos x="T2" y="T3"/>
                          </a:cxn>
                          <a:cxn ang="T8">
                            <a:pos x="T4" y="T5"/>
                          </a:cxn>
                        </a:cxnLst>
                        <a:rect l="T9" t="T10" r="T11" b="T12"/>
                        <a:pathLst>
                          <a:path w="61" h="114">
                            <a:moveTo>
                              <a:pt x="0" y="113"/>
                            </a:moveTo>
                            <a:lnTo>
                              <a:pt x="59" y="107"/>
                            </a:lnTo>
                            <a:lnTo>
                              <a:pt x="60" y="0"/>
                            </a:lnTo>
                          </a:path>
                        </a:pathLst>
                      </a:custGeom>
                      <a:noFill/>
                      <a:ln w="12700" cap="rnd">
                        <a:solidFill>
                          <a:srgbClr val="9F3FD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46" name="Freeform 165">
                        <a:extLst>
                          <a:ext uri="{FF2B5EF4-FFF2-40B4-BE49-F238E27FC236}">
                            <a16:creationId xmlns:a16="http://schemas.microsoft.com/office/drawing/2014/main" xmlns="" id="{B2E97190-6C57-4031-8A55-F1CD91F9317A}"/>
                          </a:ext>
                        </a:extLst>
                      </p:cNvPr>
                      <p:cNvSpPr>
                        <a:spLocks/>
                      </p:cNvSpPr>
                      <p:nvPr/>
                    </p:nvSpPr>
                    <p:spPr bwMode="auto">
                      <a:xfrm>
                        <a:off x="2789" y="1132"/>
                        <a:ext cx="69" cy="29"/>
                      </a:xfrm>
                      <a:custGeom>
                        <a:avLst/>
                        <a:gdLst>
                          <a:gd name="T0" fmla="*/ 0 w 69"/>
                          <a:gd name="T1" fmla="*/ 28 h 29"/>
                          <a:gd name="T2" fmla="*/ 24 w 69"/>
                          <a:gd name="T3" fmla="*/ 20 h 29"/>
                          <a:gd name="T4" fmla="*/ 68 w 69"/>
                          <a:gd name="T5" fmla="*/ 0 h 29"/>
                          <a:gd name="T6" fmla="*/ 0 60000 65536"/>
                          <a:gd name="T7" fmla="*/ 0 60000 65536"/>
                          <a:gd name="T8" fmla="*/ 0 60000 65536"/>
                          <a:gd name="T9" fmla="*/ 0 w 69"/>
                          <a:gd name="T10" fmla="*/ 0 h 29"/>
                          <a:gd name="T11" fmla="*/ 69 w 69"/>
                          <a:gd name="T12" fmla="*/ 29 h 29"/>
                        </a:gdLst>
                        <a:ahLst/>
                        <a:cxnLst>
                          <a:cxn ang="T6">
                            <a:pos x="T0" y="T1"/>
                          </a:cxn>
                          <a:cxn ang="T7">
                            <a:pos x="T2" y="T3"/>
                          </a:cxn>
                          <a:cxn ang="T8">
                            <a:pos x="T4" y="T5"/>
                          </a:cxn>
                        </a:cxnLst>
                        <a:rect l="T9" t="T10" r="T11" b="T12"/>
                        <a:pathLst>
                          <a:path w="69" h="29">
                            <a:moveTo>
                              <a:pt x="0" y="28"/>
                            </a:moveTo>
                            <a:lnTo>
                              <a:pt x="24" y="20"/>
                            </a:lnTo>
                            <a:lnTo>
                              <a:pt x="68" y="0"/>
                            </a:lnTo>
                          </a:path>
                        </a:pathLst>
                      </a:custGeom>
                      <a:noFill/>
                      <a:ln w="12700" cap="rnd">
                        <a:solidFill>
                          <a:srgbClr val="9F3FD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4540" name="Group 166">
                      <a:extLst>
                        <a:ext uri="{FF2B5EF4-FFF2-40B4-BE49-F238E27FC236}">
                          <a16:creationId xmlns:a16="http://schemas.microsoft.com/office/drawing/2014/main" xmlns="" id="{78A56645-AD6D-44AF-9AC0-A67290C2E473}"/>
                        </a:ext>
                      </a:extLst>
                    </p:cNvPr>
                    <p:cNvGrpSpPr>
                      <a:grpSpLocks/>
                    </p:cNvGrpSpPr>
                    <p:nvPr/>
                  </p:nvGrpSpPr>
                  <p:grpSpPr bwMode="auto">
                    <a:xfrm>
                      <a:off x="2786" y="1026"/>
                      <a:ext cx="99" cy="133"/>
                      <a:chOff x="2786" y="1026"/>
                      <a:chExt cx="99" cy="133"/>
                    </a:xfrm>
                  </p:grpSpPr>
                  <p:sp>
                    <p:nvSpPr>
                      <p:cNvPr id="14541" name="Freeform 167">
                        <a:extLst>
                          <a:ext uri="{FF2B5EF4-FFF2-40B4-BE49-F238E27FC236}">
                            <a16:creationId xmlns:a16="http://schemas.microsoft.com/office/drawing/2014/main" xmlns="" id="{E9E474EC-62D6-4E29-91F8-A1BB7617EB41}"/>
                          </a:ext>
                        </a:extLst>
                      </p:cNvPr>
                      <p:cNvSpPr>
                        <a:spLocks/>
                      </p:cNvSpPr>
                      <p:nvPr/>
                    </p:nvSpPr>
                    <p:spPr bwMode="auto">
                      <a:xfrm>
                        <a:off x="2793" y="1026"/>
                        <a:ext cx="85" cy="101"/>
                      </a:xfrm>
                      <a:custGeom>
                        <a:avLst/>
                        <a:gdLst>
                          <a:gd name="T0" fmla="*/ 0 w 85"/>
                          <a:gd name="T1" fmla="*/ 35 h 101"/>
                          <a:gd name="T2" fmla="*/ 54 w 85"/>
                          <a:gd name="T3" fmla="*/ 0 h 101"/>
                          <a:gd name="T4" fmla="*/ 84 w 85"/>
                          <a:gd name="T5" fmla="*/ 67 h 101"/>
                          <a:gd name="T6" fmla="*/ 30 w 85"/>
                          <a:gd name="T7" fmla="*/ 100 h 101"/>
                          <a:gd name="T8" fmla="*/ 0 w 85"/>
                          <a:gd name="T9" fmla="*/ 35 h 101"/>
                          <a:gd name="T10" fmla="*/ 0 60000 65536"/>
                          <a:gd name="T11" fmla="*/ 0 60000 65536"/>
                          <a:gd name="T12" fmla="*/ 0 60000 65536"/>
                          <a:gd name="T13" fmla="*/ 0 60000 65536"/>
                          <a:gd name="T14" fmla="*/ 0 60000 65536"/>
                          <a:gd name="T15" fmla="*/ 0 w 85"/>
                          <a:gd name="T16" fmla="*/ 0 h 101"/>
                          <a:gd name="T17" fmla="*/ 85 w 85"/>
                          <a:gd name="T18" fmla="*/ 101 h 101"/>
                        </a:gdLst>
                        <a:ahLst/>
                        <a:cxnLst>
                          <a:cxn ang="T10">
                            <a:pos x="T0" y="T1"/>
                          </a:cxn>
                          <a:cxn ang="T11">
                            <a:pos x="T2" y="T3"/>
                          </a:cxn>
                          <a:cxn ang="T12">
                            <a:pos x="T4" y="T5"/>
                          </a:cxn>
                          <a:cxn ang="T13">
                            <a:pos x="T6" y="T7"/>
                          </a:cxn>
                          <a:cxn ang="T14">
                            <a:pos x="T8" y="T9"/>
                          </a:cxn>
                        </a:cxnLst>
                        <a:rect l="T15" t="T16" r="T17" b="T18"/>
                        <a:pathLst>
                          <a:path w="85" h="101">
                            <a:moveTo>
                              <a:pt x="0" y="35"/>
                            </a:moveTo>
                            <a:lnTo>
                              <a:pt x="54" y="0"/>
                            </a:lnTo>
                            <a:lnTo>
                              <a:pt x="84" y="67"/>
                            </a:lnTo>
                            <a:lnTo>
                              <a:pt x="30" y="100"/>
                            </a:lnTo>
                            <a:lnTo>
                              <a:pt x="0" y="35"/>
                            </a:lnTo>
                          </a:path>
                        </a:pathLst>
                      </a:custGeom>
                      <a:blipFill dpi="0" rotWithShape="0">
                        <a:blip r:embed="rId16"/>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42" name="Group 168">
                        <a:extLst>
                          <a:ext uri="{FF2B5EF4-FFF2-40B4-BE49-F238E27FC236}">
                            <a16:creationId xmlns:a16="http://schemas.microsoft.com/office/drawing/2014/main" xmlns="" id="{3D1F5590-2142-4B03-9BCB-65BD367F03DF}"/>
                          </a:ext>
                        </a:extLst>
                      </p:cNvPr>
                      <p:cNvGrpSpPr>
                        <a:grpSpLocks/>
                      </p:cNvGrpSpPr>
                      <p:nvPr/>
                    </p:nvGrpSpPr>
                    <p:grpSpPr bwMode="auto">
                      <a:xfrm>
                        <a:off x="2786" y="1068"/>
                        <a:ext cx="99" cy="91"/>
                        <a:chOff x="2786" y="1068"/>
                        <a:chExt cx="99" cy="91"/>
                      </a:xfrm>
                    </p:grpSpPr>
                    <p:sp>
                      <p:nvSpPr>
                        <p:cNvPr id="14543" name="Freeform 169">
                          <a:extLst>
                            <a:ext uri="{FF2B5EF4-FFF2-40B4-BE49-F238E27FC236}">
                              <a16:creationId xmlns:a16="http://schemas.microsoft.com/office/drawing/2014/main" xmlns="" id="{44E0F210-1C1C-4D23-B619-80036D2BD7F4}"/>
                            </a:ext>
                          </a:extLst>
                        </p:cNvPr>
                        <p:cNvSpPr>
                          <a:spLocks/>
                        </p:cNvSpPr>
                        <p:nvPr/>
                      </p:nvSpPr>
                      <p:spPr bwMode="auto">
                        <a:xfrm>
                          <a:off x="2847" y="1068"/>
                          <a:ext cx="38" cy="55"/>
                        </a:xfrm>
                        <a:custGeom>
                          <a:avLst/>
                          <a:gdLst>
                            <a:gd name="T0" fmla="*/ 0 w 38"/>
                            <a:gd name="T1" fmla="*/ 33 h 55"/>
                            <a:gd name="T2" fmla="*/ 9 w 38"/>
                            <a:gd name="T3" fmla="*/ 25 h 55"/>
                            <a:gd name="T4" fmla="*/ 14 w 38"/>
                            <a:gd name="T5" fmla="*/ 9 h 55"/>
                            <a:gd name="T6" fmla="*/ 21 w 38"/>
                            <a:gd name="T7" fmla="*/ 4 h 55"/>
                            <a:gd name="T8" fmla="*/ 25 w 38"/>
                            <a:gd name="T9" fmla="*/ 0 h 55"/>
                            <a:gd name="T10" fmla="*/ 27 w 38"/>
                            <a:gd name="T11" fmla="*/ 1 h 55"/>
                            <a:gd name="T12" fmla="*/ 28 w 38"/>
                            <a:gd name="T13" fmla="*/ 5 h 55"/>
                            <a:gd name="T14" fmla="*/ 35 w 38"/>
                            <a:gd name="T15" fmla="*/ 13 h 55"/>
                            <a:gd name="T16" fmla="*/ 37 w 38"/>
                            <a:gd name="T17" fmla="*/ 26 h 55"/>
                            <a:gd name="T18" fmla="*/ 35 w 38"/>
                            <a:gd name="T19" fmla="*/ 36 h 55"/>
                            <a:gd name="T20" fmla="*/ 24 w 38"/>
                            <a:gd name="T21" fmla="*/ 46 h 55"/>
                            <a:gd name="T22" fmla="*/ 4 w 38"/>
                            <a:gd name="T23" fmla="*/ 54 h 55"/>
                            <a:gd name="T24" fmla="*/ 0 w 38"/>
                            <a:gd name="T25" fmla="*/ 33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55"/>
                            <a:gd name="T41" fmla="*/ 38 w 38"/>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55">
                              <a:moveTo>
                                <a:pt x="0" y="33"/>
                              </a:moveTo>
                              <a:lnTo>
                                <a:pt x="9" y="25"/>
                              </a:lnTo>
                              <a:lnTo>
                                <a:pt x="14" y="9"/>
                              </a:lnTo>
                              <a:lnTo>
                                <a:pt x="21" y="4"/>
                              </a:lnTo>
                              <a:lnTo>
                                <a:pt x="25" y="0"/>
                              </a:lnTo>
                              <a:lnTo>
                                <a:pt x="27" y="1"/>
                              </a:lnTo>
                              <a:lnTo>
                                <a:pt x="28" y="5"/>
                              </a:lnTo>
                              <a:lnTo>
                                <a:pt x="35" y="13"/>
                              </a:lnTo>
                              <a:lnTo>
                                <a:pt x="37" y="26"/>
                              </a:lnTo>
                              <a:lnTo>
                                <a:pt x="35" y="36"/>
                              </a:lnTo>
                              <a:lnTo>
                                <a:pt x="24" y="46"/>
                              </a:lnTo>
                              <a:lnTo>
                                <a:pt x="4" y="54"/>
                              </a:lnTo>
                              <a:lnTo>
                                <a:pt x="0" y="33"/>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44" name="Freeform 170">
                          <a:extLst>
                            <a:ext uri="{FF2B5EF4-FFF2-40B4-BE49-F238E27FC236}">
                              <a16:creationId xmlns:a16="http://schemas.microsoft.com/office/drawing/2014/main" xmlns="" id="{B9C72766-1990-4A11-AA9F-E6B1D942F683}"/>
                            </a:ext>
                          </a:extLst>
                        </p:cNvPr>
                        <p:cNvSpPr>
                          <a:spLocks/>
                        </p:cNvSpPr>
                        <p:nvPr/>
                      </p:nvSpPr>
                      <p:spPr bwMode="auto">
                        <a:xfrm>
                          <a:off x="2786" y="1099"/>
                          <a:ext cx="69" cy="60"/>
                        </a:xfrm>
                        <a:custGeom>
                          <a:avLst/>
                          <a:gdLst>
                            <a:gd name="T0" fmla="*/ 0 w 69"/>
                            <a:gd name="T1" fmla="*/ 59 h 60"/>
                            <a:gd name="T2" fmla="*/ 28 w 69"/>
                            <a:gd name="T3" fmla="*/ 49 h 60"/>
                            <a:gd name="T4" fmla="*/ 49 w 69"/>
                            <a:gd name="T5" fmla="*/ 37 h 60"/>
                            <a:gd name="T6" fmla="*/ 68 w 69"/>
                            <a:gd name="T7" fmla="*/ 26 h 60"/>
                            <a:gd name="T8" fmla="*/ 61 w 69"/>
                            <a:gd name="T9" fmla="*/ 0 h 60"/>
                            <a:gd name="T10" fmla="*/ 25 w 69"/>
                            <a:gd name="T11" fmla="*/ 16 h 60"/>
                            <a:gd name="T12" fmla="*/ 3 w 69"/>
                            <a:gd name="T13" fmla="*/ 24 h 60"/>
                            <a:gd name="T14" fmla="*/ 2 w 69"/>
                            <a:gd name="T15" fmla="*/ 20 h 60"/>
                            <a:gd name="T16" fmla="*/ 0 w 69"/>
                            <a:gd name="T17" fmla="*/ 59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0"/>
                            <a:gd name="T29" fmla="*/ 69 w 69"/>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0">
                              <a:moveTo>
                                <a:pt x="0" y="59"/>
                              </a:moveTo>
                              <a:lnTo>
                                <a:pt x="28" y="49"/>
                              </a:lnTo>
                              <a:lnTo>
                                <a:pt x="49" y="37"/>
                              </a:lnTo>
                              <a:lnTo>
                                <a:pt x="68" y="26"/>
                              </a:lnTo>
                              <a:lnTo>
                                <a:pt x="61" y="0"/>
                              </a:lnTo>
                              <a:lnTo>
                                <a:pt x="25" y="16"/>
                              </a:lnTo>
                              <a:lnTo>
                                <a:pt x="3" y="24"/>
                              </a:lnTo>
                              <a:lnTo>
                                <a:pt x="2" y="20"/>
                              </a:lnTo>
                              <a:lnTo>
                                <a:pt x="0" y="59"/>
                              </a:lnTo>
                            </a:path>
                          </a:pathLst>
                        </a:custGeom>
                        <a:blipFill dpi="0" rotWithShape="0">
                          <a:blip r:embed="rId1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grpSp>
            <p:grpSp>
              <p:nvGrpSpPr>
                <p:cNvPr id="14534" name="Group 171">
                  <a:extLst>
                    <a:ext uri="{FF2B5EF4-FFF2-40B4-BE49-F238E27FC236}">
                      <a16:creationId xmlns:a16="http://schemas.microsoft.com/office/drawing/2014/main" xmlns="" id="{AF04AD7B-465D-4D06-8055-575CF33D2DCF}"/>
                    </a:ext>
                  </a:extLst>
                </p:cNvPr>
                <p:cNvGrpSpPr>
                  <a:grpSpLocks/>
                </p:cNvGrpSpPr>
                <p:nvPr/>
              </p:nvGrpSpPr>
              <p:grpSpPr bwMode="auto">
                <a:xfrm>
                  <a:off x="2785" y="1509"/>
                  <a:ext cx="101" cy="78"/>
                  <a:chOff x="2785" y="1509"/>
                  <a:chExt cx="101" cy="78"/>
                </a:xfrm>
              </p:grpSpPr>
              <p:sp>
                <p:nvSpPr>
                  <p:cNvPr id="14535" name="Freeform 172">
                    <a:extLst>
                      <a:ext uri="{FF2B5EF4-FFF2-40B4-BE49-F238E27FC236}">
                        <a16:creationId xmlns:a16="http://schemas.microsoft.com/office/drawing/2014/main" xmlns="" id="{D492FDE3-A4B0-4620-9E05-F6F773DCAAF0}"/>
                      </a:ext>
                    </a:extLst>
                  </p:cNvPr>
                  <p:cNvSpPr>
                    <a:spLocks/>
                  </p:cNvSpPr>
                  <p:nvPr/>
                </p:nvSpPr>
                <p:spPr bwMode="auto">
                  <a:xfrm>
                    <a:off x="2840" y="1509"/>
                    <a:ext cx="46" cy="74"/>
                  </a:xfrm>
                  <a:custGeom>
                    <a:avLst/>
                    <a:gdLst>
                      <a:gd name="T0" fmla="*/ 3 w 46"/>
                      <a:gd name="T1" fmla="*/ 0 h 74"/>
                      <a:gd name="T2" fmla="*/ 0 w 46"/>
                      <a:gd name="T3" fmla="*/ 11 h 74"/>
                      <a:gd name="T4" fmla="*/ 0 w 46"/>
                      <a:gd name="T5" fmla="*/ 33 h 74"/>
                      <a:gd name="T6" fmla="*/ 4 w 46"/>
                      <a:gd name="T7" fmla="*/ 25 h 74"/>
                      <a:gd name="T8" fmla="*/ 9 w 46"/>
                      <a:gd name="T9" fmla="*/ 35 h 74"/>
                      <a:gd name="T10" fmla="*/ 11 w 46"/>
                      <a:gd name="T11" fmla="*/ 50 h 74"/>
                      <a:gd name="T12" fmla="*/ 18 w 46"/>
                      <a:gd name="T13" fmla="*/ 63 h 74"/>
                      <a:gd name="T14" fmla="*/ 29 w 46"/>
                      <a:gd name="T15" fmla="*/ 71 h 74"/>
                      <a:gd name="T16" fmla="*/ 37 w 46"/>
                      <a:gd name="T17" fmla="*/ 73 h 74"/>
                      <a:gd name="T18" fmla="*/ 45 w 46"/>
                      <a:gd name="T19" fmla="*/ 71 h 74"/>
                      <a:gd name="T20" fmla="*/ 45 w 46"/>
                      <a:gd name="T21" fmla="*/ 57 h 74"/>
                      <a:gd name="T22" fmla="*/ 39 w 46"/>
                      <a:gd name="T23" fmla="*/ 36 h 74"/>
                      <a:gd name="T24" fmla="*/ 35 w 46"/>
                      <a:gd name="T25" fmla="*/ 41 h 74"/>
                      <a:gd name="T26" fmla="*/ 29 w 46"/>
                      <a:gd name="T27" fmla="*/ 41 h 74"/>
                      <a:gd name="T28" fmla="*/ 20 w 46"/>
                      <a:gd name="T29" fmla="*/ 40 h 74"/>
                      <a:gd name="T30" fmla="*/ 14 w 46"/>
                      <a:gd name="T31" fmla="*/ 31 h 74"/>
                      <a:gd name="T32" fmla="*/ 8 w 46"/>
                      <a:gd name="T33" fmla="*/ 19 h 74"/>
                      <a:gd name="T34" fmla="*/ 3 w 46"/>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74"/>
                      <a:gd name="T56" fmla="*/ 46 w 46"/>
                      <a:gd name="T57" fmla="*/ 74 h 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74">
                        <a:moveTo>
                          <a:pt x="3" y="0"/>
                        </a:moveTo>
                        <a:lnTo>
                          <a:pt x="0" y="11"/>
                        </a:lnTo>
                        <a:lnTo>
                          <a:pt x="0" y="33"/>
                        </a:lnTo>
                        <a:lnTo>
                          <a:pt x="4" y="25"/>
                        </a:lnTo>
                        <a:lnTo>
                          <a:pt x="9" y="35"/>
                        </a:lnTo>
                        <a:lnTo>
                          <a:pt x="11" y="50"/>
                        </a:lnTo>
                        <a:lnTo>
                          <a:pt x="18" y="63"/>
                        </a:lnTo>
                        <a:lnTo>
                          <a:pt x="29" y="71"/>
                        </a:lnTo>
                        <a:lnTo>
                          <a:pt x="37" y="73"/>
                        </a:lnTo>
                        <a:lnTo>
                          <a:pt x="45" y="71"/>
                        </a:lnTo>
                        <a:lnTo>
                          <a:pt x="45" y="57"/>
                        </a:lnTo>
                        <a:lnTo>
                          <a:pt x="39" y="36"/>
                        </a:lnTo>
                        <a:lnTo>
                          <a:pt x="35" y="41"/>
                        </a:lnTo>
                        <a:lnTo>
                          <a:pt x="29" y="41"/>
                        </a:lnTo>
                        <a:lnTo>
                          <a:pt x="20" y="40"/>
                        </a:lnTo>
                        <a:lnTo>
                          <a:pt x="14" y="31"/>
                        </a:lnTo>
                        <a:lnTo>
                          <a:pt x="8" y="19"/>
                        </a:lnTo>
                        <a:lnTo>
                          <a:pt x="3" y="0"/>
                        </a:lnTo>
                      </a:path>
                    </a:pathLst>
                  </a:custGeom>
                  <a:blipFill dpi="0" rotWithShape="0">
                    <a:blip r:embed="rId1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36" name="Freeform 173">
                    <a:extLst>
                      <a:ext uri="{FF2B5EF4-FFF2-40B4-BE49-F238E27FC236}">
                        <a16:creationId xmlns:a16="http://schemas.microsoft.com/office/drawing/2014/main" xmlns="" id="{EE1C4B32-719F-4A96-963B-376125A7430B}"/>
                      </a:ext>
                    </a:extLst>
                  </p:cNvPr>
                  <p:cNvSpPr>
                    <a:spLocks/>
                  </p:cNvSpPr>
                  <p:nvPr/>
                </p:nvSpPr>
                <p:spPr bwMode="auto">
                  <a:xfrm>
                    <a:off x="2785" y="1511"/>
                    <a:ext cx="43" cy="76"/>
                  </a:xfrm>
                  <a:custGeom>
                    <a:avLst/>
                    <a:gdLst>
                      <a:gd name="T0" fmla="*/ 41 w 43"/>
                      <a:gd name="T1" fmla="*/ 0 h 76"/>
                      <a:gd name="T2" fmla="*/ 42 w 43"/>
                      <a:gd name="T3" fmla="*/ 30 h 76"/>
                      <a:gd name="T4" fmla="*/ 39 w 43"/>
                      <a:gd name="T5" fmla="*/ 22 h 76"/>
                      <a:gd name="T6" fmla="*/ 36 w 43"/>
                      <a:gd name="T7" fmla="*/ 32 h 76"/>
                      <a:gd name="T8" fmla="*/ 33 w 43"/>
                      <a:gd name="T9" fmla="*/ 46 h 76"/>
                      <a:gd name="T10" fmla="*/ 29 w 43"/>
                      <a:gd name="T11" fmla="*/ 58 h 76"/>
                      <a:gd name="T12" fmla="*/ 21 w 43"/>
                      <a:gd name="T13" fmla="*/ 67 h 76"/>
                      <a:gd name="T14" fmla="*/ 13 w 43"/>
                      <a:gd name="T15" fmla="*/ 73 h 76"/>
                      <a:gd name="T16" fmla="*/ 5 w 43"/>
                      <a:gd name="T17" fmla="*/ 75 h 76"/>
                      <a:gd name="T18" fmla="*/ 3 w 43"/>
                      <a:gd name="T19" fmla="*/ 71 h 76"/>
                      <a:gd name="T20" fmla="*/ 0 w 43"/>
                      <a:gd name="T21" fmla="*/ 64 h 76"/>
                      <a:gd name="T22" fmla="*/ 0 w 43"/>
                      <a:gd name="T23" fmla="*/ 57 h 76"/>
                      <a:gd name="T24" fmla="*/ 1 w 43"/>
                      <a:gd name="T25" fmla="*/ 49 h 76"/>
                      <a:gd name="T26" fmla="*/ 4 w 43"/>
                      <a:gd name="T27" fmla="*/ 36 h 76"/>
                      <a:gd name="T28" fmla="*/ 10 w 43"/>
                      <a:gd name="T29" fmla="*/ 41 h 76"/>
                      <a:gd name="T30" fmla="*/ 20 w 43"/>
                      <a:gd name="T31" fmla="*/ 41 h 76"/>
                      <a:gd name="T32" fmla="*/ 26 w 43"/>
                      <a:gd name="T33" fmla="*/ 40 h 76"/>
                      <a:gd name="T34" fmla="*/ 37 w 43"/>
                      <a:gd name="T35" fmla="*/ 15 h 76"/>
                      <a:gd name="T36" fmla="*/ 41 w 43"/>
                      <a:gd name="T37" fmla="*/ 0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3"/>
                      <a:gd name="T58" fmla="*/ 0 h 76"/>
                      <a:gd name="T59" fmla="*/ 43 w 43"/>
                      <a:gd name="T60" fmla="*/ 76 h 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3" h="76">
                        <a:moveTo>
                          <a:pt x="41" y="0"/>
                        </a:moveTo>
                        <a:lnTo>
                          <a:pt x="42" y="30"/>
                        </a:lnTo>
                        <a:lnTo>
                          <a:pt x="39" y="22"/>
                        </a:lnTo>
                        <a:lnTo>
                          <a:pt x="36" y="32"/>
                        </a:lnTo>
                        <a:lnTo>
                          <a:pt x="33" y="46"/>
                        </a:lnTo>
                        <a:lnTo>
                          <a:pt x="29" y="58"/>
                        </a:lnTo>
                        <a:lnTo>
                          <a:pt x="21" y="67"/>
                        </a:lnTo>
                        <a:lnTo>
                          <a:pt x="13" y="73"/>
                        </a:lnTo>
                        <a:lnTo>
                          <a:pt x="5" y="75"/>
                        </a:lnTo>
                        <a:lnTo>
                          <a:pt x="3" y="71"/>
                        </a:lnTo>
                        <a:lnTo>
                          <a:pt x="0" y="64"/>
                        </a:lnTo>
                        <a:lnTo>
                          <a:pt x="0" y="57"/>
                        </a:lnTo>
                        <a:lnTo>
                          <a:pt x="1" y="49"/>
                        </a:lnTo>
                        <a:lnTo>
                          <a:pt x="4" y="36"/>
                        </a:lnTo>
                        <a:lnTo>
                          <a:pt x="10" y="41"/>
                        </a:lnTo>
                        <a:lnTo>
                          <a:pt x="20" y="41"/>
                        </a:lnTo>
                        <a:lnTo>
                          <a:pt x="26" y="40"/>
                        </a:lnTo>
                        <a:lnTo>
                          <a:pt x="37" y="15"/>
                        </a:lnTo>
                        <a:lnTo>
                          <a:pt x="41" y="0"/>
                        </a:lnTo>
                      </a:path>
                    </a:pathLst>
                  </a:custGeom>
                  <a:blipFill dpi="0" rotWithShape="0">
                    <a:blip r:embed="rId1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14394" name="Group 174">
                <a:extLst>
                  <a:ext uri="{FF2B5EF4-FFF2-40B4-BE49-F238E27FC236}">
                    <a16:creationId xmlns:a16="http://schemas.microsoft.com/office/drawing/2014/main" xmlns="" id="{DC6318D5-4098-41B2-965A-95B439004235}"/>
                  </a:ext>
                </a:extLst>
              </p:cNvPr>
              <p:cNvGrpSpPr>
                <a:grpSpLocks/>
              </p:cNvGrpSpPr>
              <p:nvPr/>
            </p:nvGrpSpPr>
            <p:grpSpPr bwMode="auto">
              <a:xfrm>
                <a:off x="2640" y="816"/>
                <a:ext cx="1170" cy="798"/>
                <a:chOff x="2640" y="816"/>
                <a:chExt cx="1170" cy="798"/>
              </a:xfrm>
            </p:grpSpPr>
            <p:grpSp>
              <p:nvGrpSpPr>
                <p:cNvPr id="14395" name="Group 175">
                  <a:extLst>
                    <a:ext uri="{FF2B5EF4-FFF2-40B4-BE49-F238E27FC236}">
                      <a16:creationId xmlns:a16="http://schemas.microsoft.com/office/drawing/2014/main" xmlns="" id="{961CA509-375D-4B1D-A377-399B64E5352D}"/>
                    </a:ext>
                  </a:extLst>
                </p:cNvPr>
                <p:cNvGrpSpPr>
                  <a:grpSpLocks/>
                </p:cNvGrpSpPr>
                <p:nvPr/>
              </p:nvGrpSpPr>
              <p:grpSpPr bwMode="auto">
                <a:xfrm>
                  <a:off x="3018" y="854"/>
                  <a:ext cx="153" cy="691"/>
                  <a:chOff x="3018" y="854"/>
                  <a:chExt cx="153" cy="691"/>
                </a:xfrm>
              </p:grpSpPr>
              <p:grpSp>
                <p:nvGrpSpPr>
                  <p:cNvPr id="14517" name="Group 176">
                    <a:extLst>
                      <a:ext uri="{FF2B5EF4-FFF2-40B4-BE49-F238E27FC236}">
                        <a16:creationId xmlns:a16="http://schemas.microsoft.com/office/drawing/2014/main" xmlns="" id="{B1F02424-7054-4941-A910-456A3F8E214C}"/>
                      </a:ext>
                    </a:extLst>
                  </p:cNvPr>
                  <p:cNvGrpSpPr>
                    <a:grpSpLocks/>
                  </p:cNvGrpSpPr>
                  <p:nvPr/>
                </p:nvGrpSpPr>
                <p:grpSpPr bwMode="auto">
                  <a:xfrm>
                    <a:off x="3053" y="854"/>
                    <a:ext cx="84" cy="112"/>
                    <a:chOff x="3053" y="854"/>
                    <a:chExt cx="84" cy="112"/>
                  </a:xfrm>
                </p:grpSpPr>
                <p:sp>
                  <p:nvSpPr>
                    <p:cNvPr id="14526" name="Freeform 177">
                      <a:extLst>
                        <a:ext uri="{FF2B5EF4-FFF2-40B4-BE49-F238E27FC236}">
                          <a16:creationId xmlns:a16="http://schemas.microsoft.com/office/drawing/2014/main" xmlns="" id="{A0093E7C-3246-499A-9AA5-9AD27355F6C9}"/>
                        </a:ext>
                      </a:extLst>
                    </p:cNvPr>
                    <p:cNvSpPr>
                      <a:spLocks/>
                    </p:cNvSpPr>
                    <p:nvPr/>
                  </p:nvSpPr>
                  <p:spPr bwMode="auto">
                    <a:xfrm>
                      <a:off x="3064" y="859"/>
                      <a:ext cx="65" cy="107"/>
                    </a:xfrm>
                    <a:custGeom>
                      <a:avLst/>
                      <a:gdLst>
                        <a:gd name="T0" fmla="*/ 15 w 65"/>
                        <a:gd name="T1" fmla="*/ 99 h 107"/>
                        <a:gd name="T2" fmla="*/ 15 w 65"/>
                        <a:gd name="T3" fmla="*/ 83 h 107"/>
                        <a:gd name="T4" fmla="*/ 10 w 65"/>
                        <a:gd name="T5" fmla="*/ 74 h 107"/>
                        <a:gd name="T6" fmla="*/ 7 w 65"/>
                        <a:gd name="T7" fmla="*/ 67 h 107"/>
                        <a:gd name="T8" fmla="*/ 3 w 65"/>
                        <a:gd name="T9" fmla="*/ 59 h 107"/>
                        <a:gd name="T10" fmla="*/ 1 w 65"/>
                        <a:gd name="T11" fmla="*/ 52 h 107"/>
                        <a:gd name="T12" fmla="*/ 0 w 65"/>
                        <a:gd name="T13" fmla="*/ 46 h 107"/>
                        <a:gd name="T14" fmla="*/ 0 w 65"/>
                        <a:gd name="T15" fmla="*/ 32 h 107"/>
                        <a:gd name="T16" fmla="*/ 1 w 65"/>
                        <a:gd name="T17" fmla="*/ 23 h 107"/>
                        <a:gd name="T18" fmla="*/ 5 w 65"/>
                        <a:gd name="T19" fmla="*/ 14 h 107"/>
                        <a:gd name="T20" fmla="*/ 10 w 65"/>
                        <a:gd name="T21" fmla="*/ 8 h 107"/>
                        <a:gd name="T22" fmla="*/ 13 w 65"/>
                        <a:gd name="T23" fmla="*/ 5 h 107"/>
                        <a:gd name="T24" fmla="*/ 20 w 65"/>
                        <a:gd name="T25" fmla="*/ 2 h 107"/>
                        <a:gd name="T26" fmla="*/ 29 w 65"/>
                        <a:gd name="T27" fmla="*/ 0 h 107"/>
                        <a:gd name="T28" fmla="*/ 39 w 65"/>
                        <a:gd name="T29" fmla="*/ 1 h 107"/>
                        <a:gd name="T30" fmla="*/ 47 w 65"/>
                        <a:gd name="T31" fmla="*/ 3 h 107"/>
                        <a:gd name="T32" fmla="*/ 56 w 65"/>
                        <a:gd name="T33" fmla="*/ 9 h 107"/>
                        <a:gd name="T34" fmla="*/ 60 w 65"/>
                        <a:gd name="T35" fmla="*/ 14 h 107"/>
                        <a:gd name="T36" fmla="*/ 63 w 65"/>
                        <a:gd name="T37" fmla="*/ 19 h 107"/>
                        <a:gd name="T38" fmla="*/ 64 w 65"/>
                        <a:gd name="T39" fmla="*/ 26 h 107"/>
                        <a:gd name="T40" fmla="*/ 64 w 65"/>
                        <a:gd name="T41" fmla="*/ 39 h 107"/>
                        <a:gd name="T42" fmla="*/ 61 w 65"/>
                        <a:gd name="T43" fmla="*/ 50 h 107"/>
                        <a:gd name="T44" fmla="*/ 57 w 65"/>
                        <a:gd name="T45" fmla="*/ 61 h 107"/>
                        <a:gd name="T46" fmla="*/ 53 w 65"/>
                        <a:gd name="T47" fmla="*/ 69 h 107"/>
                        <a:gd name="T48" fmla="*/ 50 w 65"/>
                        <a:gd name="T49" fmla="*/ 75 h 107"/>
                        <a:gd name="T50" fmla="*/ 46 w 65"/>
                        <a:gd name="T51" fmla="*/ 83 h 107"/>
                        <a:gd name="T52" fmla="*/ 45 w 65"/>
                        <a:gd name="T53" fmla="*/ 95 h 107"/>
                        <a:gd name="T54" fmla="*/ 44 w 65"/>
                        <a:gd name="T55" fmla="*/ 101 h 107"/>
                        <a:gd name="T56" fmla="*/ 38 w 65"/>
                        <a:gd name="T57" fmla="*/ 105 h 107"/>
                        <a:gd name="T58" fmla="*/ 31 w 65"/>
                        <a:gd name="T59" fmla="*/ 106 h 107"/>
                        <a:gd name="T60" fmla="*/ 23 w 65"/>
                        <a:gd name="T61" fmla="*/ 105 h 107"/>
                        <a:gd name="T62" fmla="*/ 18 w 65"/>
                        <a:gd name="T63" fmla="*/ 102 h 107"/>
                        <a:gd name="T64" fmla="*/ 15 w 65"/>
                        <a:gd name="T65" fmla="*/ 99 h 1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5"/>
                        <a:gd name="T100" fmla="*/ 0 h 107"/>
                        <a:gd name="T101" fmla="*/ 65 w 65"/>
                        <a:gd name="T102" fmla="*/ 107 h 1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5" h="107">
                          <a:moveTo>
                            <a:pt x="15" y="99"/>
                          </a:moveTo>
                          <a:lnTo>
                            <a:pt x="15" y="83"/>
                          </a:lnTo>
                          <a:lnTo>
                            <a:pt x="10" y="74"/>
                          </a:lnTo>
                          <a:lnTo>
                            <a:pt x="7" y="67"/>
                          </a:lnTo>
                          <a:lnTo>
                            <a:pt x="3" y="59"/>
                          </a:lnTo>
                          <a:lnTo>
                            <a:pt x="1" y="52"/>
                          </a:lnTo>
                          <a:lnTo>
                            <a:pt x="0" y="46"/>
                          </a:lnTo>
                          <a:lnTo>
                            <a:pt x="0" y="32"/>
                          </a:lnTo>
                          <a:lnTo>
                            <a:pt x="1" y="23"/>
                          </a:lnTo>
                          <a:lnTo>
                            <a:pt x="5" y="14"/>
                          </a:lnTo>
                          <a:lnTo>
                            <a:pt x="10" y="8"/>
                          </a:lnTo>
                          <a:lnTo>
                            <a:pt x="13" y="5"/>
                          </a:lnTo>
                          <a:lnTo>
                            <a:pt x="20" y="2"/>
                          </a:lnTo>
                          <a:lnTo>
                            <a:pt x="29" y="0"/>
                          </a:lnTo>
                          <a:lnTo>
                            <a:pt x="39" y="1"/>
                          </a:lnTo>
                          <a:lnTo>
                            <a:pt x="47" y="3"/>
                          </a:lnTo>
                          <a:lnTo>
                            <a:pt x="56" y="9"/>
                          </a:lnTo>
                          <a:lnTo>
                            <a:pt x="60" y="14"/>
                          </a:lnTo>
                          <a:lnTo>
                            <a:pt x="63" y="19"/>
                          </a:lnTo>
                          <a:lnTo>
                            <a:pt x="64" y="26"/>
                          </a:lnTo>
                          <a:lnTo>
                            <a:pt x="64" y="39"/>
                          </a:lnTo>
                          <a:lnTo>
                            <a:pt x="61" y="50"/>
                          </a:lnTo>
                          <a:lnTo>
                            <a:pt x="57" y="61"/>
                          </a:lnTo>
                          <a:lnTo>
                            <a:pt x="53" y="69"/>
                          </a:lnTo>
                          <a:lnTo>
                            <a:pt x="50" y="75"/>
                          </a:lnTo>
                          <a:lnTo>
                            <a:pt x="46" y="83"/>
                          </a:lnTo>
                          <a:lnTo>
                            <a:pt x="45" y="95"/>
                          </a:lnTo>
                          <a:lnTo>
                            <a:pt x="44" y="101"/>
                          </a:lnTo>
                          <a:lnTo>
                            <a:pt x="38" y="105"/>
                          </a:lnTo>
                          <a:lnTo>
                            <a:pt x="31" y="106"/>
                          </a:lnTo>
                          <a:lnTo>
                            <a:pt x="23" y="105"/>
                          </a:lnTo>
                          <a:lnTo>
                            <a:pt x="18" y="102"/>
                          </a:lnTo>
                          <a:lnTo>
                            <a:pt x="15" y="99"/>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27" name="Freeform 178">
                      <a:extLst>
                        <a:ext uri="{FF2B5EF4-FFF2-40B4-BE49-F238E27FC236}">
                          <a16:creationId xmlns:a16="http://schemas.microsoft.com/office/drawing/2014/main" xmlns="" id="{2B960468-0EE7-479D-8DEE-206DB1745BFB}"/>
                        </a:ext>
                      </a:extLst>
                    </p:cNvPr>
                    <p:cNvSpPr>
                      <a:spLocks/>
                    </p:cNvSpPr>
                    <p:nvPr/>
                  </p:nvSpPr>
                  <p:spPr bwMode="auto">
                    <a:xfrm>
                      <a:off x="3053" y="854"/>
                      <a:ext cx="84" cy="73"/>
                    </a:xfrm>
                    <a:custGeom>
                      <a:avLst/>
                      <a:gdLst>
                        <a:gd name="T0" fmla="*/ 6 w 84"/>
                        <a:gd name="T1" fmla="*/ 62 h 73"/>
                        <a:gd name="T2" fmla="*/ 1 w 84"/>
                        <a:gd name="T3" fmla="*/ 55 h 73"/>
                        <a:gd name="T4" fmla="*/ 0 w 84"/>
                        <a:gd name="T5" fmla="*/ 47 h 73"/>
                        <a:gd name="T6" fmla="*/ 0 w 84"/>
                        <a:gd name="T7" fmla="*/ 37 h 73"/>
                        <a:gd name="T8" fmla="*/ 0 w 84"/>
                        <a:gd name="T9" fmla="*/ 29 h 73"/>
                        <a:gd name="T10" fmla="*/ 4 w 84"/>
                        <a:gd name="T11" fmla="*/ 20 h 73"/>
                        <a:gd name="T12" fmla="*/ 9 w 84"/>
                        <a:gd name="T13" fmla="*/ 14 h 73"/>
                        <a:gd name="T14" fmla="*/ 14 w 84"/>
                        <a:gd name="T15" fmla="*/ 9 h 73"/>
                        <a:gd name="T16" fmla="*/ 22 w 84"/>
                        <a:gd name="T17" fmla="*/ 3 h 73"/>
                        <a:gd name="T18" fmla="*/ 28 w 84"/>
                        <a:gd name="T19" fmla="*/ 1 h 73"/>
                        <a:gd name="T20" fmla="*/ 41 w 84"/>
                        <a:gd name="T21" fmla="*/ 0 h 73"/>
                        <a:gd name="T22" fmla="*/ 52 w 84"/>
                        <a:gd name="T23" fmla="*/ 0 h 73"/>
                        <a:gd name="T24" fmla="*/ 60 w 84"/>
                        <a:gd name="T25" fmla="*/ 3 h 73"/>
                        <a:gd name="T26" fmla="*/ 67 w 84"/>
                        <a:gd name="T27" fmla="*/ 5 h 73"/>
                        <a:gd name="T28" fmla="*/ 73 w 84"/>
                        <a:gd name="T29" fmla="*/ 12 h 73"/>
                        <a:gd name="T30" fmla="*/ 77 w 84"/>
                        <a:gd name="T31" fmla="*/ 18 h 73"/>
                        <a:gd name="T32" fmla="*/ 81 w 84"/>
                        <a:gd name="T33" fmla="*/ 24 h 73"/>
                        <a:gd name="T34" fmla="*/ 83 w 84"/>
                        <a:gd name="T35" fmla="*/ 31 h 73"/>
                        <a:gd name="T36" fmla="*/ 83 w 84"/>
                        <a:gd name="T37" fmla="*/ 44 h 73"/>
                        <a:gd name="T38" fmla="*/ 83 w 84"/>
                        <a:gd name="T39" fmla="*/ 53 h 73"/>
                        <a:gd name="T40" fmla="*/ 80 w 84"/>
                        <a:gd name="T41" fmla="*/ 57 h 73"/>
                        <a:gd name="T42" fmla="*/ 76 w 84"/>
                        <a:gd name="T43" fmla="*/ 63 h 73"/>
                        <a:gd name="T44" fmla="*/ 73 w 84"/>
                        <a:gd name="T45" fmla="*/ 67 h 73"/>
                        <a:gd name="T46" fmla="*/ 65 w 84"/>
                        <a:gd name="T47" fmla="*/ 70 h 73"/>
                        <a:gd name="T48" fmla="*/ 57 w 84"/>
                        <a:gd name="T49" fmla="*/ 72 h 73"/>
                        <a:gd name="T50" fmla="*/ 63 w 84"/>
                        <a:gd name="T51" fmla="*/ 63 h 73"/>
                        <a:gd name="T52" fmla="*/ 69 w 84"/>
                        <a:gd name="T53" fmla="*/ 47 h 73"/>
                        <a:gd name="T54" fmla="*/ 70 w 84"/>
                        <a:gd name="T55" fmla="*/ 41 h 73"/>
                        <a:gd name="T56" fmla="*/ 69 w 84"/>
                        <a:gd name="T57" fmla="*/ 36 h 73"/>
                        <a:gd name="T58" fmla="*/ 67 w 84"/>
                        <a:gd name="T59" fmla="*/ 29 h 73"/>
                        <a:gd name="T60" fmla="*/ 53 w 84"/>
                        <a:gd name="T61" fmla="*/ 33 h 73"/>
                        <a:gd name="T62" fmla="*/ 38 w 84"/>
                        <a:gd name="T63" fmla="*/ 33 h 73"/>
                        <a:gd name="T64" fmla="*/ 27 w 84"/>
                        <a:gd name="T65" fmla="*/ 32 h 73"/>
                        <a:gd name="T66" fmla="*/ 18 w 84"/>
                        <a:gd name="T67" fmla="*/ 30 h 73"/>
                        <a:gd name="T68" fmla="*/ 15 w 84"/>
                        <a:gd name="T69" fmla="*/ 34 h 73"/>
                        <a:gd name="T70" fmla="*/ 13 w 84"/>
                        <a:gd name="T71" fmla="*/ 41 h 73"/>
                        <a:gd name="T72" fmla="*/ 13 w 84"/>
                        <a:gd name="T73" fmla="*/ 48 h 73"/>
                        <a:gd name="T74" fmla="*/ 19 w 84"/>
                        <a:gd name="T75" fmla="*/ 63 h 73"/>
                        <a:gd name="T76" fmla="*/ 23 w 84"/>
                        <a:gd name="T77" fmla="*/ 72 h 73"/>
                        <a:gd name="T78" fmla="*/ 13 w 84"/>
                        <a:gd name="T79" fmla="*/ 67 h 73"/>
                        <a:gd name="T80" fmla="*/ 6 w 84"/>
                        <a:gd name="T81" fmla="*/ 62 h 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73"/>
                        <a:gd name="T125" fmla="*/ 84 w 84"/>
                        <a:gd name="T126" fmla="*/ 73 h 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73">
                          <a:moveTo>
                            <a:pt x="6" y="62"/>
                          </a:moveTo>
                          <a:lnTo>
                            <a:pt x="1" y="55"/>
                          </a:lnTo>
                          <a:lnTo>
                            <a:pt x="0" y="47"/>
                          </a:lnTo>
                          <a:lnTo>
                            <a:pt x="0" y="37"/>
                          </a:lnTo>
                          <a:lnTo>
                            <a:pt x="0" y="29"/>
                          </a:lnTo>
                          <a:lnTo>
                            <a:pt x="4" y="20"/>
                          </a:lnTo>
                          <a:lnTo>
                            <a:pt x="9" y="14"/>
                          </a:lnTo>
                          <a:lnTo>
                            <a:pt x="14" y="9"/>
                          </a:lnTo>
                          <a:lnTo>
                            <a:pt x="22" y="3"/>
                          </a:lnTo>
                          <a:lnTo>
                            <a:pt x="28" y="1"/>
                          </a:lnTo>
                          <a:lnTo>
                            <a:pt x="41" y="0"/>
                          </a:lnTo>
                          <a:lnTo>
                            <a:pt x="52" y="0"/>
                          </a:lnTo>
                          <a:lnTo>
                            <a:pt x="60" y="3"/>
                          </a:lnTo>
                          <a:lnTo>
                            <a:pt x="67" y="5"/>
                          </a:lnTo>
                          <a:lnTo>
                            <a:pt x="73" y="12"/>
                          </a:lnTo>
                          <a:lnTo>
                            <a:pt x="77" y="18"/>
                          </a:lnTo>
                          <a:lnTo>
                            <a:pt x="81" y="24"/>
                          </a:lnTo>
                          <a:lnTo>
                            <a:pt x="83" y="31"/>
                          </a:lnTo>
                          <a:lnTo>
                            <a:pt x="83" y="44"/>
                          </a:lnTo>
                          <a:lnTo>
                            <a:pt x="83" y="53"/>
                          </a:lnTo>
                          <a:lnTo>
                            <a:pt x="80" y="57"/>
                          </a:lnTo>
                          <a:lnTo>
                            <a:pt x="76" y="63"/>
                          </a:lnTo>
                          <a:lnTo>
                            <a:pt x="73" y="67"/>
                          </a:lnTo>
                          <a:lnTo>
                            <a:pt x="65" y="70"/>
                          </a:lnTo>
                          <a:lnTo>
                            <a:pt x="57" y="72"/>
                          </a:lnTo>
                          <a:lnTo>
                            <a:pt x="63" y="63"/>
                          </a:lnTo>
                          <a:lnTo>
                            <a:pt x="69" y="47"/>
                          </a:lnTo>
                          <a:lnTo>
                            <a:pt x="70" y="41"/>
                          </a:lnTo>
                          <a:lnTo>
                            <a:pt x="69" y="36"/>
                          </a:lnTo>
                          <a:lnTo>
                            <a:pt x="67" y="29"/>
                          </a:lnTo>
                          <a:lnTo>
                            <a:pt x="53" y="33"/>
                          </a:lnTo>
                          <a:lnTo>
                            <a:pt x="38" y="33"/>
                          </a:lnTo>
                          <a:lnTo>
                            <a:pt x="27" y="32"/>
                          </a:lnTo>
                          <a:lnTo>
                            <a:pt x="18" y="30"/>
                          </a:lnTo>
                          <a:lnTo>
                            <a:pt x="15" y="34"/>
                          </a:lnTo>
                          <a:lnTo>
                            <a:pt x="13" y="41"/>
                          </a:lnTo>
                          <a:lnTo>
                            <a:pt x="13" y="48"/>
                          </a:lnTo>
                          <a:lnTo>
                            <a:pt x="19" y="63"/>
                          </a:lnTo>
                          <a:lnTo>
                            <a:pt x="23" y="72"/>
                          </a:lnTo>
                          <a:lnTo>
                            <a:pt x="13" y="67"/>
                          </a:lnTo>
                          <a:lnTo>
                            <a:pt x="6" y="62"/>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28" name="Group 179">
                      <a:extLst>
                        <a:ext uri="{FF2B5EF4-FFF2-40B4-BE49-F238E27FC236}">
                          <a16:creationId xmlns:a16="http://schemas.microsoft.com/office/drawing/2014/main" xmlns="" id="{CEC45EFB-228C-4E33-8E08-11CE4686FD38}"/>
                        </a:ext>
                      </a:extLst>
                    </p:cNvPr>
                    <p:cNvGrpSpPr>
                      <a:grpSpLocks/>
                    </p:cNvGrpSpPr>
                    <p:nvPr/>
                  </p:nvGrpSpPr>
                  <p:grpSpPr bwMode="auto">
                    <a:xfrm>
                      <a:off x="3062" y="909"/>
                      <a:ext cx="67" cy="11"/>
                      <a:chOff x="3062" y="909"/>
                      <a:chExt cx="67" cy="11"/>
                    </a:xfrm>
                  </p:grpSpPr>
                  <p:sp>
                    <p:nvSpPr>
                      <p:cNvPr id="14529" name="Oval 180">
                        <a:extLst>
                          <a:ext uri="{FF2B5EF4-FFF2-40B4-BE49-F238E27FC236}">
                            <a16:creationId xmlns:a16="http://schemas.microsoft.com/office/drawing/2014/main" xmlns="" id="{7F591DF7-2354-426E-9B9B-9F809F42FFE0}"/>
                          </a:ext>
                        </a:extLst>
                      </p:cNvPr>
                      <p:cNvSpPr>
                        <a:spLocks noChangeArrowheads="1"/>
                      </p:cNvSpPr>
                      <p:nvPr/>
                    </p:nvSpPr>
                    <p:spPr bwMode="auto">
                      <a:xfrm>
                        <a:off x="3062" y="909"/>
                        <a:ext cx="9" cy="10"/>
                      </a:xfrm>
                      <a:prstGeom prst="ellipse">
                        <a:avLst/>
                      </a:prstGeom>
                      <a:blipFill dpi="0" rotWithShape="0">
                        <a:blip r:embed="rId18"/>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14530" name="Oval 181">
                        <a:extLst>
                          <a:ext uri="{FF2B5EF4-FFF2-40B4-BE49-F238E27FC236}">
                            <a16:creationId xmlns:a16="http://schemas.microsoft.com/office/drawing/2014/main" xmlns="" id="{B7137798-6EF2-404F-A6DE-365231C3D0C6}"/>
                          </a:ext>
                        </a:extLst>
                      </p:cNvPr>
                      <p:cNvSpPr>
                        <a:spLocks noChangeArrowheads="1"/>
                      </p:cNvSpPr>
                      <p:nvPr/>
                    </p:nvSpPr>
                    <p:spPr bwMode="auto">
                      <a:xfrm>
                        <a:off x="3120" y="910"/>
                        <a:ext cx="9" cy="10"/>
                      </a:xfrm>
                      <a:prstGeom prst="ellipse">
                        <a:avLst/>
                      </a:prstGeom>
                      <a:blipFill dpi="0" rotWithShape="0">
                        <a:blip r:embed="rId18"/>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sp>
                <p:nvSpPr>
                  <p:cNvPr id="14518" name="Freeform 182">
                    <a:extLst>
                      <a:ext uri="{FF2B5EF4-FFF2-40B4-BE49-F238E27FC236}">
                        <a16:creationId xmlns:a16="http://schemas.microsoft.com/office/drawing/2014/main" xmlns="" id="{F25010B7-3EFA-4D98-A8B0-5CBFB0E4CA0F}"/>
                      </a:ext>
                    </a:extLst>
                  </p:cNvPr>
                  <p:cNvSpPr>
                    <a:spLocks/>
                  </p:cNvSpPr>
                  <p:nvPr/>
                </p:nvSpPr>
                <p:spPr bwMode="auto">
                  <a:xfrm>
                    <a:off x="3049" y="1321"/>
                    <a:ext cx="81" cy="203"/>
                  </a:xfrm>
                  <a:custGeom>
                    <a:avLst/>
                    <a:gdLst>
                      <a:gd name="T0" fmla="*/ 18 w 81"/>
                      <a:gd name="T1" fmla="*/ 0 h 203"/>
                      <a:gd name="T2" fmla="*/ 16 w 81"/>
                      <a:gd name="T3" fmla="*/ 24 h 203"/>
                      <a:gd name="T4" fmla="*/ 14 w 81"/>
                      <a:gd name="T5" fmla="*/ 51 h 203"/>
                      <a:gd name="T6" fmla="*/ 14 w 81"/>
                      <a:gd name="T7" fmla="*/ 78 h 203"/>
                      <a:gd name="T8" fmla="*/ 16 w 81"/>
                      <a:gd name="T9" fmla="*/ 103 h 203"/>
                      <a:gd name="T10" fmla="*/ 16 w 81"/>
                      <a:gd name="T11" fmla="*/ 123 h 203"/>
                      <a:gd name="T12" fmla="*/ 16 w 81"/>
                      <a:gd name="T13" fmla="*/ 148 h 203"/>
                      <a:gd name="T14" fmla="*/ 15 w 81"/>
                      <a:gd name="T15" fmla="*/ 159 h 203"/>
                      <a:gd name="T16" fmla="*/ 4 w 81"/>
                      <a:gd name="T17" fmla="*/ 190 h 203"/>
                      <a:gd name="T18" fmla="*/ 0 w 81"/>
                      <a:gd name="T19" fmla="*/ 202 h 203"/>
                      <a:gd name="T20" fmla="*/ 17 w 81"/>
                      <a:gd name="T21" fmla="*/ 202 h 203"/>
                      <a:gd name="T22" fmla="*/ 25 w 81"/>
                      <a:gd name="T23" fmla="*/ 188 h 203"/>
                      <a:gd name="T24" fmla="*/ 30 w 81"/>
                      <a:gd name="T25" fmla="*/ 172 h 203"/>
                      <a:gd name="T26" fmla="*/ 33 w 81"/>
                      <a:gd name="T27" fmla="*/ 147 h 203"/>
                      <a:gd name="T28" fmla="*/ 43 w 81"/>
                      <a:gd name="T29" fmla="*/ 78 h 203"/>
                      <a:gd name="T30" fmla="*/ 46 w 81"/>
                      <a:gd name="T31" fmla="*/ 58 h 203"/>
                      <a:gd name="T32" fmla="*/ 44 w 81"/>
                      <a:gd name="T33" fmla="*/ 96 h 203"/>
                      <a:gd name="T34" fmla="*/ 47 w 81"/>
                      <a:gd name="T35" fmla="*/ 119 h 203"/>
                      <a:gd name="T36" fmla="*/ 48 w 81"/>
                      <a:gd name="T37" fmla="*/ 140 h 203"/>
                      <a:gd name="T38" fmla="*/ 46 w 81"/>
                      <a:gd name="T39" fmla="*/ 160 h 203"/>
                      <a:gd name="T40" fmla="*/ 47 w 81"/>
                      <a:gd name="T41" fmla="*/ 169 h 203"/>
                      <a:gd name="T42" fmla="*/ 58 w 81"/>
                      <a:gd name="T43" fmla="*/ 199 h 203"/>
                      <a:gd name="T44" fmla="*/ 69 w 81"/>
                      <a:gd name="T45" fmla="*/ 199 h 203"/>
                      <a:gd name="T46" fmla="*/ 74 w 81"/>
                      <a:gd name="T47" fmla="*/ 199 h 203"/>
                      <a:gd name="T48" fmla="*/ 80 w 81"/>
                      <a:gd name="T49" fmla="*/ 193 h 203"/>
                      <a:gd name="T50" fmla="*/ 64 w 81"/>
                      <a:gd name="T51" fmla="*/ 160 h 203"/>
                      <a:gd name="T52" fmla="*/ 72 w 81"/>
                      <a:gd name="T53" fmla="*/ 90 h 203"/>
                      <a:gd name="T54" fmla="*/ 75 w 81"/>
                      <a:gd name="T55" fmla="*/ 57 h 203"/>
                      <a:gd name="T56" fmla="*/ 75 w 81"/>
                      <a:gd name="T57" fmla="*/ 1 h 203"/>
                      <a:gd name="T58" fmla="*/ 18 w 81"/>
                      <a:gd name="T59" fmla="*/ 0 h 2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1"/>
                      <a:gd name="T91" fmla="*/ 0 h 203"/>
                      <a:gd name="T92" fmla="*/ 81 w 81"/>
                      <a:gd name="T93" fmla="*/ 203 h 2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1" h="203">
                        <a:moveTo>
                          <a:pt x="18" y="0"/>
                        </a:moveTo>
                        <a:lnTo>
                          <a:pt x="16" y="24"/>
                        </a:lnTo>
                        <a:lnTo>
                          <a:pt x="14" y="51"/>
                        </a:lnTo>
                        <a:lnTo>
                          <a:pt x="14" y="78"/>
                        </a:lnTo>
                        <a:lnTo>
                          <a:pt x="16" y="103"/>
                        </a:lnTo>
                        <a:lnTo>
                          <a:pt x="16" y="123"/>
                        </a:lnTo>
                        <a:lnTo>
                          <a:pt x="16" y="148"/>
                        </a:lnTo>
                        <a:lnTo>
                          <a:pt x="15" y="159"/>
                        </a:lnTo>
                        <a:lnTo>
                          <a:pt x="4" y="190"/>
                        </a:lnTo>
                        <a:lnTo>
                          <a:pt x="0" y="202"/>
                        </a:lnTo>
                        <a:lnTo>
                          <a:pt x="17" y="202"/>
                        </a:lnTo>
                        <a:lnTo>
                          <a:pt x="25" y="188"/>
                        </a:lnTo>
                        <a:lnTo>
                          <a:pt x="30" y="172"/>
                        </a:lnTo>
                        <a:lnTo>
                          <a:pt x="33" y="147"/>
                        </a:lnTo>
                        <a:lnTo>
                          <a:pt x="43" y="78"/>
                        </a:lnTo>
                        <a:lnTo>
                          <a:pt x="46" y="58"/>
                        </a:lnTo>
                        <a:lnTo>
                          <a:pt x="44" y="96"/>
                        </a:lnTo>
                        <a:lnTo>
                          <a:pt x="47" y="119"/>
                        </a:lnTo>
                        <a:lnTo>
                          <a:pt x="48" y="140"/>
                        </a:lnTo>
                        <a:lnTo>
                          <a:pt x="46" y="160"/>
                        </a:lnTo>
                        <a:lnTo>
                          <a:pt x="47" y="169"/>
                        </a:lnTo>
                        <a:lnTo>
                          <a:pt x="58" y="199"/>
                        </a:lnTo>
                        <a:lnTo>
                          <a:pt x="69" y="199"/>
                        </a:lnTo>
                        <a:lnTo>
                          <a:pt x="74" y="199"/>
                        </a:lnTo>
                        <a:lnTo>
                          <a:pt x="80" y="193"/>
                        </a:lnTo>
                        <a:lnTo>
                          <a:pt x="64" y="160"/>
                        </a:lnTo>
                        <a:lnTo>
                          <a:pt x="72" y="90"/>
                        </a:lnTo>
                        <a:lnTo>
                          <a:pt x="75" y="57"/>
                        </a:lnTo>
                        <a:lnTo>
                          <a:pt x="75" y="1"/>
                        </a:lnTo>
                        <a:lnTo>
                          <a:pt x="18" y="0"/>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19" name="Group 183">
                    <a:extLst>
                      <a:ext uri="{FF2B5EF4-FFF2-40B4-BE49-F238E27FC236}">
                        <a16:creationId xmlns:a16="http://schemas.microsoft.com/office/drawing/2014/main" xmlns="" id="{F2BBA3EE-9913-4072-8524-8153DFD2502E}"/>
                      </a:ext>
                    </a:extLst>
                  </p:cNvPr>
                  <p:cNvGrpSpPr>
                    <a:grpSpLocks/>
                  </p:cNvGrpSpPr>
                  <p:nvPr/>
                </p:nvGrpSpPr>
                <p:grpSpPr bwMode="auto">
                  <a:xfrm>
                    <a:off x="3020" y="1069"/>
                    <a:ext cx="148" cy="203"/>
                    <a:chOff x="3020" y="1069"/>
                    <a:chExt cx="148" cy="203"/>
                  </a:xfrm>
                </p:grpSpPr>
                <p:sp>
                  <p:nvSpPr>
                    <p:cNvPr id="14524" name="Freeform 184">
                      <a:extLst>
                        <a:ext uri="{FF2B5EF4-FFF2-40B4-BE49-F238E27FC236}">
                          <a16:creationId xmlns:a16="http://schemas.microsoft.com/office/drawing/2014/main" xmlns="" id="{215B4C9B-2FE1-406F-8B02-0C4AE5C4BAE7}"/>
                        </a:ext>
                      </a:extLst>
                    </p:cNvPr>
                    <p:cNvSpPr>
                      <a:spLocks/>
                    </p:cNvSpPr>
                    <p:nvPr/>
                  </p:nvSpPr>
                  <p:spPr bwMode="auto">
                    <a:xfrm>
                      <a:off x="3020" y="1075"/>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4 h 197"/>
                        <a:gd name="T16" fmla="*/ 40 w 41"/>
                        <a:gd name="T17" fmla="*/ 158 h 197"/>
                        <a:gd name="T18" fmla="*/ 28 w 41"/>
                        <a:gd name="T19" fmla="*/ 140 h 197"/>
                        <a:gd name="T20" fmla="*/ 20 w 41"/>
                        <a:gd name="T21" fmla="*/ 130 h 197"/>
                        <a:gd name="T22" fmla="*/ 21 w 41"/>
                        <a:gd name="T23" fmla="*/ 40 h 197"/>
                        <a:gd name="T24" fmla="*/ 25 w 41"/>
                        <a:gd name="T25" fmla="*/ 3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4"/>
                          </a:lnTo>
                          <a:lnTo>
                            <a:pt x="40" y="158"/>
                          </a:lnTo>
                          <a:lnTo>
                            <a:pt x="28" y="140"/>
                          </a:lnTo>
                          <a:lnTo>
                            <a:pt x="20" y="130"/>
                          </a:lnTo>
                          <a:lnTo>
                            <a:pt x="21" y="40"/>
                          </a:lnTo>
                          <a:lnTo>
                            <a:pt x="25" y="3"/>
                          </a:lnTo>
                          <a:lnTo>
                            <a:pt x="2" y="0"/>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25" name="Freeform 185">
                      <a:extLst>
                        <a:ext uri="{FF2B5EF4-FFF2-40B4-BE49-F238E27FC236}">
                          <a16:creationId xmlns:a16="http://schemas.microsoft.com/office/drawing/2014/main" xmlns="" id="{4BCFC70F-F5D3-4C38-AD16-418244F2FC82}"/>
                        </a:ext>
                      </a:extLst>
                    </p:cNvPr>
                    <p:cNvSpPr>
                      <a:spLocks/>
                    </p:cNvSpPr>
                    <p:nvPr/>
                  </p:nvSpPr>
                  <p:spPr bwMode="auto">
                    <a:xfrm>
                      <a:off x="3132" y="1069"/>
                      <a:ext cx="36" cy="185"/>
                    </a:xfrm>
                    <a:custGeom>
                      <a:avLst/>
                      <a:gdLst>
                        <a:gd name="T0" fmla="*/ 10 w 36"/>
                        <a:gd name="T1" fmla="*/ 5 h 185"/>
                        <a:gd name="T2" fmla="*/ 15 w 36"/>
                        <a:gd name="T3" fmla="*/ 38 h 185"/>
                        <a:gd name="T4" fmla="*/ 15 w 36"/>
                        <a:gd name="T5" fmla="*/ 117 h 185"/>
                        <a:gd name="T6" fmla="*/ 0 w 36"/>
                        <a:gd name="T7" fmla="*/ 150 h 185"/>
                        <a:gd name="T8" fmla="*/ 4 w 36"/>
                        <a:gd name="T9" fmla="*/ 153 h 185"/>
                        <a:gd name="T10" fmla="*/ 0 w 36"/>
                        <a:gd name="T11" fmla="*/ 170 h 185"/>
                        <a:gd name="T12" fmla="*/ 3 w 36"/>
                        <a:gd name="T13" fmla="*/ 184 h 185"/>
                        <a:gd name="T14" fmla="*/ 15 w 36"/>
                        <a:gd name="T15" fmla="*/ 161 h 185"/>
                        <a:gd name="T16" fmla="*/ 25 w 36"/>
                        <a:gd name="T17" fmla="*/ 121 h 185"/>
                        <a:gd name="T18" fmla="*/ 35 w 36"/>
                        <a:gd name="T19" fmla="*/ 31 h 185"/>
                        <a:gd name="T20" fmla="*/ 31 w 36"/>
                        <a:gd name="T21" fmla="*/ 0 h 185"/>
                        <a:gd name="T22" fmla="*/ 10 w 36"/>
                        <a:gd name="T23" fmla="*/ 5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5"/>
                        <a:gd name="T38" fmla="*/ 36 w 36"/>
                        <a:gd name="T39" fmla="*/ 185 h 1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5">
                          <a:moveTo>
                            <a:pt x="10" y="5"/>
                          </a:moveTo>
                          <a:lnTo>
                            <a:pt x="15" y="38"/>
                          </a:lnTo>
                          <a:lnTo>
                            <a:pt x="15" y="117"/>
                          </a:lnTo>
                          <a:lnTo>
                            <a:pt x="0" y="150"/>
                          </a:lnTo>
                          <a:lnTo>
                            <a:pt x="4" y="153"/>
                          </a:lnTo>
                          <a:lnTo>
                            <a:pt x="0" y="170"/>
                          </a:lnTo>
                          <a:lnTo>
                            <a:pt x="3" y="184"/>
                          </a:lnTo>
                          <a:lnTo>
                            <a:pt x="15" y="161"/>
                          </a:lnTo>
                          <a:lnTo>
                            <a:pt x="25" y="121"/>
                          </a:lnTo>
                          <a:lnTo>
                            <a:pt x="35" y="31"/>
                          </a:lnTo>
                          <a:lnTo>
                            <a:pt x="31" y="0"/>
                          </a:lnTo>
                          <a:lnTo>
                            <a:pt x="10" y="5"/>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520" name="Group 186">
                    <a:extLst>
                      <a:ext uri="{FF2B5EF4-FFF2-40B4-BE49-F238E27FC236}">
                        <a16:creationId xmlns:a16="http://schemas.microsoft.com/office/drawing/2014/main" xmlns="" id="{7BFEE482-9A62-417D-B08F-D7ECCF645AA8}"/>
                      </a:ext>
                    </a:extLst>
                  </p:cNvPr>
                  <p:cNvGrpSpPr>
                    <a:grpSpLocks/>
                  </p:cNvGrpSpPr>
                  <p:nvPr/>
                </p:nvGrpSpPr>
                <p:grpSpPr bwMode="auto">
                  <a:xfrm>
                    <a:off x="3045" y="1483"/>
                    <a:ext cx="90" cy="62"/>
                    <a:chOff x="3045" y="1483"/>
                    <a:chExt cx="90" cy="62"/>
                  </a:xfrm>
                </p:grpSpPr>
                <p:sp>
                  <p:nvSpPr>
                    <p:cNvPr id="14522" name="Freeform 187">
                      <a:extLst>
                        <a:ext uri="{FF2B5EF4-FFF2-40B4-BE49-F238E27FC236}">
                          <a16:creationId xmlns:a16="http://schemas.microsoft.com/office/drawing/2014/main" xmlns="" id="{E1FBCF6E-1C34-4BFB-881E-A59CCAA3C4A2}"/>
                        </a:ext>
                      </a:extLst>
                    </p:cNvPr>
                    <p:cNvSpPr>
                      <a:spLocks/>
                    </p:cNvSpPr>
                    <p:nvPr/>
                  </p:nvSpPr>
                  <p:spPr bwMode="auto">
                    <a:xfrm>
                      <a:off x="3045" y="1488"/>
                      <a:ext cx="36" cy="57"/>
                    </a:xfrm>
                    <a:custGeom>
                      <a:avLst/>
                      <a:gdLst>
                        <a:gd name="T0" fmla="*/ 6 w 36"/>
                        <a:gd name="T1" fmla="*/ 28 h 57"/>
                        <a:gd name="T2" fmla="*/ 1 w 36"/>
                        <a:gd name="T3" fmla="*/ 36 h 57"/>
                        <a:gd name="T4" fmla="*/ 0 w 36"/>
                        <a:gd name="T5" fmla="*/ 43 h 57"/>
                        <a:gd name="T6" fmla="*/ 0 w 36"/>
                        <a:gd name="T7" fmla="*/ 48 h 57"/>
                        <a:gd name="T8" fmla="*/ 1 w 36"/>
                        <a:gd name="T9" fmla="*/ 51 h 57"/>
                        <a:gd name="T10" fmla="*/ 3 w 36"/>
                        <a:gd name="T11" fmla="*/ 54 h 57"/>
                        <a:gd name="T12" fmla="*/ 8 w 36"/>
                        <a:gd name="T13" fmla="*/ 56 h 57"/>
                        <a:gd name="T14" fmla="*/ 14 w 36"/>
                        <a:gd name="T15" fmla="*/ 55 h 57"/>
                        <a:gd name="T16" fmla="*/ 20 w 36"/>
                        <a:gd name="T17" fmla="*/ 53 h 57"/>
                        <a:gd name="T18" fmla="*/ 24 w 36"/>
                        <a:gd name="T19" fmla="*/ 47 h 57"/>
                        <a:gd name="T20" fmla="*/ 28 w 36"/>
                        <a:gd name="T21" fmla="*/ 40 h 57"/>
                        <a:gd name="T22" fmla="*/ 31 w 36"/>
                        <a:gd name="T23" fmla="*/ 25 h 57"/>
                        <a:gd name="T24" fmla="*/ 35 w 36"/>
                        <a:gd name="T25" fmla="*/ 10 h 57"/>
                        <a:gd name="T26" fmla="*/ 34 w 36"/>
                        <a:gd name="T27" fmla="*/ 0 h 57"/>
                        <a:gd name="T28" fmla="*/ 27 w 36"/>
                        <a:gd name="T29" fmla="*/ 22 h 57"/>
                        <a:gd name="T30" fmla="*/ 21 w 36"/>
                        <a:gd name="T31" fmla="*/ 35 h 57"/>
                        <a:gd name="T32" fmla="*/ 12 w 36"/>
                        <a:gd name="T33" fmla="*/ 35 h 57"/>
                        <a:gd name="T34" fmla="*/ 5 w 36"/>
                        <a:gd name="T35" fmla="*/ 34 h 57"/>
                        <a:gd name="T36" fmla="*/ 6 w 36"/>
                        <a:gd name="T37" fmla="*/ 28 h 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7"/>
                        <a:gd name="T59" fmla="*/ 36 w 36"/>
                        <a:gd name="T60" fmla="*/ 57 h 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7">
                          <a:moveTo>
                            <a:pt x="6" y="28"/>
                          </a:moveTo>
                          <a:lnTo>
                            <a:pt x="1" y="36"/>
                          </a:lnTo>
                          <a:lnTo>
                            <a:pt x="0" y="43"/>
                          </a:lnTo>
                          <a:lnTo>
                            <a:pt x="0" y="48"/>
                          </a:lnTo>
                          <a:lnTo>
                            <a:pt x="1" y="51"/>
                          </a:lnTo>
                          <a:lnTo>
                            <a:pt x="3" y="54"/>
                          </a:lnTo>
                          <a:lnTo>
                            <a:pt x="8" y="56"/>
                          </a:lnTo>
                          <a:lnTo>
                            <a:pt x="14" y="55"/>
                          </a:lnTo>
                          <a:lnTo>
                            <a:pt x="20" y="53"/>
                          </a:lnTo>
                          <a:lnTo>
                            <a:pt x="24" y="47"/>
                          </a:lnTo>
                          <a:lnTo>
                            <a:pt x="28" y="40"/>
                          </a:lnTo>
                          <a:lnTo>
                            <a:pt x="31" y="25"/>
                          </a:lnTo>
                          <a:lnTo>
                            <a:pt x="35" y="10"/>
                          </a:lnTo>
                          <a:lnTo>
                            <a:pt x="34" y="0"/>
                          </a:lnTo>
                          <a:lnTo>
                            <a:pt x="27" y="22"/>
                          </a:lnTo>
                          <a:lnTo>
                            <a:pt x="21" y="35"/>
                          </a:lnTo>
                          <a:lnTo>
                            <a:pt x="12" y="35"/>
                          </a:lnTo>
                          <a:lnTo>
                            <a:pt x="5" y="34"/>
                          </a:lnTo>
                          <a:lnTo>
                            <a:pt x="6" y="28"/>
                          </a:lnTo>
                        </a:path>
                      </a:pathLst>
                    </a:custGeom>
                    <a:blipFill dpi="0" rotWithShape="0">
                      <a:blip r:embed="rId19"/>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23" name="Freeform 188">
                      <a:extLst>
                        <a:ext uri="{FF2B5EF4-FFF2-40B4-BE49-F238E27FC236}">
                          <a16:creationId xmlns:a16="http://schemas.microsoft.com/office/drawing/2014/main" xmlns="" id="{7F8DB0C7-E190-4099-BB1B-FB427E46F4AA}"/>
                        </a:ext>
                      </a:extLst>
                    </p:cNvPr>
                    <p:cNvSpPr>
                      <a:spLocks/>
                    </p:cNvSpPr>
                    <p:nvPr/>
                  </p:nvSpPr>
                  <p:spPr bwMode="auto">
                    <a:xfrm>
                      <a:off x="3095" y="1483"/>
                      <a:ext cx="40" cy="61"/>
                    </a:xfrm>
                    <a:custGeom>
                      <a:avLst/>
                      <a:gdLst>
                        <a:gd name="T0" fmla="*/ 0 w 40"/>
                        <a:gd name="T1" fmla="*/ 0 h 61"/>
                        <a:gd name="T2" fmla="*/ 0 w 40"/>
                        <a:gd name="T3" fmla="*/ 6 h 61"/>
                        <a:gd name="T4" fmla="*/ 5 w 40"/>
                        <a:gd name="T5" fmla="*/ 21 h 61"/>
                        <a:gd name="T6" fmla="*/ 8 w 40"/>
                        <a:gd name="T7" fmla="*/ 34 h 61"/>
                        <a:gd name="T8" fmla="*/ 12 w 40"/>
                        <a:gd name="T9" fmla="*/ 46 h 61"/>
                        <a:gd name="T10" fmla="*/ 16 w 40"/>
                        <a:gd name="T11" fmla="*/ 52 h 61"/>
                        <a:gd name="T12" fmla="*/ 20 w 40"/>
                        <a:gd name="T13" fmla="*/ 57 h 61"/>
                        <a:gd name="T14" fmla="*/ 26 w 40"/>
                        <a:gd name="T15" fmla="*/ 59 h 61"/>
                        <a:gd name="T16" fmla="*/ 32 w 40"/>
                        <a:gd name="T17" fmla="*/ 60 h 61"/>
                        <a:gd name="T18" fmla="*/ 35 w 40"/>
                        <a:gd name="T19" fmla="*/ 58 h 61"/>
                        <a:gd name="T20" fmla="*/ 38 w 40"/>
                        <a:gd name="T21" fmla="*/ 57 h 61"/>
                        <a:gd name="T22" fmla="*/ 39 w 40"/>
                        <a:gd name="T23" fmla="*/ 51 h 61"/>
                        <a:gd name="T24" fmla="*/ 38 w 40"/>
                        <a:gd name="T25" fmla="*/ 43 h 61"/>
                        <a:gd name="T26" fmla="*/ 35 w 40"/>
                        <a:gd name="T27" fmla="*/ 33 h 61"/>
                        <a:gd name="T28" fmla="*/ 32 w 40"/>
                        <a:gd name="T29" fmla="*/ 28 h 61"/>
                        <a:gd name="T30" fmla="*/ 31 w 40"/>
                        <a:gd name="T31" fmla="*/ 33 h 61"/>
                        <a:gd name="T32" fmla="*/ 30 w 40"/>
                        <a:gd name="T33" fmla="*/ 35 h 61"/>
                        <a:gd name="T34" fmla="*/ 25 w 40"/>
                        <a:gd name="T35" fmla="*/ 36 h 61"/>
                        <a:gd name="T36" fmla="*/ 20 w 40"/>
                        <a:gd name="T37" fmla="*/ 37 h 61"/>
                        <a:gd name="T38" fmla="*/ 13 w 40"/>
                        <a:gd name="T39" fmla="*/ 35 h 61"/>
                        <a:gd name="T40" fmla="*/ 5 w 40"/>
                        <a:gd name="T41" fmla="*/ 12 h 61"/>
                        <a:gd name="T42" fmla="*/ 0 w 40"/>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61"/>
                        <a:gd name="T68" fmla="*/ 40 w 40"/>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61">
                          <a:moveTo>
                            <a:pt x="0" y="0"/>
                          </a:moveTo>
                          <a:lnTo>
                            <a:pt x="0" y="6"/>
                          </a:lnTo>
                          <a:lnTo>
                            <a:pt x="5" y="21"/>
                          </a:lnTo>
                          <a:lnTo>
                            <a:pt x="8" y="34"/>
                          </a:lnTo>
                          <a:lnTo>
                            <a:pt x="12" y="46"/>
                          </a:lnTo>
                          <a:lnTo>
                            <a:pt x="16" y="52"/>
                          </a:lnTo>
                          <a:lnTo>
                            <a:pt x="20" y="57"/>
                          </a:lnTo>
                          <a:lnTo>
                            <a:pt x="26" y="59"/>
                          </a:lnTo>
                          <a:lnTo>
                            <a:pt x="32" y="60"/>
                          </a:lnTo>
                          <a:lnTo>
                            <a:pt x="35" y="58"/>
                          </a:lnTo>
                          <a:lnTo>
                            <a:pt x="38" y="57"/>
                          </a:lnTo>
                          <a:lnTo>
                            <a:pt x="39" y="51"/>
                          </a:lnTo>
                          <a:lnTo>
                            <a:pt x="38" y="43"/>
                          </a:lnTo>
                          <a:lnTo>
                            <a:pt x="35" y="33"/>
                          </a:lnTo>
                          <a:lnTo>
                            <a:pt x="32" y="28"/>
                          </a:lnTo>
                          <a:lnTo>
                            <a:pt x="31" y="33"/>
                          </a:lnTo>
                          <a:lnTo>
                            <a:pt x="30" y="35"/>
                          </a:lnTo>
                          <a:lnTo>
                            <a:pt x="25" y="36"/>
                          </a:lnTo>
                          <a:lnTo>
                            <a:pt x="20" y="37"/>
                          </a:lnTo>
                          <a:lnTo>
                            <a:pt x="13" y="35"/>
                          </a:lnTo>
                          <a:lnTo>
                            <a:pt x="5" y="12"/>
                          </a:lnTo>
                          <a:lnTo>
                            <a:pt x="0" y="0"/>
                          </a:lnTo>
                        </a:path>
                      </a:pathLst>
                    </a:custGeom>
                    <a:blipFill dpi="0" rotWithShape="0">
                      <a:blip r:embed="rId19"/>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521" name="Freeform 189">
                    <a:extLst>
                      <a:ext uri="{FF2B5EF4-FFF2-40B4-BE49-F238E27FC236}">
                        <a16:creationId xmlns:a16="http://schemas.microsoft.com/office/drawing/2014/main" xmlns="" id="{8ABE1325-9B10-480F-BADD-54CCA7B5C9A1}"/>
                      </a:ext>
                    </a:extLst>
                  </p:cNvPr>
                  <p:cNvSpPr>
                    <a:spLocks/>
                  </p:cNvSpPr>
                  <p:nvPr/>
                </p:nvSpPr>
                <p:spPr bwMode="auto">
                  <a:xfrm>
                    <a:off x="3018" y="954"/>
                    <a:ext cx="153" cy="387"/>
                  </a:xfrm>
                  <a:custGeom>
                    <a:avLst/>
                    <a:gdLst>
                      <a:gd name="T0" fmla="*/ 60 w 153"/>
                      <a:gd name="T1" fmla="*/ 0 h 387"/>
                      <a:gd name="T2" fmla="*/ 24 w 153"/>
                      <a:gd name="T3" fmla="*/ 20 h 387"/>
                      <a:gd name="T4" fmla="*/ 19 w 153"/>
                      <a:gd name="T5" fmla="*/ 26 h 387"/>
                      <a:gd name="T6" fmla="*/ 0 w 153"/>
                      <a:gd name="T7" fmla="*/ 122 h 387"/>
                      <a:gd name="T8" fmla="*/ 29 w 153"/>
                      <a:gd name="T9" fmla="*/ 126 h 387"/>
                      <a:gd name="T10" fmla="*/ 33 w 153"/>
                      <a:gd name="T11" fmla="*/ 102 h 387"/>
                      <a:gd name="T12" fmla="*/ 44 w 153"/>
                      <a:gd name="T13" fmla="*/ 152 h 387"/>
                      <a:gd name="T14" fmla="*/ 25 w 153"/>
                      <a:gd name="T15" fmla="*/ 217 h 387"/>
                      <a:gd name="T16" fmla="*/ 25 w 153"/>
                      <a:gd name="T17" fmla="*/ 264 h 387"/>
                      <a:gd name="T18" fmla="*/ 29 w 153"/>
                      <a:gd name="T19" fmla="*/ 297 h 387"/>
                      <a:gd name="T20" fmla="*/ 38 w 153"/>
                      <a:gd name="T21" fmla="*/ 344 h 387"/>
                      <a:gd name="T22" fmla="*/ 47 w 153"/>
                      <a:gd name="T23" fmla="*/ 380 h 387"/>
                      <a:gd name="T24" fmla="*/ 75 w 153"/>
                      <a:gd name="T25" fmla="*/ 386 h 387"/>
                      <a:gd name="T26" fmla="*/ 78 w 153"/>
                      <a:gd name="T27" fmla="*/ 380 h 387"/>
                      <a:gd name="T28" fmla="*/ 105 w 153"/>
                      <a:gd name="T29" fmla="*/ 379 h 387"/>
                      <a:gd name="T30" fmla="*/ 114 w 153"/>
                      <a:gd name="T31" fmla="*/ 334 h 387"/>
                      <a:gd name="T32" fmla="*/ 122 w 153"/>
                      <a:gd name="T33" fmla="*/ 275 h 387"/>
                      <a:gd name="T34" fmla="*/ 129 w 153"/>
                      <a:gd name="T35" fmla="*/ 215 h 387"/>
                      <a:gd name="T36" fmla="*/ 112 w 153"/>
                      <a:gd name="T37" fmla="*/ 147 h 387"/>
                      <a:gd name="T38" fmla="*/ 118 w 153"/>
                      <a:gd name="T39" fmla="*/ 109 h 387"/>
                      <a:gd name="T40" fmla="*/ 122 w 153"/>
                      <a:gd name="T41" fmla="*/ 123 h 387"/>
                      <a:gd name="T42" fmla="*/ 152 w 153"/>
                      <a:gd name="T43" fmla="*/ 115 h 387"/>
                      <a:gd name="T44" fmla="*/ 129 w 153"/>
                      <a:gd name="T45" fmla="*/ 25 h 387"/>
                      <a:gd name="T46" fmla="*/ 90 w 153"/>
                      <a:gd name="T47" fmla="*/ 0 h 387"/>
                      <a:gd name="T48" fmla="*/ 89 w 153"/>
                      <a:gd name="T49" fmla="*/ 3 h 387"/>
                      <a:gd name="T50" fmla="*/ 84 w 153"/>
                      <a:gd name="T51" fmla="*/ 6 h 387"/>
                      <a:gd name="T52" fmla="*/ 80 w 153"/>
                      <a:gd name="T53" fmla="*/ 7 h 387"/>
                      <a:gd name="T54" fmla="*/ 76 w 153"/>
                      <a:gd name="T55" fmla="*/ 7 h 387"/>
                      <a:gd name="T56" fmla="*/ 71 w 153"/>
                      <a:gd name="T57" fmla="*/ 7 h 387"/>
                      <a:gd name="T58" fmla="*/ 67 w 153"/>
                      <a:gd name="T59" fmla="*/ 6 h 387"/>
                      <a:gd name="T60" fmla="*/ 62 w 153"/>
                      <a:gd name="T61" fmla="*/ 3 h 387"/>
                      <a:gd name="T62" fmla="*/ 60 w 153"/>
                      <a:gd name="T63" fmla="*/ 0 h 3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3"/>
                      <a:gd name="T97" fmla="*/ 0 h 387"/>
                      <a:gd name="T98" fmla="*/ 153 w 153"/>
                      <a:gd name="T99" fmla="*/ 387 h 38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3" h="387">
                        <a:moveTo>
                          <a:pt x="60" y="0"/>
                        </a:moveTo>
                        <a:lnTo>
                          <a:pt x="24" y="20"/>
                        </a:lnTo>
                        <a:lnTo>
                          <a:pt x="19" y="26"/>
                        </a:lnTo>
                        <a:lnTo>
                          <a:pt x="0" y="122"/>
                        </a:lnTo>
                        <a:lnTo>
                          <a:pt x="29" y="126"/>
                        </a:lnTo>
                        <a:lnTo>
                          <a:pt x="33" y="102"/>
                        </a:lnTo>
                        <a:lnTo>
                          <a:pt x="44" y="152"/>
                        </a:lnTo>
                        <a:lnTo>
                          <a:pt x="25" y="217"/>
                        </a:lnTo>
                        <a:lnTo>
                          <a:pt x="25" y="264"/>
                        </a:lnTo>
                        <a:lnTo>
                          <a:pt x="29" y="297"/>
                        </a:lnTo>
                        <a:lnTo>
                          <a:pt x="38" y="344"/>
                        </a:lnTo>
                        <a:lnTo>
                          <a:pt x="47" y="380"/>
                        </a:lnTo>
                        <a:lnTo>
                          <a:pt x="75" y="386"/>
                        </a:lnTo>
                        <a:lnTo>
                          <a:pt x="78" y="380"/>
                        </a:lnTo>
                        <a:lnTo>
                          <a:pt x="105" y="379"/>
                        </a:lnTo>
                        <a:lnTo>
                          <a:pt x="114" y="334"/>
                        </a:lnTo>
                        <a:lnTo>
                          <a:pt x="122" y="275"/>
                        </a:lnTo>
                        <a:lnTo>
                          <a:pt x="129" y="215"/>
                        </a:lnTo>
                        <a:lnTo>
                          <a:pt x="112" y="147"/>
                        </a:lnTo>
                        <a:lnTo>
                          <a:pt x="118" y="109"/>
                        </a:lnTo>
                        <a:lnTo>
                          <a:pt x="122" y="123"/>
                        </a:lnTo>
                        <a:lnTo>
                          <a:pt x="152" y="115"/>
                        </a:lnTo>
                        <a:lnTo>
                          <a:pt x="129" y="25"/>
                        </a:lnTo>
                        <a:lnTo>
                          <a:pt x="90" y="0"/>
                        </a:lnTo>
                        <a:lnTo>
                          <a:pt x="89" y="3"/>
                        </a:lnTo>
                        <a:lnTo>
                          <a:pt x="84" y="6"/>
                        </a:lnTo>
                        <a:lnTo>
                          <a:pt x="80" y="7"/>
                        </a:lnTo>
                        <a:lnTo>
                          <a:pt x="76" y="7"/>
                        </a:lnTo>
                        <a:lnTo>
                          <a:pt x="71" y="7"/>
                        </a:lnTo>
                        <a:lnTo>
                          <a:pt x="67" y="6"/>
                        </a:lnTo>
                        <a:lnTo>
                          <a:pt x="62" y="3"/>
                        </a:lnTo>
                        <a:lnTo>
                          <a:pt x="60" y="0"/>
                        </a:lnTo>
                      </a:path>
                    </a:pathLst>
                  </a:custGeom>
                  <a:blipFill dpi="0" rotWithShape="0">
                    <a:blip r:embed="rId19"/>
                    <a:srcRect/>
                    <a:tile tx="0" ty="0" sx="100000" sy="100000" flip="none" algn="tl"/>
                  </a:blipFill>
                  <a:ln w="12700" cap="rnd">
                    <a:solidFill>
                      <a:srgbClr val="FF1F3F"/>
                    </a:solidFill>
                    <a:round/>
                    <a:headEnd/>
                    <a:tailEnd/>
                  </a:ln>
                </p:spPr>
                <p:txBody>
                  <a:bodyPr/>
                  <a:lstStyle/>
                  <a:p>
                    <a:endParaRPr lang="en-US"/>
                  </a:p>
                </p:txBody>
              </p:sp>
            </p:grpSp>
            <p:grpSp>
              <p:nvGrpSpPr>
                <p:cNvPr id="14396" name="Group 190">
                  <a:extLst>
                    <a:ext uri="{FF2B5EF4-FFF2-40B4-BE49-F238E27FC236}">
                      <a16:creationId xmlns:a16="http://schemas.microsoft.com/office/drawing/2014/main" xmlns="" id="{7F74A409-7E80-40AD-B095-406D50E7F6AC}"/>
                    </a:ext>
                  </a:extLst>
                </p:cNvPr>
                <p:cNvGrpSpPr>
                  <a:grpSpLocks/>
                </p:cNvGrpSpPr>
                <p:nvPr/>
              </p:nvGrpSpPr>
              <p:grpSpPr bwMode="auto">
                <a:xfrm>
                  <a:off x="3119" y="838"/>
                  <a:ext cx="160" cy="740"/>
                  <a:chOff x="3119" y="838"/>
                  <a:chExt cx="160" cy="740"/>
                </a:xfrm>
              </p:grpSpPr>
              <p:grpSp>
                <p:nvGrpSpPr>
                  <p:cNvPr id="14495" name="Group 191">
                    <a:extLst>
                      <a:ext uri="{FF2B5EF4-FFF2-40B4-BE49-F238E27FC236}">
                        <a16:creationId xmlns:a16="http://schemas.microsoft.com/office/drawing/2014/main" xmlns="" id="{FDCE0E97-9D46-4461-B6B1-CB693C188DEB}"/>
                      </a:ext>
                    </a:extLst>
                  </p:cNvPr>
                  <p:cNvGrpSpPr>
                    <a:grpSpLocks/>
                  </p:cNvGrpSpPr>
                  <p:nvPr/>
                </p:nvGrpSpPr>
                <p:grpSpPr bwMode="auto">
                  <a:xfrm>
                    <a:off x="3153" y="838"/>
                    <a:ext cx="85" cy="179"/>
                    <a:chOff x="3153" y="838"/>
                    <a:chExt cx="85" cy="179"/>
                  </a:xfrm>
                </p:grpSpPr>
                <p:sp>
                  <p:nvSpPr>
                    <p:cNvPr id="14515" name="Freeform 192">
                      <a:extLst>
                        <a:ext uri="{FF2B5EF4-FFF2-40B4-BE49-F238E27FC236}">
                          <a16:creationId xmlns:a16="http://schemas.microsoft.com/office/drawing/2014/main" xmlns="" id="{4662175D-8D54-4FED-8991-D03B5CF0951F}"/>
                        </a:ext>
                      </a:extLst>
                    </p:cNvPr>
                    <p:cNvSpPr>
                      <a:spLocks/>
                    </p:cNvSpPr>
                    <p:nvPr/>
                  </p:nvSpPr>
                  <p:spPr bwMode="auto">
                    <a:xfrm>
                      <a:off x="3153" y="838"/>
                      <a:ext cx="85" cy="138"/>
                    </a:xfrm>
                    <a:custGeom>
                      <a:avLst/>
                      <a:gdLst>
                        <a:gd name="T0" fmla="*/ 32 w 85"/>
                        <a:gd name="T1" fmla="*/ 2 h 138"/>
                        <a:gd name="T2" fmla="*/ 23 w 85"/>
                        <a:gd name="T3" fmla="*/ 6 h 138"/>
                        <a:gd name="T4" fmla="*/ 17 w 85"/>
                        <a:gd name="T5" fmla="*/ 12 h 138"/>
                        <a:gd name="T6" fmla="*/ 13 w 85"/>
                        <a:gd name="T7" fmla="*/ 19 h 138"/>
                        <a:gd name="T8" fmla="*/ 8 w 85"/>
                        <a:gd name="T9" fmla="*/ 33 h 138"/>
                        <a:gd name="T10" fmla="*/ 3 w 85"/>
                        <a:gd name="T11" fmla="*/ 53 h 138"/>
                        <a:gd name="T12" fmla="*/ 0 w 85"/>
                        <a:gd name="T13" fmla="*/ 71 h 138"/>
                        <a:gd name="T14" fmla="*/ 1 w 85"/>
                        <a:gd name="T15" fmla="*/ 79 h 138"/>
                        <a:gd name="T16" fmla="*/ 2 w 85"/>
                        <a:gd name="T17" fmla="*/ 87 h 138"/>
                        <a:gd name="T18" fmla="*/ 3 w 85"/>
                        <a:gd name="T19" fmla="*/ 98 h 138"/>
                        <a:gd name="T20" fmla="*/ 10 w 85"/>
                        <a:gd name="T21" fmla="*/ 137 h 138"/>
                        <a:gd name="T22" fmla="*/ 14 w 85"/>
                        <a:gd name="T23" fmla="*/ 129 h 138"/>
                        <a:gd name="T24" fmla="*/ 20 w 85"/>
                        <a:gd name="T25" fmla="*/ 128 h 138"/>
                        <a:gd name="T26" fmla="*/ 25 w 85"/>
                        <a:gd name="T27" fmla="*/ 126 h 138"/>
                        <a:gd name="T28" fmla="*/ 31 w 85"/>
                        <a:gd name="T29" fmla="*/ 121 h 138"/>
                        <a:gd name="T30" fmla="*/ 29 w 85"/>
                        <a:gd name="T31" fmla="*/ 100 h 138"/>
                        <a:gd name="T32" fmla="*/ 29 w 85"/>
                        <a:gd name="T33" fmla="*/ 94 h 138"/>
                        <a:gd name="T34" fmla="*/ 23 w 85"/>
                        <a:gd name="T35" fmla="*/ 80 h 138"/>
                        <a:gd name="T36" fmla="*/ 21 w 85"/>
                        <a:gd name="T37" fmla="*/ 58 h 138"/>
                        <a:gd name="T38" fmla="*/ 23 w 85"/>
                        <a:gd name="T39" fmla="*/ 38 h 138"/>
                        <a:gd name="T40" fmla="*/ 34 w 85"/>
                        <a:gd name="T41" fmla="*/ 26 h 138"/>
                        <a:gd name="T42" fmla="*/ 54 w 85"/>
                        <a:gd name="T43" fmla="*/ 24 h 138"/>
                        <a:gd name="T44" fmla="*/ 64 w 85"/>
                        <a:gd name="T45" fmla="*/ 36 h 138"/>
                        <a:gd name="T46" fmla="*/ 63 w 85"/>
                        <a:gd name="T47" fmla="*/ 78 h 138"/>
                        <a:gd name="T48" fmla="*/ 54 w 85"/>
                        <a:gd name="T49" fmla="*/ 94 h 138"/>
                        <a:gd name="T50" fmla="*/ 53 w 85"/>
                        <a:gd name="T51" fmla="*/ 121 h 138"/>
                        <a:gd name="T52" fmla="*/ 57 w 85"/>
                        <a:gd name="T53" fmla="*/ 117 h 138"/>
                        <a:gd name="T54" fmla="*/ 61 w 85"/>
                        <a:gd name="T55" fmla="*/ 121 h 138"/>
                        <a:gd name="T56" fmla="*/ 66 w 85"/>
                        <a:gd name="T57" fmla="*/ 124 h 138"/>
                        <a:gd name="T58" fmla="*/ 70 w 85"/>
                        <a:gd name="T59" fmla="*/ 127 h 138"/>
                        <a:gd name="T60" fmla="*/ 75 w 85"/>
                        <a:gd name="T61" fmla="*/ 130 h 138"/>
                        <a:gd name="T62" fmla="*/ 80 w 85"/>
                        <a:gd name="T63" fmla="*/ 102 h 138"/>
                        <a:gd name="T64" fmla="*/ 82 w 85"/>
                        <a:gd name="T65" fmla="*/ 85 h 138"/>
                        <a:gd name="T66" fmla="*/ 83 w 85"/>
                        <a:gd name="T67" fmla="*/ 74 h 138"/>
                        <a:gd name="T68" fmla="*/ 84 w 85"/>
                        <a:gd name="T69" fmla="*/ 67 h 138"/>
                        <a:gd name="T70" fmla="*/ 83 w 85"/>
                        <a:gd name="T71" fmla="*/ 58 h 138"/>
                        <a:gd name="T72" fmla="*/ 82 w 85"/>
                        <a:gd name="T73" fmla="*/ 51 h 138"/>
                        <a:gd name="T74" fmla="*/ 80 w 85"/>
                        <a:gd name="T75" fmla="*/ 44 h 138"/>
                        <a:gd name="T76" fmla="*/ 78 w 85"/>
                        <a:gd name="T77" fmla="*/ 38 h 138"/>
                        <a:gd name="T78" fmla="*/ 78 w 85"/>
                        <a:gd name="T79" fmla="*/ 33 h 138"/>
                        <a:gd name="T80" fmla="*/ 77 w 85"/>
                        <a:gd name="T81" fmla="*/ 25 h 138"/>
                        <a:gd name="T82" fmla="*/ 74 w 85"/>
                        <a:gd name="T83" fmla="*/ 17 h 138"/>
                        <a:gd name="T84" fmla="*/ 68 w 85"/>
                        <a:gd name="T85" fmla="*/ 8 h 138"/>
                        <a:gd name="T86" fmla="*/ 60 w 85"/>
                        <a:gd name="T87" fmla="*/ 3 h 138"/>
                        <a:gd name="T88" fmla="*/ 52 w 85"/>
                        <a:gd name="T89" fmla="*/ 0 h 138"/>
                        <a:gd name="T90" fmla="*/ 43 w 85"/>
                        <a:gd name="T91" fmla="*/ 0 h 138"/>
                        <a:gd name="T92" fmla="*/ 32 w 85"/>
                        <a:gd name="T93" fmla="*/ 2 h 13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5"/>
                        <a:gd name="T142" fmla="*/ 0 h 138"/>
                        <a:gd name="T143" fmla="*/ 85 w 85"/>
                        <a:gd name="T144" fmla="*/ 138 h 13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5" h="138">
                          <a:moveTo>
                            <a:pt x="32" y="2"/>
                          </a:moveTo>
                          <a:lnTo>
                            <a:pt x="23" y="6"/>
                          </a:lnTo>
                          <a:lnTo>
                            <a:pt x="17" y="12"/>
                          </a:lnTo>
                          <a:lnTo>
                            <a:pt x="13" y="19"/>
                          </a:lnTo>
                          <a:lnTo>
                            <a:pt x="8" y="33"/>
                          </a:lnTo>
                          <a:lnTo>
                            <a:pt x="3" y="53"/>
                          </a:lnTo>
                          <a:lnTo>
                            <a:pt x="0" y="71"/>
                          </a:lnTo>
                          <a:lnTo>
                            <a:pt x="1" y="79"/>
                          </a:lnTo>
                          <a:lnTo>
                            <a:pt x="2" y="87"/>
                          </a:lnTo>
                          <a:lnTo>
                            <a:pt x="3" y="98"/>
                          </a:lnTo>
                          <a:lnTo>
                            <a:pt x="10" y="137"/>
                          </a:lnTo>
                          <a:lnTo>
                            <a:pt x="14" y="129"/>
                          </a:lnTo>
                          <a:lnTo>
                            <a:pt x="20" y="128"/>
                          </a:lnTo>
                          <a:lnTo>
                            <a:pt x="25" y="126"/>
                          </a:lnTo>
                          <a:lnTo>
                            <a:pt x="31" y="121"/>
                          </a:lnTo>
                          <a:lnTo>
                            <a:pt x="29" y="100"/>
                          </a:lnTo>
                          <a:lnTo>
                            <a:pt x="29" y="94"/>
                          </a:lnTo>
                          <a:lnTo>
                            <a:pt x="23" y="80"/>
                          </a:lnTo>
                          <a:lnTo>
                            <a:pt x="21" y="58"/>
                          </a:lnTo>
                          <a:lnTo>
                            <a:pt x="23" y="38"/>
                          </a:lnTo>
                          <a:lnTo>
                            <a:pt x="34" y="26"/>
                          </a:lnTo>
                          <a:lnTo>
                            <a:pt x="54" y="24"/>
                          </a:lnTo>
                          <a:lnTo>
                            <a:pt x="64" y="36"/>
                          </a:lnTo>
                          <a:lnTo>
                            <a:pt x="63" y="78"/>
                          </a:lnTo>
                          <a:lnTo>
                            <a:pt x="54" y="94"/>
                          </a:lnTo>
                          <a:lnTo>
                            <a:pt x="53" y="121"/>
                          </a:lnTo>
                          <a:lnTo>
                            <a:pt x="57" y="117"/>
                          </a:lnTo>
                          <a:lnTo>
                            <a:pt x="61" y="121"/>
                          </a:lnTo>
                          <a:lnTo>
                            <a:pt x="66" y="124"/>
                          </a:lnTo>
                          <a:lnTo>
                            <a:pt x="70" y="127"/>
                          </a:lnTo>
                          <a:lnTo>
                            <a:pt x="75" y="130"/>
                          </a:lnTo>
                          <a:lnTo>
                            <a:pt x="80" y="102"/>
                          </a:lnTo>
                          <a:lnTo>
                            <a:pt x="82" y="85"/>
                          </a:lnTo>
                          <a:lnTo>
                            <a:pt x="83" y="74"/>
                          </a:lnTo>
                          <a:lnTo>
                            <a:pt x="84" y="67"/>
                          </a:lnTo>
                          <a:lnTo>
                            <a:pt x="83" y="58"/>
                          </a:lnTo>
                          <a:lnTo>
                            <a:pt x="82" y="51"/>
                          </a:lnTo>
                          <a:lnTo>
                            <a:pt x="80" y="44"/>
                          </a:lnTo>
                          <a:lnTo>
                            <a:pt x="78" y="38"/>
                          </a:lnTo>
                          <a:lnTo>
                            <a:pt x="78" y="33"/>
                          </a:lnTo>
                          <a:lnTo>
                            <a:pt x="77" y="25"/>
                          </a:lnTo>
                          <a:lnTo>
                            <a:pt x="74" y="17"/>
                          </a:lnTo>
                          <a:lnTo>
                            <a:pt x="68" y="8"/>
                          </a:lnTo>
                          <a:lnTo>
                            <a:pt x="60" y="3"/>
                          </a:lnTo>
                          <a:lnTo>
                            <a:pt x="52" y="0"/>
                          </a:lnTo>
                          <a:lnTo>
                            <a:pt x="43" y="0"/>
                          </a:lnTo>
                          <a:lnTo>
                            <a:pt x="32" y="2"/>
                          </a:lnTo>
                        </a:path>
                      </a:pathLst>
                    </a:custGeom>
                    <a:blipFill dpi="0" rotWithShape="0">
                      <a:blip r:embed="rId1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16" name="Freeform 193">
                      <a:extLst>
                        <a:ext uri="{FF2B5EF4-FFF2-40B4-BE49-F238E27FC236}">
                          <a16:creationId xmlns:a16="http://schemas.microsoft.com/office/drawing/2014/main" xmlns="" id="{811664EB-5CBD-47B4-8587-314F116FEACD}"/>
                        </a:ext>
                      </a:extLst>
                    </p:cNvPr>
                    <p:cNvSpPr>
                      <a:spLocks/>
                    </p:cNvSpPr>
                    <p:nvPr/>
                  </p:nvSpPr>
                  <p:spPr bwMode="auto">
                    <a:xfrm>
                      <a:off x="3162" y="860"/>
                      <a:ext cx="70" cy="157"/>
                    </a:xfrm>
                    <a:custGeom>
                      <a:avLst/>
                      <a:gdLst>
                        <a:gd name="T0" fmla="*/ 25 w 70"/>
                        <a:gd name="T1" fmla="*/ 2 h 157"/>
                        <a:gd name="T2" fmla="*/ 20 w 70"/>
                        <a:gd name="T3" fmla="*/ 5 h 157"/>
                        <a:gd name="T4" fmla="*/ 15 w 70"/>
                        <a:gd name="T5" fmla="*/ 10 h 157"/>
                        <a:gd name="T6" fmla="*/ 13 w 70"/>
                        <a:gd name="T7" fmla="*/ 17 h 157"/>
                        <a:gd name="T8" fmla="*/ 12 w 70"/>
                        <a:gd name="T9" fmla="*/ 24 h 157"/>
                        <a:gd name="T10" fmla="*/ 11 w 70"/>
                        <a:gd name="T11" fmla="*/ 36 h 157"/>
                        <a:gd name="T12" fmla="*/ 13 w 70"/>
                        <a:gd name="T13" fmla="*/ 56 h 157"/>
                        <a:gd name="T14" fmla="*/ 15 w 70"/>
                        <a:gd name="T15" fmla="*/ 63 h 157"/>
                        <a:gd name="T16" fmla="*/ 20 w 70"/>
                        <a:gd name="T17" fmla="*/ 73 h 157"/>
                        <a:gd name="T18" fmla="*/ 20 w 70"/>
                        <a:gd name="T19" fmla="*/ 96 h 157"/>
                        <a:gd name="T20" fmla="*/ 0 w 70"/>
                        <a:gd name="T21" fmla="*/ 109 h 157"/>
                        <a:gd name="T22" fmla="*/ 36 w 70"/>
                        <a:gd name="T23" fmla="*/ 156 h 157"/>
                        <a:gd name="T24" fmla="*/ 69 w 70"/>
                        <a:gd name="T25" fmla="*/ 106 h 157"/>
                        <a:gd name="T26" fmla="*/ 45 w 70"/>
                        <a:gd name="T27" fmla="*/ 91 h 157"/>
                        <a:gd name="T28" fmla="*/ 45 w 70"/>
                        <a:gd name="T29" fmla="*/ 73 h 157"/>
                        <a:gd name="T30" fmla="*/ 52 w 70"/>
                        <a:gd name="T31" fmla="*/ 62 h 157"/>
                        <a:gd name="T32" fmla="*/ 54 w 70"/>
                        <a:gd name="T33" fmla="*/ 56 h 157"/>
                        <a:gd name="T34" fmla="*/ 56 w 70"/>
                        <a:gd name="T35" fmla="*/ 37 h 157"/>
                        <a:gd name="T36" fmla="*/ 56 w 70"/>
                        <a:gd name="T37" fmla="*/ 26 h 157"/>
                        <a:gd name="T38" fmla="*/ 56 w 70"/>
                        <a:gd name="T39" fmla="*/ 19 h 157"/>
                        <a:gd name="T40" fmla="*/ 54 w 70"/>
                        <a:gd name="T41" fmla="*/ 12 h 157"/>
                        <a:gd name="T42" fmla="*/ 50 w 70"/>
                        <a:gd name="T43" fmla="*/ 6 h 157"/>
                        <a:gd name="T44" fmla="*/ 45 w 70"/>
                        <a:gd name="T45" fmla="*/ 2 h 157"/>
                        <a:gd name="T46" fmla="*/ 39 w 70"/>
                        <a:gd name="T47" fmla="*/ 0 h 157"/>
                        <a:gd name="T48" fmla="*/ 32 w 70"/>
                        <a:gd name="T49" fmla="*/ 0 h 157"/>
                        <a:gd name="T50" fmla="*/ 25 w 70"/>
                        <a:gd name="T51" fmla="*/ 2 h 15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0"/>
                        <a:gd name="T79" fmla="*/ 0 h 157"/>
                        <a:gd name="T80" fmla="*/ 70 w 70"/>
                        <a:gd name="T81" fmla="*/ 157 h 15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0" h="157">
                          <a:moveTo>
                            <a:pt x="25" y="2"/>
                          </a:moveTo>
                          <a:lnTo>
                            <a:pt x="20" y="5"/>
                          </a:lnTo>
                          <a:lnTo>
                            <a:pt x="15" y="10"/>
                          </a:lnTo>
                          <a:lnTo>
                            <a:pt x="13" y="17"/>
                          </a:lnTo>
                          <a:lnTo>
                            <a:pt x="12" y="24"/>
                          </a:lnTo>
                          <a:lnTo>
                            <a:pt x="11" y="36"/>
                          </a:lnTo>
                          <a:lnTo>
                            <a:pt x="13" y="56"/>
                          </a:lnTo>
                          <a:lnTo>
                            <a:pt x="15" y="63"/>
                          </a:lnTo>
                          <a:lnTo>
                            <a:pt x="20" y="73"/>
                          </a:lnTo>
                          <a:lnTo>
                            <a:pt x="20" y="96"/>
                          </a:lnTo>
                          <a:lnTo>
                            <a:pt x="0" y="109"/>
                          </a:lnTo>
                          <a:lnTo>
                            <a:pt x="36" y="156"/>
                          </a:lnTo>
                          <a:lnTo>
                            <a:pt x="69" y="106"/>
                          </a:lnTo>
                          <a:lnTo>
                            <a:pt x="45" y="91"/>
                          </a:lnTo>
                          <a:lnTo>
                            <a:pt x="45" y="73"/>
                          </a:lnTo>
                          <a:lnTo>
                            <a:pt x="52" y="62"/>
                          </a:lnTo>
                          <a:lnTo>
                            <a:pt x="54" y="56"/>
                          </a:lnTo>
                          <a:lnTo>
                            <a:pt x="56" y="37"/>
                          </a:lnTo>
                          <a:lnTo>
                            <a:pt x="56" y="26"/>
                          </a:lnTo>
                          <a:lnTo>
                            <a:pt x="56" y="19"/>
                          </a:lnTo>
                          <a:lnTo>
                            <a:pt x="54" y="12"/>
                          </a:lnTo>
                          <a:lnTo>
                            <a:pt x="50" y="6"/>
                          </a:lnTo>
                          <a:lnTo>
                            <a:pt x="45" y="2"/>
                          </a:lnTo>
                          <a:lnTo>
                            <a:pt x="39" y="0"/>
                          </a:lnTo>
                          <a:lnTo>
                            <a:pt x="32" y="0"/>
                          </a:lnTo>
                          <a:lnTo>
                            <a:pt x="25" y="2"/>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496" name="Group 194">
                    <a:extLst>
                      <a:ext uri="{FF2B5EF4-FFF2-40B4-BE49-F238E27FC236}">
                        <a16:creationId xmlns:a16="http://schemas.microsoft.com/office/drawing/2014/main" xmlns="" id="{35B7D957-0B45-42C6-B921-0735CF4F26F3}"/>
                      </a:ext>
                    </a:extLst>
                  </p:cNvPr>
                  <p:cNvGrpSpPr>
                    <a:grpSpLocks/>
                  </p:cNvGrpSpPr>
                  <p:nvPr/>
                </p:nvGrpSpPr>
                <p:grpSpPr bwMode="auto">
                  <a:xfrm>
                    <a:off x="3145" y="1195"/>
                    <a:ext cx="131" cy="351"/>
                    <a:chOff x="3145" y="1195"/>
                    <a:chExt cx="131" cy="351"/>
                  </a:xfrm>
                </p:grpSpPr>
                <p:grpSp>
                  <p:nvGrpSpPr>
                    <p:cNvPr id="14511" name="Group 195">
                      <a:extLst>
                        <a:ext uri="{FF2B5EF4-FFF2-40B4-BE49-F238E27FC236}">
                          <a16:creationId xmlns:a16="http://schemas.microsoft.com/office/drawing/2014/main" xmlns="" id="{44BC4F06-421F-43F1-9540-0D7A15902FD9}"/>
                        </a:ext>
                      </a:extLst>
                    </p:cNvPr>
                    <p:cNvGrpSpPr>
                      <a:grpSpLocks/>
                    </p:cNvGrpSpPr>
                    <p:nvPr/>
                  </p:nvGrpSpPr>
                  <p:grpSpPr bwMode="auto">
                    <a:xfrm>
                      <a:off x="3145" y="1195"/>
                      <a:ext cx="131" cy="351"/>
                      <a:chOff x="3145" y="1195"/>
                      <a:chExt cx="131" cy="351"/>
                    </a:xfrm>
                  </p:grpSpPr>
                  <p:sp>
                    <p:nvSpPr>
                      <p:cNvPr id="14513" name="Freeform 196">
                        <a:extLst>
                          <a:ext uri="{FF2B5EF4-FFF2-40B4-BE49-F238E27FC236}">
                            <a16:creationId xmlns:a16="http://schemas.microsoft.com/office/drawing/2014/main" xmlns="" id="{DD5D00DC-7B03-47E1-B942-64F10E5D0212}"/>
                          </a:ext>
                        </a:extLst>
                      </p:cNvPr>
                      <p:cNvSpPr>
                        <a:spLocks/>
                      </p:cNvSpPr>
                      <p:nvPr/>
                    </p:nvSpPr>
                    <p:spPr bwMode="auto">
                      <a:xfrm>
                        <a:off x="3145" y="1271"/>
                        <a:ext cx="94" cy="275"/>
                      </a:xfrm>
                      <a:custGeom>
                        <a:avLst/>
                        <a:gdLst>
                          <a:gd name="T0" fmla="*/ 17 w 94"/>
                          <a:gd name="T1" fmla="*/ 6 h 275"/>
                          <a:gd name="T2" fmla="*/ 18 w 94"/>
                          <a:gd name="T3" fmla="*/ 84 h 275"/>
                          <a:gd name="T4" fmla="*/ 17 w 94"/>
                          <a:gd name="T5" fmla="*/ 151 h 275"/>
                          <a:gd name="T6" fmla="*/ 21 w 94"/>
                          <a:gd name="T7" fmla="*/ 216 h 275"/>
                          <a:gd name="T8" fmla="*/ 11 w 94"/>
                          <a:gd name="T9" fmla="*/ 244 h 275"/>
                          <a:gd name="T10" fmla="*/ 2 w 94"/>
                          <a:gd name="T11" fmla="*/ 262 h 275"/>
                          <a:gd name="T12" fmla="*/ 0 w 94"/>
                          <a:gd name="T13" fmla="*/ 268 h 275"/>
                          <a:gd name="T14" fmla="*/ 4 w 94"/>
                          <a:gd name="T15" fmla="*/ 274 h 275"/>
                          <a:gd name="T16" fmla="*/ 20 w 94"/>
                          <a:gd name="T17" fmla="*/ 273 h 275"/>
                          <a:gd name="T18" fmla="*/ 35 w 94"/>
                          <a:gd name="T19" fmla="*/ 237 h 275"/>
                          <a:gd name="T20" fmla="*/ 36 w 94"/>
                          <a:gd name="T21" fmla="*/ 214 h 275"/>
                          <a:gd name="T22" fmla="*/ 47 w 94"/>
                          <a:gd name="T23" fmla="*/ 137 h 275"/>
                          <a:gd name="T24" fmla="*/ 48 w 94"/>
                          <a:gd name="T25" fmla="*/ 120 h 275"/>
                          <a:gd name="T26" fmla="*/ 48 w 94"/>
                          <a:gd name="T27" fmla="*/ 156 h 275"/>
                          <a:gd name="T28" fmla="*/ 53 w 94"/>
                          <a:gd name="T29" fmla="*/ 206 h 275"/>
                          <a:gd name="T30" fmla="*/ 51 w 94"/>
                          <a:gd name="T31" fmla="*/ 230 h 275"/>
                          <a:gd name="T32" fmla="*/ 59 w 94"/>
                          <a:gd name="T33" fmla="*/ 253 h 275"/>
                          <a:gd name="T34" fmla="*/ 69 w 94"/>
                          <a:gd name="T35" fmla="*/ 270 h 275"/>
                          <a:gd name="T36" fmla="*/ 84 w 94"/>
                          <a:gd name="T37" fmla="*/ 271 h 275"/>
                          <a:gd name="T38" fmla="*/ 88 w 94"/>
                          <a:gd name="T39" fmla="*/ 265 h 275"/>
                          <a:gd name="T40" fmla="*/ 72 w 94"/>
                          <a:gd name="T41" fmla="*/ 229 h 275"/>
                          <a:gd name="T42" fmla="*/ 71 w 94"/>
                          <a:gd name="T43" fmla="*/ 212 h 275"/>
                          <a:gd name="T44" fmla="*/ 74 w 94"/>
                          <a:gd name="T45" fmla="*/ 175 h 275"/>
                          <a:gd name="T46" fmla="*/ 80 w 94"/>
                          <a:gd name="T47" fmla="*/ 115 h 275"/>
                          <a:gd name="T48" fmla="*/ 93 w 94"/>
                          <a:gd name="T49" fmla="*/ 0 h 275"/>
                          <a:gd name="T50" fmla="*/ 17 w 94"/>
                          <a:gd name="T51" fmla="*/ 6 h 2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4"/>
                          <a:gd name="T79" fmla="*/ 0 h 275"/>
                          <a:gd name="T80" fmla="*/ 94 w 94"/>
                          <a:gd name="T81" fmla="*/ 275 h 2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4" h="275">
                            <a:moveTo>
                              <a:pt x="17" y="6"/>
                            </a:moveTo>
                            <a:lnTo>
                              <a:pt x="18" y="84"/>
                            </a:lnTo>
                            <a:lnTo>
                              <a:pt x="17" y="151"/>
                            </a:lnTo>
                            <a:lnTo>
                              <a:pt x="21" y="216"/>
                            </a:lnTo>
                            <a:lnTo>
                              <a:pt x="11" y="244"/>
                            </a:lnTo>
                            <a:lnTo>
                              <a:pt x="2" y="262"/>
                            </a:lnTo>
                            <a:lnTo>
                              <a:pt x="0" y="268"/>
                            </a:lnTo>
                            <a:lnTo>
                              <a:pt x="4" y="274"/>
                            </a:lnTo>
                            <a:lnTo>
                              <a:pt x="20" y="273"/>
                            </a:lnTo>
                            <a:lnTo>
                              <a:pt x="35" y="237"/>
                            </a:lnTo>
                            <a:lnTo>
                              <a:pt x="36" y="214"/>
                            </a:lnTo>
                            <a:lnTo>
                              <a:pt x="47" y="137"/>
                            </a:lnTo>
                            <a:lnTo>
                              <a:pt x="48" y="120"/>
                            </a:lnTo>
                            <a:lnTo>
                              <a:pt x="48" y="156"/>
                            </a:lnTo>
                            <a:lnTo>
                              <a:pt x="53" y="206"/>
                            </a:lnTo>
                            <a:lnTo>
                              <a:pt x="51" y="230"/>
                            </a:lnTo>
                            <a:lnTo>
                              <a:pt x="59" y="253"/>
                            </a:lnTo>
                            <a:lnTo>
                              <a:pt x="69" y="270"/>
                            </a:lnTo>
                            <a:lnTo>
                              <a:pt x="84" y="271"/>
                            </a:lnTo>
                            <a:lnTo>
                              <a:pt x="88" y="265"/>
                            </a:lnTo>
                            <a:lnTo>
                              <a:pt x="72" y="229"/>
                            </a:lnTo>
                            <a:lnTo>
                              <a:pt x="71" y="212"/>
                            </a:lnTo>
                            <a:lnTo>
                              <a:pt x="74" y="175"/>
                            </a:lnTo>
                            <a:lnTo>
                              <a:pt x="80" y="115"/>
                            </a:lnTo>
                            <a:lnTo>
                              <a:pt x="93" y="0"/>
                            </a:lnTo>
                            <a:lnTo>
                              <a:pt x="17" y="6"/>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14" name="Freeform 197">
                        <a:extLst>
                          <a:ext uri="{FF2B5EF4-FFF2-40B4-BE49-F238E27FC236}">
                            <a16:creationId xmlns:a16="http://schemas.microsoft.com/office/drawing/2014/main" xmlns="" id="{C91311FA-4768-45D5-8597-3C8367E10B52}"/>
                          </a:ext>
                        </a:extLst>
                      </p:cNvPr>
                      <p:cNvSpPr>
                        <a:spLocks/>
                      </p:cNvSpPr>
                      <p:nvPr/>
                    </p:nvSpPr>
                    <p:spPr bwMode="auto">
                      <a:xfrm>
                        <a:off x="3253" y="1195"/>
                        <a:ext cx="23" cy="36"/>
                      </a:xfrm>
                      <a:custGeom>
                        <a:avLst/>
                        <a:gdLst>
                          <a:gd name="T0" fmla="*/ 22 w 23"/>
                          <a:gd name="T1" fmla="*/ 0 h 36"/>
                          <a:gd name="T2" fmla="*/ 22 w 23"/>
                          <a:gd name="T3" fmla="*/ 18 h 36"/>
                          <a:gd name="T4" fmla="*/ 0 w 23"/>
                          <a:gd name="T5" fmla="*/ 35 h 36"/>
                          <a:gd name="T6" fmla="*/ 10 w 23"/>
                          <a:gd name="T7" fmla="*/ 3 h 36"/>
                          <a:gd name="T8" fmla="*/ 22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22" y="0"/>
                            </a:moveTo>
                            <a:lnTo>
                              <a:pt x="22" y="18"/>
                            </a:lnTo>
                            <a:lnTo>
                              <a:pt x="0" y="35"/>
                            </a:lnTo>
                            <a:lnTo>
                              <a:pt x="10" y="3"/>
                            </a:lnTo>
                            <a:lnTo>
                              <a:pt x="22" y="0"/>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512" name="Freeform 198">
                      <a:extLst>
                        <a:ext uri="{FF2B5EF4-FFF2-40B4-BE49-F238E27FC236}">
                          <a16:creationId xmlns:a16="http://schemas.microsoft.com/office/drawing/2014/main" xmlns="" id="{FB45315F-5157-48C1-B71E-D608B718BFCD}"/>
                        </a:ext>
                      </a:extLst>
                    </p:cNvPr>
                    <p:cNvSpPr>
                      <a:spLocks/>
                    </p:cNvSpPr>
                    <p:nvPr/>
                  </p:nvSpPr>
                  <p:spPr bwMode="auto">
                    <a:xfrm>
                      <a:off x="3193" y="1274"/>
                      <a:ext cx="9" cy="122"/>
                    </a:xfrm>
                    <a:custGeom>
                      <a:avLst/>
                      <a:gdLst>
                        <a:gd name="T0" fmla="*/ 8 w 9"/>
                        <a:gd name="T1" fmla="*/ 0 h 122"/>
                        <a:gd name="T2" fmla="*/ 8 w 9"/>
                        <a:gd name="T3" fmla="*/ 40 h 122"/>
                        <a:gd name="T4" fmla="*/ 6 w 9"/>
                        <a:gd name="T5" fmla="*/ 64 h 122"/>
                        <a:gd name="T6" fmla="*/ 4 w 9"/>
                        <a:gd name="T7" fmla="*/ 90 h 122"/>
                        <a:gd name="T8" fmla="*/ 0 w 9"/>
                        <a:gd name="T9" fmla="*/ 115 h 122"/>
                        <a:gd name="T10" fmla="*/ 1 w 9"/>
                        <a:gd name="T11" fmla="*/ 121 h 122"/>
                        <a:gd name="T12" fmla="*/ 8 w 9"/>
                        <a:gd name="T13" fmla="*/ 0 h 122"/>
                        <a:gd name="T14" fmla="*/ 0 60000 65536"/>
                        <a:gd name="T15" fmla="*/ 0 60000 65536"/>
                        <a:gd name="T16" fmla="*/ 0 60000 65536"/>
                        <a:gd name="T17" fmla="*/ 0 60000 65536"/>
                        <a:gd name="T18" fmla="*/ 0 60000 65536"/>
                        <a:gd name="T19" fmla="*/ 0 60000 65536"/>
                        <a:gd name="T20" fmla="*/ 0 60000 65536"/>
                        <a:gd name="T21" fmla="*/ 0 w 9"/>
                        <a:gd name="T22" fmla="*/ 0 h 122"/>
                        <a:gd name="T23" fmla="*/ 9 w 9"/>
                        <a:gd name="T24" fmla="*/ 122 h 1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2">
                          <a:moveTo>
                            <a:pt x="8" y="0"/>
                          </a:moveTo>
                          <a:lnTo>
                            <a:pt x="8" y="40"/>
                          </a:lnTo>
                          <a:lnTo>
                            <a:pt x="6" y="64"/>
                          </a:lnTo>
                          <a:lnTo>
                            <a:pt x="4" y="90"/>
                          </a:lnTo>
                          <a:lnTo>
                            <a:pt x="0" y="115"/>
                          </a:lnTo>
                          <a:lnTo>
                            <a:pt x="1" y="121"/>
                          </a:lnTo>
                          <a:lnTo>
                            <a:pt x="8" y="0"/>
                          </a:lnTo>
                        </a:path>
                      </a:pathLst>
                    </a:custGeom>
                    <a:blipFill dpi="0" rotWithShape="0">
                      <a:blip r:embed="rId15"/>
                      <a:srcRect/>
                      <a:tile tx="0" ty="0" sx="100000" sy="100000" flip="none" algn="tl"/>
                    </a:blipFill>
                    <a:ln w="12700" cap="rnd">
                      <a:solidFill>
                        <a:srgbClr val="FF5F1F"/>
                      </a:solidFill>
                      <a:round/>
                      <a:headEnd/>
                      <a:tailEnd/>
                    </a:ln>
                  </p:spPr>
                  <p:txBody>
                    <a:bodyPr/>
                    <a:lstStyle/>
                    <a:p>
                      <a:endParaRPr lang="en-US"/>
                    </a:p>
                  </p:txBody>
                </p:sp>
              </p:grpSp>
              <p:grpSp>
                <p:nvGrpSpPr>
                  <p:cNvPr id="14497" name="Group 199">
                    <a:extLst>
                      <a:ext uri="{FF2B5EF4-FFF2-40B4-BE49-F238E27FC236}">
                        <a16:creationId xmlns:a16="http://schemas.microsoft.com/office/drawing/2014/main" xmlns="" id="{161642A9-3A7F-4BFC-86AB-7105AAE9E07E}"/>
                      </a:ext>
                    </a:extLst>
                  </p:cNvPr>
                  <p:cNvGrpSpPr>
                    <a:grpSpLocks/>
                  </p:cNvGrpSpPr>
                  <p:nvPr/>
                </p:nvGrpSpPr>
                <p:grpSpPr bwMode="auto">
                  <a:xfrm>
                    <a:off x="3140" y="1500"/>
                    <a:ext cx="100" cy="78"/>
                    <a:chOff x="3140" y="1500"/>
                    <a:chExt cx="100" cy="78"/>
                  </a:xfrm>
                </p:grpSpPr>
                <p:sp>
                  <p:nvSpPr>
                    <p:cNvPr id="14509" name="Freeform 200">
                      <a:extLst>
                        <a:ext uri="{FF2B5EF4-FFF2-40B4-BE49-F238E27FC236}">
                          <a16:creationId xmlns:a16="http://schemas.microsoft.com/office/drawing/2014/main" xmlns="" id="{E7EA4D92-CBED-4AD6-B66E-D39C43D08518}"/>
                        </a:ext>
                      </a:extLst>
                    </p:cNvPr>
                    <p:cNvSpPr>
                      <a:spLocks/>
                    </p:cNvSpPr>
                    <p:nvPr/>
                  </p:nvSpPr>
                  <p:spPr bwMode="auto">
                    <a:xfrm>
                      <a:off x="3194" y="1500"/>
                      <a:ext cx="46" cy="74"/>
                    </a:xfrm>
                    <a:custGeom>
                      <a:avLst/>
                      <a:gdLst>
                        <a:gd name="T0" fmla="*/ 3 w 46"/>
                        <a:gd name="T1" fmla="*/ 0 h 74"/>
                        <a:gd name="T2" fmla="*/ 0 w 46"/>
                        <a:gd name="T3" fmla="*/ 11 h 74"/>
                        <a:gd name="T4" fmla="*/ 0 w 46"/>
                        <a:gd name="T5" fmla="*/ 33 h 74"/>
                        <a:gd name="T6" fmla="*/ 4 w 46"/>
                        <a:gd name="T7" fmla="*/ 25 h 74"/>
                        <a:gd name="T8" fmla="*/ 9 w 46"/>
                        <a:gd name="T9" fmla="*/ 35 h 74"/>
                        <a:gd name="T10" fmla="*/ 11 w 46"/>
                        <a:gd name="T11" fmla="*/ 50 h 74"/>
                        <a:gd name="T12" fmla="*/ 18 w 46"/>
                        <a:gd name="T13" fmla="*/ 63 h 74"/>
                        <a:gd name="T14" fmla="*/ 29 w 46"/>
                        <a:gd name="T15" fmla="*/ 71 h 74"/>
                        <a:gd name="T16" fmla="*/ 37 w 46"/>
                        <a:gd name="T17" fmla="*/ 73 h 74"/>
                        <a:gd name="T18" fmla="*/ 45 w 46"/>
                        <a:gd name="T19" fmla="*/ 71 h 74"/>
                        <a:gd name="T20" fmla="*/ 45 w 46"/>
                        <a:gd name="T21" fmla="*/ 57 h 74"/>
                        <a:gd name="T22" fmla="*/ 39 w 46"/>
                        <a:gd name="T23" fmla="*/ 36 h 74"/>
                        <a:gd name="T24" fmla="*/ 35 w 46"/>
                        <a:gd name="T25" fmla="*/ 41 h 74"/>
                        <a:gd name="T26" fmla="*/ 29 w 46"/>
                        <a:gd name="T27" fmla="*/ 41 h 74"/>
                        <a:gd name="T28" fmla="*/ 20 w 46"/>
                        <a:gd name="T29" fmla="*/ 40 h 74"/>
                        <a:gd name="T30" fmla="*/ 14 w 46"/>
                        <a:gd name="T31" fmla="*/ 31 h 74"/>
                        <a:gd name="T32" fmla="*/ 8 w 46"/>
                        <a:gd name="T33" fmla="*/ 19 h 74"/>
                        <a:gd name="T34" fmla="*/ 3 w 46"/>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74"/>
                        <a:gd name="T56" fmla="*/ 46 w 46"/>
                        <a:gd name="T57" fmla="*/ 74 h 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74">
                          <a:moveTo>
                            <a:pt x="3" y="0"/>
                          </a:moveTo>
                          <a:lnTo>
                            <a:pt x="0" y="11"/>
                          </a:lnTo>
                          <a:lnTo>
                            <a:pt x="0" y="33"/>
                          </a:lnTo>
                          <a:lnTo>
                            <a:pt x="4" y="25"/>
                          </a:lnTo>
                          <a:lnTo>
                            <a:pt x="9" y="35"/>
                          </a:lnTo>
                          <a:lnTo>
                            <a:pt x="11" y="50"/>
                          </a:lnTo>
                          <a:lnTo>
                            <a:pt x="18" y="63"/>
                          </a:lnTo>
                          <a:lnTo>
                            <a:pt x="29" y="71"/>
                          </a:lnTo>
                          <a:lnTo>
                            <a:pt x="37" y="73"/>
                          </a:lnTo>
                          <a:lnTo>
                            <a:pt x="45" y="71"/>
                          </a:lnTo>
                          <a:lnTo>
                            <a:pt x="45" y="57"/>
                          </a:lnTo>
                          <a:lnTo>
                            <a:pt x="39" y="36"/>
                          </a:lnTo>
                          <a:lnTo>
                            <a:pt x="35" y="41"/>
                          </a:lnTo>
                          <a:lnTo>
                            <a:pt x="29" y="41"/>
                          </a:lnTo>
                          <a:lnTo>
                            <a:pt x="20" y="40"/>
                          </a:lnTo>
                          <a:lnTo>
                            <a:pt x="14" y="31"/>
                          </a:lnTo>
                          <a:lnTo>
                            <a:pt x="8" y="19"/>
                          </a:lnTo>
                          <a:lnTo>
                            <a:pt x="3" y="0"/>
                          </a:lnTo>
                        </a:path>
                      </a:pathLst>
                    </a:custGeom>
                    <a:blipFill dpi="0" rotWithShape="0">
                      <a:blip r:embed="rId2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10" name="Freeform 201">
                      <a:extLst>
                        <a:ext uri="{FF2B5EF4-FFF2-40B4-BE49-F238E27FC236}">
                          <a16:creationId xmlns:a16="http://schemas.microsoft.com/office/drawing/2014/main" xmlns="" id="{90A9A035-8D79-4CB3-B307-8639202CD45D}"/>
                        </a:ext>
                      </a:extLst>
                    </p:cNvPr>
                    <p:cNvSpPr>
                      <a:spLocks/>
                    </p:cNvSpPr>
                    <p:nvPr/>
                  </p:nvSpPr>
                  <p:spPr bwMode="auto">
                    <a:xfrm>
                      <a:off x="3140" y="1502"/>
                      <a:ext cx="42" cy="76"/>
                    </a:xfrm>
                    <a:custGeom>
                      <a:avLst/>
                      <a:gdLst>
                        <a:gd name="T0" fmla="*/ 40 w 42"/>
                        <a:gd name="T1" fmla="*/ 0 h 76"/>
                        <a:gd name="T2" fmla="*/ 41 w 42"/>
                        <a:gd name="T3" fmla="*/ 30 h 76"/>
                        <a:gd name="T4" fmla="*/ 38 w 42"/>
                        <a:gd name="T5" fmla="*/ 22 h 76"/>
                        <a:gd name="T6" fmla="*/ 35 w 42"/>
                        <a:gd name="T7" fmla="*/ 32 h 76"/>
                        <a:gd name="T8" fmla="*/ 32 w 42"/>
                        <a:gd name="T9" fmla="*/ 46 h 76"/>
                        <a:gd name="T10" fmla="*/ 28 w 42"/>
                        <a:gd name="T11" fmla="*/ 58 h 76"/>
                        <a:gd name="T12" fmla="*/ 20 w 42"/>
                        <a:gd name="T13" fmla="*/ 67 h 76"/>
                        <a:gd name="T14" fmla="*/ 13 w 42"/>
                        <a:gd name="T15" fmla="*/ 73 h 76"/>
                        <a:gd name="T16" fmla="*/ 5 w 42"/>
                        <a:gd name="T17" fmla="*/ 75 h 76"/>
                        <a:gd name="T18" fmla="*/ 3 w 42"/>
                        <a:gd name="T19" fmla="*/ 71 h 76"/>
                        <a:gd name="T20" fmla="*/ 0 w 42"/>
                        <a:gd name="T21" fmla="*/ 64 h 76"/>
                        <a:gd name="T22" fmla="*/ 0 w 42"/>
                        <a:gd name="T23" fmla="*/ 57 h 76"/>
                        <a:gd name="T24" fmla="*/ 1 w 42"/>
                        <a:gd name="T25" fmla="*/ 49 h 76"/>
                        <a:gd name="T26" fmla="*/ 4 w 42"/>
                        <a:gd name="T27" fmla="*/ 37 h 76"/>
                        <a:gd name="T28" fmla="*/ 10 w 42"/>
                        <a:gd name="T29" fmla="*/ 41 h 76"/>
                        <a:gd name="T30" fmla="*/ 19 w 42"/>
                        <a:gd name="T31" fmla="*/ 41 h 76"/>
                        <a:gd name="T32" fmla="*/ 25 w 42"/>
                        <a:gd name="T33" fmla="*/ 41 h 76"/>
                        <a:gd name="T34" fmla="*/ 36 w 42"/>
                        <a:gd name="T35" fmla="*/ 15 h 76"/>
                        <a:gd name="T36" fmla="*/ 40 w 42"/>
                        <a:gd name="T37" fmla="*/ 0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2"/>
                        <a:gd name="T58" fmla="*/ 0 h 76"/>
                        <a:gd name="T59" fmla="*/ 42 w 42"/>
                        <a:gd name="T60" fmla="*/ 76 h 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2" h="76">
                          <a:moveTo>
                            <a:pt x="40" y="0"/>
                          </a:moveTo>
                          <a:lnTo>
                            <a:pt x="41" y="30"/>
                          </a:lnTo>
                          <a:lnTo>
                            <a:pt x="38" y="22"/>
                          </a:lnTo>
                          <a:lnTo>
                            <a:pt x="35" y="32"/>
                          </a:lnTo>
                          <a:lnTo>
                            <a:pt x="32" y="46"/>
                          </a:lnTo>
                          <a:lnTo>
                            <a:pt x="28" y="58"/>
                          </a:lnTo>
                          <a:lnTo>
                            <a:pt x="20" y="67"/>
                          </a:lnTo>
                          <a:lnTo>
                            <a:pt x="13" y="73"/>
                          </a:lnTo>
                          <a:lnTo>
                            <a:pt x="5" y="75"/>
                          </a:lnTo>
                          <a:lnTo>
                            <a:pt x="3" y="71"/>
                          </a:lnTo>
                          <a:lnTo>
                            <a:pt x="0" y="64"/>
                          </a:lnTo>
                          <a:lnTo>
                            <a:pt x="0" y="57"/>
                          </a:lnTo>
                          <a:lnTo>
                            <a:pt x="1" y="49"/>
                          </a:lnTo>
                          <a:lnTo>
                            <a:pt x="4" y="37"/>
                          </a:lnTo>
                          <a:lnTo>
                            <a:pt x="10" y="41"/>
                          </a:lnTo>
                          <a:lnTo>
                            <a:pt x="19" y="41"/>
                          </a:lnTo>
                          <a:lnTo>
                            <a:pt x="25" y="41"/>
                          </a:lnTo>
                          <a:lnTo>
                            <a:pt x="36" y="15"/>
                          </a:lnTo>
                          <a:lnTo>
                            <a:pt x="40" y="0"/>
                          </a:lnTo>
                        </a:path>
                      </a:pathLst>
                    </a:custGeom>
                    <a:blipFill dpi="0" rotWithShape="0">
                      <a:blip r:embed="rId2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498" name="Group 202">
                    <a:extLst>
                      <a:ext uri="{FF2B5EF4-FFF2-40B4-BE49-F238E27FC236}">
                        <a16:creationId xmlns:a16="http://schemas.microsoft.com/office/drawing/2014/main" xmlns="" id="{F61EDAA0-ECBE-44FE-AA8A-7BCF015F8A80}"/>
                      </a:ext>
                    </a:extLst>
                  </p:cNvPr>
                  <p:cNvGrpSpPr>
                    <a:grpSpLocks/>
                  </p:cNvGrpSpPr>
                  <p:nvPr/>
                </p:nvGrpSpPr>
                <p:grpSpPr bwMode="auto">
                  <a:xfrm>
                    <a:off x="3119" y="961"/>
                    <a:ext cx="160" cy="537"/>
                    <a:chOff x="3119" y="961"/>
                    <a:chExt cx="160" cy="537"/>
                  </a:xfrm>
                </p:grpSpPr>
                <p:grpSp>
                  <p:nvGrpSpPr>
                    <p:cNvPr id="14500" name="Group 203">
                      <a:extLst>
                        <a:ext uri="{FF2B5EF4-FFF2-40B4-BE49-F238E27FC236}">
                          <a16:creationId xmlns:a16="http://schemas.microsoft.com/office/drawing/2014/main" xmlns="" id="{5503B105-C5B0-47EC-A077-FE5C6E01B1A9}"/>
                        </a:ext>
                      </a:extLst>
                    </p:cNvPr>
                    <p:cNvGrpSpPr>
                      <a:grpSpLocks/>
                    </p:cNvGrpSpPr>
                    <p:nvPr/>
                  </p:nvGrpSpPr>
                  <p:grpSpPr bwMode="auto">
                    <a:xfrm>
                      <a:off x="3119" y="961"/>
                      <a:ext cx="160" cy="537"/>
                      <a:chOff x="3119" y="961"/>
                      <a:chExt cx="160" cy="537"/>
                    </a:xfrm>
                  </p:grpSpPr>
                  <p:sp>
                    <p:nvSpPr>
                      <p:cNvPr id="14505" name="Freeform 204">
                        <a:extLst>
                          <a:ext uri="{FF2B5EF4-FFF2-40B4-BE49-F238E27FC236}">
                            <a16:creationId xmlns:a16="http://schemas.microsoft.com/office/drawing/2014/main" xmlns="" id="{03D7410F-4432-465C-B9D3-CACBB9BF7569}"/>
                          </a:ext>
                        </a:extLst>
                      </p:cNvPr>
                      <p:cNvSpPr>
                        <a:spLocks/>
                      </p:cNvSpPr>
                      <p:nvPr/>
                    </p:nvSpPr>
                    <p:spPr bwMode="auto">
                      <a:xfrm>
                        <a:off x="3119" y="961"/>
                        <a:ext cx="160" cy="537"/>
                      </a:xfrm>
                      <a:custGeom>
                        <a:avLst/>
                        <a:gdLst>
                          <a:gd name="T0" fmla="*/ 45 w 160"/>
                          <a:gd name="T1" fmla="*/ 5 h 537"/>
                          <a:gd name="T2" fmla="*/ 14 w 160"/>
                          <a:gd name="T3" fmla="*/ 23 h 537"/>
                          <a:gd name="T4" fmla="*/ 6 w 160"/>
                          <a:gd name="T5" fmla="*/ 37 h 537"/>
                          <a:gd name="T6" fmla="*/ 0 w 160"/>
                          <a:gd name="T7" fmla="*/ 161 h 537"/>
                          <a:gd name="T8" fmla="*/ 3 w 160"/>
                          <a:gd name="T9" fmla="*/ 190 h 537"/>
                          <a:gd name="T10" fmla="*/ 22 w 160"/>
                          <a:gd name="T11" fmla="*/ 188 h 537"/>
                          <a:gd name="T12" fmla="*/ 21 w 160"/>
                          <a:gd name="T13" fmla="*/ 261 h 537"/>
                          <a:gd name="T14" fmla="*/ 30 w 160"/>
                          <a:gd name="T15" fmla="*/ 261 h 537"/>
                          <a:gd name="T16" fmla="*/ 41 w 160"/>
                          <a:gd name="T17" fmla="*/ 412 h 537"/>
                          <a:gd name="T18" fmla="*/ 42 w 160"/>
                          <a:gd name="T19" fmla="*/ 493 h 537"/>
                          <a:gd name="T20" fmla="*/ 43 w 160"/>
                          <a:gd name="T21" fmla="*/ 529 h 537"/>
                          <a:gd name="T22" fmla="*/ 51 w 160"/>
                          <a:gd name="T23" fmla="*/ 536 h 537"/>
                          <a:gd name="T24" fmla="*/ 64 w 160"/>
                          <a:gd name="T25" fmla="*/ 530 h 537"/>
                          <a:gd name="T26" fmla="*/ 72 w 160"/>
                          <a:gd name="T27" fmla="*/ 468 h 537"/>
                          <a:gd name="T28" fmla="*/ 77 w 160"/>
                          <a:gd name="T29" fmla="*/ 533 h 537"/>
                          <a:gd name="T30" fmla="*/ 89 w 160"/>
                          <a:gd name="T31" fmla="*/ 536 h 537"/>
                          <a:gd name="T32" fmla="*/ 99 w 160"/>
                          <a:gd name="T33" fmla="*/ 531 h 537"/>
                          <a:gd name="T34" fmla="*/ 111 w 160"/>
                          <a:gd name="T35" fmla="*/ 409 h 537"/>
                          <a:gd name="T36" fmla="*/ 125 w 160"/>
                          <a:gd name="T37" fmla="*/ 320 h 537"/>
                          <a:gd name="T38" fmla="*/ 146 w 160"/>
                          <a:gd name="T39" fmla="*/ 237 h 537"/>
                          <a:gd name="T40" fmla="*/ 159 w 160"/>
                          <a:gd name="T41" fmla="*/ 236 h 537"/>
                          <a:gd name="T42" fmla="*/ 147 w 160"/>
                          <a:gd name="T43" fmla="*/ 122 h 537"/>
                          <a:gd name="T44" fmla="*/ 147 w 160"/>
                          <a:gd name="T45" fmla="*/ 32 h 537"/>
                          <a:gd name="T46" fmla="*/ 140 w 160"/>
                          <a:gd name="T47" fmla="*/ 22 h 537"/>
                          <a:gd name="T48" fmla="*/ 107 w 160"/>
                          <a:gd name="T49" fmla="*/ 0 h 537"/>
                          <a:gd name="T50" fmla="*/ 79 w 160"/>
                          <a:gd name="T51" fmla="*/ 48 h 537"/>
                          <a:gd name="T52" fmla="*/ 45 w 160"/>
                          <a:gd name="T53" fmla="*/ 5 h 5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0"/>
                          <a:gd name="T82" fmla="*/ 0 h 537"/>
                          <a:gd name="T83" fmla="*/ 160 w 160"/>
                          <a:gd name="T84" fmla="*/ 537 h 53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0" h="537">
                            <a:moveTo>
                              <a:pt x="45" y="5"/>
                            </a:moveTo>
                            <a:lnTo>
                              <a:pt x="14" y="23"/>
                            </a:lnTo>
                            <a:lnTo>
                              <a:pt x="6" y="37"/>
                            </a:lnTo>
                            <a:lnTo>
                              <a:pt x="0" y="161"/>
                            </a:lnTo>
                            <a:lnTo>
                              <a:pt x="3" y="190"/>
                            </a:lnTo>
                            <a:lnTo>
                              <a:pt x="22" y="188"/>
                            </a:lnTo>
                            <a:lnTo>
                              <a:pt x="21" y="261"/>
                            </a:lnTo>
                            <a:lnTo>
                              <a:pt x="30" y="261"/>
                            </a:lnTo>
                            <a:lnTo>
                              <a:pt x="41" y="412"/>
                            </a:lnTo>
                            <a:lnTo>
                              <a:pt x="42" y="493"/>
                            </a:lnTo>
                            <a:lnTo>
                              <a:pt x="43" y="529"/>
                            </a:lnTo>
                            <a:lnTo>
                              <a:pt x="51" y="536"/>
                            </a:lnTo>
                            <a:lnTo>
                              <a:pt x="64" y="530"/>
                            </a:lnTo>
                            <a:lnTo>
                              <a:pt x="72" y="468"/>
                            </a:lnTo>
                            <a:lnTo>
                              <a:pt x="77" y="533"/>
                            </a:lnTo>
                            <a:lnTo>
                              <a:pt x="89" y="536"/>
                            </a:lnTo>
                            <a:lnTo>
                              <a:pt x="99" y="531"/>
                            </a:lnTo>
                            <a:lnTo>
                              <a:pt x="111" y="409"/>
                            </a:lnTo>
                            <a:lnTo>
                              <a:pt x="125" y="320"/>
                            </a:lnTo>
                            <a:lnTo>
                              <a:pt x="146" y="237"/>
                            </a:lnTo>
                            <a:lnTo>
                              <a:pt x="159" y="236"/>
                            </a:lnTo>
                            <a:lnTo>
                              <a:pt x="147" y="122"/>
                            </a:lnTo>
                            <a:lnTo>
                              <a:pt x="147" y="32"/>
                            </a:lnTo>
                            <a:lnTo>
                              <a:pt x="140" y="22"/>
                            </a:lnTo>
                            <a:lnTo>
                              <a:pt x="107" y="0"/>
                            </a:lnTo>
                            <a:lnTo>
                              <a:pt x="79" y="48"/>
                            </a:lnTo>
                            <a:lnTo>
                              <a:pt x="45" y="5"/>
                            </a:lnTo>
                          </a:path>
                        </a:pathLst>
                      </a:custGeom>
                      <a:blipFill dpi="0" rotWithShape="0">
                        <a:blip r:embed="rId2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506" name="Group 205">
                        <a:extLst>
                          <a:ext uri="{FF2B5EF4-FFF2-40B4-BE49-F238E27FC236}">
                            <a16:creationId xmlns:a16="http://schemas.microsoft.com/office/drawing/2014/main" xmlns="" id="{FA838479-CFA8-4ABC-8BDA-547C79A00C23}"/>
                          </a:ext>
                        </a:extLst>
                      </p:cNvPr>
                      <p:cNvGrpSpPr>
                        <a:grpSpLocks/>
                      </p:cNvGrpSpPr>
                      <p:nvPr/>
                    </p:nvGrpSpPr>
                    <p:grpSpPr bwMode="auto">
                      <a:xfrm>
                        <a:off x="3143" y="1109"/>
                        <a:ext cx="70" cy="114"/>
                        <a:chOff x="3143" y="1109"/>
                        <a:chExt cx="70" cy="114"/>
                      </a:xfrm>
                    </p:grpSpPr>
                    <p:sp>
                      <p:nvSpPr>
                        <p:cNvPr id="14507" name="Freeform 206">
                          <a:extLst>
                            <a:ext uri="{FF2B5EF4-FFF2-40B4-BE49-F238E27FC236}">
                              <a16:creationId xmlns:a16="http://schemas.microsoft.com/office/drawing/2014/main" xmlns="" id="{B62D9D12-67CC-409B-B63B-C5AB5485C027}"/>
                            </a:ext>
                          </a:extLst>
                        </p:cNvPr>
                        <p:cNvSpPr>
                          <a:spLocks/>
                        </p:cNvSpPr>
                        <p:nvPr/>
                      </p:nvSpPr>
                      <p:spPr bwMode="auto">
                        <a:xfrm>
                          <a:off x="3152" y="1109"/>
                          <a:ext cx="61" cy="114"/>
                        </a:xfrm>
                        <a:custGeom>
                          <a:avLst/>
                          <a:gdLst>
                            <a:gd name="T0" fmla="*/ 0 w 61"/>
                            <a:gd name="T1" fmla="*/ 113 h 114"/>
                            <a:gd name="T2" fmla="*/ 58 w 61"/>
                            <a:gd name="T3" fmla="*/ 107 h 114"/>
                            <a:gd name="T4" fmla="*/ 60 w 61"/>
                            <a:gd name="T5" fmla="*/ 0 h 114"/>
                            <a:gd name="T6" fmla="*/ 0 60000 65536"/>
                            <a:gd name="T7" fmla="*/ 0 60000 65536"/>
                            <a:gd name="T8" fmla="*/ 0 60000 65536"/>
                            <a:gd name="T9" fmla="*/ 0 w 61"/>
                            <a:gd name="T10" fmla="*/ 0 h 114"/>
                            <a:gd name="T11" fmla="*/ 61 w 61"/>
                            <a:gd name="T12" fmla="*/ 114 h 114"/>
                          </a:gdLst>
                          <a:ahLst/>
                          <a:cxnLst>
                            <a:cxn ang="T6">
                              <a:pos x="T0" y="T1"/>
                            </a:cxn>
                            <a:cxn ang="T7">
                              <a:pos x="T2" y="T3"/>
                            </a:cxn>
                            <a:cxn ang="T8">
                              <a:pos x="T4" y="T5"/>
                            </a:cxn>
                          </a:cxnLst>
                          <a:rect l="T9" t="T10" r="T11" b="T12"/>
                          <a:pathLst>
                            <a:path w="61" h="114">
                              <a:moveTo>
                                <a:pt x="0" y="113"/>
                              </a:moveTo>
                              <a:lnTo>
                                <a:pt x="58" y="107"/>
                              </a:lnTo>
                              <a:lnTo>
                                <a:pt x="60" y="0"/>
                              </a:lnTo>
                            </a:path>
                          </a:pathLst>
                        </a:custGeom>
                        <a:noFill/>
                        <a:ln w="12700" cap="rnd">
                          <a:solidFill>
                            <a:srgbClr val="5F3F1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08" name="Freeform 207">
                          <a:extLst>
                            <a:ext uri="{FF2B5EF4-FFF2-40B4-BE49-F238E27FC236}">
                              <a16:creationId xmlns:a16="http://schemas.microsoft.com/office/drawing/2014/main" xmlns="" id="{B3A7A4C8-11F8-494E-A7B4-300E84277648}"/>
                            </a:ext>
                          </a:extLst>
                        </p:cNvPr>
                        <p:cNvSpPr>
                          <a:spLocks/>
                        </p:cNvSpPr>
                        <p:nvPr/>
                      </p:nvSpPr>
                      <p:spPr bwMode="auto">
                        <a:xfrm>
                          <a:off x="3143" y="1123"/>
                          <a:ext cx="69" cy="29"/>
                        </a:xfrm>
                        <a:custGeom>
                          <a:avLst/>
                          <a:gdLst>
                            <a:gd name="T0" fmla="*/ 0 w 69"/>
                            <a:gd name="T1" fmla="*/ 28 h 29"/>
                            <a:gd name="T2" fmla="*/ 24 w 69"/>
                            <a:gd name="T3" fmla="*/ 20 h 29"/>
                            <a:gd name="T4" fmla="*/ 68 w 69"/>
                            <a:gd name="T5" fmla="*/ 0 h 29"/>
                            <a:gd name="T6" fmla="*/ 0 60000 65536"/>
                            <a:gd name="T7" fmla="*/ 0 60000 65536"/>
                            <a:gd name="T8" fmla="*/ 0 60000 65536"/>
                            <a:gd name="T9" fmla="*/ 0 w 69"/>
                            <a:gd name="T10" fmla="*/ 0 h 29"/>
                            <a:gd name="T11" fmla="*/ 69 w 69"/>
                            <a:gd name="T12" fmla="*/ 29 h 29"/>
                          </a:gdLst>
                          <a:ahLst/>
                          <a:cxnLst>
                            <a:cxn ang="T6">
                              <a:pos x="T0" y="T1"/>
                            </a:cxn>
                            <a:cxn ang="T7">
                              <a:pos x="T2" y="T3"/>
                            </a:cxn>
                            <a:cxn ang="T8">
                              <a:pos x="T4" y="T5"/>
                            </a:cxn>
                          </a:cxnLst>
                          <a:rect l="T9" t="T10" r="T11" b="T12"/>
                          <a:pathLst>
                            <a:path w="69" h="29">
                              <a:moveTo>
                                <a:pt x="0" y="28"/>
                              </a:moveTo>
                              <a:lnTo>
                                <a:pt x="24" y="20"/>
                              </a:lnTo>
                              <a:lnTo>
                                <a:pt x="68" y="0"/>
                              </a:lnTo>
                            </a:path>
                          </a:pathLst>
                        </a:custGeom>
                        <a:noFill/>
                        <a:ln w="12700" cap="rnd">
                          <a:solidFill>
                            <a:srgbClr val="5F3F1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14501" name="Group 208">
                      <a:extLst>
                        <a:ext uri="{FF2B5EF4-FFF2-40B4-BE49-F238E27FC236}">
                          <a16:creationId xmlns:a16="http://schemas.microsoft.com/office/drawing/2014/main" xmlns="" id="{CE7A0060-0690-48F3-BC2B-3E2FBE2356B6}"/>
                        </a:ext>
                      </a:extLst>
                    </p:cNvPr>
                    <p:cNvGrpSpPr>
                      <a:grpSpLocks/>
                    </p:cNvGrpSpPr>
                    <p:nvPr/>
                  </p:nvGrpSpPr>
                  <p:grpSpPr bwMode="auto">
                    <a:xfrm>
                      <a:off x="3140" y="1017"/>
                      <a:ext cx="99" cy="133"/>
                      <a:chOff x="3140" y="1017"/>
                      <a:chExt cx="99" cy="133"/>
                    </a:xfrm>
                  </p:grpSpPr>
                  <p:sp>
                    <p:nvSpPr>
                      <p:cNvPr id="14502" name="Freeform 209">
                        <a:extLst>
                          <a:ext uri="{FF2B5EF4-FFF2-40B4-BE49-F238E27FC236}">
                            <a16:creationId xmlns:a16="http://schemas.microsoft.com/office/drawing/2014/main" xmlns="" id="{CBC2D5E4-EBF2-43DA-858E-66EF532AE7CE}"/>
                          </a:ext>
                        </a:extLst>
                      </p:cNvPr>
                      <p:cNvSpPr>
                        <a:spLocks/>
                      </p:cNvSpPr>
                      <p:nvPr/>
                    </p:nvSpPr>
                    <p:spPr bwMode="auto">
                      <a:xfrm>
                        <a:off x="3148" y="1017"/>
                        <a:ext cx="84" cy="101"/>
                      </a:xfrm>
                      <a:custGeom>
                        <a:avLst/>
                        <a:gdLst>
                          <a:gd name="T0" fmla="*/ 0 w 84"/>
                          <a:gd name="T1" fmla="*/ 35 h 101"/>
                          <a:gd name="T2" fmla="*/ 53 w 84"/>
                          <a:gd name="T3" fmla="*/ 0 h 101"/>
                          <a:gd name="T4" fmla="*/ 83 w 84"/>
                          <a:gd name="T5" fmla="*/ 67 h 101"/>
                          <a:gd name="T6" fmla="*/ 29 w 84"/>
                          <a:gd name="T7" fmla="*/ 100 h 101"/>
                          <a:gd name="T8" fmla="*/ 0 w 84"/>
                          <a:gd name="T9" fmla="*/ 35 h 101"/>
                          <a:gd name="T10" fmla="*/ 0 60000 65536"/>
                          <a:gd name="T11" fmla="*/ 0 60000 65536"/>
                          <a:gd name="T12" fmla="*/ 0 60000 65536"/>
                          <a:gd name="T13" fmla="*/ 0 60000 65536"/>
                          <a:gd name="T14" fmla="*/ 0 60000 65536"/>
                          <a:gd name="T15" fmla="*/ 0 w 84"/>
                          <a:gd name="T16" fmla="*/ 0 h 101"/>
                          <a:gd name="T17" fmla="*/ 84 w 84"/>
                          <a:gd name="T18" fmla="*/ 101 h 101"/>
                        </a:gdLst>
                        <a:ahLst/>
                        <a:cxnLst>
                          <a:cxn ang="T10">
                            <a:pos x="T0" y="T1"/>
                          </a:cxn>
                          <a:cxn ang="T11">
                            <a:pos x="T2" y="T3"/>
                          </a:cxn>
                          <a:cxn ang="T12">
                            <a:pos x="T4" y="T5"/>
                          </a:cxn>
                          <a:cxn ang="T13">
                            <a:pos x="T6" y="T7"/>
                          </a:cxn>
                          <a:cxn ang="T14">
                            <a:pos x="T8" y="T9"/>
                          </a:cxn>
                        </a:cxnLst>
                        <a:rect l="T15" t="T16" r="T17" b="T18"/>
                        <a:pathLst>
                          <a:path w="84" h="101">
                            <a:moveTo>
                              <a:pt x="0" y="35"/>
                            </a:moveTo>
                            <a:lnTo>
                              <a:pt x="53" y="0"/>
                            </a:lnTo>
                            <a:lnTo>
                              <a:pt x="83" y="67"/>
                            </a:lnTo>
                            <a:lnTo>
                              <a:pt x="29" y="100"/>
                            </a:lnTo>
                            <a:lnTo>
                              <a:pt x="0" y="35"/>
                            </a:lnTo>
                          </a:path>
                        </a:pathLst>
                      </a:custGeom>
                      <a:blipFill dpi="0" rotWithShape="0">
                        <a:blip r:embed="rId16"/>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03" name="Freeform 210">
                        <a:extLst>
                          <a:ext uri="{FF2B5EF4-FFF2-40B4-BE49-F238E27FC236}">
                            <a16:creationId xmlns:a16="http://schemas.microsoft.com/office/drawing/2014/main" xmlns="" id="{871694A6-4FC1-4EE5-9039-735B379E2F4D}"/>
                          </a:ext>
                        </a:extLst>
                      </p:cNvPr>
                      <p:cNvSpPr>
                        <a:spLocks/>
                      </p:cNvSpPr>
                      <p:nvPr/>
                    </p:nvSpPr>
                    <p:spPr bwMode="auto">
                      <a:xfrm>
                        <a:off x="3201" y="1059"/>
                        <a:ext cx="38" cy="55"/>
                      </a:xfrm>
                      <a:custGeom>
                        <a:avLst/>
                        <a:gdLst>
                          <a:gd name="T0" fmla="*/ 0 w 38"/>
                          <a:gd name="T1" fmla="*/ 33 h 55"/>
                          <a:gd name="T2" fmla="*/ 9 w 38"/>
                          <a:gd name="T3" fmla="*/ 25 h 55"/>
                          <a:gd name="T4" fmla="*/ 14 w 38"/>
                          <a:gd name="T5" fmla="*/ 9 h 55"/>
                          <a:gd name="T6" fmla="*/ 21 w 38"/>
                          <a:gd name="T7" fmla="*/ 4 h 55"/>
                          <a:gd name="T8" fmla="*/ 25 w 38"/>
                          <a:gd name="T9" fmla="*/ 0 h 55"/>
                          <a:gd name="T10" fmla="*/ 27 w 38"/>
                          <a:gd name="T11" fmla="*/ 1 h 55"/>
                          <a:gd name="T12" fmla="*/ 28 w 38"/>
                          <a:gd name="T13" fmla="*/ 5 h 55"/>
                          <a:gd name="T14" fmla="*/ 35 w 38"/>
                          <a:gd name="T15" fmla="*/ 13 h 55"/>
                          <a:gd name="T16" fmla="*/ 37 w 38"/>
                          <a:gd name="T17" fmla="*/ 26 h 55"/>
                          <a:gd name="T18" fmla="*/ 35 w 38"/>
                          <a:gd name="T19" fmla="*/ 36 h 55"/>
                          <a:gd name="T20" fmla="*/ 24 w 38"/>
                          <a:gd name="T21" fmla="*/ 46 h 55"/>
                          <a:gd name="T22" fmla="*/ 4 w 38"/>
                          <a:gd name="T23" fmla="*/ 54 h 55"/>
                          <a:gd name="T24" fmla="*/ 0 w 38"/>
                          <a:gd name="T25" fmla="*/ 33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55"/>
                          <a:gd name="T41" fmla="*/ 38 w 38"/>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55">
                            <a:moveTo>
                              <a:pt x="0" y="33"/>
                            </a:moveTo>
                            <a:lnTo>
                              <a:pt x="9" y="25"/>
                            </a:lnTo>
                            <a:lnTo>
                              <a:pt x="14" y="9"/>
                            </a:lnTo>
                            <a:lnTo>
                              <a:pt x="21" y="4"/>
                            </a:lnTo>
                            <a:lnTo>
                              <a:pt x="25" y="0"/>
                            </a:lnTo>
                            <a:lnTo>
                              <a:pt x="27" y="1"/>
                            </a:lnTo>
                            <a:lnTo>
                              <a:pt x="28" y="5"/>
                            </a:lnTo>
                            <a:lnTo>
                              <a:pt x="35" y="13"/>
                            </a:lnTo>
                            <a:lnTo>
                              <a:pt x="37" y="26"/>
                            </a:lnTo>
                            <a:lnTo>
                              <a:pt x="35" y="36"/>
                            </a:lnTo>
                            <a:lnTo>
                              <a:pt x="24" y="46"/>
                            </a:lnTo>
                            <a:lnTo>
                              <a:pt x="4" y="54"/>
                            </a:lnTo>
                            <a:lnTo>
                              <a:pt x="0" y="33"/>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504" name="Freeform 211">
                        <a:extLst>
                          <a:ext uri="{FF2B5EF4-FFF2-40B4-BE49-F238E27FC236}">
                            <a16:creationId xmlns:a16="http://schemas.microsoft.com/office/drawing/2014/main" xmlns="" id="{A49C7B4B-98D3-4F08-B840-C415F4894226}"/>
                          </a:ext>
                        </a:extLst>
                      </p:cNvPr>
                      <p:cNvSpPr>
                        <a:spLocks/>
                      </p:cNvSpPr>
                      <p:nvPr/>
                    </p:nvSpPr>
                    <p:spPr bwMode="auto">
                      <a:xfrm>
                        <a:off x="3140" y="1090"/>
                        <a:ext cx="69" cy="60"/>
                      </a:xfrm>
                      <a:custGeom>
                        <a:avLst/>
                        <a:gdLst>
                          <a:gd name="T0" fmla="*/ 0 w 69"/>
                          <a:gd name="T1" fmla="*/ 59 h 60"/>
                          <a:gd name="T2" fmla="*/ 27 w 69"/>
                          <a:gd name="T3" fmla="*/ 49 h 60"/>
                          <a:gd name="T4" fmla="*/ 48 w 69"/>
                          <a:gd name="T5" fmla="*/ 37 h 60"/>
                          <a:gd name="T6" fmla="*/ 68 w 69"/>
                          <a:gd name="T7" fmla="*/ 26 h 60"/>
                          <a:gd name="T8" fmla="*/ 60 w 69"/>
                          <a:gd name="T9" fmla="*/ 0 h 60"/>
                          <a:gd name="T10" fmla="*/ 25 w 69"/>
                          <a:gd name="T11" fmla="*/ 16 h 60"/>
                          <a:gd name="T12" fmla="*/ 3 w 69"/>
                          <a:gd name="T13" fmla="*/ 24 h 60"/>
                          <a:gd name="T14" fmla="*/ 2 w 69"/>
                          <a:gd name="T15" fmla="*/ 20 h 60"/>
                          <a:gd name="T16" fmla="*/ 0 w 69"/>
                          <a:gd name="T17" fmla="*/ 59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0"/>
                          <a:gd name="T29" fmla="*/ 69 w 69"/>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0">
                            <a:moveTo>
                              <a:pt x="0" y="59"/>
                            </a:moveTo>
                            <a:lnTo>
                              <a:pt x="27" y="49"/>
                            </a:lnTo>
                            <a:lnTo>
                              <a:pt x="48" y="37"/>
                            </a:lnTo>
                            <a:lnTo>
                              <a:pt x="68" y="26"/>
                            </a:lnTo>
                            <a:lnTo>
                              <a:pt x="60" y="0"/>
                            </a:lnTo>
                            <a:lnTo>
                              <a:pt x="25" y="16"/>
                            </a:lnTo>
                            <a:lnTo>
                              <a:pt x="3" y="24"/>
                            </a:lnTo>
                            <a:lnTo>
                              <a:pt x="2" y="20"/>
                            </a:lnTo>
                            <a:lnTo>
                              <a:pt x="0" y="59"/>
                            </a:lnTo>
                          </a:path>
                        </a:pathLst>
                      </a:custGeom>
                      <a:blipFill dpi="0" rotWithShape="0">
                        <a:blip r:embed="rId2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sp>
                <p:nvSpPr>
                  <p:cNvPr id="14499" name="Freeform 212">
                    <a:extLst>
                      <a:ext uri="{FF2B5EF4-FFF2-40B4-BE49-F238E27FC236}">
                        <a16:creationId xmlns:a16="http://schemas.microsoft.com/office/drawing/2014/main" xmlns="" id="{AB34763E-EDFD-4FEC-B4FC-22692474BB4D}"/>
                      </a:ext>
                    </a:extLst>
                  </p:cNvPr>
                  <p:cNvSpPr>
                    <a:spLocks/>
                  </p:cNvSpPr>
                  <p:nvPr/>
                </p:nvSpPr>
                <p:spPr bwMode="auto">
                  <a:xfrm>
                    <a:off x="3191" y="1239"/>
                    <a:ext cx="10" cy="195"/>
                  </a:xfrm>
                  <a:custGeom>
                    <a:avLst/>
                    <a:gdLst>
                      <a:gd name="T0" fmla="*/ 9 w 10"/>
                      <a:gd name="T1" fmla="*/ 0 h 195"/>
                      <a:gd name="T2" fmla="*/ 6 w 10"/>
                      <a:gd name="T3" fmla="*/ 104 h 195"/>
                      <a:gd name="T4" fmla="*/ 0 w 10"/>
                      <a:gd name="T5" fmla="*/ 194 h 195"/>
                      <a:gd name="T6" fmla="*/ 0 60000 65536"/>
                      <a:gd name="T7" fmla="*/ 0 60000 65536"/>
                      <a:gd name="T8" fmla="*/ 0 60000 65536"/>
                      <a:gd name="T9" fmla="*/ 0 w 10"/>
                      <a:gd name="T10" fmla="*/ 0 h 195"/>
                      <a:gd name="T11" fmla="*/ 10 w 10"/>
                      <a:gd name="T12" fmla="*/ 195 h 195"/>
                    </a:gdLst>
                    <a:ahLst/>
                    <a:cxnLst>
                      <a:cxn ang="T6">
                        <a:pos x="T0" y="T1"/>
                      </a:cxn>
                      <a:cxn ang="T7">
                        <a:pos x="T2" y="T3"/>
                      </a:cxn>
                      <a:cxn ang="T8">
                        <a:pos x="T4" y="T5"/>
                      </a:cxn>
                    </a:cxnLst>
                    <a:rect l="T9" t="T10" r="T11" b="T12"/>
                    <a:pathLst>
                      <a:path w="10" h="195">
                        <a:moveTo>
                          <a:pt x="9" y="0"/>
                        </a:moveTo>
                        <a:lnTo>
                          <a:pt x="6" y="104"/>
                        </a:lnTo>
                        <a:lnTo>
                          <a:pt x="0" y="194"/>
                        </a:lnTo>
                      </a:path>
                    </a:pathLst>
                  </a:custGeom>
                  <a:noFill/>
                  <a:ln w="12700" cap="rnd">
                    <a:solidFill>
                      <a:srgbClr val="5F3F1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4397" name="Group 213">
                  <a:extLst>
                    <a:ext uri="{FF2B5EF4-FFF2-40B4-BE49-F238E27FC236}">
                      <a16:creationId xmlns:a16="http://schemas.microsoft.com/office/drawing/2014/main" xmlns="" id="{F0638C7E-6DE8-4AD9-859B-E389A83EA805}"/>
                    </a:ext>
                  </a:extLst>
                </p:cNvPr>
                <p:cNvGrpSpPr>
                  <a:grpSpLocks/>
                </p:cNvGrpSpPr>
                <p:nvPr/>
              </p:nvGrpSpPr>
              <p:grpSpPr bwMode="auto">
                <a:xfrm>
                  <a:off x="3384" y="816"/>
                  <a:ext cx="224" cy="706"/>
                  <a:chOff x="3384" y="816"/>
                  <a:chExt cx="224" cy="706"/>
                </a:xfrm>
              </p:grpSpPr>
              <p:grpSp>
                <p:nvGrpSpPr>
                  <p:cNvPr id="14480" name="Group 214">
                    <a:extLst>
                      <a:ext uri="{FF2B5EF4-FFF2-40B4-BE49-F238E27FC236}">
                        <a16:creationId xmlns:a16="http://schemas.microsoft.com/office/drawing/2014/main" xmlns="" id="{F0DCC7D2-B25B-491A-9A02-9AC149F89760}"/>
                      </a:ext>
                    </a:extLst>
                  </p:cNvPr>
                  <p:cNvGrpSpPr>
                    <a:grpSpLocks/>
                  </p:cNvGrpSpPr>
                  <p:nvPr/>
                </p:nvGrpSpPr>
                <p:grpSpPr bwMode="auto">
                  <a:xfrm>
                    <a:off x="3384" y="919"/>
                    <a:ext cx="224" cy="199"/>
                    <a:chOff x="3384" y="919"/>
                    <a:chExt cx="224" cy="199"/>
                  </a:xfrm>
                </p:grpSpPr>
                <p:sp>
                  <p:nvSpPr>
                    <p:cNvPr id="14488" name="Freeform 215">
                      <a:extLst>
                        <a:ext uri="{FF2B5EF4-FFF2-40B4-BE49-F238E27FC236}">
                          <a16:creationId xmlns:a16="http://schemas.microsoft.com/office/drawing/2014/main" xmlns="" id="{FFEC90C0-BA3F-450D-A569-03FDBC1D9226}"/>
                        </a:ext>
                      </a:extLst>
                    </p:cNvPr>
                    <p:cNvSpPr>
                      <a:spLocks/>
                    </p:cNvSpPr>
                    <p:nvPr/>
                  </p:nvSpPr>
                  <p:spPr bwMode="auto">
                    <a:xfrm>
                      <a:off x="3384" y="919"/>
                      <a:ext cx="224" cy="199"/>
                    </a:xfrm>
                    <a:custGeom>
                      <a:avLst/>
                      <a:gdLst>
                        <a:gd name="T0" fmla="*/ 85 w 224"/>
                        <a:gd name="T1" fmla="*/ 0 h 199"/>
                        <a:gd name="T2" fmla="*/ 58 w 224"/>
                        <a:gd name="T3" fmla="*/ 16 h 199"/>
                        <a:gd name="T4" fmla="*/ 31 w 224"/>
                        <a:gd name="T5" fmla="*/ 30 h 199"/>
                        <a:gd name="T6" fmla="*/ 14 w 224"/>
                        <a:gd name="T7" fmla="*/ 87 h 199"/>
                        <a:gd name="T8" fmla="*/ 1 w 224"/>
                        <a:gd name="T9" fmla="*/ 130 h 199"/>
                        <a:gd name="T10" fmla="*/ 0 w 224"/>
                        <a:gd name="T11" fmla="*/ 139 h 199"/>
                        <a:gd name="T12" fmla="*/ 12 w 224"/>
                        <a:gd name="T13" fmla="*/ 161 h 199"/>
                        <a:gd name="T14" fmla="*/ 20 w 224"/>
                        <a:gd name="T15" fmla="*/ 168 h 199"/>
                        <a:gd name="T16" fmla="*/ 27 w 224"/>
                        <a:gd name="T17" fmla="*/ 170 h 199"/>
                        <a:gd name="T18" fmla="*/ 28 w 224"/>
                        <a:gd name="T19" fmla="*/ 176 h 199"/>
                        <a:gd name="T20" fmla="*/ 41 w 224"/>
                        <a:gd name="T21" fmla="*/ 167 h 199"/>
                        <a:gd name="T22" fmla="*/ 42 w 224"/>
                        <a:gd name="T23" fmla="*/ 190 h 199"/>
                        <a:gd name="T24" fmla="*/ 50 w 224"/>
                        <a:gd name="T25" fmla="*/ 198 h 199"/>
                        <a:gd name="T26" fmla="*/ 180 w 224"/>
                        <a:gd name="T27" fmla="*/ 198 h 199"/>
                        <a:gd name="T28" fmla="*/ 191 w 224"/>
                        <a:gd name="T29" fmla="*/ 187 h 199"/>
                        <a:gd name="T30" fmla="*/ 189 w 224"/>
                        <a:gd name="T31" fmla="*/ 167 h 199"/>
                        <a:gd name="T32" fmla="*/ 203 w 224"/>
                        <a:gd name="T33" fmla="*/ 180 h 199"/>
                        <a:gd name="T34" fmla="*/ 223 w 224"/>
                        <a:gd name="T35" fmla="*/ 142 h 199"/>
                        <a:gd name="T36" fmla="*/ 183 w 224"/>
                        <a:gd name="T37" fmla="*/ 26 h 199"/>
                        <a:gd name="T38" fmla="*/ 140 w 224"/>
                        <a:gd name="T39" fmla="*/ 11 h 199"/>
                        <a:gd name="T40" fmla="*/ 127 w 224"/>
                        <a:gd name="T41" fmla="*/ 3 h 199"/>
                        <a:gd name="T42" fmla="*/ 107 w 224"/>
                        <a:gd name="T43" fmla="*/ 22 h 199"/>
                        <a:gd name="T44" fmla="*/ 85 w 224"/>
                        <a:gd name="T45" fmla="*/ 0 h 1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24"/>
                        <a:gd name="T70" fmla="*/ 0 h 199"/>
                        <a:gd name="T71" fmla="*/ 224 w 224"/>
                        <a:gd name="T72" fmla="*/ 199 h 19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24" h="199">
                          <a:moveTo>
                            <a:pt x="85" y="0"/>
                          </a:moveTo>
                          <a:lnTo>
                            <a:pt x="58" y="16"/>
                          </a:lnTo>
                          <a:lnTo>
                            <a:pt x="31" y="30"/>
                          </a:lnTo>
                          <a:lnTo>
                            <a:pt x="14" y="87"/>
                          </a:lnTo>
                          <a:lnTo>
                            <a:pt x="1" y="130"/>
                          </a:lnTo>
                          <a:lnTo>
                            <a:pt x="0" y="139"/>
                          </a:lnTo>
                          <a:lnTo>
                            <a:pt x="12" y="161"/>
                          </a:lnTo>
                          <a:lnTo>
                            <a:pt x="20" y="168"/>
                          </a:lnTo>
                          <a:lnTo>
                            <a:pt x="27" y="170"/>
                          </a:lnTo>
                          <a:lnTo>
                            <a:pt x="28" y="176"/>
                          </a:lnTo>
                          <a:lnTo>
                            <a:pt x="41" y="167"/>
                          </a:lnTo>
                          <a:lnTo>
                            <a:pt x="42" y="190"/>
                          </a:lnTo>
                          <a:lnTo>
                            <a:pt x="50" y="198"/>
                          </a:lnTo>
                          <a:lnTo>
                            <a:pt x="180" y="198"/>
                          </a:lnTo>
                          <a:lnTo>
                            <a:pt x="191" y="187"/>
                          </a:lnTo>
                          <a:lnTo>
                            <a:pt x="189" y="167"/>
                          </a:lnTo>
                          <a:lnTo>
                            <a:pt x="203" y="180"/>
                          </a:lnTo>
                          <a:lnTo>
                            <a:pt x="223" y="142"/>
                          </a:lnTo>
                          <a:lnTo>
                            <a:pt x="183" y="26"/>
                          </a:lnTo>
                          <a:lnTo>
                            <a:pt x="140" y="11"/>
                          </a:lnTo>
                          <a:lnTo>
                            <a:pt x="127" y="3"/>
                          </a:lnTo>
                          <a:lnTo>
                            <a:pt x="107" y="22"/>
                          </a:lnTo>
                          <a:lnTo>
                            <a:pt x="85" y="0"/>
                          </a:lnTo>
                        </a:path>
                      </a:pathLst>
                    </a:custGeom>
                    <a:blipFill dpi="0" rotWithShape="0">
                      <a:blip r:embed="rId2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489" name="Group 216">
                      <a:extLst>
                        <a:ext uri="{FF2B5EF4-FFF2-40B4-BE49-F238E27FC236}">
                          <a16:creationId xmlns:a16="http://schemas.microsoft.com/office/drawing/2014/main" xmlns="" id="{E045DEF5-B4D3-4504-9EEE-F5109FC2AA8A}"/>
                        </a:ext>
                      </a:extLst>
                    </p:cNvPr>
                    <p:cNvGrpSpPr>
                      <a:grpSpLocks/>
                    </p:cNvGrpSpPr>
                    <p:nvPr/>
                  </p:nvGrpSpPr>
                  <p:grpSpPr bwMode="auto">
                    <a:xfrm>
                      <a:off x="3428" y="939"/>
                      <a:ext cx="155" cy="179"/>
                      <a:chOff x="3428" y="939"/>
                      <a:chExt cx="155" cy="179"/>
                    </a:xfrm>
                  </p:grpSpPr>
                  <p:sp>
                    <p:nvSpPr>
                      <p:cNvPr id="14490" name="Freeform 217">
                        <a:extLst>
                          <a:ext uri="{FF2B5EF4-FFF2-40B4-BE49-F238E27FC236}">
                            <a16:creationId xmlns:a16="http://schemas.microsoft.com/office/drawing/2014/main" xmlns="" id="{C460F52E-196D-44F4-BB56-2E8176637519}"/>
                          </a:ext>
                        </a:extLst>
                      </p:cNvPr>
                      <p:cNvSpPr>
                        <a:spLocks/>
                      </p:cNvSpPr>
                      <p:nvPr/>
                    </p:nvSpPr>
                    <p:spPr bwMode="auto">
                      <a:xfrm>
                        <a:off x="3476" y="939"/>
                        <a:ext cx="34" cy="179"/>
                      </a:xfrm>
                      <a:custGeom>
                        <a:avLst/>
                        <a:gdLst>
                          <a:gd name="T0" fmla="*/ 9 w 34"/>
                          <a:gd name="T1" fmla="*/ 0 h 179"/>
                          <a:gd name="T2" fmla="*/ 3 w 34"/>
                          <a:gd name="T3" fmla="*/ 12 h 179"/>
                          <a:gd name="T4" fmla="*/ 9 w 34"/>
                          <a:gd name="T5" fmla="*/ 18 h 179"/>
                          <a:gd name="T6" fmla="*/ 0 w 34"/>
                          <a:gd name="T7" fmla="*/ 142 h 179"/>
                          <a:gd name="T8" fmla="*/ 1 w 34"/>
                          <a:gd name="T9" fmla="*/ 164 h 179"/>
                          <a:gd name="T10" fmla="*/ 18 w 34"/>
                          <a:gd name="T11" fmla="*/ 178 h 179"/>
                          <a:gd name="T12" fmla="*/ 33 w 34"/>
                          <a:gd name="T13" fmla="*/ 163 h 179"/>
                          <a:gd name="T14" fmla="*/ 33 w 34"/>
                          <a:gd name="T15" fmla="*/ 137 h 179"/>
                          <a:gd name="T16" fmla="*/ 19 w 34"/>
                          <a:gd name="T17" fmla="*/ 19 h 179"/>
                          <a:gd name="T18" fmla="*/ 25 w 34"/>
                          <a:gd name="T19" fmla="*/ 12 h 179"/>
                          <a:gd name="T20" fmla="*/ 20 w 34"/>
                          <a:gd name="T21" fmla="*/ 0 h 179"/>
                          <a:gd name="T22" fmla="*/ 15 w 34"/>
                          <a:gd name="T23" fmla="*/ 4 h 179"/>
                          <a:gd name="T24" fmla="*/ 9 w 34"/>
                          <a:gd name="T25" fmla="*/ 0 h 1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
                          <a:gd name="T40" fmla="*/ 0 h 179"/>
                          <a:gd name="T41" fmla="*/ 34 w 34"/>
                          <a:gd name="T42" fmla="*/ 179 h 1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 h="179">
                            <a:moveTo>
                              <a:pt x="9" y="0"/>
                            </a:moveTo>
                            <a:lnTo>
                              <a:pt x="3" y="12"/>
                            </a:lnTo>
                            <a:lnTo>
                              <a:pt x="9" y="18"/>
                            </a:lnTo>
                            <a:lnTo>
                              <a:pt x="0" y="142"/>
                            </a:lnTo>
                            <a:lnTo>
                              <a:pt x="1" y="164"/>
                            </a:lnTo>
                            <a:lnTo>
                              <a:pt x="18" y="178"/>
                            </a:lnTo>
                            <a:lnTo>
                              <a:pt x="33" y="163"/>
                            </a:lnTo>
                            <a:lnTo>
                              <a:pt x="33" y="137"/>
                            </a:lnTo>
                            <a:lnTo>
                              <a:pt x="19" y="19"/>
                            </a:lnTo>
                            <a:lnTo>
                              <a:pt x="25" y="12"/>
                            </a:lnTo>
                            <a:lnTo>
                              <a:pt x="20" y="0"/>
                            </a:lnTo>
                            <a:lnTo>
                              <a:pt x="15" y="4"/>
                            </a:lnTo>
                            <a:lnTo>
                              <a:pt x="9" y="0"/>
                            </a:lnTo>
                          </a:path>
                        </a:pathLst>
                      </a:custGeom>
                      <a:blipFill dpi="0" rotWithShape="0">
                        <a:blip r:embed="rId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491" name="Group 218">
                        <a:extLst>
                          <a:ext uri="{FF2B5EF4-FFF2-40B4-BE49-F238E27FC236}">
                            <a16:creationId xmlns:a16="http://schemas.microsoft.com/office/drawing/2014/main" xmlns="" id="{C621A3BB-EF15-42DA-8280-98D53AC3EA08}"/>
                          </a:ext>
                        </a:extLst>
                      </p:cNvPr>
                      <p:cNvGrpSpPr>
                        <a:grpSpLocks/>
                      </p:cNvGrpSpPr>
                      <p:nvPr/>
                    </p:nvGrpSpPr>
                    <p:grpSpPr bwMode="auto">
                      <a:xfrm>
                        <a:off x="3428" y="1015"/>
                        <a:ext cx="155" cy="61"/>
                        <a:chOff x="3428" y="1015"/>
                        <a:chExt cx="155" cy="61"/>
                      </a:xfrm>
                    </p:grpSpPr>
                    <p:sp>
                      <p:nvSpPr>
                        <p:cNvPr id="14492" name="Freeform 219">
                          <a:extLst>
                            <a:ext uri="{FF2B5EF4-FFF2-40B4-BE49-F238E27FC236}">
                              <a16:creationId xmlns:a16="http://schemas.microsoft.com/office/drawing/2014/main" xmlns="" id="{86D04889-18A3-4DF2-A024-50987482152D}"/>
                            </a:ext>
                          </a:extLst>
                        </p:cNvPr>
                        <p:cNvSpPr>
                          <a:spLocks/>
                        </p:cNvSpPr>
                        <p:nvPr/>
                      </p:nvSpPr>
                      <p:spPr bwMode="auto">
                        <a:xfrm>
                          <a:off x="3461" y="1027"/>
                          <a:ext cx="121" cy="40"/>
                        </a:xfrm>
                        <a:custGeom>
                          <a:avLst/>
                          <a:gdLst>
                            <a:gd name="T0" fmla="*/ 10 w 121"/>
                            <a:gd name="T1" fmla="*/ 24 h 40"/>
                            <a:gd name="T2" fmla="*/ 92 w 121"/>
                            <a:gd name="T3" fmla="*/ 0 h 40"/>
                            <a:gd name="T4" fmla="*/ 120 w 121"/>
                            <a:gd name="T5" fmla="*/ 3 h 40"/>
                            <a:gd name="T6" fmla="*/ 20 w 121"/>
                            <a:gd name="T7" fmla="*/ 39 h 40"/>
                            <a:gd name="T8" fmla="*/ 0 w 121"/>
                            <a:gd name="T9" fmla="*/ 28 h 40"/>
                            <a:gd name="T10" fmla="*/ 10 w 121"/>
                            <a:gd name="T11" fmla="*/ 24 h 40"/>
                            <a:gd name="T12" fmla="*/ 0 60000 65536"/>
                            <a:gd name="T13" fmla="*/ 0 60000 65536"/>
                            <a:gd name="T14" fmla="*/ 0 60000 65536"/>
                            <a:gd name="T15" fmla="*/ 0 60000 65536"/>
                            <a:gd name="T16" fmla="*/ 0 60000 65536"/>
                            <a:gd name="T17" fmla="*/ 0 60000 65536"/>
                            <a:gd name="T18" fmla="*/ 0 w 121"/>
                            <a:gd name="T19" fmla="*/ 0 h 40"/>
                            <a:gd name="T20" fmla="*/ 121 w 121"/>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21" h="40">
                              <a:moveTo>
                                <a:pt x="10" y="24"/>
                              </a:moveTo>
                              <a:lnTo>
                                <a:pt x="92" y="0"/>
                              </a:lnTo>
                              <a:lnTo>
                                <a:pt x="120" y="3"/>
                              </a:lnTo>
                              <a:lnTo>
                                <a:pt x="20" y="39"/>
                              </a:lnTo>
                              <a:lnTo>
                                <a:pt x="0" y="28"/>
                              </a:lnTo>
                              <a:lnTo>
                                <a:pt x="10" y="2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93" name="Freeform 220">
                          <a:extLst>
                            <a:ext uri="{FF2B5EF4-FFF2-40B4-BE49-F238E27FC236}">
                              <a16:creationId xmlns:a16="http://schemas.microsoft.com/office/drawing/2014/main" xmlns="" id="{521AEC04-4578-4972-8F4D-520C2113146B}"/>
                            </a:ext>
                          </a:extLst>
                        </p:cNvPr>
                        <p:cNvSpPr>
                          <a:spLocks/>
                        </p:cNvSpPr>
                        <p:nvPr/>
                      </p:nvSpPr>
                      <p:spPr bwMode="auto">
                        <a:xfrm>
                          <a:off x="3515" y="1029"/>
                          <a:ext cx="68" cy="45"/>
                        </a:xfrm>
                        <a:custGeom>
                          <a:avLst/>
                          <a:gdLst>
                            <a:gd name="T0" fmla="*/ 35 w 68"/>
                            <a:gd name="T1" fmla="*/ 0 h 45"/>
                            <a:gd name="T2" fmla="*/ 8 w 68"/>
                            <a:gd name="T3" fmla="*/ 7 h 45"/>
                            <a:gd name="T4" fmla="*/ 6 w 68"/>
                            <a:gd name="T5" fmla="*/ 16 h 45"/>
                            <a:gd name="T6" fmla="*/ 0 w 68"/>
                            <a:gd name="T7" fmla="*/ 23 h 45"/>
                            <a:gd name="T8" fmla="*/ 11 w 68"/>
                            <a:gd name="T9" fmla="*/ 35 h 45"/>
                            <a:gd name="T10" fmla="*/ 26 w 68"/>
                            <a:gd name="T11" fmla="*/ 43 h 45"/>
                            <a:gd name="T12" fmla="*/ 48 w 68"/>
                            <a:gd name="T13" fmla="*/ 44 h 45"/>
                            <a:gd name="T14" fmla="*/ 67 w 68"/>
                            <a:gd name="T15" fmla="*/ 25 h 45"/>
                            <a:gd name="T16" fmla="*/ 65 w 68"/>
                            <a:gd name="T17" fmla="*/ 1 h 45"/>
                            <a:gd name="T18" fmla="*/ 48 w 68"/>
                            <a:gd name="T19" fmla="*/ 13 h 45"/>
                            <a:gd name="T20" fmla="*/ 35 w 68"/>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45"/>
                            <a:gd name="T35" fmla="*/ 68 w 68"/>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45">
                              <a:moveTo>
                                <a:pt x="35" y="0"/>
                              </a:moveTo>
                              <a:lnTo>
                                <a:pt x="8" y="7"/>
                              </a:lnTo>
                              <a:lnTo>
                                <a:pt x="6" y="16"/>
                              </a:lnTo>
                              <a:lnTo>
                                <a:pt x="0" y="23"/>
                              </a:lnTo>
                              <a:lnTo>
                                <a:pt x="11" y="35"/>
                              </a:lnTo>
                              <a:lnTo>
                                <a:pt x="26" y="43"/>
                              </a:lnTo>
                              <a:lnTo>
                                <a:pt x="48" y="44"/>
                              </a:lnTo>
                              <a:lnTo>
                                <a:pt x="67" y="25"/>
                              </a:lnTo>
                              <a:lnTo>
                                <a:pt x="65" y="1"/>
                              </a:lnTo>
                              <a:lnTo>
                                <a:pt x="48" y="13"/>
                              </a:lnTo>
                              <a:lnTo>
                                <a:pt x="35" y="0"/>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94" name="Freeform 221">
                          <a:extLst>
                            <a:ext uri="{FF2B5EF4-FFF2-40B4-BE49-F238E27FC236}">
                              <a16:creationId xmlns:a16="http://schemas.microsoft.com/office/drawing/2014/main" xmlns="" id="{3EF329E7-3E5B-43BD-B1AA-85C910634D83}"/>
                            </a:ext>
                          </a:extLst>
                        </p:cNvPr>
                        <p:cNvSpPr>
                          <a:spLocks/>
                        </p:cNvSpPr>
                        <p:nvPr/>
                      </p:nvSpPr>
                      <p:spPr bwMode="auto">
                        <a:xfrm>
                          <a:off x="3428" y="1015"/>
                          <a:ext cx="55" cy="61"/>
                        </a:xfrm>
                        <a:custGeom>
                          <a:avLst/>
                          <a:gdLst>
                            <a:gd name="T0" fmla="*/ 0 w 55"/>
                            <a:gd name="T1" fmla="*/ 37 h 61"/>
                            <a:gd name="T2" fmla="*/ 6 w 55"/>
                            <a:gd name="T3" fmla="*/ 27 h 61"/>
                            <a:gd name="T4" fmla="*/ 12 w 55"/>
                            <a:gd name="T5" fmla="*/ 16 h 61"/>
                            <a:gd name="T6" fmla="*/ 15 w 55"/>
                            <a:gd name="T7" fmla="*/ 5 h 61"/>
                            <a:gd name="T8" fmla="*/ 31 w 55"/>
                            <a:gd name="T9" fmla="*/ 0 h 61"/>
                            <a:gd name="T10" fmla="*/ 44 w 55"/>
                            <a:gd name="T11" fmla="*/ 0 h 61"/>
                            <a:gd name="T12" fmla="*/ 54 w 55"/>
                            <a:gd name="T13" fmla="*/ 30 h 61"/>
                            <a:gd name="T14" fmla="*/ 51 w 55"/>
                            <a:gd name="T15" fmla="*/ 37 h 61"/>
                            <a:gd name="T16" fmla="*/ 44 w 55"/>
                            <a:gd name="T17" fmla="*/ 45 h 61"/>
                            <a:gd name="T18" fmla="*/ 33 w 55"/>
                            <a:gd name="T19" fmla="*/ 48 h 61"/>
                            <a:gd name="T20" fmla="*/ 25 w 55"/>
                            <a:gd name="T21" fmla="*/ 49 h 61"/>
                            <a:gd name="T22" fmla="*/ 21 w 55"/>
                            <a:gd name="T23" fmla="*/ 51 h 61"/>
                            <a:gd name="T24" fmla="*/ 16 w 55"/>
                            <a:gd name="T25" fmla="*/ 57 h 61"/>
                            <a:gd name="T26" fmla="*/ 6 w 55"/>
                            <a:gd name="T27" fmla="*/ 60 h 61"/>
                            <a:gd name="T28" fmla="*/ 2 w 55"/>
                            <a:gd name="T29" fmla="*/ 60 h 61"/>
                            <a:gd name="T30" fmla="*/ 0 w 55"/>
                            <a:gd name="T31" fmla="*/ 37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
                            <a:gd name="T49" fmla="*/ 0 h 61"/>
                            <a:gd name="T50" fmla="*/ 55 w 55"/>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 h="61">
                              <a:moveTo>
                                <a:pt x="0" y="37"/>
                              </a:moveTo>
                              <a:lnTo>
                                <a:pt x="6" y="27"/>
                              </a:lnTo>
                              <a:lnTo>
                                <a:pt x="12" y="16"/>
                              </a:lnTo>
                              <a:lnTo>
                                <a:pt x="15" y="5"/>
                              </a:lnTo>
                              <a:lnTo>
                                <a:pt x="31" y="0"/>
                              </a:lnTo>
                              <a:lnTo>
                                <a:pt x="44" y="0"/>
                              </a:lnTo>
                              <a:lnTo>
                                <a:pt x="54" y="30"/>
                              </a:lnTo>
                              <a:lnTo>
                                <a:pt x="51" y="37"/>
                              </a:lnTo>
                              <a:lnTo>
                                <a:pt x="44" y="45"/>
                              </a:lnTo>
                              <a:lnTo>
                                <a:pt x="33" y="48"/>
                              </a:lnTo>
                              <a:lnTo>
                                <a:pt x="25" y="49"/>
                              </a:lnTo>
                              <a:lnTo>
                                <a:pt x="21" y="51"/>
                              </a:lnTo>
                              <a:lnTo>
                                <a:pt x="16" y="57"/>
                              </a:lnTo>
                              <a:lnTo>
                                <a:pt x="6" y="60"/>
                              </a:lnTo>
                              <a:lnTo>
                                <a:pt x="2" y="60"/>
                              </a:lnTo>
                              <a:lnTo>
                                <a:pt x="0" y="37"/>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grpSp>
                <p:nvGrpSpPr>
                  <p:cNvPr id="14481" name="Group 222">
                    <a:extLst>
                      <a:ext uri="{FF2B5EF4-FFF2-40B4-BE49-F238E27FC236}">
                        <a16:creationId xmlns:a16="http://schemas.microsoft.com/office/drawing/2014/main" xmlns="" id="{D44E9066-09BF-4DF2-A320-04B99632F2A8}"/>
                      </a:ext>
                    </a:extLst>
                  </p:cNvPr>
                  <p:cNvGrpSpPr>
                    <a:grpSpLocks/>
                  </p:cNvGrpSpPr>
                  <p:nvPr/>
                </p:nvGrpSpPr>
                <p:grpSpPr bwMode="auto">
                  <a:xfrm>
                    <a:off x="3454" y="816"/>
                    <a:ext cx="77" cy="129"/>
                    <a:chOff x="3454" y="816"/>
                    <a:chExt cx="77" cy="129"/>
                  </a:xfrm>
                </p:grpSpPr>
                <p:sp>
                  <p:nvSpPr>
                    <p:cNvPr id="14486" name="Freeform 223">
                      <a:extLst>
                        <a:ext uri="{FF2B5EF4-FFF2-40B4-BE49-F238E27FC236}">
                          <a16:creationId xmlns:a16="http://schemas.microsoft.com/office/drawing/2014/main" xmlns="" id="{85B7EF48-3702-471B-AC54-26F48BCB7044}"/>
                        </a:ext>
                      </a:extLst>
                    </p:cNvPr>
                    <p:cNvSpPr>
                      <a:spLocks/>
                    </p:cNvSpPr>
                    <p:nvPr/>
                  </p:nvSpPr>
                  <p:spPr bwMode="auto">
                    <a:xfrm>
                      <a:off x="3455" y="823"/>
                      <a:ext cx="72" cy="122"/>
                    </a:xfrm>
                    <a:custGeom>
                      <a:avLst/>
                      <a:gdLst>
                        <a:gd name="T0" fmla="*/ 0 w 72"/>
                        <a:gd name="T1" fmla="*/ 52 h 122"/>
                        <a:gd name="T2" fmla="*/ 3 w 72"/>
                        <a:gd name="T3" fmla="*/ 62 h 122"/>
                        <a:gd name="T4" fmla="*/ 5 w 72"/>
                        <a:gd name="T5" fmla="*/ 68 h 122"/>
                        <a:gd name="T6" fmla="*/ 8 w 72"/>
                        <a:gd name="T7" fmla="*/ 73 h 122"/>
                        <a:gd name="T8" fmla="*/ 12 w 72"/>
                        <a:gd name="T9" fmla="*/ 72 h 122"/>
                        <a:gd name="T10" fmla="*/ 13 w 72"/>
                        <a:gd name="T11" fmla="*/ 72 h 122"/>
                        <a:gd name="T12" fmla="*/ 13 w 72"/>
                        <a:gd name="T13" fmla="*/ 96 h 122"/>
                        <a:gd name="T14" fmla="*/ 35 w 72"/>
                        <a:gd name="T15" fmla="*/ 121 h 122"/>
                        <a:gd name="T16" fmla="*/ 55 w 72"/>
                        <a:gd name="T17" fmla="*/ 102 h 122"/>
                        <a:gd name="T18" fmla="*/ 56 w 72"/>
                        <a:gd name="T19" fmla="*/ 96 h 122"/>
                        <a:gd name="T20" fmla="*/ 59 w 72"/>
                        <a:gd name="T21" fmla="*/ 91 h 122"/>
                        <a:gd name="T22" fmla="*/ 62 w 72"/>
                        <a:gd name="T23" fmla="*/ 86 h 122"/>
                        <a:gd name="T24" fmla="*/ 64 w 72"/>
                        <a:gd name="T25" fmla="*/ 76 h 122"/>
                        <a:gd name="T26" fmla="*/ 69 w 72"/>
                        <a:gd name="T27" fmla="*/ 66 h 122"/>
                        <a:gd name="T28" fmla="*/ 70 w 72"/>
                        <a:gd name="T29" fmla="*/ 57 h 122"/>
                        <a:gd name="T30" fmla="*/ 70 w 72"/>
                        <a:gd name="T31" fmla="*/ 36 h 122"/>
                        <a:gd name="T32" fmla="*/ 71 w 72"/>
                        <a:gd name="T33" fmla="*/ 28 h 122"/>
                        <a:gd name="T34" fmla="*/ 69 w 72"/>
                        <a:gd name="T35" fmla="*/ 19 h 122"/>
                        <a:gd name="T36" fmla="*/ 65 w 72"/>
                        <a:gd name="T37" fmla="*/ 11 h 122"/>
                        <a:gd name="T38" fmla="*/ 57 w 72"/>
                        <a:gd name="T39" fmla="*/ 5 h 122"/>
                        <a:gd name="T40" fmla="*/ 48 w 72"/>
                        <a:gd name="T41" fmla="*/ 2 h 122"/>
                        <a:gd name="T42" fmla="*/ 38 w 72"/>
                        <a:gd name="T43" fmla="*/ 0 h 122"/>
                        <a:gd name="T44" fmla="*/ 28 w 72"/>
                        <a:gd name="T45" fmla="*/ 1 h 122"/>
                        <a:gd name="T46" fmla="*/ 20 w 72"/>
                        <a:gd name="T47" fmla="*/ 4 h 122"/>
                        <a:gd name="T48" fmla="*/ 13 w 72"/>
                        <a:gd name="T49" fmla="*/ 9 h 122"/>
                        <a:gd name="T50" fmla="*/ 8 w 72"/>
                        <a:gd name="T51" fmla="*/ 15 h 122"/>
                        <a:gd name="T52" fmla="*/ 5 w 72"/>
                        <a:gd name="T53" fmla="*/ 20 h 122"/>
                        <a:gd name="T54" fmla="*/ 2 w 72"/>
                        <a:gd name="T55" fmla="*/ 27 h 122"/>
                        <a:gd name="T56" fmla="*/ 1 w 72"/>
                        <a:gd name="T57" fmla="*/ 34 h 122"/>
                        <a:gd name="T58" fmla="*/ 1 w 72"/>
                        <a:gd name="T59" fmla="*/ 42 h 122"/>
                        <a:gd name="T60" fmla="*/ 2 w 72"/>
                        <a:gd name="T61" fmla="*/ 48 h 122"/>
                        <a:gd name="T62" fmla="*/ 0 w 72"/>
                        <a:gd name="T63" fmla="*/ 52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122"/>
                        <a:gd name="T98" fmla="*/ 72 w 72"/>
                        <a:gd name="T99" fmla="*/ 122 h 1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122">
                          <a:moveTo>
                            <a:pt x="0" y="52"/>
                          </a:moveTo>
                          <a:lnTo>
                            <a:pt x="3" y="62"/>
                          </a:lnTo>
                          <a:lnTo>
                            <a:pt x="5" y="68"/>
                          </a:lnTo>
                          <a:lnTo>
                            <a:pt x="8" y="73"/>
                          </a:lnTo>
                          <a:lnTo>
                            <a:pt x="12" y="72"/>
                          </a:lnTo>
                          <a:lnTo>
                            <a:pt x="13" y="72"/>
                          </a:lnTo>
                          <a:lnTo>
                            <a:pt x="13" y="96"/>
                          </a:lnTo>
                          <a:lnTo>
                            <a:pt x="35" y="121"/>
                          </a:lnTo>
                          <a:lnTo>
                            <a:pt x="55" y="102"/>
                          </a:lnTo>
                          <a:lnTo>
                            <a:pt x="56" y="96"/>
                          </a:lnTo>
                          <a:lnTo>
                            <a:pt x="59" y="91"/>
                          </a:lnTo>
                          <a:lnTo>
                            <a:pt x="62" y="86"/>
                          </a:lnTo>
                          <a:lnTo>
                            <a:pt x="64" y="76"/>
                          </a:lnTo>
                          <a:lnTo>
                            <a:pt x="69" y="66"/>
                          </a:lnTo>
                          <a:lnTo>
                            <a:pt x="70" y="57"/>
                          </a:lnTo>
                          <a:lnTo>
                            <a:pt x="70" y="36"/>
                          </a:lnTo>
                          <a:lnTo>
                            <a:pt x="71" y="28"/>
                          </a:lnTo>
                          <a:lnTo>
                            <a:pt x="69" y="19"/>
                          </a:lnTo>
                          <a:lnTo>
                            <a:pt x="65" y="11"/>
                          </a:lnTo>
                          <a:lnTo>
                            <a:pt x="57" y="5"/>
                          </a:lnTo>
                          <a:lnTo>
                            <a:pt x="48" y="2"/>
                          </a:lnTo>
                          <a:lnTo>
                            <a:pt x="38" y="0"/>
                          </a:lnTo>
                          <a:lnTo>
                            <a:pt x="28" y="1"/>
                          </a:lnTo>
                          <a:lnTo>
                            <a:pt x="20" y="4"/>
                          </a:lnTo>
                          <a:lnTo>
                            <a:pt x="13" y="9"/>
                          </a:lnTo>
                          <a:lnTo>
                            <a:pt x="8" y="15"/>
                          </a:lnTo>
                          <a:lnTo>
                            <a:pt x="5" y="20"/>
                          </a:lnTo>
                          <a:lnTo>
                            <a:pt x="2" y="27"/>
                          </a:lnTo>
                          <a:lnTo>
                            <a:pt x="1" y="34"/>
                          </a:lnTo>
                          <a:lnTo>
                            <a:pt x="1" y="42"/>
                          </a:lnTo>
                          <a:lnTo>
                            <a:pt x="2" y="48"/>
                          </a:lnTo>
                          <a:lnTo>
                            <a:pt x="0" y="52"/>
                          </a:lnTo>
                        </a:path>
                      </a:pathLst>
                    </a:custGeom>
                    <a:blipFill dpi="0" rotWithShape="0">
                      <a:blip r:embed="rId2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87" name="Freeform 224">
                      <a:extLst>
                        <a:ext uri="{FF2B5EF4-FFF2-40B4-BE49-F238E27FC236}">
                          <a16:creationId xmlns:a16="http://schemas.microsoft.com/office/drawing/2014/main" xmlns="" id="{03B92B30-D059-48B7-A50B-B1A493C29A68}"/>
                        </a:ext>
                      </a:extLst>
                    </p:cNvPr>
                    <p:cNvSpPr>
                      <a:spLocks/>
                    </p:cNvSpPr>
                    <p:nvPr/>
                  </p:nvSpPr>
                  <p:spPr bwMode="auto">
                    <a:xfrm>
                      <a:off x="3454" y="816"/>
                      <a:ext cx="77" cy="67"/>
                    </a:xfrm>
                    <a:custGeom>
                      <a:avLst/>
                      <a:gdLst>
                        <a:gd name="T0" fmla="*/ 0 w 77"/>
                        <a:gd name="T1" fmla="*/ 54 h 67"/>
                        <a:gd name="T2" fmla="*/ 0 w 77"/>
                        <a:gd name="T3" fmla="*/ 46 h 67"/>
                        <a:gd name="T4" fmla="*/ 1 w 77"/>
                        <a:gd name="T5" fmla="*/ 35 h 67"/>
                        <a:gd name="T6" fmla="*/ 3 w 77"/>
                        <a:gd name="T7" fmla="*/ 25 h 67"/>
                        <a:gd name="T8" fmla="*/ 6 w 77"/>
                        <a:gd name="T9" fmla="*/ 18 h 67"/>
                        <a:gd name="T10" fmla="*/ 10 w 77"/>
                        <a:gd name="T11" fmla="*/ 12 h 67"/>
                        <a:gd name="T12" fmla="*/ 16 w 77"/>
                        <a:gd name="T13" fmla="*/ 9 h 67"/>
                        <a:gd name="T14" fmla="*/ 20 w 77"/>
                        <a:gd name="T15" fmla="*/ 6 h 67"/>
                        <a:gd name="T16" fmla="*/ 27 w 77"/>
                        <a:gd name="T17" fmla="*/ 3 h 67"/>
                        <a:gd name="T18" fmla="*/ 34 w 77"/>
                        <a:gd name="T19" fmla="*/ 0 h 67"/>
                        <a:gd name="T20" fmla="*/ 43 w 77"/>
                        <a:gd name="T21" fmla="*/ 0 h 67"/>
                        <a:gd name="T22" fmla="*/ 52 w 77"/>
                        <a:gd name="T23" fmla="*/ 2 h 67"/>
                        <a:gd name="T24" fmla="*/ 57 w 77"/>
                        <a:gd name="T25" fmla="*/ 5 h 67"/>
                        <a:gd name="T26" fmla="*/ 62 w 77"/>
                        <a:gd name="T27" fmla="*/ 8 h 67"/>
                        <a:gd name="T28" fmla="*/ 69 w 77"/>
                        <a:gd name="T29" fmla="*/ 14 h 67"/>
                        <a:gd name="T30" fmla="*/ 73 w 77"/>
                        <a:gd name="T31" fmla="*/ 19 h 67"/>
                        <a:gd name="T32" fmla="*/ 76 w 77"/>
                        <a:gd name="T33" fmla="*/ 21 h 67"/>
                        <a:gd name="T34" fmla="*/ 73 w 77"/>
                        <a:gd name="T35" fmla="*/ 22 h 67"/>
                        <a:gd name="T36" fmla="*/ 73 w 77"/>
                        <a:gd name="T37" fmla="*/ 24 h 67"/>
                        <a:gd name="T38" fmla="*/ 73 w 77"/>
                        <a:gd name="T39" fmla="*/ 27 h 67"/>
                        <a:gd name="T40" fmla="*/ 72 w 77"/>
                        <a:gd name="T41" fmla="*/ 32 h 67"/>
                        <a:gd name="T42" fmla="*/ 74 w 77"/>
                        <a:gd name="T43" fmla="*/ 39 h 67"/>
                        <a:gd name="T44" fmla="*/ 75 w 77"/>
                        <a:gd name="T45" fmla="*/ 47 h 67"/>
                        <a:gd name="T46" fmla="*/ 71 w 77"/>
                        <a:gd name="T47" fmla="*/ 56 h 67"/>
                        <a:gd name="T48" fmla="*/ 71 w 77"/>
                        <a:gd name="T49" fmla="*/ 44 h 67"/>
                        <a:gd name="T50" fmla="*/ 71 w 77"/>
                        <a:gd name="T51" fmla="*/ 35 h 67"/>
                        <a:gd name="T52" fmla="*/ 69 w 77"/>
                        <a:gd name="T53" fmla="*/ 31 h 67"/>
                        <a:gd name="T54" fmla="*/ 66 w 77"/>
                        <a:gd name="T55" fmla="*/ 29 h 67"/>
                        <a:gd name="T56" fmla="*/ 64 w 77"/>
                        <a:gd name="T57" fmla="*/ 27 h 67"/>
                        <a:gd name="T58" fmla="*/ 62 w 77"/>
                        <a:gd name="T59" fmla="*/ 27 h 67"/>
                        <a:gd name="T60" fmla="*/ 57 w 77"/>
                        <a:gd name="T61" fmla="*/ 29 h 67"/>
                        <a:gd name="T62" fmla="*/ 52 w 77"/>
                        <a:gd name="T63" fmla="*/ 29 h 67"/>
                        <a:gd name="T64" fmla="*/ 46 w 77"/>
                        <a:gd name="T65" fmla="*/ 29 h 67"/>
                        <a:gd name="T66" fmla="*/ 41 w 77"/>
                        <a:gd name="T67" fmla="*/ 29 h 67"/>
                        <a:gd name="T68" fmla="*/ 37 w 77"/>
                        <a:gd name="T69" fmla="*/ 29 h 67"/>
                        <a:gd name="T70" fmla="*/ 40 w 77"/>
                        <a:gd name="T71" fmla="*/ 30 h 67"/>
                        <a:gd name="T72" fmla="*/ 43 w 77"/>
                        <a:gd name="T73" fmla="*/ 31 h 67"/>
                        <a:gd name="T74" fmla="*/ 40 w 77"/>
                        <a:gd name="T75" fmla="*/ 32 h 67"/>
                        <a:gd name="T76" fmla="*/ 34 w 77"/>
                        <a:gd name="T77" fmla="*/ 31 h 67"/>
                        <a:gd name="T78" fmla="*/ 29 w 77"/>
                        <a:gd name="T79" fmla="*/ 31 h 67"/>
                        <a:gd name="T80" fmla="*/ 23 w 77"/>
                        <a:gd name="T81" fmla="*/ 30 h 67"/>
                        <a:gd name="T82" fmla="*/ 19 w 77"/>
                        <a:gd name="T83" fmla="*/ 30 h 67"/>
                        <a:gd name="T84" fmla="*/ 17 w 77"/>
                        <a:gd name="T85" fmla="*/ 30 h 67"/>
                        <a:gd name="T86" fmla="*/ 18 w 77"/>
                        <a:gd name="T87" fmla="*/ 31 h 67"/>
                        <a:gd name="T88" fmla="*/ 19 w 77"/>
                        <a:gd name="T89" fmla="*/ 34 h 67"/>
                        <a:gd name="T90" fmla="*/ 19 w 77"/>
                        <a:gd name="T91" fmla="*/ 38 h 67"/>
                        <a:gd name="T92" fmla="*/ 18 w 77"/>
                        <a:gd name="T93" fmla="*/ 42 h 67"/>
                        <a:gd name="T94" fmla="*/ 15 w 77"/>
                        <a:gd name="T95" fmla="*/ 46 h 67"/>
                        <a:gd name="T96" fmla="*/ 14 w 77"/>
                        <a:gd name="T97" fmla="*/ 51 h 67"/>
                        <a:gd name="T98" fmla="*/ 13 w 77"/>
                        <a:gd name="T99" fmla="*/ 57 h 67"/>
                        <a:gd name="T100" fmla="*/ 14 w 77"/>
                        <a:gd name="T101" fmla="*/ 63 h 67"/>
                        <a:gd name="T102" fmla="*/ 14 w 77"/>
                        <a:gd name="T103" fmla="*/ 66 h 67"/>
                        <a:gd name="T104" fmla="*/ 10 w 77"/>
                        <a:gd name="T105" fmla="*/ 61 h 67"/>
                        <a:gd name="T106" fmla="*/ 5 w 77"/>
                        <a:gd name="T107" fmla="*/ 56 h 67"/>
                        <a:gd name="T108" fmla="*/ 3 w 77"/>
                        <a:gd name="T109" fmla="*/ 57 h 67"/>
                        <a:gd name="T110" fmla="*/ 2 w 77"/>
                        <a:gd name="T111" fmla="*/ 61 h 67"/>
                        <a:gd name="T112" fmla="*/ 0 w 77"/>
                        <a:gd name="T113" fmla="*/ 54 h 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7"/>
                        <a:gd name="T172" fmla="*/ 0 h 67"/>
                        <a:gd name="T173" fmla="*/ 77 w 77"/>
                        <a:gd name="T174" fmla="*/ 67 h 6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7" h="67">
                          <a:moveTo>
                            <a:pt x="0" y="54"/>
                          </a:moveTo>
                          <a:lnTo>
                            <a:pt x="0" y="46"/>
                          </a:lnTo>
                          <a:lnTo>
                            <a:pt x="1" y="35"/>
                          </a:lnTo>
                          <a:lnTo>
                            <a:pt x="3" y="25"/>
                          </a:lnTo>
                          <a:lnTo>
                            <a:pt x="6" y="18"/>
                          </a:lnTo>
                          <a:lnTo>
                            <a:pt x="10" y="12"/>
                          </a:lnTo>
                          <a:lnTo>
                            <a:pt x="16" y="9"/>
                          </a:lnTo>
                          <a:lnTo>
                            <a:pt x="20" y="6"/>
                          </a:lnTo>
                          <a:lnTo>
                            <a:pt x="27" y="3"/>
                          </a:lnTo>
                          <a:lnTo>
                            <a:pt x="34" y="0"/>
                          </a:lnTo>
                          <a:lnTo>
                            <a:pt x="43" y="0"/>
                          </a:lnTo>
                          <a:lnTo>
                            <a:pt x="52" y="2"/>
                          </a:lnTo>
                          <a:lnTo>
                            <a:pt x="57" y="5"/>
                          </a:lnTo>
                          <a:lnTo>
                            <a:pt x="62" y="8"/>
                          </a:lnTo>
                          <a:lnTo>
                            <a:pt x="69" y="14"/>
                          </a:lnTo>
                          <a:lnTo>
                            <a:pt x="73" y="19"/>
                          </a:lnTo>
                          <a:lnTo>
                            <a:pt x="76" y="21"/>
                          </a:lnTo>
                          <a:lnTo>
                            <a:pt x="73" y="22"/>
                          </a:lnTo>
                          <a:lnTo>
                            <a:pt x="73" y="24"/>
                          </a:lnTo>
                          <a:lnTo>
                            <a:pt x="73" y="27"/>
                          </a:lnTo>
                          <a:lnTo>
                            <a:pt x="72" y="32"/>
                          </a:lnTo>
                          <a:lnTo>
                            <a:pt x="74" y="39"/>
                          </a:lnTo>
                          <a:lnTo>
                            <a:pt x="75" y="47"/>
                          </a:lnTo>
                          <a:lnTo>
                            <a:pt x="71" y="56"/>
                          </a:lnTo>
                          <a:lnTo>
                            <a:pt x="71" y="44"/>
                          </a:lnTo>
                          <a:lnTo>
                            <a:pt x="71" y="35"/>
                          </a:lnTo>
                          <a:lnTo>
                            <a:pt x="69" y="31"/>
                          </a:lnTo>
                          <a:lnTo>
                            <a:pt x="66" y="29"/>
                          </a:lnTo>
                          <a:lnTo>
                            <a:pt x="64" y="27"/>
                          </a:lnTo>
                          <a:lnTo>
                            <a:pt x="62" y="27"/>
                          </a:lnTo>
                          <a:lnTo>
                            <a:pt x="57" y="29"/>
                          </a:lnTo>
                          <a:lnTo>
                            <a:pt x="52" y="29"/>
                          </a:lnTo>
                          <a:lnTo>
                            <a:pt x="46" y="29"/>
                          </a:lnTo>
                          <a:lnTo>
                            <a:pt x="41" y="29"/>
                          </a:lnTo>
                          <a:lnTo>
                            <a:pt x="37" y="29"/>
                          </a:lnTo>
                          <a:lnTo>
                            <a:pt x="40" y="30"/>
                          </a:lnTo>
                          <a:lnTo>
                            <a:pt x="43" y="31"/>
                          </a:lnTo>
                          <a:lnTo>
                            <a:pt x="40" y="32"/>
                          </a:lnTo>
                          <a:lnTo>
                            <a:pt x="34" y="31"/>
                          </a:lnTo>
                          <a:lnTo>
                            <a:pt x="29" y="31"/>
                          </a:lnTo>
                          <a:lnTo>
                            <a:pt x="23" y="30"/>
                          </a:lnTo>
                          <a:lnTo>
                            <a:pt x="19" y="30"/>
                          </a:lnTo>
                          <a:lnTo>
                            <a:pt x="17" y="30"/>
                          </a:lnTo>
                          <a:lnTo>
                            <a:pt x="18" y="31"/>
                          </a:lnTo>
                          <a:lnTo>
                            <a:pt x="19" y="34"/>
                          </a:lnTo>
                          <a:lnTo>
                            <a:pt x="19" y="38"/>
                          </a:lnTo>
                          <a:lnTo>
                            <a:pt x="18" y="42"/>
                          </a:lnTo>
                          <a:lnTo>
                            <a:pt x="15" y="46"/>
                          </a:lnTo>
                          <a:lnTo>
                            <a:pt x="14" y="51"/>
                          </a:lnTo>
                          <a:lnTo>
                            <a:pt x="13" y="57"/>
                          </a:lnTo>
                          <a:lnTo>
                            <a:pt x="14" y="63"/>
                          </a:lnTo>
                          <a:lnTo>
                            <a:pt x="14" y="66"/>
                          </a:lnTo>
                          <a:lnTo>
                            <a:pt x="10" y="61"/>
                          </a:lnTo>
                          <a:lnTo>
                            <a:pt x="5" y="56"/>
                          </a:lnTo>
                          <a:lnTo>
                            <a:pt x="3" y="57"/>
                          </a:lnTo>
                          <a:lnTo>
                            <a:pt x="2" y="61"/>
                          </a:lnTo>
                          <a:lnTo>
                            <a:pt x="0" y="5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482" name="Group 225">
                    <a:extLst>
                      <a:ext uri="{FF2B5EF4-FFF2-40B4-BE49-F238E27FC236}">
                        <a16:creationId xmlns:a16="http://schemas.microsoft.com/office/drawing/2014/main" xmlns="" id="{443B370D-41E7-4FF9-944D-704A506190A7}"/>
                      </a:ext>
                    </a:extLst>
                  </p:cNvPr>
                  <p:cNvGrpSpPr>
                    <a:grpSpLocks/>
                  </p:cNvGrpSpPr>
                  <p:nvPr/>
                </p:nvGrpSpPr>
                <p:grpSpPr bwMode="auto">
                  <a:xfrm>
                    <a:off x="3389" y="1468"/>
                    <a:ext cx="210" cy="54"/>
                    <a:chOff x="3389" y="1468"/>
                    <a:chExt cx="210" cy="54"/>
                  </a:xfrm>
                </p:grpSpPr>
                <p:sp>
                  <p:nvSpPr>
                    <p:cNvPr id="14484" name="Freeform 226">
                      <a:extLst>
                        <a:ext uri="{FF2B5EF4-FFF2-40B4-BE49-F238E27FC236}">
                          <a16:creationId xmlns:a16="http://schemas.microsoft.com/office/drawing/2014/main" xmlns="" id="{EB026943-821A-41AC-BFC0-3E32EF50D48A}"/>
                        </a:ext>
                      </a:extLst>
                    </p:cNvPr>
                    <p:cNvSpPr>
                      <a:spLocks/>
                    </p:cNvSpPr>
                    <p:nvPr/>
                  </p:nvSpPr>
                  <p:spPr bwMode="auto">
                    <a:xfrm>
                      <a:off x="3389" y="1468"/>
                      <a:ext cx="93" cy="54"/>
                    </a:xfrm>
                    <a:custGeom>
                      <a:avLst/>
                      <a:gdLst>
                        <a:gd name="T0" fmla="*/ 43 w 93"/>
                        <a:gd name="T1" fmla="*/ 7 h 54"/>
                        <a:gd name="T2" fmla="*/ 32 w 93"/>
                        <a:gd name="T3" fmla="*/ 16 h 54"/>
                        <a:gd name="T4" fmla="*/ 18 w 93"/>
                        <a:gd name="T5" fmla="*/ 26 h 54"/>
                        <a:gd name="T6" fmla="*/ 7 w 93"/>
                        <a:gd name="T7" fmla="*/ 32 h 54"/>
                        <a:gd name="T8" fmla="*/ 1 w 93"/>
                        <a:gd name="T9" fmla="*/ 37 h 54"/>
                        <a:gd name="T10" fmla="*/ 0 w 93"/>
                        <a:gd name="T11" fmla="*/ 46 h 54"/>
                        <a:gd name="T12" fmla="*/ 6 w 93"/>
                        <a:gd name="T13" fmla="*/ 50 h 54"/>
                        <a:gd name="T14" fmla="*/ 19 w 93"/>
                        <a:gd name="T15" fmla="*/ 52 h 54"/>
                        <a:gd name="T16" fmla="*/ 31 w 93"/>
                        <a:gd name="T17" fmla="*/ 53 h 54"/>
                        <a:gd name="T18" fmla="*/ 43 w 93"/>
                        <a:gd name="T19" fmla="*/ 52 h 54"/>
                        <a:gd name="T20" fmla="*/ 52 w 93"/>
                        <a:gd name="T21" fmla="*/ 46 h 54"/>
                        <a:gd name="T22" fmla="*/ 67 w 93"/>
                        <a:gd name="T23" fmla="*/ 40 h 54"/>
                        <a:gd name="T24" fmla="*/ 90 w 93"/>
                        <a:gd name="T25" fmla="*/ 34 h 54"/>
                        <a:gd name="T26" fmla="*/ 92 w 93"/>
                        <a:gd name="T27" fmla="*/ 13 h 54"/>
                        <a:gd name="T28" fmla="*/ 89 w 93"/>
                        <a:gd name="T29" fmla="*/ 0 h 54"/>
                        <a:gd name="T30" fmla="*/ 43 w 93"/>
                        <a:gd name="T31" fmla="*/ 7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3"/>
                        <a:gd name="T49" fmla="*/ 0 h 54"/>
                        <a:gd name="T50" fmla="*/ 93 w 93"/>
                        <a:gd name="T51" fmla="*/ 54 h 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3" h="54">
                          <a:moveTo>
                            <a:pt x="43" y="7"/>
                          </a:moveTo>
                          <a:lnTo>
                            <a:pt x="32" y="16"/>
                          </a:lnTo>
                          <a:lnTo>
                            <a:pt x="18" y="26"/>
                          </a:lnTo>
                          <a:lnTo>
                            <a:pt x="7" y="32"/>
                          </a:lnTo>
                          <a:lnTo>
                            <a:pt x="1" y="37"/>
                          </a:lnTo>
                          <a:lnTo>
                            <a:pt x="0" y="46"/>
                          </a:lnTo>
                          <a:lnTo>
                            <a:pt x="6" y="50"/>
                          </a:lnTo>
                          <a:lnTo>
                            <a:pt x="19" y="52"/>
                          </a:lnTo>
                          <a:lnTo>
                            <a:pt x="31" y="53"/>
                          </a:lnTo>
                          <a:lnTo>
                            <a:pt x="43" y="52"/>
                          </a:lnTo>
                          <a:lnTo>
                            <a:pt x="52" y="46"/>
                          </a:lnTo>
                          <a:lnTo>
                            <a:pt x="67" y="40"/>
                          </a:lnTo>
                          <a:lnTo>
                            <a:pt x="90" y="34"/>
                          </a:lnTo>
                          <a:lnTo>
                            <a:pt x="92" y="13"/>
                          </a:lnTo>
                          <a:lnTo>
                            <a:pt x="89" y="0"/>
                          </a:lnTo>
                          <a:lnTo>
                            <a:pt x="43" y="7"/>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85" name="Freeform 227">
                      <a:extLst>
                        <a:ext uri="{FF2B5EF4-FFF2-40B4-BE49-F238E27FC236}">
                          <a16:creationId xmlns:a16="http://schemas.microsoft.com/office/drawing/2014/main" xmlns="" id="{8ED937C6-E779-45F0-9EB7-1907C274D708}"/>
                        </a:ext>
                      </a:extLst>
                    </p:cNvPr>
                    <p:cNvSpPr>
                      <a:spLocks/>
                    </p:cNvSpPr>
                    <p:nvPr/>
                  </p:nvSpPr>
                  <p:spPr bwMode="auto">
                    <a:xfrm>
                      <a:off x="3503" y="1472"/>
                      <a:ext cx="96" cy="46"/>
                    </a:xfrm>
                    <a:custGeom>
                      <a:avLst/>
                      <a:gdLst>
                        <a:gd name="T0" fmla="*/ 2 w 96"/>
                        <a:gd name="T1" fmla="*/ 0 h 46"/>
                        <a:gd name="T2" fmla="*/ 0 w 96"/>
                        <a:gd name="T3" fmla="*/ 18 h 46"/>
                        <a:gd name="T4" fmla="*/ 2 w 96"/>
                        <a:gd name="T5" fmla="*/ 31 h 46"/>
                        <a:gd name="T6" fmla="*/ 24 w 96"/>
                        <a:gd name="T7" fmla="*/ 36 h 46"/>
                        <a:gd name="T8" fmla="*/ 35 w 96"/>
                        <a:gd name="T9" fmla="*/ 36 h 46"/>
                        <a:gd name="T10" fmla="*/ 51 w 96"/>
                        <a:gd name="T11" fmla="*/ 41 h 46"/>
                        <a:gd name="T12" fmla="*/ 69 w 96"/>
                        <a:gd name="T13" fmla="*/ 44 h 46"/>
                        <a:gd name="T14" fmla="*/ 94 w 96"/>
                        <a:gd name="T15" fmla="*/ 45 h 46"/>
                        <a:gd name="T16" fmla="*/ 95 w 96"/>
                        <a:gd name="T17" fmla="*/ 39 h 46"/>
                        <a:gd name="T18" fmla="*/ 95 w 96"/>
                        <a:gd name="T19" fmla="*/ 32 h 46"/>
                        <a:gd name="T20" fmla="*/ 75 w 96"/>
                        <a:gd name="T21" fmla="*/ 21 h 46"/>
                        <a:gd name="T22" fmla="*/ 54 w 96"/>
                        <a:gd name="T23" fmla="*/ 9 h 46"/>
                        <a:gd name="T24" fmla="*/ 41 w 96"/>
                        <a:gd name="T25" fmla="*/ 0 h 46"/>
                        <a:gd name="T26" fmla="*/ 2 w 96"/>
                        <a:gd name="T27" fmla="*/ 0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46"/>
                        <a:gd name="T44" fmla="*/ 96 w 96"/>
                        <a:gd name="T45" fmla="*/ 46 h 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46">
                          <a:moveTo>
                            <a:pt x="2" y="0"/>
                          </a:moveTo>
                          <a:lnTo>
                            <a:pt x="0" y="18"/>
                          </a:lnTo>
                          <a:lnTo>
                            <a:pt x="2" y="31"/>
                          </a:lnTo>
                          <a:lnTo>
                            <a:pt x="24" y="36"/>
                          </a:lnTo>
                          <a:lnTo>
                            <a:pt x="35" y="36"/>
                          </a:lnTo>
                          <a:lnTo>
                            <a:pt x="51" y="41"/>
                          </a:lnTo>
                          <a:lnTo>
                            <a:pt x="69" y="44"/>
                          </a:lnTo>
                          <a:lnTo>
                            <a:pt x="94" y="45"/>
                          </a:lnTo>
                          <a:lnTo>
                            <a:pt x="95" y="39"/>
                          </a:lnTo>
                          <a:lnTo>
                            <a:pt x="95" y="32"/>
                          </a:lnTo>
                          <a:lnTo>
                            <a:pt x="75" y="21"/>
                          </a:lnTo>
                          <a:lnTo>
                            <a:pt x="54" y="9"/>
                          </a:lnTo>
                          <a:lnTo>
                            <a:pt x="41" y="0"/>
                          </a:lnTo>
                          <a:lnTo>
                            <a:pt x="2" y="0"/>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483" name="Freeform 228">
                    <a:extLst>
                      <a:ext uri="{FF2B5EF4-FFF2-40B4-BE49-F238E27FC236}">
                        <a16:creationId xmlns:a16="http://schemas.microsoft.com/office/drawing/2014/main" xmlns="" id="{F6665348-B348-4CFE-99B9-A818BE74F285}"/>
                      </a:ext>
                    </a:extLst>
                  </p:cNvPr>
                  <p:cNvSpPr>
                    <a:spLocks/>
                  </p:cNvSpPr>
                  <p:nvPr/>
                </p:nvSpPr>
                <p:spPr bwMode="auto">
                  <a:xfrm>
                    <a:off x="3426" y="1115"/>
                    <a:ext cx="143" cy="373"/>
                  </a:xfrm>
                  <a:custGeom>
                    <a:avLst/>
                    <a:gdLst>
                      <a:gd name="T0" fmla="*/ 4 w 143"/>
                      <a:gd name="T1" fmla="*/ 0 h 373"/>
                      <a:gd name="T2" fmla="*/ 0 w 143"/>
                      <a:gd name="T3" fmla="*/ 33 h 373"/>
                      <a:gd name="T4" fmla="*/ 0 w 143"/>
                      <a:gd name="T5" fmla="*/ 84 h 373"/>
                      <a:gd name="T6" fmla="*/ 0 w 143"/>
                      <a:gd name="T7" fmla="*/ 144 h 373"/>
                      <a:gd name="T8" fmla="*/ 4 w 143"/>
                      <a:gd name="T9" fmla="*/ 179 h 373"/>
                      <a:gd name="T10" fmla="*/ 4 w 143"/>
                      <a:gd name="T11" fmla="*/ 194 h 373"/>
                      <a:gd name="T12" fmla="*/ 1 w 143"/>
                      <a:gd name="T13" fmla="*/ 251 h 373"/>
                      <a:gd name="T14" fmla="*/ 3 w 143"/>
                      <a:gd name="T15" fmla="*/ 292 h 373"/>
                      <a:gd name="T16" fmla="*/ 6 w 143"/>
                      <a:gd name="T17" fmla="*/ 348 h 373"/>
                      <a:gd name="T18" fmla="*/ 6 w 143"/>
                      <a:gd name="T19" fmla="*/ 363 h 373"/>
                      <a:gd name="T20" fmla="*/ 15 w 143"/>
                      <a:gd name="T21" fmla="*/ 370 h 373"/>
                      <a:gd name="T22" fmla="*/ 51 w 143"/>
                      <a:gd name="T23" fmla="*/ 361 h 373"/>
                      <a:gd name="T24" fmla="*/ 62 w 143"/>
                      <a:gd name="T25" fmla="*/ 242 h 373"/>
                      <a:gd name="T26" fmla="*/ 65 w 143"/>
                      <a:gd name="T27" fmla="*/ 167 h 373"/>
                      <a:gd name="T28" fmla="*/ 69 w 143"/>
                      <a:gd name="T29" fmla="*/ 102 h 373"/>
                      <a:gd name="T30" fmla="*/ 73 w 143"/>
                      <a:gd name="T31" fmla="*/ 206 h 373"/>
                      <a:gd name="T32" fmla="*/ 78 w 143"/>
                      <a:gd name="T33" fmla="*/ 360 h 373"/>
                      <a:gd name="T34" fmla="*/ 114 w 143"/>
                      <a:gd name="T35" fmla="*/ 372 h 373"/>
                      <a:gd name="T36" fmla="*/ 121 w 143"/>
                      <a:gd name="T37" fmla="*/ 363 h 373"/>
                      <a:gd name="T38" fmla="*/ 130 w 143"/>
                      <a:gd name="T39" fmla="*/ 227 h 373"/>
                      <a:gd name="T40" fmla="*/ 132 w 143"/>
                      <a:gd name="T41" fmla="*/ 162 h 373"/>
                      <a:gd name="T42" fmla="*/ 142 w 143"/>
                      <a:gd name="T43" fmla="*/ 18 h 373"/>
                      <a:gd name="T44" fmla="*/ 139 w 143"/>
                      <a:gd name="T45" fmla="*/ 2 h 373"/>
                      <a:gd name="T46" fmla="*/ 4 w 143"/>
                      <a:gd name="T47" fmla="*/ 0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3"/>
                      <a:gd name="T73" fmla="*/ 0 h 373"/>
                      <a:gd name="T74" fmla="*/ 143 w 143"/>
                      <a:gd name="T75" fmla="*/ 373 h 3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3" h="373">
                        <a:moveTo>
                          <a:pt x="4" y="0"/>
                        </a:moveTo>
                        <a:lnTo>
                          <a:pt x="0" y="33"/>
                        </a:lnTo>
                        <a:lnTo>
                          <a:pt x="0" y="84"/>
                        </a:lnTo>
                        <a:lnTo>
                          <a:pt x="0" y="144"/>
                        </a:lnTo>
                        <a:lnTo>
                          <a:pt x="4" y="179"/>
                        </a:lnTo>
                        <a:lnTo>
                          <a:pt x="4" y="194"/>
                        </a:lnTo>
                        <a:lnTo>
                          <a:pt x="1" y="251"/>
                        </a:lnTo>
                        <a:lnTo>
                          <a:pt x="3" y="292"/>
                        </a:lnTo>
                        <a:lnTo>
                          <a:pt x="6" y="348"/>
                        </a:lnTo>
                        <a:lnTo>
                          <a:pt x="6" y="363"/>
                        </a:lnTo>
                        <a:lnTo>
                          <a:pt x="15" y="370"/>
                        </a:lnTo>
                        <a:lnTo>
                          <a:pt x="51" y="361"/>
                        </a:lnTo>
                        <a:lnTo>
                          <a:pt x="62" y="242"/>
                        </a:lnTo>
                        <a:lnTo>
                          <a:pt x="65" y="167"/>
                        </a:lnTo>
                        <a:lnTo>
                          <a:pt x="69" y="102"/>
                        </a:lnTo>
                        <a:lnTo>
                          <a:pt x="73" y="206"/>
                        </a:lnTo>
                        <a:lnTo>
                          <a:pt x="78" y="360"/>
                        </a:lnTo>
                        <a:lnTo>
                          <a:pt x="114" y="372"/>
                        </a:lnTo>
                        <a:lnTo>
                          <a:pt x="121" y="363"/>
                        </a:lnTo>
                        <a:lnTo>
                          <a:pt x="130" y="227"/>
                        </a:lnTo>
                        <a:lnTo>
                          <a:pt x="132" y="162"/>
                        </a:lnTo>
                        <a:lnTo>
                          <a:pt x="142" y="18"/>
                        </a:lnTo>
                        <a:lnTo>
                          <a:pt x="139" y="2"/>
                        </a:lnTo>
                        <a:lnTo>
                          <a:pt x="4"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398" name="Group 229">
                  <a:extLst>
                    <a:ext uri="{FF2B5EF4-FFF2-40B4-BE49-F238E27FC236}">
                      <a16:creationId xmlns:a16="http://schemas.microsoft.com/office/drawing/2014/main" xmlns="" id="{F484506C-30D0-4553-840C-908276154152}"/>
                    </a:ext>
                  </a:extLst>
                </p:cNvPr>
                <p:cNvGrpSpPr>
                  <a:grpSpLocks/>
                </p:cNvGrpSpPr>
                <p:nvPr/>
              </p:nvGrpSpPr>
              <p:grpSpPr bwMode="auto">
                <a:xfrm>
                  <a:off x="2640" y="888"/>
                  <a:ext cx="153" cy="689"/>
                  <a:chOff x="2640" y="888"/>
                  <a:chExt cx="153" cy="689"/>
                </a:xfrm>
              </p:grpSpPr>
              <p:grpSp>
                <p:nvGrpSpPr>
                  <p:cNvPr id="14461" name="Group 230">
                    <a:extLst>
                      <a:ext uri="{FF2B5EF4-FFF2-40B4-BE49-F238E27FC236}">
                        <a16:creationId xmlns:a16="http://schemas.microsoft.com/office/drawing/2014/main" xmlns="" id="{C1287F77-F69D-4517-9621-53C6C9728CCE}"/>
                      </a:ext>
                    </a:extLst>
                  </p:cNvPr>
                  <p:cNvGrpSpPr>
                    <a:grpSpLocks/>
                  </p:cNvGrpSpPr>
                  <p:nvPr/>
                </p:nvGrpSpPr>
                <p:grpSpPr bwMode="auto">
                  <a:xfrm>
                    <a:off x="2642" y="1102"/>
                    <a:ext cx="148" cy="203"/>
                    <a:chOff x="2642" y="1102"/>
                    <a:chExt cx="148" cy="203"/>
                  </a:xfrm>
                </p:grpSpPr>
                <p:sp>
                  <p:nvSpPr>
                    <p:cNvPr id="14478" name="Freeform 231">
                      <a:extLst>
                        <a:ext uri="{FF2B5EF4-FFF2-40B4-BE49-F238E27FC236}">
                          <a16:creationId xmlns:a16="http://schemas.microsoft.com/office/drawing/2014/main" xmlns="" id="{6A9FA043-A0BB-43FE-A843-B9D4C58BF52D}"/>
                        </a:ext>
                      </a:extLst>
                    </p:cNvPr>
                    <p:cNvSpPr>
                      <a:spLocks/>
                    </p:cNvSpPr>
                    <p:nvPr/>
                  </p:nvSpPr>
                  <p:spPr bwMode="auto">
                    <a:xfrm>
                      <a:off x="2642" y="1108"/>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5 h 197"/>
                        <a:gd name="T16" fmla="*/ 40 w 41"/>
                        <a:gd name="T17" fmla="*/ 159 h 197"/>
                        <a:gd name="T18" fmla="*/ 28 w 41"/>
                        <a:gd name="T19" fmla="*/ 141 h 197"/>
                        <a:gd name="T20" fmla="*/ 20 w 41"/>
                        <a:gd name="T21" fmla="*/ 130 h 197"/>
                        <a:gd name="T22" fmla="*/ 21 w 41"/>
                        <a:gd name="T23" fmla="*/ 40 h 197"/>
                        <a:gd name="T24" fmla="*/ 25 w 41"/>
                        <a:gd name="T25" fmla="*/ 4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5"/>
                          </a:lnTo>
                          <a:lnTo>
                            <a:pt x="40" y="159"/>
                          </a:lnTo>
                          <a:lnTo>
                            <a:pt x="28" y="141"/>
                          </a:lnTo>
                          <a:lnTo>
                            <a:pt x="20" y="130"/>
                          </a:lnTo>
                          <a:lnTo>
                            <a:pt x="21" y="40"/>
                          </a:lnTo>
                          <a:lnTo>
                            <a:pt x="25" y="4"/>
                          </a:lnTo>
                          <a:lnTo>
                            <a:pt x="2" y="0"/>
                          </a:lnTo>
                        </a:path>
                      </a:pathLst>
                    </a:custGeom>
                    <a:blipFill dpi="0" rotWithShape="0">
                      <a:blip r:embed="rId2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79" name="Freeform 232">
                      <a:extLst>
                        <a:ext uri="{FF2B5EF4-FFF2-40B4-BE49-F238E27FC236}">
                          <a16:creationId xmlns:a16="http://schemas.microsoft.com/office/drawing/2014/main" xmlns="" id="{097206BC-C5DF-49BD-A01E-86B99CCD58D5}"/>
                        </a:ext>
                      </a:extLst>
                    </p:cNvPr>
                    <p:cNvSpPr>
                      <a:spLocks/>
                    </p:cNvSpPr>
                    <p:nvPr/>
                  </p:nvSpPr>
                  <p:spPr bwMode="auto">
                    <a:xfrm>
                      <a:off x="2754" y="1102"/>
                      <a:ext cx="36" cy="184"/>
                    </a:xfrm>
                    <a:custGeom>
                      <a:avLst/>
                      <a:gdLst>
                        <a:gd name="T0" fmla="*/ 10 w 36"/>
                        <a:gd name="T1" fmla="*/ 5 h 184"/>
                        <a:gd name="T2" fmla="*/ 15 w 36"/>
                        <a:gd name="T3" fmla="*/ 38 h 184"/>
                        <a:gd name="T4" fmla="*/ 14 w 36"/>
                        <a:gd name="T5" fmla="*/ 116 h 184"/>
                        <a:gd name="T6" fmla="*/ 0 w 36"/>
                        <a:gd name="T7" fmla="*/ 149 h 184"/>
                        <a:gd name="T8" fmla="*/ 3 w 36"/>
                        <a:gd name="T9" fmla="*/ 152 h 184"/>
                        <a:gd name="T10" fmla="*/ 0 w 36"/>
                        <a:gd name="T11" fmla="*/ 169 h 184"/>
                        <a:gd name="T12" fmla="*/ 3 w 36"/>
                        <a:gd name="T13" fmla="*/ 183 h 184"/>
                        <a:gd name="T14" fmla="*/ 14 w 36"/>
                        <a:gd name="T15" fmla="*/ 161 h 184"/>
                        <a:gd name="T16" fmla="*/ 25 w 36"/>
                        <a:gd name="T17" fmla="*/ 120 h 184"/>
                        <a:gd name="T18" fmla="*/ 35 w 36"/>
                        <a:gd name="T19" fmla="*/ 31 h 184"/>
                        <a:gd name="T20" fmla="*/ 30 w 36"/>
                        <a:gd name="T21" fmla="*/ 0 h 184"/>
                        <a:gd name="T22" fmla="*/ 10 w 36"/>
                        <a:gd name="T23" fmla="*/ 5 h 1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4"/>
                        <a:gd name="T38" fmla="*/ 36 w 36"/>
                        <a:gd name="T39" fmla="*/ 184 h 18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4">
                          <a:moveTo>
                            <a:pt x="10" y="5"/>
                          </a:moveTo>
                          <a:lnTo>
                            <a:pt x="15" y="38"/>
                          </a:lnTo>
                          <a:lnTo>
                            <a:pt x="14" y="116"/>
                          </a:lnTo>
                          <a:lnTo>
                            <a:pt x="0" y="149"/>
                          </a:lnTo>
                          <a:lnTo>
                            <a:pt x="3" y="152"/>
                          </a:lnTo>
                          <a:lnTo>
                            <a:pt x="0" y="169"/>
                          </a:lnTo>
                          <a:lnTo>
                            <a:pt x="3" y="183"/>
                          </a:lnTo>
                          <a:lnTo>
                            <a:pt x="14" y="161"/>
                          </a:lnTo>
                          <a:lnTo>
                            <a:pt x="25" y="120"/>
                          </a:lnTo>
                          <a:lnTo>
                            <a:pt x="35" y="31"/>
                          </a:lnTo>
                          <a:lnTo>
                            <a:pt x="30" y="0"/>
                          </a:lnTo>
                          <a:lnTo>
                            <a:pt x="10" y="5"/>
                          </a:lnTo>
                        </a:path>
                      </a:pathLst>
                    </a:custGeom>
                    <a:blipFill dpi="0" rotWithShape="0">
                      <a:blip r:embed="rId2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462" name="Freeform 233">
                    <a:extLst>
                      <a:ext uri="{FF2B5EF4-FFF2-40B4-BE49-F238E27FC236}">
                        <a16:creationId xmlns:a16="http://schemas.microsoft.com/office/drawing/2014/main" xmlns="" id="{665D21CB-D6E6-4B72-947E-1AFACE953404}"/>
                      </a:ext>
                    </a:extLst>
                  </p:cNvPr>
                  <p:cNvSpPr>
                    <a:spLocks/>
                  </p:cNvSpPr>
                  <p:nvPr/>
                </p:nvSpPr>
                <p:spPr bwMode="auto">
                  <a:xfrm>
                    <a:off x="2640" y="987"/>
                    <a:ext cx="153" cy="298"/>
                  </a:xfrm>
                  <a:custGeom>
                    <a:avLst/>
                    <a:gdLst>
                      <a:gd name="T0" fmla="*/ 62 w 153"/>
                      <a:gd name="T1" fmla="*/ 0 h 298"/>
                      <a:gd name="T2" fmla="*/ 24 w 153"/>
                      <a:gd name="T3" fmla="*/ 20 h 298"/>
                      <a:gd name="T4" fmla="*/ 20 w 153"/>
                      <a:gd name="T5" fmla="*/ 27 h 298"/>
                      <a:gd name="T6" fmla="*/ 0 w 153"/>
                      <a:gd name="T7" fmla="*/ 122 h 298"/>
                      <a:gd name="T8" fmla="*/ 3 w 153"/>
                      <a:gd name="T9" fmla="*/ 223 h 298"/>
                      <a:gd name="T10" fmla="*/ 27 w 153"/>
                      <a:gd name="T11" fmla="*/ 215 h 298"/>
                      <a:gd name="T12" fmla="*/ 29 w 153"/>
                      <a:gd name="T13" fmla="*/ 126 h 298"/>
                      <a:gd name="T14" fmla="*/ 33 w 153"/>
                      <a:gd name="T15" fmla="*/ 102 h 298"/>
                      <a:gd name="T16" fmla="*/ 34 w 153"/>
                      <a:gd name="T17" fmla="*/ 154 h 298"/>
                      <a:gd name="T18" fmla="*/ 27 w 153"/>
                      <a:gd name="T19" fmla="*/ 245 h 298"/>
                      <a:gd name="T20" fmla="*/ 38 w 153"/>
                      <a:gd name="T21" fmla="*/ 245 h 298"/>
                      <a:gd name="T22" fmla="*/ 37 w 153"/>
                      <a:gd name="T23" fmla="*/ 276 h 298"/>
                      <a:gd name="T24" fmla="*/ 38 w 153"/>
                      <a:gd name="T25" fmla="*/ 294 h 298"/>
                      <a:gd name="T26" fmla="*/ 78 w 153"/>
                      <a:gd name="T27" fmla="*/ 297 h 298"/>
                      <a:gd name="T28" fmla="*/ 109 w 153"/>
                      <a:gd name="T29" fmla="*/ 290 h 298"/>
                      <a:gd name="T30" fmla="*/ 128 w 153"/>
                      <a:gd name="T31" fmla="*/ 289 h 298"/>
                      <a:gd name="T32" fmla="*/ 126 w 153"/>
                      <a:gd name="T33" fmla="*/ 239 h 298"/>
                      <a:gd name="T34" fmla="*/ 128 w 153"/>
                      <a:gd name="T35" fmla="*/ 215 h 298"/>
                      <a:gd name="T36" fmla="*/ 119 w 153"/>
                      <a:gd name="T37" fmla="*/ 146 h 298"/>
                      <a:gd name="T38" fmla="*/ 118 w 153"/>
                      <a:gd name="T39" fmla="*/ 109 h 298"/>
                      <a:gd name="T40" fmla="*/ 122 w 153"/>
                      <a:gd name="T41" fmla="*/ 123 h 298"/>
                      <a:gd name="T42" fmla="*/ 126 w 153"/>
                      <a:gd name="T43" fmla="*/ 203 h 298"/>
                      <a:gd name="T44" fmla="*/ 145 w 153"/>
                      <a:gd name="T45" fmla="*/ 208 h 298"/>
                      <a:gd name="T46" fmla="*/ 152 w 153"/>
                      <a:gd name="T47" fmla="*/ 115 h 298"/>
                      <a:gd name="T48" fmla="*/ 129 w 153"/>
                      <a:gd name="T49" fmla="*/ 26 h 298"/>
                      <a:gd name="T50" fmla="*/ 91 w 153"/>
                      <a:gd name="T51" fmla="*/ 0 h 298"/>
                      <a:gd name="T52" fmla="*/ 62 w 153"/>
                      <a:gd name="T53" fmla="*/ 0 h 2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3"/>
                      <a:gd name="T82" fmla="*/ 0 h 298"/>
                      <a:gd name="T83" fmla="*/ 153 w 153"/>
                      <a:gd name="T84" fmla="*/ 298 h 2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3" h="298">
                        <a:moveTo>
                          <a:pt x="62" y="0"/>
                        </a:moveTo>
                        <a:lnTo>
                          <a:pt x="24" y="20"/>
                        </a:lnTo>
                        <a:lnTo>
                          <a:pt x="20" y="27"/>
                        </a:lnTo>
                        <a:lnTo>
                          <a:pt x="0" y="122"/>
                        </a:lnTo>
                        <a:lnTo>
                          <a:pt x="3" y="223"/>
                        </a:lnTo>
                        <a:lnTo>
                          <a:pt x="27" y="215"/>
                        </a:lnTo>
                        <a:lnTo>
                          <a:pt x="29" y="126"/>
                        </a:lnTo>
                        <a:lnTo>
                          <a:pt x="33" y="102"/>
                        </a:lnTo>
                        <a:lnTo>
                          <a:pt x="34" y="154"/>
                        </a:lnTo>
                        <a:lnTo>
                          <a:pt x="27" y="245"/>
                        </a:lnTo>
                        <a:lnTo>
                          <a:pt x="38" y="245"/>
                        </a:lnTo>
                        <a:lnTo>
                          <a:pt x="37" y="276"/>
                        </a:lnTo>
                        <a:lnTo>
                          <a:pt x="38" y="294"/>
                        </a:lnTo>
                        <a:lnTo>
                          <a:pt x="78" y="297"/>
                        </a:lnTo>
                        <a:lnTo>
                          <a:pt x="109" y="290"/>
                        </a:lnTo>
                        <a:lnTo>
                          <a:pt x="128" y="289"/>
                        </a:lnTo>
                        <a:lnTo>
                          <a:pt x="126" y="239"/>
                        </a:lnTo>
                        <a:lnTo>
                          <a:pt x="128" y="215"/>
                        </a:lnTo>
                        <a:lnTo>
                          <a:pt x="119" y="146"/>
                        </a:lnTo>
                        <a:lnTo>
                          <a:pt x="118" y="109"/>
                        </a:lnTo>
                        <a:lnTo>
                          <a:pt x="122" y="123"/>
                        </a:lnTo>
                        <a:lnTo>
                          <a:pt x="126" y="203"/>
                        </a:lnTo>
                        <a:lnTo>
                          <a:pt x="145" y="208"/>
                        </a:lnTo>
                        <a:lnTo>
                          <a:pt x="152" y="115"/>
                        </a:lnTo>
                        <a:lnTo>
                          <a:pt x="129" y="26"/>
                        </a:lnTo>
                        <a:lnTo>
                          <a:pt x="91" y="0"/>
                        </a:lnTo>
                        <a:lnTo>
                          <a:pt x="62" y="0"/>
                        </a:lnTo>
                      </a:path>
                    </a:pathLst>
                  </a:custGeom>
                  <a:blipFill dpi="0" rotWithShape="0">
                    <a:blip r:embed="rId25"/>
                    <a:srcRect/>
                    <a:tile tx="0" ty="0" sx="100000" sy="100000" flip="none" algn="tl"/>
                  </a:blipFill>
                  <a:ln w="12700" cap="rnd">
                    <a:solidFill>
                      <a:srgbClr val="9FBFFF"/>
                    </a:solidFill>
                    <a:round/>
                    <a:headEnd/>
                    <a:tailEnd/>
                  </a:ln>
                </p:spPr>
                <p:txBody>
                  <a:bodyPr/>
                  <a:lstStyle/>
                  <a:p>
                    <a:endParaRPr lang="en-US"/>
                  </a:p>
                </p:txBody>
              </p:sp>
              <p:grpSp>
                <p:nvGrpSpPr>
                  <p:cNvPr id="14463" name="Group 234">
                    <a:extLst>
                      <a:ext uri="{FF2B5EF4-FFF2-40B4-BE49-F238E27FC236}">
                        <a16:creationId xmlns:a16="http://schemas.microsoft.com/office/drawing/2014/main" xmlns="" id="{AB3C4908-65B9-4703-B7BF-6F4843EE0C07}"/>
                      </a:ext>
                    </a:extLst>
                  </p:cNvPr>
                  <p:cNvGrpSpPr>
                    <a:grpSpLocks/>
                  </p:cNvGrpSpPr>
                  <p:nvPr/>
                </p:nvGrpSpPr>
                <p:grpSpPr bwMode="auto">
                  <a:xfrm>
                    <a:off x="2667" y="888"/>
                    <a:ext cx="95" cy="689"/>
                    <a:chOff x="2667" y="888"/>
                    <a:chExt cx="95" cy="689"/>
                  </a:xfrm>
                </p:grpSpPr>
                <p:sp>
                  <p:nvSpPr>
                    <p:cNvPr id="14464" name="Freeform 235">
                      <a:extLst>
                        <a:ext uri="{FF2B5EF4-FFF2-40B4-BE49-F238E27FC236}">
                          <a16:creationId xmlns:a16="http://schemas.microsoft.com/office/drawing/2014/main" xmlns="" id="{1C4BC066-9AE5-432A-8C07-502442B977B2}"/>
                        </a:ext>
                      </a:extLst>
                    </p:cNvPr>
                    <p:cNvSpPr>
                      <a:spLocks/>
                    </p:cNvSpPr>
                    <p:nvPr/>
                  </p:nvSpPr>
                  <p:spPr bwMode="auto">
                    <a:xfrm>
                      <a:off x="2671" y="1275"/>
                      <a:ext cx="89" cy="282"/>
                    </a:xfrm>
                    <a:custGeom>
                      <a:avLst/>
                      <a:gdLst>
                        <a:gd name="T0" fmla="*/ 12 w 89"/>
                        <a:gd name="T1" fmla="*/ 4 h 282"/>
                        <a:gd name="T2" fmla="*/ 16 w 89"/>
                        <a:gd name="T3" fmla="*/ 103 h 282"/>
                        <a:gd name="T4" fmla="*/ 14 w 89"/>
                        <a:gd name="T5" fmla="*/ 130 h 282"/>
                        <a:gd name="T6" fmla="*/ 14 w 89"/>
                        <a:gd name="T7" fmla="*/ 157 h 282"/>
                        <a:gd name="T8" fmla="*/ 16 w 89"/>
                        <a:gd name="T9" fmla="*/ 182 h 282"/>
                        <a:gd name="T10" fmla="*/ 16 w 89"/>
                        <a:gd name="T11" fmla="*/ 202 h 282"/>
                        <a:gd name="T12" fmla="*/ 16 w 89"/>
                        <a:gd name="T13" fmla="*/ 228 h 282"/>
                        <a:gd name="T14" fmla="*/ 15 w 89"/>
                        <a:gd name="T15" fmla="*/ 238 h 282"/>
                        <a:gd name="T16" fmla="*/ 4 w 89"/>
                        <a:gd name="T17" fmla="*/ 270 h 282"/>
                        <a:gd name="T18" fmla="*/ 0 w 89"/>
                        <a:gd name="T19" fmla="*/ 281 h 282"/>
                        <a:gd name="T20" fmla="*/ 17 w 89"/>
                        <a:gd name="T21" fmla="*/ 281 h 282"/>
                        <a:gd name="T22" fmla="*/ 25 w 89"/>
                        <a:gd name="T23" fmla="*/ 268 h 282"/>
                        <a:gd name="T24" fmla="*/ 30 w 89"/>
                        <a:gd name="T25" fmla="*/ 252 h 282"/>
                        <a:gd name="T26" fmla="*/ 33 w 89"/>
                        <a:gd name="T27" fmla="*/ 226 h 282"/>
                        <a:gd name="T28" fmla="*/ 43 w 89"/>
                        <a:gd name="T29" fmla="*/ 157 h 282"/>
                        <a:gd name="T30" fmla="*/ 46 w 89"/>
                        <a:gd name="T31" fmla="*/ 138 h 282"/>
                        <a:gd name="T32" fmla="*/ 44 w 89"/>
                        <a:gd name="T33" fmla="*/ 175 h 282"/>
                        <a:gd name="T34" fmla="*/ 47 w 89"/>
                        <a:gd name="T35" fmla="*/ 198 h 282"/>
                        <a:gd name="T36" fmla="*/ 48 w 89"/>
                        <a:gd name="T37" fmla="*/ 220 h 282"/>
                        <a:gd name="T38" fmla="*/ 46 w 89"/>
                        <a:gd name="T39" fmla="*/ 239 h 282"/>
                        <a:gd name="T40" fmla="*/ 47 w 89"/>
                        <a:gd name="T41" fmla="*/ 249 h 282"/>
                        <a:gd name="T42" fmla="*/ 58 w 89"/>
                        <a:gd name="T43" fmla="*/ 278 h 282"/>
                        <a:gd name="T44" fmla="*/ 68 w 89"/>
                        <a:gd name="T45" fmla="*/ 278 h 282"/>
                        <a:gd name="T46" fmla="*/ 73 w 89"/>
                        <a:gd name="T47" fmla="*/ 278 h 282"/>
                        <a:gd name="T48" fmla="*/ 79 w 89"/>
                        <a:gd name="T49" fmla="*/ 272 h 282"/>
                        <a:gd name="T50" fmla="*/ 64 w 89"/>
                        <a:gd name="T51" fmla="*/ 239 h 282"/>
                        <a:gd name="T52" fmla="*/ 71 w 89"/>
                        <a:gd name="T53" fmla="*/ 169 h 282"/>
                        <a:gd name="T54" fmla="*/ 74 w 89"/>
                        <a:gd name="T55" fmla="*/ 136 h 282"/>
                        <a:gd name="T56" fmla="*/ 88 w 89"/>
                        <a:gd name="T57" fmla="*/ 0 h 282"/>
                        <a:gd name="T58" fmla="*/ 12 w 89"/>
                        <a:gd name="T59" fmla="*/ 4 h 2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9"/>
                        <a:gd name="T91" fmla="*/ 0 h 282"/>
                        <a:gd name="T92" fmla="*/ 89 w 89"/>
                        <a:gd name="T93" fmla="*/ 282 h 2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9" h="282">
                          <a:moveTo>
                            <a:pt x="12" y="4"/>
                          </a:moveTo>
                          <a:lnTo>
                            <a:pt x="16" y="103"/>
                          </a:lnTo>
                          <a:lnTo>
                            <a:pt x="14" y="130"/>
                          </a:lnTo>
                          <a:lnTo>
                            <a:pt x="14" y="157"/>
                          </a:lnTo>
                          <a:lnTo>
                            <a:pt x="16" y="182"/>
                          </a:lnTo>
                          <a:lnTo>
                            <a:pt x="16" y="202"/>
                          </a:lnTo>
                          <a:lnTo>
                            <a:pt x="16" y="228"/>
                          </a:lnTo>
                          <a:lnTo>
                            <a:pt x="15" y="238"/>
                          </a:lnTo>
                          <a:lnTo>
                            <a:pt x="4" y="270"/>
                          </a:lnTo>
                          <a:lnTo>
                            <a:pt x="0" y="281"/>
                          </a:lnTo>
                          <a:lnTo>
                            <a:pt x="17" y="281"/>
                          </a:lnTo>
                          <a:lnTo>
                            <a:pt x="25" y="268"/>
                          </a:lnTo>
                          <a:lnTo>
                            <a:pt x="30" y="252"/>
                          </a:lnTo>
                          <a:lnTo>
                            <a:pt x="33" y="226"/>
                          </a:lnTo>
                          <a:lnTo>
                            <a:pt x="43" y="157"/>
                          </a:lnTo>
                          <a:lnTo>
                            <a:pt x="46" y="138"/>
                          </a:lnTo>
                          <a:lnTo>
                            <a:pt x="44" y="175"/>
                          </a:lnTo>
                          <a:lnTo>
                            <a:pt x="47" y="198"/>
                          </a:lnTo>
                          <a:lnTo>
                            <a:pt x="48" y="220"/>
                          </a:lnTo>
                          <a:lnTo>
                            <a:pt x="46" y="239"/>
                          </a:lnTo>
                          <a:lnTo>
                            <a:pt x="47" y="249"/>
                          </a:lnTo>
                          <a:lnTo>
                            <a:pt x="58" y="278"/>
                          </a:lnTo>
                          <a:lnTo>
                            <a:pt x="68" y="278"/>
                          </a:lnTo>
                          <a:lnTo>
                            <a:pt x="73" y="278"/>
                          </a:lnTo>
                          <a:lnTo>
                            <a:pt x="79" y="272"/>
                          </a:lnTo>
                          <a:lnTo>
                            <a:pt x="64" y="239"/>
                          </a:lnTo>
                          <a:lnTo>
                            <a:pt x="71" y="169"/>
                          </a:lnTo>
                          <a:lnTo>
                            <a:pt x="74" y="136"/>
                          </a:lnTo>
                          <a:lnTo>
                            <a:pt x="88" y="0"/>
                          </a:lnTo>
                          <a:lnTo>
                            <a:pt x="12" y="4"/>
                          </a:lnTo>
                        </a:path>
                      </a:pathLst>
                    </a:custGeom>
                    <a:blipFill dpi="0" rotWithShape="0">
                      <a:blip r:embed="rId2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465" name="Group 236">
                      <a:extLst>
                        <a:ext uri="{FF2B5EF4-FFF2-40B4-BE49-F238E27FC236}">
                          <a16:creationId xmlns:a16="http://schemas.microsoft.com/office/drawing/2014/main" xmlns="" id="{25524BA5-FA1D-4C35-B33A-85FC28FFE6BB}"/>
                        </a:ext>
                      </a:extLst>
                    </p:cNvPr>
                    <p:cNvGrpSpPr>
                      <a:grpSpLocks/>
                    </p:cNvGrpSpPr>
                    <p:nvPr/>
                  </p:nvGrpSpPr>
                  <p:grpSpPr bwMode="auto">
                    <a:xfrm>
                      <a:off x="2685" y="988"/>
                      <a:ext cx="66" cy="159"/>
                      <a:chOff x="2685" y="988"/>
                      <a:chExt cx="66" cy="159"/>
                    </a:xfrm>
                  </p:grpSpPr>
                  <p:sp>
                    <p:nvSpPr>
                      <p:cNvPr id="14475" name="Freeform 237">
                        <a:extLst>
                          <a:ext uri="{FF2B5EF4-FFF2-40B4-BE49-F238E27FC236}">
                            <a16:creationId xmlns:a16="http://schemas.microsoft.com/office/drawing/2014/main" xmlns="" id="{EC7335CF-84A8-4EDA-ADCE-0768A24CD7F5}"/>
                          </a:ext>
                        </a:extLst>
                      </p:cNvPr>
                      <p:cNvSpPr>
                        <a:spLocks/>
                      </p:cNvSpPr>
                      <p:nvPr/>
                    </p:nvSpPr>
                    <p:spPr bwMode="auto">
                      <a:xfrm>
                        <a:off x="2700" y="988"/>
                        <a:ext cx="35" cy="19"/>
                      </a:xfrm>
                      <a:custGeom>
                        <a:avLst/>
                        <a:gdLst>
                          <a:gd name="T0" fmla="*/ 0 w 35"/>
                          <a:gd name="T1" fmla="*/ 2 h 19"/>
                          <a:gd name="T2" fmla="*/ 7 w 35"/>
                          <a:gd name="T3" fmla="*/ 18 h 19"/>
                          <a:gd name="T4" fmla="*/ 17 w 35"/>
                          <a:gd name="T5" fmla="*/ 0 h 19"/>
                          <a:gd name="T6" fmla="*/ 27 w 35"/>
                          <a:gd name="T7" fmla="*/ 18 h 19"/>
                          <a:gd name="T8" fmla="*/ 34 w 35"/>
                          <a:gd name="T9" fmla="*/ 2 h 19"/>
                          <a:gd name="T10" fmla="*/ 0 60000 65536"/>
                          <a:gd name="T11" fmla="*/ 0 60000 65536"/>
                          <a:gd name="T12" fmla="*/ 0 60000 65536"/>
                          <a:gd name="T13" fmla="*/ 0 60000 65536"/>
                          <a:gd name="T14" fmla="*/ 0 60000 65536"/>
                          <a:gd name="T15" fmla="*/ 0 w 35"/>
                          <a:gd name="T16" fmla="*/ 0 h 19"/>
                          <a:gd name="T17" fmla="*/ 35 w 35"/>
                          <a:gd name="T18" fmla="*/ 19 h 19"/>
                        </a:gdLst>
                        <a:ahLst/>
                        <a:cxnLst>
                          <a:cxn ang="T10">
                            <a:pos x="T0" y="T1"/>
                          </a:cxn>
                          <a:cxn ang="T11">
                            <a:pos x="T2" y="T3"/>
                          </a:cxn>
                          <a:cxn ang="T12">
                            <a:pos x="T4" y="T5"/>
                          </a:cxn>
                          <a:cxn ang="T13">
                            <a:pos x="T6" y="T7"/>
                          </a:cxn>
                          <a:cxn ang="T14">
                            <a:pos x="T8" y="T9"/>
                          </a:cxn>
                        </a:cxnLst>
                        <a:rect l="T15" t="T16" r="T17" b="T18"/>
                        <a:pathLst>
                          <a:path w="35" h="19">
                            <a:moveTo>
                              <a:pt x="0" y="2"/>
                            </a:moveTo>
                            <a:lnTo>
                              <a:pt x="7" y="18"/>
                            </a:lnTo>
                            <a:lnTo>
                              <a:pt x="17" y="0"/>
                            </a:lnTo>
                            <a:lnTo>
                              <a:pt x="27" y="18"/>
                            </a:lnTo>
                            <a:lnTo>
                              <a:pt x="34" y="2"/>
                            </a:lnTo>
                          </a:path>
                        </a:pathLst>
                      </a:custGeom>
                      <a:noFill/>
                      <a:ln w="12700" cap="rnd">
                        <a:solidFill>
                          <a:srgbClr val="3F7F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76" name="Freeform 238">
                        <a:extLst>
                          <a:ext uri="{FF2B5EF4-FFF2-40B4-BE49-F238E27FC236}">
                            <a16:creationId xmlns:a16="http://schemas.microsoft.com/office/drawing/2014/main" xmlns="" id="{4B719B89-68EB-4221-998C-23F2F2B5CCAA}"/>
                          </a:ext>
                        </a:extLst>
                      </p:cNvPr>
                      <p:cNvSpPr>
                        <a:spLocks/>
                      </p:cNvSpPr>
                      <p:nvPr/>
                    </p:nvSpPr>
                    <p:spPr bwMode="auto">
                      <a:xfrm>
                        <a:off x="2718" y="992"/>
                        <a:ext cx="9" cy="147"/>
                      </a:xfrm>
                      <a:custGeom>
                        <a:avLst/>
                        <a:gdLst>
                          <a:gd name="T0" fmla="*/ 0 w 9"/>
                          <a:gd name="T1" fmla="*/ 0 h 147"/>
                          <a:gd name="T2" fmla="*/ 8 w 9"/>
                          <a:gd name="T3" fmla="*/ 60 h 147"/>
                          <a:gd name="T4" fmla="*/ 8 w 9"/>
                          <a:gd name="T5" fmla="*/ 146 h 147"/>
                          <a:gd name="T6" fmla="*/ 0 60000 65536"/>
                          <a:gd name="T7" fmla="*/ 0 60000 65536"/>
                          <a:gd name="T8" fmla="*/ 0 60000 65536"/>
                          <a:gd name="T9" fmla="*/ 0 w 9"/>
                          <a:gd name="T10" fmla="*/ 0 h 147"/>
                          <a:gd name="T11" fmla="*/ 9 w 9"/>
                          <a:gd name="T12" fmla="*/ 147 h 147"/>
                        </a:gdLst>
                        <a:ahLst/>
                        <a:cxnLst>
                          <a:cxn ang="T6">
                            <a:pos x="T0" y="T1"/>
                          </a:cxn>
                          <a:cxn ang="T7">
                            <a:pos x="T2" y="T3"/>
                          </a:cxn>
                          <a:cxn ang="T8">
                            <a:pos x="T4" y="T5"/>
                          </a:cxn>
                        </a:cxnLst>
                        <a:rect l="T9" t="T10" r="T11" b="T12"/>
                        <a:pathLst>
                          <a:path w="9" h="147">
                            <a:moveTo>
                              <a:pt x="0" y="0"/>
                            </a:moveTo>
                            <a:lnTo>
                              <a:pt x="8" y="60"/>
                            </a:lnTo>
                            <a:lnTo>
                              <a:pt x="8" y="146"/>
                            </a:lnTo>
                          </a:path>
                        </a:pathLst>
                      </a:custGeom>
                      <a:noFill/>
                      <a:ln w="12700" cap="rnd">
                        <a:solidFill>
                          <a:srgbClr val="3F7F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77" name="Freeform 239">
                        <a:extLst>
                          <a:ext uri="{FF2B5EF4-FFF2-40B4-BE49-F238E27FC236}">
                            <a16:creationId xmlns:a16="http://schemas.microsoft.com/office/drawing/2014/main" xmlns="" id="{25039EF4-AF6D-4FD3-8446-5E5721850582}"/>
                          </a:ext>
                        </a:extLst>
                      </p:cNvPr>
                      <p:cNvSpPr>
                        <a:spLocks/>
                      </p:cNvSpPr>
                      <p:nvPr/>
                    </p:nvSpPr>
                    <p:spPr bwMode="auto">
                      <a:xfrm>
                        <a:off x="2685" y="1138"/>
                        <a:ext cx="66" cy="9"/>
                      </a:xfrm>
                      <a:custGeom>
                        <a:avLst/>
                        <a:gdLst>
                          <a:gd name="T0" fmla="*/ 0 w 66"/>
                          <a:gd name="T1" fmla="*/ 8 h 9"/>
                          <a:gd name="T2" fmla="*/ 36 w 66"/>
                          <a:gd name="T3" fmla="*/ 0 h 9"/>
                          <a:gd name="T4" fmla="*/ 65 w 66"/>
                          <a:gd name="T5" fmla="*/ 3 h 9"/>
                          <a:gd name="T6" fmla="*/ 0 60000 65536"/>
                          <a:gd name="T7" fmla="*/ 0 60000 65536"/>
                          <a:gd name="T8" fmla="*/ 0 60000 65536"/>
                          <a:gd name="T9" fmla="*/ 0 w 66"/>
                          <a:gd name="T10" fmla="*/ 0 h 9"/>
                          <a:gd name="T11" fmla="*/ 66 w 66"/>
                          <a:gd name="T12" fmla="*/ 9 h 9"/>
                        </a:gdLst>
                        <a:ahLst/>
                        <a:cxnLst>
                          <a:cxn ang="T6">
                            <a:pos x="T0" y="T1"/>
                          </a:cxn>
                          <a:cxn ang="T7">
                            <a:pos x="T2" y="T3"/>
                          </a:cxn>
                          <a:cxn ang="T8">
                            <a:pos x="T4" y="T5"/>
                          </a:cxn>
                        </a:cxnLst>
                        <a:rect l="T9" t="T10" r="T11" b="T12"/>
                        <a:pathLst>
                          <a:path w="66" h="9">
                            <a:moveTo>
                              <a:pt x="0" y="8"/>
                            </a:moveTo>
                            <a:lnTo>
                              <a:pt x="36" y="0"/>
                            </a:lnTo>
                            <a:lnTo>
                              <a:pt x="65" y="3"/>
                            </a:lnTo>
                          </a:path>
                        </a:pathLst>
                      </a:custGeom>
                      <a:noFill/>
                      <a:ln w="12700" cap="rnd">
                        <a:solidFill>
                          <a:srgbClr val="3F7F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4466" name="Group 240">
                      <a:extLst>
                        <a:ext uri="{FF2B5EF4-FFF2-40B4-BE49-F238E27FC236}">
                          <a16:creationId xmlns:a16="http://schemas.microsoft.com/office/drawing/2014/main" xmlns="" id="{A4C299BA-B896-4B86-B326-777A874AC23F}"/>
                        </a:ext>
                      </a:extLst>
                    </p:cNvPr>
                    <p:cNvGrpSpPr>
                      <a:grpSpLocks/>
                    </p:cNvGrpSpPr>
                    <p:nvPr/>
                  </p:nvGrpSpPr>
                  <p:grpSpPr bwMode="auto">
                    <a:xfrm>
                      <a:off x="2667" y="1516"/>
                      <a:ext cx="90" cy="61"/>
                      <a:chOff x="2667" y="1516"/>
                      <a:chExt cx="90" cy="61"/>
                    </a:xfrm>
                  </p:grpSpPr>
                  <p:sp>
                    <p:nvSpPr>
                      <p:cNvPr id="14473" name="Freeform 241">
                        <a:extLst>
                          <a:ext uri="{FF2B5EF4-FFF2-40B4-BE49-F238E27FC236}">
                            <a16:creationId xmlns:a16="http://schemas.microsoft.com/office/drawing/2014/main" xmlns="" id="{DB0CF896-A5AB-4504-8EA5-241E5EAF58FD}"/>
                          </a:ext>
                        </a:extLst>
                      </p:cNvPr>
                      <p:cNvSpPr>
                        <a:spLocks/>
                      </p:cNvSpPr>
                      <p:nvPr/>
                    </p:nvSpPr>
                    <p:spPr bwMode="auto">
                      <a:xfrm>
                        <a:off x="2667" y="1521"/>
                        <a:ext cx="36" cy="56"/>
                      </a:xfrm>
                      <a:custGeom>
                        <a:avLst/>
                        <a:gdLst>
                          <a:gd name="T0" fmla="*/ 6 w 36"/>
                          <a:gd name="T1" fmla="*/ 27 h 56"/>
                          <a:gd name="T2" fmla="*/ 1 w 36"/>
                          <a:gd name="T3" fmla="*/ 35 h 56"/>
                          <a:gd name="T4" fmla="*/ 0 w 36"/>
                          <a:gd name="T5" fmla="*/ 42 h 56"/>
                          <a:gd name="T6" fmla="*/ 0 w 36"/>
                          <a:gd name="T7" fmla="*/ 47 h 56"/>
                          <a:gd name="T8" fmla="*/ 1 w 36"/>
                          <a:gd name="T9" fmla="*/ 50 h 56"/>
                          <a:gd name="T10" fmla="*/ 3 w 36"/>
                          <a:gd name="T11" fmla="*/ 53 h 56"/>
                          <a:gd name="T12" fmla="*/ 8 w 36"/>
                          <a:gd name="T13" fmla="*/ 55 h 56"/>
                          <a:gd name="T14" fmla="*/ 14 w 36"/>
                          <a:gd name="T15" fmla="*/ 54 h 56"/>
                          <a:gd name="T16" fmla="*/ 20 w 36"/>
                          <a:gd name="T17" fmla="*/ 52 h 56"/>
                          <a:gd name="T18" fmla="*/ 24 w 36"/>
                          <a:gd name="T19" fmla="*/ 46 h 56"/>
                          <a:gd name="T20" fmla="*/ 28 w 36"/>
                          <a:gd name="T21" fmla="*/ 39 h 56"/>
                          <a:gd name="T22" fmla="*/ 31 w 36"/>
                          <a:gd name="T23" fmla="*/ 24 h 56"/>
                          <a:gd name="T24" fmla="*/ 35 w 36"/>
                          <a:gd name="T25" fmla="*/ 9 h 56"/>
                          <a:gd name="T26" fmla="*/ 34 w 36"/>
                          <a:gd name="T27" fmla="*/ 0 h 56"/>
                          <a:gd name="T28" fmla="*/ 27 w 36"/>
                          <a:gd name="T29" fmla="*/ 21 h 56"/>
                          <a:gd name="T30" fmla="*/ 21 w 36"/>
                          <a:gd name="T31" fmla="*/ 34 h 56"/>
                          <a:gd name="T32" fmla="*/ 12 w 36"/>
                          <a:gd name="T33" fmla="*/ 34 h 56"/>
                          <a:gd name="T34" fmla="*/ 5 w 36"/>
                          <a:gd name="T35" fmla="*/ 33 h 56"/>
                          <a:gd name="T36" fmla="*/ 6 w 36"/>
                          <a:gd name="T37" fmla="*/ 2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6"/>
                          <a:gd name="T59" fmla="*/ 36 w 3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6">
                            <a:moveTo>
                              <a:pt x="6" y="27"/>
                            </a:moveTo>
                            <a:lnTo>
                              <a:pt x="1" y="35"/>
                            </a:lnTo>
                            <a:lnTo>
                              <a:pt x="0" y="42"/>
                            </a:lnTo>
                            <a:lnTo>
                              <a:pt x="0" y="47"/>
                            </a:lnTo>
                            <a:lnTo>
                              <a:pt x="1" y="50"/>
                            </a:lnTo>
                            <a:lnTo>
                              <a:pt x="3" y="53"/>
                            </a:lnTo>
                            <a:lnTo>
                              <a:pt x="8" y="55"/>
                            </a:lnTo>
                            <a:lnTo>
                              <a:pt x="14" y="54"/>
                            </a:lnTo>
                            <a:lnTo>
                              <a:pt x="20" y="52"/>
                            </a:lnTo>
                            <a:lnTo>
                              <a:pt x="24" y="46"/>
                            </a:lnTo>
                            <a:lnTo>
                              <a:pt x="28" y="39"/>
                            </a:lnTo>
                            <a:lnTo>
                              <a:pt x="31" y="24"/>
                            </a:lnTo>
                            <a:lnTo>
                              <a:pt x="35" y="9"/>
                            </a:lnTo>
                            <a:lnTo>
                              <a:pt x="34" y="0"/>
                            </a:lnTo>
                            <a:lnTo>
                              <a:pt x="27" y="21"/>
                            </a:lnTo>
                            <a:lnTo>
                              <a:pt x="21" y="34"/>
                            </a:lnTo>
                            <a:lnTo>
                              <a:pt x="12" y="34"/>
                            </a:lnTo>
                            <a:lnTo>
                              <a:pt x="5" y="33"/>
                            </a:lnTo>
                            <a:lnTo>
                              <a:pt x="6" y="2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74" name="Freeform 242">
                        <a:extLst>
                          <a:ext uri="{FF2B5EF4-FFF2-40B4-BE49-F238E27FC236}">
                            <a16:creationId xmlns:a16="http://schemas.microsoft.com/office/drawing/2014/main" xmlns="" id="{6ED3E2DA-5E2F-4EA9-BC44-CA8AD7B4D30E}"/>
                          </a:ext>
                        </a:extLst>
                      </p:cNvPr>
                      <p:cNvSpPr>
                        <a:spLocks/>
                      </p:cNvSpPr>
                      <p:nvPr/>
                    </p:nvSpPr>
                    <p:spPr bwMode="auto">
                      <a:xfrm>
                        <a:off x="2717" y="1516"/>
                        <a:ext cx="40" cy="61"/>
                      </a:xfrm>
                      <a:custGeom>
                        <a:avLst/>
                        <a:gdLst>
                          <a:gd name="T0" fmla="*/ 0 w 40"/>
                          <a:gd name="T1" fmla="*/ 0 h 61"/>
                          <a:gd name="T2" fmla="*/ 0 w 40"/>
                          <a:gd name="T3" fmla="*/ 6 h 61"/>
                          <a:gd name="T4" fmla="*/ 5 w 40"/>
                          <a:gd name="T5" fmla="*/ 21 h 61"/>
                          <a:gd name="T6" fmla="*/ 8 w 40"/>
                          <a:gd name="T7" fmla="*/ 33 h 61"/>
                          <a:gd name="T8" fmla="*/ 12 w 40"/>
                          <a:gd name="T9" fmla="*/ 45 h 61"/>
                          <a:gd name="T10" fmla="*/ 16 w 40"/>
                          <a:gd name="T11" fmla="*/ 52 h 61"/>
                          <a:gd name="T12" fmla="*/ 20 w 40"/>
                          <a:gd name="T13" fmla="*/ 57 h 61"/>
                          <a:gd name="T14" fmla="*/ 25 w 40"/>
                          <a:gd name="T15" fmla="*/ 59 h 61"/>
                          <a:gd name="T16" fmla="*/ 31 w 40"/>
                          <a:gd name="T17" fmla="*/ 60 h 61"/>
                          <a:gd name="T18" fmla="*/ 34 w 40"/>
                          <a:gd name="T19" fmla="*/ 58 h 61"/>
                          <a:gd name="T20" fmla="*/ 37 w 40"/>
                          <a:gd name="T21" fmla="*/ 56 h 61"/>
                          <a:gd name="T22" fmla="*/ 39 w 40"/>
                          <a:gd name="T23" fmla="*/ 50 h 61"/>
                          <a:gd name="T24" fmla="*/ 38 w 40"/>
                          <a:gd name="T25" fmla="*/ 42 h 61"/>
                          <a:gd name="T26" fmla="*/ 34 w 40"/>
                          <a:gd name="T27" fmla="*/ 33 h 61"/>
                          <a:gd name="T28" fmla="*/ 32 w 40"/>
                          <a:gd name="T29" fmla="*/ 28 h 61"/>
                          <a:gd name="T30" fmla="*/ 31 w 40"/>
                          <a:gd name="T31" fmla="*/ 32 h 61"/>
                          <a:gd name="T32" fmla="*/ 29 w 40"/>
                          <a:gd name="T33" fmla="*/ 34 h 61"/>
                          <a:gd name="T34" fmla="*/ 24 w 40"/>
                          <a:gd name="T35" fmla="*/ 36 h 61"/>
                          <a:gd name="T36" fmla="*/ 21 w 40"/>
                          <a:gd name="T37" fmla="*/ 36 h 61"/>
                          <a:gd name="T38" fmla="*/ 13 w 40"/>
                          <a:gd name="T39" fmla="*/ 35 h 61"/>
                          <a:gd name="T40" fmla="*/ 5 w 40"/>
                          <a:gd name="T41" fmla="*/ 12 h 61"/>
                          <a:gd name="T42" fmla="*/ 0 w 40"/>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61"/>
                          <a:gd name="T68" fmla="*/ 40 w 40"/>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61">
                            <a:moveTo>
                              <a:pt x="0" y="0"/>
                            </a:moveTo>
                            <a:lnTo>
                              <a:pt x="0" y="6"/>
                            </a:lnTo>
                            <a:lnTo>
                              <a:pt x="5" y="21"/>
                            </a:lnTo>
                            <a:lnTo>
                              <a:pt x="8" y="33"/>
                            </a:lnTo>
                            <a:lnTo>
                              <a:pt x="12" y="45"/>
                            </a:lnTo>
                            <a:lnTo>
                              <a:pt x="16" y="52"/>
                            </a:lnTo>
                            <a:lnTo>
                              <a:pt x="20" y="57"/>
                            </a:lnTo>
                            <a:lnTo>
                              <a:pt x="25" y="59"/>
                            </a:lnTo>
                            <a:lnTo>
                              <a:pt x="31" y="60"/>
                            </a:lnTo>
                            <a:lnTo>
                              <a:pt x="34" y="58"/>
                            </a:lnTo>
                            <a:lnTo>
                              <a:pt x="37" y="56"/>
                            </a:lnTo>
                            <a:lnTo>
                              <a:pt x="39" y="50"/>
                            </a:lnTo>
                            <a:lnTo>
                              <a:pt x="38" y="42"/>
                            </a:lnTo>
                            <a:lnTo>
                              <a:pt x="34" y="33"/>
                            </a:lnTo>
                            <a:lnTo>
                              <a:pt x="32" y="28"/>
                            </a:lnTo>
                            <a:lnTo>
                              <a:pt x="31" y="32"/>
                            </a:lnTo>
                            <a:lnTo>
                              <a:pt x="29" y="34"/>
                            </a:lnTo>
                            <a:lnTo>
                              <a:pt x="24" y="36"/>
                            </a:lnTo>
                            <a:lnTo>
                              <a:pt x="21" y="36"/>
                            </a:lnTo>
                            <a:lnTo>
                              <a:pt x="13" y="35"/>
                            </a:lnTo>
                            <a:lnTo>
                              <a:pt x="5" y="12"/>
                            </a:lnTo>
                            <a:lnTo>
                              <a:pt x="0"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467" name="Group 243">
                      <a:extLst>
                        <a:ext uri="{FF2B5EF4-FFF2-40B4-BE49-F238E27FC236}">
                          <a16:creationId xmlns:a16="http://schemas.microsoft.com/office/drawing/2014/main" xmlns="" id="{F665119B-6D10-4A32-BBFA-DA50CFAA1294}"/>
                        </a:ext>
                      </a:extLst>
                    </p:cNvPr>
                    <p:cNvGrpSpPr>
                      <a:grpSpLocks/>
                    </p:cNvGrpSpPr>
                    <p:nvPr/>
                  </p:nvGrpSpPr>
                  <p:grpSpPr bwMode="auto">
                    <a:xfrm>
                      <a:off x="2678" y="888"/>
                      <a:ext cx="84" cy="101"/>
                      <a:chOff x="2678" y="888"/>
                      <a:chExt cx="84" cy="101"/>
                    </a:xfrm>
                  </p:grpSpPr>
                  <p:sp>
                    <p:nvSpPr>
                      <p:cNvPr id="14468" name="Freeform 244">
                        <a:extLst>
                          <a:ext uri="{FF2B5EF4-FFF2-40B4-BE49-F238E27FC236}">
                            <a16:creationId xmlns:a16="http://schemas.microsoft.com/office/drawing/2014/main" xmlns="" id="{62547D63-44C1-4FF6-AAE9-A02109D9A09B}"/>
                          </a:ext>
                        </a:extLst>
                      </p:cNvPr>
                      <p:cNvSpPr>
                        <a:spLocks/>
                      </p:cNvSpPr>
                      <p:nvPr/>
                    </p:nvSpPr>
                    <p:spPr bwMode="auto">
                      <a:xfrm>
                        <a:off x="2688" y="895"/>
                        <a:ext cx="62" cy="94"/>
                      </a:xfrm>
                      <a:custGeom>
                        <a:avLst/>
                        <a:gdLst>
                          <a:gd name="T0" fmla="*/ 15 w 62"/>
                          <a:gd name="T1" fmla="*/ 92 h 94"/>
                          <a:gd name="T2" fmla="*/ 15 w 62"/>
                          <a:gd name="T3" fmla="*/ 78 h 94"/>
                          <a:gd name="T4" fmla="*/ 10 w 62"/>
                          <a:gd name="T5" fmla="*/ 68 h 94"/>
                          <a:gd name="T6" fmla="*/ 5 w 62"/>
                          <a:gd name="T7" fmla="*/ 60 h 94"/>
                          <a:gd name="T8" fmla="*/ 3 w 62"/>
                          <a:gd name="T9" fmla="*/ 48 h 94"/>
                          <a:gd name="T10" fmla="*/ 1 w 62"/>
                          <a:gd name="T11" fmla="*/ 43 h 94"/>
                          <a:gd name="T12" fmla="*/ 0 w 62"/>
                          <a:gd name="T13" fmla="*/ 29 h 94"/>
                          <a:gd name="T14" fmla="*/ 5 w 62"/>
                          <a:gd name="T15" fmla="*/ 13 h 94"/>
                          <a:gd name="T16" fmla="*/ 15 w 62"/>
                          <a:gd name="T17" fmla="*/ 4 h 94"/>
                          <a:gd name="T18" fmla="*/ 25 w 62"/>
                          <a:gd name="T19" fmla="*/ 0 h 94"/>
                          <a:gd name="T20" fmla="*/ 38 w 62"/>
                          <a:gd name="T21" fmla="*/ 0 h 94"/>
                          <a:gd name="T22" fmla="*/ 49 w 62"/>
                          <a:gd name="T23" fmla="*/ 4 h 94"/>
                          <a:gd name="T24" fmla="*/ 57 w 62"/>
                          <a:gd name="T25" fmla="*/ 12 h 94"/>
                          <a:gd name="T26" fmla="*/ 61 w 62"/>
                          <a:gd name="T27" fmla="*/ 23 h 94"/>
                          <a:gd name="T28" fmla="*/ 61 w 62"/>
                          <a:gd name="T29" fmla="*/ 35 h 94"/>
                          <a:gd name="T30" fmla="*/ 59 w 62"/>
                          <a:gd name="T31" fmla="*/ 47 h 94"/>
                          <a:gd name="T32" fmla="*/ 53 w 62"/>
                          <a:gd name="T33" fmla="*/ 61 h 94"/>
                          <a:gd name="T34" fmla="*/ 51 w 62"/>
                          <a:gd name="T35" fmla="*/ 66 h 94"/>
                          <a:gd name="T36" fmla="*/ 48 w 62"/>
                          <a:gd name="T37" fmla="*/ 72 h 94"/>
                          <a:gd name="T38" fmla="*/ 47 w 62"/>
                          <a:gd name="T39" fmla="*/ 79 h 94"/>
                          <a:gd name="T40" fmla="*/ 45 w 62"/>
                          <a:gd name="T41" fmla="*/ 93 h 94"/>
                          <a:gd name="T42" fmla="*/ 15 w 62"/>
                          <a:gd name="T43" fmla="*/ 92 h 9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94"/>
                          <a:gd name="T68" fmla="*/ 62 w 62"/>
                          <a:gd name="T69" fmla="*/ 94 h 9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94">
                            <a:moveTo>
                              <a:pt x="15" y="92"/>
                            </a:moveTo>
                            <a:lnTo>
                              <a:pt x="15" y="78"/>
                            </a:lnTo>
                            <a:lnTo>
                              <a:pt x="10" y="68"/>
                            </a:lnTo>
                            <a:lnTo>
                              <a:pt x="5" y="60"/>
                            </a:lnTo>
                            <a:lnTo>
                              <a:pt x="3" y="48"/>
                            </a:lnTo>
                            <a:lnTo>
                              <a:pt x="1" y="43"/>
                            </a:lnTo>
                            <a:lnTo>
                              <a:pt x="0" y="29"/>
                            </a:lnTo>
                            <a:lnTo>
                              <a:pt x="5" y="13"/>
                            </a:lnTo>
                            <a:lnTo>
                              <a:pt x="15" y="4"/>
                            </a:lnTo>
                            <a:lnTo>
                              <a:pt x="25" y="0"/>
                            </a:lnTo>
                            <a:lnTo>
                              <a:pt x="38" y="0"/>
                            </a:lnTo>
                            <a:lnTo>
                              <a:pt x="49" y="4"/>
                            </a:lnTo>
                            <a:lnTo>
                              <a:pt x="57" y="12"/>
                            </a:lnTo>
                            <a:lnTo>
                              <a:pt x="61" y="23"/>
                            </a:lnTo>
                            <a:lnTo>
                              <a:pt x="61" y="35"/>
                            </a:lnTo>
                            <a:lnTo>
                              <a:pt x="59" y="47"/>
                            </a:lnTo>
                            <a:lnTo>
                              <a:pt x="53" y="61"/>
                            </a:lnTo>
                            <a:lnTo>
                              <a:pt x="51" y="66"/>
                            </a:lnTo>
                            <a:lnTo>
                              <a:pt x="48" y="72"/>
                            </a:lnTo>
                            <a:lnTo>
                              <a:pt x="47" y="79"/>
                            </a:lnTo>
                            <a:lnTo>
                              <a:pt x="45" y="93"/>
                            </a:lnTo>
                            <a:lnTo>
                              <a:pt x="15" y="92"/>
                            </a:lnTo>
                          </a:path>
                        </a:pathLst>
                      </a:custGeom>
                      <a:blipFill dpi="0" rotWithShape="0">
                        <a:blip r:embed="rId2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69" name="Freeform 245">
                        <a:extLst>
                          <a:ext uri="{FF2B5EF4-FFF2-40B4-BE49-F238E27FC236}">
                            <a16:creationId xmlns:a16="http://schemas.microsoft.com/office/drawing/2014/main" xmlns="" id="{F4D9EDBC-5CC1-4FE6-A85C-2BCF3485027D}"/>
                          </a:ext>
                        </a:extLst>
                      </p:cNvPr>
                      <p:cNvSpPr>
                        <a:spLocks/>
                      </p:cNvSpPr>
                      <p:nvPr/>
                    </p:nvSpPr>
                    <p:spPr bwMode="auto">
                      <a:xfrm>
                        <a:off x="2678" y="888"/>
                        <a:ext cx="84" cy="74"/>
                      </a:xfrm>
                      <a:custGeom>
                        <a:avLst/>
                        <a:gdLst>
                          <a:gd name="T0" fmla="*/ 6 w 84"/>
                          <a:gd name="T1" fmla="*/ 63 h 74"/>
                          <a:gd name="T2" fmla="*/ 1 w 84"/>
                          <a:gd name="T3" fmla="*/ 56 h 74"/>
                          <a:gd name="T4" fmla="*/ 0 w 84"/>
                          <a:gd name="T5" fmla="*/ 48 h 74"/>
                          <a:gd name="T6" fmla="*/ 1 w 84"/>
                          <a:gd name="T7" fmla="*/ 38 h 74"/>
                          <a:gd name="T8" fmla="*/ 3 w 84"/>
                          <a:gd name="T9" fmla="*/ 30 h 74"/>
                          <a:gd name="T10" fmla="*/ 6 w 84"/>
                          <a:gd name="T11" fmla="*/ 21 h 74"/>
                          <a:gd name="T12" fmla="*/ 11 w 84"/>
                          <a:gd name="T13" fmla="*/ 16 h 74"/>
                          <a:gd name="T14" fmla="*/ 14 w 84"/>
                          <a:gd name="T15" fmla="*/ 9 h 74"/>
                          <a:gd name="T16" fmla="*/ 22 w 84"/>
                          <a:gd name="T17" fmla="*/ 3 h 74"/>
                          <a:gd name="T18" fmla="*/ 28 w 84"/>
                          <a:gd name="T19" fmla="*/ 1 h 74"/>
                          <a:gd name="T20" fmla="*/ 41 w 84"/>
                          <a:gd name="T21" fmla="*/ 0 h 74"/>
                          <a:gd name="T22" fmla="*/ 52 w 84"/>
                          <a:gd name="T23" fmla="*/ 1 h 74"/>
                          <a:gd name="T24" fmla="*/ 60 w 84"/>
                          <a:gd name="T25" fmla="*/ 3 h 74"/>
                          <a:gd name="T26" fmla="*/ 66 w 84"/>
                          <a:gd name="T27" fmla="*/ 6 h 74"/>
                          <a:gd name="T28" fmla="*/ 72 w 84"/>
                          <a:gd name="T29" fmla="*/ 12 h 74"/>
                          <a:gd name="T30" fmla="*/ 77 w 84"/>
                          <a:gd name="T31" fmla="*/ 18 h 74"/>
                          <a:gd name="T32" fmla="*/ 81 w 84"/>
                          <a:gd name="T33" fmla="*/ 24 h 74"/>
                          <a:gd name="T34" fmla="*/ 83 w 84"/>
                          <a:gd name="T35" fmla="*/ 32 h 74"/>
                          <a:gd name="T36" fmla="*/ 83 w 84"/>
                          <a:gd name="T37" fmla="*/ 45 h 74"/>
                          <a:gd name="T38" fmla="*/ 83 w 84"/>
                          <a:gd name="T39" fmla="*/ 54 h 74"/>
                          <a:gd name="T40" fmla="*/ 80 w 84"/>
                          <a:gd name="T41" fmla="*/ 58 h 74"/>
                          <a:gd name="T42" fmla="*/ 75 w 84"/>
                          <a:gd name="T43" fmla="*/ 64 h 74"/>
                          <a:gd name="T44" fmla="*/ 72 w 84"/>
                          <a:gd name="T45" fmla="*/ 68 h 74"/>
                          <a:gd name="T46" fmla="*/ 64 w 84"/>
                          <a:gd name="T47" fmla="*/ 71 h 74"/>
                          <a:gd name="T48" fmla="*/ 57 w 84"/>
                          <a:gd name="T49" fmla="*/ 73 h 74"/>
                          <a:gd name="T50" fmla="*/ 63 w 84"/>
                          <a:gd name="T51" fmla="*/ 64 h 74"/>
                          <a:gd name="T52" fmla="*/ 69 w 84"/>
                          <a:gd name="T53" fmla="*/ 48 h 74"/>
                          <a:gd name="T54" fmla="*/ 66 w 84"/>
                          <a:gd name="T55" fmla="*/ 30 h 74"/>
                          <a:gd name="T56" fmla="*/ 54 w 84"/>
                          <a:gd name="T57" fmla="*/ 34 h 74"/>
                          <a:gd name="T58" fmla="*/ 38 w 84"/>
                          <a:gd name="T59" fmla="*/ 34 h 74"/>
                          <a:gd name="T60" fmla="*/ 27 w 84"/>
                          <a:gd name="T61" fmla="*/ 33 h 74"/>
                          <a:gd name="T62" fmla="*/ 19 w 84"/>
                          <a:gd name="T63" fmla="*/ 31 h 74"/>
                          <a:gd name="T64" fmla="*/ 18 w 84"/>
                          <a:gd name="T65" fmla="*/ 36 h 74"/>
                          <a:gd name="T66" fmla="*/ 14 w 84"/>
                          <a:gd name="T67" fmla="*/ 49 h 74"/>
                          <a:gd name="T68" fmla="*/ 20 w 84"/>
                          <a:gd name="T69" fmla="*/ 64 h 74"/>
                          <a:gd name="T70" fmla="*/ 23 w 84"/>
                          <a:gd name="T71" fmla="*/ 73 h 74"/>
                          <a:gd name="T72" fmla="*/ 14 w 84"/>
                          <a:gd name="T73" fmla="*/ 68 h 74"/>
                          <a:gd name="T74" fmla="*/ 6 w 84"/>
                          <a:gd name="T75" fmla="*/ 63 h 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4"/>
                          <a:gd name="T115" fmla="*/ 0 h 74"/>
                          <a:gd name="T116" fmla="*/ 84 w 84"/>
                          <a:gd name="T117" fmla="*/ 74 h 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4" h="74">
                            <a:moveTo>
                              <a:pt x="6" y="63"/>
                            </a:moveTo>
                            <a:lnTo>
                              <a:pt x="1" y="56"/>
                            </a:lnTo>
                            <a:lnTo>
                              <a:pt x="0" y="48"/>
                            </a:lnTo>
                            <a:lnTo>
                              <a:pt x="1" y="38"/>
                            </a:lnTo>
                            <a:lnTo>
                              <a:pt x="3" y="30"/>
                            </a:lnTo>
                            <a:lnTo>
                              <a:pt x="6" y="21"/>
                            </a:lnTo>
                            <a:lnTo>
                              <a:pt x="11" y="16"/>
                            </a:lnTo>
                            <a:lnTo>
                              <a:pt x="14" y="9"/>
                            </a:lnTo>
                            <a:lnTo>
                              <a:pt x="22" y="3"/>
                            </a:lnTo>
                            <a:lnTo>
                              <a:pt x="28" y="1"/>
                            </a:lnTo>
                            <a:lnTo>
                              <a:pt x="41" y="0"/>
                            </a:lnTo>
                            <a:lnTo>
                              <a:pt x="52" y="1"/>
                            </a:lnTo>
                            <a:lnTo>
                              <a:pt x="60" y="3"/>
                            </a:lnTo>
                            <a:lnTo>
                              <a:pt x="66" y="6"/>
                            </a:lnTo>
                            <a:lnTo>
                              <a:pt x="72" y="12"/>
                            </a:lnTo>
                            <a:lnTo>
                              <a:pt x="77" y="18"/>
                            </a:lnTo>
                            <a:lnTo>
                              <a:pt x="81" y="24"/>
                            </a:lnTo>
                            <a:lnTo>
                              <a:pt x="83" y="32"/>
                            </a:lnTo>
                            <a:lnTo>
                              <a:pt x="83" y="45"/>
                            </a:lnTo>
                            <a:lnTo>
                              <a:pt x="83" y="54"/>
                            </a:lnTo>
                            <a:lnTo>
                              <a:pt x="80" y="58"/>
                            </a:lnTo>
                            <a:lnTo>
                              <a:pt x="75" y="64"/>
                            </a:lnTo>
                            <a:lnTo>
                              <a:pt x="72" y="68"/>
                            </a:lnTo>
                            <a:lnTo>
                              <a:pt x="64" y="71"/>
                            </a:lnTo>
                            <a:lnTo>
                              <a:pt x="57" y="73"/>
                            </a:lnTo>
                            <a:lnTo>
                              <a:pt x="63" y="64"/>
                            </a:lnTo>
                            <a:lnTo>
                              <a:pt x="69" y="48"/>
                            </a:lnTo>
                            <a:lnTo>
                              <a:pt x="66" y="30"/>
                            </a:lnTo>
                            <a:lnTo>
                              <a:pt x="54" y="34"/>
                            </a:lnTo>
                            <a:lnTo>
                              <a:pt x="38" y="34"/>
                            </a:lnTo>
                            <a:lnTo>
                              <a:pt x="27" y="33"/>
                            </a:lnTo>
                            <a:lnTo>
                              <a:pt x="19" y="31"/>
                            </a:lnTo>
                            <a:lnTo>
                              <a:pt x="18" y="36"/>
                            </a:lnTo>
                            <a:lnTo>
                              <a:pt x="14" y="49"/>
                            </a:lnTo>
                            <a:lnTo>
                              <a:pt x="20" y="64"/>
                            </a:lnTo>
                            <a:lnTo>
                              <a:pt x="23" y="73"/>
                            </a:lnTo>
                            <a:lnTo>
                              <a:pt x="14" y="68"/>
                            </a:lnTo>
                            <a:lnTo>
                              <a:pt x="6" y="63"/>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470" name="Group 246">
                        <a:extLst>
                          <a:ext uri="{FF2B5EF4-FFF2-40B4-BE49-F238E27FC236}">
                            <a16:creationId xmlns:a16="http://schemas.microsoft.com/office/drawing/2014/main" xmlns="" id="{26B2C962-714B-45AD-8A38-A13860896874}"/>
                          </a:ext>
                        </a:extLst>
                      </p:cNvPr>
                      <p:cNvGrpSpPr>
                        <a:grpSpLocks/>
                      </p:cNvGrpSpPr>
                      <p:nvPr/>
                    </p:nvGrpSpPr>
                    <p:grpSpPr bwMode="auto">
                      <a:xfrm>
                        <a:off x="2687" y="940"/>
                        <a:ext cx="66" cy="12"/>
                        <a:chOff x="2687" y="940"/>
                        <a:chExt cx="66" cy="12"/>
                      </a:xfrm>
                    </p:grpSpPr>
                    <p:sp>
                      <p:nvSpPr>
                        <p:cNvPr id="14471" name="Oval 247">
                          <a:extLst>
                            <a:ext uri="{FF2B5EF4-FFF2-40B4-BE49-F238E27FC236}">
                              <a16:creationId xmlns:a16="http://schemas.microsoft.com/office/drawing/2014/main" xmlns="" id="{6019FA92-3F02-44D8-ABB1-F2CC575A95AB}"/>
                            </a:ext>
                          </a:extLst>
                        </p:cNvPr>
                        <p:cNvSpPr>
                          <a:spLocks noChangeArrowheads="1"/>
                        </p:cNvSpPr>
                        <p:nvPr/>
                      </p:nvSpPr>
                      <p:spPr bwMode="auto">
                        <a:xfrm>
                          <a:off x="2687" y="940"/>
                          <a:ext cx="9" cy="10"/>
                        </a:xfrm>
                        <a:prstGeom prst="ellipse">
                          <a:avLst/>
                        </a:prstGeom>
                        <a:blipFill dpi="0" rotWithShape="0">
                          <a:blip r:embed="rId26"/>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14472" name="Oval 248">
                          <a:extLst>
                            <a:ext uri="{FF2B5EF4-FFF2-40B4-BE49-F238E27FC236}">
                              <a16:creationId xmlns:a16="http://schemas.microsoft.com/office/drawing/2014/main" xmlns="" id="{77C357E5-0AF6-4AF8-B265-158920B73253}"/>
                            </a:ext>
                          </a:extLst>
                        </p:cNvPr>
                        <p:cNvSpPr>
                          <a:spLocks noChangeArrowheads="1"/>
                        </p:cNvSpPr>
                        <p:nvPr/>
                      </p:nvSpPr>
                      <p:spPr bwMode="auto">
                        <a:xfrm>
                          <a:off x="2744" y="942"/>
                          <a:ext cx="9" cy="10"/>
                        </a:xfrm>
                        <a:prstGeom prst="ellipse">
                          <a:avLst/>
                        </a:prstGeom>
                        <a:blipFill dpi="0" rotWithShape="0">
                          <a:blip r:embed="rId26"/>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grpSp>
            </p:grpSp>
            <p:grpSp>
              <p:nvGrpSpPr>
                <p:cNvPr id="14399" name="Group 249">
                  <a:extLst>
                    <a:ext uri="{FF2B5EF4-FFF2-40B4-BE49-F238E27FC236}">
                      <a16:creationId xmlns:a16="http://schemas.microsoft.com/office/drawing/2014/main" xmlns="" id="{1404499A-535C-481B-A5F6-F2D3997B956E}"/>
                    </a:ext>
                  </a:extLst>
                </p:cNvPr>
                <p:cNvGrpSpPr>
                  <a:grpSpLocks/>
                </p:cNvGrpSpPr>
                <p:nvPr/>
              </p:nvGrpSpPr>
              <p:grpSpPr bwMode="auto">
                <a:xfrm>
                  <a:off x="2872" y="830"/>
                  <a:ext cx="938" cy="784"/>
                  <a:chOff x="2872" y="830"/>
                  <a:chExt cx="938" cy="784"/>
                </a:xfrm>
              </p:grpSpPr>
              <p:grpSp>
                <p:nvGrpSpPr>
                  <p:cNvPr id="14400" name="Group 250">
                    <a:extLst>
                      <a:ext uri="{FF2B5EF4-FFF2-40B4-BE49-F238E27FC236}">
                        <a16:creationId xmlns:a16="http://schemas.microsoft.com/office/drawing/2014/main" xmlns="" id="{F511FA3B-9555-4687-893E-4267545BA36C}"/>
                      </a:ext>
                    </a:extLst>
                  </p:cNvPr>
                  <p:cNvGrpSpPr>
                    <a:grpSpLocks/>
                  </p:cNvGrpSpPr>
                  <p:nvPr/>
                </p:nvGrpSpPr>
                <p:grpSpPr bwMode="auto">
                  <a:xfrm>
                    <a:off x="3236" y="858"/>
                    <a:ext cx="238" cy="710"/>
                    <a:chOff x="3236" y="858"/>
                    <a:chExt cx="238" cy="710"/>
                  </a:xfrm>
                </p:grpSpPr>
                <p:grpSp>
                  <p:nvGrpSpPr>
                    <p:cNvPr id="14443" name="Group 251">
                      <a:extLst>
                        <a:ext uri="{FF2B5EF4-FFF2-40B4-BE49-F238E27FC236}">
                          <a16:creationId xmlns:a16="http://schemas.microsoft.com/office/drawing/2014/main" xmlns="" id="{0C44481E-423A-49FC-8C4E-919209941A0C}"/>
                        </a:ext>
                      </a:extLst>
                    </p:cNvPr>
                    <p:cNvGrpSpPr>
                      <a:grpSpLocks/>
                    </p:cNvGrpSpPr>
                    <p:nvPr/>
                  </p:nvGrpSpPr>
                  <p:grpSpPr bwMode="auto">
                    <a:xfrm>
                      <a:off x="3236" y="949"/>
                      <a:ext cx="238" cy="619"/>
                      <a:chOff x="3236" y="949"/>
                      <a:chExt cx="238" cy="619"/>
                    </a:xfrm>
                  </p:grpSpPr>
                  <p:grpSp>
                    <p:nvGrpSpPr>
                      <p:cNvPr id="14449" name="Group 252">
                        <a:extLst>
                          <a:ext uri="{FF2B5EF4-FFF2-40B4-BE49-F238E27FC236}">
                            <a16:creationId xmlns:a16="http://schemas.microsoft.com/office/drawing/2014/main" xmlns="" id="{54BFBC7D-138B-4B04-B227-6D0E3FDA3EEA}"/>
                          </a:ext>
                        </a:extLst>
                      </p:cNvPr>
                      <p:cNvGrpSpPr>
                        <a:grpSpLocks/>
                      </p:cNvGrpSpPr>
                      <p:nvPr/>
                    </p:nvGrpSpPr>
                    <p:grpSpPr bwMode="auto">
                      <a:xfrm>
                        <a:off x="3244" y="1503"/>
                        <a:ext cx="211" cy="65"/>
                        <a:chOff x="3244" y="1503"/>
                        <a:chExt cx="211" cy="65"/>
                      </a:xfrm>
                    </p:grpSpPr>
                    <p:sp>
                      <p:nvSpPr>
                        <p:cNvPr id="14459" name="Freeform 253">
                          <a:extLst>
                            <a:ext uri="{FF2B5EF4-FFF2-40B4-BE49-F238E27FC236}">
                              <a16:creationId xmlns:a16="http://schemas.microsoft.com/office/drawing/2014/main" xmlns="" id="{6FE3C51C-6624-492C-941B-61665AF00C1F}"/>
                            </a:ext>
                          </a:extLst>
                        </p:cNvPr>
                        <p:cNvSpPr>
                          <a:spLocks/>
                        </p:cNvSpPr>
                        <p:nvPr/>
                      </p:nvSpPr>
                      <p:spPr bwMode="auto">
                        <a:xfrm>
                          <a:off x="3244" y="1517"/>
                          <a:ext cx="67" cy="51"/>
                        </a:xfrm>
                        <a:custGeom>
                          <a:avLst/>
                          <a:gdLst>
                            <a:gd name="T0" fmla="*/ 25 w 67"/>
                            <a:gd name="T1" fmla="*/ 10 h 51"/>
                            <a:gd name="T2" fmla="*/ 10 w 67"/>
                            <a:gd name="T3" fmla="*/ 24 h 51"/>
                            <a:gd name="T4" fmla="*/ 0 w 67"/>
                            <a:gd name="T5" fmla="*/ 37 h 51"/>
                            <a:gd name="T6" fmla="*/ 1 w 67"/>
                            <a:gd name="T7" fmla="*/ 46 h 51"/>
                            <a:gd name="T8" fmla="*/ 8 w 67"/>
                            <a:gd name="T9" fmla="*/ 50 h 51"/>
                            <a:gd name="T10" fmla="*/ 29 w 67"/>
                            <a:gd name="T11" fmla="*/ 49 h 51"/>
                            <a:gd name="T12" fmla="*/ 41 w 67"/>
                            <a:gd name="T13" fmla="*/ 43 h 51"/>
                            <a:gd name="T14" fmla="*/ 47 w 67"/>
                            <a:gd name="T15" fmla="*/ 33 h 51"/>
                            <a:gd name="T16" fmla="*/ 65 w 67"/>
                            <a:gd name="T17" fmla="*/ 25 h 51"/>
                            <a:gd name="T18" fmla="*/ 66 w 67"/>
                            <a:gd name="T19" fmla="*/ 12 h 51"/>
                            <a:gd name="T20" fmla="*/ 63 w 67"/>
                            <a:gd name="T21" fmla="*/ 0 h 51"/>
                            <a:gd name="T22" fmla="*/ 45 w 67"/>
                            <a:gd name="T23" fmla="*/ 9 h 51"/>
                            <a:gd name="T24" fmla="*/ 25 w 67"/>
                            <a:gd name="T25" fmla="*/ 10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7"/>
                            <a:gd name="T40" fmla="*/ 0 h 51"/>
                            <a:gd name="T41" fmla="*/ 67 w 67"/>
                            <a:gd name="T42" fmla="*/ 51 h 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7" h="51">
                              <a:moveTo>
                                <a:pt x="25" y="10"/>
                              </a:moveTo>
                              <a:lnTo>
                                <a:pt x="10" y="24"/>
                              </a:lnTo>
                              <a:lnTo>
                                <a:pt x="0" y="37"/>
                              </a:lnTo>
                              <a:lnTo>
                                <a:pt x="1" y="46"/>
                              </a:lnTo>
                              <a:lnTo>
                                <a:pt x="8" y="50"/>
                              </a:lnTo>
                              <a:lnTo>
                                <a:pt x="29" y="49"/>
                              </a:lnTo>
                              <a:lnTo>
                                <a:pt x="41" y="43"/>
                              </a:lnTo>
                              <a:lnTo>
                                <a:pt x="47" y="33"/>
                              </a:lnTo>
                              <a:lnTo>
                                <a:pt x="65" y="25"/>
                              </a:lnTo>
                              <a:lnTo>
                                <a:pt x="66" y="12"/>
                              </a:lnTo>
                              <a:lnTo>
                                <a:pt x="63" y="0"/>
                              </a:lnTo>
                              <a:lnTo>
                                <a:pt x="45" y="9"/>
                              </a:lnTo>
                              <a:lnTo>
                                <a:pt x="25" y="1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60" name="Freeform 254">
                          <a:extLst>
                            <a:ext uri="{FF2B5EF4-FFF2-40B4-BE49-F238E27FC236}">
                              <a16:creationId xmlns:a16="http://schemas.microsoft.com/office/drawing/2014/main" xmlns="" id="{A7A104B0-76D5-4C13-863E-432C97F26B5E}"/>
                            </a:ext>
                          </a:extLst>
                        </p:cNvPr>
                        <p:cNvSpPr>
                          <a:spLocks/>
                        </p:cNvSpPr>
                        <p:nvPr/>
                      </p:nvSpPr>
                      <p:spPr bwMode="auto">
                        <a:xfrm>
                          <a:off x="3380" y="1503"/>
                          <a:ext cx="75" cy="53"/>
                        </a:xfrm>
                        <a:custGeom>
                          <a:avLst/>
                          <a:gdLst>
                            <a:gd name="T0" fmla="*/ 1 w 75"/>
                            <a:gd name="T1" fmla="*/ 3 h 53"/>
                            <a:gd name="T2" fmla="*/ 0 w 75"/>
                            <a:gd name="T3" fmla="*/ 24 h 53"/>
                            <a:gd name="T4" fmla="*/ 10 w 75"/>
                            <a:gd name="T5" fmla="*/ 32 h 53"/>
                            <a:gd name="T6" fmla="*/ 20 w 75"/>
                            <a:gd name="T7" fmla="*/ 35 h 53"/>
                            <a:gd name="T8" fmla="*/ 27 w 75"/>
                            <a:gd name="T9" fmla="*/ 39 h 53"/>
                            <a:gd name="T10" fmla="*/ 39 w 75"/>
                            <a:gd name="T11" fmla="*/ 46 h 53"/>
                            <a:gd name="T12" fmla="*/ 60 w 75"/>
                            <a:gd name="T13" fmla="*/ 52 h 53"/>
                            <a:gd name="T14" fmla="*/ 68 w 75"/>
                            <a:gd name="T15" fmla="*/ 50 h 53"/>
                            <a:gd name="T16" fmla="*/ 74 w 75"/>
                            <a:gd name="T17" fmla="*/ 47 h 53"/>
                            <a:gd name="T18" fmla="*/ 74 w 75"/>
                            <a:gd name="T19" fmla="*/ 42 h 53"/>
                            <a:gd name="T20" fmla="*/ 66 w 75"/>
                            <a:gd name="T21" fmla="*/ 30 h 53"/>
                            <a:gd name="T22" fmla="*/ 49 w 75"/>
                            <a:gd name="T23" fmla="*/ 18 h 53"/>
                            <a:gd name="T24" fmla="*/ 36 w 75"/>
                            <a:gd name="T25" fmla="*/ 7 h 53"/>
                            <a:gd name="T26" fmla="*/ 31 w 75"/>
                            <a:gd name="T27" fmla="*/ 0 h 53"/>
                            <a:gd name="T28" fmla="*/ 1 w 75"/>
                            <a:gd name="T29" fmla="*/ 3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53"/>
                            <a:gd name="T47" fmla="*/ 75 w 75"/>
                            <a:gd name="T48" fmla="*/ 53 h 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53">
                              <a:moveTo>
                                <a:pt x="1" y="3"/>
                              </a:moveTo>
                              <a:lnTo>
                                <a:pt x="0" y="24"/>
                              </a:lnTo>
                              <a:lnTo>
                                <a:pt x="10" y="32"/>
                              </a:lnTo>
                              <a:lnTo>
                                <a:pt x="20" y="35"/>
                              </a:lnTo>
                              <a:lnTo>
                                <a:pt x="27" y="39"/>
                              </a:lnTo>
                              <a:lnTo>
                                <a:pt x="39" y="46"/>
                              </a:lnTo>
                              <a:lnTo>
                                <a:pt x="60" y="52"/>
                              </a:lnTo>
                              <a:lnTo>
                                <a:pt x="68" y="50"/>
                              </a:lnTo>
                              <a:lnTo>
                                <a:pt x="74" y="47"/>
                              </a:lnTo>
                              <a:lnTo>
                                <a:pt x="74" y="42"/>
                              </a:lnTo>
                              <a:lnTo>
                                <a:pt x="66" y="30"/>
                              </a:lnTo>
                              <a:lnTo>
                                <a:pt x="49" y="18"/>
                              </a:lnTo>
                              <a:lnTo>
                                <a:pt x="36" y="7"/>
                              </a:lnTo>
                              <a:lnTo>
                                <a:pt x="31" y="0"/>
                              </a:lnTo>
                              <a:lnTo>
                                <a:pt x="1" y="3"/>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450" name="Group 255">
                        <a:extLst>
                          <a:ext uri="{FF2B5EF4-FFF2-40B4-BE49-F238E27FC236}">
                            <a16:creationId xmlns:a16="http://schemas.microsoft.com/office/drawing/2014/main" xmlns="" id="{E743B090-1A9E-4F32-A54C-CF8D906D4D25}"/>
                          </a:ext>
                        </a:extLst>
                      </p:cNvPr>
                      <p:cNvGrpSpPr>
                        <a:grpSpLocks/>
                      </p:cNvGrpSpPr>
                      <p:nvPr/>
                    </p:nvGrpSpPr>
                    <p:grpSpPr bwMode="auto">
                      <a:xfrm>
                        <a:off x="3236" y="949"/>
                        <a:ext cx="238" cy="585"/>
                        <a:chOff x="3236" y="949"/>
                        <a:chExt cx="238" cy="585"/>
                      </a:xfrm>
                    </p:grpSpPr>
                    <p:grpSp>
                      <p:nvGrpSpPr>
                        <p:cNvPr id="14451" name="Group 256">
                          <a:extLst>
                            <a:ext uri="{FF2B5EF4-FFF2-40B4-BE49-F238E27FC236}">
                              <a16:creationId xmlns:a16="http://schemas.microsoft.com/office/drawing/2014/main" xmlns="" id="{D3A9E019-8D4F-49A6-A983-89D12122A19A}"/>
                            </a:ext>
                          </a:extLst>
                        </p:cNvPr>
                        <p:cNvGrpSpPr>
                          <a:grpSpLocks/>
                        </p:cNvGrpSpPr>
                        <p:nvPr/>
                      </p:nvGrpSpPr>
                      <p:grpSpPr bwMode="auto">
                        <a:xfrm>
                          <a:off x="3266" y="949"/>
                          <a:ext cx="151" cy="188"/>
                          <a:chOff x="3266" y="949"/>
                          <a:chExt cx="151" cy="188"/>
                        </a:xfrm>
                      </p:grpSpPr>
                      <p:sp>
                        <p:nvSpPr>
                          <p:cNvPr id="14456" name="Freeform 257">
                            <a:extLst>
                              <a:ext uri="{FF2B5EF4-FFF2-40B4-BE49-F238E27FC236}">
                                <a16:creationId xmlns:a16="http://schemas.microsoft.com/office/drawing/2014/main" xmlns="" id="{0F88504E-4DB3-4928-A832-EAFFCE601BB8}"/>
                              </a:ext>
                            </a:extLst>
                          </p:cNvPr>
                          <p:cNvSpPr>
                            <a:spLocks/>
                          </p:cNvSpPr>
                          <p:nvPr/>
                        </p:nvSpPr>
                        <p:spPr bwMode="auto">
                          <a:xfrm>
                            <a:off x="3266" y="959"/>
                            <a:ext cx="151" cy="178"/>
                          </a:xfrm>
                          <a:custGeom>
                            <a:avLst/>
                            <a:gdLst>
                              <a:gd name="T0" fmla="*/ 0 w 151"/>
                              <a:gd name="T1" fmla="*/ 34 h 178"/>
                              <a:gd name="T2" fmla="*/ 45 w 151"/>
                              <a:gd name="T3" fmla="*/ 0 h 178"/>
                              <a:gd name="T4" fmla="*/ 95 w 151"/>
                              <a:gd name="T5" fmla="*/ 78 h 178"/>
                              <a:gd name="T6" fmla="*/ 103 w 151"/>
                              <a:gd name="T7" fmla="*/ 4 h 178"/>
                              <a:gd name="T8" fmla="*/ 133 w 151"/>
                              <a:gd name="T9" fmla="*/ 13 h 178"/>
                              <a:gd name="T10" fmla="*/ 150 w 151"/>
                              <a:gd name="T11" fmla="*/ 40 h 178"/>
                              <a:gd name="T12" fmla="*/ 147 w 151"/>
                              <a:gd name="T13" fmla="*/ 177 h 178"/>
                              <a:gd name="T14" fmla="*/ 17 w 151"/>
                              <a:gd name="T15" fmla="*/ 177 h 178"/>
                              <a:gd name="T16" fmla="*/ 0 w 151"/>
                              <a:gd name="T17" fmla="*/ 3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178"/>
                              <a:gd name="T29" fmla="*/ 151 w 151"/>
                              <a:gd name="T30" fmla="*/ 178 h 1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178">
                                <a:moveTo>
                                  <a:pt x="0" y="34"/>
                                </a:moveTo>
                                <a:lnTo>
                                  <a:pt x="45" y="0"/>
                                </a:lnTo>
                                <a:lnTo>
                                  <a:pt x="95" y="78"/>
                                </a:lnTo>
                                <a:lnTo>
                                  <a:pt x="103" y="4"/>
                                </a:lnTo>
                                <a:lnTo>
                                  <a:pt x="133" y="13"/>
                                </a:lnTo>
                                <a:lnTo>
                                  <a:pt x="150" y="40"/>
                                </a:lnTo>
                                <a:lnTo>
                                  <a:pt x="147" y="177"/>
                                </a:lnTo>
                                <a:lnTo>
                                  <a:pt x="17" y="177"/>
                                </a:lnTo>
                                <a:lnTo>
                                  <a:pt x="0" y="34"/>
                                </a:lnTo>
                              </a:path>
                            </a:pathLst>
                          </a:custGeom>
                          <a:blipFill dpi="0" rotWithShape="0">
                            <a:blip r:embed="rId2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57" name="Freeform 258">
                            <a:extLst>
                              <a:ext uri="{FF2B5EF4-FFF2-40B4-BE49-F238E27FC236}">
                                <a16:creationId xmlns:a16="http://schemas.microsoft.com/office/drawing/2014/main" xmlns="" id="{6CD1D98E-86A3-4064-B49D-D092ECFFD1F5}"/>
                              </a:ext>
                            </a:extLst>
                          </p:cNvPr>
                          <p:cNvSpPr>
                            <a:spLocks/>
                          </p:cNvSpPr>
                          <p:nvPr/>
                        </p:nvSpPr>
                        <p:spPr bwMode="auto">
                          <a:xfrm>
                            <a:off x="3310" y="949"/>
                            <a:ext cx="61" cy="104"/>
                          </a:xfrm>
                          <a:custGeom>
                            <a:avLst/>
                            <a:gdLst>
                              <a:gd name="T0" fmla="*/ 0 w 61"/>
                              <a:gd name="T1" fmla="*/ 10 h 104"/>
                              <a:gd name="T2" fmla="*/ 5 w 61"/>
                              <a:gd name="T3" fmla="*/ 0 h 104"/>
                              <a:gd name="T4" fmla="*/ 42 w 61"/>
                              <a:gd name="T5" fmla="*/ 18 h 104"/>
                              <a:gd name="T6" fmla="*/ 51 w 61"/>
                              <a:gd name="T7" fmla="*/ 6 h 104"/>
                              <a:gd name="T8" fmla="*/ 57 w 61"/>
                              <a:gd name="T9" fmla="*/ 10 h 104"/>
                              <a:gd name="T10" fmla="*/ 60 w 61"/>
                              <a:gd name="T11" fmla="*/ 71 h 104"/>
                              <a:gd name="T12" fmla="*/ 59 w 61"/>
                              <a:gd name="T13" fmla="*/ 103 h 104"/>
                              <a:gd name="T14" fmla="*/ 0 w 61"/>
                              <a:gd name="T15" fmla="*/ 10 h 104"/>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104"/>
                              <a:gd name="T26" fmla="*/ 61 w 61"/>
                              <a:gd name="T27" fmla="*/ 104 h 1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104">
                                <a:moveTo>
                                  <a:pt x="0" y="10"/>
                                </a:moveTo>
                                <a:lnTo>
                                  <a:pt x="5" y="0"/>
                                </a:lnTo>
                                <a:lnTo>
                                  <a:pt x="42" y="18"/>
                                </a:lnTo>
                                <a:lnTo>
                                  <a:pt x="51" y="6"/>
                                </a:lnTo>
                                <a:lnTo>
                                  <a:pt x="57" y="10"/>
                                </a:lnTo>
                                <a:lnTo>
                                  <a:pt x="60" y="71"/>
                                </a:lnTo>
                                <a:lnTo>
                                  <a:pt x="59" y="103"/>
                                </a:lnTo>
                                <a:lnTo>
                                  <a:pt x="0" y="10"/>
                                </a:lnTo>
                              </a:path>
                            </a:pathLst>
                          </a:custGeom>
                          <a:blipFill dpi="0" rotWithShape="0">
                            <a:blip r:embed="rId2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58" name="Freeform 259">
                            <a:extLst>
                              <a:ext uri="{FF2B5EF4-FFF2-40B4-BE49-F238E27FC236}">
                                <a16:creationId xmlns:a16="http://schemas.microsoft.com/office/drawing/2014/main" xmlns="" id="{25387DD4-C022-4657-8EB6-20C95202EF85}"/>
                              </a:ext>
                            </a:extLst>
                          </p:cNvPr>
                          <p:cNvSpPr>
                            <a:spLocks/>
                          </p:cNvSpPr>
                          <p:nvPr/>
                        </p:nvSpPr>
                        <p:spPr bwMode="auto">
                          <a:xfrm>
                            <a:off x="3329" y="970"/>
                            <a:ext cx="39" cy="21"/>
                          </a:xfrm>
                          <a:custGeom>
                            <a:avLst/>
                            <a:gdLst>
                              <a:gd name="T0" fmla="*/ 0 w 39"/>
                              <a:gd name="T1" fmla="*/ 20 h 21"/>
                              <a:gd name="T2" fmla="*/ 21 w 39"/>
                              <a:gd name="T3" fmla="*/ 0 h 21"/>
                              <a:gd name="T4" fmla="*/ 38 w 39"/>
                              <a:gd name="T5" fmla="*/ 16 h 21"/>
                              <a:gd name="T6" fmla="*/ 0 60000 65536"/>
                              <a:gd name="T7" fmla="*/ 0 60000 65536"/>
                              <a:gd name="T8" fmla="*/ 0 60000 65536"/>
                              <a:gd name="T9" fmla="*/ 0 w 39"/>
                              <a:gd name="T10" fmla="*/ 0 h 21"/>
                              <a:gd name="T11" fmla="*/ 39 w 39"/>
                              <a:gd name="T12" fmla="*/ 21 h 21"/>
                            </a:gdLst>
                            <a:ahLst/>
                            <a:cxnLst>
                              <a:cxn ang="T6">
                                <a:pos x="T0" y="T1"/>
                              </a:cxn>
                              <a:cxn ang="T7">
                                <a:pos x="T2" y="T3"/>
                              </a:cxn>
                              <a:cxn ang="T8">
                                <a:pos x="T4" y="T5"/>
                              </a:cxn>
                            </a:cxnLst>
                            <a:rect l="T9" t="T10" r="T11" b="T12"/>
                            <a:pathLst>
                              <a:path w="39" h="21">
                                <a:moveTo>
                                  <a:pt x="0" y="20"/>
                                </a:moveTo>
                                <a:lnTo>
                                  <a:pt x="21" y="0"/>
                                </a:lnTo>
                                <a:lnTo>
                                  <a:pt x="38" y="16"/>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4452" name="Group 260">
                          <a:extLst>
                            <a:ext uri="{FF2B5EF4-FFF2-40B4-BE49-F238E27FC236}">
                              <a16:creationId xmlns:a16="http://schemas.microsoft.com/office/drawing/2014/main" xmlns="" id="{2A807657-3835-4FFF-B82F-45E8834D55DB}"/>
                            </a:ext>
                          </a:extLst>
                        </p:cNvPr>
                        <p:cNvGrpSpPr>
                          <a:grpSpLocks/>
                        </p:cNvGrpSpPr>
                        <p:nvPr/>
                      </p:nvGrpSpPr>
                      <p:grpSpPr bwMode="auto">
                        <a:xfrm>
                          <a:off x="3236" y="958"/>
                          <a:ext cx="238" cy="576"/>
                          <a:chOff x="3236" y="958"/>
                          <a:chExt cx="238" cy="576"/>
                        </a:xfrm>
                      </p:grpSpPr>
                      <p:sp>
                        <p:nvSpPr>
                          <p:cNvPr id="14453" name="Freeform 261">
                            <a:extLst>
                              <a:ext uri="{FF2B5EF4-FFF2-40B4-BE49-F238E27FC236}">
                                <a16:creationId xmlns:a16="http://schemas.microsoft.com/office/drawing/2014/main" xmlns="" id="{E8DA0F64-17A4-4604-B095-BE27D82E641E}"/>
                              </a:ext>
                            </a:extLst>
                          </p:cNvPr>
                          <p:cNvSpPr>
                            <a:spLocks/>
                          </p:cNvSpPr>
                          <p:nvPr/>
                        </p:nvSpPr>
                        <p:spPr bwMode="auto">
                          <a:xfrm>
                            <a:off x="3236" y="958"/>
                            <a:ext cx="238" cy="576"/>
                          </a:xfrm>
                          <a:custGeom>
                            <a:avLst/>
                            <a:gdLst>
                              <a:gd name="T0" fmla="*/ 75 w 238"/>
                              <a:gd name="T1" fmla="*/ 0 h 576"/>
                              <a:gd name="T2" fmla="*/ 18 w 238"/>
                              <a:gd name="T3" fmla="*/ 42 h 576"/>
                              <a:gd name="T4" fmla="*/ 0 w 238"/>
                              <a:gd name="T5" fmla="*/ 178 h 576"/>
                              <a:gd name="T6" fmla="*/ 44 w 238"/>
                              <a:gd name="T7" fmla="*/ 268 h 576"/>
                              <a:gd name="T8" fmla="*/ 45 w 238"/>
                              <a:gd name="T9" fmla="*/ 285 h 576"/>
                              <a:gd name="T10" fmla="*/ 48 w 238"/>
                              <a:gd name="T11" fmla="*/ 306 h 576"/>
                              <a:gd name="T12" fmla="*/ 53 w 238"/>
                              <a:gd name="T13" fmla="*/ 319 h 576"/>
                              <a:gd name="T14" fmla="*/ 46 w 238"/>
                              <a:gd name="T15" fmla="*/ 417 h 576"/>
                              <a:gd name="T16" fmla="*/ 31 w 238"/>
                              <a:gd name="T17" fmla="*/ 573 h 576"/>
                              <a:gd name="T18" fmla="*/ 47 w 238"/>
                              <a:gd name="T19" fmla="*/ 575 h 576"/>
                              <a:gd name="T20" fmla="*/ 72 w 238"/>
                              <a:gd name="T21" fmla="*/ 567 h 576"/>
                              <a:gd name="T22" fmla="*/ 90 w 238"/>
                              <a:gd name="T23" fmla="*/ 461 h 576"/>
                              <a:gd name="T24" fmla="*/ 99 w 238"/>
                              <a:gd name="T25" fmla="*/ 422 h 576"/>
                              <a:gd name="T26" fmla="*/ 125 w 238"/>
                              <a:gd name="T27" fmla="*/ 321 h 576"/>
                              <a:gd name="T28" fmla="*/ 129 w 238"/>
                              <a:gd name="T29" fmla="*/ 428 h 576"/>
                              <a:gd name="T30" fmla="*/ 143 w 238"/>
                              <a:gd name="T31" fmla="*/ 558 h 576"/>
                              <a:gd name="T32" fmla="*/ 180 w 238"/>
                              <a:gd name="T33" fmla="*/ 559 h 576"/>
                              <a:gd name="T34" fmla="*/ 184 w 238"/>
                              <a:gd name="T35" fmla="*/ 419 h 576"/>
                              <a:gd name="T36" fmla="*/ 181 w 238"/>
                              <a:gd name="T37" fmla="*/ 280 h 576"/>
                              <a:gd name="T38" fmla="*/ 182 w 238"/>
                              <a:gd name="T39" fmla="*/ 210 h 576"/>
                              <a:gd name="T40" fmla="*/ 190 w 238"/>
                              <a:gd name="T41" fmla="*/ 188 h 576"/>
                              <a:gd name="T42" fmla="*/ 194 w 238"/>
                              <a:gd name="T43" fmla="*/ 190 h 576"/>
                              <a:gd name="T44" fmla="*/ 234 w 238"/>
                              <a:gd name="T45" fmla="*/ 166 h 576"/>
                              <a:gd name="T46" fmla="*/ 237 w 238"/>
                              <a:gd name="T47" fmla="*/ 122 h 576"/>
                              <a:gd name="T48" fmla="*/ 173 w 238"/>
                              <a:gd name="T49" fmla="*/ 15 h 576"/>
                              <a:gd name="T50" fmla="*/ 129 w 238"/>
                              <a:gd name="T51" fmla="*/ 0 h 576"/>
                              <a:gd name="T52" fmla="*/ 138 w 238"/>
                              <a:gd name="T53" fmla="*/ 72 h 576"/>
                              <a:gd name="T54" fmla="*/ 127 w 238"/>
                              <a:gd name="T55" fmla="*/ 142 h 576"/>
                              <a:gd name="T56" fmla="*/ 110 w 238"/>
                              <a:gd name="T57" fmla="*/ 76 h 576"/>
                              <a:gd name="T58" fmla="*/ 75 w 238"/>
                              <a:gd name="T59" fmla="*/ 0 h 57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38"/>
                              <a:gd name="T91" fmla="*/ 0 h 576"/>
                              <a:gd name="T92" fmla="*/ 238 w 238"/>
                              <a:gd name="T93" fmla="*/ 576 h 57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38" h="576">
                                <a:moveTo>
                                  <a:pt x="75" y="0"/>
                                </a:moveTo>
                                <a:lnTo>
                                  <a:pt x="18" y="42"/>
                                </a:lnTo>
                                <a:lnTo>
                                  <a:pt x="0" y="178"/>
                                </a:lnTo>
                                <a:lnTo>
                                  <a:pt x="44" y="268"/>
                                </a:lnTo>
                                <a:lnTo>
                                  <a:pt x="45" y="285"/>
                                </a:lnTo>
                                <a:lnTo>
                                  <a:pt x="48" y="306"/>
                                </a:lnTo>
                                <a:lnTo>
                                  <a:pt x="53" y="319"/>
                                </a:lnTo>
                                <a:lnTo>
                                  <a:pt x="46" y="417"/>
                                </a:lnTo>
                                <a:lnTo>
                                  <a:pt x="31" y="573"/>
                                </a:lnTo>
                                <a:lnTo>
                                  <a:pt x="47" y="575"/>
                                </a:lnTo>
                                <a:lnTo>
                                  <a:pt x="72" y="567"/>
                                </a:lnTo>
                                <a:lnTo>
                                  <a:pt x="90" y="461"/>
                                </a:lnTo>
                                <a:lnTo>
                                  <a:pt x="99" y="422"/>
                                </a:lnTo>
                                <a:lnTo>
                                  <a:pt x="125" y="321"/>
                                </a:lnTo>
                                <a:lnTo>
                                  <a:pt x="129" y="428"/>
                                </a:lnTo>
                                <a:lnTo>
                                  <a:pt x="143" y="558"/>
                                </a:lnTo>
                                <a:lnTo>
                                  <a:pt x="180" y="559"/>
                                </a:lnTo>
                                <a:lnTo>
                                  <a:pt x="184" y="419"/>
                                </a:lnTo>
                                <a:lnTo>
                                  <a:pt x="181" y="280"/>
                                </a:lnTo>
                                <a:lnTo>
                                  <a:pt x="182" y="210"/>
                                </a:lnTo>
                                <a:lnTo>
                                  <a:pt x="190" y="188"/>
                                </a:lnTo>
                                <a:lnTo>
                                  <a:pt x="194" y="190"/>
                                </a:lnTo>
                                <a:lnTo>
                                  <a:pt x="234" y="166"/>
                                </a:lnTo>
                                <a:lnTo>
                                  <a:pt x="237" y="122"/>
                                </a:lnTo>
                                <a:lnTo>
                                  <a:pt x="173" y="15"/>
                                </a:lnTo>
                                <a:lnTo>
                                  <a:pt x="129" y="0"/>
                                </a:lnTo>
                                <a:lnTo>
                                  <a:pt x="138" y="72"/>
                                </a:lnTo>
                                <a:lnTo>
                                  <a:pt x="127" y="142"/>
                                </a:lnTo>
                                <a:lnTo>
                                  <a:pt x="110" y="76"/>
                                </a:lnTo>
                                <a:lnTo>
                                  <a:pt x="75" y="0"/>
                                </a:lnTo>
                              </a:path>
                            </a:pathLst>
                          </a:custGeom>
                          <a:blipFill dpi="0" rotWithShape="0">
                            <a:blip r:embed="rId29"/>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54" name="Freeform 262">
                            <a:extLst>
                              <a:ext uri="{FF2B5EF4-FFF2-40B4-BE49-F238E27FC236}">
                                <a16:creationId xmlns:a16="http://schemas.microsoft.com/office/drawing/2014/main" xmlns="" id="{D2EC6977-A2A6-4BBD-9CDA-1028B43F5096}"/>
                              </a:ext>
                            </a:extLst>
                          </p:cNvPr>
                          <p:cNvSpPr>
                            <a:spLocks/>
                          </p:cNvSpPr>
                          <p:nvPr/>
                        </p:nvSpPr>
                        <p:spPr bwMode="auto">
                          <a:xfrm>
                            <a:off x="3249" y="1020"/>
                            <a:ext cx="61" cy="150"/>
                          </a:xfrm>
                          <a:custGeom>
                            <a:avLst/>
                            <a:gdLst>
                              <a:gd name="T0" fmla="*/ 30 w 61"/>
                              <a:gd name="T1" fmla="*/ 0 h 150"/>
                              <a:gd name="T2" fmla="*/ 36 w 61"/>
                              <a:gd name="T3" fmla="*/ 36 h 150"/>
                              <a:gd name="T4" fmla="*/ 33 w 61"/>
                              <a:gd name="T5" fmla="*/ 90 h 150"/>
                              <a:gd name="T6" fmla="*/ 0 w 61"/>
                              <a:gd name="T7" fmla="*/ 99 h 150"/>
                              <a:gd name="T8" fmla="*/ 33 w 61"/>
                              <a:gd name="T9" fmla="*/ 102 h 150"/>
                              <a:gd name="T10" fmla="*/ 42 w 61"/>
                              <a:gd name="T11" fmla="*/ 134 h 150"/>
                              <a:gd name="T12" fmla="*/ 60 w 61"/>
                              <a:gd name="T13" fmla="*/ 149 h 150"/>
                              <a:gd name="T14" fmla="*/ 54 w 61"/>
                              <a:gd name="T15" fmla="*/ 123 h 150"/>
                              <a:gd name="T16" fmla="*/ 48 w 61"/>
                              <a:gd name="T17" fmla="*/ 108 h 150"/>
                              <a:gd name="T18" fmla="*/ 45 w 61"/>
                              <a:gd name="T19" fmla="*/ 72 h 150"/>
                              <a:gd name="T20" fmla="*/ 30 w 61"/>
                              <a:gd name="T21" fmla="*/ 0 h 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1"/>
                              <a:gd name="T34" fmla="*/ 0 h 150"/>
                              <a:gd name="T35" fmla="*/ 61 w 61"/>
                              <a:gd name="T36" fmla="*/ 150 h 1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1" h="150">
                                <a:moveTo>
                                  <a:pt x="30" y="0"/>
                                </a:moveTo>
                                <a:lnTo>
                                  <a:pt x="36" y="36"/>
                                </a:lnTo>
                                <a:lnTo>
                                  <a:pt x="33" y="90"/>
                                </a:lnTo>
                                <a:lnTo>
                                  <a:pt x="0" y="99"/>
                                </a:lnTo>
                                <a:lnTo>
                                  <a:pt x="33" y="102"/>
                                </a:lnTo>
                                <a:lnTo>
                                  <a:pt x="42" y="134"/>
                                </a:lnTo>
                                <a:lnTo>
                                  <a:pt x="60" y="149"/>
                                </a:lnTo>
                                <a:lnTo>
                                  <a:pt x="54" y="123"/>
                                </a:lnTo>
                                <a:lnTo>
                                  <a:pt x="48" y="108"/>
                                </a:lnTo>
                                <a:lnTo>
                                  <a:pt x="45" y="72"/>
                                </a:lnTo>
                                <a:lnTo>
                                  <a:pt x="30" y="0"/>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55" name="Freeform 263">
                            <a:extLst>
                              <a:ext uri="{FF2B5EF4-FFF2-40B4-BE49-F238E27FC236}">
                                <a16:creationId xmlns:a16="http://schemas.microsoft.com/office/drawing/2014/main" xmlns="" id="{83902779-CC66-455C-B328-63976B795BD6}"/>
                              </a:ext>
                            </a:extLst>
                          </p:cNvPr>
                          <p:cNvSpPr>
                            <a:spLocks/>
                          </p:cNvSpPr>
                          <p:nvPr/>
                        </p:nvSpPr>
                        <p:spPr bwMode="auto">
                          <a:xfrm>
                            <a:off x="3304" y="1028"/>
                            <a:ext cx="22" cy="22"/>
                          </a:xfrm>
                          <a:custGeom>
                            <a:avLst/>
                            <a:gdLst>
                              <a:gd name="T0" fmla="*/ 0 w 22"/>
                              <a:gd name="T1" fmla="*/ 21 h 22"/>
                              <a:gd name="T2" fmla="*/ 4 w 22"/>
                              <a:gd name="T3" fmla="*/ 0 h 22"/>
                              <a:gd name="T4" fmla="*/ 21 w 22"/>
                              <a:gd name="T5" fmla="*/ 18 h 22"/>
                              <a:gd name="T6" fmla="*/ 0 w 22"/>
                              <a:gd name="T7" fmla="*/ 21 h 22"/>
                              <a:gd name="T8" fmla="*/ 0 60000 65536"/>
                              <a:gd name="T9" fmla="*/ 0 60000 65536"/>
                              <a:gd name="T10" fmla="*/ 0 60000 65536"/>
                              <a:gd name="T11" fmla="*/ 0 60000 65536"/>
                              <a:gd name="T12" fmla="*/ 0 w 22"/>
                              <a:gd name="T13" fmla="*/ 0 h 22"/>
                              <a:gd name="T14" fmla="*/ 22 w 22"/>
                              <a:gd name="T15" fmla="*/ 22 h 22"/>
                            </a:gdLst>
                            <a:ahLst/>
                            <a:cxnLst>
                              <a:cxn ang="T8">
                                <a:pos x="T0" y="T1"/>
                              </a:cxn>
                              <a:cxn ang="T9">
                                <a:pos x="T2" y="T3"/>
                              </a:cxn>
                              <a:cxn ang="T10">
                                <a:pos x="T4" y="T5"/>
                              </a:cxn>
                              <a:cxn ang="T11">
                                <a:pos x="T6" y="T7"/>
                              </a:cxn>
                            </a:cxnLst>
                            <a:rect l="T12" t="T13" r="T14" b="T15"/>
                            <a:pathLst>
                              <a:path w="22" h="22">
                                <a:moveTo>
                                  <a:pt x="0" y="21"/>
                                </a:moveTo>
                                <a:lnTo>
                                  <a:pt x="4" y="0"/>
                                </a:lnTo>
                                <a:lnTo>
                                  <a:pt x="21" y="18"/>
                                </a:lnTo>
                                <a:lnTo>
                                  <a:pt x="0" y="21"/>
                                </a:lnTo>
                              </a:path>
                            </a:pathLst>
                          </a:custGeom>
                          <a:blipFill dpi="0" rotWithShape="0">
                            <a:blip r:embed="rId2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grpSp>
                  <p:nvGrpSpPr>
                    <p:cNvPr id="14444" name="Group 264">
                      <a:extLst>
                        <a:ext uri="{FF2B5EF4-FFF2-40B4-BE49-F238E27FC236}">
                          <a16:creationId xmlns:a16="http://schemas.microsoft.com/office/drawing/2014/main" xmlns="" id="{85ABF1FB-EF1C-4AD6-9D36-76E2C2E15047}"/>
                        </a:ext>
                      </a:extLst>
                    </p:cNvPr>
                    <p:cNvGrpSpPr>
                      <a:grpSpLocks/>
                    </p:cNvGrpSpPr>
                    <p:nvPr/>
                  </p:nvGrpSpPr>
                  <p:grpSpPr bwMode="auto">
                    <a:xfrm>
                      <a:off x="3303" y="858"/>
                      <a:ext cx="76" cy="113"/>
                      <a:chOff x="3303" y="858"/>
                      <a:chExt cx="76" cy="113"/>
                    </a:xfrm>
                  </p:grpSpPr>
                  <p:sp>
                    <p:nvSpPr>
                      <p:cNvPr id="14446" name="Freeform 265">
                        <a:extLst>
                          <a:ext uri="{FF2B5EF4-FFF2-40B4-BE49-F238E27FC236}">
                            <a16:creationId xmlns:a16="http://schemas.microsoft.com/office/drawing/2014/main" xmlns="" id="{6EC3CBB6-85BA-4B50-AF46-F0C1FD8F830B}"/>
                          </a:ext>
                        </a:extLst>
                      </p:cNvPr>
                      <p:cNvSpPr>
                        <a:spLocks/>
                      </p:cNvSpPr>
                      <p:nvPr/>
                    </p:nvSpPr>
                    <p:spPr bwMode="auto">
                      <a:xfrm>
                        <a:off x="3305" y="859"/>
                        <a:ext cx="68" cy="112"/>
                      </a:xfrm>
                      <a:custGeom>
                        <a:avLst/>
                        <a:gdLst>
                          <a:gd name="T0" fmla="*/ 66 w 68"/>
                          <a:gd name="T1" fmla="*/ 19 h 112"/>
                          <a:gd name="T2" fmla="*/ 67 w 68"/>
                          <a:gd name="T3" fmla="*/ 36 h 112"/>
                          <a:gd name="T4" fmla="*/ 64 w 68"/>
                          <a:gd name="T5" fmla="*/ 43 h 112"/>
                          <a:gd name="T6" fmla="*/ 67 w 68"/>
                          <a:gd name="T7" fmla="*/ 49 h 112"/>
                          <a:gd name="T8" fmla="*/ 66 w 68"/>
                          <a:gd name="T9" fmla="*/ 55 h 112"/>
                          <a:gd name="T10" fmla="*/ 65 w 68"/>
                          <a:gd name="T11" fmla="*/ 64 h 112"/>
                          <a:gd name="T12" fmla="*/ 64 w 68"/>
                          <a:gd name="T13" fmla="*/ 73 h 112"/>
                          <a:gd name="T14" fmla="*/ 65 w 68"/>
                          <a:gd name="T15" fmla="*/ 83 h 112"/>
                          <a:gd name="T16" fmla="*/ 61 w 68"/>
                          <a:gd name="T17" fmla="*/ 89 h 112"/>
                          <a:gd name="T18" fmla="*/ 55 w 68"/>
                          <a:gd name="T19" fmla="*/ 93 h 112"/>
                          <a:gd name="T20" fmla="*/ 57 w 68"/>
                          <a:gd name="T21" fmla="*/ 98 h 112"/>
                          <a:gd name="T22" fmla="*/ 46 w 68"/>
                          <a:gd name="T23" fmla="*/ 111 h 112"/>
                          <a:gd name="T24" fmla="*/ 10 w 68"/>
                          <a:gd name="T25" fmla="*/ 92 h 112"/>
                          <a:gd name="T26" fmla="*/ 8 w 68"/>
                          <a:gd name="T27" fmla="*/ 68 h 112"/>
                          <a:gd name="T28" fmla="*/ 7 w 68"/>
                          <a:gd name="T29" fmla="*/ 65 h 112"/>
                          <a:gd name="T30" fmla="*/ 5 w 68"/>
                          <a:gd name="T31" fmla="*/ 61 h 112"/>
                          <a:gd name="T32" fmla="*/ 2 w 68"/>
                          <a:gd name="T33" fmla="*/ 54 h 112"/>
                          <a:gd name="T34" fmla="*/ 0 w 68"/>
                          <a:gd name="T35" fmla="*/ 41 h 112"/>
                          <a:gd name="T36" fmla="*/ 4 w 68"/>
                          <a:gd name="T37" fmla="*/ 39 h 112"/>
                          <a:gd name="T38" fmla="*/ 3 w 68"/>
                          <a:gd name="T39" fmla="*/ 35 h 112"/>
                          <a:gd name="T40" fmla="*/ 3 w 68"/>
                          <a:gd name="T41" fmla="*/ 26 h 112"/>
                          <a:gd name="T42" fmla="*/ 4 w 68"/>
                          <a:gd name="T43" fmla="*/ 20 h 112"/>
                          <a:gd name="T44" fmla="*/ 7 w 68"/>
                          <a:gd name="T45" fmla="*/ 13 h 112"/>
                          <a:gd name="T46" fmla="*/ 10 w 68"/>
                          <a:gd name="T47" fmla="*/ 8 h 112"/>
                          <a:gd name="T48" fmla="*/ 17 w 68"/>
                          <a:gd name="T49" fmla="*/ 3 h 112"/>
                          <a:gd name="T50" fmla="*/ 24 w 68"/>
                          <a:gd name="T51" fmla="*/ 1 h 112"/>
                          <a:gd name="T52" fmla="*/ 31 w 68"/>
                          <a:gd name="T53" fmla="*/ 0 h 112"/>
                          <a:gd name="T54" fmla="*/ 39 w 68"/>
                          <a:gd name="T55" fmla="*/ 0 h 112"/>
                          <a:gd name="T56" fmla="*/ 46 w 68"/>
                          <a:gd name="T57" fmla="*/ 1 h 112"/>
                          <a:gd name="T58" fmla="*/ 52 w 68"/>
                          <a:gd name="T59" fmla="*/ 2 h 112"/>
                          <a:gd name="T60" fmla="*/ 59 w 68"/>
                          <a:gd name="T61" fmla="*/ 5 h 112"/>
                          <a:gd name="T62" fmla="*/ 62 w 68"/>
                          <a:gd name="T63" fmla="*/ 9 h 112"/>
                          <a:gd name="T64" fmla="*/ 64 w 68"/>
                          <a:gd name="T65" fmla="*/ 12 h 112"/>
                          <a:gd name="T66" fmla="*/ 66 w 68"/>
                          <a:gd name="T67" fmla="*/ 19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8"/>
                          <a:gd name="T103" fmla="*/ 0 h 112"/>
                          <a:gd name="T104" fmla="*/ 68 w 68"/>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8" h="112">
                            <a:moveTo>
                              <a:pt x="66" y="19"/>
                            </a:moveTo>
                            <a:lnTo>
                              <a:pt x="67" y="36"/>
                            </a:lnTo>
                            <a:lnTo>
                              <a:pt x="64" y="43"/>
                            </a:lnTo>
                            <a:lnTo>
                              <a:pt x="67" y="49"/>
                            </a:lnTo>
                            <a:lnTo>
                              <a:pt x="66" y="55"/>
                            </a:lnTo>
                            <a:lnTo>
                              <a:pt x="65" y="64"/>
                            </a:lnTo>
                            <a:lnTo>
                              <a:pt x="64" y="73"/>
                            </a:lnTo>
                            <a:lnTo>
                              <a:pt x="65" y="83"/>
                            </a:lnTo>
                            <a:lnTo>
                              <a:pt x="61" y="89"/>
                            </a:lnTo>
                            <a:lnTo>
                              <a:pt x="55" y="93"/>
                            </a:lnTo>
                            <a:lnTo>
                              <a:pt x="57" y="98"/>
                            </a:lnTo>
                            <a:lnTo>
                              <a:pt x="46" y="111"/>
                            </a:lnTo>
                            <a:lnTo>
                              <a:pt x="10" y="92"/>
                            </a:lnTo>
                            <a:lnTo>
                              <a:pt x="8" y="68"/>
                            </a:lnTo>
                            <a:lnTo>
                              <a:pt x="7" y="65"/>
                            </a:lnTo>
                            <a:lnTo>
                              <a:pt x="5" y="61"/>
                            </a:lnTo>
                            <a:lnTo>
                              <a:pt x="2" y="54"/>
                            </a:lnTo>
                            <a:lnTo>
                              <a:pt x="0" y="41"/>
                            </a:lnTo>
                            <a:lnTo>
                              <a:pt x="4" y="39"/>
                            </a:lnTo>
                            <a:lnTo>
                              <a:pt x="3" y="35"/>
                            </a:lnTo>
                            <a:lnTo>
                              <a:pt x="3" y="26"/>
                            </a:lnTo>
                            <a:lnTo>
                              <a:pt x="4" y="20"/>
                            </a:lnTo>
                            <a:lnTo>
                              <a:pt x="7" y="13"/>
                            </a:lnTo>
                            <a:lnTo>
                              <a:pt x="10" y="8"/>
                            </a:lnTo>
                            <a:lnTo>
                              <a:pt x="17" y="3"/>
                            </a:lnTo>
                            <a:lnTo>
                              <a:pt x="24" y="1"/>
                            </a:lnTo>
                            <a:lnTo>
                              <a:pt x="31" y="0"/>
                            </a:lnTo>
                            <a:lnTo>
                              <a:pt x="39" y="0"/>
                            </a:lnTo>
                            <a:lnTo>
                              <a:pt x="46" y="1"/>
                            </a:lnTo>
                            <a:lnTo>
                              <a:pt x="52" y="2"/>
                            </a:lnTo>
                            <a:lnTo>
                              <a:pt x="59" y="5"/>
                            </a:lnTo>
                            <a:lnTo>
                              <a:pt x="62" y="9"/>
                            </a:lnTo>
                            <a:lnTo>
                              <a:pt x="64" y="12"/>
                            </a:lnTo>
                            <a:lnTo>
                              <a:pt x="66" y="19"/>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47" name="Freeform 266">
                        <a:extLst>
                          <a:ext uri="{FF2B5EF4-FFF2-40B4-BE49-F238E27FC236}">
                            <a16:creationId xmlns:a16="http://schemas.microsoft.com/office/drawing/2014/main" xmlns="" id="{8AD380A4-5E61-4D61-A8A9-EAD9683B9DBB}"/>
                          </a:ext>
                        </a:extLst>
                      </p:cNvPr>
                      <p:cNvSpPr>
                        <a:spLocks/>
                      </p:cNvSpPr>
                      <p:nvPr/>
                    </p:nvSpPr>
                    <p:spPr bwMode="auto">
                      <a:xfrm>
                        <a:off x="3312" y="922"/>
                        <a:ext cx="38" cy="29"/>
                      </a:xfrm>
                      <a:custGeom>
                        <a:avLst/>
                        <a:gdLst>
                          <a:gd name="T0" fmla="*/ 3 w 38"/>
                          <a:gd name="T1" fmla="*/ 3 h 29"/>
                          <a:gd name="T2" fmla="*/ 7 w 38"/>
                          <a:gd name="T3" fmla="*/ 2 h 29"/>
                          <a:gd name="T4" fmla="*/ 16 w 38"/>
                          <a:gd name="T5" fmla="*/ 18 h 29"/>
                          <a:gd name="T6" fmla="*/ 37 w 38"/>
                          <a:gd name="T7" fmla="*/ 28 h 29"/>
                          <a:gd name="T8" fmla="*/ 15 w 38"/>
                          <a:gd name="T9" fmla="*/ 21 h 29"/>
                          <a:gd name="T10" fmla="*/ 7 w 38"/>
                          <a:gd name="T11" fmla="*/ 12 h 29"/>
                          <a:gd name="T12" fmla="*/ 2 w 38"/>
                          <a:gd name="T13" fmla="*/ 16 h 29"/>
                          <a:gd name="T14" fmla="*/ 0 w 38"/>
                          <a:gd name="T15" fmla="*/ 0 h 29"/>
                          <a:gd name="T16" fmla="*/ 3 w 38"/>
                          <a:gd name="T17" fmla="*/ 3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29"/>
                          <a:gd name="T29" fmla="*/ 38 w 38"/>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29">
                            <a:moveTo>
                              <a:pt x="3" y="3"/>
                            </a:moveTo>
                            <a:lnTo>
                              <a:pt x="7" y="2"/>
                            </a:lnTo>
                            <a:lnTo>
                              <a:pt x="16" y="18"/>
                            </a:lnTo>
                            <a:lnTo>
                              <a:pt x="37" y="28"/>
                            </a:lnTo>
                            <a:lnTo>
                              <a:pt x="15" y="21"/>
                            </a:lnTo>
                            <a:lnTo>
                              <a:pt x="7" y="12"/>
                            </a:lnTo>
                            <a:lnTo>
                              <a:pt x="2" y="16"/>
                            </a:lnTo>
                            <a:lnTo>
                              <a:pt x="0" y="0"/>
                            </a:lnTo>
                            <a:lnTo>
                              <a:pt x="3" y="3"/>
                            </a:lnTo>
                          </a:path>
                        </a:pathLst>
                      </a:custGeom>
                      <a:blipFill dpi="0" rotWithShape="0">
                        <a:blip r:embed="rId2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48" name="Freeform 267">
                        <a:extLst>
                          <a:ext uri="{FF2B5EF4-FFF2-40B4-BE49-F238E27FC236}">
                            <a16:creationId xmlns:a16="http://schemas.microsoft.com/office/drawing/2014/main" xmlns="" id="{B67C805B-F72A-46FE-943F-E4A42F5B1534}"/>
                          </a:ext>
                        </a:extLst>
                      </p:cNvPr>
                      <p:cNvSpPr>
                        <a:spLocks/>
                      </p:cNvSpPr>
                      <p:nvPr/>
                    </p:nvSpPr>
                    <p:spPr bwMode="auto">
                      <a:xfrm>
                        <a:off x="3303" y="858"/>
                        <a:ext cx="76" cy="72"/>
                      </a:xfrm>
                      <a:custGeom>
                        <a:avLst/>
                        <a:gdLst>
                          <a:gd name="T0" fmla="*/ 11 w 76"/>
                          <a:gd name="T1" fmla="*/ 71 h 72"/>
                          <a:gd name="T2" fmla="*/ 5 w 76"/>
                          <a:gd name="T3" fmla="*/ 63 h 72"/>
                          <a:gd name="T4" fmla="*/ 2 w 76"/>
                          <a:gd name="T5" fmla="*/ 52 h 72"/>
                          <a:gd name="T6" fmla="*/ 0 w 76"/>
                          <a:gd name="T7" fmla="*/ 37 h 72"/>
                          <a:gd name="T8" fmla="*/ 0 w 76"/>
                          <a:gd name="T9" fmla="*/ 23 h 72"/>
                          <a:gd name="T10" fmla="*/ 2 w 76"/>
                          <a:gd name="T11" fmla="*/ 12 h 72"/>
                          <a:gd name="T12" fmla="*/ 10 w 76"/>
                          <a:gd name="T13" fmla="*/ 5 h 72"/>
                          <a:gd name="T14" fmla="*/ 18 w 76"/>
                          <a:gd name="T15" fmla="*/ 1 h 72"/>
                          <a:gd name="T16" fmla="*/ 33 w 76"/>
                          <a:gd name="T17" fmla="*/ 0 h 72"/>
                          <a:gd name="T18" fmla="*/ 52 w 76"/>
                          <a:gd name="T19" fmla="*/ 1 h 72"/>
                          <a:gd name="T20" fmla="*/ 64 w 76"/>
                          <a:gd name="T21" fmla="*/ 5 h 72"/>
                          <a:gd name="T22" fmla="*/ 72 w 76"/>
                          <a:gd name="T23" fmla="*/ 6 h 72"/>
                          <a:gd name="T24" fmla="*/ 75 w 76"/>
                          <a:gd name="T25" fmla="*/ 6 h 72"/>
                          <a:gd name="T26" fmla="*/ 71 w 76"/>
                          <a:gd name="T27" fmla="*/ 11 h 72"/>
                          <a:gd name="T28" fmla="*/ 68 w 76"/>
                          <a:gd name="T29" fmla="*/ 18 h 72"/>
                          <a:gd name="T30" fmla="*/ 68 w 76"/>
                          <a:gd name="T31" fmla="*/ 21 h 72"/>
                          <a:gd name="T32" fmla="*/ 61 w 76"/>
                          <a:gd name="T33" fmla="*/ 17 h 72"/>
                          <a:gd name="T34" fmla="*/ 52 w 76"/>
                          <a:gd name="T35" fmla="*/ 16 h 72"/>
                          <a:gd name="T36" fmla="*/ 41 w 76"/>
                          <a:gd name="T37" fmla="*/ 15 h 72"/>
                          <a:gd name="T38" fmla="*/ 34 w 76"/>
                          <a:gd name="T39" fmla="*/ 15 h 72"/>
                          <a:gd name="T40" fmla="*/ 25 w 76"/>
                          <a:gd name="T41" fmla="*/ 15 h 72"/>
                          <a:gd name="T42" fmla="*/ 29 w 76"/>
                          <a:gd name="T43" fmla="*/ 17 h 72"/>
                          <a:gd name="T44" fmla="*/ 29 w 76"/>
                          <a:gd name="T45" fmla="*/ 22 h 72"/>
                          <a:gd name="T46" fmla="*/ 27 w 76"/>
                          <a:gd name="T47" fmla="*/ 27 h 72"/>
                          <a:gd name="T48" fmla="*/ 22 w 76"/>
                          <a:gd name="T49" fmla="*/ 34 h 72"/>
                          <a:gd name="T50" fmla="*/ 20 w 76"/>
                          <a:gd name="T51" fmla="*/ 42 h 72"/>
                          <a:gd name="T52" fmla="*/ 20 w 76"/>
                          <a:gd name="T53" fmla="*/ 52 h 72"/>
                          <a:gd name="T54" fmla="*/ 13 w 76"/>
                          <a:gd name="T55" fmla="*/ 46 h 72"/>
                          <a:gd name="T56" fmla="*/ 13 w 76"/>
                          <a:gd name="T57" fmla="*/ 42 h 72"/>
                          <a:gd name="T58" fmla="*/ 9 w 76"/>
                          <a:gd name="T59" fmla="*/ 40 h 72"/>
                          <a:gd name="T60" fmla="*/ 4 w 76"/>
                          <a:gd name="T61" fmla="*/ 41 h 72"/>
                          <a:gd name="T62" fmla="*/ 3 w 76"/>
                          <a:gd name="T63" fmla="*/ 43 h 72"/>
                          <a:gd name="T64" fmla="*/ 5 w 76"/>
                          <a:gd name="T65" fmla="*/ 57 h 72"/>
                          <a:gd name="T66" fmla="*/ 8 w 76"/>
                          <a:gd name="T67" fmla="*/ 63 h 72"/>
                          <a:gd name="T68" fmla="*/ 11 w 76"/>
                          <a:gd name="T69" fmla="*/ 71 h 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2"/>
                          <a:gd name="T107" fmla="*/ 76 w 76"/>
                          <a:gd name="T108" fmla="*/ 72 h 7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2">
                            <a:moveTo>
                              <a:pt x="11" y="71"/>
                            </a:moveTo>
                            <a:lnTo>
                              <a:pt x="5" y="63"/>
                            </a:lnTo>
                            <a:lnTo>
                              <a:pt x="2" y="52"/>
                            </a:lnTo>
                            <a:lnTo>
                              <a:pt x="0" y="37"/>
                            </a:lnTo>
                            <a:lnTo>
                              <a:pt x="0" y="23"/>
                            </a:lnTo>
                            <a:lnTo>
                              <a:pt x="2" y="12"/>
                            </a:lnTo>
                            <a:lnTo>
                              <a:pt x="10" y="5"/>
                            </a:lnTo>
                            <a:lnTo>
                              <a:pt x="18" y="1"/>
                            </a:lnTo>
                            <a:lnTo>
                              <a:pt x="33" y="0"/>
                            </a:lnTo>
                            <a:lnTo>
                              <a:pt x="52" y="1"/>
                            </a:lnTo>
                            <a:lnTo>
                              <a:pt x="64" y="5"/>
                            </a:lnTo>
                            <a:lnTo>
                              <a:pt x="72" y="6"/>
                            </a:lnTo>
                            <a:lnTo>
                              <a:pt x="75" y="6"/>
                            </a:lnTo>
                            <a:lnTo>
                              <a:pt x="71" y="11"/>
                            </a:lnTo>
                            <a:lnTo>
                              <a:pt x="68" y="18"/>
                            </a:lnTo>
                            <a:lnTo>
                              <a:pt x="68" y="21"/>
                            </a:lnTo>
                            <a:lnTo>
                              <a:pt x="61" y="17"/>
                            </a:lnTo>
                            <a:lnTo>
                              <a:pt x="52" y="16"/>
                            </a:lnTo>
                            <a:lnTo>
                              <a:pt x="41" y="15"/>
                            </a:lnTo>
                            <a:lnTo>
                              <a:pt x="34" y="15"/>
                            </a:lnTo>
                            <a:lnTo>
                              <a:pt x="25" y="15"/>
                            </a:lnTo>
                            <a:lnTo>
                              <a:pt x="29" y="17"/>
                            </a:lnTo>
                            <a:lnTo>
                              <a:pt x="29" y="22"/>
                            </a:lnTo>
                            <a:lnTo>
                              <a:pt x="27" y="27"/>
                            </a:lnTo>
                            <a:lnTo>
                              <a:pt x="22" y="34"/>
                            </a:lnTo>
                            <a:lnTo>
                              <a:pt x="20" y="42"/>
                            </a:lnTo>
                            <a:lnTo>
                              <a:pt x="20" y="52"/>
                            </a:lnTo>
                            <a:lnTo>
                              <a:pt x="13" y="46"/>
                            </a:lnTo>
                            <a:lnTo>
                              <a:pt x="13" y="42"/>
                            </a:lnTo>
                            <a:lnTo>
                              <a:pt x="9" y="40"/>
                            </a:lnTo>
                            <a:lnTo>
                              <a:pt x="4" y="41"/>
                            </a:lnTo>
                            <a:lnTo>
                              <a:pt x="3" y="43"/>
                            </a:lnTo>
                            <a:lnTo>
                              <a:pt x="5" y="57"/>
                            </a:lnTo>
                            <a:lnTo>
                              <a:pt x="8" y="63"/>
                            </a:lnTo>
                            <a:lnTo>
                              <a:pt x="11" y="71"/>
                            </a:lnTo>
                          </a:path>
                        </a:pathLst>
                      </a:custGeom>
                      <a:blipFill dpi="0" rotWithShape="0">
                        <a:blip r:embed="rId1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445" name="Freeform 268">
                      <a:extLst>
                        <a:ext uri="{FF2B5EF4-FFF2-40B4-BE49-F238E27FC236}">
                          <a16:creationId xmlns:a16="http://schemas.microsoft.com/office/drawing/2014/main" xmlns="" id="{7557422D-EF1E-435E-96B4-59EF938BD7B2}"/>
                        </a:ext>
                      </a:extLst>
                    </p:cNvPr>
                    <p:cNvSpPr>
                      <a:spLocks/>
                    </p:cNvSpPr>
                    <p:nvPr/>
                  </p:nvSpPr>
                  <p:spPr bwMode="auto">
                    <a:xfrm>
                      <a:off x="3365" y="1111"/>
                      <a:ext cx="66" cy="37"/>
                    </a:xfrm>
                    <a:custGeom>
                      <a:avLst/>
                      <a:gdLst>
                        <a:gd name="T0" fmla="*/ 65 w 66"/>
                        <a:gd name="T1" fmla="*/ 32 h 37"/>
                        <a:gd name="T2" fmla="*/ 50 w 66"/>
                        <a:gd name="T3" fmla="*/ 36 h 37"/>
                        <a:gd name="T4" fmla="*/ 28 w 66"/>
                        <a:gd name="T5" fmla="*/ 33 h 37"/>
                        <a:gd name="T6" fmla="*/ 11 w 66"/>
                        <a:gd name="T7" fmla="*/ 27 h 37"/>
                        <a:gd name="T8" fmla="*/ 0 w 66"/>
                        <a:gd name="T9" fmla="*/ 6 h 37"/>
                        <a:gd name="T10" fmla="*/ 30 w 66"/>
                        <a:gd name="T11" fmla="*/ 9 h 37"/>
                        <a:gd name="T12" fmla="*/ 27 w 66"/>
                        <a:gd name="T13" fmla="*/ 0 h 37"/>
                        <a:gd name="T14" fmla="*/ 41 w 66"/>
                        <a:gd name="T15" fmla="*/ 2 h 37"/>
                        <a:gd name="T16" fmla="*/ 54 w 66"/>
                        <a:gd name="T17" fmla="*/ 9 h 37"/>
                        <a:gd name="T18" fmla="*/ 60 w 66"/>
                        <a:gd name="T19" fmla="*/ 12 h 37"/>
                        <a:gd name="T20" fmla="*/ 65 w 66"/>
                        <a:gd name="T21" fmla="*/ 32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
                        <a:gd name="T34" fmla="*/ 0 h 37"/>
                        <a:gd name="T35" fmla="*/ 66 w 66"/>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 h="37">
                          <a:moveTo>
                            <a:pt x="65" y="32"/>
                          </a:moveTo>
                          <a:lnTo>
                            <a:pt x="50" y="36"/>
                          </a:lnTo>
                          <a:lnTo>
                            <a:pt x="28" y="33"/>
                          </a:lnTo>
                          <a:lnTo>
                            <a:pt x="11" y="27"/>
                          </a:lnTo>
                          <a:lnTo>
                            <a:pt x="0" y="6"/>
                          </a:lnTo>
                          <a:lnTo>
                            <a:pt x="30" y="9"/>
                          </a:lnTo>
                          <a:lnTo>
                            <a:pt x="27" y="0"/>
                          </a:lnTo>
                          <a:lnTo>
                            <a:pt x="41" y="2"/>
                          </a:lnTo>
                          <a:lnTo>
                            <a:pt x="54" y="9"/>
                          </a:lnTo>
                          <a:lnTo>
                            <a:pt x="60" y="12"/>
                          </a:lnTo>
                          <a:lnTo>
                            <a:pt x="65" y="32"/>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401" name="Group 269">
                    <a:extLst>
                      <a:ext uri="{FF2B5EF4-FFF2-40B4-BE49-F238E27FC236}">
                        <a16:creationId xmlns:a16="http://schemas.microsoft.com/office/drawing/2014/main" xmlns="" id="{338B9352-14D0-43C5-A3B7-33EB4A286267}"/>
                      </a:ext>
                    </a:extLst>
                  </p:cNvPr>
                  <p:cNvGrpSpPr>
                    <a:grpSpLocks/>
                  </p:cNvGrpSpPr>
                  <p:nvPr/>
                </p:nvGrpSpPr>
                <p:grpSpPr bwMode="auto">
                  <a:xfrm>
                    <a:off x="2872" y="830"/>
                    <a:ext cx="186" cy="767"/>
                    <a:chOff x="2872" y="830"/>
                    <a:chExt cx="186" cy="767"/>
                  </a:xfrm>
                </p:grpSpPr>
                <p:grpSp>
                  <p:nvGrpSpPr>
                    <p:cNvPr id="14424" name="Group 270">
                      <a:extLst>
                        <a:ext uri="{FF2B5EF4-FFF2-40B4-BE49-F238E27FC236}">
                          <a16:creationId xmlns:a16="http://schemas.microsoft.com/office/drawing/2014/main" xmlns="" id="{17AB220B-7350-4D51-857B-5572A7B64A3D}"/>
                        </a:ext>
                      </a:extLst>
                    </p:cNvPr>
                    <p:cNvGrpSpPr>
                      <a:grpSpLocks/>
                    </p:cNvGrpSpPr>
                    <p:nvPr/>
                  </p:nvGrpSpPr>
                  <p:grpSpPr bwMode="auto">
                    <a:xfrm>
                      <a:off x="2872" y="1521"/>
                      <a:ext cx="183" cy="76"/>
                      <a:chOff x="2872" y="1521"/>
                      <a:chExt cx="183" cy="76"/>
                    </a:xfrm>
                  </p:grpSpPr>
                  <p:sp>
                    <p:nvSpPr>
                      <p:cNvPr id="14441" name="Freeform 271">
                        <a:extLst>
                          <a:ext uri="{FF2B5EF4-FFF2-40B4-BE49-F238E27FC236}">
                            <a16:creationId xmlns:a16="http://schemas.microsoft.com/office/drawing/2014/main" xmlns="" id="{1336ECBE-43B4-4BBA-B4CF-AB49B05DEB8E}"/>
                          </a:ext>
                        </a:extLst>
                      </p:cNvPr>
                      <p:cNvSpPr>
                        <a:spLocks/>
                      </p:cNvSpPr>
                      <p:nvPr/>
                    </p:nvSpPr>
                    <p:spPr bwMode="auto">
                      <a:xfrm>
                        <a:off x="2872" y="1521"/>
                        <a:ext cx="76" cy="47"/>
                      </a:xfrm>
                      <a:custGeom>
                        <a:avLst/>
                        <a:gdLst>
                          <a:gd name="T0" fmla="*/ 38 w 76"/>
                          <a:gd name="T1" fmla="*/ 0 h 47"/>
                          <a:gd name="T2" fmla="*/ 26 w 76"/>
                          <a:gd name="T3" fmla="*/ 12 h 47"/>
                          <a:gd name="T4" fmla="*/ 15 w 76"/>
                          <a:gd name="T5" fmla="*/ 25 h 47"/>
                          <a:gd name="T6" fmla="*/ 1 w 76"/>
                          <a:gd name="T7" fmla="*/ 36 h 47"/>
                          <a:gd name="T8" fmla="*/ 0 w 76"/>
                          <a:gd name="T9" fmla="*/ 42 h 47"/>
                          <a:gd name="T10" fmla="*/ 13 w 76"/>
                          <a:gd name="T11" fmla="*/ 46 h 47"/>
                          <a:gd name="T12" fmla="*/ 27 w 76"/>
                          <a:gd name="T13" fmla="*/ 44 h 47"/>
                          <a:gd name="T14" fmla="*/ 45 w 76"/>
                          <a:gd name="T15" fmla="*/ 36 h 47"/>
                          <a:gd name="T16" fmla="*/ 57 w 76"/>
                          <a:gd name="T17" fmla="*/ 29 h 47"/>
                          <a:gd name="T18" fmla="*/ 71 w 76"/>
                          <a:gd name="T19" fmla="*/ 27 h 47"/>
                          <a:gd name="T20" fmla="*/ 75 w 76"/>
                          <a:gd name="T21" fmla="*/ 24 h 47"/>
                          <a:gd name="T22" fmla="*/ 74 w 76"/>
                          <a:gd name="T23" fmla="*/ 2 h 47"/>
                          <a:gd name="T24" fmla="*/ 38 w 76"/>
                          <a:gd name="T25" fmla="*/ 0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6"/>
                          <a:gd name="T40" fmla="*/ 0 h 47"/>
                          <a:gd name="T41" fmla="*/ 76 w 76"/>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6" h="47">
                            <a:moveTo>
                              <a:pt x="38" y="0"/>
                            </a:moveTo>
                            <a:lnTo>
                              <a:pt x="26" y="12"/>
                            </a:lnTo>
                            <a:lnTo>
                              <a:pt x="15" y="25"/>
                            </a:lnTo>
                            <a:lnTo>
                              <a:pt x="1" y="36"/>
                            </a:lnTo>
                            <a:lnTo>
                              <a:pt x="0" y="42"/>
                            </a:lnTo>
                            <a:lnTo>
                              <a:pt x="13" y="46"/>
                            </a:lnTo>
                            <a:lnTo>
                              <a:pt x="27" y="44"/>
                            </a:lnTo>
                            <a:lnTo>
                              <a:pt x="45" y="36"/>
                            </a:lnTo>
                            <a:lnTo>
                              <a:pt x="57" y="29"/>
                            </a:lnTo>
                            <a:lnTo>
                              <a:pt x="71" y="27"/>
                            </a:lnTo>
                            <a:lnTo>
                              <a:pt x="75" y="24"/>
                            </a:lnTo>
                            <a:lnTo>
                              <a:pt x="74" y="2"/>
                            </a:lnTo>
                            <a:lnTo>
                              <a:pt x="38"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42" name="Freeform 272">
                        <a:extLst>
                          <a:ext uri="{FF2B5EF4-FFF2-40B4-BE49-F238E27FC236}">
                            <a16:creationId xmlns:a16="http://schemas.microsoft.com/office/drawing/2014/main" xmlns="" id="{179989B1-B8E3-4935-8DF8-ED439A4C5C6C}"/>
                          </a:ext>
                        </a:extLst>
                      </p:cNvPr>
                      <p:cNvSpPr>
                        <a:spLocks/>
                      </p:cNvSpPr>
                      <p:nvPr/>
                    </p:nvSpPr>
                    <p:spPr bwMode="auto">
                      <a:xfrm>
                        <a:off x="3007" y="1545"/>
                        <a:ext cx="48" cy="52"/>
                      </a:xfrm>
                      <a:custGeom>
                        <a:avLst/>
                        <a:gdLst>
                          <a:gd name="T0" fmla="*/ 0 w 48"/>
                          <a:gd name="T1" fmla="*/ 1 h 52"/>
                          <a:gd name="T2" fmla="*/ 0 w 48"/>
                          <a:gd name="T3" fmla="*/ 14 h 52"/>
                          <a:gd name="T4" fmla="*/ 6 w 48"/>
                          <a:gd name="T5" fmla="*/ 21 h 52"/>
                          <a:gd name="T6" fmla="*/ 8 w 48"/>
                          <a:gd name="T7" fmla="*/ 32 h 52"/>
                          <a:gd name="T8" fmla="*/ 18 w 48"/>
                          <a:gd name="T9" fmla="*/ 43 h 52"/>
                          <a:gd name="T10" fmla="*/ 27 w 48"/>
                          <a:gd name="T11" fmla="*/ 49 h 52"/>
                          <a:gd name="T12" fmla="*/ 35 w 48"/>
                          <a:gd name="T13" fmla="*/ 51 h 52"/>
                          <a:gd name="T14" fmla="*/ 43 w 48"/>
                          <a:gd name="T15" fmla="*/ 50 h 52"/>
                          <a:gd name="T16" fmla="*/ 47 w 48"/>
                          <a:gd name="T17" fmla="*/ 42 h 52"/>
                          <a:gd name="T18" fmla="*/ 46 w 48"/>
                          <a:gd name="T19" fmla="*/ 31 h 52"/>
                          <a:gd name="T20" fmla="*/ 38 w 48"/>
                          <a:gd name="T21" fmla="*/ 18 h 52"/>
                          <a:gd name="T22" fmla="*/ 26 w 48"/>
                          <a:gd name="T23" fmla="*/ 4 h 52"/>
                          <a:gd name="T24" fmla="*/ 26 w 48"/>
                          <a:gd name="T25" fmla="*/ 0 h 52"/>
                          <a:gd name="T26" fmla="*/ 0 w 48"/>
                          <a:gd name="T27" fmla="*/ 1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52"/>
                          <a:gd name="T44" fmla="*/ 48 w 48"/>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52">
                            <a:moveTo>
                              <a:pt x="0" y="1"/>
                            </a:moveTo>
                            <a:lnTo>
                              <a:pt x="0" y="14"/>
                            </a:lnTo>
                            <a:lnTo>
                              <a:pt x="6" y="21"/>
                            </a:lnTo>
                            <a:lnTo>
                              <a:pt x="8" y="32"/>
                            </a:lnTo>
                            <a:lnTo>
                              <a:pt x="18" y="43"/>
                            </a:lnTo>
                            <a:lnTo>
                              <a:pt x="27" y="49"/>
                            </a:lnTo>
                            <a:lnTo>
                              <a:pt x="35" y="51"/>
                            </a:lnTo>
                            <a:lnTo>
                              <a:pt x="43" y="50"/>
                            </a:lnTo>
                            <a:lnTo>
                              <a:pt x="47" y="42"/>
                            </a:lnTo>
                            <a:lnTo>
                              <a:pt x="46" y="31"/>
                            </a:lnTo>
                            <a:lnTo>
                              <a:pt x="38" y="18"/>
                            </a:lnTo>
                            <a:lnTo>
                              <a:pt x="26" y="4"/>
                            </a:lnTo>
                            <a:lnTo>
                              <a:pt x="26" y="0"/>
                            </a:lnTo>
                            <a:lnTo>
                              <a:pt x="0" y="1"/>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425" name="Group 273">
                      <a:extLst>
                        <a:ext uri="{FF2B5EF4-FFF2-40B4-BE49-F238E27FC236}">
                          <a16:creationId xmlns:a16="http://schemas.microsoft.com/office/drawing/2014/main" xmlns="" id="{52A790D8-A1EC-4880-9CB5-2B685FF8388C}"/>
                        </a:ext>
                      </a:extLst>
                    </p:cNvPr>
                    <p:cNvGrpSpPr>
                      <a:grpSpLocks/>
                    </p:cNvGrpSpPr>
                    <p:nvPr/>
                  </p:nvGrpSpPr>
                  <p:grpSpPr bwMode="auto">
                    <a:xfrm>
                      <a:off x="2890" y="927"/>
                      <a:ext cx="168" cy="620"/>
                      <a:chOff x="2890" y="927"/>
                      <a:chExt cx="168" cy="620"/>
                    </a:xfrm>
                  </p:grpSpPr>
                  <p:sp>
                    <p:nvSpPr>
                      <p:cNvPr id="14430" name="Freeform 274">
                        <a:extLst>
                          <a:ext uri="{FF2B5EF4-FFF2-40B4-BE49-F238E27FC236}">
                            <a16:creationId xmlns:a16="http://schemas.microsoft.com/office/drawing/2014/main" xmlns="" id="{3E54D1FA-86F1-4767-A6F6-7B1A6E82306F}"/>
                          </a:ext>
                        </a:extLst>
                      </p:cNvPr>
                      <p:cNvSpPr>
                        <a:spLocks/>
                      </p:cNvSpPr>
                      <p:nvPr/>
                    </p:nvSpPr>
                    <p:spPr bwMode="auto">
                      <a:xfrm>
                        <a:off x="2894" y="1247"/>
                        <a:ext cx="24" cy="58"/>
                      </a:xfrm>
                      <a:custGeom>
                        <a:avLst/>
                        <a:gdLst>
                          <a:gd name="T0" fmla="*/ 1 w 24"/>
                          <a:gd name="T1" fmla="*/ 0 h 58"/>
                          <a:gd name="T2" fmla="*/ 0 w 24"/>
                          <a:gd name="T3" fmla="*/ 32 h 58"/>
                          <a:gd name="T4" fmla="*/ 12 w 24"/>
                          <a:gd name="T5" fmla="*/ 51 h 58"/>
                          <a:gd name="T6" fmla="*/ 18 w 24"/>
                          <a:gd name="T7" fmla="*/ 57 h 58"/>
                          <a:gd name="T8" fmla="*/ 17 w 24"/>
                          <a:gd name="T9" fmla="*/ 30 h 58"/>
                          <a:gd name="T10" fmla="*/ 19 w 24"/>
                          <a:gd name="T11" fmla="*/ 33 h 58"/>
                          <a:gd name="T12" fmla="*/ 22 w 24"/>
                          <a:gd name="T13" fmla="*/ 41 h 58"/>
                          <a:gd name="T14" fmla="*/ 23 w 24"/>
                          <a:gd name="T15" fmla="*/ 32 h 58"/>
                          <a:gd name="T16" fmla="*/ 20 w 24"/>
                          <a:gd name="T17" fmla="*/ 15 h 58"/>
                          <a:gd name="T18" fmla="*/ 12 w 24"/>
                          <a:gd name="T19" fmla="*/ 0 h 58"/>
                          <a:gd name="T20" fmla="*/ 1 w 24"/>
                          <a:gd name="T21" fmla="*/ 0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58"/>
                          <a:gd name="T35" fmla="*/ 24 w 24"/>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58">
                            <a:moveTo>
                              <a:pt x="1" y="0"/>
                            </a:moveTo>
                            <a:lnTo>
                              <a:pt x="0" y="32"/>
                            </a:lnTo>
                            <a:lnTo>
                              <a:pt x="12" y="51"/>
                            </a:lnTo>
                            <a:lnTo>
                              <a:pt x="18" y="57"/>
                            </a:lnTo>
                            <a:lnTo>
                              <a:pt x="17" y="30"/>
                            </a:lnTo>
                            <a:lnTo>
                              <a:pt x="19" y="33"/>
                            </a:lnTo>
                            <a:lnTo>
                              <a:pt x="22" y="41"/>
                            </a:lnTo>
                            <a:lnTo>
                              <a:pt x="23" y="32"/>
                            </a:lnTo>
                            <a:lnTo>
                              <a:pt x="20" y="15"/>
                            </a:lnTo>
                            <a:lnTo>
                              <a:pt x="12" y="0"/>
                            </a:lnTo>
                            <a:lnTo>
                              <a:pt x="1" y="0"/>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31" name="Freeform 275">
                        <a:extLst>
                          <a:ext uri="{FF2B5EF4-FFF2-40B4-BE49-F238E27FC236}">
                            <a16:creationId xmlns:a16="http://schemas.microsoft.com/office/drawing/2014/main" xmlns="" id="{CC4F86B7-FBDC-425E-8A07-6EC1A65A6168}"/>
                          </a:ext>
                        </a:extLst>
                      </p:cNvPr>
                      <p:cNvSpPr>
                        <a:spLocks/>
                      </p:cNvSpPr>
                      <p:nvPr/>
                    </p:nvSpPr>
                    <p:spPr bwMode="auto">
                      <a:xfrm>
                        <a:off x="2905" y="1122"/>
                        <a:ext cx="132" cy="425"/>
                      </a:xfrm>
                      <a:custGeom>
                        <a:avLst/>
                        <a:gdLst>
                          <a:gd name="T0" fmla="*/ 2 w 132"/>
                          <a:gd name="T1" fmla="*/ 0 h 425"/>
                          <a:gd name="T2" fmla="*/ 0 w 132"/>
                          <a:gd name="T3" fmla="*/ 230 h 425"/>
                          <a:gd name="T4" fmla="*/ 2 w 132"/>
                          <a:gd name="T5" fmla="*/ 401 h 425"/>
                          <a:gd name="T6" fmla="*/ 41 w 132"/>
                          <a:gd name="T7" fmla="*/ 409 h 425"/>
                          <a:gd name="T8" fmla="*/ 47 w 132"/>
                          <a:gd name="T9" fmla="*/ 269 h 425"/>
                          <a:gd name="T10" fmla="*/ 42 w 132"/>
                          <a:gd name="T11" fmla="*/ 255 h 425"/>
                          <a:gd name="T12" fmla="*/ 47 w 132"/>
                          <a:gd name="T13" fmla="*/ 248 h 425"/>
                          <a:gd name="T14" fmla="*/ 47 w 132"/>
                          <a:gd name="T15" fmla="*/ 162 h 425"/>
                          <a:gd name="T16" fmla="*/ 56 w 132"/>
                          <a:gd name="T17" fmla="*/ 189 h 425"/>
                          <a:gd name="T18" fmla="*/ 78 w 132"/>
                          <a:gd name="T19" fmla="*/ 305 h 425"/>
                          <a:gd name="T20" fmla="*/ 98 w 132"/>
                          <a:gd name="T21" fmla="*/ 424 h 425"/>
                          <a:gd name="T22" fmla="*/ 131 w 132"/>
                          <a:gd name="T23" fmla="*/ 424 h 425"/>
                          <a:gd name="T24" fmla="*/ 116 w 132"/>
                          <a:gd name="T25" fmla="*/ 264 h 425"/>
                          <a:gd name="T26" fmla="*/ 110 w 132"/>
                          <a:gd name="T27" fmla="*/ 130 h 425"/>
                          <a:gd name="T28" fmla="*/ 113 w 132"/>
                          <a:gd name="T29" fmla="*/ 3 h 425"/>
                          <a:gd name="T30" fmla="*/ 2 w 132"/>
                          <a:gd name="T31" fmla="*/ 0 h 4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425"/>
                          <a:gd name="T50" fmla="*/ 132 w 132"/>
                          <a:gd name="T51" fmla="*/ 425 h 4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425">
                            <a:moveTo>
                              <a:pt x="2" y="0"/>
                            </a:moveTo>
                            <a:lnTo>
                              <a:pt x="0" y="230"/>
                            </a:lnTo>
                            <a:lnTo>
                              <a:pt x="2" y="401"/>
                            </a:lnTo>
                            <a:lnTo>
                              <a:pt x="41" y="409"/>
                            </a:lnTo>
                            <a:lnTo>
                              <a:pt x="47" y="269"/>
                            </a:lnTo>
                            <a:lnTo>
                              <a:pt x="42" y="255"/>
                            </a:lnTo>
                            <a:lnTo>
                              <a:pt x="47" y="248"/>
                            </a:lnTo>
                            <a:lnTo>
                              <a:pt x="47" y="162"/>
                            </a:lnTo>
                            <a:lnTo>
                              <a:pt x="56" y="189"/>
                            </a:lnTo>
                            <a:lnTo>
                              <a:pt x="78" y="305"/>
                            </a:lnTo>
                            <a:lnTo>
                              <a:pt x="98" y="424"/>
                            </a:lnTo>
                            <a:lnTo>
                              <a:pt x="131" y="424"/>
                            </a:lnTo>
                            <a:lnTo>
                              <a:pt x="116" y="264"/>
                            </a:lnTo>
                            <a:lnTo>
                              <a:pt x="110" y="130"/>
                            </a:lnTo>
                            <a:lnTo>
                              <a:pt x="113" y="3"/>
                            </a:lnTo>
                            <a:lnTo>
                              <a:pt x="2" y="0"/>
                            </a:lnTo>
                          </a:path>
                        </a:pathLst>
                      </a:custGeom>
                      <a:blipFill dpi="0" rotWithShape="0">
                        <a:blip r:embed="rId5"/>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32" name="Freeform 276">
                        <a:extLst>
                          <a:ext uri="{FF2B5EF4-FFF2-40B4-BE49-F238E27FC236}">
                            <a16:creationId xmlns:a16="http://schemas.microsoft.com/office/drawing/2014/main" xmlns="" id="{B8F2B7E3-F427-462B-9E27-66CD9A21131D}"/>
                          </a:ext>
                        </a:extLst>
                      </p:cNvPr>
                      <p:cNvSpPr>
                        <a:spLocks/>
                      </p:cNvSpPr>
                      <p:nvPr/>
                    </p:nvSpPr>
                    <p:spPr bwMode="auto">
                      <a:xfrm>
                        <a:off x="2890" y="927"/>
                        <a:ext cx="168" cy="325"/>
                      </a:xfrm>
                      <a:custGeom>
                        <a:avLst/>
                        <a:gdLst>
                          <a:gd name="T0" fmla="*/ 55 w 168"/>
                          <a:gd name="T1" fmla="*/ 4 h 325"/>
                          <a:gd name="T2" fmla="*/ 5 w 168"/>
                          <a:gd name="T3" fmla="*/ 43 h 325"/>
                          <a:gd name="T4" fmla="*/ 1 w 168"/>
                          <a:gd name="T5" fmla="*/ 147 h 325"/>
                          <a:gd name="T6" fmla="*/ 0 w 168"/>
                          <a:gd name="T7" fmla="*/ 200 h 325"/>
                          <a:gd name="T8" fmla="*/ 3 w 168"/>
                          <a:gd name="T9" fmla="*/ 324 h 325"/>
                          <a:gd name="T10" fmla="*/ 15 w 168"/>
                          <a:gd name="T11" fmla="*/ 324 h 325"/>
                          <a:gd name="T12" fmla="*/ 20 w 168"/>
                          <a:gd name="T13" fmla="*/ 197 h 325"/>
                          <a:gd name="T14" fmla="*/ 127 w 168"/>
                          <a:gd name="T15" fmla="*/ 197 h 325"/>
                          <a:gd name="T16" fmla="*/ 130 w 168"/>
                          <a:gd name="T17" fmla="*/ 165 h 325"/>
                          <a:gd name="T18" fmla="*/ 133 w 168"/>
                          <a:gd name="T19" fmla="*/ 187 h 325"/>
                          <a:gd name="T20" fmla="*/ 126 w 168"/>
                          <a:gd name="T21" fmla="*/ 235 h 325"/>
                          <a:gd name="T22" fmla="*/ 119 w 168"/>
                          <a:gd name="T23" fmla="*/ 307 h 325"/>
                          <a:gd name="T24" fmla="*/ 137 w 168"/>
                          <a:gd name="T25" fmla="*/ 312 h 325"/>
                          <a:gd name="T26" fmla="*/ 167 w 168"/>
                          <a:gd name="T27" fmla="*/ 185 h 325"/>
                          <a:gd name="T28" fmla="*/ 148 w 168"/>
                          <a:gd name="T29" fmla="*/ 36 h 325"/>
                          <a:gd name="T30" fmla="*/ 91 w 168"/>
                          <a:gd name="T31" fmla="*/ 0 h 325"/>
                          <a:gd name="T32" fmla="*/ 66 w 168"/>
                          <a:gd name="T33" fmla="*/ 16 h 325"/>
                          <a:gd name="T34" fmla="*/ 55 w 168"/>
                          <a:gd name="T35" fmla="*/ 4 h 3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8"/>
                          <a:gd name="T55" fmla="*/ 0 h 325"/>
                          <a:gd name="T56" fmla="*/ 168 w 168"/>
                          <a:gd name="T57" fmla="*/ 325 h 3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8" h="325">
                            <a:moveTo>
                              <a:pt x="55" y="4"/>
                            </a:moveTo>
                            <a:lnTo>
                              <a:pt x="5" y="43"/>
                            </a:lnTo>
                            <a:lnTo>
                              <a:pt x="1" y="147"/>
                            </a:lnTo>
                            <a:lnTo>
                              <a:pt x="0" y="200"/>
                            </a:lnTo>
                            <a:lnTo>
                              <a:pt x="3" y="324"/>
                            </a:lnTo>
                            <a:lnTo>
                              <a:pt x="15" y="324"/>
                            </a:lnTo>
                            <a:lnTo>
                              <a:pt x="20" y="197"/>
                            </a:lnTo>
                            <a:lnTo>
                              <a:pt x="127" y="197"/>
                            </a:lnTo>
                            <a:lnTo>
                              <a:pt x="130" y="165"/>
                            </a:lnTo>
                            <a:lnTo>
                              <a:pt x="133" y="187"/>
                            </a:lnTo>
                            <a:lnTo>
                              <a:pt x="126" y="235"/>
                            </a:lnTo>
                            <a:lnTo>
                              <a:pt x="119" y="307"/>
                            </a:lnTo>
                            <a:lnTo>
                              <a:pt x="137" y="312"/>
                            </a:lnTo>
                            <a:lnTo>
                              <a:pt x="167" y="185"/>
                            </a:lnTo>
                            <a:lnTo>
                              <a:pt x="148" y="36"/>
                            </a:lnTo>
                            <a:lnTo>
                              <a:pt x="91" y="0"/>
                            </a:lnTo>
                            <a:lnTo>
                              <a:pt x="66" y="16"/>
                            </a:lnTo>
                            <a:lnTo>
                              <a:pt x="55" y="4"/>
                            </a:lnTo>
                          </a:path>
                        </a:pathLst>
                      </a:custGeom>
                      <a:blipFill dpi="0" rotWithShape="0">
                        <a:blip r:embed="rId2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33" name="Freeform 277">
                        <a:extLst>
                          <a:ext uri="{FF2B5EF4-FFF2-40B4-BE49-F238E27FC236}">
                            <a16:creationId xmlns:a16="http://schemas.microsoft.com/office/drawing/2014/main" xmlns="" id="{73E89B3E-2B6D-4A33-8822-A10384FA4869}"/>
                          </a:ext>
                        </a:extLst>
                      </p:cNvPr>
                      <p:cNvSpPr>
                        <a:spLocks/>
                      </p:cNvSpPr>
                      <p:nvPr/>
                    </p:nvSpPr>
                    <p:spPr bwMode="auto">
                      <a:xfrm>
                        <a:off x="3004" y="1232"/>
                        <a:ext cx="26" cy="55"/>
                      </a:xfrm>
                      <a:custGeom>
                        <a:avLst/>
                        <a:gdLst>
                          <a:gd name="T0" fmla="*/ 7 w 26"/>
                          <a:gd name="T1" fmla="*/ 0 h 55"/>
                          <a:gd name="T2" fmla="*/ 0 w 26"/>
                          <a:gd name="T3" fmla="*/ 28 h 55"/>
                          <a:gd name="T4" fmla="*/ 13 w 26"/>
                          <a:gd name="T5" fmla="*/ 54 h 55"/>
                          <a:gd name="T6" fmla="*/ 17 w 26"/>
                          <a:gd name="T7" fmla="*/ 51 h 55"/>
                          <a:gd name="T8" fmla="*/ 25 w 26"/>
                          <a:gd name="T9" fmla="*/ 48 h 55"/>
                          <a:gd name="T10" fmla="*/ 22 w 26"/>
                          <a:gd name="T11" fmla="*/ 40 h 55"/>
                          <a:gd name="T12" fmla="*/ 21 w 26"/>
                          <a:gd name="T13" fmla="*/ 30 h 55"/>
                          <a:gd name="T14" fmla="*/ 25 w 26"/>
                          <a:gd name="T15" fmla="*/ 20 h 55"/>
                          <a:gd name="T16" fmla="*/ 22 w 26"/>
                          <a:gd name="T17" fmla="*/ 2 h 55"/>
                          <a:gd name="T18" fmla="*/ 7 w 26"/>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55"/>
                          <a:gd name="T32" fmla="*/ 26 w 26"/>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55">
                            <a:moveTo>
                              <a:pt x="7" y="0"/>
                            </a:moveTo>
                            <a:lnTo>
                              <a:pt x="0" y="28"/>
                            </a:lnTo>
                            <a:lnTo>
                              <a:pt x="13" y="54"/>
                            </a:lnTo>
                            <a:lnTo>
                              <a:pt x="17" y="51"/>
                            </a:lnTo>
                            <a:lnTo>
                              <a:pt x="25" y="48"/>
                            </a:lnTo>
                            <a:lnTo>
                              <a:pt x="22" y="40"/>
                            </a:lnTo>
                            <a:lnTo>
                              <a:pt x="21" y="30"/>
                            </a:lnTo>
                            <a:lnTo>
                              <a:pt x="25" y="20"/>
                            </a:lnTo>
                            <a:lnTo>
                              <a:pt x="22" y="2"/>
                            </a:lnTo>
                            <a:lnTo>
                              <a:pt x="7" y="0"/>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434" name="Group 278">
                        <a:extLst>
                          <a:ext uri="{FF2B5EF4-FFF2-40B4-BE49-F238E27FC236}">
                            <a16:creationId xmlns:a16="http://schemas.microsoft.com/office/drawing/2014/main" xmlns="" id="{5226BBBC-26C1-46D8-9F33-90FD7326E351}"/>
                          </a:ext>
                        </a:extLst>
                      </p:cNvPr>
                      <p:cNvGrpSpPr>
                        <a:grpSpLocks/>
                      </p:cNvGrpSpPr>
                      <p:nvPr/>
                    </p:nvGrpSpPr>
                    <p:grpSpPr bwMode="auto">
                      <a:xfrm>
                        <a:off x="2911" y="933"/>
                        <a:ext cx="107" cy="202"/>
                        <a:chOff x="2911" y="933"/>
                        <a:chExt cx="107" cy="202"/>
                      </a:xfrm>
                    </p:grpSpPr>
                    <p:grpSp>
                      <p:nvGrpSpPr>
                        <p:cNvPr id="14435" name="Group 279">
                          <a:extLst>
                            <a:ext uri="{FF2B5EF4-FFF2-40B4-BE49-F238E27FC236}">
                              <a16:creationId xmlns:a16="http://schemas.microsoft.com/office/drawing/2014/main" xmlns="" id="{7D753135-8D70-4924-8077-CDA43E8290B0}"/>
                            </a:ext>
                          </a:extLst>
                        </p:cNvPr>
                        <p:cNvGrpSpPr>
                          <a:grpSpLocks/>
                        </p:cNvGrpSpPr>
                        <p:nvPr/>
                      </p:nvGrpSpPr>
                      <p:grpSpPr bwMode="auto">
                        <a:xfrm>
                          <a:off x="2911" y="933"/>
                          <a:ext cx="107" cy="202"/>
                          <a:chOff x="2911" y="933"/>
                          <a:chExt cx="107" cy="202"/>
                        </a:xfrm>
                      </p:grpSpPr>
                      <p:grpSp>
                        <p:nvGrpSpPr>
                          <p:cNvPr id="14437" name="Group 280">
                            <a:extLst>
                              <a:ext uri="{FF2B5EF4-FFF2-40B4-BE49-F238E27FC236}">
                                <a16:creationId xmlns:a16="http://schemas.microsoft.com/office/drawing/2014/main" xmlns="" id="{B888745E-31C3-4050-912E-E2BFA23A28B8}"/>
                              </a:ext>
                            </a:extLst>
                          </p:cNvPr>
                          <p:cNvGrpSpPr>
                            <a:grpSpLocks/>
                          </p:cNvGrpSpPr>
                          <p:nvPr/>
                        </p:nvGrpSpPr>
                        <p:grpSpPr bwMode="auto">
                          <a:xfrm>
                            <a:off x="2911" y="1124"/>
                            <a:ext cx="107" cy="11"/>
                            <a:chOff x="2911" y="1124"/>
                            <a:chExt cx="107" cy="11"/>
                          </a:xfrm>
                        </p:grpSpPr>
                        <p:sp>
                          <p:nvSpPr>
                            <p:cNvPr id="14439" name="Line 281">
                              <a:extLst>
                                <a:ext uri="{FF2B5EF4-FFF2-40B4-BE49-F238E27FC236}">
                                  <a16:creationId xmlns:a16="http://schemas.microsoft.com/office/drawing/2014/main" xmlns="" id="{9D4853C1-C1B1-413A-B8A6-E07D874BEE54}"/>
                                </a:ext>
                              </a:extLst>
                            </p:cNvPr>
                            <p:cNvSpPr>
                              <a:spLocks noChangeShapeType="1"/>
                            </p:cNvSpPr>
                            <p:nvPr/>
                          </p:nvSpPr>
                          <p:spPr bwMode="auto">
                            <a:xfrm>
                              <a:off x="2911" y="1134"/>
                              <a:ext cx="107" cy="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4440" name="Line 282">
                              <a:extLst>
                                <a:ext uri="{FF2B5EF4-FFF2-40B4-BE49-F238E27FC236}">
                                  <a16:creationId xmlns:a16="http://schemas.microsoft.com/office/drawing/2014/main" xmlns="" id="{9C014EA2-5D39-49C8-9DD7-637465F58612}"/>
                                </a:ext>
                              </a:extLst>
                            </p:cNvPr>
                            <p:cNvSpPr>
                              <a:spLocks noChangeShapeType="1"/>
                            </p:cNvSpPr>
                            <p:nvPr/>
                          </p:nvSpPr>
                          <p:spPr bwMode="auto">
                            <a:xfrm>
                              <a:off x="2911" y="1124"/>
                              <a:ext cx="107" cy="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sp>
                        <p:nvSpPr>
                          <p:cNvPr id="14438" name="Freeform 283">
                            <a:extLst>
                              <a:ext uri="{FF2B5EF4-FFF2-40B4-BE49-F238E27FC236}">
                                <a16:creationId xmlns:a16="http://schemas.microsoft.com/office/drawing/2014/main" xmlns="" id="{B61517FF-D934-4257-8F7D-273649565F0A}"/>
                              </a:ext>
                            </a:extLst>
                          </p:cNvPr>
                          <p:cNvSpPr>
                            <a:spLocks/>
                          </p:cNvSpPr>
                          <p:nvPr/>
                        </p:nvSpPr>
                        <p:spPr bwMode="auto">
                          <a:xfrm>
                            <a:off x="2940" y="933"/>
                            <a:ext cx="50" cy="30"/>
                          </a:xfrm>
                          <a:custGeom>
                            <a:avLst/>
                            <a:gdLst>
                              <a:gd name="T0" fmla="*/ 0 w 50"/>
                              <a:gd name="T1" fmla="*/ 3 h 30"/>
                              <a:gd name="T2" fmla="*/ 2 w 50"/>
                              <a:gd name="T3" fmla="*/ 29 h 30"/>
                              <a:gd name="T4" fmla="*/ 15 w 50"/>
                              <a:gd name="T5" fmla="*/ 10 h 30"/>
                              <a:gd name="T6" fmla="*/ 25 w 50"/>
                              <a:gd name="T7" fmla="*/ 28 h 30"/>
                              <a:gd name="T8" fmla="*/ 49 w 50"/>
                              <a:gd name="T9" fmla="*/ 0 h 30"/>
                              <a:gd name="T10" fmla="*/ 0 60000 65536"/>
                              <a:gd name="T11" fmla="*/ 0 60000 65536"/>
                              <a:gd name="T12" fmla="*/ 0 60000 65536"/>
                              <a:gd name="T13" fmla="*/ 0 60000 65536"/>
                              <a:gd name="T14" fmla="*/ 0 60000 65536"/>
                              <a:gd name="T15" fmla="*/ 0 w 50"/>
                              <a:gd name="T16" fmla="*/ 0 h 30"/>
                              <a:gd name="T17" fmla="*/ 50 w 50"/>
                              <a:gd name="T18" fmla="*/ 30 h 30"/>
                            </a:gdLst>
                            <a:ahLst/>
                            <a:cxnLst>
                              <a:cxn ang="T10">
                                <a:pos x="T0" y="T1"/>
                              </a:cxn>
                              <a:cxn ang="T11">
                                <a:pos x="T2" y="T3"/>
                              </a:cxn>
                              <a:cxn ang="T12">
                                <a:pos x="T4" y="T5"/>
                              </a:cxn>
                              <a:cxn ang="T13">
                                <a:pos x="T6" y="T7"/>
                              </a:cxn>
                              <a:cxn ang="T14">
                                <a:pos x="T8" y="T9"/>
                              </a:cxn>
                            </a:cxnLst>
                            <a:rect l="T15" t="T16" r="T17" b="T18"/>
                            <a:pathLst>
                              <a:path w="50" h="30">
                                <a:moveTo>
                                  <a:pt x="0" y="3"/>
                                </a:moveTo>
                                <a:lnTo>
                                  <a:pt x="2" y="29"/>
                                </a:lnTo>
                                <a:lnTo>
                                  <a:pt x="15" y="10"/>
                                </a:lnTo>
                                <a:lnTo>
                                  <a:pt x="25" y="28"/>
                                </a:lnTo>
                                <a:lnTo>
                                  <a:pt x="49" y="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4436" name="Line 284">
                          <a:extLst>
                            <a:ext uri="{FF2B5EF4-FFF2-40B4-BE49-F238E27FC236}">
                              <a16:creationId xmlns:a16="http://schemas.microsoft.com/office/drawing/2014/main" xmlns="" id="{C4B08C4C-E6A7-4930-B7F6-4C8AE18FB212}"/>
                            </a:ext>
                          </a:extLst>
                        </p:cNvPr>
                        <p:cNvSpPr>
                          <a:spLocks noChangeShapeType="1"/>
                        </p:cNvSpPr>
                        <p:nvPr/>
                      </p:nvSpPr>
                      <p:spPr bwMode="auto">
                        <a:xfrm>
                          <a:off x="2955" y="948"/>
                          <a:ext cx="1" cy="186"/>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14426" name="Group 285">
                      <a:extLst>
                        <a:ext uri="{FF2B5EF4-FFF2-40B4-BE49-F238E27FC236}">
                          <a16:creationId xmlns:a16="http://schemas.microsoft.com/office/drawing/2014/main" xmlns="" id="{3FB3B5E7-E40D-4B35-9182-F596CDC171AB}"/>
                        </a:ext>
                      </a:extLst>
                    </p:cNvPr>
                    <p:cNvGrpSpPr>
                      <a:grpSpLocks/>
                    </p:cNvGrpSpPr>
                    <p:nvPr/>
                  </p:nvGrpSpPr>
                  <p:grpSpPr bwMode="auto">
                    <a:xfrm>
                      <a:off x="2924" y="830"/>
                      <a:ext cx="71" cy="115"/>
                      <a:chOff x="2924" y="830"/>
                      <a:chExt cx="71" cy="115"/>
                    </a:xfrm>
                  </p:grpSpPr>
                  <p:sp>
                    <p:nvSpPr>
                      <p:cNvPr id="14427" name="Freeform 286">
                        <a:extLst>
                          <a:ext uri="{FF2B5EF4-FFF2-40B4-BE49-F238E27FC236}">
                            <a16:creationId xmlns:a16="http://schemas.microsoft.com/office/drawing/2014/main" xmlns="" id="{C6743CB1-07E8-4129-BB1B-C28008547D6D}"/>
                          </a:ext>
                        </a:extLst>
                      </p:cNvPr>
                      <p:cNvSpPr>
                        <a:spLocks/>
                      </p:cNvSpPr>
                      <p:nvPr/>
                    </p:nvSpPr>
                    <p:spPr bwMode="auto">
                      <a:xfrm>
                        <a:off x="2926" y="836"/>
                        <a:ext cx="66" cy="109"/>
                      </a:xfrm>
                      <a:custGeom>
                        <a:avLst/>
                        <a:gdLst>
                          <a:gd name="T0" fmla="*/ 3 w 66"/>
                          <a:gd name="T1" fmla="*/ 19 h 109"/>
                          <a:gd name="T2" fmla="*/ 1 w 66"/>
                          <a:gd name="T3" fmla="*/ 30 h 109"/>
                          <a:gd name="T4" fmla="*/ 1 w 66"/>
                          <a:gd name="T5" fmla="*/ 34 h 109"/>
                          <a:gd name="T6" fmla="*/ 3 w 66"/>
                          <a:gd name="T7" fmla="*/ 38 h 109"/>
                          <a:gd name="T8" fmla="*/ 0 w 66"/>
                          <a:gd name="T9" fmla="*/ 46 h 109"/>
                          <a:gd name="T10" fmla="*/ 2 w 66"/>
                          <a:gd name="T11" fmla="*/ 59 h 109"/>
                          <a:gd name="T12" fmla="*/ 3 w 66"/>
                          <a:gd name="T13" fmla="*/ 65 h 109"/>
                          <a:gd name="T14" fmla="*/ 5 w 66"/>
                          <a:gd name="T15" fmla="*/ 71 h 109"/>
                          <a:gd name="T16" fmla="*/ 7 w 66"/>
                          <a:gd name="T17" fmla="*/ 77 h 109"/>
                          <a:gd name="T18" fmla="*/ 9 w 66"/>
                          <a:gd name="T19" fmla="*/ 84 h 109"/>
                          <a:gd name="T20" fmla="*/ 14 w 66"/>
                          <a:gd name="T21" fmla="*/ 85 h 109"/>
                          <a:gd name="T22" fmla="*/ 19 w 66"/>
                          <a:gd name="T23" fmla="*/ 87 h 109"/>
                          <a:gd name="T24" fmla="*/ 19 w 66"/>
                          <a:gd name="T25" fmla="*/ 92 h 109"/>
                          <a:gd name="T26" fmla="*/ 19 w 66"/>
                          <a:gd name="T27" fmla="*/ 95 h 109"/>
                          <a:gd name="T28" fmla="*/ 29 w 66"/>
                          <a:gd name="T29" fmla="*/ 108 h 109"/>
                          <a:gd name="T30" fmla="*/ 55 w 66"/>
                          <a:gd name="T31" fmla="*/ 92 h 109"/>
                          <a:gd name="T32" fmla="*/ 56 w 66"/>
                          <a:gd name="T33" fmla="*/ 62 h 109"/>
                          <a:gd name="T34" fmla="*/ 60 w 66"/>
                          <a:gd name="T35" fmla="*/ 53 h 109"/>
                          <a:gd name="T36" fmla="*/ 62 w 66"/>
                          <a:gd name="T37" fmla="*/ 47 h 109"/>
                          <a:gd name="T38" fmla="*/ 64 w 66"/>
                          <a:gd name="T39" fmla="*/ 39 h 109"/>
                          <a:gd name="T40" fmla="*/ 65 w 66"/>
                          <a:gd name="T41" fmla="*/ 32 h 109"/>
                          <a:gd name="T42" fmla="*/ 64 w 66"/>
                          <a:gd name="T43" fmla="*/ 25 h 109"/>
                          <a:gd name="T44" fmla="*/ 63 w 66"/>
                          <a:gd name="T45" fmla="*/ 18 h 109"/>
                          <a:gd name="T46" fmla="*/ 62 w 66"/>
                          <a:gd name="T47" fmla="*/ 13 h 109"/>
                          <a:gd name="T48" fmla="*/ 59 w 66"/>
                          <a:gd name="T49" fmla="*/ 8 h 109"/>
                          <a:gd name="T50" fmla="*/ 55 w 66"/>
                          <a:gd name="T51" fmla="*/ 5 h 109"/>
                          <a:gd name="T52" fmla="*/ 51 w 66"/>
                          <a:gd name="T53" fmla="*/ 3 h 109"/>
                          <a:gd name="T54" fmla="*/ 45 w 66"/>
                          <a:gd name="T55" fmla="*/ 1 h 109"/>
                          <a:gd name="T56" fmla="*/ 39 w 66"/>
                          <a:gd name="T57" fmla="*/ 0 h 109"/>
                          <a:gd name="T58" fmla="*/ 32 w 66"/>
                          <a:gd name="T59" fmla="*/ 0 h 109"/>
                          <a:gd name="T60" fmla="*/ 25 w 66"/>
                          <a:gd name="T61" fmla="*/ 0 h 109"/>
                          <a:gd name="T62" fmla="*/ 17 w 66"/>
                          <a:gd name="T63" fmla="*/ 2 h 109"/>
                          <a:gd name="T64" fmla="*/ 12 w 66"/>
                          <a:gd name="T65" fmla="*/ 5 h 109"/>
                          <a:gd name="T66" fmla="*/ 8 w 66"/>
                          <a:gd name="T67" fmla="*/ 8 h 109"/>
                          <a:gd name="T68" fmla="*/ 5 w 66"/>
                          <a:gd name="T69" fmla="*/ 13 h 109"/>
                          <a:gd name="T70" fmla="*/ 3 w 66"/>
                          <a:gd name="T71" fmla="*/ 19 h 1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6"/>
                          <a:gd name="T109" fmla="*/ 0 h 109"/>
                          <a:gd name="T110" fmla="*/ 66 w 66"/>
                          <a:gd name="T111" fmla="*/ 109 h 10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6" h="109">
                            <a:moveTo>
                              <a:pt x="3" y="19"/>
                            </a:moveTo>
                            <a:lnTo>
                              <a:pt x="1" y="30"/>
                            </a:lnTo>
                            <a:lnTo>
                              <a:pt x="1" y="34"/>
                            </a:lnTo>
                            <a:lnTo>
                              <a:pt x="3" y="38"/>
                            </a:lnTo>
                            <a:lnTo>
                              <a:pt x="0" y="46"/>
                            </a:lnTo>
                            <a:lnTo>
                              <a:pt x="2" y="59"/>
                            </a:lnTo>
                            <a:lnTo>
                              <a:pt x="3" y="65"/>
                            </a:lnTo>
                            <a:lnTo>
                              <a:pt x="5" y="71"/>
                            </a:lnTo>
                            <a:lnTo>
                              <a:pt x="7" y="77"/>
                            </a:lnTo>
                            <a:lnTo>
                              <a:pt x="9" y="84"/>
                            </a:lnTo>
                            <a:lnTo>
                              <a:pt x="14" y="85"/>
                            </a:lnTo>
                            <a:lnTo>
                              <a:pt x="19" y="87"/>
                            </a:lnTo>
                            <a:lnTo>
                              <a:pt x="19" y="92"/>
                            </a:lnTo>
                            <a:lnTo>
                              <a:pt x="19" y="95"/>
                            </a:lnTo>
                            <a:lnTo>
                              <a:pt x="29" y="108"/>
                            </a:lnTo>
                            <a:lnTo>
                              <a:pt x="55" y="92"/>
                            </a:lnTo>
                            <a:lnTo>
                              <a:pt x="56" y="62"/>
                            </a:lnTo>
                            <a:lnTo>
                              <a:pt x="60" y="53"/>
                            </a:lnTo>
                            <a:lnTo>
                              <a:pt x="62" y="47"/>
                            </a:lnTo>
                            <a:lnTo>
                              <a:pt x="64" y="39"/>
                            </a:lnTo>
                            <a:lnTo>
                              <a:pt x="65" y="32"/>
                            </a:lnTo>
                            <a:lnTo>
                              <a:pt x="64" y="25"/>
                            </a:lnTo>
                            <a:lnTo>
                              <a:pt x="63" y="18"/>
                            </a:lnTo>
                            <a:lnTo>
                              <a:pt x="62" y="13"/>
                            </a:lnTo>
                            <a:lnTo>
                              <a:pt x="59" y="8"/>
                            </a:lnTo>
                            <a:lnTo>
                              <a:pt x="55" y="5"/>
                            </a:lnTo>
                            <a:lnTo>
                              <a:pt x="51" y="3"/>
                            </a:lnTo>
                            <a:lnTo>
                              <a:pt x="45" y="1"/>
                            </a:lnTo>
                            <a:lnTo>
                              <a:pt x="39" y="0"/>
                            </a:lnTo>
                            <a:lnTo>
                              <a:pt x="32" y="0"/>
                            </a:lnTo>
                            <a:lnTo>
                              <a:pt x="25" y="0"/>
                            </a:lnTo>
                            <a:lnTo>
                              <a:pt x="17" y="2"/>
                            </a:lnTo>
                            <a:lnTo>
                              <a:pt x="12" y="5"/>
                            </a:lnTo>
                            <a:lnTo>
                              <a:pt x="8" y="8"/>
                            </a:lnTo>
                            <a:lnTo>
                              <a:pt x="5" y="13"/>
                            </a:lnTo>
                            <a:lnTo>
                              <a:pt x="3" y="19"/>
                            </a:lnTo>
                          </a:path>
                        </a:pathLst>
                      </a:custGeom>
                      <a:blipFill dpi="0" rotWithShape="0">
                        <a:blip r:embed="rId7"/>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28" name="Freeform 287">
                        <a:extLst>
                          <a:ext uri="{FF2B5EF4-FFF2-40B4-BE49-F238E27FC236}">
                            <a16:creationId xmlns:a16="http://schemas.microsoft.com/office/drawing/2014/main" xmlns="" id="{C48EAA07-35F0-4B7A-8725-50FB07E9007B}"/>
                          </a:ext>
                        </a:extLst>
                      </p:cNvPr>
                      <p:cNvSpPr>
                        <a:spLocks/>
                      </p:cNvSpPr>
                      <p:nvPr/>
                    </p:nvSpPr>
                    <p:spPr bwMode="auto">
                      <a:xfrm>
                        <a:off x="2949" y="894"/>
                        <a:ext cx="34" cy="35"/>
                      </a:xfrm>
                      <a:custGeom>
                        <a:avLst/>
                        <a:gdLst>
                          <a:gd name="T0" fmla="*/ 27 w 34"/>
                          <a:gd name="T1" fmla="*/ 9 h 35"/>
                          <a:gd name="T2" fmla="*/ 24 w 34"/>
                          <a:gd name="T3" fmla="*/ 17 h 35"/>
                          <a:gd name="T4" fmla="*/ 0 w 34"/>
                          <a:gd name="T5" fmla="*/ 29 h 35"/>
                          <a:gd name="T6" fmla="*/ 13 w 34"/>
                          <a:gd name="T7" fmla="*/ 26 h 35"/>
                          <a:gd name="T8" fmla="*/ 18 w 34"/>
                          <a:gd name="T9" fmla="*/ 25 h 35"/>
                          <a:gd name="T10" fmla="*/ 25 w 34"/>
                          <a:gd name="T11" fmla="*/ 26 h 35"/>
                          <a:gd name="T12" fmla="*/ 30 w 34"/>
                          <a:gd name="T13" fmla="*/ 28 h 35"/>
                          <a:gd name="T14" fmla="*/ 32 w 34"/>
                          <a:gd name="T15" fmla="*/ 34 h 35"/>
                          <a:gd name="T16" fmla="*/ 33 w 34"/>
                          <a:gd name="T17" fmla="*/ 10 h 35"/>
                          <a:gd name="T18" fmla="*/ 32 w 34"/>
                          <a:gd name="T19" fmla="*/ 5 h 35"/>
                          <a:gd name="T20" fmla="*/ 28 w 34"/>
                          <a:gd name="T21" fmla="*/ 0 h 35"/>
                          <a:gd name="T22" fmla="*/ 27 w 34"/>
                          <a:gd name="T23" fmla="*/ 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35"/>
                          <a:gd name="T38" fmla="*/ 34 w 34"/>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35">
                            <a:moveTo>
                              <a:pt x="27" y="9"/>
                            </a:moveTo>
                            <a:lnTo>
                              <a:pt x="24" y="17"/>
                            </a:lnTo>
                            <a:lnTo>
                              <a:pt x="0" y="29"/>
                            </a:lnTo>
                            <a:lnTo>
                              <a:pt x="13" y="26"/>
                            </a:lnTo>
                            <a:lnTo>
                              <a:pt x="18" y="25"/>
                            </a:lnTo>
                            <a:lnTo>
                              <a:pt x="25" y="26"/>
                            </a:lnTo>
                            <a:lnTo>
                              <a:pt x="30" y="28"/>
                            </a:lnTo>
                            <a:lnTo>
                              <a:pt x="32" y="34"/>
                            </a:lnTo>
                            <a:lnTo>
                              <a:pt x="33" y="10"/>
                            </a:lnTo>
                            <a:lnTo>
                              <a:pt x="32" y="5"/>
                            </a:lnTo>
                            <a:lnTo>
                              <a:pt x="28" y="0"/>
                            </a:lnTo>
                            <a:lnTo>
                              <a:pt x="27" y="9"/>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29" name="Freeform 288">
                        <a:extLst>
                          <a:ext uri="{FF2B5EF4-FFF2-40B4-BE49-F238E27FC236}">
                            <a16:creationId xmlns:a16="http://schemas.microsoft.com/office/drawing/2014/main" xmlns="" id="{FB639680-BF36-4947-8C5B-42E509C78A17}"/>
                          </a:ext>
                        </a:extLst>
                      </p:cNvPr>
                      <p:cNvSpPr>
                        <a:spLocks/>
                      </p:cNvSpPr>
                      <p:nvPr/>
                    </p:nvSpPr>
                    <p:spPr bwMode="auto">
                      <a:xfrm>
                        <a:off x="2924" y="830"/>
                        <a:ext cx="71" cy="79"/>
                      </a:xfrm>
                      <a:custGeom>
                        <a:avLst/>
                        <a:gdLst>
                          <a:gd name="T0" fmla="*/ 13 w 71"/>
                          <a:gd name="T1" fmla="*/ 6 h 79"/>
                          <a:gd name="T2" fmla="*/ 19 w 71"/>
                          <a:gd name="T3" fmla="*/ 3 h 79"/>
                          <a:gd name="T4" fmla="*/ 24 w 71"/>
                          <a:gd name="T5" fmla="*/ 2 h 79"/>
                          <a:gd name="T6" fmla="*/ 32 w 71"/>
                          <a:gd name="T7" fmla="*/ 0 h 79"/>
                          <a:gd name="T8" fmla="*/ 38 w 71"/>
                          <a:gd name="T9" fmla="*/ 0 h 79"/>
                          <a:gd name="T10" fmla="*/ 45 w 71"/>
                          <a:gd name="T11" fmla="*/ 0 h 79"/>
                          <a:gd name="T12" fmla="*/ 51 w 71"/>
                          <a:gd name="T13" fmla="*/ 1 h 79"/>
                          <a:gd name="T14" fmla="*/ 56 w 71"/>
                          <a:gd name="T15" fmla="*/ 1 h 79"/>
                          <a:gd name="T16" fmla="*/ 60 w 71"/>
                          <a:gd name="T17" fmla="*/ 3 h 79"/>
                          <a:gd name="T18" fmla="*/ 64 w 71"/>
                          <a:gd name="T19" fmla="*/ 6 h 79"/>
                          <a:gd name="T20" fmla="*/ 67 w 71"/>
                          <a:gd name="T21" fmla="*/ 10 h 79"/>
                          <a:gd name="T22" fmla="*/ 68 w 71"/>
                          <a:gd name="T23" fmla="*/ 16 h 79"/>
                          <a:gd name="T24" fmla="*/ 69 w 71"/>
                          <a:gd name="T25" fmla="*/ 24 h 79"/>
                          <a:gd name="T26" fmla="*/ 70 w 71"/>
                          <a:gd name="T27" fmla="*/ 34 h 79"/>
                          <a:gd name="T28" fmla="*/ 69 w 71"/>
                          <a:gd name="T29" fmla="*/ 43 h 79"/>
                          <a:gd name="T30" fmla="*/ 67 w 71"/>
                          <a:gd name="T31" fmla="*/ 51 h 79"/>
                          <a:gd name="T32" fmla="*/ 66 w 71"/>
                          <a:gd name="T33" fmla="*/ 58 h 79"/>
                          <a:gd name="T34" fmla="*/ 64 w 71"/>
                          <a:gd name="T35" fmla="*/ 63 h 79"/>
                          <a:gd name="T36" fmla="*/ 62 w 71"/>
                          <a:gd name="T37" fmla="*/ 68 h 79"/>
                          <a:gd name="T38" fmla="*/ 60 w 71"/>
                          <a:gd name="T39" fmla="*/ 73 h 79"/>
                          <a:gd name="T40" fmla="*/ 57 w 71"/>
                          <a:gd name="T41" fmla="*/ 78 h 79"/>
                          <a:gd name="T42" fmla="*/ 55 w 71"/>
                          <a:gd name="T43" fmla="*/ 78 h 79"/>
                          <a:gd name="T44" fmla="*/ 56 w 71"/>
                          <a:gd name="T45" fmla="*/ 71 h 79"/>
                          <a:gd name="T46" fmla="*/ 54 w 71"/>
                          <a:gd name="T47" fmla="*/ 66 h 79"/>
                          <a:gd name="T48" fmla="*/ 53 w 71"/>
                          <a:gd name="T49" fmla="*/ 63 h 79"/>
                          <a:gd name="T50" fmla="*/ 55 w 71"/>
                          <a:gd name="T51" fmla="*/ 59 h 79"/>
                          <a:gd name="T52" fmla="*/ 56 w 71"/>
                          <a:gd name="T53" fmla="*/ 51 h 79"/>
                          <a:gd name="T54" fmla="*/ 54 w 71"/>
                          <a:gd name="T55" fmla="*/ 49 h 79"/>
                          <a:gd name="T56" fmla="*/ 51 w 71"/>
                          <a:gd name="T57" fmla="*/ 53 h 79"/>
                          <a:gd name="T58" fmla="*/ 48 w 71"/>
                          <a:gd name="T59" fmla="*/ 57 h 79"/>
                          <a:gd name="T60" fmla="*/ 49 w 71"/>
                          <a:gd name="T61" fmla="*/ 49 h 79"/>
                          <a:gd name="T62" fmla="*/ 47 w 71"/>
                          <a:gd name="T63" fmla="*/ 40 h 79"/>
                          <a:gd name="T64" fmla="*/ 47 w 71"/>
                          <a:gd name="T65" fmla="*/ 30 h 79"/>
                          <a:gd name="T66" fmla="*/ 47 w 71"/>
                          <a:gd name="T67" fmla="*/ 24 h 79"/>
                          <a:gd name="T68" fmla="*/ 49 w 71"/>
                          <a:gd name="T69" fmla="*/ 22 h 79"/>
                          <a:gd name="T70" fmla="*/ 44 w 71"/>
                          <a:gd name="T71" fmla="*/ 23 h 79"/>
                          <a:gd name="T72" fmla="*/ 40 w 71"/>
                          <a:gd name="T73" fmla="*/ 25 h 79"/>
                          <a:gd name="T74" fmla="*/ 37 w 71"/>
                          <a:gd name="T75" fmla="*/ 25 h 79"/>
                          <a:gd name="T76" fmla="*/ 30 w 71"/>
                          <a:gd name="T77" fmla="*/ 26 h 79"/>
                          <a:gd name="T78" fmla="*/ 26 w 71"/>
                          <a:gd name="T79" fmla="*/ 28 h 79"/>
                          <a:gd name="T80" fmla="*/ 32 w 71"/>
                          <a:gd name="T81" fmla="*/ 25 h 79"/>
                          <a:gd name="T82" fmla="*/ 28 w 71"/>
                          <a:gd name="T83" fmla="*/ 25 h 79"/>
                          <a:gd name="T84" fmla="*/ 20 w 71"/>
                          <a:gd name="T85" fmla="*/ 25 h 79"/>
                          <a:gd name="T86" fmla="*/ 14 w 71"/>
                          <a:gd name="T87" fmla="*/ 24 h 79"/>
                          <a:gd name="T88" fmla="*/ 7 w 71"/>
                          <a:gd name="T89" fmla="*/ 24 h 79"/>
                          <a:gd name="T90" fmla="*/ 5 w 71"/>
                          <a:gd name="T91" fmla="*/ 29 h 79"/>
                          <a:gd name="T92" fmla="*/ 4 w 71"/>
                          <a:gd name="T93" fmla="*/ 35 h 79"/>
                          <a:gd name="T94" fmla="*/ 2 w 71"/>
                          <a:gd name="T95" fmla="*/ 28 h 79"/>
                          <a:gd name="T96" fmla="*/ 0 w 71"/>
                          <a:gd name="T97" fmla="*/ 19 h 79"/>
                          <a:gd name="T98" fmla="*/ 4 w 71"/>
                          <a:gd name="T99" fmla="*/ 13 h 79"/>
                          <a:gd name="T100" fmla="*/ 8 w 71"/>
                          <a:gd name="T101" fmla="*/ 9 h 79"/>
                          <a:gd name="T102" fmla="*/ 13 w 71"/>
                          <a:gd name="T103" fmla="*/ 6 h 7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1"/>
                          <a:gd name="T157" fmla="*/ 0 h 79"/>
                          <a:gd name="T158" fmla="*/ 71 w 71"/>
                          <a:gd name="T159" fmla="*/ 79 h 7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1" h="79">
                            <a:moveTo>
                              <a:pt x="13" y="6"/>
                            </a:moveTo>
                            <a:lnTo>
                              <a:pt x="19" y="3"/>
                            </a:lnTo>
                            <a:lnTo>
                              <a:pt x="24" y="2"/>
                            </a:lnTo>
                            <a:lnTo>
                              <a:pt x="32" y="0"/>
                            </a:lnTo>
                            <a:lnTo>
                              <a:pt x="38" y="0"/>
                            </a:lnTo>
                            <a:lnTo>
                              <a:pt x="45" y="0"/>
                            </a:lnTo>
                            <a:lnTo>
                              <a:pt x="51" y="1"/>
                            </a:lnTo>
                            <a:lnTo>
                              <a:pt x="56" y="1"/>
                            </a:lnTo>
                            <a:lnTo>
                              <a:pt x="60" y="3"/>
                            </a:lnTo>
                            <a:lnTo>
                              <a:pt x="64" y="6"/>
                            </a:lnTo>
                            <a:lnTo>
                              <a:pt x="67" y="10"/>
                            </a:lnTo>
                            <a:lnTo>
                              <a:pt x="68" y="16"/>
                            </a:lnTo>
                            <a:lnTo>
                              <a:pt x="69" y="24"/>
                            </a:lnTo>
                            <a:lnTo>
                              <a:pt x="70" y="34"/>
                            </a:lnTo>
                            <a:lnTo>
                              <a:pt x="69" y="43"/>
                            </a:lnTo>
                            <a:lnTo>
                              <a:pt x="67" y="51"/>
                            </a:lnTo>
                            <a:lnTo>
                              <a:pt x="66" y="58"/>
                            </a:lnTo>
                            <a:lnTo>
                              <a:pt x="64" y="63"/>
                            </a:lnTo>
                            <a:lnTo>
                              <a:pt x="62" y="68"/>
                            </a:lnTo>
                            <a:lnTo>
                              <a:pt x="60" y="73"/>
                            </a:lnTo>
                            <a:lnTo>
                              <a:pt x="57" y="78"/>
                            </a:lnTo>
                            <a:lnTo>
                              <a:pt x="55" y="78"/>
                            </a:lnTo>
                            <a:lnTo>
                              <a:pt x="56" y="71"/>
                            </a:lnTo>
                            <a:lnTo>
                              <a:pt x="54" y="66"/>
                            </a:lnTo>
                            <a:lnTo>
                              <a:pt x="53" y="63"/>
                            </a:lnTo>
                            <a:lnTo>
                              <a:pt x="55" y="59"/>
                            </a:lnTo>
                            <a:lnTo>
                              <a:pt x="56" y="51"/>
                            </a:lnTo>
                            <a:lnTo>
                              <a:pt x="54" y="49"/>
                            </a:lnTo>
                            <a:lnTo>
                              <a:pt x="51" y="53"/>
                            </a:lnTo>
                            <a:lnTo>
                              <a:pt x="48" y="57"/>
                            </a:lnTo>
                            <a:lnTo>
                              <a:pt x="49" y="49"/>
                            </a:lnTo>
                            <a:lnTo>
                              <a:pt x="47" y="40"/>
                            </a:lnTo>
                            <a:lnTo>
                              <a:pt x="47" y="30"/>
                            </a:lnTo>
                            <a:lnTo>
                              <a:pt x="47" y="24"/>
                            </a:lnTo>
                            <a:lnTo>
                              <a:pt x="49" y="22"/>
                            </a:lnTo>
                            <a:lnTo>
                              <a:pt x="44" y="23"/>
                            </a:lnTo>
                            <a:lnTo>
                              <a:pt x="40" y="25"/>
                            </a:lnTo>
                            <a:lnTo>
                              <a:pt x="37" y="25"/>
                            </a:lnTo>
                            <a:lnTo>
                              <a:pt x="30" y="26"/>
                            </a:lnTo>
                            <a:lnTo>
                              <a:pt x="26" y="28"/>
                            </a:lnTo>
                            <a:lnTo>
                              <a:pt x="32" y="25"/>
                            </a:lnTo>
                            <a:lnTo>
                              <a:pt x="28" y="25"/>
                            </a:lnTo>
                            <a:lnTo>
                              <a:pt x="20" y="25"/>
                            </a:lnTo>
                            <a:lnTo>
                              <a:pt x="14" y="24"/>
                            </a:lnTo>
                            <a:lnTo>
                              <a:pt x="7" y="24"/>
                            </a:lnTo>
                            <a:lnTo>
                              <a:pt x="5" y="29"/>
                            </a:lnTo>
                            <a:lnTo>
                              <a:pt x="4" y="35"/>
                            </a:lnTo>
                            <a:lnTo>
                              <a:pt x="2" y="28"/>
                            </a:lnTo>
                            <a:lnTo>
                              <a:pt x="0" y="19"/>
                            </a:lnTo>
                            <a:lnTo>
                              <a:pt x="4" y="13"/>
                            </a:lnTo>
                            <a:lnTo>
                              <a:pt x="8" y="9"/>
                            </a:lnTo>
                            <a:lnTo>
                              <a:pt x="13" y="6"/>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14402" name="Group 289">
                    <a:extLst>
                      <a:ext uri="{FF2B5EF4-FFF2-40B4-BE49-F238E27FC236}">
                        <a16:creationId xmlns:a16="http://schemas.microsoft.com/office/drawing/2014/main" xmlns="" id="{06151EF0-6F33-4281-95A2-4770575B7480}"/>
                      </a:ext>
                    </a:extLst>
                  </p:cNvPr>
                  <p:cNvGrpSpPr>
                    <a:grpSpLocks/>
                  </p:cNvGrpSpPr>
                  <p:nvPr/>
                </p:nvGrpSpPr>
                <p:grpSpPr bwMode="auto">
                  <a:xfrm>
                    <a:off x="3650" y="875"/>
                    <a:ext cx="160" cy="739"/>
                    <a:chOff x="3650" y="875"/>
                    <a:chExt cx="160" cy="739"/>
                  </a:xfrm>
                </p:grpSpPr>
                <p:grpSp>
                  <p:nvGrpSpPr>
                    <p:cNvPr id="14403" name="Group 290">
                      <a:extLst>
                        <a:ext uri="{FF2B5EF4-FFF2-40B4-BE49-F238E27FC236}">
                          <a16:creationId xmlns:a16="http://schemas.microsoft.com/office/drawing/2014/main" xmlns="" id="{00AE7FAE-10D0-4BD9-8E51-80ABFE5F0DD7}"/>
                        </a:ext>
                      </a:extLst>
                    </p:cNvPr>
                    <p:cNvGrpSpPr>
                      <a:grpSpLocks/>
                    </p:cNvGrpSpPr>
                    <p:nvPr/>
                  </p:nvGrpSpPr>
                  <p:grpSpPr bwMode="auto">
                    <a:xfrm>
                      <a:off x="3691" y="875"/>
                      <a:ext cx="85" cy="178"/>
                      <a:chOff x="3691" y="875"/>
                      <a:chExt cx="85" cy="178"/>
                    </a:xfrm>
                  </p:grpSpPr>
                  <p:sp>
                    <p:nvSpPr>
                      <p:cNvPr id="14422" name="Freeform 291">
                        <a:extLst>
                          <a:ext uri="{FF2B5EF4-FFF2-40B4-BE49-F238E27FC236}">
                            <a16:creationId xmlns:a16="http://schemas.microsoft.com/office/drawing/2014/main" xmlns="" id="{480C20E7-EE08-44D0-AFA4-21BD040B92E4}"/>
                          </a:ext>
                        </a:extLst>
                      </p:cNvPr>
                      <p:cNvSpPr>
                        <a:spLocks/>
                      </p:cNvSpPr>
                      <p:nvPr/>
                    </p:nvSpPr>
                    <p:spPr bwMode="auto">
                      <a:xfrm>
                        <a:off x="3691" y="875"/>
                        <a:ext cx="85" cy="101"/>
                      </a:xfrm>
                      <a:custGeom>
                        <a:avLst/>
                        <a:gdLst>
                          <a:gd name="T0" fmla="*/ 48 w 85"/>
                          <a:gd name="T1" fmla="*/ 2 h 101"/>
                          <a:gd name="T2" fmla="*/ 60 w 85"/>
                          <a:gd name="T3" fmla="*/ 6 h 101"/>
                          <a:gd name="T4" fmla="*/ 67 w 85"/>
                          <a:gd name="T5" fmla="*/ 11 h 101"/>
                          <a:gd name="T6" fmla="*/ 72 w 85"/>
                          <a:gd name="T7" fmla="*/ 18 h 101"/>
                          <a:gd name="T8" fmla="*/ 76 w 85"/>
                          <a:gd name="T9" fmla="*/ 32 h 101"/>
                          <a:gd name="T10" fmla="*/ 81 w 85"/>
                          <a:gd name="T11" fmla="*/ 52 h 101"/>
                          <a:gd name="T12" fmla="*/ 84 w 85"/>
                          <a:gd name="T13" fmla="*/ 70 h 101"/>
                          <a:gd name="T14" fmla="*/ 84 w 85"/>
                          <a:gd name="T15" fmla="*/ 78 h 101"/>
                          <a:gd name="T16" fmla="*/ 82 w 85"/>
                          <a:gd name="T17" fmla="*/ 86 h 101"/>
                          <a:gd name="T18" fmla="*/ 81 w 85"/>
                          <a:gd name="T19" fmla="*/ 98 h 101"/>
                          <a:gd name="T20" fmla="*/ 78 w 85"/>
                          <a:gd name="T21" fmla="*/ 98 h 101"/>
                          <a:gd name="T22" fmla="*/ 73 w 85"/>
                          <a:gd name="T23" fmla="*/ 96 h 101"/>
                          <a:gd name="T24" fmla="*/ 67 w 85"/>
                          <a:gd name="T25" fmla="*/ 97 h 101"/>
                          <a:gd name="T26" fmla="*/ 59 w 85"/>
                          <a:gd name="T27" fmla="*/ 99 h 101"/>
                          <a:gd name="T28" fmla="*/ 55 w 85"/>
                          <a:gd name="T29" fmla="*/ 99 h 101"/>
                          <a:gd name="T30" fmla="*/ 55 w 85"/>
                          <a:gd name="T31" fmla="*/ 93 h 101"/>
                          <a:gd name="T32" fmla="*/ 61 w 85"/>
                          <a:gd name="T33" fmla="*/ 79 h 101"/>
                          <a:gd name="T34" fmla="*/ 63 w 85"/>
                          <a:gd name="T35" fmla="*/ 57 h 101"/>
                          <a:gd name="T36" fmla="*/ 61 w 85"/>
                          <a:gd name="T37" fmla="*/ 37 h 101"/>
                          <a:gd name="T38" fmla="*/ 49 w 85"/>
                          <a:gd name="T39" fmla="*/ 24 h 101"/>
                          <a:gd name="T40" fmla="*/ 29 w 85"/>
                          <a:gd name="T41" fmla="*/ 22 h 101"/>
                          <a:gd name="T42" fmla="*/ 20 w 85"/>
                          <a:gd name="T43" fmla="*/ 35 h 101"/>
                          <a:gd name="T44" fmla="*/ 21 w 85"/>
                          <a:gd name="T45" fmla="*/ 77 h 101"/>
                          <a:gd name="T46" fmla="*/ 29 w 85"/>
                          <a:gd name="T47" fmla="*/ 93 h 101"/>
                          <a:gd name="T48" fmla="*/ 29 w 85"/>
                          <a:gd name="T49" fmla="*/ 99 h 101"/>
                          <a:gd name="T50" fmla="*/ 24 w 85"/>
                          <a:gd name="T51" fmla="*/ 99 h 101"/>
                          <a:gd name="T52" fmla="*/ 18 w 85"/>
                          <a:gd name="T53" fmla="*/ 98 h 101"/>
                          <a:gd name="T54" fmla="*/ 13 w 85"/>
                          <a:gd name="T55" fmla="*/ 97 h 101"/>
                          <a:gd name="T56" fmla="*/ 6 w 85"/>
                          <a:gd name="T57" fmla="*/ 100 h 101"/>
                          <a:gd name="T58" fmla="*/ 5 w 85"/>
                          <a:gd name="T59" fmla="*/ 93 h 101"/>
                          <a:gd name="T60" fmla="*/ 2 w 85"/>
                          <a:gd name="T61" fmla="*/ 83 h 101"/>
                          <a:gd name="T62" fmla="*/ 0 w 85"/>
                          <a:gd name="T63" fmla="*/ 73 h 101"/>
                          <a:gd name="T64" fmla="*/ 0 w 85"/>
                          <a:gd name="T65" fmla="*/ 66 h 101"/>
                          <a:gd name="T66" fmla="*/ 0 w 85"/>
                          <a:gd name="T67" fmla="*/ 57 h 101"/>
                          <a:gd name="T68" fmla="*/ 2 w 85"/>
                          <a:gd name="T69" fmla="*/ 50 h 101"/>
                          <a:gd name="T70" fmla="*/ 4 w 85"/>
                          <a:gd name="T71" fmla="*/ 43 h 101"/>
                          <a:gd name="T72" fmla="*/ 5 w 85"/>
                          <a:gd name="T73" fmla="*/ 36 h 101"/>
                          <a:gd name="T74" fmla="*/ 5 w 85"/>
                          <a:gd name="T75" fmla="*/ 31 h 101"/>
                          <a:gd name="T76" fmla="*/ 7 w 85"/>
                          <a:gd name="T77" fmla="*/ 24 h 101"/>
                          <a:gd name="T78" fmla="*/ 9 w 85"/>
                          <a:gd name="T79" fmla="*/ 15 h 101"/>
                          <a:gd name="T80" fmla="*/ 17 w 85"/>
                          <a:gd name="T81" fmla="*/ 7 h 101"/>
                          <a:gd name="T82" fmla="*/ 23 w 85"/>
                          <a:gd name="T83" fmla="*/ 2 h 101"/>
                          <a:gd name="T84" fmla="*/ 32 w 85"/>
                          <a:gd name="T85" fmla="*/ 0 h 101"/>
                          <a:gd name="T86" fmla="*/ 40 w 85"/>
                          <a:gd name="T87" fmla="*/ 0 h 101"/>
                          <a:gd name="T88" fmla="*/ 48 w 85"/>
                          <a:gd name="T89" fmla="*/ 2 h 1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5"/>
                          <a:gd name="T136" fmla="*/ 0 h 101"/>
                          <a:gd name="T137" fmla="*/ 85 w 85"/>
                          <a:gd name="T138" fmla="*/ 101 h 1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5" h="101">
                            <a:moveTo>
                              <a:pt x="48" y="2"/>
                            </a:moveTo>
                            <a:lnTo>
                              <a:pt x="60" y="6"/>
                            </a:lnTo>
                            <a:lnTo>
                              <a:pt x="67" y="11"/>
                            </a:lnTo>
                            <a:lnTo>
                              <a:pt x="72" y="18"/>
                            </a:lnTo>
                            <a:lnTo>
                              <a:pt x="76" y="32"/>
                            </a:lnTo>
                            <a:lnTo>
                              <a:pt x="81" y="52"/>
                            </a:lnTo>
                            <a:lnTo>
                              <a:pt x="84" y="70"/>
                            </a:lnTo>
                            <a:lnTo>
                              <a:pt x="84" y="78"/>
                            </a:lnTo>
                            <a:lnTo>
                              <a:pt x="82" y="86"/>
                            </a:lnTo>
                            <a:lnTo>
                              <a:pt x="81" y="98"/>
                            </a:lnTo>
                            <a:lnTo>
                              <a:pt x="78" y="98"/>
                            </a:lnTo>
                            <a:lnTo>
                              <a:pt x="73" y="96"/>
                            </a:lnTo>
                            <a:lnTo>
                              <a:pt x="67" y="97"/>
                            </a:lnTo>
                            <a:lnTo>
                              <a:pt x="59" y="99"/>
                            </a:lnTo>
                            <a:lnTo>
                              <a:pt x="55" y="99"/>
                            </a:lnTo>
                            <a:lnTo>
                              <a:pt x="55" y="93"/>
                            </a:lnTo>
                            <a:lnTo>
                              <a:pt x="61" y="79"/>
                            </a:lnTo>
                            <a:lnTo>
                              <a:pt x="63" y="57"/>
                            </a:lnTo>
                            <a:lnTo>
                              <a:pt x="61" y="37"/>
                            </a:lnTo>
                            <a:lnTo>
                              <a:pt x="49" y="24"/>
                            </a:lnTo>
                            <a:lnTo>
                              <a:pt x="29" y="22"/>
                            </a:lnTo>
                            <a:lnTo>
                              <a:pt x="20" y="35"/>
                            </a:lnTo>
                            <a:lnTo>
                              <a:pt x="21" y="77"/>
                            </a:lnTo>
                            <a:lnTo>
                              <a:pt x="29" y="93"/>
                            </a:lnTo>
                            <a:lnTo>
                              <a:pt x="29" y="99"/>
                            </a:lnTo>
                            <a:lnTo>
                              <a:pt x="24" y="99"/>
                            </a:lnTo>
                            <a:lnTo>
                              <a:pt x="18" y="98"/>
                            </a:lnTo>
                            <a:lnTo>
                              <a:pt x="13" y="97"/>
                            </a:lnTo>
                            <a:lnTo>
                              <a:pt x="6" y="100"/>
                            </a:lnTo>
                            <a:lnTo>
                              <a:pt x="5" y="93"/>
                            </a:lnTo>
                            <a:lnTo>
                              <a:pt x="2" y="83"/>
                            </a:lnTo>
                            <a:lnTo>
                              <a:pt x="0" y="73"/>
                            </a:lnTo>
                            <a:lnTo>
                              <a:pt x="0" y="66"/>
                            </a:lnTo>
                            <a:lnTo>
                              <a:pt x="0" y="57"/>
                            </a:lnTo>
                            <a:lnTo>
                              <a:pt x="2" y="50"/>
                            </a:lnTo>
                            <a:lnTo>
                              <a:pt x="4" y="43"/>
                            </a:lnTo>
                            <a:lnTo>
                              <a:pt x="5" y="36"/>
                            </a:lnTo>
                            <a:lnTo>
                              <a:pt x="5" y="31"/>
                            </a:lnTo>
                            <a:lnTo>
                              <a:pt x="7" y="24"/>
                            </a:lnTo>
                            <a:lnTo>
                              <a:pt x="9" y="15"/>
                            </a:lnTo>
                            <a:lnTo>
                              <a:pt x="17" y="7"/>
                            </a:lnTo>
                            <a:lnTo>
                              <a:pt x="23" y="2"/>
                            </a:lnTo>
                            <a:lnTo>
                              <a:pt x="32" y="0"/>
                            </a:lnTo>
                            <a:lnTo>
                              <a:pt x="40" y="0"/>
                            </a:lnTo>
                            <a:lnTo>
                              <a:pt x="48" y="2"/>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23" name="Freeform 292">
                        <a:extLst>
                          <a:ext uri="{FF2B5EF4-FFF2-40B4-BE49-F238E27FC236}">
                            <a16:creationId xmlns:a16="http://schemas.microsoft.com/office/drawing/2014/main" xmlns="" id="{2305D57B-7081-4BC4-9CF0-6561BB1AEC99}"/>
                          </a:ext>
                        </a:extLst>
                      </p:cNvPr>
                      <p:cNvSpPr>
                        <a:spLocks/>
                      </p:cNvSpPr>
                      <p:nvPr/>
                    </p:nvSpPr>
                    <p:spPr bwMode="auto">
                      <a:xfrm>
                        <a:off x="3697" y="893"/>
                        <a:ext cx="70" cy="160"/>
                      </a:xfrm>
                      <a:custGeom>
                        <a:avLst/>
                        <a:gdLst>
                          <a:gd name="T0" fmla="*/ 42 w 70"/>
                          <a:gd name="T1" fmla="*/ 1 h 160"/>
                          <a:gd name="T2" fmla="*/ 47 w 70"/>
                          <a:gd name="T3" fmla="*/ 4 h 160"/>
                          <a:gd name="T4" fmla="*/ 52 w 70"/>
                          <a:gd name="T5" fmla="*/ 7 h 160"/>
                          <a:gd name="T6" fmla="*/ 55 w 70"/>
                          <a:gd name="T7" fmla="*/ 13 h 160"/>
                          <a:gd name="T8" fmla="*/ 57 w 70"/>
                          <a:gd name="T9" fmla="*/ 19 h 160"/>
                          <a:gd name="T10" fmla="*/ 58 w 70"/>
                          <a:gd name="T11" fmla="*/ 38 h 160"/>
                          <a:gd name="T12" fmla="*/ 58 w 70"/>
                          <a:gd name="T13" fmla="*/ 46 h 160"/>
                          <a:gd name="T14" fmla="*/ 56 w 70"/>
                          <a:gd name="T15" fmla="*/ 59 h 160"/>
                          <a:gd name="T16" fmla="*/ 53 w 70"/>
                          <a:gd name="T17" fmla="*/ 66 h 160"/>
                          <a:gd name="T18" fmla="*/ 49 w 70"/>
                          <a:gd name="T19" fmla="*/ 75 h 160"/>
                          <a:gd name="T20" fmla="*/ 49 w 70"/>
                          <a:gd name="T21" fmla="*/ 99 h 160"/>
                          <a:gd name="T22" fmla="*/ 69 w 70"/>
                          <a:gd name="T23" fmla="*/ 112 h 160"/>
                          <a:gd name="T24" fmla="*/ 33 w 70"/>
                          <a:gd name="T25" fmla="*/ 159 h 160"/>
                          <a:gd name="T26" fmla="*/ 0 w 70"/>
                          <a:gd name="T27" fmla="*/ 109 h 160"/>
                          <a:gd name="T28" fmla="*/ 23 w 70"/>
                          <a:gd name="T29" fmla="*/ 94 h 160"/>
                          <a:gd name="T30" fmla="*/ 23 w 70"/>
                          <a:gd name="T31" fmla="*/ 76 h 160"/>
                          <a:gd name="T32" fmla="*/ 17 w 70"/>
                          <a:gd name="T33" fmla="*/ 66 h 160"/>
                          <a:gd name="T34" fmla="*/ 14 w 70"/>
                          <a:gd name="T35" fmla="*/ 60 h 160"/>
                          <a:gd name="T36" fmla="*/ 13 w 70"/>
                          <a:gd name="T37" fmla="*/ 52 h 160"/>
                          <a:gd name="T38" fmla="*/ 12 w 70"/>
                          <a:gd name="T39" fmla="*/ 42 h 160"/>
                          <a:gd name="T40" fmla="*/ 12 w 70"/>
                          <a:gd name="T41" fmla="*/ 36 h 160"/>
                          <a:gd name="T42" fmla="*/ 12 w 70"/>
                          <a:gd name="T43" fmla="*/ 26 h 160"/>
                          <a:gd name="T44" fmla="*/ 12 w 70"/>
                          <a:gd name="T45" fmla="*/ 19 h 160"/>
                          <a:gd name="T46" fmla="*/ 14 w 70"/>
                          <a:gd name="T47" fmla="*/ 12 h 160"/>
                          <a:gd name="T48" fmla="*/ 18 w 70"/>
                          <a:gd name="T49" fmla="*/ 6 h 160"/>
                          <a:gd name="T50" fmla="*/ 23 w 70"/>
                          <a:gd name="T51" fmla="*/ 2 h 160"/>
                          <a:gd name="T52" fmla="*/ 28 w 70"/>
                          <a:gd name="T53" fmla="*/ 0 h 160"/>
                          <a:gd name="T54" fmla="*/ 35 w 70"/>
                          <a:gd name="T55" fmla="*/ 0 h 160"/>
                          <a:gd name="T56" fmla="*/ 42 w 70"/>
                          <a:gd name="T57" fmla="*/ 1 h 16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0"/>
                          <a:gd name="T88" fmla="*/ 0 h 160"/>
                          <a:gd name="T89" fmla="*/ 70 w 70"/>
                          <a:gd name="T90" fmla="*/ 160 h 16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0" h="160">
                            <a:moveTo>
                              <a:pt x="42" y="1"/>
                            </a:moveTo>
                            <a:lnTo>
                              <a:pt x="47" y="4"/>
                            </a:lnTo>
                            <a:lnTo>
                              <a:pt x="52" y="7"/>
                            </a:lnTo>
                            <a:lnTo>
                              <a:pt x="55" y="13"/>
                            </a:lnTo>
                            <a:lnTo>
                              <a:pt x="57" y="19"/>
                            </a:lnTo>
                            <a:lnTo>
                              <a:pt x="58" y="38"/>
                            </a:lnTo>
                            <a:lnTo>
                              <a:pt x="58" y="46"/>
                            </a:lnTo>
                            <a:lnTo>
                              <a:pt x="56" y="59"/>
                            </a:lnTo>
                            <a:lnTo>
                              <a:pt x="53" y="66"/>
                            </a:lnTo>
                            <a:lnTo>
                              <a:pt x="49" y="75"/>
                            </a:lnTo>
                            <a:lnTo>
                              <a:pt x="49" y="99"/>
                            </a:lnTo>
                            <a:lnTo>
                              <a:pt x="69" y="112"/>
                            </a:lnTo>
                            <a:lnTo>
                              <a:pt x="33" y="159"/>
                            </a:lnTo>
                            <a:lnTo>
                              <a:pt x="0" y="109"/>
                            </a:lnTo>
                            <a:lnTo>
                              <a:pt x="23" y="94"/>
                            </a:lnTo>
                            <a:lnTo>
                              <a:pt x="23" y="76"/>
                            </a:lnTo>
                            <a:lnTo>
                              <a:pt x="17" y="66"/>
                            </a:lnTo>
                            <a:lnTo>
                              <a:pt x="14" y="60"/>
                            </a:lnTo>
                            <a:lnTo>
                              <a:pt x="13" y="52"/>
                            </a:lnTo>
                            <a:lnTo>
                              <a:pt x="12" y="42"/>
                            </a:lnTo>
                            <a:lnTo>
                              <a:pt x="12" y="36"/>
                            </a:lnTo>
                            <a:lnTo>
                              <a:pt x="12" y="26"/>
                            </a:lnTo>
                            <a:lnTo>
                              <a:pt x="12" y="19"/>
                            </a:lnTo>
                            <a:lnTo>
                              <a:pt x="14" y="12"/>
                            </a:lnTo>
                            <a:lnTo>
                              <a:pt x="18" y="6"/>
                            </a:lnTo>
                            <a:lnTo>
                              <a:pt x="23" y="2"/>
                            </a:lnTo>
                            <a:lnTo>
                              <a:pt x="28" y="0"/>
                            </a:lnTo>
                            <a:lnTo>
                              <a:pt x="35" y="0"/>
                            </a:lnTo>
                            <a:lnTo>
                              <a:pt x="42" y="1"/>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404" name="Group 293">
                      <a:extLst>
                        <a:ext uri="{FF2B5EF4-FFF2-40B4-BE49-F238E27FC236}">
                          <a16:creationId xmlns:a16="http://schemas.microsoft.com/office/drawing/2014/main" xmlns="" id="{134EEFEA-B49B-4F5B-8A39-D1233926C844}"/>
                        </a:ext>
                      </a:extLst>
                    </p:cNvPr>
                    <p:cNvGrpSpPr>
                      <a:grpSpLocks/>
                    </p:cNvGrpSpPr>
                    <p:nvPr/>
                  </p:nvGrpSpPr>
                  <p:grpSpPr bwMode="auto">
                    <a:xfrm>
                      <a:off x="3653" y="1231"/>
                      <a:ext cx="132" cy="351"/>
                      <a:chOff x="3653" y="1231"/>
                      <a:chExt cx="132" cy="351"/>
                    </a:xfrm>
                  </p:grpSpPr>
                  <p:grpSp>
                    <p:nvGrpSpPr>
                      <p:cNvPr id="14418" name="Group 294">
                        <a:extLst>
                          <a:ext uri="{FF2B5EF4-FFF2-40B4-BE49-F238E27FC236}">
                            <a16:creationId xmlns:a16="http://schemas.microsoft.com/office/drawing/2014/main" xmlns="" id="{8CEDB9AA-0037-4B06-B79A-B7BA225718F0}"/>
                          </a:ext>
                        </a:extLst>
                      </p:cNvPr>
                      <p:cNvGrpSpPr>
                        <a:grpSpLocks/>
                      </p:cNvGrpSpPr>
                      <p:nvPr/>
                    </p:nvGrpSpPr>
                    <p:grpSpPr bwMode="auto">
                      <a:xfrm>
                        <a:off x="3653" y="1231"/>
                        <a:ext cx="132" cy="351"/>
                        <a:chOff x="3653" y="1231"/>
                        <a:chExt cx="132" cy="351"/>
                      </a:xfrm>
                    </p:grpSpPr>
                    <p:sp>
                      <p:nvSpPr>
                        <p:cNvPr id="14420" name="Freeform 295">
                          <a:extLst>
                            <a:ext uri="{FF2B5EF4-FFF2-40B4-BE49-F238E27FC236}">
                              <a16:creationId xmlns:a16="http://schemas.microsoft.com/office/drawing/2014/main" xmlns="" id="{35FF35BB-B264-4612-874E-980AC20910B0}"/>
                            </a:ext>
                          </a:extLst>
                        </p:cNvPr>
                        <p:cNvSpPr>
                          <a:spLocks/>
                        </p:cNvSpPr>
                        <p:nvPr/>
                      </p:nvSpPr>
                      <p:spPr bwMode="auto">
                        <a:xfrm>
                          <a:off x="3690" y="1307"/>
                          <a:ext cx="95" cy="275"/>
                        </a:xfrm>
                        <a:custGeom>
                          <a:avLst/>
                          <a:gdLst>
                            <a:gd name="T0" fmla="*/ 77 w 95"/>
                            <a:gd name="T1" fmla="*/ 6 h 275"/>
                            <a:gd name="T2" fmla="*/ 76 w 95"/>
                            <a:gd name="T3" fmla="*/ 85 h 275"/>
                            <a:gd name="T4" fmla="*/ 76 w 95"/>
                            <a:gd name="T5" fmla="*/ 152 h 275"/>
                            <a:gd name="T6" fmla="*/ 72 w 95"/>
                            <a:gd name="T7" fmla="*/ 216 h 275"/>
                            <a:gd name="T8" fmla="*/ 83 w 95"/>
                            <a:gd name="T9" fmla="*/ 244 h 275"/>
                            <a:gd name="T10" fmla="*/ 91 w 95"/>
                            <a:gd name="T11" fmla="*/ 262 h 275"/>
                            <a:gd name="T12" fmla="*/ 94 w 95"/>
                            <a:gd name="T13" fmla="*/ 268 h 275"/>
                            <a:gd name="T14" fmla="*/ 90 w 95"/>
                            <a:gd name="T15" fmla="*/ 274 h 275"/>
                            <a:gd name="T16" fmla="*/ 73 w 95"/>
                            <a:gd name="T17" fmla="*/ 273 h 275"/>
                            <a:gd name="T18" fmla="*/ 58 w 95"/>
                            <a:gd name="T19" fmla="*/ 237 h 275"/>
                            <a:gd name="T20" fmla="*/ 57 w 95"/>
                            <a:gd name="T21" fmla="*/ 214 h 275"/>
                            <a:gd name="T22" fmla="*/ 46 w 95"/>
                            <a:gd name="T23" fmla="*/ 138 h 275"/>
                            <a:gd name="T24" fmla="*/ 44 w 95"/>
                            <a:gd name="T25" fmla="*/ 121 h 275"/>
                            <a:gd name="T26" fmla="*/ 45 w 95"/>
                            <a:gd name="T27" fmla="*/ 156 h 275"/>
                            <a:gd name="T28" fmla="*/ 40 w 95"/>
                            <a:gd name="T29" fmla="*/ 207 h 275"/>
                            <a:gd name="T30" fmla="*/ 41 w 95"/>
                            <a:gd name="T31" fmla="*/ 230 h 275"/>
                            <a:gd name="T32" fmla="*/ 34 w 95"/>
                            <a:gd name="T33" fmla="*/ 253 h 275"/>
                            <a:gd name="T34" fmla="*/ 24 w 95"/>
                            <a:gd name="T35" fmla="*/ 270 h 275"/>
                            <a:gd name="T36" fmla="*/ 9 w 95"/>
                            <a:gd name="T37" fmla="*/ 271 h 275"/>
                            <a:gd name="T38" fmla="*/ 4 w 95"/>
                            <a:gd name="T39" fmla="*/ 265 h 275"/>
                            <a:gd name="T40" fmla="*/ 20 w 95"/>
                            <a:gd name="T41" fmla="*/ 229 h 275"/>
                            <a:gd name="T42" fmla="*/ 22 w 95"/>
                            <a:gd name="T43" fmla="*/ 212 h 275"/>
                            <a:gd name="T44" fmla="*/ 19 w 95"/>
                            <a:gd name="T45" fmla="*/ 176 h 275"/>
                            <a:gd name="T46" fmla="*/ 13 w 95"/>
                            <a:gd name="T47" fmla="*/ 116 h 275"/>
                            <a:gd name="T48" fmla="*/ 0 w 95"/>
                            <a:gd name="T49" fmla="*/ 0 h 275"/>
                            <a:gd name="T50" fmla="*/ 77 w 95"/>
                            <a:gd name="T51" fmla="*/ 6 h 2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5"/>
                            <a:gd name="T79" fmla="*/ 0 h 275"/>
                            <a:gd name="T80" fmla="*/ 95 w 95"/>
                            <a:gd name="T81" fmla="*/ 275 h 2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5" h="275">
                              <a:moveTo>
                                <a:pt x="77" y="6"/>
                              </a:moveTo>
                              <a:lnTo>
                                <a:pt x="76" y="85"/>
                              </a:lnTo>
                              <a:lnTo>
                                <a:pt x="76" y="152"/>
                              </a:lnTo>
                              <a:lnTo>
                                <a:pt x="72" y="216"/>
                              </a:lnTo>
                              <a:lnTo>
                                <a:pt x="83" y="244"/>
                              </a:lnTo>
                              <a:lnTo>
                                <a:pt x="91" y="262"/>
                              </a:lnTo>
                              <a:lnTo>
                                <a:pt x="94" y="268"/>
                              </a:lnTo>
                              <a:lnTo>
                                <a:pt x="90" y="274"/>
                              </a:lnTo>
                              <a:lnTo>
                                <a:pt x="73" y="273"/>
                              </a:lnTo>
                              <a:lnTo>
                                <a:pt x="58" y="237"/>
                              </a:lnTo>
                              <a:lnTo>
                                <a:pt x="57" y="214"/>
                              </a:lnTo>
                              <a:lnTo>
                                <a:pt x="46" y="138"/>
                              </a:lnTo>
                              <a:lnTo>
                                <a:pt x="44" y="121"/>
                              </a:lnTo>
                              <a:lnTo>
                                <a:pt x="45" y="156"/>
                              </a:lnTo>
                              <a:lnTo>
                                <a:pt x="40" y="207"/>
                              </a:lnTo>
                              <a:lnTo>
                                <a:pt x="41" y="230"/>
                              </a:lnTo>
                              <a:lnTo>
                                <a:pt x="34" y="253"/>
                              </a:lnTo>
                              <a:lnTo>
                                <a:pt x="24" y="270"/>
                              </a:lnTo>
                              <a:lnTo>
                                <a:pt x="9" y="271"/>
                              </a:lnTo>
                              <a:lnTo>
                                <a:pt x="4" y="265"/>
                              </a:lnTo>
                              <a:lnTo>
                                <a:pt x="20" y="229"/>
                              </a:lnTo>
                              <a:lnTo>
                                <a:pt x="22" y="212"/>
                              </a:lnTo>
                              <a:lnTo>
                                <a:pt x="19" y="176"/>
                              </a:lnTo>
                              <a:lnTo>
                                <a:pt x="13" y="116"/>
                              </a:lnTo>
                              <a:lnTo>
                                <a:pt x="0" y="0"/>
                              </a:lnTo>
                              <a:lnTo>
                                <a:pt x="77" y="6"/>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21" name="Freeform 296">
                          <a:extLst>
                            <a:ext uri="{FF2B5EF4-FFF2-40B4-BE49-F238E27FC236}">
                              <a16:creationId xmlns:a16="http://schemas.microsoft.com/office/drawing/2014/main" xmlns="" id="{22E1A2ED-8597-4499-BCFD-D2CBA68A2C47}"/>
                            </a:ext>
                          </a:extLst>
                        </p:cNvPr>
                        <p:cNvSpPr>
                          <a:spLocks/>
                        </p:cNvSpPr>
                        <p:nvPr/>
                      </p:nvSpPr>
                      <p:spPr bwMode="auto">
                        <a:xfrm>
                          <a:off x="3653" y="1231"/>
                          <a:ext cx="23" cy="36"/>
                        </a:xfrm>
                        <a:custGeom>
                          <a:avLst/>
                          <a:gdLst>
                            <a:gd name="T0" fmla="*/ 0 w 23"/>
                            <a:gd name="T1" fmla="*/ 0 h 36"/>
                            <a:gd name="T2" fmla="*/ 0 w 23"/>
                            <a:gd name="T3" fmla="*/ 18 h 36"/>
                            <a:gd name="T4" fmla="*/ 22 w 23"/>
                            <a:gd name="T5" fmla="*/ 35 h 36"/>
                            <a:gd name="T6" fmla="*/ 12 w 23"/>
                            <a:gd name="T7" fmla="*/ 3 h 36"/>
                            <a:gd name="T8" fmla="*/ 0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0" y="0"/>
                              </a:moveTo>
                              <a:lnTo>
                                <a:pt x="0" y="18"/>
                              </a:lnTo>
                              <a:lnTo>
                                <a:pt x="22" y="35"/>
                              </a:lnTo>
                              <a:lnTo>
                                <a:pt x="12" y="3"/>
                              </a:lnTo>
                              <a:lnTo>
                                <a:pt x="0" y="0"/>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419" name="Freeform 297">
                        <a:extLst>
                          <a:ext uri="{FF2B5EF4-FFF2-40B4-BE49-F238E27FC236}">
                            <a16:creationId xmlns:a16="http://schemas.microsoft.com/office/drawing/2014/main" xmlns="" id="{5B034A40-ABE0-4515-BF35-2A2CFBC507D1}"/>
                          </a:ext>
                        </a:extLst>
                      </p:cNvPr>
                      <p:cNvSpPr>
                        <a:spLocks/>
                      </p:cNvSpPr>
                      <p:nvPr/>
                    </p:nvSpPr>
                    <p:spPr bwMode="auto">
                      <a:xfrm>
                        <a:off x="3728" y="1309"/>
                        <a:ext cx="9" cy="123"/>
                      </a:xfrm>
                      <a:custGeom>
                        <a:avLst/>
                        <a:gdLst>
                          <a:gd name="T0" fmla="*/ 0 w 9"/>
                          <a:gd name="T1" fmla="*/ 0 h 123"/>
                          <a:gd name="T2" fmla="*/ 0 w 9"/>
                          <a:gd name="T3" fmla="*/ 40 h 123"/>
                          <a:gd name="T4" fmla="*/ 1 w 9"/>
                          <a:gd name="T5" fmla="*/ 64 h 123"/>
                          <a:gd name="T6" fmla="*/ 3 w 9"/>
                          <a:gd name="T7" fmla="*/ 90 h 123"/>
                          <a:gd name="T8" fmla="*/ 8 w 9"/>
                          <a:gd name="T9" fmla="*/ 116 h 123"/>
                          <a:gd name="T10" fmla="*/ 7 w 9"/>
                          <a:gd name="T11" fmla="*/ 122 h 123"/>
                          <a:gd name="T12" fmla="*/ 0 w 9"/>
                          <a:gd name="T13" fmla="*/ 0 h 123"/>
                          <a:gd name="T14" fmla="*/ 0 60000 65536"/>
                          <a:gd name="T15" fmla="*/ 0 60000 65536"/>
                          <a:gd name="T16" fmla="*/ 0 60000 65536"/>
                          <a:gd name="T17" fmla="*/ 0 60000 65536"/>
                          <a:gd name="T18" fmla="*/ 0 60000 65536"/>
                          <a:gd name="T19" fmla="*/ 0 60000 65536"/>
                          <a:gd name="T20" fmla="*/ 0 60000 65536"/>
                          <a:gd name="T21" fmla="*/ 0 w 9"/>
                          <a:gd name="T22" fmla="*/ 0 h 123"/>
                          <a:gd name="T23" fmla="*/ 9 w 9"/>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3">
                            <a:moveTo>
                              <a:pt x="0" y="0"/>
                            </a:moveTo>
                            <a:lnTo>
                              <a:pt x="0" y="40"/>
                            </a:lnTo>
                            <a:lnTo>
                              <a:pt x="1" y="64"/>
                            </a:lnTo>
                            <a:lnTo>
                              <a:pt x="3" y="90"/>
                            </a:lnTo>
                            <a:lnTo>
                              <a:pt x="8" y="116"/>
                            </a:lnTo>
                            <a:lnTo>
                              <a:pt x="7" y="122"/>
                            </a:lnTo>
                            <a:lnTo>
                              <a:pt x="0" y="0"/>
                            </a:lnTo>
                          </a:path>
                        </a:pathLst>
                      </a:custGeom>
                      <a:blipFill dpi="0" rotWithShape="0">
                        <a:blip r:embed="rId12"/>
                        <a:srcRect/>
                        <a:tile tx="0" ty="0" sx="100000" sy="100000" flip="none" algn="tl"/>
                      </a:blipFill>
                      <a:ln w="12700" cap="rnd">
                        <a:solidFill>
                          <a:srgbClr val="FF5F1F"/>
                        </a:solidFill>
                        <a:round/>
                        <a:headEnd/>
                        <a:tailEnd/>
                      </a:ln>
                    </p:spPr>
                    <p:txBody>
                      <a:bodyPr/>
                      <a:lstStyle/>
                      <a:p>
                        <a:endParaRPr lang="en-US"/>
                      </a:p>
                    </p:txBody>
                  </p:sp>
                </p:grpSp>
                <p:grpSp>
                  <p:nvGrpSpPr>
                    <p:cNvPr id="14405" name="Group 298">
                      <a:extLst>
                        <a:ext uri="{FF2B5EF4-FFF2-40B4-BE49-F238E27FC236}">
                          <a16:creationId xmlns:a16="http://schemas.microsoft.com/office/drawing/2014/main" xmlns="" id="{D2D5B5A9-F113-4DFB-AC37-45A07A064812}"/>
                        </a:ext>
                      </a:extLst>
                    </p:cNvPr>
                    <p:cNvGrpSpPr>
                      <a:grpSpLocks/>
                    </p:cNvGrpSpPr>
                    <p:nvPr/>
                  </p:nvGrpSpPr>
                  <p:grpSpPr bwMode="auto">
                    <a:xfrm>
                      <a:off x="3689" y="1536"/>
                      <a:ext cx="101" cy="78"/>
                      <a:chOff x="3689" y="1536"/>
                      <a:chExt cx="101" cy="78"/>
                    </a:xfrm>
                  </p:grpSpPr>
                  <p:sp>
                    <p:nvSpPr>
                      <p:cNvPr id="14416" name="Freeform 299">
                        <a:extLst>
                          <a:ext uri="{FF2B5EF4-FFF2-40B4-BE49-F238E27FC236}">
                            <a16:creationId xmlns:a16="http://schemas.microsoft.com/office/drawing/2014/main" xmlns="" id="{67F0B289-4287-4E84-BCE2-FAD4A341EE00}"/>
                          </a:ext>
                        </a:extLst>
                      </p:cNvPr>
                      <p:cNvSpPr>
                        <a:spLocks/>
                      </p:cNvSpPr>
                      <p:nvPr/>
                    </p:nvSpPr>
                    <p:spPr bwMode="auto">
                      <a:xfrm>
                        <a:off x="3689" y="1536"/>
                        <a:ext cx="46" cy="74"/>
                      </a:xfrm>
                      <a:custGeom>
                        <a:avLst/>
                        <a:gdLst>
                          <a:gd name="T0" fmla="*/ 42 w 46"/>
                          <a:gd name="T1" fmla="*/ 0 h 74"/>
                          <a:gd name="T2" fmla="*/ 45 w 46"/>
                          <a:gd name="T3" fmla="*/ 11 h 74"/>
                          <a:gd name="T4" fmla="*/ 45 w 46"/>
                          <a:gd name="T5" fmla="*/ 32 h 74"/>
                          <a:gd name="T6" fmla="*/ 40 w 46"/>
                          <a:gd name="T7" fmla="*/ 24 h 74"/>
                          <a:gd name="T8" fmla="*/ 35 w 46"/>
                          <a:gd name="T9" fmla="*/ 35 h 74"/>
                          <a:gd name="T10" fmla="*/ 34 w 46"/>
                          <a:gd name="T11" fmla="*/ 50 h 74"/>
                          <a:gd name="T12" fmla="*/ 27 w 46"/>
                          <a:gd name="T13" fmla="*/ 63 h 74"/>
                          <a:gd name="T14" fmla="*/ 16 w 46"/>
                          <a:gd name="T15" fmla="*/ 71 h 74"/>
                          <a:gd name="T16" fmla="*/ 7 w 46"/>
                          <a:gd name="T17" fmla="*/ 73 h 74"/>
                          <a:gd name="T18" fmla="*/ 0 w 46"/>
                          <a:gd name="T19" fmla="*/ 71 h 74"/>
                          <a:gd name="T20" fmla="*/ 0 w 46"/>
                          <a:gd name="T21" fmla="*/ 57 h 74"/>
                          <a:gd name="T22" fmla="*/ 6 w 46"/>
                          <a:gd name="T23" fmla="*/ 35 h 74"/>
                          <a:gd name="T24" fmla="*/ 9 w 46"/>
                          <a:gd name="T25" fmla="*/ 41 h 74"/>
                          <a:gd name="T26" fmla="*/ 16 w 46"/>
                          <a:gd name="T27" fmla="*/ 41 h 74"/>
                          <a:gd name="T28" fmla="*/ 25 w 46"/>
                          <a:gd name="T29" fmla="*/ 40 h 74"/>
                          <a:gd name="T30" fmla="*/ 31 w 46"/>
                          <a:gd name="T31" fmla="*/ 30 h 74"/>
                          <a:gd name="T32" fmla="*/ 36 w 46"/>
                          <a:gd name="T33" fmla="*/ 19 h 74"/>
                          <a:gd name="T34" fmla="*/ 42 w 46"/>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74"/>
                          <a:gd name="T56" fmla="*/ 46 w 46"/>
                          <a:gd name="T57" fmla="*/ 74 h 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74">
                            <a:moveTo>
                              <a:pt x="42" y="0"/>
                            </a:moveTo>
                            <a:lnTo>
                              <a:pt x="45" y="11"/>
                            </a:lnTo>
                            <a:lnTo>
                              <a:pt x="45" y="32"/>
                            </a:lnTo>
                            <a:lnTo>
                              <a:pt x="40" y="24"/>
                            </a:lnTo>
                            <a:lnTo>
                              <a:pt x="35" y="35"/>
                            </a:lnTo>
                            <a:lnTo>
                              <a:pt x="34" y="50"/>
                            </a:lnTo>
                            <a:lnTo>
                              <a:pt x="27" y="63"/>
                            </a:lnTo>
                            <a:lnTo>
                              <a:pt x="16" y="71"/>
                            </a:lnTo>
                            <a:lnTo>
                              <a:pt x="7" y="73"/>
                            </a:lnTo>
                            <a:lnTo>
                              <a:pt x="0" y="71"/>
                            </a:lnTo>
                            <a:lnTo>
                              <a:pt x="0" y="57"/>
                            </a:lnTo>
                            <a:lnTo>
                              <a:pt x="6" y="35"/>
                            </a:lnTo>
                            <a:lnTo>
                              <a:pt x="9" y="41"/>
                            </a:lnTo>
                            <a:lnTo>
                              <a:pt x="16" y="41"/>
                            </a:lnTo>
                            <a:lnTo>
                              <a:pt x="25" y="40"/>
                            </a:lnTo>
                            <a:lnTo>
                              <a:pt x="31" y="30"/>
                            </a:lnTo>
                            <a:lnTo>
                              <a:pt x="36" y="19"/>
                            </a:lnTo>
                            <a:lnTo>
                              <a:pt x="42" y="0"/>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17" name="Freeform 300">
                        <a:extLst>
                          <a:ext uri="{FF2B5EF4-FFF2-40B4-BE49-F238E27FC236}">
                            <a16:creationId xmlns:a16="http://schemas.microsoft.com/office/drawing/2014/main" xmlns="" id="{15FBCC07-BFBB-4501-951C-ED8BF82A7928}"/>
                          </a:ext>
                        </a:extLst>
                      </p:cNvPr>
                      <p:cNvSpPr>
                        <a:spLocks/>
                      </p:cNvSpPr>
                      <p:nvPr/>
                    </p:nvSpPr>
                    <p:spPr bwMode="auto">
                      <a:xfrm>
                        <a:off x="3747" y="1538"/>
                        <a:ext cx="43" cy="76"/>
                      </a:xfrm>
                      <a:custGeom>
                        <a:avLst/>
                        <a:gdLst>
                          <a:gd name="T0" fmla="*/ 0 w 43"/>
                          <a:gd name="T1" fmla="*/ 0 h 76"/>
                          <a:gd name="T2" fmla="*/ 0 w 43"/>
                          <a:gd name="T3" fmla="*/ 29 h 76"/>
                          <a:gd name="T4" fmla="*/ 2 w 43"/>
                          <a:gd name="T5" fmla="*/ 22 h 76"/>
                          <a:gd name="T6" fmla="*/ 6 w 43"/>
                          <a:gd name="T7" fmla="*/ 31 h 76"/>
                          <a:gd name="T8" fmla="*/ 9 w 43"/>
                          <a:gd name="T9" fmla="*/ 46 h 76"/>
                          <a:gd name="T10" fmla="*/ 13 w 43"/>
                          <a:gd name="T11" fmla="*/ 58 h 76"/>
                          <a:gd name="T12" fmla="*/ 21 w 43"/>
                          <a:gd name="T13" fmla="*/ 67 h 76"/>
                          <a:gd name="T14" fmla="*/ 29 w 43"/>
                          <a:gd name="T15" fmla="*/ 73 h 76"/>
                          <a:gd name="T16" fmla="*/ 36 w 43"/>
                          <a:gd name="T17" fmla="*/ 75 h 76"/>
                          <a:gd name="T18" fmla="*/ 39 w 43"/>
                          <a:gd name="T19" fmla="*/ 71 h 76"/>
                          <a:gd name="T20" fmla="*/ 41 w 43"/>
                          <a:gd name="T21" fmla="*/ 64 h 76"/>
                          <a:gd name="T22" fmla="*/ 42 w 43"/>
                          <a:gd name="T23" fmla="*/ 57 h 76"/>
                          <a:gd name="T24" fmla="*/ 41 w 43"/>
                          <a:gd name="T25" fmla="*/ 49 h 76"/>
                          <a:gd name="T26" fmla="*/ 37 w 43"/>
                          <a:gd name="T27" fmla="*/ 36 h 76"/>
                          <a:gd name="T28" fmla="*/ 31 w 43"/>
                          <a:gd name="T29" fmla="*/ 41 h 76"/>
                          <a:gd name="T30" fmla="*/ 22 w 43"/>
                          <a:gd name="T31" fmla="*/ 41 h 76"/>
                          <a:gd name="T32" fmla="*/ 16 w 43"/>
                          <a:gd name="T33" fmla="*/ 40 h 76"/>
                          <a:gd name="T34" fmla="*/ 5 w 43"/>
                          <a:gd name="T35" fmla="*/ 15 h 76"/>
                          <a:gd name="T36" fmla="*/ 0 w 43"/>
                          <a:gd name="T37" fmla="*/ 0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3"/>
                          <a:gd name="T58" fmla="*/ 0 h 76"/>
                          <a:gd name="T59" fmla="*/ 43 w 43"/>
                          <a:gd name="T60" fmla="*/ 76 h 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3" h="76">
                            <a:moveTo>
                              <a:pt x="0" y="0"/>
                            </a:moveTo>
                            <a:lnTo>
                              <a:pt x="0" y="29"/>
                            </a:lnTo>
                            <a:lnTo>
                              <a:pt x="2" y="22"/>
                            </a:lnTo>
                            <a:lnTo>
                              <a:pt x="6" y="31"/>
                            </a:lnTo>
                            <a:lnTo>
                              <a:pt x="9" y="46"/>
                            </a:lnTo>
                            <a:lnTo>
                              <a:pt x="13" y="58"/>
                            </a:lnTo>
                            <a:lnTo>
                              <a:pt x="21" y="67"/>
                            </a:lnTo>
                            <a:lnTo>
                              <a:pt x="29" y="73"/>
                            </a:lnTo>
                            <a:lnTo>
                              <a:pt x="36" y="75"/>
                            </a:lnTo>
                            <a:lnTo>
                              <a:pt x="39" y="71"/>
                            </a:lnTo>
                            <a:lnTo>
                              <a:pt x="41" y="64"/>
                            </a:lnTo>
                            <a:lnTo>
                              <a:pt x="42" y="57"/>
                            </a:lnTo>
                            <a:lnTo>
                              <a:pt x="41" y="49"/>
                            </a:lnTo>
                            <a:lnTo>
                              <a:pt x="37" y="36"/>
                            </a:lnTo>
                            <a:lnTo>
                              <a:pt x="31" y="41"/>
                            </a:lnTo>
                            <a:lnTo>
                              <a:pt x="22" y="41"/>
                            </a:lnTo>
                            <a:lnTo>
                              <a:pt x="16" y="40"/>
                            </a:lnTo>
                            <a:lnTo>
                              <a:pt x="5" y="15"/>
                            </a:lnTo>
                            <a:lnTo>
                              <a:pt x="0" y="0"/>
                            </a:lnTo>
                          </a:path>
                        </a:pathLst>
                      </a:custGeom>
                      <a:blipFill dpi="0" rotWithShape="0">
                        <a:blip r:embed="rId8"/>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406" name="Freeform 301">
                      <a:extLst>
                        <a:ext uri="{FF2B5EF4-FFF2-40B4-BE49-F238E27FC236}">
                          <a16:creationId xmlns:a16="http://schemas.microsoft.com/office/drawing/2014/main" xmlns="" id="{75EDA571-3EE8-42A7-BD27-AD059E064BEF}"/>
                        </a:ext>
                      </a:extLst>
                    </p:cNvPr>
                    <p:cNvSpPr>
                      <a:spLocks/>
                    </p:cNvSpPr>
                    <p:nvPr/>
                  </p:nvSpPr>
                  <p:spPr bwMode="auto">
                    <a:xfrm>
                      <a:off x="3650" y="997"/>
                      <a:ext cx="160" cy="537"/>
                    </a:xfrm>
                    <a:custGeom>
                      <a:avLst/>
                      <a:gdLst>
                        <a:gd name="T0" fmla="*/ 114 w 160"/>
                        <a:gd name="T1" fmla="*/ 5 h 537"/>
                        <a:gd name="T2" fmla="*/ 145 w 160"/>
                        <a:gd name="T3" fmla="*/ 23 h 537"/>
                        <a:gd name="T4" fmla="*/ 153 w 160"/>
                        <a:gd name="T5" fmla="*/ 38 h 537"/>
                        <a:gd name="T6" fmla="*/ 159 w 160"/>
                        <a:gd name="T7" fmla="*/ 161 h 537"/>
                        <a:gd name="T8" fmla="*/ 156 w 160"/>
                        <a:gd name="T9" fmla="*/ 190 h 537"/>
                        <a:gd name="T10" fmla="*/ 138 w 160"/>
                        <a:gd name="T11" fmla="*/ 188 h 537"/>
                        <a:gd name="T12" fmla="*/ 139 w 160"/>
                        <a:gd name="T13" fmla="*/ 261 h 537"/>
                        <a:gd name="T14" fmla="*/ 130 w 160"/>
                        <a:gd name="T15" fmla="*/ 261 h 537"/>
                        <a:gd name="T16" fmla="*/ 119 w 160"/>
                        <a:gd name="T17" fmla="*/ 412 h 537"/>
                        <a:gd name="T18" fmla="*/ 118 w 160"/>
                        <a:gd name="T19" fmla="*/ 493 h 537"/>
                        <a:gd name="T20" fmla="*/ 116 w 160"/>
                        <a:gd name="T21" fmla="*/ 529 h 537"/>
                        <a:gd name="T22" fmla="*/ 108 w 160"/>
                        <a:gd name="T23" fmla="*/ 536 h 537"/>
                        <a:gd name="T24" fmla="*/ 94 w 160"/>
                        <a:gd name="T25" fmla="*/ 530 h 537"/>
                        <a:gd name="T26" fmla="*/ 87 w 160"/>
                        <a:gd name="T27" fmla="*/ 468 h 537"/>
                        <a:gd name="T28" fmla="*/ 81 w 160"/>
                        <a:gd name="T29" fmla="*/ 533 h 537"/>
                        <a:gd name="T30" fmla="*/ 70 w 160"/>
                        <a:gd name="T31" fmla="*/ 536 h 537"/>
                        <a:gd name="T32" fmla="*/ 59 w 160"/>
                        <a:gd name="T33" fmla="*/ 531 h 537"/>
                        <a:gd name="T34" fmla="*/ 48 w 160"/>
                        <a:gd name="T35" fmla="*/ 409 h 537"/>
                        <a:gd name="T36" fmla="*/ 34 w 160"/>
                        <a:gd name="T37" fmla="*/ 320 h 537"/>
                        <a:gd name="T38" fmla="*/ 12 w 160"/>
                        <a:gd name="T39" fmla="*/ 237 h 537"/>
                        <a:gd name="T40" fmla="*/ 0 w 160"/>
                        <a:gd name="T41" fmla="*/ 236 h 537"/>
                        <a:gd name="T42" fmla="*/ 11 w 160"/>
                        <a:gd name="T43" fmla="*/ 122 h 537"/>
                        <a:gd name="T44" fmla="*/ 12 w 160"/>
                        <a:gd name="T45" fmla="*/ 32 h 537"/>
                        <a:gd name="T46" fmla="*/ 19 w 160"/>
                        <a:gd name="T47" fmla="*/ 22 h 537"/>
                        <a:gd name="T48" fmla="*/ 52 w 160"/>
                        <a:gd name="T49" fmla="*/ 0 h 537"/>
                        <a:gd name="T50" fmla="*/ 80 w 160"/>
                        <a:gd name="T51" fmla="*/ 48 h 537"/>
                        <a:gd name="T52" fmla="*/ 114 w 160"/>
                        <a:gd name="T53" fmla="*/ 5 h 5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0"/>
                        <a:gd name="T82" fmla="*/ 0 h 537"/>
                        <a:gd name="T83" fmla="*/ 160 w 160"/>
                        <a:gd name="T84" fmla="*/ 537 h 53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0" h="537">
                          <a:moveTo>
                            <a:pt x="114" y="5"/>
                          </a:moveTo>
                          <a:lnTo>
                            <a:pt x="145" y="23"/>
                          </a:lnTo>
                          <a:lnTo>
                            <a:pt x="153" y="38"/>
                          </a:lnTo>
                          <a:lnTo>
                            <a:pt x="159" y="161"/>
                          </a:lnTo>
                          <a:lnTo>
                            <a:pt x="156" y="190"/>
                          </a:lnTo>
                          <a:lnTo>
                            <a:pt x="138" y="188"/>
                          </a:lnTo>
                          <a:lnTo>
                            <a:pt x="139" y="261"/>
                          </a:lnTo>
                          <a:lnTo>
                            <a:pt x="130" y="261"/>
                          </a:lnTo>
                          <a:lnTo>
                            <a:pt x="119" y="412"/>
                          </a:lnTo>
                          <a:lnTo>
                            <a:pt x="118" y="493"/>
                          </a:lnTo>
                          <a:lnTo>
                            <a:pt x="116" y="529"/>
                          </a:lnTo>
                          <a:lnTo>
                            <a:pt x="108" y="536"/>
                          </a:lnTo>
                          <a:lnTo>
                            <a:pt x="94" y="530"/>
                          </a:lnTo>
                          <a:lnTo>
                            <a:pt x="87" y="468"/>
                          </a:lnTo>
                          <a:lnTo>
                            <a:pt x="81" y="533"/>
                          </a:lnTo>
                          <a:lnTo>
                            <a:pt x="70" y="536"/>
                          </a:lnTo>
                          <a:lnTo>
                            <a:pt x="59" y="531"/>
                          </a:lnTo>
                          <a:lnTo>
                            <a:pt x="48" y="409"/>
                          </a:lnTo>
                          <a:lnTo>
                            <a:pt x="34" y="320"/>
                          </a:lnTo>
                          <a:lnTo>
                            <a:pt x="12" y="237"/>
                          </a:lnTo>
                          <a:lnTo>
                            <a:pt x="0" y="236"/>
                          </a:lnTo>
                          <a:lnTo>
                            <a:pt x="11" y="122"/>
                          </a:lnTo>
                          <a:lnTo>
                            <a:pt x="12" y="32"/>
                          </a:lnTo>
                          <a:lnTo>
                            <a:pt x="19" y="22"/>
                          </a:lnTo>
                          <a:lnTo>
                            <a:pt x="52" y="0"/>
                          </a:lnTo>
                          <a:lnTo>
                            <a:pt x="80" y="48"/>
                          </a:lnTo>
                          <a:lnTo>
                            <a:pt x="114" y="5"/>
                          </a:lnTo>
                        </a:path>
                      </a:pathLst>
                    </a:custGeom>
                    <a:blipFill dpi="0" rotWithShape="0">
                      <a:blip r:embed="rId3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407" name="Group 302">
                      <a:extLst>
                        <a:ext uri="{FF2B5EF4-FFF2-40B4-BE49-F238E27FC236}">
                          <a16:creationId xmlns:a16="http://schemas.microsoft.com/office/drawing/2014/main" xmlns="" id="{C2007DEC-13A6-4F5A-BF30-B488E42DF051}"/>
                        </a:ext>
                      </a:extLst>
                    </p:cNvPr>
                    <p:cNvGrpSpPr>
                      <a:grpSpLocks/>
                    </p:cNvGrpSpPr>
                    <p:nvPr/>
                  </p:nvGrpSpPr>
                  <p:grpSpPr bwMode="auto">
                    <a:xfrm>
                      <a:off x="3690" y="1053"/>
                      <a:ext cx="99" cy="133"/>
                      <a:chOff x="3690" y="1053"/>
                      <a:chExt cx="99" cy="133"/>
                    </a:xfrm>
                  </p:grpSpPr>
                  <p:sp>
                    <p:nvSpPr>
                      <p:cNvPr id="14413" name="Freeform 303">
                        <a:extLst>
                          <a:ext uri="{FF2B5EF4-FFF2-40B4-BE49-F238E27FC236}">
                            <a16:creationId xmlns:a16="http://schemas.microsoft.com/office/drawing/2014/main" xmlns="" id="{5228D978-8702-458B-B3E4-B523650CDF21}"/>
                          </a:ext>
                        </a:extLst>
                      </p:cNvPr>
                      <p:cNvSpPr>
                        <a:spLocks/>
                      </p:cNvSpPr>
                      <p:nvPr/>
                    </p:nvSpPr>
                    <p:spPr bwMode="auto">
                      <a:xfrm>
                        <a:off x="3697" y="1053"/>
                        <a:ext cx="85" cy="101"/>
                      </a:xfrm>
                      <a:custGeom>
                        <a:avLst/>
                        <a:gdLst>
                          <a:gd name="T0" fmla="*/ 84 w 85"/>
                          <a:gd name="T1" fmla="*/ 35 h 101"/>
                          <a:gd name="T2" fmla="*/ 30 w 85"/>
                          <a:gd name="T3" fmla="*/ 0 h 101"/>
                          <a:gd name="T4" fmla="*/ 0 w 85"/>
                          <a:gd name="T5" fmla="*/ 67 h 101"/>
                          <a:gd name="T6" fmla="*/ 54 w 85"/>
                          <a:gd name="T7" fmla="*/ 100 h 101"/>
                          <a:gd name="T8" fmla="*/ 84 w 85"/>
                          <a:gd name="T9" fmla="*/ 35 h 101"/>
                          <a:gd name="T10" fmla="*/ 0 60000 65536"/>
                          <a:gd name="T11" fmla="*/ 0 60000 65536"/>
                          <a:gd name="T12" fmla="*/ 0 60000 65536"/>
                          <a:gd name="T13" fmla="*/ 0 60000 65536"/>
                          <a:gd name="T14" fmla="*/ 0 60000 65536"/>
                          <a:gd name="T15" fmla="*/ 0 w 85"/>
                          <a:gd name="T16" fmla="*/ 0 h 101"/>
                          <a:gd name="T17" fmla="*/ 85 w 85"/>
                          <a:gd name="T18" fmla="*/ 101 h 101"/>
                        </a:gdLst>
                        <a:ahLst/>
                        <a:cxnLst>
                          <a:cxn ang="T10">
                            <a:pos x="T0" y="T1"/>
                          </a:cxn>
                          <a:cxn ang="T11">
                            <a:pos x="T2" y="T3"/>
                          </a:cxn>
                          <a:cxn ang="T12">
                            <a:pos x="T4" y="T5"/>
                          </a:cxn>
                          <a:cxn ang="T13">
                            <a:pos x="T6" y="T7"/>
                          </a:cxn>
                          <a:cxn ang="T14">
                            <a:pos x="T8" y="T9"/>
                          </a:cxn>
                        </a:cxnLst>
                        <a:rect l="T15" t="T16" r="T17" b="T18"/>
                        <a:pathLst>
                          <a:path w="85" h="101">
                            <a:moveTo>
                              <a:pt x="84" y="35"/>
                            </a:moveTo>
                            <a:lnTo>
                              <a:pt x="30" y="0"/>
                            </a:lnTo>
                            <a:lnTo>
                              <a:pt x="0" y="67"/>
                            </a:lnTo>
                            <a:lnTo>
                              <a:pt x="54" y="100"/>
                            </a:lnTo>
                            <a:lnTo>
                              <a:pt x="84" y="35"/>
                            </a:lnTo>
                          </a:path>
                        </a:pathLst>
                      </a:custGeom>
                      <a:blipFill dpi="0" rotWithShape="0">
                        <a:blip r:embed="rId16"/>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14" name="Freeform 304">
                        <a:extLst>
                          <a:ext uri="{FF2B5EF4-FFF2-40B4-BE49-F238E27FC236}">
                            <a16:creationId xmlns:a16="http://schemas.microsoft.com/office/drawing/2014/main" xmlns="" id="{670D5757-C809-4FE8-B6DC-A2CCD929FA8D}"/>
                          </a:ext>
                        </a:extLst>
                      </p:cNvPr>
                      <p:cNvSpPr>
                        <a:spLocks/>
                      </p:cNvSpPr>
                      <p:nvPr/>
                    </p:nvSpPr>
                    <p:spPr bwMode="auto">
                      <a:xfrm>
                        <a:off x="3690" y="1095"/>
                        <a:ext cx="38" cy="54"/>
                      </a:xfrm>
                      <a:custGeom>
                        <a:avLst/>
                        <a:gdLst>
                          <a:gd name="T0" fmla="*/ 37 w 38"/>
                          <a:gd name="T1" fmla="*/ 33 h 54"/>
                          <a:gd name="T2" fmla="*/ 28 w 38"/>
                          <a:gd name="T3" fmla="*/ 25 h 54"/>
                          <a:gd name="T4" fmla="*/ 23 w 38"/>
                          <a:gd name="T5" fmla="*/ 9 h 54"/>
                          <a:gd name="T6" fmla="*/ 16 w 38"/>
                          <a:gd name="T7" fmla="*/ 4 h 54"/>
                          <a:gd name="T8" fmla="*/ 12 w 38"/>
                          <a:gd name="T9" fmla="*/ 0 h 54"/>
                          <a:gd name="T10" fmla="*/ 10 w 38"/>
                          <a:gd name="T11" fmla="*/ 1 h 54"/>
                          <a:gd name="T12" fmla="*/ 9 w 38"/>
                          <a:gd name="T13" fmla="*/ 5 h 54"/>
                          <a:gd name="T14" fmla="*/ 2 w 38"/>
                          <a:gd name="T15" fmla="*/ 13 h 54"/>
                          <a:gd name="T16" fmla="*/ 0 w 38"/>
                          <a:gd name="T17" fmla="*/ 26 h 54"/>
                          <a:gd name="T18" fmla="*/ 2 w 38"/>
                          <a:gd name="T19" fmla="*/ 36 h 54"/>
                          <a:gd name="T20" fmla="*/ 13 w 38"/>
                          <a:gd name="T21" fmla="*/ 46 h 54"/>
                          <a:gd name="T22" fmla="*/ 33 w 38"/>
                          <a:gd name="T23" fmla="*/ 53 h 54"/>
                          <a:gd name="T24" fmla="*/ 37 w 38"/>
                          <a:gd name="T25" fmla="*/ 33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54"/>
                          <a:gd name="T41" fmla="*/ 38 w 38"/>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54">
                            <a:moveTo>
                              <a:pt x="37" y="33"/>
                            </a:moveTo>
                            <a:lnTo>
                              <a:pt x="28" y="25"/>
                            </a:lnTo>
                            <a:lnTo>
                              <a:pt x="23" y="9"/>
                            </a:lnTo>
                            <a:lnTo>
                              <a:pt x="16" y="4"/>
                            </a:lnTo>
                            <a:lnTo>
                              <a:pt x="12" y="0"/>
                            </a:lnTo>
                            <a:lnTo>
                              <a:pt x="10" y="1"/>
                            </a:lnTo>
                            <a:lnTo>
                              <a:pt x="9" y="5"/>
                            </a:lnTo>
                            <a:lnTo>
                              <a:pt x="2" y="13"/>
                            </a:lnTo>
                            <a:lnTo>
                              <a:pt x="0" y="26"/>
                            </a:lnTo>
                            <a:lnTo>
                              <a:pt x="2" y="36"/>
                            </a:lnTo>
                            <a:lnTo>
                              <a:pt x="13" y="46"/>
                            </a:lnTo>
                            <a:lnTo>
                              <a:pt x="33" y="53"/>
                            </a:lnTo>
                            <a:lnTo>
                              <a:pt x="37" y="33"/>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415" name="Freeform 305">
                        <a:extLst>
                          <a:ext uri="{FF2B5EF4-FFF2-40B4-BE49-F238E27FC236}">
                            <a16:creationId xmlns:a16="http://schemas.microsoft.com/office/drawing/2014/main" xmlns="" id="{966056D5-14D4-4A1D-9938-5E56F52E3E69}"/>
                          </a:ext>
                        </a:extLst>
                      </p:cNvPr>
                      <p:cNvSpPr>
                        <a:spLocks/>
                      </p:cNvSpPr>
                      <p:nvPr/>
                    </p:nvSpPr>
                    <p:spPr bwMode="auto">
                      <a:xfrm>
                        <a:off x="3720" y="1126"/>
                        <a:ext cx="69" cy="60"/>
                      </a:xfrm>
                      <a:custGeom>
                        <a:avLst/>
                        <a:gdLst>
                          <a:gd name="T0" fmla="*/ 68 w 69"/>
                          <a:gd name="T1" fmla="*/ 59 h 60"/>
                          <a:gd name="T2" fmla="*/ 41 w 69"/>
                          <a:gd name="T3" fmla="*/ 49 h 60"/>
                          <a:gd name="T4" fmla="*/ 19 w 69"/>
                          <a:gd name="T5" fmla="*/ 37 h 60"/>
                          <a:gd name="T6" fmla="*/ 0 w 69"/>
                          <a:gd name="T7" fmla="*/ 25 h 60"/>
                          <a:gd name="T8" fmla="*/ 7 w 69"/>
                          <a:gd name="T9" fmla="*/ 0 h 60"/>
                          <a:gd name="T10" fmla="*/ 44 w 69"/>
                          <a:gd name="T11" fmla="*/ 16 h 60"/>
                          <a:gd name="T12" fmla="*/ 65 w 69"/>
                          <a:gd name="T13" fmla="*/ 24 h 60"/>
                          <a:gd name="T14" fmla="*/ 66 w 69"/>
                          <a:gd name="T15" fmla="*/ 20 h 60"/>
                          <a:gd name="T16" fmla="*/ 68 w 69"/>
                          <a:gd name="T17" fmla="*/ 59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0"/>
                          <a:gd name="T29" fmla="*/ 69 w 69"/>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0">
                            <a:moveTo>
                              <a:pt x="68" y="59"/>
                            </a:moveTo>
                            <a:lnTo>
                              <a:pt x="41" y="49"/>
                            </a:lnTo>
                            <a:lnTo>
                              <a:pt x="19" y="37"/>
                            </a:lnTo>
                            <a:lnTo>
                              <a:pt x="0" y="25"/>
                            </a:lnTo>
                            <a:lnTo>
                              <a:pt x="7" y="0"/>
                            </a:lnTo>
                            <a:lnTo>
                              <a:pt x="44" y="16"/>
                            </a:lnTo>
                            <a:lnTo>
                              <a:pt x="65" y="24"/>
                            </a:lnTo>
                            <a:lnTo>
                              <a:pt x="66" y="20"/>
                            </a:lnTo>
                            <a:lnTo>
                              <a:pt x="68" y="59"/>
                            </a:lnTo>
                          </a:path>
                        </a:pathLst>
                      </a:custGeom>
                      <a:blipFill dpi="0" rotWithShape="0">
                        <a:blip r:embed="rId30"/>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408" name="Group 306">
                      <a:extLst>
                        <a:ext uri="{FF2B5EF4-FFF2-40B4-BE49-F238E27FC236}">
                          <a16:creationId xmlns:a16="http://schemas.microsoft.com/office/drawing/2014/main" xmlns="" id="{F16E49CA-069F-4A6D-9F33-4E87B452A6E1}"/>
                        </a:ext>
                      </a:extLst>
                    </p:cNvPr>
                    <p:cNvGrpSpPr>
                      <a:grpSpLocks/>
                    </p:cNvGrpSpPr>
                    <p:nvPr/>
                  </p:nvGrpSpPr>
                  <p:grpSpPr bwMode="auto">
                    <a:xfrm>
                      <a:off x="3716" y="1145"/>
                      <a:ext cx="70" cy="325"/>
                      <a:chOff x="3716" y="1145"/>
                      <a:chExt cx="70" cy="325"/>
                    </a:xfrm>
                  </p:grpSpPr>
                  <p:grpSp>
                    <p:nvGrpSpPr>
                      <p:cNvPr id="14409" name="Group 307">
                        <a:extLst>
                          <a:ext uri="{FF2B5EF4-FFF2-40B4-BE49-F238E27FC236}">
                            <a16:creationId xmlns:a16="http://schemas.microsoft.com/office/drawing/2014/main" xmlns="" id="{9E305632-84CA-49F9-B7E1-0BADD69C8FD4}"/>
                          </a:ext>
                        </a:extLst>
                      </p:cNvPr>
                      <p:cNvGrpSpPr>
                        <a:grpSpLocks/>
                      </p:cNvGrpSpPr>
                      <p:nvPr/>
                    </p:nvGrpSpPr>
                    <p:grpSpPr bwMode="auto">
                      <a:xfrm>
                        <a:off x="3716" y="1145"/>
                        <a:ext cx="70" cy="114"/>
                        <a:chOff x="3716" y="1145"/>
                        <a:chExt cx="70" cy="114"/>
                      </a:xfrm>
                    </p:grpSpPr>
                    <p:sp>
                      <p:nvSpPr>
                        <p:cNvPr id="14411" name="Freeform 308">
                          <a:extLst>
                            <a:ext uri="{FF2B5EF4-FFF2-40B4-BE49-F238E27FC236}">
                              <a16:creationId xmlns:a16="http://schemas.microsoft.com/office/drawing/2014/main" xmlns="" id="{57236F70-6A5B-4D37-B750-DB85200751E7}"/>
                            </a:ext>
                          </a:extLst>
                        </p:cNvPr>
                        <p:cNvSpPr>
                          <a:spLocks/>
                        </p:cNvSpPr>
                        <p:nvPr/>
                      </p:nvSpPr>
                      <p:spPr bwMode="auto">
                        <a:xfrm>
                          <a:off x="3716" y="1145"/>
                          <a:ext cx="61" cy="114"/>
                        </a:xfrm>
                        <a:custGeom>
                          <a:avLst/>
                          <a:gdLst>
                            <a:gd name="T0" fmla="*/ 60 w 61"/>
                            <a:gd name="T1" fmla="*/ 113 h 114"/>
                            <a:gd name="T2" fmla="*/ 1 w 61"/>
                            <a:gd name="T3" fmla="*/ 107 h 114"/>
                            <a:gd name="T4" fmla="*/ 0 w 61"/>
                            <a:gd name="T5" fmla="*/ 0 h 114"/>
                            <a:gd name="T6" fmla="*/ 0 60000 65536"/>
                            <a:gd name="T7" fmla="*/ 0 60000 65536"/>
                            <a:gd name="T8" fmla="*/ 0 60000 65536"/>
                            <a:gd name="T9" fmla="*/ 0 w 61"/>
                            <a:gd name="T10" fmla="*/ 0 h 114"/>
                            <a:gd name="T11" fmla="*/ 61 w 61"/>
                            <a:gd name="T12" fmla="*/ 114 h 114"/>
                          </a:gdLst>
                          <a:ahLst/>
                          <a:cxnLst>
                            <a:cxn ang="T6">
                              <a:pos x="T0" y="T1"/>
                            </a:cxn>
                            <a:cxn ang="T7">
                              <a:pos x="T2" y="T3"/>
                            </a:cxn>
                            <a:cxn ang="T8">
                              <a:pos x="T4" y="T5"/>
                            </a:cxn>
                          </a:cxnLst>
                          <a:rect l="T9" t="T10" r="T11" b="T12"/>
                          <a:pathLst>
                            <a:path w="61" h="114">
                              <a:moveTo>
                                <a:pt x="60" y="113"/>
                              </a:moveTo>
                              <a:lnTo>
                                <a:pt x="1" y="107"/>
                              </a:lnTo>
                              <a:lnTo>
                                <a:pt x="0" y="0"/>
                              </a:lnTo>
                            </a:path>
                          </a:pathLst>
                        </a:custGeom>
                        <a:noFill/>
                        <a:ln w="12700" cap="rnd">
                          <a:solidFill>
                            <a:srgbClr val="7F7F7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12" name="Freeform 309">
                          <a:extLst>
                            <a:ext uri="{FF2B5EF4-FFF2-40B4-BE49-F238E27FC236}">
                              <a16:creationId xmlns:a16="http://schemas.microsoft.com/office/drawing/2014/main" xmlns="" id="{2505568E-DEA4-4E7D-9068-48E7AB8EC4DA}"/>
                            </a:ext>
                          </a:extLst>
                        </p:cNvPr>
                        <p:cNvSpPr>
                          <a:spLocks/>
                        </p:cNvSpPr>
                        <p:nvPr/>
                      </p:nvSpPr>
                      <p:spPr bwMode="auto">
                        <a:xfrm>
                          <a:off x="3717" y="1158"/>
                          <a:ext cx="69" cy="30"/>
                        </a:xfrm>
                        <a:custGeom>
                          <a:avLst/>
                          <a:gdLst>
                            <a:gd name="T0" fmla="*/ 68 w 69"/>
                            <a:gd name="T1" fmla="*/ 29 h 30"/>
                            <a:gd name="T2" fmla="*/ 44 w 69"/>
                            <a:gd name="T3" fmla="*/ 21 h 30"/>
                            <a:gd name="T4" fmla="*/ 0 w 69"/>
                            <a:gd name="T5" fmla="*/ 0 h 30"/>
                            <a:gd name="T6" fmla="*/ 0 60000 65536"/>
                            <a:gd name="T7" fmla="*/ 0 60000 65536"/>
                            <a:gd name="T8" fmla="*/ 0 60000 65536"/>
                            <a:gd name="T9" fmla="*/ 0 w 69"/>
                            <a:gd name="T10" fmla="*/ 0 h 30"/>
                            <a:gd name="T11" fmla="*/ 69 w 69"/>
                            <a:gd name="T12" fmla="*/ 30 h 30"/>
                          </a:gdLst>
                          <a:ahLst/>
                          <a:cxnLst>
                            <a:cxn ang="T6">
                              <a:pos x="T0" y="T1"/>
                            </a:cxn>
                            <a:cxn ang="T7">
                              <a:pos x="T2" y="T3"/>
                            </a:cxn>
                            <a:cxn ang="T8">
                              <a:pos x="T4" y="T5"/>
                            </a:cxn>
                          </a:cxnLst>
                          <a:rect l="T9" t="T10" r="T11" b="T12"/>
                          <a:pathLst>
                            <a:path w="69" h="30">
                              <a:moveTo>
                                <a:pt x="68" y="29"/>
                              </a:moveTo>
                              <a:lnTo>
                                <a:pt x="44" y="21"/>
                              </a:lnTo>
                              <a:lnTo>
                                <a:pt x="0" y="0"/>
                              </a:lnTo>
                            </a:path>
                          </a:pathLst>
                        </a:custGeom>
                        <a:noFill/>
                        <a:ln w="12700" cap="rnd">
                          <a:solidFill>
                            <a:srgbClr val="7F7F7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4410" name="Freeform 310">
                        <a:extLst>
                          <a:ext uri="{FF2B5EF4-FFF2-40B4-BE49-F238E27FC236}">
                            <a16:creationId xmlns:a16="http://schemas.microsoft.com/office/drawing/2014/main" xmlns="" id="{D0DB77FE-D97B-4DD5-8CE5-838AF5736297}"/>
                          </a:ext>
                        </a:extLst>
                      </p:cNvPr>
                      <p:cNvSpPr>
                        <a:spLocks/>
                      </p:cNvSpPr>
                      <p:nvPr/>
                    </p:nvSpPr>
                    <p:spPr bwMode="auto">
                      <a:xfrm>
                        <a:off x="3728" y="1275"/>
                        <a:ext cx="10" cy="195"/>
                      </a:xfrm>
                      <a:custGeom>
                        <a:avLst/>
                        <a:gdLst>
                          <a:gd name="T0" fmla="*/ 0 w 10"/>
                          <a:gd name="T1" fmla="*/ 0 h 195"/>
                          <a:gd name="T2" fmla="*/ 3 w 10"/>
                          <a:gd name="T3" fmla="*/ 104 h 195"/>
                          <a:gd name="T4" fmla="*/ 9 w 10"/>
                          <a:gd name="T5" fmla="*/ 194 h 195"/>
                          <a:gd name="T6" fmla="*/ 0 60000 65536"/>
                          <a:gd name="T7" fmla="*/ 0 60000 65536"/>
                          <a:gd name="T8" fmla="*/ 0 60000 65536"/>
                          <a:gd name="T9" fmla="*/ 0 w 10"/>
                          <a:gd name="T10" fmla="*/ 0 h 195"/>
                          <a:gd name="T11" fmla="*/ 10 w 10"/>
                          <a:gd name="T12" fmla="*/ 195 h 195"/>
                        </a:gdLst>
                        <a:ahLst/>
                        <a:cxnLst>
                          <a:cxn ang="T6">
                            <a:pos x="T0" y="T1"/>
                          </a:cxn>
                          <a:cxn ang="T7">
                            <a:pos x="T2" y="T3"/>
                          </a:cxn>
                          <a:cxn ang="T8">
                            <a:pos x="T4" y="T5"/>
                          </a:cxn>
                        </a:cxnLst>
                        <a:rect l="T9" t="T10" r="T11" b="T12"/>
                        <a:pathLst>
                          <a:path w="10" h="195">
                            <a:moveTo>
                              <a:pt x="0" y="0"/>
                            </a:moveTo>
                            <a:lnTo>
                              <a:pt x="3" y="104"/>
                            </a:lnTo>
                            <a:lnTo>
                              <a:pt x="9" y="194"/>
                            </a:lnTo>
                          </a:path>
                        </a:pathLst>
                      </a:custGeom>
                      <a:noFill/>
                      <a:ln w="12700" cap="rnd">
                        <a:solidFill>
                          <a:srgbClr val="7F7F7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grpSp>
        </p:grpSp>
      </p:grpSp>
      <p:grpSp>
        <p:nvGrpSpPr>
          <p:cNvPr id="14606" name="Group 258">
            <a:extLst>
              <a:ext uri="{FF2B5EF4-FFF2-40B4-BE49-F238E27FC236}">
                <a16:creationId xmlns:a16="http://schemas.microsoft.com/office/drawing/2014/main" xmlns="" id="{DE16B137-ACCC-4AE9-B826-DF76558C50B7}"/>
              </a:ext>
            </a:extLst>
          </p:cNvPr>
          <p:cNvGrpSpPr>
            <a:grpSpLocks/>
          </p:cNvGrpSpPr>
          <p:nvPr/>
        </p:nvGrpSpPr>
        <p:grpSpPr bwMode="auto">
          <a:xfrm>
            <a:off x="685800" y="4013200"/>
            <a:ext cx="7086600" cy="989013"/>
            <a:chOff x="685800" y="4013200"/>
            <a:chExt cx="7086600" cy="989675"/>
          </a:xfrm>
        </p:grpSpPr>
        <p:sp>
          <p:nvSpPr>
            <p:cNvPr id="14342" name="Rectangle 312">
              <a:extLst>
                <a:ext uri="{FF2B5EF4-FFF2-40B4-BE49-F238E27FC236}">
                  <a16:creationId xmlns:a16="http://schemas.microsoft.com/office/drawing/2014/main" xmlns="" id="{2DA67123-62CC-454B-837F-2B0564092F12}"/>
                </a:ext>
              </a:extLst>
            </p:cNvPr>
            <p:cNvSpPr>
              <a:spLocks noChangeArrowheads="1"/>
            </p:cNvSpPr>
            <p:nvPr/>
          </p:nvSpPr>
          <p:spPr bwMode="auto">
            <a:xfrm>
              <a:off x="685800" y="4048125"/>
              <a:ext cx="5791200" cy="95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r>
                <a:rPr lang="en-US" altLang="en-US" b="1">
                  <a:solidFill>
                    <a:schemeClr val="accent2"/>
                  </a:solidFill>
                  <a:cs typeface="Arial" panose="020B0604020202020204" pitchFamily="34" charset="0"/>
                </a:rPr>
                <a:t>Sample</a:t>
              </a:r>
              <a:r>
                <a:rPr lang="en-US" altLang="en-US" b="1">
                  <a:solidFill>
                    <a:srgbClr val="003399"/>
                  </a:solidFill>
                  <a:cs typeface="Arial" panose="020B0604020202020204" pitchFamily="34" charset="0"/>
                </a:rPr>
                <a:t>  </a:t>
              </a:r>
            </a:p>
            <a:p>
              <a:pPr>
                <a:spcBef>
                  <a:spcPct val="0"/>
                </a:spcBef>
                <a:buClrTx/>
                <a:buFontTx/>
                <a:buNone/>
              </a:pPr>
              <a:r>
                <a:rPr lang="en-US" altLang="en-US">
                  <a:cs typeface="Arial" panose="020B0604020202020204" pitchFamily="34" charset="0"/>
                </a:rPr>
                <a:t>A subset, or part, of the population.</a:t>
              </a:r>
            </a:p>
          </p:txBody>
        </p:sp>
        <p:grpSp>
          <p:nvGrpSpPr>
            <p:cNvPr id="14343" name="Group 328">
              <a:extLst>
                <a:ext uri="{FF2B5EF4-FFF2-40B4-BE49-F238E27FC236}">
                  <a16:creationId xmlns:a16="http://schemas.microsoft.com/office/drawing/2014/main" xmlns="" id="{E7C47ED9-56E7-43E1-8371-D92CD155423D}"/>
                </a:ext>
              </a:extLst>
            </p:cNvPr>
            <p:cNvGrpSpPr>
              <a:grpSpLocks/>
            </p:cNvGrpSpPr>
            <p:nvPr/>
          </p:nvGrpSpPr>
          <p:grpSpPr bwMode="auto">
            <a:xfrm>
              <a:off x="6705600" y="4013200"/>
              <a:ext cx="1066800" cy="939800"/>
              <a:chOff x="3552" y="2270"/>
              <a:chExt cx="579" cy="788"/>
            </a:xfrm>
          </p:grpSpPr>
          <p:grpSp>
            <p:nvGrpSpPr>
              <p:cNvPr id="14344" name="Group 329">
                <a:extLst>
                  <a:ext uri="{FF2B5EF4-FFF2-40B4-BE49-F238E27FC236}">
                    <a16:creationId xmlns:a16="http://schemas.microsoft.com/office/drawing/2014/main" xmlns="" id="{44F93756-6933-4719-85ED-525738DC64BC}"/>
                  </a:ext>
                </a:extLst>
              </p:cNvPr>
              <p:cNvGrpSpPr>
                <a:grpSpLocks/>
              </p:cNvGrpSpPr>
              <p:nvPr/>
            </p:nvGrpSpPr>
            <p:grpSpPr bwMode="auto">
              <a:xfrm>
                <a:off x="3552" y="2352"/>
                <a:ext cx="224" cy="706"/>
                <a:chOff x="3552" y="2352"/>
                <a:chExt cx="224" cy="706"/>
              </a:xfrm>
            </p:grpSpPr>
            <p:grpSp>
              <p:nvGrpSpPr>
                <p:cNvPr id="14375" name="Group 330">
                  <a:extLst>
                    <a:ext uri="{FF2B5EF4-FFF2-40B4-BE49-F238E27FC236}">
                      <a16:creationId xmlns:a16="http://schemas.microsoft.com/office/drawing/2014/main" xmlns="" id="{D24D96B2-EF0C-4848-8975-CD033F3901C0}"/>
                    </a:ext>
                  </a:extLst>
                </p:cNvPr>
                <p:cNvGrpSpPr>
                  <a:grpSpLocks/>
                </p:cNvGrpSpPr>
                <p:nvPr/>
              </p:nvGrpSpPr>
              <p:grpSpPr bwMode="auto">
                <a:xfrm>
                  <a:off x="3552" y="2455"/>
                  <a:ext cx="224" cy="199"/>
                  <a:chOff x="3552" y="2455"/>
                  <a:chExt cx="224" cy="199"/>
                </a:xfrm>
              </p:grpSpPr>
              <p:sp>
                <p:nvSpPr>
                  <p:cNvPr id="14383" name="Freeform 331">
                    <a:extLst>
                      <a:ext uri="{FF2B5EF4-FFF2-40B4-BE49-F238E27FC236}">
                        <a16:creationId xmlns:a16="http://schemas.microsoft.com/office/drawing/2014/main" xmlns="" id="{83203DD0-9D48-4030-A095-09FF1CBB5E3E}"/>
                      </a:ext>
                    </a:extLst>
                  </p:cNvPr>
                  <p:cNvSpPr>
                    <a:spLocks/>
                  </p:cNvSpPr>
                  <p:nvPr/>
                </p:nvSpPr>
                <p:spPr bwMode="auto">
                  <a:xfrm>
                    <a:off x="3552" y="2455"/>
                    <a:ext cx="224" cy="199"/>
                  </a:xfrm>
                  <a:custGeom>
                    <a:avLst/>
                    <a:gdLst>
                      <a:gd name="T0" fmla="*/ 85 w 224"/>
                      <a:gd name="T1" fmla="*/ 0 h 199"/>
                      <a:gd name="T2" fmla="*/ 58 w 224"/>
                      <a:gd name="T3" fmla="*/ 16 h 199"/>
                      <a:gd name="T4" fmla="*/ 31 w 224"/>
                      <a:gd name="T5" fmla="*/ 30 h 199"/>
                      <a:gd name="T6" fmla="*/ 14 w 224"/>
                      <a:gd name="T7" fmla="*/ 87 h 199"/>
                      <a:gd name="T8" fmla="*/ 1 w 224"/>
                      <a:gd name="T9" fmla="*/ 130 h 199"/>
                      <a:gd name="T10" fmla="*/ 0 w 224"/>
                      <a:gd name="T11" fmla="*/ 139 h 199"/>
                      <a:gd name="T12" fmla="*/ 12 w 224"/>
                      <a:gd name="T13" fmla="*/ 161 h 199"/>
                      <a:gd name="T14" fmla="*/ 20 w 224"/>
                      <a:gd name="T15" fmla="*/ 168 h 199"/>
                      <a:gd name="T16" fmla="*/ 27 w 224"/>
                      <a:gd name="T17" fmla="*/ 170 h 199"/>
                      <a:gd name="T18" fmla="*/ 28 w 224"/>
                      <a:gd name="T19" fmla="*/ 176 h 199"/>
                      <a:gd name="T20" fmla="*/ 41 w 224"/>
                      <a:gd name="T21" fmla="*/ 167 h 199"/>
                      <a:gd name="T22" fmla="*/ 42 w 224"/>
                      <a:gd name="T23" fmla="*/ 190 h 199"/>
                      <a:gd name="T24" fmla="*/ 50 w 224"/>
                      <a:gd name="T25" fmla="*/ 198 h 199"/>
                      <a:gd name="T26" fmla="*/ 180 w 224"/>
                      <a:gd name="T27" fmla="*/ 198 h 199"/>
                      <a:gd name="T28" fmla="*/ 191 w 224"/>
                      <a:gd name="T29" fmla="*/ 187 h 199"/>
                      <a:gd name="T30" fmla="*/ 189 w 224"/>
                      <a:gd name="T31" fmla="*/ 167 h 199"/>
                      <a:gd name="T32" fmla="*/ 203 w 224"/>
                      <a:gd name="T33" fmla="*/ 180 h 199"/>
                      <a:gd name="T34" fmla="*/ 223 w 224"/>
                      <a:gd name="T35" fmla="*/ 142 h 199"/>
                      <a:gd name="T36" fmla="*/ 183 w 224"/>
                      <a:gd name="T37" fmla="*/ 26 h 199"/>
                      <a:gd name="T38" fmla="*/ 140 w 224"/>
                      <a:gd name="T39" fmla="*/ 11 h 199"/>
                      <a:gd name="T40" fmla="*/ 127 w 224"/>
                      <a:gd name="T41" fmla="*/ 3 h 199"/>
                      <a:gd name="T42" fmla="*/ 107 w 224"/>
                      <a:gd name="T43" fmla="*/ 22 h 199"/>
                      <a:gd name="T44" fmla="*/ 85 w 224"/>
                      <a:gd name="T45" fmla="*/ 0 h 1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24"/>
                      <a:gd name="T70" fmla="*/ 0 h 199"/>
                      <a:gd name="T71" fmla="*/ 224 w 224"/>
                      <a:gd name="T72" fmla="*/ 199 h 19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24" h="199">
                        <a:moveTo>
                          <a:pt x="85" y="0"/>
                        </a:moveTo>
                        <a:lnTo>
                          <a:pt x="58" y="16"/>
                        </a:lnTo>
                        <a:lnTo>
                          <a:pt x="31" y="30"/>
                        </a:lnTo>
                        <a:lnTo>
                          <a:pt x="14" y="87"/>
                        </a:lnTo>
                        <a:lnTo>
                          <a:pt x="1" y="130"/>
                        </a:lnTo>
                        <a:lnTo>
                          <a:pt x="0" y="139"/>
                        </a:lnTo>
                        <a:lnTo>
                          <a:pt x="12" y="161"/>
                        </a:lnTo>
                        <a:lnTo>
                          <a:pt x="20" y="168"/>
                        </a:lnTo>
                        <a:lnTo>
                          <a:pt x="27" y="170"/>
                        </a:lnTo>
                        <a:lnTo>
                          <a:pt x="28" y="176"/>
                        </a:lnTo>
                        <a:lnTo>
                          <a:pt x="41" y="167"/>
                        </a:lnTo>
                        <a:lnTo>
                          <a:pt x="42" y="190"/>
                        </a:lnTo>
                        <a:lnTo>
                          <a:pt x="50" y="198"/>
                        </a:lnTo>
                        <a:lnTo>
                          <a:pt x="180" y="198"/>
                        </a:lnTo>
                        <a:lnTo>
                          <a:pt x="191" y="187"/>
                        </a:lnTo>
                        <a:lnTo>
                          <a:pt x="189" y="167"/>
                        </a:lnTo>
                        <a:lnTo>
                          <a:pt x="203" y="180"/>
                        </a:lnTo>
                        <a:lnTo>
                          <a:pt x="223" y="142"/>
                        </a:lnTo>
                        <a:lnTo>
                          <a:pt x="183" y="26"/>
                        </a:lnTo>
                        <a:lnTo>
                          <a:pt x="140" y="11"/>
                        </a:lnTo>
                        <a:lnTo>
                          <a:pt x="127" y="3"/>
                        </a:lnTo>
                        <a:lnTo>
                          <a:pt x="107" y="22"/>
                        </a:lnTo>
                        <a:lnTo>
                          <a:pt x="85" y="0"/>
                        </a:lnTo>
                      </a:path>
                    </a:pathLst>
                  </a:custGeom>
                  <a:blipFill dpi="0" rotWithShape="0">
                    <a:blip r:embed="rId21"/>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384" name="Group 332">
                    <a:extLst>
                      <a:ext uri="{FF2B5EF4-FFF2-40B4-BE49-F238E27FC236}">
                        <a16:creationId xmlns:a16="http://schemas.microsoft.com/office/drawing/2014/main" xmlns="" id="{FFB0A41C-E426-4CD3-A181-46B27B5A8645}"/>
                      </a:ext>
                    </a:extLst>
                  </p:cNvPr>
                  <p:cNvGrpSpPr>
                    <a:grpSpLocks/>
                  </p:cNvGrpSpPr>
                  <p:nvPr/>
                </p:nvGrpSpPr>
                <p:grpSpPr bwMode="auto">
                  <a:xfrm>
                    <a:off x="3596" y="2475"/>
                    <a:ext cx="155" cy="179"/>
                    <a:chOff x="3596" y="2475"/>
                    <a:chExt cx="155" cy="179"/>
                  </a:xfrm>
                </p:grpSpPr>
                <p:sp>
                  <p:nvSpPr>
                    <p:cNvPr id="14385" name="Freeform 333">
                      <a:extLst>
                        <a:ext uri="{FF2B5EF4-FFF2-40B4-BE49-F238E27FC236}">
                          <a16:creationId xmlns:a16="http://schemas.microsoft.com/office/drawing/2014/main" xmlns="" id="{D15D8D93-310B-42DD-B52D-400BE41823AC}"/>
                        </a:ext>
                      </a:extLst>
                    </p:cNvPr>
                    <p:cNvSpPr>
                      <a:spLocks/>
                    </p:cNvSpPr>
                    <p:nvPr/>
                  </p:nvSpPr>
                  <p:spPr bwMode="auto">
                    <a:xfrm>
                      <a:off x="3644" y="2475"/>
                      <a:ext cx="34" cy="179"/>
                    </a:xfrm>
                    <a:custGeom>
                      <a:avLst/>
                      <a:gdLst>
                        <a:gd name="T0" fmla="*/ 9 w 34"/>
                        <a:gd name="T1" fmla="*/ 0 h 179"/>
                        <a:gd name="T2" fmla="*/ 3 w 34"/>
                        <a:gd name="T3" fmla="*/ 12 h 179"/>
                        <a:gd name="T4" fmla="*/ 9 w 34"/>
                        <a:gd name="T5" fmla="*/ 18 h 179"/>
                        <a:gd name="T6" fmla="*/ 0 w 34"/>
                        <a:gd name="T7" fmla="*/ 142 h 179"/>
                        <a:gd name="T8" fmla="*/ 1 w 34"/>
                        <a:gd name="T9" fmla="*/ 164 h 179"/>
                        <a:gd name="T10" fmla="*/ 18 w 34"/>
                        <a:gd name="T11" fmla="*/ 178 h 179"/>
                        <a:gd name="T12" fmla="*/ 33 w 34"/>
                        <a:gd name="T13" fmla="*/ 163 h 179"/>
                        <a:gd name="T14" fmla="*/ 33 w 34"/>
                        <a:gd name="T15" fmla="*/ 137 h 179"/>
                        <a:gd name="T16" fmla="*/ 19 w 34"/>
                        <a:gd name="T17" fmla="*/ 19 h 179"/>
                        <a:gd name="T18" fmla="*/ 25 w 34"/>
                        <a:gd name="T19" fmla="*/ 12 h 179"/>
                        <a:gd name="T20" fmla="*/ 20 w 34"/>
                        <a:gd name="T21" fmla="*/ 0 h 179"/>
                        <a:gd name="T22" fmla="*/ 15 w 34"/>
                        <a:gd name="T23" fmla="*/ 4 h 179"/>
                        <a:gd name="T24" fmla="*/ 9 w 34"/>
                        <a:gd name="T25" fmla="*/ 0 h 1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
                        <a:gd name="T40" fmla="*/ 0 h 179"/>
                        <a:gd name="T41" fmla="*/ 34 w 34"/>
                        <a:gd name="T42" fmla="*/ 179 h 1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 h="179">
                          <a:moveTo>
                            <a:pt x="9" y="0"/>
                          </a:moveTo>
                          <a:lnTo>
                            <a:pt x="3" y="12"/>
                          </a:lnTo>
                          <a:lnTo>
                            <a:pt x="9" y="18"/>
                          </a:lnTo>
                          <a:lnTo>
                            <a:pt x="0" y="142"/>
                          </a:lnTo>
                          <a:lnTo>
                            <a:pt x="1" y="164"/>
                          </a:lnTo>
                          <a:lnTo>
                            <a:pt x="18" y="178"/>
                          </a:lnTo>
                          <a:lnTo>
                            <a:pt x="33" y="163"/>
                          </a:lnTo>
                          <a:lnTo>
                            <a:pt x="33" y="137"/>
                          </a:lnTo>
                          <a:lnTo>
                            <a:pt x="19" y="19"/>
                          </a:lnTo>
                          <a:lnTo>
                            <a:pt x="25" y="12"/>
                          </a:lnTo>
                          <a:lnTo>
                            <a:pt x="20" y="0"/>
                          </a:lnTo>
                          <a:lnTo>
                            <a:pt x="15" y="4"/>
                          </a:lnTo>
                          <a:lnTo>
                            <a:pt x="9" y="0"/>
                          </a:lnTo>
                        </a:path>
                      </a:pathLst>
                    </a:custGeom>
                    <a:blipFill dpi="0" rotWithShape="0">
                      <a:blip r:embed="rId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386" name="Group 334">
                      <a:extLst>
                        <a:ext uri="{FF2B5EF4-FFF2-40B4-BE49-F238E27FC236}">
                          <a16:creationId xmlns:a16="http://schemas.microsoft.com/office/drawing/2014/main" xmlns="" id="{F787D0F4-B09C-4838-BCCC-5B93844E87CA}"/>
                        </a:ext>
                      </a:extLst>
                    </p:cNvPr>
                    <p:cNvGrpSpPr>
                      <a:grpSpLocks/>
                    </p:cNvGrpSpPr>
                    <p:nvPr/>
                  </p:nvGrpSpPr>
                  <p:grpSpPr bwMode="auto">
                    <a:xfrm>
                      <a:off x="3596" y="2551"/>
                      <a:ext cx="155" cy="61"/>
                      <a:chOff x="3596" y="2551"/>
                      <a:chExt cx="155" cy="61"/>
                    </a:xfrm>
                  </p:grpSpPr>
                  <p:sp>
                    <p:nvSpPr>
                      <p:cNvPr id="14387" name="Freeform 335">
                        <a:extLst>
                          <a:ext uri="{FF2B5EF4-FFF2-40B4-BE49-F238E27FC236}">
                            <a16:creationId xmlns:a16="http://schemas.microsoft.com/office/drawing/2014/main" xmlns="" id="{BBC0BA4E-4FEF-4391-9829-324A445D0B32}"/>
                          </a:ext>
                        </a:extLst>
                      </p:cNvPr>
                      <p:cNvSpPr>
                        <a:spLocks/>
                      </p:cNvSpPr>
                      <p:nvPr/>
                    </p:nvSpPr>
                    <p:spPr bwMode="auto">
                      <a:xfrm>
                        <a:off x="3629" y="2563"/>
                        <a:ext cx="121" cy="40"/>
                      </a:xfrm>
                      <a:custGeom>
                        <a:avLst/>
                        <a:gdLst>
                          <a:gd name="T0" fmla="*/ 10 w 121"/>
                          <a:gd name="T1" fmla="*/ 24 h 40"/>
                          <a:gd name="T2" fmla="*/ 92 w 121"/>
                          <a:gd name="T3" fmla="*/ 0 h 40"/>
                          <a:gd name="T4" fmla="*/ 120 w 121"/>
                          <a:gd name="T5" fmla="*/ 3 h 40"/>
                          <a:gd name="T6" fmla="*/ 20 w 121"/>
                          <a:gd name="T7" fmla="*/ 39 h 40"/>
                          <a:gd name="T8" fmla="*/ 0 w 121"/>
                          <a:gd name="T9" fmla="*/ 28 h 40"/>
                          <a:gd name="T10" fmla="*/ 10 w 121"/>
                          <a:gd name="T11" fmla="*/ 24 h 40"/>
                          <a:gd name="T12" fmla="*/ 0 60000 65536"/>
                          <a:gd name="T13" fmla="*/ 0 60000 65536"/>
                          <a:gd name="T14" fmla="*/ 0 60000 65536"/>
                          <a:gd name="T15" fmla="*/ 0 60000 65536"/>
                          <a:gd name="T16" fmla="*/ 0 60000 65536"/>
                          <a:gd name="T17" fmla="*/ 0 60000 65536"/>
                          <a:gd name="T18" fmla="*/ 0 w 121"/>
                          <a:gd name="T19" fmla="*/ 0 h 40"/>
                          <a:gd name="T20" fmla="*/ 121 w 121"/>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21" h="40">
                            <a:moveTo>
                              <a:pt x="10" y="24"/>
                            </a:moveTo>
                            <a:lnTo>
                              <a:pt x="92" y="0"/>
                            </a:lnTo>
                            <a:lnTo>
                              <a:pt x="120" y="3"/>
                            </a:lnTo>
                            <a:lnTo>
                              <a:pt x="20" y="39"/>
                            </a:lnTo>
                            <a:lnTo>
                              <a:pt x="0" y="28"/>
                            </a:lnTo>
                            <a:lnTo>
                              <a:pt x="10" y="2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88" name="Freeform 336">
                        <a:extLst>
                          <a:ext uri="{FF2B5EF4-FFF2-40B4-BE49-F238E27FC236}">
                            <a16:creationId xmlns:a16="http://schemas.microsoft.com/office/drawing/2014/main" xmlns="" id="{E940A9DC-FA16-4C7D-9DFB-144959AB8D25}"/>
                          </a:ext>
                        </a:extLst>
                      </p:cNvPr>
                      <p:cNvSpPr>
                        <a:spLocks/>
                      </p:cNvSpPr>
                      <p:nvPr/>
                    </p:nvSpPr>
                    <p:spPr bwMode="auto">
                      <a:xfrm>
                        <a:off x="3683" y="2565"/>
                        <a:ext cx="68" cy="45"/>
                      </a:xfrm>
                      <a:custGeom>
                        <a:avLst/>
                        <a:gdLst>
                          <a:gd name="T0" fmla="*/ 35 w 68"/>
                          <a:gd name="T1" fmla="*/ 0 h 45"/>
                          <a:gd name="T2" fmla="*/ 8 w 68"/>
                          <a:gd name="T3" fmla="*/ 7 h 45"/>
                          <a:gd name="T4" fmla="*/ 6 w 68"/>
                          <a:gd name="T5" fmla="*/ 16 h 45"/>
                          <a:gd name="T6" fmla="*/ 0 w 68"/>
                          <a:gd name="T7" fmla="*/ 23 h 45"/>
                          <a:gd name="T8" fmla="*/ 11 w 68"/>
                          <a:gd name="T9" fmla="*/ 35 h 45"/>
                          <a:gd name="T10" fmla="*/ 26 w 68"/>
                          <a:gd name="T11" fmla="*/ 43 h 45"/>
                          <a:gd name="T12" fmla="*/ 48 w 68"/>
                          <a:gd name="T13" fmla="*/ 44 h 45"/>
                          <a:gd name="T14" fmla="*/ 67 w 68"/>
                          <a:gd name="T15" fmla="*/ 25 h 45"/>
                          <a:gd name="T16" fmla="*/ 65 w 68"/>
                          <a:gd name="T17" fmla="*/ 1 h 45"/>
                          <a:gd name="T18" fmla="*/ 48 w 68"/>
                          <a:gd name="T19" fmla="*/ 13 h 45"/>
                          <a:gd name="T20" fmla="*/ 35 w 68"/>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45"/>
                          <a:gd name="T35" fmla="*/ 68 w 68"/>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45">
                            <a:moveTo>
                              <a:pt x="35" y="0"/>
                            </a:moveTo>
                            <a:lnTo>
                              <a:pt x="8" y="7"/>
                            </a:lnTo>
                            <a:lnTo>
                              <a:pt x="6" y="16"/>
                            </a:lnTo>
                            <a:lnTo>
                              <a:pt x="0" y="23"/>
                            </a:lnTo>
                            <a:lnTo>
                              <a:pt x="11" y="35"/>
                            </a:lnTo>
                            <a:lnTo>
                              <a:pt x="26" y="43"/>
                            </a:lnTo>
                            <a:lnTo>
                              <a:pt x="48" y="44"/>
                            </a:lnTo>
                            <a:lnTo>
                              <a:pt x="67" y="25"/>
                            </a:lnTo>
                            <a:lnTo>
                              <a:pt x="65" y="1"/>
                            </a:lnTo>
                            <a:lnTo>
                              <a:pt x="48" y="13"/>
                            </a:lnTo>
                            <a:lnTo>
                              <a:pt x="35" y="0"/>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89" name="Freeform 337">
                        <a:extLst>
                          <a:ext uri="{FF2B5EF4-FFF2-40B4-BE49-F238E27FC236}">
                            <a16:creationId xmlns:a16="http://schemas.microsoft.com/office/drawing/2014/main" xmlns="" id="{6A741871-FDC3-4798-882F-0D805F12D010}"/>
                          </a:ext>
                        </a:extLst>
                      </p:cNvPr>
                      <p:cNvSpPr>
                        <a:spLocks/>
                      </p:cNvSpPr>
                      <p:nvPr/>
                    </p:nvSpPr>
                    <p:spPr bwMode="auto">
                      <a:xfrm>
                        <a:off x="3596" y="2551"/>
                        <a:ext cx="55" cy="61"/>
                      </a:xfrm>
                      <a:custGeom>
                        <a:avLst/>
                        <a:gdLst>
                          <a:gd name="T0" fmla="*/ 0 w 55"/>
                          <a:gd name="T1" fmla="*/ 37 h 61"/>
                          <a:gd name="T2" fmla="*/ 6 w 55"/>
                          <a:gd name="T3" fmla="*/ 27 h 61"/>
                          <a:gd name="T4" fmla="*/ 12 w 55"/>
                          <a:gd name="T5" fmla="*/ 16 h 61"/>
                          <a:gd name="T6" fmla="*/ 15 w 55"/>
                          <a:gd name="T7" fmla="*/ 5 h 61"/>
                          <a:gd name="T8" fmla="*/ 31 w 55"/>
                          <a:gd name="T9" fmla="*/ 0 h 61"/>
                          <a:gd name="T10" fmla="*/ 44 w 55"/>
                          <a:gd name="T11" fmla="*/ 0 h 61"/>
                          <a:gd name="T12" fmla="*/ 54 w 55"/>
                          <a:gd name="T13" fmla="*/ 30 h 61"/>
                          <a:gd name="T14" fmla="*/ 51 w 55"/>
                          <a:gd name="T15" fmla="*/ 37 h 61"/>
                          <a:gd name="T16" fmla="*/ 44 w 55"/>
                          <a:gd name="T17" fmla="*/ 45 h 61"/>
                          <a:gd name="T18" fmla="*/ 33 w 55"/>
                          <a:gd name="T19" fmla="*/ 48 h 61"/>
                          <a:gd name="T20" fmla="*/ 25 w 55"/>
                          <a:gd name="T21" fmla="*/ 49 h 61"/>
                          <a:gd name="T22" fmla="*/ 21 w 55"/>
                          <a:gd name="T23" fmla="*/ 51 h 61"/>
                          <a:gd name="T24" fmla="*/ 16 w 55"/>
                          <a:gd name="T25" fmla="*/ 57 h 61"/>
                          <a:gd name="T26" fmla="*/ 6 w 55"/>
                          <a:gd name="T27" fmla="*/ 60 h 61"/>
                          <a:gd name="T28" fmla="*/ 2 w 55"/>
                          <a:gd name="T29" fmla="*/ 60 h 61"/>
                          <a:gd name="T30" fmla="*/ 0 w 55"/>
                          <a:gd name="T31" fmla="*/ 37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
                          <a:gd name="T49" fmla="*/ 0 h 61"/>
                          <a:gd name="T50" fmla="*/ 55 w 55"/>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 h="61">
                            <a:moveTo>
                              <a:pt x="0" y="37"/>
                            </a:moveTo>
                            <a:lnTo>
                              <a:pt x="6" y="27"/>
                            </a:lnTo>
                            <a:lnTo>
                              <a:pt x="12" y="16"/>
                            </a:lnTo>
                            <a:lnTo>
                              <a:pt x="15" y="5"/>
                            </a:lnTo>
                            <a:lnTo>
                              <a:pt x="31" y="0"/>
                            </a:lnTo>
                            <a:lnTo>
                              <a:pt x="44" y="0"/>
                            </a:lnTo>
                            <a:lnTo>
                              <a:pt x="54" y="30"/>
                            </a:lnTo>
                            <a:lnTo>
                              <a:pt x="51" y="37"/>
                            </a:lnTo>
                            <a:lnTo>
                              <a:pt x="44" y="45"/>
                            </a:lnTo>
                            <a:lnTo>
                              <a:pt x="33" y="48"/>
                            </a:lnTo>
                            <a:lnTo>
                              <a:pt x="25" y="49"/>
                            </a:lnTo>
                            <a:lnTo>
                              <a:pt x="21" y="51"/>
                            </a:lnTo>
                            <a:lnTo>
                              <a:pt x="16" y="57"/>
                            </a:lnTo>
                            <a:lnTo>
                              <a:pt x="6" y="60"/>
                            </a:lnTo>
                            <a:lnTo>
                              <a:pt x="2" y="60"/>
                            </a:lnTo>
                            <a:lnTo>
                              <a:pt x="0" y="37"/>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grpSp>
              <p:nvGrpSpPr>
                <p:cNvPr id="14376" name="Group 338">
                  <a:extLst>
                    <a:ext uri="{FF2B5EF4-FFF2-40B4-BE49-F238E27FC236}">
                      <a16:creationId xmlns:a16="http://schemas.microsoft.com/office/drawing/2014/main" xmlns="" id="{ADDB30DE-64BE-4C6E-90C6-1ADCD854CC22}"/>
                    </a:ext>
                  </a:extLst>
                </p:cNvPr>
                <p:cNvGrpSpPr>
                  <a:grpSpLocks/>
                </p:cNvGrpSpPr>
                <p:nvPr/>
              </p:nvGrpSpPr>
              <p:grpSpPr bwMode="auto">
                <a:xfrm>
                  <a:off x="3622" y="2352"/>
                  <a:ext cx="77" cy="129"/>
                  <a:chOff x="3622" y="2352"/>
                  <a:chExt cx="77" cy="129"/>
                </a:xfrm>
              </p:grpSpPr>
              <p:sp>
                <p:nvSpPr>
                  <p:cNvPr id="14381" name="Freeform 339">
                    <a:extLst>
                      <a:ext uri="{FF2B5EF4-FFF2-40B4-BE49-F238E27FC236}">
                        <a16:creationId xmlns:a16="http://schemas.microsoft.com/office/drawing/2014/main" xmlns="" id="{61C3E136-3136-4412-9FF5-8224BF7784D7}"/>
                      </a:ext>
                    </a:extLst>
                  </p:cNvPr>
                  <p:cNvSpPr>
                    <a:spLocks/>
                  </p:cNvSpPr>
                  <p:nvPr/>
                </p:nvSpPr>
                <p:spPr bwMode="auto">
                  <a:xfrm>
                    <a:off x="3623" y="2359"/>
                    <a:ext cx="72" cy="122"/>
                  </a:xfrm>
                  <a:custGeom>
                    <a:avLst/>
                    <a:gdLst>
                      <a:gd name="T0" fmla="*/ 0 w 72"/>
                      <a:gd name="T1" fmla="*/ 52 h 122"/>
                      <a:gd name="T2" fmla="*/ 3 w 72"/>
                      <a:gd name="T3" fmla="*/ 62 h 122"/>
                      <a:gd name="T4" fmla="*/ 5 w 72"/>
                      <a:gd name="T5" fmla="*/ 68 h 122"/>
                      <a:gd name="T6" fmla="*/ 8 w 72"/>
                      <a:gd name="T7" fmla="*/ 73 h 122"/>
                      <a:gd name="T8" fmla="*/ 12 w 72"/>
                      <a:gd name="T9" fmla="*/ 72 h 122"/>
                      <a:gd name="T10" fmla="*/ 13 w 72"/>
                      <a:gd name="T11" fmla="*/ 72 h 122"/>
                      <a:gd name="T12" fmla="*/ 13 w 72"/>
                      <a:gd name="T13" fmla="*/ 96 h 122"/>
                      <a:gd name="T14" fmla="*/ 35 w 72"/>
                      <a:gd name="T15" fmla="*/ 121 h 122"/>
                      <a:gd name="T16" fmla="*/ 55 w 72"/>
                      <a:gd name="T17" fmla="*/ 102 h 122"/>
                      <a:gd name="T18" fmla="*/ 56 w 72"/>
                      <a:gd name="T19" fmla="*/ 96 h 122"/>
                      <a:gd name="T20" fmla="*/ 59 w 72"/>
                      <a:gd name="T21" fmla="*/ 91 h 122"/>
                      <a:gd name="T22" fmla="*/ 62 w 72"/>
                      <a:gd name="T23" fmla="*/ 86 h 122"/>
                      <a:gd name="T24" fmla="*/ 64 w 72"/>
                      <a:gd name="T25" fmla="*/ 76 h 122"/>
                      <a:gd name="T26" fmla="*/ 69 w 72"/>
                      <a:gd name="T27" fmla="*/ 66 h 122"/>
                      <a:gd name="T28" fmla="*/ 70 w 72"/>
                      <a:gd name="T29" fmla="*/ 57 h 122"/>
                      <a:gd name="T30" fmla="*/ 70 w 72"/>
                      <a:gd name="T31" fmla="*/ 36 h 122"/>
                      <a:gd name="T32" fmla="*/ 71 w 72"/>
                      <a:gd name="T33" fmla="*/ 28 h 122"/>
                      <a:gd name="T34" fmla="*/ 69 w 72"/>
                      <a:gd name="T35" fmla="*/ 19 h 122"/>
                      <a:gd name="T36" fmla="*/ 65 w 72"/>
                      <a:gd name="T37" fmla="*/ 11 h 122"/>
                      <a:gd name="T38" fmla="*/ 57 w 72"/>
                      <a:gd name="T39" fmla="*/ 5 h 122"/>
                      <a:gd name="T40" fmla="*/ 48 w 72"/>
                      <a:gd name="T41" fmla="*/ 2 h 122"/>
                      <a:gd name="T42" fmla="*/ 38 w 72"/>
                      <a:gd name="T43" fmla="*/ 0 h 122"/>
                      <a:gd name="T44" fmla="*/ 28 w 72"/>
                      <a:gd name="T45" fmla="*/ 1 h 122"/>
                      <a:gd name="T46" fmla="*/ 20 w 72"/>
                      <a:gd name="T47" fmla="*/ 4 h 122"/>
                      <a:gd name="T48" fmla="*/ 13 w 72"/>
                      <a:gd name="T49" fmla="*/ 9 h 122"/>
                      <a:gd name="T50" fmla="*/ 8 w 72"/>
                      <a:gd name="T51" fmla="*/ 15 h 122"/>
                      <a:gd name="T52" fmla="*/ 5 w 72"/>
                      <a:gd name="T53" fmla="*/ 20 h 122"/>
                      <a:gd name="T54" fmla="*/ 2 w 72"/>
                      <a:gd name="T55" fmla="*/ 27 h 122"/>
                      <a:gd name="T56" fmla="*/ 1 w 72"/>
                      <a:gd name="T57" fmla="*/ 34 h 122"/>
                      <a:gd name="T58" fmla="*/ 1 w 72"/>
                      <a:gd name="T59" fmla="*/ 42 h 122"/>
                      <a:gd name="T60" fmla="*/ 2 w 72"/>
                      <a:gd name="T61" fmla="*/ 48 h 122"/>
                      <a:gd name="T62" fmla="*/ 0 w 72"/>
                      <a:gd name="T63" fmla="*/ 52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122"/>
                      <a:gd name="T98" fmla="*/ 72 w 72"/>
                      <a:gd name="T99" fmla="*/ 122 h 1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122">
                        <a:moveTo>
                          <a:pt x="0" y="52"/>
                        </a:moveTo>
                        <a:lnTo>
                          <a:pt x="3" y="62"/>
                        </a:lnTo>
                        <a:lnTo>
                          <a:pt x="5" y="68"/>
                        </a:lnTo>
                        <a:lnTo>
                          <a:pt x="8" y="73"/>
                        </a:lnTo>
                        <a:lnTo>
                          <a:pt x="12" y="72"/>
                        </a:lnTo>
                        <a:lnTo>
                          <a:pt x="13" y="72"/>
                        </a:lnTo>
                        <a:lnTo>
                          <a:pt x="13" y="96"/>
                        </a:lnTo>
                        <a:lnTo>
                          <a:pt x="35" y="121"/>
                        </a:lnTo>
                        <a:lnTo>
                          <a:pt x="55" y="102"/>
                        </a:lnTo>
                        <a:lnTo>
                          <a:pt x="56" y="96"/>
                        </a:lnTo>
                        <a:lnTo>
                          <a:pt x="59" y="91"/>
                        </a:lnTo>
                        <a:lnTo>
                          <a:pt x="62" y="86"/>
                        </a:lnTo>
                        <a:lnTo>
                          <a:pt x="64" y="76"/>
                        </a:lnTo>
                        <a:lnTo>
                          <a:pt x="69" y="66"/>
                        </a:lnTo>
                        <a:lnTo>
                          <a:pt x="70" y="57"/>
                        </a:lnTo>
                        <a:lnTo>
                          <a:pt x="70" y="36"/>
                        </a:lnTo>
                        <a:lnTo>
                          <a:pt x="71" y="28"/>
                        </a:lnTo>
                        <a:lnTo>
                          <a:pt x="69" y="19"/>
                        </a:lnTo>
                        <a:lnTo>
                          <a:pt x="65" y="11"/>
                        </a:lnTo>
                        <a:lnTo>
                          <a:pt x="57" y="5"/>
                        </a:lnTo>
                        <a:lnTo>
                          <a:pt x="48" y="2"/>
                        </a:lnTo>
                        <a:lnTo>
                          <a:pt x="38" y="0"/>
                        </a:lnTo>
                        <a:lnTo>
                          <a:pt x="28" y="1"/>
                        </a:lnTo>
                        <a:lnTo>
                          <a:pt x="20" y="4"/>
                        </a:lnTo>
                        <a:lnTo>
                          <a:pt x="13" y="9"/>
                        </a:lnTo>
                        <a:lnTo>
                          <a:pt x="8" y="15"/>
                        </a:lnTo>
                        <a:lnTo>
                          <a:pt x="5" y="20"/>
                        </a:lnTo>
                        <a:lnTo>
                          <a:pt x="2" y="27"/>
                        </a:lnTo>
                        <a:lnTo>
                          <a:pt x="1" y="34"/>
                        </a:lnTo>
                        <a:lnTo>
                          <a:pt x="1" y="42"/>
                        </a:lnTo>
                        <a:lnTo>
                          <a:pt x="2" y="48"/>
                        </a:lnTo>
                        <a:lnTo>
                          <a:pt x="0" y="52"/>
                        </a:lnTo>
                      </a:path>
                    </a:pathLst>
                  </a:custGeom>
                  <a:blipFill dpi="0" rotWithShape="0">
                    <a:blip r:embed="rId2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82" name="Freeform 340">
                    <a:extLst>
                      <a:ext uri="{FF2B5EF4-FFF2-40B4-BE49-F238E27FC236}">
                        <a16:creationId xmlns:a16="http://schemas.microsoft.com/office/drawing/2014/main" xmlns="" id="{17BE4F53-A4A1-4922-9699-2D6545A102F2}"/>
                      </a:ext>
                    </a:extLst>
                  </p:cNvPr>
                  <p:cNvSpPr>
                    <a:spLocks/>
                  </p:cNvSpPr>
                  <p:nvPr/>
                </p:nvSpPr>
                <p:spPr bwMode="auto">
                  <a:xfrm>
                    <a:off x="3622" y="2352"/>
                    <a:ext cx="77" cy="67"/>
                  </a:xfrm>
                  <a:custGeom>
                    <a:avLst/>
                    <a:gdLst>
                      <a:gd name="T0" fmla="*/ 0 w 77"/>
                      <a:gd name="T1" fmla="*/ 54 h 67"/>
                      <a:gd name="T2" fmla="*/ 0 w 77"/>
                      <a:gd name="T3" fmla="*/ 46 h 67"/>
                      <a:gd name="T4" fmla="*/ 1 w 77"/>
                      <a:gd name="T5" fmla="*/ 35 h 67"/>
                      <a:gd name="T6" fmla="*/ 3 w 77"/>
                      <a:gd name="T7" fmla="*/ 25 h 67"/>
                      <a:gd name="T8" fmla="*/ 6 w 77"/>
                      <a:gd name="T9" fmla="*/ 18 h 67"/>
                      <a:gd name="T10" fmla="*/ 10 w 77"/>
                      <a:gd name="T11" fmla="*/ 12 h 67"/>
                      <a:gd name="T12" fmla="*/ 16 w 77"/>
                      <a:gd name="T13" fmla="*/ 9 h 67"/>
                      <a:gd name="T14" fmla="*/ 20 w 77"/>
                      <a:gd name="T15" fmla="*/ 6 h 67"/>
                      <a:gd name="T16" fmla="*/ 27 w 77"/>
                      <a:gd name="T17" fmla="*/ 3 h 67"/>
                      <a:gd name="T18" fmla="*/ 34 w 77"/>
                      <a:gd name="T19" fmla="*/ 0 h 67"/>
                      <a:gd name="T20" fmla="*/ 43 w 77"/>
                      <a:gd name="T21" fmla="*/ 0 h 67"/>
                      <a:gd name="T22" fmla="*/ 52 w 77"/>
                      <a:gd name="T23" fmla="*/ 2 h 67"/>
                      <a:gd name="T24" fmla="*/ 57 w 77"/>
                      <a:gd name="T25" fmla="*/ 5 h 67"/>
                      <a:gd name="T26" fmla="*/ 62 w 77"/>
                      <a:gd name="T27" fmla="*/ 8 h 67"/>
                      <a:gd name="T28" fmla="*/ 69 w 77"/>
                      <a:gd name="T29" fmla="*/ 14 h 67"/>
                      <a:gd name="T30" fmla="*/ 73 w 77"/>
                      <a:gd name="T31" fmla="*/ 19 h 67"/>
                      <a:gd name="T32" fmla="*/ 76 w 77"/>
                      <a:gd name="T33" fmla="*/ 21 h 67"/>
                      <a:gd name="T34" fmla="*/ 73 w 77"/>
                      <a:gd name="T35" fmla="*/ 22 h 67"/>
                      <a:gd name="T36" fmla="*/ 73 w 77"/>
                      <a:gd name="T37" fmla="*/ 24 h 67"/>
                      <a:gd name="T38" fmla="*/ 73 w 77"/>
                      <a:gd name="T39" fmla="*/ 27 h 67"/>
                      <a:gd name="T40" fmla="*/ 72 w 77"/>
                      <a:gd name="T41" fmla="*/ 32 h 67"/>
                      <a:gd name="T42" fmla="*/ 74 w 77"/>
                      <a:gd name="T43" fmla="*/ 39 h 67"/>
                      <a:gd name="T44" fmla="*/ 75 w 77"/>
                      <a:gd name="T45" fmla="*/ 47 h 67"/>
                      <a:gd name="T46" fmla="*/ 71 w 77"/>
                      <a:gd name="T47" fmla="*/ 56 h 67"/>
                      <a:gd name="T48" fmla="*/ 71 w 77"/>
                      <a:gd name="T49" fmla="*/ 44 h 67"/>
                      <a:gd name="T50" fmla="*/ 71 w 77"/>
                      <a:gd name="T51" fmla="*/ 35 h 67"/>
                      <a:gd name="T52" fmla="*/ 69 w 77"/>
                      <a:gd name="T53" fmla="*/ 31 h 67"/>
                      <a:gd name="T54" fmla="*/ 66 w 77"/>
                      <a:gd name="T55" fmla="*/ 29 h 67"/>
                      <a:gd name="T56" fmla="*/ 64 w 77"/>
                      <a:gd name="T57" fmla="*/ 27 h 67"/>
                      <a:gd name="T58" fmla="*/ 62 w 77"/>
                      <a:gd name="T59" fmla="*/ 27 h 67"/>
                      <a:gd name="T60" fmla="*/ 57 w 77"/>
                      <a:gd name="T61" fmla="*/ 29 h 67"/>
                      <a:gd name="T62" fmla="*/ 52 w 77"/>
                      <a:gd name="T63" fmla="*/ 29 h 67"/>
                      <a:gd name="T64" fmla="*/ 46 w 77"/>
                      <a:gd name="T65" fmla="*/ 29 h 67"/>
                      <a:gd name="T66" fmla="*/ 41 w 77"/>
                      <a:gd name="T67" fmla="*/ 29 h 67"/>
                      <a:gd name="T68" fmla="*/ 37 w 77"/>
                      <a:gd name="T69" fmla="*/ 29 h 67"/>
                      <a:gd name="T70" fmla="*/ 40 w 77"/>
                      <a:gd name="T71" fmla="*/ 30 h 67"/>
                      <a:gd name="T72" fmla="*/ 43 w 77"/>
                      <a:gd name="T73" fmla="*/ 31 h 67"/>
                      <a:gd name="T74" fmla="*/ 40 w 77"/>
                      <a:gd name="T75" fmla="*/ 32 h 67"/>
                      <a:gd name="T76" fmla="*/ 34 w 77"/>
                      <a:gd name="T77" fmla="*/ 31 h 67"/>
                      <a:gd name="T78" fmla="*/ 29 w 77"/>
                      <a:gd name="T79" fmla="*/ 31 h 67"/>
                      <a:gd name="T80" fmla="*/ 23 w 77"/>
                      <a:gd name="T81" fmla="*/ 30 h 67"/>
                      <a:gd name="T82" fmla="*/ 19 w 77"/>
                      <a:gd name="T83" fmla="*/ 30 h 67"/>
                      <a:gd name="T84" fmla="*/ 17 w 77"/>
                      <a:gd name="T85" fmla="*/ 30 h 67"/>
                      <a:gd name="T86" fmla="*/ 18 w 77"/>
                      <a:gd name="T87" fmla="*/ 31 h 67"/>
                      <a:gd name="T88" fmla="*/ 19 w 77"/>
                      <a:gd name="T89" fmla="*/ 34 h 67"/>
                      <a:gd name="T90" fmla="*/ 19 w 77"/>
                      <a:gd name="T91" fmla="*/ 38 h 67"/>
                      <a:gd name="T92" fmla="*/ 18 w 77"/>
                      <a:gd name="T93" fmla="*/ 42 h 67"/>
                      <a:gd name="T94" fmla="*/ 15 w 77"/>
                      <a:gd name="T95" fmla="*/ 46 h 67"/>
                      <a:gd name="T96" fmla="*/ 14 w 77"/>
                      <a:gd name="T97" fmla="*/ 51 h 67"/>
                      <a:gd name="T98" fmla="*/ 13 w 77"/>
                      <a:gd name="T99" fmla="*/ 57 h 67"/>
                      <a:gd name="T100" fmla="*/ 14 w 77"/>
                      <a:gd name="T101" fmla="*/ 63 h 67"/>
                      <a:gd name="T102" fmla="*/ 14 w 77"/>
                      <a:gd name="T103" fmla="*/ 66 h 67"/>
                      <a:gd name="T104" fmla="*/ 10 w 77"/>
                      <a:gd name="T105" fmla="*/ 61 h 67"/>
                      <a:gd name="T106" fmla="*/ 5 w 77"/>
                      <a:gd name="T107" fmla="*/ 56 h 67"/>
                      <a:gd name="T108" fmla="*/ 3 w 77"/>
                      <a:gd name="T109" fmla="*/ 57 h 67"/>
                      <a:gd name="T110" fmla="*/ 2 w 77"/>
                      <a:gd name="T111" fmla="*/ 61 h 67"/>
                      <a:gd name="T112" fmla="*/ 0 w 77"/>
                      <a:gd name="T113" fmla="*/ 54 h 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7"/>
                      <a:gd name="T172" fmla="*/ 0 h 67"/>
                      <a:gd name="T173" fmla="*/ 77 w 77"/>
                      <a:gd name="T174" fmla="*/ 67 h 6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7" h="67">
                        <a:moveTo>
                          <a:pt x="0" y="54"/>
                        </a:moveTo>
                        <a:lnTo>
                          <a:pt x="0" y="46"/>
                        </a:lnTo>
                        <a:lnTo>
                          <a:pt x="1" y="35"/>
                        </a:lnTo>
                        <a:lnTo>
                          <a:pt x="3" y="25"/>
                        </a:lnTo>
                        <a:lnTo>
                          <a:pt x="6" y="18"/>
                        </a:lnTo>
                        <a:lnTo>
                          <a:pt x="10" y="12"/>
                        </a:lnTo>
                        <a:lnTo>
                          <a:pt x="16" y="9"/>
                        </a:lnTo>
                        <a:lnTo>
                          <a:pt x="20" y="6"/>
                        </a:lnTo>
                        <a:lnTo>
                          <a:pt x="27" y="3"/>
                        </a:lnTo>
                        <a:lnTo>
                          <a:pt x="34" y="0"/>
                        </a:lnTo>
                        <a:lnTo>
                          <a:pt x="43" y="0"/>
                        </a:lnTo>
                        <a:lnTo>
                          <a:pt x="52" y="2"/>
                        </a:lnTo>
                        <a:lnTo>
                          <a:pt x="57" y="5"/>
                        </a:lnTo>
                        <a:lnTo>
                          <a:pt x="62" y="8"/>
                        </a:lnTo>
                        <a:lnTo>
                          <a:pt x="69" y="14"/>
                        </a:lnTo>
                        <a:lnTo>
                          <a:pt x="73" y="19"/>
                        </a:lnTo>
                        <a:lnTo>
                          <a:pt x="76" y="21"/>
                        </a:lnTo>
                        <a:lnTo>
                          <a:pt x="73" y="22"/>
                        </a:lnTo>
                        <a:lnTo>
                          <a:pt x="73" y="24"/>
                        </a:lnTo>
                        <a:lnTo>
                          <a:pt x="73" y="27"/>
                        </a:lnTo>
                        <a:lnTo>
                          <a:pt x="72" y="32"/>
                        </a:lnTo>
                        <a:lnTo>
                          <a:pt x="74" y="39"/>
                        </a:lnTo>
                        <a:lnTo>
                          <a:pt x="75" y="47"/>
                        </a:lnTo>
                        <a:lnTo>
                          <a:pt x="71" y="56"/>
                        </a:lnTo>
                        <a:lnTo>
                          <a:pt x="71" y="44"/>
                        </a:lnTo>
                        <a:lnTo>
                          <a:pt x="71" y="35"/>
                        </a:lnTo>
                        <a:lnTo>
                          <a:pt x="69" y="31"/>
                        </a:lnTo>
                        <a:lnTo>
                          <a:pt x="66" y="29"/>
                        </a:lnTo>
                        <a:lnTo>
                          <a:pt x="64" y="27"/>
                        </a:lnTo>
                        <a:lnTo>
                          <a:pt x="62" y="27"/>
                        </a:lnTo>
                        <a:lnTo>
                          <a:pt x="57" y="29"/>
                        </a:lnTo>
                        <a:lnTo>
                          <a:pt x="52" y="29"/>
                        </a:lnTo>
                        <a:lnTo>
                          <a:pt x="46" y="29"/>
                        </a:lnTo>
                        <a:lnTo>
                          <a:pt x="41" y="29"/>
                        </a:lnTo>
                        <a:lnTo>
                          <a:pt x="37" y="29"/>
                        </a:lnTo>
                        <a:lnTo>
                          <a:pt x="40" y="30"/>
                        </a:lnTo>
                        <a:lnTo>
                          <a:pt x="43" y="31"/>
                        </a:lnTo>
                        <a:lnTo>
                          <a:pt x="40" y="32"/>
                        </a:lnTo>
                        <a:lnTo>
                          <a:pt x="34" y="31"/>
                        </a:lnTo>
                        <a:lnTo>
                          <a:pt x="29" y="31"/>
                        </a:lnTo>
                        <a:lnTo>
                          <a:pt x="23" y="30"/>
                        </a:lnTo>
                        <a:lnTo>
                          <a:pt x="19" y="30"/>
                        </a:lnTo>
                        <a:lnTo>
                          <a:pt x="17" y="30"/>
                        </a:lnTo>
                        <a:lnTo>
                          <a:pt x="18" y="31"/>
                        </a:lnTo>
                        <a:lnTo>
                          <a:pt x="19" y="34"/>
                        </a:lnTo>
                        <a:lnTo>
                          <a:pt x="19" y="38"/>
                        </a:lnTo>
                        <a:lnTo>
                          <a:pt x="18" y="42"/>
                        </a:lnTo>
                        <a:lnTo>
                          <a:pt x="15" y="46"/>
                        </a:lnTo>
                        <a:lnTo>
                          <a:pt x="14" y="51"/>
                        </a:lnTo>
                        <a:lnTo>
                          <a:pt x="13" y="57"/>
                        </a:lnTo>
                        <a:lnTo>
                          <a:pt x="14" y="63"/>
                        </a:lnTo>
                        <a:lnTo>
                          <a:pt x="14" y="66"/>
                        </a:lnTo>
                        <a:lnTo>
                          <a:pt x="10" y="61"/>
                        </a:lnTo>
                        <a:lnTo>
                          <a:pt x="5" y="56"/>
                        </a:lnTo>
                        <a:lnTo>
                          <a:pt x="3" y="57"/>
                        </a:lnTo>
                        <a:lnTo>
                          <a:pt x="2" y="61"/>
                        </a:lnTo>
                        <a:lnTo>
                          <a:pt x="0" y="5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377" name="Group 341">
                  <a:extLst>
                    <a:ext uri="{FF2B5EF4-FFF2-40B4-BE49-F238E27FC236}">
                      <a16:creationId xmlns:a16="http://schemas.microsoft.com/office/drawing/2014/main" xmlns="" id="{4ADCA568-1F68-4C94-B6E7-F51DB4408D4B}"/>
                    </a:ext>
                  </a:extLst>
                </p:cNvPr>
                <p:cNvGrpSpPr>
                  <a:grpSpLocks/>
                </p:cNvGrpSpPr>
                <p:nvPr/>
              </p:nvGrpSpPr>
              <p:grpSpPr bwMode="auto">
                <a:xfrm>
                  <a:off x="3557" y="3004"/>
                  <a:ext cx="210" cy="54"/>
                  <a:chOff x="3557" y="3004"/>
                  <a:chExt cx="210" cy="54"/>
                </a:xfrm>
              </p:grpSpPr>
              <p:sp>
                <p:nvSpPr>
                  <p:cNvPr id="14379" name="Freeform 342">
                    <a:extLst>
                      <a:ext uri="{FF2B5EF4-FFF2-40B4-BE49-F238E27FC236}">
                        <a16:creationId xmlns:a16="http://schemas.microsoft.com/office/drawing/2014/main" xmlns="" id="{173987E5-3483-42C8-809D-D0AF571A3466}"/>
                      </a:ext>
                    </a:extLst>
                  </p:cNvPr>
                  <p:cNvSpPr>
                    <a:spLocks/>
                  </p:cNvSpPr>
                  <p:nvPr/>
                </p:nvSpPr>
                <p:spPr bwMode="auto">
                  <a:xfrm>
                    <a:off x="3557" y="3004"/>
                    <a:ext cx="93" cy="54"/>
                  </a:xfrm>
                  <a:custGeom>
                    <a:avLst/>
                    <a:gdLst>
                      <a:gd name="T0" fmla="*/ 43 w 93"/>
                      <a:gd name="T1" fmla="*/ 7 h 54"/>
                      <a:gd name="T2" fmla="*/ 32 w 93"/>
                      <a:gd name="T3" fmla="*/ 16 h 54"/>
                      <a:gd name="T4" fmla="*/ 18 w 93"/>
                      <a:gd name="T5" fmla="*/ 26 h 54"/>
                      <a:gd name="T6" fmla="*/ 7 w 93"/>
                      <a:gd name="T7" fmla="*/ 32 h 54"/>
                      <a:gd name="T8" fmla="*/ 1 w 93"/>
                      <a:gd name="T9" fmla="*/ 37 h 54"/>
                      <a:gd name="T10" fmla="*/ 0 w 93"/>
                      <a:gd name="T11" fmla="*/ 46 h 54"/>
                      <a:gd name="T12" fmla="*/ 6 w 93"/>
                      <a:gd name="T13" fmla="*/ 50 h 54"/>
                      <a:gd name="T14" fmla="*/ 19 w 93"/>
                      <a:gd name="T15" fmla="*/ 52 h 54"/>
                      <a:gd name="T16" fmla="*/ 31 w 93"/>
                      <a:gd name="T17" fmla="*/ 53 h 54"/>
                      <a:gd name="T18" fmla="*/ 43 w 93"/>
                      <a:gd name="T19" fmla="*/ 52 h 54"/>
                      <a:gd name="T20" fmla="*/ 52 w 93"/>
                      <a:gd name="T21" fmla="*/ 46 h 54"/>
                      <a:gd name="T22" fmla="*/ 67 w 93"/>
                      <a:gd name="T23" fmla="*/ 40 h 54"/>
                      <a:gd name="T24" fmla="*/ 90 w 93"/>
                      <a:gd name="T25" fmla="*/ 34 h 54"/>
                      <a:gd name="T26" fmla="*/ 92 w 93"/>
                      <a:gd name="T27" fmla="*/ 13 h 54"/>
                      <a:gd name="T28" fmla="*/ 89 w 93"/>
                      <a:gd name="T29" fmla="*/ 0 h 54"/>
                      <a:gd name="T30" fmla="*/ 43 w 93"/>
                      <a:gd name="T31" fmla="*/ 7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3"/>
                      <a:gd name="T49" fmla="*/ 0 h 54"/>
                      <a:gd name="T50" fmla="*/ 93 w 93"/>
                      <a:gd name="T51" fmla="*/ 54 h 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3" h="54">
                        <a:moveTo>
                          <a:pt x="43" y="7"/>
                        </a:moveTo>
                        <a:lnTo>
                          <a:pt x="32" y="16"/>
                        </a:lnTo>
                        <a:lnTo>
                          <a:pt x="18" y="26"/>
                        </a:lnTo>
                        <a:lnTo>
                          <a:pt x="7" y="32"/>
                        </a:lnTo>
                        <a:lnTo>
                          <a:pt x="1" y="37"/>
                        </a:lnTo>
                        <a:lnTo>
                          <a:pt x="0" y="46"/>
                        </a:lnTo>
                        <a:lnTo>
                          <a:pt x="6" y="50"/>
                        </a:lnTo>
                        <a:lnTo>
                          <a:pt x="19" y="52"/>
                        </a:lnTo>
                        <a:lnTo>
                          <a:pt x="31" y="53"/>
                        </a:lnTo>
                        <a:lnTo>
                          <a:pt x="43" y="52"/>
                        </a:lnTo>
                        <a:lnTo>
                          <a:pt x="52" y="46"/>
                        </a:lnTo>
                        <a:lnTo>
                          <a:pt x="67" y="40"/>
                        </a:lnTo>
                        <a:lnTo>
                          <a:pt x="90" y="34"/>
                        </a:lnTo>
                        <a:lnTo>
                          <a:pt x="92" y="13"/>
                        </a:lnTo>
                        <a:lnTo>
                          <a:pt x="89" y="0"/>
                        </a:lnTo>
                        <a:lnTo>
                          <a:pt x="43" y="7"/>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80" name="Freeform 343">
                    <a:extLst>
                      <a:ext uri="{FF2B5EF4-FFF2-40B4-BE49-F238E27FC236}">
                        <a16:creationId xmlns:a16="http://schemas.microsoft.com/office/drawing/2014/main" xmlns="" id="{A15C8C4B-15DC-4CF1-ABC7-96765F29C11D}"/>
                      </a:ext>
                    </a:extLst>
                  </p:cNvPr>
                  <p:cNvSpPr>
                    <a:spLocks/>
                  </p:cNvSpPr>
                  <p:nvPr/>
                </p:nvSpPr>
                <p:spPr bwMode="auto">
                  <a:xfrm>
                    <a:off x="3671" y="3008"/>
                    <a:ext cx="96" cy="46"/>
                  </a:xfrm>
                  <a:custGeom>
                    <a:avLst/>
                    <a:gdLst>
                      <a:gd name="T0" fmla="*/ 2 w 96"/>
                      <a:gd name="T1" fmla="*/ 0 h 46"/>
                      <a:gd name="T2" fmla="*/ 0 w 96"/>
                      <a:gd name="T3" fmla="*/ 18 h 46"/>
                      <a:gd name="T4" fmla="*/ 2 w 96"/>
                      <a:gd name="T5" fmla="*/ 31 h 46"/>
                      <a:gd name="T6" fmla="*/ 24 w 96"/>
                      <a:gd name="T7" fmla="*/ 36 h 46"/>
                      <a:gd name="T8" fmla="*/ 35 w 96"/>
                      <a:gd name="T9" fmla="*/ 36 h 46"/>
                      <a:gd name="T10" fmla="*/ 51 w 96"/>
                      <a:gd name="T11" fmla="*/ 41 h 46"/>
                      <a:gd name="T12" fmla="*/ 69 w 96"/>
                      <a:gd name="T13" fmla="*/ 44 h 46"/>
                      <a:gd name="T14" fmla="*/ 94 w 96"/>
                      <a:gd name="T15" fmla="*/ 45 h 46"/>
                      <a:gd name="T16" fmla="*/ 95 w 96"/>
                      <a:gd name="T17" fmla="*/ 39 h 46"/>
                      <a:gd name="T18" fmla="*/ 95 w 96"/>
                      <a:gd name="T19" fmla="*/ 32 h 46"/>
                      <a:gd name="T20" fmla="*/ 75 w 96"/>
                      <a:gd name="T21" fmla="*/ 21 h 46"/>
                      <a:gd name="T22" fmla="*/ 54 w 96"/>
                      <a:gd name="T23" fmla="*/ 9 h 46"/>
                      <a:gd name="T24" fmla="*/ 41 w 96"/>
                      <a:gd name="T25" fmla="*/ 0 h 46"/>
                      <a:gd name="T26" fmla="*/ 2 w 96"/>
                      <a:gd name="T27" fmla="*/ 0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46"/>
                      <a:gd name="T44" fmla="*/ 96 w 96"/>
                      <a:gd name="T45" fmla="*/ 46 h 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46">
                        <a:moveTo>
                          <a:pt x="2" y="0"/>
                        </a:moveTo>
                        <a:lnTo>
                          <a:pt x="0" y="18"/>
                        </a:lnTo>
                        <a:lnTo>
                          <a:pt x="2" y="31"/>
                        </a:lnTo>
                        <a:lnTo>
                          <a:pt x="24" y="36"/>
                        </a:lnTo>
                        <a:lnTo>
                          <a:pt x="35" y="36"/>
                        </a:lnTo>
                        <a:lnTo>
                          <a:pt x="51" y="41"/>
                        </a:lnTo>
                        <a:lnTo>
                          <a:pt x="69" y="44"/>
                        </a:lnTo>
                        <a:lnTo>
                          <a:pt x="94" y="45"/>
                        </a:lnTo>
                        <a:lnTo>
                          <a:pt x="95" y="39"/>
                        </a:lnTo>
                        <a:lnTo>
                          <a:pt x="95" y="32"/>
                        </a:lnTo>
                        <a:lnTo>
                          <a:pt x="75" y="21"/>
                        </a:lnTo>
                        <a:lnTo>
                          <a:pt x="54" y="9"/>
                        </a:lnTo>
                        <a:lnTo>
                          <a:pt x="41" y="0"/>
                        </a:lnTo>
                        <a:lnTo>
                          <a:pt x="2" y="0"/>
                        </a:lnTo>
                      </a:path>
                    </a:pathLst>
                  </a:custGeom>
                  <a:blipFill dpi="0" rotWithShape="0">
                    <a:blip r:embed="rId2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378" name="Freeform 344">
                  <a:extLst>
                    <a:ext uri="{FF2B5EF4-FFF2-40B4-BE49-F238E27FC236}">
                      <a16:creationId xmlns:a16="http://schemas.microsoft.com/office/drawing/2014/main" xmlns="" id="{B8F9C0DB-E1BC-4BA5-A0C3-E0DA70ACBAFE}"/>
                    </a:ext>
                  </a:extLst>
                </p:cNvPr>
                <p:cNvSpPr>
                  <a:spLocks/>
                </p:cNvSpPr>
                <p:nvPr/>
              </p:nvSpPr>
              <p:spPr bwMode="auto">
                <a:xfrm>
                  <a:off x="3594" y="2651"/>
                  <a:ext cx="143" cy="373"/>
                </a:xfrm>
                <a:custGeom>
                  <a:avLst/>
                  <a:gdLst>
                    <a:gd name="T0" fmla="*/ 4 w 143"/>
                    <a:gd name="T1" fmla="*/ 0 h 373"/>
                    <a:gd name="T2" fmla="*/ 0 w 143"/>
                    <a:gd name="T3" fmla="*/ 33 h 373"/>
                    <a:gd name="T4" fmla="*/ 0 w 143"/>
                    <a:gd name="T5" fmla="*/ 84 h 373"/>
                    <a:gd name="T6" fmla="*/ 0 w 143"/>
                    <a:gd name="T7" fmla="*/ 144 h 373"/>
                    <a:gd name="T8" fmla="*/ 4 w 143"/>
                    <a:gd name="T9" fmla="*/ 179 h 373"/>
                    <a:gd name="T10" fmla="*/ 4 w 143"/>
                    <a:gd name="T11" fmla="*/ 194 h 373"/>
                    <a:gd name="T12" fmla="*/ 1 w 143"/>
                    <a:gd name="T13" fmla="*/ 251 h 373"/>
                    <a:gd name="T14" fmla="*/ 3 w 143"/>
                    <a:gd name="T15" fmla="*/ 292 h 373"/>
                    <a:gd name="T16" fmla="*/ 6 w 143"/>
                    <a:gd name="T17" fmla="*/ 348 h 373"/>
                    <a:gd name="T18" fmla="*/ 6 w 143"/>
                    <a:gd name="T19" fmla="*/ 363 h 373"/>
                    <a:gd name="T20" fmla="*/ 15 w 143"/>
                    <a:gd name="T21" fmla="*/ 370 h 373"/>
                    <a:gd name="T22" fmla="*/ 51 w 143"/>
                    <a:gd name="T23" fmla="*/ 361 h 373"/>
                    <a:gd name="T24" fmla="*/ 62 w 143"/>
                    <a:gd name="T25" fmla="*/ 242 h 373"/>
                    <a:gd name="T26" fmla="*/ 65 w 143"/>
                    <a:gd name="T27" fmla="*/ 167 h 373"/>
                    <a:gd name="T28" fmla="*/ 69 w 143"/>
                    <a:gd name="T29" fmla="*/ 102 h 373"/>
                    <a:gd name="T30" fmla="*/ 73 w 143"/>
                    <a:gd name="T31" fmla="*/ 206 h 373"/>
                    <a:gd name="T32" fmla="*/ 78 w 143"/>
                    <a:gd name="T33" fmla="*/ 360 h 373"/>
                    <a:gd name="T34" fmla="*/ 114 w 143"/>
                    <a:gd name="T35" fmla="*/ 372 h 373"/>
                    <a:gd name="T36" fmla="*/ 121 w 143"/>
                    <a:gd name="T37" fmla="*/ 363 h 373"/>
                    <a:gd name="T38" fmla="*/ 130 w 143"/>
                    <a:gd name="T39" fmla="*/ 227 h 373"/>
                    <a:gd name="T40" fmla="*/ 132 w 143"/>
                    <a:gd name="T41" fmla="*/ 162 h 373"/>
                    <a:gd name="T42" fmla="*/ 142 w 143"/>
                    <a:gd name="T43" fmla="*/ 18 h 373"/>
                    <a:gd name="T44" fmla="*/ 139 w 143"/>
                    <a:gd name="T45" fmla="*/ 2 h 373"/>
                    <a:gd name="T46" fmla="*/ 4 w 143"/>
                    <a:gd name="T47" fmla="*/ 0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3"/>
                    <a:gd name="T73" fmla="*/ 0 h 373"/>
                    <a:gd name="T74" fmla="*/ 143 w 143"/>
                    <a:gd name="T75" fmla="*/ 373 h 3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3" h="373">
                      <a:moveTo>
                        <a:pt x="4" y="0"/>
                      </a:moveTo>
                      <a:lnTo>
                        <a:pt x="0" y="33"/>
                      </a:lnTo>
                      <a:lnTo>
                        <a:pt x="0" y="84"/>
                      </a:lnTo>
                      <a:lnTo>
                        <a:pt x="0" y="144"/>
                      </a:lnTo>
                      <a:lnTo>
                        <a:pt x="4" y="179"/>
                      </a:lnTo>
                      <a:lnTo>
                        <a:pt x="4" y="194"/>
                      </a:lnTo>
                      <a:lnTo>
                        <a:pt x="1" y="251"/>
                      </a:lnTo>
                      <a:lnTo>
                        <a:pt x="3" y="292"/>
                      </a:lnTo>
                      <a:lnTo>
                        <a:pt x="6" y="348"/>
                      </a:lnTo>
                      <a:lnTo>
                        <a:pt x="6" y="363"/>
                      </a:lnTo>
                      <a:lnTo>
                        <a:pt x="15" y="370"/>
                      </a:lnTo>
                      <a:lnTo>
                        <a:pt x="51" y="361"/>
                      </a:lnTo>
                      <a:lnTo>
                        <a:pt x="62" y="242"/>
                      </a:lnTo>
                      <a:lnTo>
                        <a:pt x="65" y="167"/>
                      </a:lnTo>
                      <a:lnTo>
                        <a:pt x="69" y="102"/>
                      </a:lnTo>
                      <a:lnTo>
                        <a:pt x="73" y="206"/>
                      </a:lnTo>
                      <a:lnTo>
                        <a:pt x="78" y="360"/>
                      </a:lnTo>
                      <a:lnTo>
                        <a:pt x="114" y="372"/>
                      </a:lnTo>
                      <a:lnTo>
                        <a:pt x="121" y="363"/>
                      </a:lnTo>
                      <a:lnTo>
                        <a:pt x="130" y="227"/>
                      </a:lnTo>
                      <a:lnTo>
                        <a:pt x="132" y="162"/>
                      </a:lnTo>
                      <a:lnTo>
                        <a:pt x="142" y="18"/>
                      </a:lnTo>
                      <a:lnTo>
                        <a:pt x="139" y="2"/>
                      </a:lnTo>
                      <a:lnTo>
                        <a:pt x="4"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345" name="Group 345">
                <a:extLst>
                  <a:ext uri="{FF2B5EF4-FFF2-40B4-BE49-F238E27FC236}">
                    <a16:creationId xmlns:a16="http://schemas.microsoft.com/office/drawing/2014/main" xmlns="" id="{11EC3173-99A6-4B09-A54D-4641FE4C84A3}"/>
                  </a:ext>
                </a:extLst>
              </p:cNvPr>
              <p:cNvGrpSpPr>
                <a:grpSpLocks/>
              </p:cNvGrpSpPr>
              <p:nvPr/>
            </p:nvGrpSpPr>
            <p:grpSpPr bwMode="auto">
              <a:xfrm>
                <a:off x="3792" y="2352"/>
                <a:ext cx="153" cy="695"/>
                <a:chOff x="3792" y="2352"/>
                <a:chExt cx="153" cy="695"/>
              </a:xfrm>
            </p:grpSpPr>
            <p:sp>
              <p:nvSpPr>
                <p:cNvPr id="14361" name="Freeform 346">
                  <a:extLst>
                    <a:ext uri="{FF2B5EF4-FFF2-40B4-BE49-F238E27FC236}">
                      <a16:creationId xmlns:a16="http://schemas.microsoft.com/office/drawing/2014/main" xmlns="" id="{BA5033F5-E97B-4953-9613-C92A8117D1C2}"/>
                    </a:ext>
                  </a:extLst>
                </p:cNvPr>
                <p:cNvSpPr>
                  <a:spLocks/>
                </p:cNvSpPr>
                <p:nvPr/>
              </p:nvSpPr>
              <p:spPr bwMode="auto">
                <a:xfrm>
                  <a:off x="3823" y="2824"/>
                  <a:ext cx="82" cy="203"/>
                </a:xfrm>
                <a:custGeom>
                  <a:avLst/>
                  <a:gdLst>
                    <a:gd name="T0" fmla="*/ 18 w 82"/>
                    <a:gd name="T1" fmla="*/ 0 h 203"/>
                    <a:gd name="T2" fmla="*/ 16 w 82"/>
                    <a:gd name="T3" fmla="*/ 24 h 203"/>
                    <a:gd name="T4" fmla="*/ 15 w 82"/>
                    <a:gd name="T5" fmla="*/ 51 h 203"/>
                    <a:gd name="T6" fmla="*/ 15 w 82"/>
                    <a:gd name="T7" fmla="*/ 78 h 203"/>
                    <a:gd name="T8" fmla="*/ 16 w 82"/>
                    <a:gd name="T9" fmla="*/ 103 h 203"/>
                    <a:gd name="T10" fmla="*/ 16 w 82"/>
                    <a:gd name="T11" fmla="*/ 123 h 203"/>
                    <a:gd name="T12" fmla="*/ 16 w 82"/>
                    <a:gd name="T13" fmla="*/ 149 h 203"/>
                    <a:gd name="T14" fmla="*/ 15 w 82"/>
                    <a:gd name="T15" fmla="*/ 159 h 203"/>
                    <a:gd name="T16" fmla="*/ 4 w 82"/>
                    <a:gd name="T17" fmla="*/ 190 h 203"/>
                    <a:gd name="T18" fmla="*/ 0 w 82"/>
                    <a:gd name="T19" fmla="*/ 202 h 203"/>
                    <a:gd name="T20" fmla="*/ 17 w 82"/>
                    <a:gd name="T21" fmla="*/ 202 h 203"/>
                    <a:gd name="T22" fmla="*/ 25 w 82"/>
                    <a:gd name="T23" fmla="*/ 188 h 203"/>
                    <a:gd name="T24" fmla="*/ 30 w 82"/>
                    <a:gd name="T25" fmla="*/ 172 h 203"/>
                    <a:gd name="T26" fmla="*/ 33 w 82"/>
                    <a:gd name="T27" fmla="*/ 147 h 203"/>
                    <a:gd name="T28" fmla="*/ 43 w 82"/>
                    <a:gd name="T29" fmla="*/ 78 h 203"/>
                    <a:gd name="T30" fmla="*/ 46 w 82"/>
                    <a:gd name="T31" fmla="*/ 59 h 203"/>
                    <a:gd name="T32" fmla="*/ 44 w 82"/>
                    <a:gd name="T33" fmla="*/ 96 h 203"/>
                    <a:gd name="T34" fmla="*/ 47 w 82"/>
                    <a:gd name="T35" fmla="*/ 119 h 203"/>
                    <a:gd name="T36" fmla="*/ 48 w 82"/>
                    <a:gd name="T37" fmla="*/ 141 h 203"/>
                    <a:gd name="T38" fmla="*/ 46 w 82"/>
                    <a:gd name="T39" fmla="*/ 160 h 203"/>
                    <a:gd name="T40" fmla="*/ 47 w 82"/>
                    <a:gd name="T41" fmla="*/ 170 h 203"/>
                    <a:gd name="T42" fmla="*/ 58 w 82"/>
                    <a:gd name="T43" fmla="*/ 199 h 203"/>
                    <a:gd name="T44" fmla="*/ 68 w 82"/>
                    <a:gd name="T45" fmla="*/ 199 h 203"/>
                    <a:gd name="T46" fmla="*/ 73 w 82"/>
                    <a:gd name="T47" fmla="*/ 199 h 203"/>
                    <a:gd name="T48" fmla="*/ 79 w 82"/>
                    <a:gd name="T49" fmla="*/ 193 h 203"/>
                    <a:gd name="T50" fmla="*/ 64 w 82"/>
                    <a:gd name="T51" fmla="*/ 160 h 203"/>
                    <a:gd name="T52" fmla="*/ 72 w 82"/>
                    <a:gd name="T53" fmla="*/ 90 h 203"/>
                    <a:gd name="T54" fmla="*/ 75 w 82"/>
                    <a:gd name="T55" fmla="*/ 57 h 203"/>
                    <a:gd name="T56" fmla="*/ 81 w 82"/>
                    <a:gd name="T57" fmla="*/ 1 h 203"/>
                    <a:gd name="T58" fmla="*/ 18 w 82"/>
                    <a:gd name="T59" fmla="*/ 0 h 2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2"/>
                    <a:gd name="T91" fmla="*/ 0 h 203"/>
                    <a:gd name="T92" fmla="*/ 82 w 82"/>
                    <a:gd name="T93" fmla="*/ 203 h 2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2" h="203">
                      <a:moveTo>
                        <a:pt x="18" y="0"/>
                      </a:moveTo>
                      <a:lnTo>
                        <a:pt x="16" y="24"/>
                      </a:lnTo>
                      <a:lnTo>
                        <a:pt x="15" y="51"/>
                      </a:lnTo>
                      <a:lnTo>
                        <a:pt x="15" y="78"/>
                      </a:lnTo>
                      <a:lnTo>
                        <a:pt x="16" y="103"/>
                      </a:lnTo>
                      <a:lnTo>
                        <a:pt x="16" y="123"/>
                      </a:lnTo>
                      <a:lnTo>
                        <a:pt x="16" y="149"/>
                      </a:lnTo>
                      <a:lnTo>
                        <a:pt x="15" y="159"/>
                      </a:lnTo>
                      <a:lnTo>
                        <a:pt x="4" y="190"/>
                      </a:lnTo>
                      <a:lnTo>
                        <a:pt x="0" y="202"/>
                      </a:lnTo>
                      <a:lnTo>
                        <a:pt x="17" y="202"/>
                      </a:lnTo>
                      <a:lnTo>
                        <a:pt x="25" y="188"/>
                      </a:lnTo>
                      <a:lnTo>
                        <a:pt x="30" y="172"/>
                      </a:lnTo>
                      <a:lnTo>
                        <a:pt x="33" y="147"/>
                      </a:lnTo>
                      <a:lnTo>
                        <a:pt x="43" y="78"/>
                      </a:lnTo>
                      <a:lnTo>
                        <a:pt x="46" y="59"/>
                      </a:lnTo>
                      <a:lnTo>
                        <a:pt x="44" y="96"/>
                      </a:lnTo>
                      <a:lnTo>
                        <a:pt x="47" y="119"/>
                      </a:lnTo>
                      <a:lnTo>
                        <a:pt x="48" y="141"/>
                      </a:lnTo>
                      <a:lnTo>
                        <a:pt x="46" y="160"/>
                      </a:lnTo>
                      <a:lnTo>
                        <a:pt x="47" y="170"/>
                      </a:lnTo>
                      <a:lnTo>
                        <a:pt x="58" y="199"/>
                      </a:lnTo>
                      <a:lnTo>
                        <a:pt x="68" y="199"/>
                      </a:lnTo>
                      <a:lnTo>
                        <a:pt x="73" y="199"/>
                      </a:lnTo>
                      <a:lnTo>
                        <a:pt x="79" y="193"/>
                      </a:lnTo>
                      <a:lnTo>
                        <a:pt x="64" y="160"/>
                      </a:lnTo>
                      <a:lnTo>
                        <a:pt x="72" y="90"/>
                      </a:lnTo>
                      <a:lnTo>
                        <a:pt x="75" y="57"/>
                      </a:lnTo>
                      <a:lnTo>
                        <a:pt x="81" y="1"/>
                      </a:lnTo>
                      <a:lnTo>
                        <a:pt x="18" y="0"/>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362" name="Group 347">
                  <a:extLst>
                    <a:ext uri="{FF2B5EF4-FFF2-40B4-BE49-F238E27FC236}">
                      <a16:creationId xmlns:a16="http://schemas.microsoft.com/office/drawing/2014/main" xmlns="" id="{80CC4E98-EC39-4BB9-B63F-A3A1FA093A11}"/>
                    </a:ext>
                  </a:extLst>
                </p:cNvPr>
                <p:cNvGrpSpPr>
                  <a:grpSpLocks/>
                </p:cNvGrpSpPr>
                <p:nvPr/>
              </p:nvGrpSpPr>
              <p:grpSpPr bwMode="auto">
                <a:xfrm>
                  <a:off x="3794" y="2572"/>
                  <a:ext cx="148" cy="203"/>
                  <a:chOff x="3794" y="2572"/>
                  <a:chExt cx="148" cy="203"/>
                </a:xfrm>
              </p:grpSpPr>
              <p:sp>
                <p:nvSpPr>
                  <p:cNvPr id="14373" name="Freeform 348">
                    <a:extLst>
                      <a:ext uri="{FF2B5EF4-FFF2-40B4-BE49-F238E27FC236}">
                        <a16:creationId xmlns:a16="http://schemas.microsoft.com/office/drawing/2014/main" xmlns="" id="{8B42C712-962F-486E-A475-D36C3DAECDDE}"/>
                      </a:ext>
                    </a:extLst>
                  </p:cNvPr>
                  <p:cNvSpPr>
                    <a:spLocks/>
                  </p:cNvSpPr>
                  <p:nvPr/>
                </p:nvSpPr>
                <p:spPr bwMode="auto">
                  <a:xfrm>
                    <a:off x="3794" y="2578"/>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4 h 197"/>
                      <a:gd name="T16" fmla="*/ 40 w 41"/>
                      <a:gd name="T17" fmla="*/ 158 h 197"/>
                      <a:gd name="T18" fmla="*/ 28 w 41"/>
                      <a:gd name="T19" fmla="*/ 141 h 197"/>
                      <a:gd name="T20" fmla="*/ 20 w 41"/>
                      <a:gd name="T21" fmla="*/ 130 h 197"/>
                      <a:gd name="T22" fmla="*/ 21 w 41"/>
                      <a:gd name="T23" fmla="*/ 40 h 197"/>
                      <a:gd name="T24" fmla="*/ 25 w 41"/>
                      <a:gd name="T25" fmla="*/ 4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4"/>
                        </a:lnTo>
                        <a:lnTo>
                          <a:pt x="40" y="158"/>
                        </a:lnTo>
                        <a:lnTo>
                          <a:pt x="28" y="141"/>
                        </a:lnTo>
                        <a:lnTo>
                          <a:pt x="20" y="130"/>
                        </a:lnTo>
                        <a:lnTo>
                          <a:pt x="21" y="40"/>
                        </a:lnTo>
                        <a:lnTo>
                          <a:pt x="25" y="4"/>
                        </a:lnTo>
                        <a:lnTo>
                          <a:pt x="2" y="0"/>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74" name="Freeform 349">
                    <a:extLst>
                      <a:ext uri="{FF2B5EF4-FFF2-40B4-BE49-F238E27FC236}">
                        <a16:creationId xmlns:a16="http://schemas.microsoft.com/office/drawing/2014/main" xmlns="" id="{8DE0520E-F420-49FE-BE1E-D669F5653450}"/>
                      </a:ext>
                    </a:extLst>
                  </p:cNvPr>
                  <p:cNvSpPr>
                    <a:spLocks/>
                  </p:cNvSpPr>
                  <p:nvPr/>
                </p:nvSpPr>
                <p:spPr bwMode="auto">
                  <a:xfrm>
                    <a:off x="3906" y="2572"/>
                    <a:ext cx="36" cy="184"/>
                  </a:xfrm>
                  <a:custGeom>
                    <a:avLst/>
                    <a:gdLst>
                      <a:gd name="T0" fmla="*/ 10 w 36"/>
                      <a:gd name="T1" fmla="*/ 5 h 184"/>
                      <a:gd name="T2" fmla="*/ 15 w 36"/>
                      <a:gd name="T3" fmla="*/ 38 h 184"/>
                      <a:gd name="T4" fmla="*/ 14 w 36"/>
                      <a:gd name="T5" fmla="*/ 116 h 184"/>
                      <a:gd name="T6" fmla="*/ 0 w 36"/>
                      <a:gd name="T7" fmla="*/ 149 h 184"/>
                      <a:gd name="T8" fmla="*/ 3 w 36"/>
                      <a:gd name="T9" fmla="*/ 152 h 184"/>
                      <a:gd name="T10" fmla="*/ 0 w 36"/>
                      <a:gd name="T11" fmla="*/ 169 h 184"/>
                      <a:gd name="T12" fmla="*/ 3 w 36"/>
                      <a:gd name="T13" fmla="*/ 183 h 184"/>
                      <a:gd name="T14" fmla="*/ 14 w 36"/>
                      <a:gd name="T15" fmla="*/ 160 h 184"/>
                      <a:gd name="T16" fmla="*/ 25 w 36"/>
                      <a:gd name="T17" fmla="*/ 120 h 184"/>
                      <a:gd name="T18" fmla="*/ 35 w 36"/>
                      <a:gd name="T19" fmla="*/ 30 h 184"/>
                      <a:gd name="T20" fmla="*/ 30 w 36"/>
                      <a:gd name="T21" fmla="*/ 0 h 184"/>
                      <a:gd name="T22" fmla="*/ 10 w 36"/>
                      <a:gd name="T23" fmla="*/ 5 h 1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4"/>
                      <a:gd name="T38" fmla="*/ 36 w 36"/>
                      <a:gd name="T39" fmla="*/ 184 h 18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4">
                        <a:moveTo>
                          <a:pt x="10" y="5"/>
                        </a:moveTo>
                        <a:lnTo>
                          <a:pt x="15" y="38"/>
                        </a:lnTo>
                        <a:lnTo>
                          <a:pt x="14" y="116"/>
                        </a:lnTo>
                        <a:lnTo>
                          <a:pt x="0" y="149"/>
                        </a:lnTo>
                        <a:lnTo>
                          <a:pt x="3" y="152"/>
                        </a:lnTo>
                        <a:lnTo>
                          <a:pt x="0" y="169"/>
                        </a:lnTo>
                        <a:lnTo>
                          <a:pt x="3" y="183"/>
                        </a:lnTo>
                        <a:lnTo>
                          <a:pt x="14" y="160"/>
                        </a:lnTo>
                        <a:lnTo>
                          <a:pt x="25" y="120"/>
                        </a:lnTo>
                        <a:lnTo>
                          <a:pt x="35" y="30"/>
                        </a:lnTo>
                        <a:lnTo>
                          <a:pt x="30" y="0"/>
                        </a:lnTo>
                        <a:lnTo>
                          <a:pt x="10" y="5"/>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363" name="Freeform 350">
                  <a:extLst>
                    <a:ext uri="{FF2B5EF4-FFF2-40B4-BE49-F238E27FC236}">
                      <a16:creationId xmlns:a16="http://schemas.microsoft.com/office/drawing/2014/main" xmlns="" id="{04328BA5-EB0F-491A-90D0-4B5E3C20FC32}"/>
                    </a:ext>
                  </a:extLst>
                </p:cNvPr>
                <p:cNvSpPr>
                  <a:spLocks/>
                </p:cNvSpPr>
                <p:nvPr/>
              </p:nvSpPr>
              <p:spPr bwMode="auto">
                <a:xfrm>
                  <a:off x="3847" y="2365"/>
                  <a:ext cx="52" cy="94"/>
                </a:xfrm>
                <a:custGeom>
                  <a:avLst/>
                  <a:gdLst>
                    <a:gd name="T0" fmla="*/ 8 w 52"/>
                    <a:gd name="T1" fmla="*/ 93 h 94"/>
                    <a:gd name="T2" fmla="*/ 8 w 52"/>
                    <a:gd name="T3" fmla="*/ 79 h 94"/>
                    <a:gd name="T4" fmla="*/ 2 w 52"/>
                    <a:gd name="T5" fmla="*/ 62 h 94"/>
                    <a:gd name="T6" fmla="*/ 0 w 52"/>
                    <a:gd name="T7" fmla="*/ 51 h 94"/>
                    <a:gd name="T8" fmla="*/ 0 w 52"/>
                    <a:gd name="T9" fmla="*/ 43 h 94"/>
                    <a:gd name="T10" fmla="*/ 0 w 52"/>
                    <a:gd name="T11" fmla="*/ 31 h 94"/>
                    <a:gd name="T12" fmla="*/ 2 w 52"/>
                    <a:gd name="T13" fmla="*/ 21 h 94"/>
                    <a:gd name="T14" fmla="*/ 4 w 52"/>
                    <a:gd name="T15" fmla="*/ 15 h 94"/>
                    <a:gd name="T16" fmla="*/ 8 w 52"/>
                    <a:gd name="T17" fmla="*/ 9 h 94"/>
                    <a:gd name="T18" fmla="*/ 12 w 52"/>
                    <a:gd name="T19" fmla="*/ 4 h 94"/>
                    <a:gd name="T20" fmla="*/ 19 w 52"/>
                    <a:gd name="T21" fmla="*/ 1 h 94"/>
                    <a:gd name="T22" fmla="*/ 27 w 52"/>
                    <a:gd name="T23" fmla="*/ 0 h 94"/>
                    <a:gd name="T24" fmla="*/ 34 w 52"/>
                    <a:gd name="T25" fmla="*/ 1 h 94"/>
                    <a:gd name="T26" fmla="*/ 40 w 52"/>
                    <a:gd name="T27" fmla="*/ 4 h 94"/>
                    <a:gd name="T28" fmla="*/ 45 w 52"/>
                    <a:gd name="T29" fmla="*/ 9 h 94"/>
                    <a:gd name="T30" fmla="*/ 48 w 52"/>
                    <a:gd name="T31" fmla="*/ 15 h 94"/>
                    <a:gd name="T32" fmla="*/ 51 w 52"/>
                    <a:gd name="T33" fmla="*/ 22 h 94"/>
                    <a:gd name="T34" fmla="*/ 50 w 52"/>
                    <a:gd name="T35" fmla="*/ 38 h 94"/>
                    <a:gd name="T36" fmla="*/ 48 w 52"/>
                    <a:gd name="T37" fmla="*/ 50 h 94"/>
                    <a:gd name="T38" fmla="*/ 46 w 52"/>
                    <a:gd name="T39" fmla="*/ 64 h 94"/>
                    <a:gd name="T40" fmla="*/ 42 w 52"/>
                    <a:gd name="T41" fmla="*/ 71 h 94"/>
                    <a:gd name="T42" fmla="*/ 39 w 52"/>
                    <a:gd name="T43" fmla="*/ 77 h 94"/>
                    <a:gd name="T44" fmla="*/ 37 w 52"/>
                    <a:gd name="T45" fmla="*/ 81 h 94"/>
                    <a:gd name="T46" fmla="*/ 35 w 52"/>
                    <a:gd name="T47" fmla="*/ 93 h 94"/>
                    <a:gd name="T48" fmla="*/ 8 w 52"/>
                    <a:gd name="T49" fmla="*/ 93 h 9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2"/>
                    <a:gd name="T76" fmla="*/ 0 h 94"/>
                    <a:gd name="T77" fmla="*/ 52 w 52"/>
                    <a:gd name="T78" fmla="*/ 94 h 9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2" h="94">
                      <a:moveTo>
                        <a:pt x="8" y="93"/>
                      </a:moveTo>
                      <a:lnTo>
                        <a:pt x="8" y="79"/>
                      </a:lnTo>
                      <a:lnTo>
                        <a:pt x="2" y="62"/>
                      </a:lnTo>
                      <a:lnTo>
                        <a:pt x="0" y="51"/>
                      </a:lnTo>
                      <a:lnTo>
                        <a:pt x="0" y="43"/>
                      </a:lnTo>
                      <a:lnTo>
                        <a:pt x="0" y="31"/>
                      </a:lnTo>
                      <a:lnTo>
                        <a:pt x="2" y="21"/>
                      </a:lnTo>
                      <a:lnTo>
                        <a:pt x="4" y="15"/>
                      </a:lnTo>
                      <a:lnTo>
                        <a:pt x="8" y="9"/>
                      </a:lnTo>
                      <a:lnTo>
                        <a:pt x="12" y="4"/>
                      </a:lnTo>
                      <a:lnTo>
                        <a:pt x="19" y="1"/>
                      </a:lnTo>
                      <a:lnTo>
                        <a:pt x="27" y="0"/>
                      </a:lnTo>
                      <a:lnTo>
                        <a:pt x="34" y="1"/>
                      </a:lnTo>
                      <a:lnTo>
                        <a:pt x="40" y="4"/>
                      </a:lnTo>
                      <a:lnTo>
                        <a:pt x="45" y="9"/>
                      </a:lnTo>
                      <a:lnTo>
                        <a:pt x="48" y="15"/>
                      </a:lnTo>
                      <a:lnTo>
                        <a:pt x="51" y="22"/>
                      </a:lnTo>
                      <a:lnTo>
                        <a:pt x="50" y="38"/>
                      </a:lnTo>
                      <a:lnTo>
                        <a:pt x="48" y="50"/>
                      </a:lnTo>
                      <a:lnTo>
                        <a:pt x="46" y="64"/>
                      </a:lnTo>
                      <a:lnTo>
                        <a:pt x="42" y="71"/>
                      </a:lnTo>
                      <a:lnTo>
                        <a:pt x="39" y="77"/>
                      </a:lnTo>
                      <a:lnTo>
                        <a:pt x="37" y="81"/>
                      </a:lnTo>
                      <a:lnTo>
                        <a:pt x="35" y="93"/>
                      </a:lnTo>
                      <a:lnTo>
                        <a:pt x="8" y="93"/>
                      </a:lnTo>
                    </a:path>
                  </a:pathLst>
                </a:custGeom>
                <a:blipFill dpi="0" rotWithShape="0">
                  <a:blip r:embed="rId3"/>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64" name="Freeform 351">
                  <a:extLst>
                    <a:ext uri="{FF2B5EF4-FFF2-40B4-BE49-F238E27FC236}">
                      <a16:creationId xmlns:a16="http://schemas.microsoft.com/office/drawing/2014/main" xmlns="" id="{782A1528-6B6B-4415-B9E1-FE439D7E58F0}"/>
                    </a:ext>
                  </a:extLst>
                </p:cNvPr>
                <p:cNvSpPr>
                  <a:spLocks/>
                </p:cNvSpPr>
                <p:nvPr/>
              </p:nvSpPr>
              <p:spPr bwMode="auto">
                <a:xfrm>
                  <a:off x="3826" y="2352"/>
                  <a:ext cx="93" cy="78"/>
                </a:xfrm>
                <a:custGeom>
                  <a:avLst/>
                  <a:gdLst>
                    <a:gd name="T0" fmla="*/ 9 w 93"/>
                    <a:gd name="T1" fmla="*/ 75 h 78"/>
                    <a:gd name="T2" fmla="*/ 5 w 93"/>
                    <a:gd name="T3" fmla="*/ 77 h 78"/>
                    <a:gd name="T4" fmla="*/ 0 w 93"/>
                    <a:gd name="T5" fmla="*/ 74 h 78"/>
                    <a:gd name="T6" fmla="*/ 2 w 93"/>
                    <a:gd name="T7" fmla="*/ 62 h 78"/>
                    <a:gd name="T8" fmla="*/ 5 w 93"/>
                    <a:gd name="T9" fmla="*/ 47 h 78"/>
                    <a:gd name="T10" fmla="*/ 11 w 93"/>
                    <a:gd name="T11" fmla="*/ 30 h 78"/>
                    <a:gd name="T12" fmla="*/ 14 w 93"/>
                    <a:gd name="T13" fmla="*/ 20 h 78"/>
                    <a:gd name="T14" fmla="*/ 18 w 93"/>
                    <a:gd name="T15" fmla="*/ 12 h 78"/>
                    <a:gd name="T16" fmla="*/ 26 w 93"/>
                    <a:gd name="T17" fmla="*/ 5 h 78"/>
                    <a:gd name="T18" fmla="*/ 40 w 93"/>
                    <a:gd name="T19" fmla="*/ 2 h 78"/>
                    <a:gd name="T20" fmla="*/ 52 w 93"/>
                    <a:gd name="T21" fmla="*/ 0 h 78"/>
                    <a:gd name="T22" fmla="*/ 70 w 93"/>
                    <a:gd name="T23" fmla="*/ 8 h 78"/>
                    <a:gd name="T24" fmla="*/ 77 w 93"/>
                    <a:gd name="T25" fmla="*/ 16 h 78"/>
                    <a:gd name="T26" fmla="*/ 83 w 93"/>
                    <a:gd name="T27" fmla="*/ 32 h 78"/>
                    <a:gd name="T28" fmla="*/ 89 w 93"/>
                    <a:gd name="T29" fmla="*/ 50 h 78"/>
                    <a:gd name="T30" fmla="*/ 92 w 93"/>
                    <a:gd name="T31" fmla="*/ 65 h 78"/>
                    <a:gd name="T32" fmla="*/ 91 w 93"/>
                    <a:gd name="T33" fmla="*/ 72 h 78"/>
                    <a:gd name="T34" fmla="*/ 82 w 93"/>
                    <a:gd name="T35" fmla="*/ 73 h 78"/>
                    <a:gd name="T36" fmla="*/ 76 w 93"/>
                    <a:gd name="T37" fmla="*/ 74 h 78"/>
                    <a:gd name="T38" fmla="*/ 67 w 93"/>
                    <a:gd name="T39" fmla="*/ 76 h 78"/>
                    <a:gd name="T40" fmla="*/ 69 w 93"/>
                    <a:gd name="T41" fmla="*/ 60 h 78"/>
                    <a:gd name="T42" fmla="*/ 69 w 93"/>
                    <a:gd name="T43" fmla="*/ 51 h 78"/>
                    <a:gd name="T44" fmla="*/ 69 w 93"/>
                    <a:gd name="T45" fmla="*/ 43 h 78"/>
                    <a:gd name="T46" fmla="*/ 69 w 93"/>
                    <a:gd name="T47" fmla="*/ 32 h 78"/>
                    <a:gd name="T48" fmla="*/ 59 w 93"/>
                    <a:gd name="T49" fmla="*/ 28 h 78"/>
                    <a:gd name="T50" fmla="*/ 56 w 93"/>
                    <a:gd name="T51" fmla="*/ 18 h 78"/>
                    <a:gd name="T52" fmla="*/ 47 w 93"/>
                    <a:gd name="T53" fmla="*/ 25 h 78"/>
                    <a:gd name="T54" fmla="*/ 34 w 93"/>
                    <a:gd name="T55" fmla="*/ 37 h 78"/>
                    <a:gd name="T56" fmla="*/ 39 w 93"/>
                    <a:gd name="T57" fmla="*/ 31 h 78"/>
                    <a:gd name="T58" fmla="*/ 29 w 93"/>
                    <a:gd name="T59" fmla="*/ 40 h 78"/>
                    <a:gd name="T60" fmla="*/ 29 w 93"/>
                    <a:gd name="T61" fmla="*/ 54 h 78"/>
                    <a:gd name="T62" fmla="*/ 31 w 93"/>
                    <a:gd name="T63" fmla="*/ 61 h 78"/>
                    <a:gd name="T64" fmla="*/ 34 w 93"/>
                    <a:gd name="T65" fmla="*/ 67 h 78"/>
                    <a:gd name="T66" fmla="*/ 37 w 93"/>
                    <a:gd name="T67" fmla="*/ 76 h 78"/>
                    <a:gd name="T68" fmla="*/ 26 w 93"/>
                    <a:gd name="T69" fmla="*/ 76 h 78"/>
                    <a:gd name="T70" fmla="*/ 31 w 93"/>
                    <a:gd name="T71" fmla="*/ 76 h 78"/>
                    <a:gd name="T72" fmla="*/ 15 w 93"/>
                    <a:gd name="T73" fmla="*/ 74 h 78"/>
                    <a:gd name="T74" fmla="*/ 14 w 93"/>
                    <a:gd name="T75" fmla="*/ 74 h 78"/>
                    <a:gd name="T76" fmla="*/ 9 w 93"/>
                    <a:gd name="T77" fmla="*/ 75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3"/>
                    <a:gd name="T118" fmla="*/ 0 h 78"/>
                    <a:gd name="T119" fmla="*/ 93 w 93"/>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3" h="78">
                      <a:moveTo>
                        <a:pt x="9" y="75"/>
                      </a:moveTo>
                      <a:lnTo>
                        <a:pt x="5" y="77"/>
                      </a:lnTo>
                      <a:lnTo>
                        <a:pt x="0" y="74"/>
                      </a:lnTo>
                      <a:lnTo>
                        <a:pt x="2" y="62"/>
                      </a:lnTo>
                      <a:lnTo>
                        <a:pt x="5" y="47"/>
                      </a:lnTo>
                      <a:lnTo>
                        <a:pt x="11" y="30"/>
                      </a:lnTo>
                      <a:lnTo>
                        <a:pt x="14" y="20"/>
                      </a:lnTo>
                      <a:lnTo>
                        <a:pt x="18" y="12"/>
                      </a:lnTo>
                      <a:lnTo>
                        <a:pt x="26" y="5"/>
                      </a:lnTo>
                      <a:lnTo>
                        <a:pt x="40" y="2"/>
                      </a:lnTo>
                      <a:lnTo>
                        <a:pt x="52" y="0"/>
                      </a:lnTo>
                      <a:lnTo>
                        <a:pt x="70" y="8"/>
                      </a:lnTo>
                      <a:lnTo>
                        <a:pt x="77" y="16"/>
                      </a:lnTo>
                      <a:lnTo>
                        <a:pt x="83" y="32"/>
                      </a:lnTo>
                      <a:lnTo>
                        <a:pt x="89" y="50"/>
                      </a:lnTo>
                      <a:lnTo>
                        <a:pt x="92" y="65"/>
                      </a:lnTo>
                      <a:lnTo>
                        <a:pt x="91" y="72"/>
                      </a:lnTo>
                      <a:lnTo>
                        <a:pt x="82" y="73"/>
                      </a:lnTo>
                      <a:lnTo>
                        <a:pt x="76" y="74"/>
                      </a:lnTo>
                      <a:lnTo>
                        <a:pt x="67" y="76"/>
                      </a:lnTo>
                      <a:lnTo>
                        <a:pt x="69" y="60"/>
                      </a:lnTo>
                      <a:lnTo>
                        <a:pt x="69" y="51"/>
                      </a:lnTo>
                      <a:lnTo>
                        <a:pt x="69" y="43"/>
                      </a:lnTo>
                      <a:lnTo>
                        <a:pt x="69" y="32"/>
                      </a:lnTo>
                      <a:lnTo>
                        <a:pt x="59" y="28"/>
                      </a:lnTo>
                      <a:lnTo>
                        <a:pt x="56" y="18"/>
                      </a:lnTo>
                      <a:lnTo>
                        <a:pt x="47" y="25"/>
                      </a:lnTo>
                      <a:lnTo>
                        <a:pt x="34" y="37"/>
                      </a:lnTo>
                      <a:lnTo>
                        <a:pt x="39" y="31"/>
                      </a:lnTo>
                      <a:lnTo>
                        <a:pt x="29" y="40"/>
                      </a:lnTo>
                      <a:lnTo>
                        <a:pt x="29" y="54"/>
                      </a:lnTo>
                      <a:lnTo>
                        <a:pt x="31" y="61"/>
                      </a:lnTo>
                      <a:lnTo>
                        <a:pt x="34" y="67"/>
                      </a:lnTo>
                      <a:lnTo>
                        <a:pt x="37" y="76"/>
                      </a:lnTo>
                      <a:lnTo>
                        <a:pt x="26" y="76"/>
                      </a:lnTo>
                      <a:lnTo>
                        <a:pt x="31" y="76"/>
                      </a:lnTo>
                      <a:lnTo>
                        <a:pt x="15" y="74"/>
                      </a:lnTo>
                      <a:lnTo>
                        <a:pt x="14" y="74"/>
                      </a:lnTo>
                      <a:lnTo>
                        <a:pt x="9" y="75"/>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65" name="Freeform 352">
                  <a:extLst>
                    <a:ext uri="{FF2B5EF4-FFF2-40B4-BE49-F238E27FC236}">
                      <a16:creationId xmlns:a16="http://schemas.microsoft.com/office/drawing/2014/main" xmlns="" id="{91EADDE0-62C7-4CF8-9663-7308C74740F8}"/>
                    </a:ext>
                  </a:extLst>
                </p:cNvPr>
                <p:cNvSpPr>
                  <a:spLocks/>
                </p:cNvSpPr>
                <p:nvPr/>
              </p:nvSpPr>
              <p:spPr bwMode="auto">
                <a:xfrm>
                  <a:off x="3792" y="2457"/>
                  <a:ext cx="153" cy="374"/>
                </a:xfrm>
                <a:custGeom>
                  <a:avLst/>
                  <a:gdLst>
                    <a:gd name="T0" fmla="*/ 61 w 153"/>
                    <a:gd name="T1" fmla="*/ 0 h 374"/>
                    <a:gd name="T2" fmla="*/ 24 w 153"/>
                    <a:gd name="T3" fmla="*/ 20 h 374"/>
                    <a:gd name="T4" fmla="*/ 19 w 153"/>
                    <a:gd name="T5" fmla="*/ 27 h 374"/>
                    <a:gd name="T6" fmla="*/ 0 w 153"/>
                    <a:gd name="T7" fmla="*/ 122 h 374"/>
                    <a:gd name="T8" fmla="*/ 29 w 153"/>
                    <a:gd name="T9" fmla="*/ 126 h 374"/>
                    <a:gd name="T10" fmla="*/ 33 w 153"/>
                    <a:gd name="T11" fmla="*/ 102 h 374"/>
                    <a:gd name="T12" fmla="*/ 44 w 153"/>
                    <a:gd name="T13" fmla="*/ 152 h 374"/>
                    <a:gd name="T14" fmla="*/ 25 w 153"/>
                    <a:gd name="T15" fmla="*/ 264 h 374"/>
                    <a:gd name="T16" fmla="*/ 35 w 153"/>
                    <a:gd name="T17" fmla="*/ 372 h 374"/>
                    <a:gd name="T18" fmla="*/ 45 w 153"/>
                    <a:gd name="T19" fmla="*/ 373 h 374"/>
                    <a:gd name="T20" fmla="*/ 61 w 153"/>
                    <a:gd name="T21" fmla="*/ 371 h 374"/>
                    <a:gd name="T22" fmla="*/ 84 w 153"/>
                    <a:gd name="T23" fmla="*/ 370 h 374"/>
                    <a:gd name="T24" fmla="*/ 104 w 153"/>
                    <a:gd name="T25" fmla="*/ 370 h 374"/>
                    <a:gd name="T26" fmla="*/ 121 w 153"/>
                    <a:gd name="T27" fmla="*/ 370 h 374"/>
                    <a:gd name="T28" fmla="*/ 128 w 153"/>
                    <a:gd name="T29" fmla="*/ 215 h 374"/>
                    <a:gd name="T30" fmla="*/ 111 w 153"/>
                    <a:gd name="T31" fmla="*/ 146 h 374"/>
                    <a:gd name="T32" fmla="*/ 117 w 153"/>
                    <a:gd name="T33" fmla="*/ 109 h 374"/>
                    <a:gd name="T34" fmla="*/ 121 w 153"/>
                    <a:gd name="T35" fmla="*/ 123 h 374"/>
                    <a:gd name="T36" fmla="*/ 152 w 153"/>
                    <a:gd name="T37" fmla="*/ 115 h 374"/>
                    <a:gd name="T38" fmla="*/ 128 w 153"/>
                    <a:gd name="T39" fmla="*/ 26 h 374"/>
                    <a:gd name="T40" fmla="*/ 90 w 153"/>
                    <a:gd name="T41" fmla="*/ 0 h 374"/>
                    <a:gd name="T42" fmla="*/ 61 w 153"/>
                    <a:gd name="T43" fmla="*/ 0 h 37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3"/>
                    <a:gd name="T67" fmla="*/ 0 h 374"/>
                    <a:gd name="T68" fmla="*/ 153 w 153"/>
                    <a:gd name="T69" fmla="*/ 374 h 37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3" h="374">
                      <a:moveTo>
                        <a:pt x="61" y="0"/>
                      </a:moveTo>
                      <a:lnTo>
                        <a:pt x="24" y="20"/>
                      </a:lnTo>
                      <a:lnTo>
                        <a:pt x="19" y="27"/>
                      </a:lnTo>
                      <a:lnTo>
                        <a:pt x="0" y="122"/>
                      </a:lnTo>
                      <a:lnTo>
                        <a:pt x="29" y="126"/>
                      </a:lnTo>
                      <a:lnTo>
                        <a:pt x="33" y="102"/>
                      </a:lnTo>
                      <a:lnTo>
                        <a:pt x="44" y="152"/>
                      </a:lnTo>
                      <a:lnTo>
                        <a:pt x="25" y="264"/>
                      </a:lnTo>
                      <a:lnTo>
                        <a:pt x="35" y="372"/>
                      </a:lnTo>
                      <a:lnTo>
                        <a:pt x="45" y="373"/>
                      </a:lnTo>
                      <a:lnTo>
                        <a:pt x="61" y="371"/>
                      </a:lnTo>
                      <a:lnTo>
                        <a:pt x="84" y="370"/>
                      </a:lnTo>
                      <a:lnTo>
                        <a:pt x="104" y="370"/>
                      </a:lnTo>
                      <a:lnTo>
                        <a:pt x="121" y="370"/>
                      </a:lnTo>
                      <a:lnTo>
                        <a:pt x="128" y="215"/>
                      </a:lnTo>
                      <a:lnTo>
                        <a:pt x="111" y="146"/>
                      </a:lnTo>
                      <a:lnTo>
                        <a:pt x="117" y="109"/>
                      </a:lnTo>
                      <a:lnTo>
                        <a:pt x="121" y="123"/>
                      </a:lnTo>
                      <a:lnTo>
                        <a:pt x="152" y="115"/>
                      </a:lnTo>
                      <a:lnTo>
                        <a:pt x="128" y="26"/>
                      </a:lnTo>
                      <a:lnTo>
                        <a:pt x="90" y="0"/>
                      </a:lnTo>
                      <a:lnTo>
                        <a:pt x="61" y="0"/>
                      </a:lnTo>
                    </a:path>
                  </a:pathLst>
                </a:custGeom>
                <a:blipFill dpi="0" rotWithShape="0">
                  <a:blip r:embed="rId4"/>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366" name="Group 353">
                  <a:extLst>
                    <a:ext uri="{FF2B5EF4-FFF2-40B4-BE49-F238E27FC236}">
                      <a16:creationId xmlns:a16="http://schemas.microsoft.com/office/drawing/2014/main" xmlns="" id="{E7C7A67C-71FD-41C3-8BFA-A62B90222E6A}"/>
                    </a:ext>
                  </a:extLst>
                </p:cNvPr>
                <p:cNvGrpSpPr>
                  <a:grpSpLocks/>
                </p:cNvGrpSpPr>
                <p:nvPr/>
              </p:nvGrpSpPr>
              <p:grpSpPr bwMode="auto">
                <a:xfrm>
                  <a:off x="3837" y="2458"/>
                  <a:ext cx="66" cy="158"/>
                  <a:chOff x="3837" y="2458"/>
                  <a:chExt cx="66" cy="158"/>
                </a:xfrm>
              </p:grpSpPr>
              <p:sp>
                <p:nvSpPr>
                  <p:cNvPr id="14370" name="Freeform 354">
                    <a:extLst>
                      <a:ext uri="{FF2B5EF4-FFF2-40B4-BE49-F238E27FC236}">
                        <a16:creationId xmlns:a16="http://schemas.microsoft.com/office/drawing/2014/main" xmlns="" id="{B2286555-C3DB-44EA-B346-05E7DDF0EEAD}"/>
                      </a:ext>
                    </a:extLst>
                  </p:cNvPr>
                  <p:cNvSpPr>
                    <a:spLocks/>
                  </p:cNvSpPr>
                  <p:nvPr/>
                </p:nvSpPr>
                <p:spPr bwMode="auto">
                  <a:xfrm>
                    <a:off x="3851" y="2458"/>
                    <a:ext cx="35" cy="19"/>
                  </a:xfrm>
                  <a:custGeom>
                    <a:avLst/>
                    <a:gdLst>
                      <a:gd name="T0" fmla="*/ 0 w 35"/>
                      <a:gd name="T1" fmla="*/ 1 h 19"/>
                      <a:gd name="T2" fmla="*/ 7 w 35"/>
                      <a:gd name="T3" fmla="*/ 18 h 19"/>
                      <a:gd name="T4" fmla="*/ 17 w 35"/>
                      <a:gd name="T5" fmla="*/ 0 h 19"/>
                      <a:gd name="T6" fmla="*/ 27 w 35"/>
                      <a:gd name="T7" fmla="*/ 18 h 19"/>
                      <a:gd name="T8" fmla="*/ 34 w 35"/>
                      <a:gd name="T9" fmla="*/ 2 h 19"/>
                      <a:gd name="T10" fmla="*/ 0 w 35"/>
                      <a:gd name="T11" fmla="*/ 1 h 19"/>
                      <a:gd name="T12" fmla="*/ 0 60000 65536"/>
                      <a:gd name="T13" fmla="*/ 0 60000 65536"/>
                      <a:gd name="T14" fmla="*/ 0 60000 65536"/>
                      <a:gd name="T15" fmla="*/ 0 60000 65536"/>
                      <a:gd name="T16" fmla="*/ 0 60000 65536"/>
                      <a:gd name="T17" fmla="*/ 0 60000 65536"/>
                      <a:gd name="T18" fmla="*/ 0 w 35"/>
                      <a:gd name="T19" fmla="*/ 0 h 19"/>
                      <a:gd name="T20" fmla="*/ 35 w 3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35" h="19">
                        <a:moveTo>
                          <a:pt x="0" y="1"/>
                        </a:moveTo>
                        <a:lnTo>
                          <a:pt x="7" y="18"/>
                        </a:lnTo>
                        <a:lnTo>
                          <a:pt x="17" y="0"/>
                        </a:lnTo>
                        <a:lnTo>
                          <a:pt x="27" y="18"/>
                        </a:lnTo>
                        <a:lnTo>
                          <a:pt x="34" y="2"/>
                        </a:lnTo>
                        <a:lnTo>
                          <a:pt x="0" y="1"/>
                        </a:lnTo>
                      </a:path>
                    </a:pathLst>
                  </a:custGeom>
                  <a:blipFill dpi="0" rotWithShape="0">
                    <a:blip r:embed="rId5"/>
                    <a:srcRect/>
                    <a:tile tx="0" ty="0" sx="100000" sy="100000" flip="none" algn="tl"/>
                  </a:blipFill>
                  <a:ln w="12700" cap="rnd">
                    <a:solidFill>
                      <a:srgbClr val="00007F"/>
                    </a:solidFill>
                    <a:round/>
                    <a:headEnd/>
                    <a:tailEnd/>
                  </a:ln>
                </p:spPr>
                <p:txBody>
                  <a:bodyPr/>
                  <a:lstStyle/>
                  <a:p>
                    <a:endParaRPr lang="en-US"/>
                  </a:p>
                </p:txBody>
              </p:sp>
              <p:sp>
                <p:nvSpPr>
                  <p:cNvPr id="14371" name="Freeform 355">
                    <a:extLst>
                      <a:ext uri="{FF2B5EF4-FFF2-40B4-BE49-F238E27FC236}">
                        <a16:creationId xmlns:a16="http://schemas.microsoft.com/office/drawing/2014/main" xmlns="" id="{E75E2B6E-43C3-4781-A9A6-C5C5B52F58AA}"/>
                      </a:ext>
                    </a:extLst>
                  </p:cNvPr>
                  <p:cNvSpPr>
                    <a:spLocks/>
                  </p:cNvSpPr>
                  <p:nvPr/>
                </p:nvSpPr>
                <p:spPr bwMode="auto">
                  <a:xfrm>
                    <a:off x="3870" y="2462"/>
                    <a:ext cx="9" cy="146"/>
                  </a:xfrm>
                  <a:custGeom>
                    <a:avLst/>
                    <a:gdLst>
                      <a:gd name="T0" fmla="*/ 0 w 9"/>
                      <a:gd name="T1" fmla="*/ 0 h 146"/>
                      <a:gd name="T2" fmla="*/ 8 w 9"/>
                      <a:gd name="T3" fmla="*/ 60 h 146"/>
                      <a:gd name="T4" fmla="*/ 8 w 9"/>
                      <a:gd name="T5" fmla="*/ 145 h 146"/>
                      <a:gd name="T6" fmla="*/ 0 w 9"/>
                      <a:gd name="T7" fmla="*/ 0 h 146"/>
                      <a:gd name="T8" fmla="*/ 0 60000 65536"/>
                      <a:gd name="T9" fmla="*/ 0 60000 65536"/>
                      <a:gd name="T10" fmla="*/ 0 60000 65536"/>
                      <a:gd name="T11" fmla="*/ 0 60000 65536"/>
                      <a:gd name="T12" fmla="*/ 0 w 9"/>
                      <a:gd name="T13" fmla="*/ 0 h 146"/>
                      <a:gd name="T14" fmla="*/ 9 w 9"/>
                      <a:gd name="T15" fmla="*/ 146 h 146"/>
                    </a:gdLst>
                    <a:ahLst/>
                    <a:cxnLst>
                      <a:cxn ang="T8">
                        <a:pos x="T0" y="T1"/>
                      </a:cxn>
                      <a:cxn ang="T9">
                        <a:pos x="T2" y="T3"/>
                      </a:cxn>
                      <a:cxn ang="T10">
                        <a:pos x="T4" y="T5"/>
                      </a:cxn>
                      <a:cxn ang="T11">
                        <a:pos x="T6" y="T7"/>
                      </a:cxn>
                    </a:cxnLst>
                    <a:rect l="T12" t="T13" r="T14" b="T15"/>
                    <a:pathLst>
                      <a:path w="9" h="146">
                        <a:moveTo>
                          <a:pt x="0" y="0"/>
                        </a:moveTo>
                        <a:lnTo>
                          <a:pt x="8" y="60"/>
                        </a:lnTo>
                        <a:lnTo>
                          <a:pt x="8" y="145"/>
                        </a:lnTo>
                        <a:lnTo>
                          <a:pt x="0" y="0"/>
                        </a:lnTo>
                      </a:path>
                    </a:pathLst>
                  </a:custGeom>
                  <a:blipFill dpi="0" rotWithShape="0">
                    <a:blip r:embed="rId5"/>
                    <a:srcRect/>
                    <a:tile tx="0" ty="0" sx="100000" sy="100000" flip="none" algn="tl"/>
                  </a:blipFill>
                  <a:ln w="12700" cap="rnd">
                    <a:solidFill>
                      <a:srgbClr val="00007F"/>
                    </a:solidFill>
                    <a:round/>
                    <a:headEnd/>
                    <a:tailEnd/>
                  </a:ln>
                </p:spPr>
                <p:txBody>
                  <a:bodyPr/>
                  <a:lstStyle/>
                  <a:p>
                    <a:endParaRPr lang="en-US"/>
                  </a:p>
                </p:txBody>
              </p:sp>
              <p:sp>
                <p:nvSpPr>
                  <p:cNvPr id="14372" name="Freeform 356">
                    <a:extLst>
                      <a:ext uri="{FF2B5EF4-FFF2-40B4-BE49-F238E27FC236}">
                        <a16:creationId xmlns:a16="http://schemas.microsoft.com/office/drawing/2014/main" xmlns="" id="{7AB1A32A-7195-425F-A9A1-67D64FF934F9}"/>
                      </a:ext>
                    </a:extLst>
                  </p:cNvPr>
                  <p:cNvSpPr>
                    <a:spLocks/>
                  </p:cNvSpPr>
                  <p:nvPr/>
                </p:nvSpPr>
                <p:spPr bwMode="auto">
                  <a:xfrm>
                    <a:off x="3837" y="2607"/>
                    <a:ext cx="66" cy="9"/>
                  </a:xfrm>
                  <a:custGeom>
                    <a:avLst/>
                    <a:gdLst>
                      <a:gd name="T0" fmla="*/ 0 w 66"/>
                      <a:gd name="T1" fmla="*/ 8 h 9"/>
                      <a:gd name="T2" fmla="*/ 35 w 66"/>
                      <a:gd name="T3" fmla="*/ 0 h 9"/>
                      <a:gd name="T4" fmla="*/ 65 w 66"/>
                      <a:gd name="T5" fmla="*/ 3 h 9"/>
                      <a:gd name="T6" fmla="*/ 0 w 66"/>
                      <a:gd name="T7" fmla="*/ 8 h 9"/>
                      <a:gd name="T8" fmla="*/ 0 60000 65536"/>
                      <a:gd name="T9" fmla="*/ 0 60000 65536"/>
                      <a:gd name="T10" fmla="*/ 0 60000 65536"/>
                      <a:gd name="T11" fmla="*/ 0 60000 65536"/>
                      <a:gd name="T12" fmla="*/ 0 w 66"/>
                      <a:gd name="T13" fmla="*/ 0 h 9"/>
                      <a:gd name="T14" fmla="*/ 66 w 66"/>
                      <a:gd name="T15" fmla="*/ 9 h 9"/>
                    </a:gdLst>
                    <a:ahLst/>
                    <a:cxnLst>
                      <a:cxn ang="T8">
                        <a:pos x="T0" y="T1"/>
                      </a:cxn>
                      <a:cxn ang="T9">
                        <a:pos x="T2" y="T3"/>
                      </a:cxn>
                      <a:cxn ang="T10">
                        <a:pos x="T4" y="T5"/>
                      </a:cxn>
                      <a:cxn ang="T11">
                        <a:pos x="T6" y="T7"/>
                      </a:cxn>
                    </a:cxnLst>
                    <a:rect l="T12" t="T13" r="T14" b="T15"/>
                    <a:pathLst>
                      <a:path w="66" h="9">
                        <a:moveTo>
                          <a:pt x="0" y="8"/>
                        </a:moveTo>
                        <a:lnTo>
                          <a:pt x="35" y="0"/>
                        </a:lnTo>
                        <a:lnTo>
                          <a:pt x="65" y="3"/>
                        </a:lnTo>
                        <a:lnTo>
                          <a:pt x="0" y="8"/>
                        </a:lnTo>
                      </a:path>
                    </a:pathLst>
                  </a:custGeom>
                  <a:blipFill dpi="0" rotWithShape="0">
                    <a:blip r:embed="rId5"/>
                    <a:srcRect/>
                    <a:tile tx="0" ty="0" sx="100000" sy="100000" flip="none" algn="tl"/>
                  </a:blipFill>
                  <a:ln w="12700" cap="rnd">
                    <a:solidFill>
                      <a:srgbClr val="00007F"/>
                    </a:solidFill>
                    <a:round/>
                    <a:headEnd/>
                    <a:tailEnd/>
                  </a:ln>
                </p:spPr>
                <p:txBody>
                  <a:bodyPr/>
                  <a:lstStyle/>
                  <a:p>
                    <a:endParaRPr lang="en-US"/>
                  </a:p>
                </p:txBody>
              </p:sp>
            </p:grpSp>
            <p:grpSp>
              <p:nvGrpSpPr>
                <p:cNvPr id="14367" name="Group 357">
                  <a:extLst>
                    <a:ext uri="{FF2B5EF4-FFF2-40B4-BE49-F238E27FC236}">
                      <a16:creationId xmlns:a16="http://schemas.microsoft.com/office/drawing/2014/main" xmlns="" id="{5E184396-A88E-4F57-A8BA-367AEE687FAE}"/>
                    </a:ext>
                  </a:extLst>
                </p:cNvPr>
                <p:cNvGrpSpPr>
                  <a:grpSpLocks/>
                </p:cNvGrpSpPr>
                <p:nvPr/>
              </p:nvGrpSpPr>
              <p:grpSpPr bwMode="auto">
                <a:xfrm>
                  <a:off x="3819" y="2986"/>
                  <a:ext cx="90" cy="61"/>
                  <a:chOff x="3819" y="2986"/>
                  <a:chExt cx="90" cy="61"/>
                </a:xfrm>
              </p:grpSpPr>
              <p:sp>
                <p:nvSpPr>
                  <p:cNvPr id="14368" name="Freeform 358">
                    <a:extLst>
                      <a:ext uri="{FF2B5EF4-FFF2-40B4-BE49-F238E27FC236}">
                        <a16:creationId xmlns:a16="http://schemas.microsoft.com/office/drawing/2014/main" xmlns="" id="{78D47AEA-8E82-48C7-B823-E2D7932AAB1A}"/>
                      </a:ext>
                    </a:extLst>
                  </p:cNvPr>
                  <p:cNvSpPr>
                    <a:spLocks/>
                  </p:cNvSpPr>
                  <p:nvPr/>
                </p:nvSpPr>
                <p:spPr bwMode="auto">
                  <a:xfrm>
                    <a:off x="3819" y="2991"/>
                    <a:ext cx="36" cy="56"/>
                  </a:xfrm>
                  <a:custGeom>
                    <a:avLst/>
                    <a:gdLst>
                      <a:gd name="T0" fmla="*/ 7 w 36"/>
                      <a:gd name="T1" fmla="*/ 27 h 56"/>
                      <a:gd name="T2" fmla="*/ 2 w 36"/>
                      <a:gd name="T3" fmla="*/ 35 h 56"/>
                      <a:gd name="T4" fmla="*/ 0 w 36"/>
                      <a:gd name="T5" fmla="*/ 42 h 56"/>
                      <a:gd name="T6" fmla="*/ 0 w 36"/>
                      <a:gd name="T7" fmla="*/ 47 h 56"/>
                      <a:gd name="T8" fmla="*/ 1 w 36"/>
                      <a:gd name="T9" fmla="*/ 50 h 56"/>
                      <a:gd name="T10" fmla="*/ 4 w 36"/>
                      <a:gd name="T11" fmla="*/ 53 h 56"/>
                      <a:gd name="T12" fmla="*/ 8 w 36"/>
                      <a:gd name="T13" fmla="*/ 55 h 56"/>
                      <a:gd name="T14" fmla="*/ 14 w 36"/>
                      <a:gd name="T15" fmla="*/ 54 h 56"/>
                      <a:gd name="T16" fmla="*/ 20 w 36"/>
                      <a:gd name="T17" fmla="*/ 52 h 56"/>
                      <a:gd name="T18" fmla="*/ 24 w 36"/>
                      <a:gd name="T19" fmla="*/ 46 h 56"/>
                      <a:gd name="T20" fmla="*/ 28 w 36"/>
                      <a:gd name="T21" fmla="*/ 39 h 56"/>
                      <a:gd name="T22" fmla="*/ 31 w 36"/>
                      <a:gd name="T23" fmla="*/ 24 h 56"/>
                      <a:gd name="T24" fmla="*/ 35 w 36"/>
                      <a:gd name="T25" fmla="*/ 9 h 56"/>
                      <a:gd name="T26" fmla="*/ 34 w 36"/>
                      <a:gd name="T27" fmla="*/ 0 h 56"/>
                      <a:gd name="T28" fmla="*/ 27 w 36"/>
                      <a:gd name="T29" fmla="*/ 21 h 56"/>
                      <a:gd name="T30" fmla="*/ 21 w 36"/>
                      <a:gd name="T31" fmla="*/ 34 h 56"/>
                      <a:gd name="T32" fmla="*/ 13 w 36"/>
                      <a:gd name="T33" fmla="*/ 34 h 56"/>
                      <a:gd name="T34" fmla="*/ 5 w 36"/>
                      <a:gd name="T35" fmla="*/ 33 h 56"/>
                      <a:gd name="T36" fmla="*/ 7 w 36"/>
                      <a:gd name="T37" fmla="*/ 2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6"/>
                      <a:gd name="T59" fmla="*/ 36 w 3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6">
                        <a:moveTo>
                          <a:pt x="7" y="27"/>
                        </a:moveTo>
                        <a:lnTo>
                          <a:pt x="2" y="35"/>
                        </a:lnTo>
                        <a:lnTo>
                          <a:pt x="0" y="42"/>
                        </a:lnTo>
                        <a:lnTo>
                          <a:pt x="0" y="47"/>
                        </a:lnTo>
                        <a:lnTo>
                          <a:pt x="1" y="50"/>
                        </a:lnTo>
                        <a:lnTo>
                          <a:pt x="4" y="53"/>
                        </a:lnTo>
                        <a:lnTo>
                          <a:pt x="8" y="55"/>
                        </a:lnTo>
                        <a:lnTo>
                          <a:pt x="14" y="54"/>
                        </a:lnTo>
                        <a:lnTo>
                          <a:pt x="20" y="52"/>
                        </a:lnTo>
                        <a:lnTo>
                          <a:pt x="24" y="46"/>
                        </a:lnTo>
                        <a:lnTo>
                          <a:pt x="28" y="39"/>
                        </a:lnTo>
                        <a:lnTo>
                          <a:pt x="31" y="24"/>
                        </a:lnTo>
                        <a:lnTo>
                          <a:pt x="35" y="9"/>
                        </a:lnTo>
                        <a:lnTo>
                          <a:pt x="34" y="0"/>
                        </a:lnTo>
                        <a:lnTo>
                          <a:pt x="27" y="21"/>
                        </a:lnTo>
                        <a:lnTo>
                          <a:pt x="21" y="34"/>
                        </a:lnTo>
                        <a:lnTo>
                          <a:pt x="13" y="34"/>
                        </a:lnTo>
                        <a:lnTo>
                          <a:pt x="5" y="33"/>
                        </a:lnTo>
                        <a:lnTo>
                          <a:pt x="7" y="2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69" name="Freeform 359">
                    <a:extLst>
                      <a:ext uri="{FF2B5EF4-FFF2-40B4-BE49-F238E27FC236}">
                        <a16:creationId xmlns:a16="http://schemas.microsoft.com/office/drawing/2014/main" xmlns="" id="{D372A705-8214-4E9F-BA7E-5FF5938BA84E}"/>
                      </a:ext>
                    </a:extLst>
                  </p:cNvPr>
                  <p:cNvSpPr>
                    <a:spLocks/>
                  </p:cNvSpPr>
                  <p:nvPr/>
                </p:nvSpPr>
                <p:spPr bwMode="auto">
                  <a:xfrm>
                    <a:off x="3868" y="2986"/>
                    <a:ext cx="41" cy="61"/>
                  </a:xfrm>
                  <a:custGeom>
                    <a:avLst/>
                    <a:gdLst>
                      <a:gd name="T0" fmla="*/ 1 w 41"/>
                      <a:gd name="T1" fmla="*/ 0 h 61"/>
                      <a:gd name="T2" fmla="*/ 0 w 41"/>
                      <a:gd name="T3" fmla="*/ 6 h 61"/>
                      <a:gd name="T4" fmla="*/ 5 w 41"/>
                      <a:gd name="T5" fmla="*/ 21 h 61"/>
                      <a:gd name="T6" fmla="*/ 9 w 41"/>
                      <a:gd name="T7" fmla="*/ 33 h 61"/>
                      <a:gd name="T8" fmla="*/ 13 w 41"/>
                      <a:gd name="T9" fmla="*/ 45 h 61"/>
                      <a:gd name="T10" fmla="*/ 17 w 41"/>
                      <a:gd name="T11" fmla="*/ 52 h 61"/>
                      <a:gd name="T12" fmla="*/ 21 w 41"/>
                      <a:gd name="T13" fmla="*/ 57 h 61"/>
                      <a:gd name="T14" fmla="*/ 26 w 41"/>
                      <a:gd name="T15" fmla="*/ 59 h 61"/>
                      <a:gd name="T16" fmla="*/ 32 w 41"/>
                      <a:gd name="T17" fmla="*/ 60 h 61"/>
                      <a:gd name="T18" fmla="*/ 35 w 41"/>
                      <a:gd name="T19" fmla="*/ 58 h 61"/>
                      <a:gd name="T20" fmla="*/ 38 w 41"/>
                      <a:gd name="T21" fmla="*/ 56 h 61"/>
                      <a:gd name="T22" fmla="*/ 40 w 41"/>
                      <a:gd name="T23" fmla="*/ 50 h 61"/>
                      <a:gd name="T24" fmla="*/ 39 w 41"/>
                      <a:gd name="T25" fmla="*/ 42 h 61"/>
                      <a:gd name="T26" fmla="*/ 35 w 41"/>
                      <a:gd name="T27" fmla="*/ 33 h 61"/>
                      <a:gd name="T28" fmla="*/ 33 w 41"/>
                      <a:gd name="T29" fmla="*/ 28 h 61"/>
                      <a:gd name="T30" fmla="*/ 32 w 41"/>
                      <a:gd name="T31" fmla="*/ 32 h 61"/>
                      <a:gd name="T32" fmla="*/ 30 w 41"/>
                      <a:gd name="T33" fmla="*/ 34 h 61"/>
                      <a:gd name="T34" fmla="*/ 25 w 41"/>
                      <a:gd name="T35" fmla="*/ 36 h 61"/>
                      <a:gd name="T36" fmla="*/ 21 w 41"/>
                      <a:gd name="T37" fmla="*/ 36 h 61"/>
                      <a:gd name="T38" fmla="*/ 13 w 41"/>
                      <a:gd name="T39" fmla="*/ 35 h 61"/>
                      <a:gd name="T40" fmla="*/ 5 w 41"/>
                      <a:gd name="T41" fmla="*/ 11 h 61"/>
                      <a:gd name="T42" fmla="*/ 1 w 41"/>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
                      <a:gd name="T67" fmla="*/ 0 h 61"/>
                      <a:gd name="T68" fmla="*/ 41 w 41"/>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 h="61">
                        <a:moveTo>
                          <a:pt x="1" y="0"/>
                        </a:moveTo>
                        <a:lnTo>
                          <a:pt x="0" y="6"/>
                        </a:lnTo>
                        <a:lnTo>
                          <a:pt x="5" y="21"/>
                        </a:lnTo>
                        <a:lnTo>
                          <a:pt x="9" y="33"/>
                        </a:lnTo>
                        <a:lnTo>
                          <a:pt x="13" y="45"/>
                        </a:lnTo>
                        <a:lnTo>
                          <a:pt x="17" y="52"/>
                        </a:lnTo>
                        <a:lnTo>
                          <a:pt x="21" y="57"/>
                        </a:lnTo>
                        <a:lnTo>
                          <a:pt x="26" y="59"/>
                        </a:lnTo>
                        <a:lnTo>
                          <a:pt x="32" y="60"/>
                        </a:lnTo>
                        <a:lnTo>
                          <a:pt x="35" y="58"/>
                        </a:lnTo>
                        <a:lnTo>
                          <a:pt x="38" y="56"/>
                        </a:lnTo>
                        <a:lnTo>
                          <a:pt x="40" y="50"/>
                        </a:lnTo>
                        <a:lnTo>
                          <a:pt x="39" y="42"/>
                        </a:lnTo>
                        <a:lnTo>
                          <a:pt x="35" y="33"/>
                        </a:lnTo>
                        <a:lnTo>
                          <a:pt x="33" y="28"/>
                        </a:lnTo>
                        <a:lnTo>
                          <a:pt x="32" y="32"/>
                        </a:lnTo>
                        <a:lnTo>
                          <a:pt x="30" y="34"/>
                        </a:lnTo>
                        <a:lnTo>
                          <a:pt x="25" y="36"/>
                        </a:lnTo>
                        <a:lnTo>
                          <a:pt x="21" y="36"/>
                        </a:lnTo>
                        <a:lnTo>
                          <a:pt x="13" y="35"/>
                        </a:lnTo>
                        <a:lnTo>
                          <a:pt x="5" y="11"/>
                        </a:lnTo>
                        <a:lnTo>
                          <a:pt x="1"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grpSp>
            <p:nvGrpSpPr>
              <p:cNvPr id="14346" name="Group 360">
                <a:extLst>
                  <a:ext uri="{FF2B5EF4-FFF2-40B4-BE49-F238E27FC236}">
                    <a16:creationId xmlns:a16="http://schemas.microsoft.com/office/drawing/2014/main" xmlns="" id="{E95AC6F2-7B35-4BEB-8B7F-A4276261A6C7}"/>
                  </a:ext>
                </a:extLst>
              </p:cNvPr>
              <p:cNvGrpSpPr>
                <a:grpSpLocks/>
              </p:cNvGrpSpPr>
              <p:nvPr/>
            </p:nvGrpSpPr>
            <p:grpSpPr bwMode="auto">
              <a:xfrm>
                <a:off x="3978" y="2270"/>
                <a:ext cx="153" cy="691"/>
                <a:chOff x="3978" y="2270"/>
                <a:chExt cx="153" cy="691"/>
              </a:xfrm>
            </p:grpSpPr>
            <p:grpSp>
              <p:nvGrpSpPr>
                <p:cNvPr id="14347" name="Group 361">
                  <a:extLst>
                    <a:ext uri="{FF2B5EF4-FFF2-40B4-BE49-F238E27FC236}">
                      <a16:creationId xmlns:a16="http://schemas.microsoft.com/office/drawing/2014/main" xmlns="" id="{6223AEAA-DA28-430D-BD26-EFF8BF32C757}"/>
                    </a:ext>
                  </a:extLst>
                </p:cNvPr>
                <p:cNvGrpSpPr>
                  <a:grpSpLocks/>
                </p:cNvGrpSpPr>
                <p:nvPr/>
              </p:nvGrpSpPr>
              <p:grpSpPr bwMode="auto">
                <a:xfrm>
                  <a:off x="4013" y="2270"/>
                  <a:ext cx="84" cy="112"/>
                  <a:chOff x="4013" y="2270"/>
                  <a:chExt cx="84" cy="112"/>
                </a:xfrm>
              </p:grpSpPr>
              <p:sp>
                <p:nvSpPr>
                  <p:cNvPr id="14356" name="Freeform 362">
                    <a:extLst>
                      <a:ext uri="{FF2B5EF4-FFF2-40B4-BE49-F238E27FC236}">
                        <a16:creationId xmlns:a16="http://schemas.microsoft.com/office/drawing/2014/main" xmlns="" id="{BE730867-AA9D-4D51-8D2F-19D3660FBC93}"/>
                      </a:ext>
                    </a:extLst>
                  </p:cNvPr>
                  <p:cNvSpPr>
                    <a:spLocks/>
                  </p:cNvSpPr>
                  <p:nvPr/>
                </p:nvSpPr>
                <p:spPr bwMode="auto">
                  <a:xfrm>
                    <a:off x="4024" y="2275"/>
                    <a:ext cx="65" cy="107"/>
                  </a:xfrm>
                  <a:custGeom>
                    <a:avLst/>
                    <a:gdLst>
                      <a:gd name="T0" fmla="*/ 15 w 65"/>
                      <a:gd name="T1" fmla="*/ 99 h 107"/>
                      <a:gd name="T2" fmla="*/ 15 w 65"/>
                      <a:gd name="T3" fmla="*/ 83 h 107"/>
                      <a:gd name="T4" fmla="*/ 10 w 65"/>
                      <a:gd name="T5" fmla="*/ 74 h 107"/>
                      <a:gd name="T6" fmla="*/ 7 w 65"/>
                      <a:gd name="T7" fmla="*/ 67 h 107"/>
                      <a:gd name="T8" fmla="*/ 3 w 65"/>
                      <a:gd name="T9" fmla="*/ 59 h 107"/>
                      <a:gd name="T10" fmla="*/ 1 w 65"/>
                      <a:gd name="T11" fmla="*/ 52 h 107"/>
                      <a:gd name="T12" fmla="*/ 0 w 65"/>
                      <a:gd name="T13" fmla="*/ 46 h 107"/>
                      <a:gd name="T14" fmla="*/ 0 w 65"/>
                      <a:gd name="T15" fmla="*/ 32 h 107"/>
                      <a:gd name="T16" fmla="*/ 1 w 65"/>
                      <a:gd name="T17" fmla="*/ 23 h 107"/>
                      <a:gd name="T18" fmla="*/ 5 w 65"/>
                      <a:gd name="T19" fmla="*/ 14 h 107"/>
                      <a:gd name="T20" fmla="*/ 10 w 65"/>
                      <a:gd name="T21" fmla="*/ 8 h 107"/>
                      <a:gd name="T22" fmla="*/ 13 w 65"/>
                      <a:gd name="T23" fmla="*/ 5 h 107"/>
                      <a:gd name="T24" fmla="*/ 20 w 65"/>
                      <a:gd name="T25" fmla="*/ 2 h 107"/>
                      <a:gd name="T26" fmla="*/ 29 w 65"/>
                      <a:gd name="T27" fmla="*/ 0 h 107"/>
                      <a:gd name="T28" fmla="*/ 39 w 65"/>
                      <a:gd name="T29" fmla="*/ 1 h 107"/>
                      <a:gd name="T30" fmla="*/ 47 w 65"/>
                      <a:gd name="T31" fmla="*/ 3 h 107"/>
                      <a:gd name="T32" fmla="*/ 56 w 65"/>
                      <a:gd name="T33" fmla="*/ 9 h 107"/>
                      <a:gd name="T34" fmla="*/ 60 w 65"/>
                      <a:gd name="T35" fmla="*/ 14 h 107"/>
                      <a:gd name="T36" fmla="*/ 63 w 65"/>
                      <a:gd name="T37" fmla="*/ 19 h 107"/>
                      <a:gd name="T38" fmla="*/ 64 w 65"/>
                      <a:gd name="T39" fmla="*/ 26 h 107"/>
                      <a:gd name="T40" fmla="*/ 64 w 65"/>
                      <a:gd name="T41" fmla="*/ 39 h 107"/>
                      <a:gd name="T42" fmla="*/ 61 w 65"/>
                      <a:gd name="T43" fmla="*/ 50 h 107"/>
                      <a:gd name="T44" fmla="*/ 57 w 65"/>
                      <a:gd name="T45" fmla="*/ 61 h 107"/>
                      <a:gd name="T46" fmla="*/ 53 w 65"/>
                      <a:gd name="T47" fmla="*/ 69 h 107"/>
                      <a:gd name="T48" fmla="*/ 50 w 65"/>
                      <a:gd name="T49" fmla="*/ 75 h 107"/>
                      <a:gd name="T50" fmla="*/ 46 w 65"/>
                      <a:gd name="T51" fmla="*/ 83 h 107"/>
                      <a:gd name="T52" fmla="*/ 45 w 65"/>
                      <a:gd name="T53" fmla="*/ 95 h 107"/>
                      <a:gd name="T54" fmla="*/ 44 w 65"/>
                      <a:gd name="T55" fmla="*/ 101 h 107"/>
                      <a:gd name="T56" fmla="*/ 38 w 65"/>
                      <a:gd name="T57" fmla="*/ 105 h 107"/>
                      <a:gd name="T58" fmla="*/ 31 w 65"/>
                      <a:gd name="T59" fmla="*/ 106 h 107"/>
                      <a:gd name="T60" fmla="*/ 23 w 65"/>
                      <a:gd name="T61" fmla="*/ 105 h 107"/>
                      <a:gd name="T62" fmla="*/ 18 w 65"/>
                      <a:gd name="T63" fmla="*/ 102 h 107"/>
                      <a:gd name="T64" fmla="*/ 15 w 65"/>
                      <a:gd name="T65" fmla="*/ 99 h 1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5"/>
                      <a:gd name="T100" fmla="*/ 0 h 107"/>
                      <a:gd name="T101" fmla="*/ 65 w 65"/>
                      <a:gd name="T102" fmla="*/ 107 h 1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5" h="107">
                        <a:moveTo>
                          <a:pt x="15" y="99"/>
                        </a:moveTo>
                        <a:lnTo>
                          <a:pt x="15" y="83"/>
                        </a:lnTo>
                        <a:lnTo>
                          <a:pt x="10" y="74"/>
                        </a:lnTo>
                        <a:lnTo>
                          <a:pt x="7" y="67"/>
                        </a:lnTo>
                        <a:lnTo>
                          <a:pt x="3" y="59"/>
                        </a:lnTo>
                        <a:lnTo>
                          <a:pt x="1" y="52"/>
                        </a:lnTo>
                        <a:lnTo>
                          <a:pt x="0" y="46"/>
                        </a:lnTo>
                        <a:lnTo>
                          <a:pt x="0" y="32"/>
                        </a:lnTo>
                        <a:lnTo>
                          <a:pt x="1" y="23"/>
                        </a:lnTo>
                        <a:lnTo>
                          <a:pt x="5" y="14"/>
                        </a:lnTo>
                        <a:lnTo>
                          <a:pt x="10" y="8"/>
                        </a:lnTo>
                        <a:lnTo>
                          <a:pt x="13" y="5"/>
                        </a:lnTo>
                        <a:lnTo>
                          <a:pt x="20" y="2"/>
                        </a:lnTo>
                        <a:lnTo>
                          <a:pt x="29" y="0"/>
                        </a:lnTo>
                        <a:lnTo>
                          <a:pt x="39" y="1"/>
                        </a:lnTo>
                        <a:lnTo>
                          <a:pt x="47" y="3"/>
                        </a:lnTo>
                        <a:lnTo>
                          <a:pt x="56" y="9"/>
                        </a:lnTo>
                        <a:lnTo>
                          <a:pt x="60" y="14"/>
                        </a:lnTo>
                        <a:lnTo>
                          <a:pt x="63" y="19"/>
                        </a:lnTo>
                        <a:lnTo>
                          <a:pt x="64" y="26"/>
                        </a:lnTo>
                        <a:lnTo>
                          <a:pt x="64" y="39"/>
                        </a:lnTo>
                        <a:lnTo>
                          <a:pt x="61" y="50"/>
                        </a:lnTo>
                        <a:lnTo>
                          <a:pt x="57" y="61"/>
                        </a:lnTo>
                        <a:lnTo>
                          <a:pt x="53" y="69"/>
                        </a:lnTo>
                        <a:lnTo>
                          <a:pt x="50" y="75"/>
                        </a:lnTo>
                        <a:lnTo>
                          <a:pt x="46" y="83"/>
                        </a:lnTo>
                        <a:lnTo>
                          <a:pt x="45" y="95"/>
                        </a:lnTo>
                        <a:lnTo>
                          <a:pt x="44" y="101"/>
                        </a:lnTo>
                        <a:lnTo>
                          <a:pt x="38" y="105"/>
                        </a:lnTo>
                        <a:lnTo>
                          <a:pt x="31" y="106"/>
                        </a:lnTo>
                        <a:lnTo>
                          <a:pt x="23" y="105"/>
                        </a:lnTo>
                        <a:lnTo>
                          <a:pt x="18" y="102"/>
                        </a:lnTo>
                        <a:lnTo>
                          <a:pt x="15" y="99"/>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57" name="Freeform 363">
                    <a:extLst>
                      <a:ext uri="{FF2B5EF4-FFF2-40B4-BE49-F238E27FC236}">
                        <a16:creationId xmlns:a16="http://schemas.microsoft.com/office/drawing/2014/main" xmlns="" id="{3CC4AEE2-5F1E-464F-9E9E-E5F8EB5F9070}"/>
                      </a:ext>
                    </a:extLst>
                  </p:cNvPr>
                  <p:cNvSpPr>
                    <a:spLocks/>
                  </p:cNvSpPr>
                  <p:nvPr/>
                </p:nvSpPr>
                <p:spPr bwMode="auto">
                  <a:xfrm>
                    <a:off x="4013" y="2270"/>
                    <a:ext cx="84" cy="73"/>
                  </a:xfrm>
                  <a:custGeom>
                    <a:avLst/>
                    <a:gdLst>
                      <a:gd name="T0" fmla="*/ 6 w 84"/>
                      <a:gd name="T1" fmla="*/ 62 h 73"/>
                      <a:gd name="T2" fmla="*/ 1 w 84"/>
                      <a:gd name="T3" fmla="*/ 55 h 73"/>
                      <a:gd name="T4" fmla="*/ 0 w 84"/>
                      <a:gd name="T5" fmla="*/ 47 h 73"/>
                      <a:gd name="T6" fmla="*/ 0 w 84"/>
                      <a:gd name="T7" fmla="*/ 37 h 73"/>
                      <a:gd name="T8" fmla="*/ 0 w 84"/>
                      <a:gd name="T9" fmla="*/ 29 h 73"/>
                      <a:gd name="T10" fmla="*/ 4 w 84"/>
                      <a:gd name="T11" fmla="*/ 20 h 73"/>
                      <a:gd name="T12" fmla="*/ 9 w 84"/>
                      <a:gd name="T13" fmla="*/ 14 h 73"/>
                      <a:gd name="T14" fmla="*/ 14 w 84"/>
                      <a:gd name="T15" fmla="*/ 9 h 73"/>
                      <a:gd name="T16" fmla="*/ 22 w 84"/>
                      <a:gd name="T17" fmla="*/ 3 h 73"/>
                      <a:gd name="T18" fmla="*/ 28 w 84"/>
                      <a:gd name="T19" fmla="*/ 1 h 73"/>
                      <a:gd name="T20" fmla="*/ 41 w 84"/>
                      <a:gd name="T21" fmla="*/ 0 h 73"/>
                      <a:gd name="T22" fmla="*/ 52 w 84"/>
                      <a:gd name="T23" fmla="*/ 0 h 73"/>
                      <a:gd name="T24" fmla="*/ 60 w 84"/>
                      <a:gd name="T25" fmla="*/ 3 h 73"/>
                      <a:gd name="T26" fmla="*/ 67 w 84"/>
                      <a:gd name="T27" fmla="*/ 5 h 73"/>
                      <a:gd name="T28" fmla="*/ 73 w 84"/>
                      <a:gd name="T29" fmla="*/ 12 h 73"/>
                      <a:gd name="T30" fmla="*/ 77 w 84"/>
                      <a:gd name="T31" fmla="*/ 18 h 73"/>
                      <a:gd name="T32" fmla="*/ 81 w 84"/>
                      <a:gd name="T33" fmla="*/ 24 h 73"/>
                      <a:gd name="T34" fmla="*/ 83 w 84"/>
                      <a:gd name="T35" fmla="*/ 31 h 73"/>
                      <a:gd name="T36" fmla="*/ 83 w 84"/>
                      <a:gd name="T37" fmla="*/ 44 h 73"/>
                      <a:gd name="T38" fmla="*/ 83 w 84"/>
                      <a:gd name="T39" fmla="*/ 53 h 73"/>
                      <a:gd name="T40" fmla="*/ 80 w 84"/>
                      <a:gd name="T41" fmla="*/ 57 h 73"/>
                      <a:gd name="T42" fmla="*/ 76 w 84"/>
                      <a:gd name="T43" fmla="*/ 63 h 73"/>
                      <a:gd name="T44" fmla="*/ 73 w 84"/>
                      <a:gd name="T45" fmla="*/ 67 h 73"/>
                      <a:gd name="T46" fmla="*/ 65 w 84"/>
                      <a:gd name="T47" fmla="*/ 70 h 73"/>
                      <a:gd name="T48" fmla="*/ 57 w 84"/>
                      <a:gd name="T49" fmla="*/ 72 h 73"/>
                      <a:gd name="T50" fmla="*/ 63 w 84"/>
                      <a:gd name="T51" fmla="*/ 63 h 73"/>
                      <a:gd name="T52" fmla="*/ 69 w 84"/>
                      <a:gd name="T53" fmla="*/ 47 h 73"/>
                      <a:gd name="T54" fmla="*/ 70 w 84"/>
                      <a:gd name="T55" fmla="*/ 41 h 73"/>
                      <a:gd name="T56" fmla="*/ 69 w 84"/>
                      <a:gd name="T57" fmla="*/ 36 h 73"/>
                      <a:gd name="T58" fmla="*/ 67 w 84"/>
                      <a:gd name="T59" fmla="*/ 29 h 73"/>
                      <a:gd name="T60" fmla="*/ 53 w 84"/>
                      <a:gd name="T61" fmla="*/ 33 h 73"/>
                      <a:gd name="T62" fmla="*/ 38 w 84"/>
                      <a:gd name="T63" fmla="*/ 33 h 73"/>
                      <a:gd name="T64" fmla="*/ 27 w 84"/>
                      <a:gd name="T65" fmla="*/ 32 h 73"/>
                      <a:gd name="T66" fmla="*/ 18 w 84"/>
                      <a:gd name="T67" fmla="*/ 30 h 73"/>
                      <a:gd name="T68" fmla="*/ 15 w 84"/>
                      <a:gd name="T69" fmla="*/ 34 h 73"/>
                      <a:gd name="T70" fmla="*/ 13 w 84"/>
                      <a:gd name="T71" fmla="*/ 41 h 73"/>
                      <a:gd name="T72" fmla="*/ 13 w 84"/>
                      <a:gd name="T73" fmla="*/ 48 h 73"/>
                      <a:gd name="T74" fmla="*/ 19 w 84"/>
                      <a:gd name="T75" fmla="*/ 63 h 73"/>
                      <a:gd name="T76" fmla="*/ 23 w 84"/>
                      <a:gd name="T77" fmla="*/ 72 h 73"/>
                      <a:gd name="T78" fmla="*/ 13 w 84"/>
                      <a:gd name="T79" fmla="*/ 67 h 73"/>
                      <a:gd name="T80" fmla="*/ 6 w 84"/>
                      <a:gd name="T81" fmla="*/ 62 h 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73"/>
                      <a:gd name="T125" fmla="*/ 84 w 84"/>
                      <a:gd name="T126" fmla="*/ 73 h 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73">
                        <a:moveTo>
                          <a:pt x="6" y="62"/>
                        </a:moveTo>
                        <a:lnTo>
                          <a:pt x="1" y="55"/>
                        </a:lnTo>
                        <a:lnTo>
                          <a:pt x="0" y="47"/>
                        </a:lnTo>
                        <a:lnTo>
                          <a:pt x="0" y="37"/>
                        </a:lnTo>
                        <a:lnTo>
                          <a:pt x="0" y="29"/>
                        </a:lnTo>
                        <a:lnTo>
                          <a:pt x="4" y="20"/>
                        </a:lnTo>
                        <a:lnTo>
                          <a:pt x="9" y="14"/>
                        </a:lnTo>
                        <a:lnTo>
                          <a:pt x="14" y="9"/>
                        </a:lnTo>
                        <a:lnTo>
                          <a:pt x="22" y="3"/>
                        </a:lnTo>
                        <a:lnTo>
                          <a:pt x="28" y="1"/>
                        </a:lnTo>
                        <a:lnTo>
                          <a:pt x="41" y="0"/>
                        </a:lnTo>
                        <a:lnTo>
                          <a:pt x="52" y="0"/>
                        </a:lnTo>
                        <a:lnTo>
                          <a:pt x="60" y="3"/>
                        </a:lnTo>
                        <a:lnTo>
                          <a:pt x="67" y="5"/>
                        </a:lnTo>
                        <a:lnTo>
                          <a:pt x="73" y="12"/>
                        </a:lnTo>
                        <a:lnTo>
                          <a:pt x="77" y="18"/>
                        </a:lnTo>
                        <a:lnTo>
                          <a:pt x="81" y="24"/>
                        </a:lnTo>
                        <a:lnTo>
                          <a:pt x="83" y="31"/>
                        </a:lnTo>
                        <a:lnTo>
                          <a:pt x="83" y="44"/>
                        </a:lnTo>
                        <a:lnTo>
                          <a:pt x="83" y="53"/>
                        </a:lnTo>
                        <a:lnTo>
                          <a:pt x="80" y="57"/>
                        </a:lnTo>
                        <a:lnTo>
                          <a:pt x="76" y="63"/>
                        </a:lnTo>
                        <a:lnTo>
                          <a:pt x="73" y="67"/>
                        </a:lnTo>
                        <a:lnTo>
                          <a:pt x="65" y="70"/>
                        </a:lnTo>
                        <a:lnTo>
                          <a:pt x="57" y="72"/>
                        </a:lnTo>
                        <a:lnTo>
                          <a:pt x="63" y="63"/>
                        </a:lnTo>
                        <a:lnTo>
                          <a:pt x="69" y="47"/>
                        </a:lnTo>
                        <a:lnTo>
                          <a:pt x="70" y="41"/>
                        </a:lnTo>
                        <a:lnTo>
                          <a:pt x="69" y="36"/>
                        </a:lnTo>
                        <a:lnTo>
                          <a:pt x="67" y="29"/>
                        </a:lnTo>
                        <a:lnTo>
                          <a:pt x="53" y="33"/>
                        </a:lnTo>
                        <a:lnTo>
                          <a:pt x="38" y="33"/>
                        </a:lnTo>
                        <a:lnTo>
                          <a:pt x="27" y="32"/>
                        </a:lnTo>
                        <a:lnTo>
                          <a:pt x="18" y="30"/>
                        </a:lnTo>
                        <a:lnTo>
                          <a:pt x="15" y="34"/>
                        </a:lnTo>
                        <a:lnTo>
                          <a:pt x="13" y="41"/>
                        </a:lnTo>
                        <a:lnTo>
                          <a:pt x="13" y="48"/>
                        </a:lnTo>
                        <a:lnTo>
                          <a:pt x="19" y="63"/>
                        </a:lnTo>
                        <a:lnTo>
                          <a:pt x="23" y="72"/>
                        </a:lnTo>
                        <a:lnTo>
                          <a:pt x="13" y="67"/>
                        </a:lnTo>
                        <a:lnTo>
                          <a:pt x="6" y="62"/>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358" name="Group 364">
                    <a:extLst>
                      <a:ext uri="{FF2B5EF4-FFF2-40B4-BE49-F238E27FC236}">
                        <a16:creationId xmlns:a16="http://schemas.microsoft.com/office/drawing/2014/main" xmlns="" id="{C913E398-E229-4446-B517-A91719722857}"/>
                      </a:ext>
                    </a:extLst>
                  </p:cNvPr>
                  <p:cNvGrpSpPr>
                    <a:grpSpLocks/>
                  </p:cNvGrpSpPr>
                  <p:nvPr/>
                </p:nvGrpSpPr>
                <p:grpSpPr bwMode="auto">
                  <a:xfrm>
                    <a:off x="4022" y="2325"/>
                    <a:ext cx="67" cy="11"/>
                    <a:chOff x="4022" y="2325"/>
                    <a:chExt cx="67" cy="11"/>
                  </a:xfrm>
                </p:grpSpPr>
                <p:sp>
                  <p:nvSpPr>
                    <p:cNvPr id="14359" name="Oval 365">
                      <a:extLst>
                        <a:ext uri="{FF2B5EF4-FFF2-40B4-BE49-F238E27FC236}">
                          <a16:creationId xmlns:a16="http://schemas.microsoft.com/office/drawing/2014/main" xmlns="" id="{F3D94E5C-53A4-4C54-9466-76D83840A9A3}"/>
                        </a:ext>
                      </a:extLst>
                    </p:cNvPr>
                    <p:cNvSpPr>
                      <a:spLocks noChangeArrowheads="1"/>
                    </p:cNvSpPr>
                    <p:nvPr/>
                  </p:nvSpPr>
                  <p:spPr bwMode="auto">
                    <a:xfrm>
                      <a:off x="4022" y="2325"/>
                      <a:ext cx="9" cy="10"/>
                    </a:xfrm>
                    <a:prstGeom prst="ellipse">
                      <a:avLst/>
                    </a:prstGeom>
                    <a:blipFill dpi="0" rotWithShape="0">
                      <a:blip r:embed="rId18"/>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sp>
                  <p:nvSpPr>
                    <p:cNvPr id="14360" name="Oval 366">
                      <a:extLst>
                        <a:ext uri="{FF2B5EF4-FFF2-40B4-BE49-F238E27FC236}">
                          <a16:creationId xmlns:a16="http://schemas.microsoft.com/office/drawing/2014/main" xmlns="" id="{D7454E0B-9DCA-4A67-900A-36498ED5074C}"/>
                        </a:ext>
                      </a:extLst>
                    </p:cNvPr>
                    <p:cNvSpPr>
                      <a:spLocks noChangeArrowheads="1"/>
                    </p:cNvSpPr>
                    <p:nvPr/>
                  </p:nvSpPr>
                  <p:spPr bwMode="auto">
                    <a:xfrm>
                      <a:off x="4080" y="2326"/>
                      <a:ext cx="9" cy="10"/>
                    </a:xfrm>
                    <a:prstGeom prst="ellipse">
                      <a:avLst/>
                    </a:prstGeom>
                    <a:blipFill dpi="0" rotWithShape="0">
                      <a:blip r:embed="rId18"/>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cs typeface="Arial" panose="020B0604020202020204" pitchFamily="34" charset="0"/>
                      </a:endParaRPr>
                    </a:p>
                  </p:txBody>
                </p:sp>
              </p:grpSp>
            </p:grpSp>
            <p:sp>
              <p:nvSpPr>
                <p:cNvPr id="14348" name="Freeform 367">
                  <a:extLst>
                    <a:ext uri="{FF2B5EF4-FFF2-40B4-BE49-F238E27FC236}">
                      <a16:creationId xmlns:a16="http://schemas.microsoft.com/office/drawing/2014/main" xmlns="" id="{8CBEBF53-3C6D-48B3-8CA7-E5ADA0DBD467}"/>
                    </a:ext>
                  </a:extLst>
                </p:cNvPr>
                <p:cNvSpPr>
                  <a:spLocks/>
                </p:cNvSpPr>
                <p:nvPr/>
              </p:nvSpPr>
              <p:spPr bwMode="auto">
                <a:xfrm>
                  <a:off x="4009" y="2737"/>
                  <a:ext cx="81" cy="203"/>
                </a:xfrm>
                <a:custGeom>
                  <a:avLst/>
                  <a:gdLst>
                    <a:gd name="T0" fmla="*/ 18 w 81"/>
                    <a:gd name="T1" fmla="*/ 0 h 203"/>
                    <a:gd name="T2" fmla="*/ 16 w 81"/>
                    <a:gd name="T3" fmla="*/ 24 h 203"/>
                    <a:gd name="T4" fmla="*/ 14 w 81"/>
                    <a:gd name="T5" fmla="*/ 51 h 203"/>
                    <a:gd name="T6" fmla="*/ 14 w 81"/>
                    <a:gd name="T7" fmla="*/ 78 h 203"/>
                    <a:gd name="T8" fmla="*/ 16 w 81"/>
                    <a:gd name="T9" fmla="*/ 103 h 203"/>
                    <a:gd name="T10" fmla="*/ 16 w 81"/>
                    <a:gd name="T11" fmla="*/ 123 h 203"/>
                    <a:gd name="T12" fmla="*/ 16 w 81"/>
                    <a:gd name="T13" fmla="*/ 148 h 203"/>
                    <a:gd name="T14" fmla="*/ 15 w 81"/>
                    <a:gd name="T15" fmla="*/ 159 h 203"/>
                    <a:gd name="T16" fmla="*/ 4 w 81"/>
                    <a:gd name="T17" fmla="*/ 190 h 203"/>
                    <a:gd name="T18" fmla="*/ 0 w 81"/>
                    <a:gd name="T19" fmla="*/ 202 h 203"/>
                    <a:gd name="T20" fmla="*/ 17 w 81"/>
                    <a:gd name="T21" fmla="*/ 202 h 203"/>
                    <a:gd name="T22" fmla="*/ 25 w 81"/>
                    <a:gd name="T23" fmla="*/ 188 h 203"/>
                    <a:gd name="T24" fmla="*/ 30 w 81"/>
                    <a:gd name="T25" fmla="*/ 172 h 203"/>
                    <a:gd name="T26" fmla="*/ 33 w 81"/>
                    <a:gd name="T27" fmla="*/ 147 h 203"/>
                    <a:gd name="T28" fmla="*/ 43 w 81"/>
                    <a:gd name="T29" fmla="*/ 78 h 203"/>
                    <a:gd name="T30" fmla="*/ 46 w 81"/>
                    <a:gd name="T31" fmla="*/ 58 h 203"/>
                    <a:gd name="T32" fmla="*/ 44 w 81"/>
                    <a:gd name="T33" fmla="*/ 96 h 203"/>
                    <a:gd name="T34" fmla="*/ 47 w 81"/>
                    <a:gd name="T35" fmla="*/ 119 h 203"/>
                    <a:gd name="T36" fmla="*/ 48 w 81"/>
                    <a:gd name="T37" fmla="*/ 140 h 203"/>
                    <a:gd name="T38" fmla="*/ 46 w 81"/>
                    <a:gd name="T39" fmla="*/ 160 h 203"/>
                    <a:gd name="T40" fmla="*/ 47 w 81"/>
                    <a:gd name="T41" fmla="*/ 169 h 203"/>
                    <a:gd name="T42" fmla="*/ 58 w 81"/>
                    <a:gd name="T43" fmla="*/ 199 h 203"/>
                    <a:gd name="T44" fmla="*/ 69 w 81"/>
                    <a:gd name="T45" fmla="*/ 199 h 203"/>
                    <a:gd name="T46" fmla="*/ 74 w 81"/>
                    <a:gd name="T47" fmla="*/ 199 h 203"/>
                    <a:gd name="T48" fmla="*/ 80 w 81"/>
                    <a:gd name="T49" fmla="*/ 193 h 203"/>
                    <a:gd name="T50" fmla="*/ 64 w 81"/>
                    <a:gd name="T51" fmla="*/ 160 h 203"/>
                    <a:gd name="T52" fmla="*/ 72 w 81"/>
                    <a:gd name="T53" fmla="*/ 90 h 203"/>
                    <a:gd name="T54" fmla="*/ 75 w 81"/>
                    <a:gd name="T55" fmla="*/ 57 h 203"/>
                    <a:gd name="T56" fmla="*/ 75 w 81"/>
                    <a:gd name="T57" fmla="*/ 1 h 203"/>
                    <a:gd name="T58" fmla="*/ 18 w 81"/>
                    <a:gd name="T59" fmla="*/ 0 h 2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1"/>
                    <a:gd name="T91" fmla="*/ 0 h 203"/>
                    <a:gd name="T92" fmla="*/ 81 w 81"/>
                    <a:gd name="T93" fmla="*/ 203 h 2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1" h="203">
                      <a:moveTo>
                        <a:pt x="18" y="0"/>
                      </a:moveTo>
                      <a:lnTo>
                        <a:pt x="16" y="24"/>
                      </a:lnTo>
                      <a:lnTo>
                        <a:pt x="14" y="51"/>
                      </a:lnTo>
                      <a:lnTo>
                        <a:pt x="14" y="78"/>
                      </a:lnTo>
                      <a:lnTo>
                        <a:pt x="16" y="103"/>
                      </a:lnTo>
                      <a:lnTo>
                        <a:pt x="16" y="123"/>
                      </a:lnTo>
                      <a:lnTo>
                        <a:pt x="16" y="148"/>
                      </a:lnTo>
                      <a:lnTo>
                        <a:pt x="15" y="159"/>
                      </a:lnTo>
                      <a:lnTo>
                        <a:pt x="4" y="190"/>
                      </a:lnTo>
                      <a:lnTo>
                        <a:pt x="0" y="202"/>
                      </a:lnTo>
                      <a:lnTo>
                        <a:pt x="17" y="202"/>
                      </a:lnTo>
                      <a:lnTo>
                        <a:pt x="25" y="188"/>
                      </a:lnTo>
                      <a:lnTo>
                        <a:pt x="30" y="172"/>
                      </a:lnTo>
                      <a:lnTo>
                        <a:pt x="33" y="147"/>
                      </a:lnTo>
                      <a:lnTo>
                        <a:pt x="43" y="78"/>
                      </a:lnTo>
                      <a:lnTo>
                        <a:pt x="46" y="58"/>
                      </a:lnTo>
                      <a:lnTo>
                        <a:pt x="44" y="96"/>
                      </a:lnTo>
                      <a:lnTo>
                        <a:pt x="47" y="119"/>
                      </a:lnTo>
                      <a:lnTo>
                        <a:pt x="48" y="140"/>
                      </a:lnTo>
                      <a:lnTo>
                        <a:pt x="46" y="160"/>
                      </a:lnTo>
                      <a:lnTo>
                        <a:pt x="47" y="169"/>
                      </a:lnTo>
                      <a:lnTo>
                        <a:pt x="58" y="199"/>
                      </a:lnTo>
                      <a:lnTo>
                        <a:pt x="69" y="199"/>
                      </a:lnTo>
                      <a:lnTo>
                        <a:pt x="74" y="199"/>
                      </a:lnTo>
                      <a:lnTo>
                        <a:pt x="80" y="193"/>
                      </a:lnTo>
                      <a:lnTo>
                        <a:pt x="64" y="160"/>
                      </a:lnTo>
                      <a:lnTo>
                        <a:pt x="72" y="90"/>
                      </a:lnTo>
                      <a:lnTo>
                        <a:pt x="75" y="57"/>
                      </a:lnTo>
                      <a:lnTo>
                        <a:pt x="75" y="1"/>
                      </a:lnTo>
                      <a:lnTo>
                        <a:pt x="18" y="0"/>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4349" name="Group 368">
                  <a:extLst>
                    <a:ext uri="{FF2B5EF4-FFF2-40B4-BE49-F238E27FC236}">
                      <a16:creationId xmlns:a16="http://schemas.microsoft.com/office/drawing/2014/main" xmlns="" id="{7610214B-BA76-4F49-90D2-A21B748C09DD}"/>
                    </a:ext>
                  </a:extLst>
                </p:cNvPr>
                <p:cNvGrpSpPr>
                  <a:grpSpLocks/>
                </p:cNvGrpSpPr>
                <p:nvPr/>
              </p:nvGrpSpPr>
              <p:grpSpPr bwMode="auto">
                <a:xfrm>
                  <a:off x="3980" y="2485"/>
                  <a:ext cx="148" cy="203"/>
                  <a:chOff x="3980" y="2485"/>
                  <a:chExt cx="148" cy="203"/>
                </a:xfrm>
              </p:grpSpPr>
              <p:sp>
                <p:nvSpPr>
                  <p:cNvPr id="14354" name="Freeform 369">
                    <a:extLst>
                      <a:ext uri="{FF2B5EF4-FFF2-40B4-BE49-F238E27FC236}">
                        <a16:creationId xmlns:a16="http://schemas.microsoft.com/office/drawing/2014/main" xmlns="" id="{37D8D624-BF05-42AE-AB48-38C60ADA6F0F}"/>
                      </a:ext>
                    </a:extLst>
                  </p:cNvPr>
                  <p:cNvSpPr>
                    <a:spLocks/>
                  </p:cNvSpPr>
                  <p:nvPr/>
                </p:nvSpPr>
                <p:spPr bwMode="auto">
                  <a:xfrm>
                    <a:off x="3980" y="2491"/>
                    <a:ext cx="41" cy="197"/>
                  </a:xfrm>
                  <a:custGeom>
                    <a:avLst/>
                    <a:gdLst>
                      <a:gd name="T0" fmla="*/ 2 w 41"/>
                      <a:gd name="T1" fmla="*/ 0 h 197"/>
                      <a:gd name="T2" fmla="*/ 0 w 41"/>
                      <a:gd name="T3" fmla="*/ 44 h 197"/>
                      <a:gd name="T4" fmla="*/ 6 w 41"/>
                      <a:gd name="T5" fmla="*/ 105 h 197"/>
                      <a:gd name="T6" fmla="*/ 12 w 41"/>
                      <a:gd name="T7" fmla="*/ 158 h 197"/>
                      <a:gd name="T8" fmla="*/ 22 w 41"/>
                      <a:gd name="T9" fmla="*/ 190 h 197"/>
                      <a:gd name="T10" fmla="*/ 26 w 41"/>
                      <a:gd name="T11" fmla="*/ 196 h 197"/>
                      <a:gd name="T12" fmla="*/ 29 w 41"/>
                      <a:gd name="T13" fmla="*/ 187 h 197"/>
                      <a:gd name="T14" fmla="*/ 31 w 41"/>
                      <a:gd name="T15" fmla="*/ 164 h 197"/>
                      <a:gd name="T16" fmla="*/ 40 w 41"/>
                      <a:gd name="T17" fmla="*/ 158 h 197"/>
                      <a:gd name="T18" fmla="*/ 28 w 41"/>
                      <a:gd name="T19" fmla="*/ 140 h 197"/>
                      <a:gd name="T20" fmla="*/ 20 w 41"/>
                      <a:gd name="T21" fmla="*/ 130 h 197"/>
                      <a:gd name="T22" fmla="*/ 21 w 41"/>
                      <a:gd name="T23" fmla="*/ 40 h 197"/>
                      <a:gd name="T24" fmla="*/ 25 w 41"/>
                      <a:gd name="T25" fmla="*/ 3 h 197"/>
                      <a:gd name="T26" fmla="*/ 2 w 41"/>
                      <a:gd name="T27" fmla="*/ 0 h 1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97"/>
                      <a:gd name="T44" fmla="*/ 41 w 41"/>
                      <a:gd name="T45" fmla="*/ 197 h 1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97">
                        <a:moveTo>
                          <a:pt x="2" y="0"/>
                        </a:moveTo>
                        <a:lnTo>
                          <a:pt x="0" y="44"/>
                        </a:lnTo>
                        <a:lnTo>
                          <a:pt x="6" y="105"/>
                        </a:lnTo>
                        <a:lnTo>
                          <a:pt x="12" y="158"/>
                        </a:lnTo>
                        <a:lnTo>
                          <a:pt x="22" y="190"/>
                        </a:lnTo>
                        <a:lnTo>
                          <a:pt x="26" y="196"/>
                        </a:lnTo>
                        <a:lnTo>
                          <a:pt x="29" y="187"/>
                        </a:lnTo>
                        <a:lnTo>
                          <a:pt x="31" y="164"/>
                        </a:lnTo>
                        <a:lnTo>
                          <a:pt x="40" y="158"/>
                        </a:lnTo>
                        <a:lnTo>
                          <a:pt x="28" y="140"/>
                        </a:lnTo>
                        <a:lnTo>
                          <a:pt x="20" y="130"/>
                        </a:lnTo>
                        <a:lnTo>
                          <a:pt x="21" y="40"/>
                        </a:lnTo>
                        <a:lnTo>
                          <a:pt x="25" y="3"/>
                        </a:lnTo>
                        <a:lnTo>
                          <a:pt x="2" y="0"/>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55" name="Freeform 370">
                    <a:extLst>
                      <a:ext uri="{FF2B5EF4-FFF2-40B4-BE49-F238E27FC236}">
                        <a16:creationId xmlns:a16="http://schemas.microsoft.com/office/drawing/2014/main" xmlns="" id="{4C211F28-DE27-4517-A652-A629843E2BDB}"/>
                      </a:ext>
                    </a:extLst>
                  </p:cNvPr>
                  <p:cNvSpPr>
                    <a:spLocks/>
                  </p:cNvSpPr>
                  <p:nvPr/>
                </p:nvSpPr>
                <p:spPr bwMode="auto">
                  <a:xfrm>
                    <a:off x="4092" y="2485"/>
                    <a:ext cx="36" cy="185"/>
                  </a:xfrm>
                  <a:custGeom>
                    <a:avLst/>
                    <a:gdLst>
                      <a:gd name="T0" fmla="*/ 10 w 36"/>
                      <a:gd name="T1" fmla="*/ 5 h 185"/>
                      <a:gd name="T2" fmla="*/ 15 w 36"/>
                      <a:gd name="T3" fmla="*/ 38 h 185"/>
                      <a:gd name="T4" fmla="*/ 15 w 36"/>
                      <a:gd name="T5" fmla="*/ 117 h 185"/>
                      <a:gd name="T6" fmla="*/ 0 w 36"/>
                      <a:gd name="T7" fmla="*/ 150 h 185"/>
                      <a:gd name="T8" fmla="*/ 4 w 36"/>
                      <a:gd name="T9" fmla="*/ 153 h 185"/>
                      <a:gd name="T10" fmla="*/ 0 w 36"/>
                      <a:gd name="T11" fmla="*/ 170 h 185"/>
                      <a:gd name="T12" fmla="*/ 3 w 36"/>
                      <a:gd name="T13" fmla="*/ 184 h 185"/>
                      <a:gd name="T14" fmla="*/ 15 w 36"/>
                      <a:gd name="T15" fmla="*/ 161 h 185"/>
                      <a:gd name="T16" fmla="*/ 25 w 36"/>
                      <a:gd name="T17" fmla="*/ 121 h 185"/>
                      <a:gd name="T18" fmla="*/ 35 w 36"/>
                      <a:gd name="T19" fmla="*/ 31 h 185"/>
                      <a:gd name="T20" fmla="*/ 31 w 36"/>
                      <a:gd name="T21" fmla="*/ 0 h 185"/>
                      <a:gd name="T22" fmla="*/ 10 w 36"/>
                      <a:gd name="T23" fmla="*/ 5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185"/>
                      <a:gd name="T38" fmla="*/ 36 w 36"/>
                      <a:gd name="T39" fmla="*/ 185 h 1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185">
                        <a:moveTo>
                          <a:pt x="10" y="5"/>
                        </a:moveTo>
                        <a:lnTo>
                          <a:pt x="15" y="38"/>
                        </a:lnTo>
                        <a:lnTo>
                          <a:pt x="15" y="117"/>
                        </a:lnTo>
                        <a:lnTo>
                          <a:pt x="0" y="150"/>
                        </a:lnTo>
                        <a:lnTo>
                          <a:pt x="4" y="153"/>
                        </a:lnTo>
                        <a:lnTo>
                          <a:pt x="0" y="170"/>
                        </a:lnTo>
                        <a:lnTo>
                          <a:pt x="3" y="184"/>
                        </a:lnTo>
                        <a:lnTo>
                          <a:pt x="15" y="161"/>
                        </a:lnTo>
                        <a:lnTo>
                          <a:pt x="25" y="121"/>
                        </a:lnTo>
                        <a:lnTo>
                          <a:pt x="35" y="31"/>
                        </a:lnTo>
                        <a:lnTo>
                          <a:pt x="31" y="0"/>
                        </a:lnTo>
                        <a:lnTo>
                          <a:pt x="10" y="5"/>
                        </a:lnTo>
                      </a:path>
                    </a:pathLst>
                  </a:custGeom>
                  <a:blipFill dpi="0" rotWithShape="0">
                    <a:blip r:embed="rId12"/>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grpSp>
              <p:nvGrpSpPr>
                <p:cNvPr id="14350" name="Group 371">
                  <a:extLst>
                    <a:ext uri="{FF2B5EF4-FFF2-40B4-BE49-F238E27FC236}">
                      <a16:creationId xmlns:a16="http://schemas.microsoft.com/office/drawing/2014/main" xmlns="" id="{7F84AA6E-4663-41CE-85C5-7DB39FFBC601}"/>
                    </a:ext>
                  </a:extLst>
                </p:cNvPr>
                <p:cNvGrpSpPr>
                  <a:grpSpLocks/>
                </p:cNvGrpSpPr>
                <p:nvPr/>
              </p:nvGrpSpPr>
              <p:grpSpPr bwMode="auto">
                <a:xfrm>
                  <a:off x="4005" y="2899"/>
                  <a:ext cx="90" cy="62"/>
                  <a:chOff x="4005" y="2899"/>
                  <a:chExt cx="90" cy="62"/>
                </a:xfrm>
              </p:grpSpPr>
              <p:sp>
                <p:nvSpPr>
                  <p:cNvPr id="14352" name="Freeform 372">
                    <a:extLst>
                      <a:ext uri="{FF2B5EF4-FFF2-40B4-BE49-F238E27FC236}">
                        <a16:creationId xmlns:a16="http://schemas.microsoft.com/office/drawing/2014/main" xmlns="" id="{A5D833EA-D119-4EC9-848D-80F1238706BA}"/>
                      </a:ext>
                    </a:extLst>
                  </p:cNvPr>
                  <p:cNvSpPr>
                    <a:spLocks/>
                  </p:cNvSpPr>
                  <p:nvPr/>
                </p:nvSpPr>
                <p:spPr bwMode="auto">
                  <a:xfrm>
                    <a:off x="4005" y="2904"/>
                    <a:ext cx="36" cy="57"/>
                  </a:xfrm>
                  <a:custGeom>
                    <a:avLst/>
                    <a:gdLst>
                      <a:gd name="T0" fmla="*/ 6 w 36"/>
                      <a:gd name="T1" fmla="*/ 28 h 57"/>
                      <a:gd name="T2" fmla="*/ 1 w 36"/>
                      <a:gd name="T3" fmla="*/ 36 h 57"/>
                      <a:gd name="T4" fmla="*/ 0 w 36"/>
                      <a:gd name="T5" fmla="*/ 43 h 57"/>
                      <a:gd name="T6" fmla="*/ 0 w 36"/>
                      <a:gd name="T7" fmla="*/ 48 h 57"/>
                      <a:gd name="T8" fmla="*/ 1 w 36"/>
                      <a:gd name="T9" fmla="*/ 51 h 57"/>
                      <a:gd name="T10" fmla="*/ 3 w 36"/>
                      <a:gd name="T11" fmla="*/ 54 h 57"/>
                      <a:gd name="T12" fmla="*/ 8 w 36"/>
                      <a:gd name="T13" fmla="*/ 56 h 57"/>
                      <a:gd name="T14" fmla="*/ 14 w 36"/>
                      <a:gd name="T15" fmla="*/ 55 h 57"/>
                      <a:gd name="T16" fmla="*/ 20 w 36"/>
                      <a:gd name="T17" fmla="*/ 53 h 57"/>
                      <a:gd name="T18" fmla="*/ 24 w 36"/>
                      <a:gd name="T19" fmla="*/ 47 h 57"/>
                      <a:gd name="T20" fmla="*/ 28 w 36"/>
                      <a:gd name="T21" fmla="*/ 40 h 57"/>
                      <a:gd name="T22" fmla="*/ 31 w 36"/>
                      <a:gd name="T23" fmla="*/ 25 h 57"/>
                      <a:gd name="T24" fmla="*/ 35 w 36"/>
                      <a:gd name="T25" fmla="*/ 10 h 57"/>
                      <a:gd name="T26" fmla="*/ 34 w 36"/>
                      <a:gd name="T27" fmla="*/ 0 h 57"/>
                      <a:gd name="T28" fmla="*/ 27 w 36"/>
                      <a:gd name="T29" fmla="*/ 22 h 57"/>
                      <a:gd name="T30" fmla="*/ 21 w 36"/>
                      <a:gd name="T31" fmla="*/ 35 h 57"/>
                      <a:gd name="T32" fmla="*/ 12 w 36"/>
                      <a:gd name="T33" fmla="*/ 35 h 57"/>
                      <a:gd name="T34" fmla="*/ 5 w 36"/>
                      <a:gd name="T35" fmla="*/ 34 h 57"/>
                      <a:gd name="T36" fmla="*/ 6 w 36"/>
                      <a:gd name="T37" fmla="*/ 28 h 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57"/>
                      <a:gd name="T59" fmla="*/ 36 w 36"/>
                      <a:gd name="T60" fmla="*/ 57 h 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57">
                        <a:moveTo>
                          <a:pt x="6" y="28"/>
                        </a:moveTo>
                        <a:lnTo>
                          <a:pt x="1" y="36"/>
                        </a:lnTo>
                        <a:lnTo>
                          <a:pt x="0" y="43"/>
                        </a:lnTo>
                        <a:lnTo>
                          <a:pt x="0" y="48"/>
                        </a:lnTo>
                        <a:lnTo>
                          <a:pt x="1" y="51"/>
                        </a:lnTo>
                        <a:lnTo>
                          <a:pt x="3" y="54"/>
                        </a:lnTo>
                        <a:lnTo>
                          <a:pt x="8" y="56"/>
                        </a:lnTo>
                        <a:lnTo>
                          <a:pt x="14" y="55"/>
                        </a:lnTo>
                        <a:lnTo>
                          <a:pt x="20" y="53"/>
                        </a:lnTo>
                        <a:lnTo>
                          <a:pt x="24" y="47"/>
                        </a:lnTo>
                        <a:lnTo>
                          <a:pt x="28" y="40"/>
                        </a:lnTo>
                        <a:lnTo>
                          <a:pt x="31" y="25"/>
                        </a:lnTo>
                        <a:lnTo>
                          <a:pt x="35" y="10"/>
                        </a:lnTo>
                        <a:lnTo>
                          <a:pt x="34" y="0"/>
                        </a:lnTo>
                        <a:lnTo>
                          <a:pt x="27" y="22"/>
                        </a:lnTo>
                        <a:lnTo>
                          <a:pt x="21" y="35"/>
                        </a:lnTo>
                        <a:lnTo>
                          <a:pt x="12" y="35"/>
                        </a:lnTo>
                        <a:lnTo>
                          <a:pt x="5" y="34"/>
                        </a:lnTo>
                        <a:lnTo>
                          <a:pt x="6" y="28"/>
                        </a:lnTo>
                      </a:path>
                    </a:pathLst>
                  </a:custGeom>
                  <a:blipFill dpi="0" rotWithShape="0">
                    <a:blip r:embed="rId19"/>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4353" name="Freeform 373">
                    <a:extLst>
                      <a:ext uri="{FF2B5EF4-FFF2-40B4-BE49-F238E27FC236}">
                        <a16:creationId xmlns:a16="http://schemas.microsoft.com/office/drawing/2014/main" xmlns="" id="{4DBB1A52-46CE-47EF-874A-878E156BE267}"/>
                      </a:ext>
                    </a:extLst>
                  </p:cNvPr>
                  <p:cNvSpPr>
                    <a:spLocks/>
                  </p:cNvSpPr>
                  <p:nvPr/>
                </p:nvSpPr>
                <p:spPr bwMode="auto">
                  <a:xfrm>
                    <a:off x="4055" y="2899"/>
                    <a:ext cx="40" cy="61"/>
                  </a:xfrm>
                  <a:custGeom>
                    <a:avLst/>
                    <a:gdLst>
                      <a:gd name="T0" fmla="*/ 0 w 40"/>
                      <a:gd name="T1" fmla="*/ 0 h 61"/>
                      <a:gd name="T2" fmla="*/ 0 w 40"/>
                      <a:gd name="T3" fmla="*/ 6 h 61"/>
                      <a:gd name="T4" fmla="*/ 5 w 40"/>
                      <a:gd name="T5" fmla="*/ 21 h 61"/>
                      <a:gd name="T6" fmla="*/ 8 w 40"/>
                      <a:gd name="T7" fmla="*/ 34 h 61"/>
                      <a:gd name="T8" fmla="*/ 12 w 40"/>
                      <a:gd name="T9" fmla="*/ 46 h 61"/>
                      <a:gd name="T10" fmla="*/ 16 w 40"/>
                      <a:gd name="T11" fmla="*/ 52 h 61"/>
                      <a:gd name="T12" fmla="*/ 20 w 40"/>
                      <a:gd name="T13" fmla="*/ 57 h 61"/>
                      <a:gd name="T14" fmla="*/ 26 w 40"/>
                      <a:gd name="T15" fmla="*/ 59 h 61"/>
                      <a:gd name="T16" fmla="*/ 32 w 40"/>
                      <a:gd name="T17" fmla="*/ 60 h 61"/>
                      <a:gd name="T18" fmla="*/ 35 w 40"/>
                      <a:gd name="T19" fmla="*/ 58 h 61"/>
                      <a:gd name="T20" fmla="*/ 38 w 40"/>
                      <a:gd name="T21" fmla="*/ 57 h 61"/>
                      <a:gd name="T22" fmla="*/ 39 w 40"/>
                      <a:gd name="T23" fmla="*/ 51 h 61"/>
                      <a:gd name="T24" fmla="*/ 38 w 40"/>
                      <a:gd name="T25" fmla="*/ 43 h 61"/>
                      <a:gd name="T26" fmla="*/ 35 w 40"/>
                      <a:gd name="T27" fmla="*/ 33 h 61"/>
                      <a:gd name="T28" fmla="*/ 32 w 40"/>
                      <a:gd name="T29" fmla="*/ 28 h 61"/>
                      <a:gd name="T30" fmla="*/ 31 w 40"/>
                      <a:gd name="T31" fmla="*/ 33 h 61"/>
                      <a:gd name="T32" fmla="*/ 30 w 40"/>
                      <a:gd name="T33" fmla="*/ 35 h 61"/>
                      <a:gd name="T34" fmla="*/ 25 w 40"/>
                      <a:gd name="T35" fmla="*/ 36 h 61"/>
                      <a:gd name="T36" fmla="*/ 20 w 40"/>
                      <a:gd name="T37" fmla="*/ 37 h 61"/>
                      <a:gd name="T38" fmla="*/ 13 w 40"/>
                      <a:gd name="T39" fmla="*/ 35 h 61"/>
                      <a:gd name="T40" fmla="*/ 5 w 40"/>
                      <a:gd name="T41" fmla="*/ 12 h 61"/>
                      <a:gd name="T42" fmla="*/ 0 w 40"/>
                      <a:gd name="T43" fmla="*/ 0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61"/>
                      <a:gd name="T68" fmla="*/ 40 w 40"/>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61">
                        <a:moveTo>
                          <a:pt x="0" y="0"/>
                        </a:moveTo>
                        <a:lnTo>
                          <a:pt x="0" y="6"/>
                        </a:lnTo>
                        <a:lnTo>
                          <a:pt x="5" y="21"/>
                        </a:lnTo>
                        <a:lnTo>
                          <a:pt x="8" y="34"/>
                        </a:lnTo>
                        <a:lnTo>
                          <a:pt x="12" y="46"/>
                        </a:lnTo>
                        <a:lnTo>
                          <a:pt x="16" y="52"/>
                        </a:lnTo>
                        <a:lnTo>
                          <a:pt x="20" y="57"/>
                        </a:lnTo>
                        <a:lnTo>
                          <a:pt x="26" y="59"/>
                        </a:lnTo>
                        <a:lnTo>
                          <a:pt x="32" y="60"/>
                        </a:lnTo>
                        <a:lnTo>
                          <a:pt x="35" y="58"/>
                        </a:lnTo>
                        <a:lnTo>
                          <a:pt x="38" y="57"/>
                        </a:lnTo>
                        <a:lnTo>
                          <a:pt x="39" y="51"/>
                        </a:lnTo>
                        <a:lnTo>
                          <a:pt x="38" y="43"/>
                        </a:lnTo>
                        <a:lnTo>
                          <a:pt x="35" y="33"/>
                        </a:lnTo>
                        <a:lnTo>
                          <a:pt x="32" y="28"/>
                        </a:lnTo>
                        <a:lnTo>
                          <a:pt x="31" y="33"/>
                        </a:lnTo>
                        <a:lnTo>
                          <a:pt x="30" y="35"/>
                        </a:lnTo>
                        <a:lnTo>
                          <a:pt x="25" y="36"/>
                        </a:lnTo>
                        <a:lnTo>
                          <a:pt x="20" y="37"/>
                        </a:lnTo>
                        <a:lnTo>
                          <a:pt x="13" y="35"/>
                        </a:lnTo>
                        <a:lnTo>
                          <a:pt x="5" y="12"/>
                        </a:lnTo>
                        <a:lnTo>
                          <a:pt x="0" y="0"/>
                        </a:lnTo>
                      </a:path>
                    </a:pathLst>
                  </a:custGeom>
                  <a:blipFill dpi="0" rotWithShape="0">
                    <a:blip r:embed="rId19"/>
                    <a:srcRect/>
                    <a:tile tx="0" ty="0" sx="100000" sy="100000" flip="none" algn="tl"/>
                  </a:blip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4351" name="Freeform 374">
                  <a:extLst>
                    <a:ext uri="{FF2B5EF4-FFF2-40B4-BE49-F238E27FC236}">
                      <a16:creationId xmlns:a16="http://schemas.microsoft.com/office/drawing/2014/main" xmlns="" id="{4BF447F9-D9A2-4E2F-B61F-654BFE00CFCA}"/>
                    </a:ext>
                  </a:extLst>
                </p:cNvPr>
                <p:cNvSpPr>
                  <a:spLocks/>
                </p:cNvSpPr>
                <p:nvPr/>
              </p:nvSpPr>
              <p:spPr bwMode="auto">
                <a:xfrm>
                  <a:off x="3978" y="2370"/>
                  <a:ext cx="153" cy="387"/>
                </a:xfrm>
                <a:custGeom>
                  <a:avLst/>
                  <a:gdLst>
                    <a:gd name="T0" fmla="*/ 60 w 153"/>
                    <a:gd name="T1" fmla="*/ 0 h 387"/>
                    <a:gd name="T2" fmla="*/ 24 w 153"/>
                    <a:gd name="T3" fmla="*/ 20 h 387"/>
                    <a:gd name="T4" fmla="*/ 19 w 153"/>
                    <a:gd name="T5" fmla="*/ 26 h 387"/>
                    <a:gd name="T6" fmla="*/ 0 w 153"/>
                    <a:gd name="T7" fmla="*/ 122 h 387"/>
                    <a:gd name="T8" fmla="*/ 29 w 153"/>
                    <a:gd name="T9" fmla="*/ 126 h 387"/>
                    <a:gd name="T10" fmla="*/ 33 w 153"/>
                    <a:gd name="T11" fmla="*/ 102 h 387"/>
                    <a:gd name="T12" fmla="*/ 44 w 153"/>
                    <a:gd name="T13" fmla="*/ 152 h 387"/>
                    <a:gd name="T14" fmla="*/ 25 w 153"/>
                    <a:gd name="T15" fmla="*/ 217 h 387"/>
                    <a:gd name="T16" fmla="*/ 25 w 153"/>
                    <a:gd name="T17" fmla="*/ 264 h 387"/>
                    <a:gd name="T18" fmla="*/ 29 w 153"/>
                    <a:gd name="T19" fmla="*/ 297 h 387"/>
                    <a:gd name="T20" fmla="*/ 38 w 153"/>
                    <a:gd name="T21" fmla="*/ 344 h 387"/>
                    <a:gd name="T22" fmla="*/ 47 w 153"/>
                    <a:gd name="T23" fmla="*/ 380 h 387"/>
                    <a:gd name="T24" fmla="*/ 75 w 153"/>
                    <a:gd name="T25" fmla="*/ 386 h 387"/>
                    <a:gd name="T26" fmla="*/ 78 w 153"/>
                    <a:gd name="T27" fmla="*/ 380 h 387"/>
                    <a:gd name="T28" fmla="*/ 105 w 153"/>
                    <a:gd name="T29" fmla="*/ 379 h 387"/>
                    <a:gd name="T30" fmla="*/ 114 w 153"/>
                    <a:gd name="T31" fmla="*/ 334 h 387"/>
                    <a:gd name="T32" fmla="*/ 122 w 153"/>
                    <a:gd name="T33" fmla="*/ 275 h 387"/>
                    <a:gd name="T34" fmla="*/ 129 w 153"/>
                    <a:gd name="T35" fmla="*/ 215 h 387"/>
                    <a:gd name="T36" fmla="*/ 112 w 153"/>
                    <a:gd name="T37" fmla="*/ 147 h 387"/>
                    <a:gd name="T38" fmla="*/ 118 w 153"/>
                    <a:gd name="T39" fmla="*/ 109 h 387"/>
                    <a:gd name="T40" fmla="*/ 122 w 153"/>
                    <a:gd name="T41" fmla="*/ 123 h 387"/>
                    <a:gd name="T42" fmla="*/ 152 w 153"/>
                    <a:gd name="T43" fmla="*/ 115 h 387"/>
                    <a:gd name="T44" fmla="*/ 129 w 153"/>
                    <a:gd name="T45" fmla="*/ 25 h 387"/>
                    <a:gd name="T46" fmla="*/ 90 w 153"/>
                    <a:gd name="T47" fmla="*/ 0 h 387"/>
                    <a:gd name="T48" fmla="*/ 89 w 153"/>
                    <a:gd name="T49" fmla="*/ 3 h 387"/>
                    <a:gd name="T50" fmla="*/ 84 w 153"/>
                    <a:gd name="T51" fmla="*/ 6 h 387"/>
                    <a:gd name="T52" fmla="*/ 80 w 153"/>
                    <a:gd name="T53" fmla="*/ 7 h 387"/>
                    <a:gd name="T54" fmla="*/ 76 w 153"/>
                    <a:gd name="T55" fmla="*/ 7 h 387"/>
                    <a:gd name="T56" fmla="*/ 71 w 153"/>
                    <a:gd name="T57" fmla="*/ 7 h 387"/>
                    <a:gd name="T58" fmla="*/ 67 w 153"/>
                    <a:gd name="T59" fmla="*/ 6 h 387"/>
                    <a:gd name="T60" fmla="*/ 62 w 153"/>
                    <a:gd name="T61" fmla="*/ 3 h 387"/>
                    <a:gd name="T62" fmla="*/ 60 w 153"/>
                    <a:gd name="T63" fmla="*/ 0 h 3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3"/>
                    <a:gd name="T97" fmla="*/ 0 h 387"/>
                    <a:gd name="T98" fmla="*/ 153 w 153"/>
                    <a:gd name="T99" fmla="*/ 387 h 38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3" h="387">
                      <a:moveTo>
                        <a:pt x="60" y="0"/>
                      </a:moveTo>
                      <a:lnTo>
                        <a:pt x="24" y="20"/>
                      </a:lnTo>
                      <a:lnTo>
                        <a:pt x="19" y="26"/>
                      </a:lnTo>
                      <a:lnTo>
                        <a:pt x="0" y="122"/>
                      </a:lnTo>
                      <a:lnTo>
                        <a:pt x="29" y="126"/>
                      </a:lnTo>
                      <a:lnTo>
                        <a:pt x="33" y="102"/>
                      </a:lnTo>
                      <a:lnTo>
                        <a:pt x="44" y="152"/>
                      </a:lnTo>
                      <a:lnTo>
                        <a:pt x="25" y="217"/>
                      </a:lnTo>
                      <a:lnTo>
                        <a:pt x="25" y="264"/>
                      </a:lnTo>
                      <a:lnTo>
                        <a:pt x="29" y="297"/>
                      </a:lnTo>
                      <a:lnTo>
                        <a:pt x="38" y="344"/>
                      </a:lnTo>
                      <a:lnTo>
                        <a:pt x="47" y="380"/>
                      </a:lnTo>
                      <a:lnTo>
                        <a:pt x="75" y="386"/>
                      </a:lnTo>
                      <a:lnTo>
                        <a:pt x="78" y="380"/>
                      </a:lnTo>
                      <a:lnTo>
                        <a:pt x="105" y="379"/>
                      </a:lnTo>
                      <a:lnTo>
                        <a:pt x="114" y="334"/>
                      </a:lnTo>
                      <a:lnTo>
                        <a:pt x="122" y="275"/>
                      </a:lnTo>
                      <a:lnTo>
                        <a:pt x="129" y="215"/>
                      </a:lnTo>
                      <a:lnTo>
                        <a:pt x="112" y="147"/>
                      </a:lnTo>
                      <a:lnTo>
                        <a:pt x="118" y="109"/>
                      </a:lnTo>
                      <a:lnTo>
                        <a:pt x="122" y="123"/>
                      </a:lnTo>
                      <a:lnTo>
                        <a:pt x="152" y="115"/>
                      </a:lnTo>
                      <a:lnTo>
                        <a:pt x="129" y="25"/>
                      </a:lnTo>
                      <a:lnTo>
                        <a:pt x="90" y="0"/>
                      </a:lnTo>
                      <a:lnTo>
                        <a:pt x="89" y="3"/>
                      </a:lnTo>
                      <a:lnTo>
                        <a:pt x="84" y="6"/>
                      </a:lnTo>
                      <a:lnTo>
                        <a:pt x="80" y="7"/>
                      </a:lnTo>
                      <a:lnTo>
                        <a:pt x="76" y="7"/>
                      </a:lnTo>
                      <a:lnTo>
                        <a:pt x="71" y="7"/>
                      </a:lnTo>
                      <a:lnTo>
                        <a:pt x="67" y="6"/>
                      </a:lnTo>
                      <a:lnTo>
                        <a:pt x="62" y="3"/>
                      </a:lnTo>
                      <a:lnTo>
                        <a:pt x="60" y="0"/>
                      </a:lnTo>
                    </a:path>
                  </a:pathLst>
                </a:custGeom>
                <a:blipFill dpi="0" rotWithShape="0">
                  <a:blip r:embed="rId19"/>
                  <a:srcRect/>
                  <a:tile tx="0" ty="0" sx="100000" sy="100000" flip="none" algn="tl"/>
                </a:blipFill>
                <a:ln w="12700" cap="rnd">
                  <a:solidFill>
                    <a:srgbClr val="FF1F3F"/>
                  </a:solidFill>
                  <a:round/>
                  <a:headEnd/>
                  <a:tailEnd/>
                </a:ln>
              </p:spPr>
              <p:txBody>
                <a:bodyPr/>
                <a:lstStyle/>
                <a:p>
                  <a:endParaRPr lang="en-US"/>
                </a:p>
              </p:txBody>
            </p:sp>
          </p:grpSp>
        </p:grpSp>
      </p:grpSp>
    </p:spTree>
    <p:extLst>
      <p:ext uri="{BB962C8B-B14F-4D97-AF65-F5344CB8AC3E}">
        <p14:creationId xmlns:p14="http://schemas.microsoft.com/office/powerpoint/2010/main" val="31485492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6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1995AE6A-A6C5-494A-B217-8B11B3592644}"/>
              </a:ext>
            </a:extLst>
          </p:cNvPr>
          <p:cNvSpPr>
            <a:spLocks noGrp="1"/>
          </p:cNvSpPr>
          <p:nvPr>
            <p:ph type="title"/>
          </p:nvPr>
        </p:nvSpPr>
        <p:spPr/>
        <p:txBody>
          <a:bodyPr/>
          <a:lstStyle/>
          <a:p>
            <a:pPr eaLnBrk="1" hangingPunct="1">
              <a:defRPr/>
            </a:pPr>
            <a:r>
              <a:rPr lang="en-US" dirty="0">
                <a:solidFill>
                  <a:schemeClr val="accent3"/>
                </a:solidFill>
              </a:rPr>
              <a:t>Example:  Identifying Data Sets</a:t>
            </a:r>
          </a:p>
        </p:txBody>
      </p:sp>
      <p:sp>
        <p:nvSpPr>
          <p:cNvPr id="15363" name="Content Placeholder 3">
            <a:extLst>
              <a:ext uri="{FF2B5EF4-FFF2-40B4-BE49-F238E27FC236}">
                <a16:creationId xmlns:a16="http://schemas.microsoft.com/office/drawing/2014/main" xmlns="" id="{F96E5774-AE9A-41E7-8918-5529E120F55B}"/>
              </a:ext>
            </a:extLst>
          </p:cNvPr>
          <p:cNvSpPr>
            <a:spLocks noGrp="1"/>
          </p:cNvSpPr>
          <p:nvPr>
            <p:ph idx="1"/>
          </p:nvPr>
        </p:nvSpPr>
        <p:spPr/>
        <p:txBody>
          <a:bodyPr/>
          <a:lstStyle/>
          <a:p>
            <a:pPr marL="0" indent="0" eaLnBrk="1" hangingPunct="1">
              <a:buFont typeface="Arial" panose="020B0604020202020204" pitchFamily="34" charset="0"/>
              <a:buNone/>
            </a:pPr>
            <a:r>
              <a:rPr lang="en-US" altLang="en-US" dirty="0"/>
              <a:t>In a recent survey, 834 employees in the United States were asked if they thought there jobs were highly stressful. Of the 834 respondents, 517 said yes. Identify the population and the sample. Describe the sample data set. </a:t>
            </a:r>
            <a:r>
              <a:rPr lang="en-US" altLang="en-US" sz="2400" dirty="0">
                <a:solidFill>
                  <a:schemeClr val="tx2">
                    <a:lumMod val="75000"/>
                  </a:schemeClr>
                </a:solidFill>
              </a:rPr>
              <a:t>(</a:t>
            </a:r>
            <a:r>
              <a:rPr lang="en-US" altLang="en-US" sz="2400" i="1" dirty="0">
                <a:solidFill>
                  <a:schemeClr val="tx2">
                    <a:lumMod val="75000"/>
                  </a:schemeClr>
                </a:solidFill>
              </a:rPr>
              <a:t>Source: </a:t>
            </a:r>
            <a:r>
              <a:rPr lang="en-US" altLang="en-US" sz="2400" i="1" dirty="0" err="1">
                <a:solidFill>
                  <a:schemeClr val="tx2">
                    <a:lumMod val="75000"/>
                  </a:schemeClr>
                </a:solidFill>
              </a:rPr>
              <a:t>CareerCast</a:t>
            </a:r>
            <a:r>
              <a:rPr lang="en-US" altLang="en-US" sz="2400" i="1" dirty="0">
                <a:solidFill>
                  <a:schemeClr val="tx2">
                    <a:lumMod val="75000"/>
                  </a:schemeClr>
                </a:solidFill>
              </a:rPr>
              <a:t> Job Stress Report</a:t>
            </a:r>
            <a:r>
              <a:rPr lang="en-US" altLang="en-US" sz="2400" dirty="0">
                <a:solidFill>
                  <a:schemeClr val="tx2">
                    <a:lumMod val="75000"/>
                  </a:schemeClr>
                </a:solidFill>
              </a:rPr>
              <a:t>)</a:t>
            </a:r>
          </a:p>
        </p:txBody>
      </p:sp>
    </p:spTree>
    <p:extLst>
      <p:ext uri="{BB962C8B-B14F-4D97-AF65-F5344CB8AC3E}">
        <p14:creationId xmlns:p14="http://schemas.microsoft.com/office/powerpoint/2010/main" val="42070631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7430390C-A033-414B-91A1-6FBBE85C3749}"/>
              </a:ext>
            </a:extLst>
          </p:cNvPr>
          <p:cNvSpPr>
            <a:spLocks noGrp="1"/>
          </p:cNvSpPr>
          <p:nvPr>
            <p:ph type="title"/>
          </p:nvPr>
        </p:nvSpPr>
        <p:spPr/>
        <p:txBody>
          <a:bodyPr/>
          <a:lstStyle/>
          <a:p>
            <a:pPr eaLnBrk="1" hangingPunct="1">
              <a:defRPr/>
            </a:pPr>
            <a:r>
              <a:rPr lang="en-US" dirty="0">
                <a:solidFill>
                  <a:schemeClr val="accent3"/>
                </a:solidFill>
              </a:rPr>
              <a:t>Solution:  Identifying Data Sets</a:t>
            </a:r>
          </a:p>
        </p:txBody>
      </p:sp>
      <p:sp>
        <p:nvSpPr>
          <p:cNvPr id="9219" name="Content Placeholder 3">
            <a:extLst>
              <a:ext uri="{FF2B5EF4-FFF2-40B4-BE49-F238E27FC236}">
                <a16:creationId xmlns:a16="http://schemas.microsoft.com/office/drawing/2014/main" xmlns="" id="{E5DFA2DB-E241-447C-ACF5-0D2E89BE12B0}"/>
              </a:ext>
            </a:extLst>
          </p:cNvPr>
          <p:cNvSpPr>
            <a:spLocks noGrp="1"/>
          </p:cNvSpPr>
          <p:nvPr>
            <p:ph idx="1"/>
          </p:nvPr>
        </p:nvSpPr>
        <p:spPr>
          <a:xfrm>
            <a:off x="457200" y="1341438"/>
            <a:ext cx="8371114" cy="4602162"/>
          </a:xfrm>
        </p:spPr>
        <p:txBody>
          <a:bodyPr/>
          <a:lstStyle/>
          <a:p>
            <a:pPr marL="355600" indent="-355600" eaLnBrk="1" hangingPunct="1"/>
            <a:r>
              <a:rPr lang="en-US" altLang="en-US" dirty="0"/>
              <a:t>The population consists of the responses of all employees in the U.S.</a:t>
            </a:r>
          </a:p>
          <a:p>
            <a:pPr marL="355600" indent="-355600" eaLnBrk="1" hangingPunct="1"/>
            <a:r>
              <a:rPr lang="en-US" altLang="en-US" dirty="0"/>
              <a:t>The sample consists of the responses of the 834 employees in the survey.</a:t>
            </a:r>
          </a:p>
          <a:p>
            <a:pPr marL="355600" indent="-355600" eaLnBrk="1" hangingPunct="1"/>
            <a:r>
              <a:rPr lang="en-US" altLang="en-US" dirty="0"/>
              <a:t>The sample is a subset of</a:t>
            </a:r>
            <a:br>
              <a:rPr lang="en-US" altLang="en-US" dirty="0"/>
            </a:br>
            <a:r>
              <a:rPr lang="en-US" altLang="en-US" dirty="0"/>
              <a:t> the responses of all </a:t>
            </a:r>
            <a:br>
              <a:rPr lang="en-US" altLang="en-US" dirty="0"/>
            </a:br>
            <a:r>
              <a:rPr lang="en-US" altLang="en-US" dirty="0"/>
              <a:t>employees in the U.S.</a:t>
            </a:r>
          </a:p>
          <a:p>
            <a:pPr marL="355600" indent="-355600" eaLnBrk="1" hangingPunct="1"/>
            <a:r>
              <a:rPr lang="en-US" altLang="en-US" dirty="0"/>
              <a:t>The data set consists of </a:t>
            </a:r>
            <a:br>
              <a:rPr lang="en-US" altLang="en-US" dirty="0"/>
            </a:br>
            <a:r>
              <a:rPr lang="en-US" altLang="en-US" dirty="0"/>
              <a:t>517 yes’s and 317 no’s.</a:t>
            </a:r>
          </a:p>
        </p:txBody>
      </p:sp>
      <p:sp>
        <p:nvSpPr>
          <p:cNvPr id="16389" name="Slide Number Placeholder 3">
            <a:extLst>
              <a:ext uri="{FF2B5EF4-FFF2-40B4-BE49-F238E27FC236}">
                <a16:creationId xmlns:a16="http://schemas.microsoft.com/office/drawing/2014/main" xmlns="" id="{BD836D05-74A5-43F4-8AE9-A521CC285787}"/>
              </a:ext>
            </a:extLst>
          </p:cNvPr>
          <p:cNvSpPr txBox="1">
            <a:spLocks noGrp="1"/>
          </p:cNvSpPr>
          <p:nvPr/>
        </p:nvSpPr>
        <p:spPr bwMode="auto">
          <a:xfrm>
            <a:off x="6858000" y="6416675"/>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lgn="r" eaLnBrk="1" hangingPunct="1">
              <a:spcBef>
                <a:spcPct val="0"/>
              </a:spcBef>
              <a:buClrTx/>
              <a:buFontTx/>
              <a:buNone/>
            </a:pPr>
            <a:endParaRPr lang="en-US" altLang="en-US" sz="1200">
              <a:latin typeface="Arial" panose="020B0604020202020204" pitchFamily="34" charset="0"/>
              <a:cs typeface="Arial" panose="020B0604020202020204" pitchFamily="34" charset="0"/>
            </a:endParaRPr>
          </a:p>
        </p:txBody>
      </p:sp>
      <p:pic>
        <p:nvPicPr>
          <p:cNvPr id="5" name="Picture 4" descr="A picture containing text&#10;&#10;Description generated with high confidence">
            <a:extLst>
              <a:ext uri="{FF2B5EF4-FFF2-40B4-BE49-F238E27FC236}">
                <a16:creationId xmlns:a16="http://schemas.microsoft.com/office/drawing/2014/main" xmlns="" id="{14189054-A25C-4374-957D-79E128821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6930" y="3157833"/>
            <a:ext cx="4151384" cy="2610617"/>
          </a:xfrm>
          <a:prstGeom prst="rect">
            <a:avLst/>
          </a:prstGeom>
        </p:spPr>
      </p:pic>
    </p:spTree>
    <p:extLst>
      <p:ext uri="{BB962C8B-B14F-4D97-AF65-F5344CB8AC3E}">
        <p14:creationId xmlns:p14="http://schemas.microsoft.com/office/powerpoint/2010/main" val="32541446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450</TotalTime>
  <Words>945</Words>
  <Application>Microsoft Office PowerPoint</Application>
  <PresentationFormat>On-screen Show (4:3)</PresentationFormat>
  <Paragraphs>128</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Arrus BT</vt:lpstr>
      <vt:lpstr>Calibri</vt:lpstr>
      <vt:lpstr>Monotype Sorts</vt:lpstr>
      <vt:lpstr>Times New Roman</vt:lpstr>
      <vt:lpstr>Wingdings</vt:lpstr>
      <vt:lpstr>lf4template</vt:lpstr>
      <vt:lpstr>PowerPoint Presentation</vt:lpstr>
      <vt:lpstr>Chapter Outline</vt:lpstr>
      <vt:lpstr>Section 1.1</vt:lpstr>
      <vt:lpstr>Section 1.1 Objectives</vt:lpstr>
      <vt:lpstr>What is Data?</vt:lpstr>
      <vt:lpstr>What is Statistics?</vt:lpstr>
      <vt:lpstr>Data Sets</vt:lpstr>
      <vt:lpstr>Example:  Identifying Data Sets</vt:lpstr>
      <vt:lpstr>Solution:  Identifying Data Sets</vt:lpstr>
      <vt:lpstr>Parameter and Statistic</vt:lpstr>
      <vt:lpstr>PowerPoint Presentation</vt:lpstr>
      <vt:lpstr>PowerPoint Presentation</vt:lpstr>
      <vt:lpstr>PowerPoint Presentation</vt:lpstr>
      <vt:lpstr>Branches of Statistics</vt:lpstr>
      <vt:lpstr>Example: Descriptive and Inferential Statistics</vt:lpstr>
      <vt:lpstr>Solution: Descriptive and Inferential Statistics</vt:lpstr>
      <vt:lpstr>Example: Descriptive and Inferential Statistics</vt:lpstr>
      <vt:lpstr>Solution: Descriptive and Inferential Statistics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subject>Elementary Statistics  7e</dc:subject>
  <dc:creator>Ron Larson, Betsy Farber</dc:creator>
  <cp:lastModifiedBy>Sandra Scholten</cp:lastModifiedBy>
  <cp:revision>75</cp:revision>
  <dcterms:created xsi:type="dcterms:W3CDTF">2007-07-18T23:54:35Z</dcterms:created>
  <dcterms:modified xsi:type="dcterms:W3CDTF">2019-02-12T16:55:55Z</dcterms:modified>
</cp:coreProperties>
</file>