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3"/>
  </p:notesMasterIdLst>
  <p:handoutMasterIdLst>
    <p:handoutMasterId r:id="rId24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6" r:id="rId10"/>
    <p:sldId id="277" r:id="rId11"/>
    <p:sldId id="267" r:id="rId12"/>
    <p:sldId id="268" r:id="rId13"/>
    <p:sldId id="27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9" r:id="rId22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e Glascoe" initials="LG" lastIdx="5" clrIdx="0">
    <p:extLst>
      <p:ext uri="{19B8F6BF-5375-455C-9EA6-DF929625EA0E}">
        <p15:presenceInfo xmlns:p15="http://schemas.microsoft.com/office/powerpoint/2012/main" userId="f6b31022bb19b49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581" autoAdjust="0"/>
    <p:restoredTop sz="86351" autoAdjust="0"/>
  </p:normalViewPr>
  <p:slideViewPr>
    <p:cSldViewPr snapToGrid="0">
      <p:cViewPr varScale="1">
        <p:scale>
          <a:sx n="87" d="100"/>
          <a:sy n="87" d="100"/>
        </p:scale>
        <p:origin x="360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2520" y="78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2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2BA72A0E-95BB-48F7-AF1B-D51E2878E19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dirty="0"/>
              <a:t>Chapter </a:t>
            </a:r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0B8FF084-D64F-4ABA-98C0-BF702B1CEAF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altLang="en-US" dirty="0"/>
              <a:t>Larson/Farber </a:t>
            </a:r>
            <a:r>
              <a:rPr lang="en-US" altLang="en-US" dirty="0" smtClean="0"/>
              <a:t>7th </a:t>
            </a:r>
            <a:r>
              <a:rPr lang="en-US" altLang="en-US" dirty="0" err="1"/>
              <a:t>ed</a:t>
            </a:r>
            <a:endParaRPr lang="en-US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7678EEEA-24E7-481C-AFE0-E8B4A0DB424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2FB8E8C-0D6F-41DF-A5E7-85834431E1C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1997663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423102E6-095D-4A90-8D1F-478AAC9AAA9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Chapter 6</a:t>
            </a:r>
            <a:endParaRPr lang="en-US" dirty="0"/>
          </a:p>
        </p:txBody>
      </p:sp>
      <p:sp>
        <p:nvSpPr>
          <p:cNvPr id="4" name="Slide Image Placeholder 3">
            <a:extLst>
              <a:ext uri="{FF2B5EF4-FFF2-40B4-BE49-F238E27FC236}">
                <a16:creationId xmlns="" xmlns:a16="http://schemas.microsoft.com/office/drawing/2014/main" id="{4E851504-9568-41E5-8749-91CCFA0A8B4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>
            <a:extLst>
              <a:ext uri="{FF2B5EF4-FFF2-40B4-BE49-F238E27FC236}">
                <a16:creationId xmlns="" xmlns:a16="http://schemas.microsoft.com/office/drawing/2014/main" id="{5CDCA077-DF61-47A4-81F3-0C203C0A98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D3A92A38-6A99-4B4E-9655-A861EED2A81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altLang="en-US" dirty="0" smtClean="0"/>
              <a:t>Larson/Farber 7th </a:t>
            </a:r>
            <a:r>
              <a:rPr lang="en-US" altLang="en-US" dirty="0" err="1" smtClean="0"/>
              <a:t>ed</a:t>
            </a:r>
            <a:endParaRPr lang="en-US" alt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7906537B-F884-47EE-884E-6A9274F188F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A5BD864-E641-43A5-B847-432F3B5DE1C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8676533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>
            <a:extLst>
              <a:ext uri="{FF2B5EF4-FFF2-40B4-BE49-F238E27FC236}">
                <a16:creationId xmlns="" xmlns:a16="http://schemas.microsoft.com/office/drawing/2014/main" id="{BED3C48F-C7E4-4F1B-B747-19DF446CC1B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Notes Placeholder 2">
            <a:extLst>
              <a:ext uri="{FF2B5EF4-FFF2-40B4-BE49-F238E27FC236}">
                <a16:creationId xmlns="" xmlns:a16="http://schemas.microsoft.com/office/drawing/2014/main" id="{515691BE-F24A-475C-9AFD-B941AFE86AB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25604" name="Slide Number Placeholder 3">
            <a:extLst>
              <a:ext uri="{FF2B5EF4-FFF2-40B4-BE49-F238E27FC236}">
                <a16:creationId xmlns="" xmlns:a16="http://schemas.microsoft.com/office/drawing/2014/main" id="{3D8C1F16-5665-4C91-9114-22FA5EF7FC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07C95BD-FDD8-4629-B0D8-7E643830E325}" type="slidenum">
              <a:rPr lang="en-US" altLang="en-US">
                <a:latin typeface="Arial" panose="020B0604020202020204" pitchFamily="34" charset="0"/>
              </a:rPr>
              <a:pPr eaLnBrk="1" hangingPunct="1">
                <a:spcBef>
                  <a:spcPct val="0"/>
                </a:spcBef>
              </a:pPr>
              <a:t>1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5605" name="Footer Placeholder 4">
            <a:extLst>
              <a:ext uri="{FF2B5EF4-FFF2-40B4-BE49-F238E27FC236}">
                <a16:creationId xmlns="" xmlns:a16="http://schemas.microsoft.com/office/drawing/2014/main" id="{8CC2A149-A2C7-42D1-9CEA-10C1AF17E48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Larson/Farber 6th ed</a:t>
            </a:r>
          </a:p>
        </p:txBody>
      </p:sp>
      <p:sp>
        <p:nvSpPr>
          <p:cNvPr id="25606" name="Header Placeholder 5">
            <a:extLst>
              <a:ext uri="{FF2B5EF4-FFF2-40B4-BE49-F238E27FC236}">
                <a16:creationId xmlns="" xmlns:a16="http://schemas.microsoft.com/office/drawing/2014/main" id="{061CE2F9-8BD2-44B0-9BF9-E9B8D924ECB3}"/>
              </a:ext>
            </a:extLst>
          </p:cNvPr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Chapter 1</a:t>
            </a:r>
          </a:p>
        </p:txBody>
      </p:sp>
    </p:spTree>
    <p:extLst>
      <p:ext uri="{BB962C8B-B14F-4D97-AF65-F5344CB8AC3E}">
        <p14:creationId xmlns:p14="http://schemas.microsoft.com/office/powerpoint/2010/main" val="32173176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7">
            <a:extLst>
              <a:ext uri="{FF2B5EF4-FFF2-40B4-BE49-F238E27FC236}">
                <a16:creationId xmlns="" xmlns:a16="http://schemas.microsoft.com/office/drawing/2014/main" id="{72A4C4C9-B3C6-4035-A84F-6B193CD0372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A1F83740-A2F6-4A1E-938A-EAC383FF9EF5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13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29698" name="Rectangle 2">
            <a:extLst>
              <a:ext uri="{FF2B5EF4-FFF2-40B4-BE49-F238E27FC236}">
                <a16:creationId xmlns="" xmlns:a16="http://schemas.microsoft.com/office/drawing/2014/main" id="{795F4527-5123-49AC-9CFA-0EF142F6919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Rectangle 3">
            <a:extLst>
              <a:ext uri="{FF2B5EF4-FFF2-40B4-BE49-F238E27FC236}">
                <a16:creationId xmlns="" xmlns:a16="http://schemas.microsoft.com/office/drawing/2014/main" id="{75DA719B-35CE-4B51-B1D1-9D47659DFE0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096771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7">
            <a:extLst>
              <a:ext uri="{FF2B5EF4-FFF2-40B4-BE49-F238E27FC236}">
                <a16:creationId xmlns="" xmlns:a16="http://schemas.microsoft.com/office/drawing/2014/main" id="{5B5CF990-7C55-451E-825E-77006259749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AE330DE5-C837-49A9-B503-454B73B5BEF7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14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31746" name="Rectangle 2">
            <a:extLst>
              <a:ext uri="{FF2B5EF4-FFF2-40B4-BE49-F238E27FC236}">
                <a16:creationId xmlns="" xmlns:a16="http://schemas.microsoft.com/office/drawing/2014/main" id="{6ADE7866-8EA2-4D73-BA6E-5C1086B1AEC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Rectangle 3">
            <a:extLst>
              <a:ext uri="{FF2B5EF4-FFF2-40B4-BE49-F238E27FC236}">
                <a16:creationId xmlns="" xmlns:a16="http://schemas.microsoft.com/office/drawing/2014/main" id="{F29DF2F1-9DCB-4746-B00C-E0CB76C8A44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49313" y="4279900"/>
            <a:ext cx="5095875" cy="41243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330874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7">
            <a:extLst>
              <a:ext uri="{FF2B5EF4-FFF2-40B4-BE49-F238E27FC236}">
                <a16:creationId xmlns="" xmlns:a16="http://schemas.microsoft.com/office/drawing/2014/main" id="{94CADC9E-A86B-41B8-A4F4-9ECC8958D9C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3D57CEC6-FD19-40D9-91DC-D6DF29EA66A2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15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33794" name="Rectangle 2">
            <a:extLst>
              <a:ext uri="{FF2B5EF4-FFF2-40B4-BE49-F238E27FC236}">
                <a16:creationId xmlns="" xmlns:a16="http://schemas.microsoft.com/office/drawing/2014/main" id="{FFD04056-65A3-457A-893F-19C473FD359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Rectangle 3">
            <a:extLst>
              <a:ext uri="{FF2B5EF4-FFF2-40B4-BE49-F238E27FC236}">
                <a16:creationId xmlns="" xmlns:a16="http://schemas.microsoft.com/office/drawing/2014/main" id="{3DABB106-E11E-49DC-8A5A-AF60A0A50BF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49313" y="4279900"/>
            <a:ext cx="5095875" cy="41243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231303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7">
            <a:extLst>
              <a:ext uri="{FF2B5EF4-FFF2-40B4-BE49-F238E27FC236}">
                <a16:creationId xmlns="" xmlns:a16="http://schemas.microsoft.com/office/drawing/2014/main" id="{FEE627E6-8DDD-41D7-825D-7E42263E501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57E8DF33-C7D3-425B-B891-775A2401538B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16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35842" name="Rectangle 2">
            <a:extLst>
              <a:ext uri="{FF2B5EF4-FFF2-40B4-BE49-F238E27FC236}">
                <a16:creationId xmlns="" xmlns:a16="http://schemas.microsoft.com/office/drawing/2014/main" id="{66BAAA42-D915-4F9A-B518-67526AA8985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Rectangle 3">
            <a:extLst>
              <a:ext uri="{FF2B5EF4-FFF2-40B4-BE49-F238E27FC236}">
                <a16:creationId xmlns="" xmlns:a16="http://schemas.microsoft.com/office/drawing/2014/main" id="{EB8821D1-BD6C-4060-88D7-72531006014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49313" y="4279900"/>
            <a:ext cx="5095875" cy="41243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770898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7">
            <a:extLst>
              <a:ext uri="{FF2B5EF4-FFF2-40B4-BE49-F238E27FC236}">
                <a16:creationId xmlns="" xmlns:a16="http://schemas.microsoft.com/office/drawing/2014/main" id="{7BDF2EBD-4393-466A-890C-4E751905072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3FA90AAA-3856-4346-B005-FA9F51CBEB4D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17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37890" name="Rectangle 2">
            <a:extLst>
              <a:ext uri="{FF2B5EF4-FFF2-40B4-BE49-F238E27FC236}">
                <a16:creationId xmlns="" xmlns:a16="http://schemas.microsoft.com/office/drawing/2014/main" id="{595D3221-C393-43F3-97CA-1837D429BFC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Rectangle 3">
            <a:extLst>
              <a:ext uri="{FF2B5EF4-FFF2-40B4-BE49-F238E27FC236}">
                <a16:creationId xmlns="" xmlns:a16="http://schemas.microsoft.com/office/drawing/2014/main" id="{B850F89F-7A2A-483A-B347-7398B8F1B9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49313" y="4279900"/>
            <a:ext cx="5095875" cy="41243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51930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7">
            <a:extLst>
              <a:ext uri="{FF2B5EF4-FFF2-40B4-BE49-F238E27FC236}">
                <a16:creationId xmlns="" xmlns:a16="http://schemas.microsoft.com/office/drawing/2014/main" id="{39FCD2ED-E2D6-4450-97D8-14298F0F6AA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68A8CC2F-085C-49A6-894B-4F53259AE00A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18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39938" name="Rectangle 2">
            <a:extLst>
              <a:ext uri="{FF2B5EF4-FFF2-40B4-BE49-F238E27FC236}">
                <a16:creationId xmlns="" xmlns:a16="http://schemas.microsoft.com/office/drawing/2014/main" id="{E22A0545-37B3-4722-94DB-C8012527E35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Rectangle 3">
            <a:extLst>
              <a:ext uri="{FF2B5EF4-FFF2-40B4-BE49-F238E27FC236}">
                <a16:creationId xmlns="" xmlns:a16="http://schemas.microsoft.com/office/drawing/2014/main" id="{5599C185-CCD0-4687-81FB-FBD3E4ADAE0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49313" y="4279900"/>
            <a:ext cx="5095875" cy="41243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98056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7">
            <a:extLst>
              <a:ext uri="{FF2B5EF4-FFF2-40B4-BE49-F238E27FC236}">
                <a16:creationId xmlns="" xmlns:a16="http://schemas.microsoft.com/office/drawing/2014/main" id="{679165FF-F7A6-4312-93F2-218537A93E3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B851A7A1-A1B2-4DB4-B724-2EE25C4943A8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5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15362" name="Rectangle 2">
            <a:extLst>
              <a:ext uri="{FF2B5EF4-FFF2-40B4-BE49-F238E27FC236}">
                <a16:creationId xmlns="" xmlns:a16="http://schemas.microsoft.com/office/drawing/2014/main" id="{18323480-4F2A-4678-B4B0-8821B76E31E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Rectangle 3">
            <a:extLst>
              <a:ext uri="{FF2B5EF4-FFF2-40B4-BE49-F238E27FC236}">
                <a16:creationId xmlns="" xmlns:a16="http://schemas.microsoft.com/office/drawing/2014/main" id="{20BB6131-9469-43A1-9D23-DC8DD80712E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49313" y="4279900"/>
            <a:ext cx="5095875" cy="41243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811284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>
            <a:extLst>
              <a:ext uri="{FF2B5EF4-FFF2-40B4-BE49-F238E27FC236}">
                <a16:creationId xmlns="" xmlns:a16="http://schemas.microsoft.com/office/drawing/2014/main" id="{1D898FBD-0EB0-4D6B-9654-41ABCB9D927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64D56F3E-69F8-4278-8D7F-119A3A165294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6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17410" name="Rectangle 2">
            <a:extLst>
              <a:ext uri="{FF2B5EF4-FFF2-40B4-BE49-F238E27FC236}">
                <a16:creationId xmlns="" xmlns:a16="http://schemas.microsoft.com/office/drawing/2014/main" id="{A0731566-2805-46A3-A921-B5A874E3C9E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Rectangle 3">
            <a:extLst>
              <a:ext uri="{FF2B5EF4-FFF2-40B4-BE49-F238E27FC236}">
                <a16:creationId xmlns="" xmlns:a16="http://schemas.microsoft.com/office/drawing/2014/main" id="{88D2AA18-3FDE-4926-845E-F1017949C5B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49313" y="4279900"/>
            <a:ext cx="5095875" cy="41243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534297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7">
            <a:extLst>
              <a:ext uri="{FF2B5EF4-FFF2-40B4-BE49-F238E27FC236}">
                <a16:creationId xmlns="" xmlns:a16="http://schemas.microsoft.com/office/drawing/2014/main" id="{8AB1B1F8-C4CF-436E-830B-785F3B75976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5D49CD9B-1ACB-426B-8514-3382499AD4E8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7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19458" name="Rectangle 2">
            <a:extLst>
              <a:ext uri="{FF2B5EF4-FFF2-40B4-BE49-F238E27FC236}">
                <a16:creationId xmlns="" xmlns:a16="http://schemas.microsoft.com/office/drawing/2014/main" id="{95FD1C5C-04D6-4127-B59B-1D627C73632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Rectangle 3">
            <a:extLst>
              <a:ext uri="{FF2B5EF4-FFF2-40B4-BE49-F238E27FC236}">
                <a16:creationId xmlns="" xmlns:a16="http://schemas.microsoft.com/office/drawing/2014/main" id="{1AD67693-1616-4B96-96BF-C40610E45C6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49313" y="4279900"/>
            <a:ext cx="5095875" cy="41243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74771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>
            <a:extLst>
              <a:ext uri="{FF2B5EF4-FFF2-40B4-BE49-F238E27FC236}">
                <a16:creationId xmlns="" xmlns:a16="http://schemas.microsoft.com/office/drawing/2014/main" id="{CA352AB4-20F1-4F6B-B9AE-537EA825F1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B6C7947B-B258-4722-B6DE-A1FEB998D4F4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8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21506" name="Rectangle 2">
            <a:extLst>
              <a:ext uri="{FF2B5EF4-FFF2-40B4-BE49-F238E27FC236}">
                <a16:creationId xmlns="" xmlns:a16="http://schemas.microsoft.com/office/drawing/2014/main" id="{760E916C-2A2A-48CE-B486-81E4569DD0D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Rectangle 3">
            <a:extLst>
              <a:ext uri="{FF2B5EF4-FFF2-40B4-BE49-F238E27FC236}">
                <a16:creationId xmlns="" xmlns:a16="http://schemas.microsoft.com/office/drawing/2014/main" id="{E969E5F5-8DF0-4566-B4D3-89C985BA73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49313" y="4279900"/>
            <a:ext cx="5095875" cy="41243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60799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7">
            <a:extLst>
              <a:ext uri="{FF2B5EF4-FFF2-40B4-BE49-F238E27FC236}">
                <a16:creationId xmlns="" xmlns:a16="http://schemas.microsoft.com/office/drawing/2014/main" id="{D8097B15-09E5-4D99-8DF7-686A26DFC36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4B146855-8A2E-4079-A5CC-5B5467D50AEF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9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25602" name="Rectangle 2">
            <a:extLst>
              <a:ext uri="{FF2B5EF4-FFF2-40B4-BE49-F238E27FC236}">
                <a16:creationId xmlns="" xmlns:a16="http://schemas.microsoft.com/office/drawing/2014/main" id="{CA34DC21-140F-4869-A3BF-6941BEC122F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Rectangle 3">
            <a:extLst>
              <a:ext uri="{FF2B5EF4-FFF2-40B4-BE49-F238E27FC236}">
                <a16:creationId xmlns="" xmlns:a16="http://schemas.microsoft.com/office/drawing/2014/main" id="{3E5B53FE-D74F-4FC1-8845-38951795F59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74613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7">
            <a:extLst>
              <a:ext uri="{FF2B5EF4-FFF2-40B4-BE49-F238E27FC236}">
                <a16:creationId xmlns="" xmlns:a16="http://schemas.microsoft.com/office/drawing/2014/main" id="{D8097B15-09E5-4D99-8DF7-686A26DFC36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4B146855-8A2E-4079-A5CC-5B5467D50AEF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10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25602" name="Rectangle 2">
            <a:extLst>
              <a:ext uri="{FF2B5EF4-FFF2-40B4-BE49-F238E27FC236}">
                <a16:creationId xmlns="" xmlns:a16="http://schemas.microsoft.com/office/drawing/2014/main" id="{CA34DC21-140F-4869-A3BF-6941BEC122F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Rectangle 3">
            <a:extLst>
              <a:ext uri="{FF2B5EF4-FFF2-40B4-BE49-F238E27FC236}">
                <a16:creationId xmlns="" xmlns:a16="http://schemas.microsoft.com/office/drawing/2014/main" id="{3E5B53FE-D74F-4FC1-8845-38951795F59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975908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7">
            <a:extLst>
              <a:ext uri="{FF2B5EF4-FFF2-40B4-BE49-F238E27FC236}">
                <a16:creationId xmlns="" xmlns:a16="http://schemas.microsoft.com/office/drawing/2014/main" id="{1338D065-C653-441E-BC97-E687EF24D45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AD69783-8785-4F9C-8E05-2D00458DC684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11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27650" name="Rectangle 2">
            <a:extLst>
              <a:ext uri="{FF2B5EF4-FFF2-40B4-BE49-F238E27FC236}">
                <a16:creationId xmlns="" xmlns:a16="http://schemas.microsoft.com/office/drawing/2014/main" id="{9C31975D-0C27-48BB-B263-1E62237CF58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Rectangle 3">
            <a:extLst>
              <a:ext uri="{FF2B5EF4-FFF2-40B4-BE49-F238E27FC236}">
                <a16:creationId xmlns="" xmlns:a16="http://schemas.microsoft.com/office/drawing/2014/main" id="{A80B1A71-7542-49D2-902E-A18890FF8B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347472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7">
            <a:extLst>
              <a:ext uri="{FF2B5EF4-FFF2-40B4-BE49-F238E27FC236}">
                <a16:creationId xmlns="" xmlns:a16="http://schemas.microsoft.com/office/drawing/2014/main" id="{72A4C4C9-B3C6-4035-A84F-6B193CD0372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A1F83740-A2F6-4A1E-938A-EAC383FF9EF5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12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29698" name="Rectangle 2">
            <a:extLst>
              <a:ext uri="{FF2B5EF4-FFF2-40B4-BE49-F238E27FC236}">
                <a16:creationId xmlns="" xmlns:a16="http://schemas.microsoft.com/office/drawing/2014/main" id="{795F4527-5123-49AC-9CFA-0EF142F6919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Rectangle 3">
            <a:extLst>
              <a:ext uri="{FF2B5EF4-FFF2-40B4-BE49-F238E27FC236}">
                <a16:creationId xmlns="" xmlns:a16="http://schemas.microsoft.com/office/drawing/2014/main" id="{75DA719B-35CE-4B51-B1D1-9D47659DFE0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413083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="" xmlns:a16="http://schemas.microsoft.com/office/drawing/2014/main" id="{BA768897-AE1F-4BBA-9735-E85BACB571E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BF425563-4D73-4E13-9485-63369118B5D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886044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4">
            <a:extLst>
              <a:ext uri="{FF2B5EF4-FFF2-40B4-BE49-F238E27FC236}">
                <a16:creationId xmlns="" xmlns:a16="http://schemas.microsoft.com/office/drawing/2014/main" id="{D34E719C-6E1A-4409-AAC3-F0FFEF7F8D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0597248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BD31C36-8DE7-47E3-8210-E92EC5D1462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239934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="" xmlns:a16="http://schemas.microsoft.com/office/drawing/2014/main" id="{4A0BEBAC-8316-4A0B-B812-B1F4EAE4D6F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7332DD2-ADD2-43F1-9DBD-FF46C02CC16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636883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="" xmlns:a16="http://schemas.microsoft.com/office/drawing/2014/main" id="{EE0BE9A5-7856-40D2-A899-07BF9508CC4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0DAEE260-4D40-41E5-89C4-AE323EC85D5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428258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609600" y="457200"/>
            <a:ext cx="8077200" cy="1066800"/>
          </a:xfrm>
        </p:spPr>
        <p:txBody>
          <a:bodyPr/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Footer Placeholder 4">
            <a:extLst>
              <a:ext uri="{FF2B5EF4-FFF2-40B4-BE49-F238E27FC236}">
                <a16:creationId xmlns="" xmlns:a16="http://schemas.microsoft.com/office/drawing/2014/main" id="{041D11B2-230C-48EC-82F1-6C9B16E9EC5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208A409F-8EBE-4C84-A476-F20B635B0BF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260157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="" xmlns:a16="http://schemas.microsoft.com/office/drawing/2014/main" id="{603E3298-7589-404A-A3CD-B7D3632FB08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="" xmlns:a16="http://schemas.microsoft.com/office/drawing/2014/main" id="{C607DD56-6AC8-4621-9BE9-58551A3302C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="" xmlns:a16="http://schemas.microsoft.com/office/drawing/2014/main" id="{19AF5378-F02F-4509-B60B-CC17F9AFC9B6}"/>
              </a:ext>
            </a:extLst>
          </p:cNvPr>
          <p:cNvSpPr>
            <a:spLocks noChangeArrowheads="1"/>
          </p:cNvSpPr>
          <p:nvPr userDrawn="1"/>
        </p:nvSpPr>
        <p:spPr bwMode="gray">
          <a:xfrm>
            <a:off x="0" y="6407150"/>
            <a:ext cx="9145588" cy="457200"/>
          </a:xfrm>
          <a:prstGeom prst="rect">
            <a:avLst/>
          </a:prstGeom>
          <a:solidFill>
            <a:srgbClr val="3643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 sz="2400" dirty="0">
              <a:solidFill>
                <a:srgbClr val="000000"/>
              </a:solidFill>
            </a:endParaRPr>
          </a:p>
        </p:txBody>
      </p:sp>
      <p:sp>
        <p:nvSpPr>
          <p:cNvPr id="12" name="Rectangle 10">
            <a:extLst>
              <a:ext uri="{FF2B5EF4-FFF2-40B4-BE49-F238E27FC236}">
                <a16:creationId xmlns="" xmlns:a16="http://schemas.microsoft.com/office/drawing/2014/main" id="{8D11D8C6-6BA5-4960-92F1-9DE927AC48A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145463" y="6333066"/>
            <a:ext cx="842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/>
            <a:fld id="{8283E607-DE1E-42B1-AE02-332DF676BF65}" type="slidenum">
              <a:rPr lang="en-US" altLang="en-US" sz="1400" b="1">
                <a:solidFill>
                  <a:srgbClr val="FBF5EA"/>
                </a:solidFill>
              </a:rPr>
              <a:pPr algn="r"/>
              <a:t>‹#›</a:t>
            </a:fld>
            <a:endParaRPr lang="en-US" altLang="en-US" sz="1400" b="1" dirty="0">
              <a:solidFill>
                <a:srgbClr val="FBF5EA"/>
              </a:solidFill>
            </a:endParaRPr>
          </a:p>
        </p:txBody>
      </p:sp>
      <p:pic>
        <p:nvPicPr>
          <p:cNvPr id="9" name="Picture 19" descr="Pearson_Bound_White">
            <a:extLst>
              <a:ext uri="{FF2B5EF4-FFF2-40B4-BE49-F238E27FC236}">
                <a16:creationId xmlns="" xmlns:a16="http://schemas.microsoft.com/office/drawing/2014/main" id="{280D9147-1857-4AA0-B13A-79966292090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50" y="6391275"/>
            <a:ext cx="1655763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ooter Placeholder 25">
            <a:extLst>
              <a:ext uri="{FF2B5EF4-FFF2-40B4-BE49-F238E27FC236}">
                <a16:creationId xmlns="" xmlns:a16="http://schemas.microsoft.com/office/drawing/2014/main" id="{3DB57D7B-DFB7-46B6-A92A-369F6BC2D0B0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966911" y="6475412"/>
            <a:ext cx="5872164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400" dirty="0">
                <a:solidFill>
                  <a:schemeClr val="bg2"/>
                </a:solidFill>
                <a:latin typeface="Arial" panose="020B0604020202020204" pitchFamily="34" charset="0"/>
              </a:rPr>
              <a:t>Copyright 2019, 2015, 2012, Pearson Education, Inc.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AFBF789B-AA02-4C2A-839B-CF5EBD90F1EC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69" y="6461122"/>
            <a:ext cx="294393" cy="31009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</p:sldLayoutIdLst>
  <p:transition>
    <p:wipe dir="r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0.w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9.wmf"/><Relationship Id="rId4" Type="http://schemas.openxmlformats.org/officeDocument/2006/relationships/oleObject" Target="../embeddings/oleObject2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14.w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13.wmf"/><Relationship Id="rId4" Type="http://schemas.openxmlformats.org/officeDocument/2006/relationships/oleObject" Target="../embeddings/oleObject4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5.wmf"/><Relationship Id="rId4" Type="http://schemas.openxmlformats.org/officeDocument/2006/relationships/oleObject" Target="../embeddings/oleObject6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1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16.wmf"/><Relationship Id="rId4" Type="http://schemas.openxmlformats.org/officeDocument/2006/relationships/oleObject" Target="../embeddings/oleObject7.bin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19.w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18.wmf"/><Relationship Id="rId4" Type="http://schemas.openxmlformats.org/officeDocument/2006/relationships/oleObject" Target="../embeddings/oleObject9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20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22.w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wmf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map&#10;&#10;Description generated with high confidence">
            <a:extLst>
              <a:ext uri="{FF2B5EF4-FFF2-40B4-BE49-F238E27FC236}">
                <a16:creationId xmlns="" xmlns:a16="http://schemas.microsoft.com/office/drawing/2014/main" id="{28A3BC3E-4DE3-4210-B2C7-89C0027E8C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783" y="423863"/>
            <a:ext cx="4194955" cy="5368491"/>
          </a:xfrm>
          <a:prstGeom prst="rect">
            <a:avLst/>
          </a:prstGeom>
        </p:spPr>
      </p:pic>
      <p:sp>
        <p:nvSpPr>
          <p:cNvPr id="8194" name="Rectangle 2">
            <a:extLst>
              <a:ext uri="{FF2B5EF4-FFF2-40B4-BE49-F238E27FC236}">
                <a16:creationId xmlns="" xmlns:a16="http://schemas.microsoft.com/office/drawing/2014/main" id="{D6C12B1B-6B9C-42A1-82EF-224ED97D0E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533400"/>
            <a:ext cx="41910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4800">
                <a:latin typeface="Arial" panose="020B0604020202020204" pitchFamily="34" charset="0"/>
                <a:cs typeface="Arial" panose="020B0604020202020204" pitchFamily="34" charset="0"/>
              </a:rPr>
              <a:t>Chapter</a:t>
            </a:r>
          </a:p>
        </p:txBody>
      </p:sp>
      <p:sp>
        <p:nvSpPr>
          <p:cNvPr id="8195" name="Rectangle 3">
            <a:extLst>
              <a:ext uri="{FF2B5EF4-FFF2-40B4-BE49-F238E27FC236}">
                <a16:creationId xmlns="" xmlns:a16="http://schemas.microsoft.com/office/drawing/2014/main" id="{DE794FBC-1286-49A6-9729-EC9BCBD28A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1905000"/>
            <a:ext cx="419100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en-US" sz="3200" dirty="0">
                <a:latin typeface="Arial" panose="020B0604020202020204" pitchFamily="34" charset="0"/>
              </a:rPr>
              <a:t>Confidence Intervals</a:t>
            </a:r>
          </a:p>
        </p:txBody>
      </p:sp>
      <p:pic>
        <p:nvPicPr>
          <p:cNvPr id="8196" name="Picture 4" descr="chapter_blue">
            <a:extLst>
              <a:ext uri="{FF2B5EF4-FFF2-40B4-BE49-F238E27FC236}">
                <a16:creationId xmlns="" xmlns:a16="http://schemas.microsoft.com/office/drawing/2014/main" id="{0CFF2BB2-76D0-43EF-9011-D65D334631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685800"/>
            <a:ext cx="1020763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Text Box 5">
            <a:extLst>
              <a:ext uri="{FF2B5EF4-FFF2-40B4-BE49-F238E27FC236}">
                <a16:creationId xmlns="" xmlns:a16="http://schemas.microsoft.com/office/drawing/2014/main" id="{3FECF86A-24DC-45AB-A1BF-674378B825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5438" y="685800"/>
            <a:ext cx="685800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6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8" name="Content Placeholder 46">
            <a:extLst>
              <a:ext uri="{FF2B5EF4-FFF2-40B4-BE49-F238E27FC236}">
                <a16:creationId xmlns="" xmlns:a16="http://schemas.microsoft.com/office/drawing/2014/main" id="{F6A5288F-CD7B-4078-B208-273FA3717D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60488"/>
            <a:ext cx="8104909" cy="4525962"/>
          </a:xfrm>
        </p:spPr>
        <p:txBody>
          <a:bodyPr/>
          <a:lstStyle/>
          <a:p>
            <a:r>
              <a:rPr lang="en-US" dirty="0"/>
              <a:t>You can conclude that the area between the left and right critical values is </a:t>
            </a:r>
            <a:r>
              <a:rPr lang="en-US" i="1" dirty="0"/>
              <a:t>c</a:t>
            </a:r>
            <a:r>
              <a:rPr lang="en-US" dirty="0"/>
              <a:t>.</a:t>
            </a:r>
          </a:p>
          <a:p>
            <a:endParaRPr lang="en-US" altLang="en-US" dirty="0"/>
          </a:p>
          <a:p>
            <a:endParaRPr lang="en-US" altLang="en-US" dirty="0"/>
          </a:p>
          <a:p>
            <a:endParaRPr lang="en-US" altLang="en-US" dirty="0"/>
          </a:p>
          <a:p>
            <a:endParaRPr lang="en-US" altLang="en-US" dirty="0"/>
          </a:p>
          <a:p>
            <a:endParaRPr lang="en-US" altLang="en-US" dirty="0"/>
          </a:p>
          <a:p>
            <a:endParaRPr lang="en-US" altLang="en-US" dirty="0"/>
          </a:p>
        </p:txBody>
      </p:sp>
      <p:sp>
        <p:nvSpPr>
          <p:cNvPr id="24578" name="Rectangle 2">
            <a:extLst>
              <a:ext uri="{FF2B5EF4-FFF2-40B4-BE49-F238E27FC236}">
                <a16:creationId xmlns="" xmlns:a16="http://schemas.microsoft.com/office/drawing/2014/main" id="{17943CFA-C90C-4B27-A8FD-2FD2C0CDD3A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Critical Values for </a:t>
            </a:r>
            <a:r>
              <a:rPr lang="el-GR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χ</a:t>
            </a:r>
            <a:r>
              <a:rPr lang="en-US" altLang="en-US" baseline="30000">
                <a:sym typeface="Symbol" panose="05050102010706020507" pitchFamily="18" charset="2"/>
              </a:rPr>
              <a:t>2</a:t>
            </a:r>
          </a:p>
        </p:txBody>
      </p:sp>
      <p:sp>
        <p:nvSpPr>
          <p:cNvPr id="24590" name="Footer Placeholder 2">
            <a:extLst>
              <a:ext uri="{FF2B5EF4-FFF2-40B4-BE49-F238E27FC236}">
                <a16:creationId xmlns="" xmlns:a16="http://schemas.microsoft.com/office/drawing/2014/main" id="{2D756788-2466-4294-A51F-5F014FF746DF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pic>
        <p:nvPicPr>
          <p:cNvPr id="4" name="Picture 3" descr="A close up of a map&#10;&#10;Description generated with very high confidence">
            <a:extLst>
              <a:ext uri="{FF2B5EF4-FFF2-40B4-BE49-F238E27FC236}">
                <a16:creationId xmlns="" xmlns:a16="http://schemas.microsoft.com/office/drawing/2014/main" id="{D22A2AF6-B574-42DF-865E-3F350F332C2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04" t="73909"/>
          <a:stretch/>
        </p:blipFill>
        <p:spPr>
          <a:xfrm>
            <a:off x="2400300" y="2290813"/>
            <a:ext cx="3952374" cy="2877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01820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>
            <a:extLst>
              <a:ext uri="{FF2B5EF4-FFF2-40B4-BE49-F238E27FC236}">
                <a16:creationId xmlns="" xmlns:a16="http://schemas.microsoft.com/office/drawing/2014/main" id="{844AD69F-F4B3-426F-9245-DB818317196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00013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z="4400" dirty="0">
                <a:solidFill>
                  <a:srgbClr val="83BB35"/>
                </a:solidFill>
              </a:rPr>
              <a:t>Example: Finding Critical Values for </a:t>
            </a:r>
            <a:r>
              <a:rPr lang="el-GR" altLang="en-US" sz="4400" dirty="0">
                <a:solidFill>
                  <a:srgbClr val="83BB3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χ</a:t>
            </a:r>
            <a:r>
              <a:rPr lang="en-US" altLang="en-US" sz="4400" baseline="30000" dirty="0">
                <a:solidFill>
                  <a:srgbClr val="83BB35"/>
                </a:solidFill>
                <a:sym typeface="Symbol" panose="05050102010706020507" pitchFamily="18" charset="2"/>
              </a:rPr>
              <a:t>2</a:t>
            </a:r>
          </a:p>
        </p:txBody>
      </p:sp>
      <p:sp>
        <p:nvSpPr>
          <p:cNvPr id="26626" name="Text Box 3">
            <a:extLst>
              <a:ext uri="{FF2B5EF4-FFF2-40B4-BE49-F238E27FC236}">
                <a16:creationId xmlns="" xmlns:a16="http://schemas.microsoft.com/office/drawing/2014/main" id="{B246B375-8398-4444-B081-CBDCBB7E92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925" y="1279525"/>
            <a:ext cx="855027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800" dirty="0">
                <a:latin typeface="Times New Roman" panose="02020603050405020304" pitchFamily="18" charset="0"/>
              </a:rPr>
              <a:t>Find the critical values </a:t>
            </a:r>
            <a:r>
              <a:rPr lang="el-GR" altLang="en-US" sz="2800" i="1" dirty="0">
                <a:latin typeface="+mn-lt"/>
              </a:rPr>
              <a:t>χ</a:t>
            </a:r>
            <a:r>
              <a:rPr lang="en-US" altLang="en-US" sz="2800" baseline="30000" dirty="0">
                <a:latin typeface="+mn-lt"/>
              </a:rPr>
              <a:t>2</a:t>
            </a:r>
            <a:r>
              <a:rPr lang="en-US" altLang="en-US" sz="2800" baseline="-25000" dirty="0">
                <a:latin typeface="+mn-lt"/>
              </a:rPr>
              <a:t>R</a:t>
            </a:r>
            <a:r>
              <a:rPr lang="en-US" altLang="en-US" sz="2800" dirty="0">
                <a:latin typeface="+mn-lt"/>
              </a:rPr>
              <a:t> </a:t>
            </a:r>
            <a:r>
              <a:rPr lang="en-US" altLang="en-US" sz="2800" dirty="0">
                <a:latin typeface="Times New Roman" panose="02020603050405020304" pitchFamily="18" charset="0"/>
              </a:rPr>
              <a:t>and </a:t>
            </a:r>
            <a:r>
              <a:rPr lang="el-GR" altLang="en-US" sz="2800" i="1" dirty="0">
                <a:latin typeface="+mn-lt"/>
              </a:rPr>
              <a:t>χ</a:t>
            </a:r>
            <a:r>
              <a:rPr lang="en-US" altLang="en-US" sz="2800" baseline="30000" dirty="0">
                <a:latin typeface="+mn-lt"/>
              </a:rPr>
              <a:t>2</a:t>
            </a:r>
            <a:r>
              <a:rPr lang="en-US" altLang="en-US" sz="2800" baseline="-25000" dirty="0">
                <a:latin typeface="+mn-lt"/>
              </a:rPr>
              <a:t>L</a:t>
            </a:r>
            <a:r>
              <a:rPr lang="en-US" altLang="en-US" sz="2800" i="1" dirty="0">
                <a:latin typeface="+mn-lt"/>
              </a:rPr>
              <a:t> </a:t>
            </a:r>
            <a:r>
              <a:rPr lang="en-US" altLang="en-US" sz="2800" dirty="0">
                <a:latin typeface="Times New Roman" panose="02020603050405020304" pitchFamily="18" charset="0"/>
              </a:rPr>
              <a:t>for a 95% confidence interval when the sample size is 18.</a:t>
            </a:r>
          </a:p>
        </p:txBody>
      </p:sp>
      <p:sp>
        <p:nvSpPr>
          <p:cNvPr id="1205362" name="Text Box 114">
            <a:extLst>
              <a:ext uri="{FF2B5EF4-FFF2-40B4-BE49-F238E27FC236}">
                <a16:creationId xmlns="" xmlns:a16="http://schemas.microsoft.com/office/drawing/2014/main" id="{9844C4FA-54F6-4BE3-A87F-03654AD2F9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763" y="2451100"/>
            <a:ext cx="855027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800" b="1" dirty="0">
                <a:solidFill>
                  <a:srgbClr val="83BB35"/>
                </a:solidFill>
                <a:latin typeface="Times New Roman" panose="02020603050405020304" pitchFamily="18" charset="0"/>
              </a:rPr>
              <a:t>Solution:</a:t>
            </a:r>
          </a:p>
          <a:p>
            <a:pPr eaLnBrk="1" hangingPunct="1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altLang="en-US" sz="2800" dirty="0">
                <a:latin typeface="Times New Roman" panose="02020603050405020304" pitchFamily="18" charset="0"/>
              </a:rPr>
              <a:t>  </a:t>
            </a:r>
            <a:r>
              <a:rPr lang="en-US" altLang="en-US" sz="2800" dirty="0" err="1">
                <a:latin typeface="Times New Roman" panose="02020603050405020304" pitchFamily="18" charset="0"/>
              </a:rPr>
              <a:t>d.f.</a:t>
            </a:r>
            <a:r>
              <a:rPr lang="en-US" altLang="en-US" sz="2800" dirty="0">
                <a:latin typeface="Times New Roman" panose="02020603050405020304" pitchFamily="18" charset="0"/>
              </a:rPr>
              <a:t> = </a:t>
            </a:r>
            <a:r>
              <a:rPr lang="en-US" altLang="en-US" sz="2800" i="1" dirty="0">
                <a:solidFill>
                  <a:schemeClr val="accent2"/>
                </a:solidFill>
                <a:latin typeface="Times New Roman" panose="02020603050405020304" pitchFamily="18" charset="0"/>
              </a:rPr>
              <a:t>n</a:t>
            </a:r>
            <a:r>
              <a:rPr lang="en-US" altLang="en-US" sz="2800" dirty="0">
                <a:solidFill>
                  <a:schemeClr val="accent2"/>
                </a:solidFill>
                <a:latin typeface="Times New Roman" panose="02020603050405020304" pitchFamily="18" charset="0"/>
              </a:rPr>
              <a:t> – 1 = 18 – 1 = 17 </a:t>
            </a:r>
            <a:r>
              <a:rPr lang="en-US" altLang="en-US" sz="2800" dirty="0" err="1">
                <a:solidFill>
                  <a:schemeClr val="accent2"/>
                </a:solidFill>
                <a:latin typeface="Times New Roman" panose="02020603050405020304" pitchFamily="18" charset="0"/>
              </a:rPr>
              <a:t>d.f.</a:t>
            </a:r>
            <a:endParaRPr lang="en-US" altLang="en-US" sz="2800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" name="Group 120">
            <a:extLst>
              <a:ext uri="{FF2B5EF4-FFF2-40B4-BE49-F238E27FC236}">
                <a16:creationId xmlns="" xmlns:a16="http://schemas.microsoft.com/office/drawing/2014/main" id="{05E14BCC-7A1A-428B-A974-4D7E3CAEDB0B}"/>
              </a:ext>
            </a:extLst>
          </p:cNvPr>
          <p:cNvGrpSpPr>
            <a:grpSpLocks/>
          </p:cNvGrpSpPr>
          <p:nvPr/>
        </p:nvGrpSpPr>
        <p:grpSpPr bwMode="auto">
          <a:xfrm>
            <a:off x="258763" y="4551363"/>
            <a:ext cx="6751637" cy="622300"/>
            <a:chOff x="192" y="2301"/>
            <a:chExt cx="4253" cy="392"/>
          </a:xfrm>
        </p:grpSpPr>
        <p:sp>
          <p:nvSpPr>
            <p:cNvPr id="26636" name="Rectangle 115">
              <a:extLst>
                <a:ext uri="{FF2B5EF4-FFF2-40B4-BE49-F238E27FC236}">
                  <a16:creationId xmlns="" xmlns:a16="http://schemas.microsoft.com/office/drawing/2014/main" id="{EF83B9E9-AD76-456B-9F92-63FD8BEA5B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" y="2352"/>
              <a:ext cx="262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350838" indent="-350838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buClr>
                  <a:schemeClr val="accent1"/>
                </a:buClr>
                <a:buFont typeface="Arial" panose="020B0604020202020204" pitchFamily="34" charset="0"/>
                <a:buChar char="•"/>
              </a:pPr>
              <a:r>
                <a:rPr lang="en-US" altLang="en-US" sz="2800" dirty="0">
                  <a:latin typeface="Times New Roman" panose="02020603050405020304" pitchFamily="18" charset="0"/>
                </a:rPr>
                <a:t>Area to the right of </a:t>
              </a:r>
              <a:r>
                <a:rPr lang="el-GR" altLang="en-US" sz="2800" i="1" dirty="0">
                  <a:latin typeface="Times New Roman" panose="02020603050405020304" pitchFamily="18" charset="0"/>
                </a:rPr>
                <a:t>χ</a:t>
              </a:r>
              <a:r>
                <a:rPr lang="en-US" altLang="en-US" sz="2800" baseline="30000" dirty="0">
                  <a:latin typeface="Times New Roman" panose="02020603050405020304" pitchFamily="18" charset="0"/>
                </a:rPr>
                <a:t>2</a:t>
              </a:r>
              <a:r>
                <a:rPr lang="en-US" altLang="en-US" sz="2800" baseline="-25000" dirty="0">
                  <a:latin typeface="Times New Roman" panose="02020603050405020304" pitchFamily="18" charset="0"/>
                </a:rPr>
                <a:t>R </a:t>
              </a:r>
              <a:r>
                <a:rPr lang="en-US" altLang="en-US" sz="2800" dirty="0">
                  <a:latin typeface="Times New Roman" panose="02020603050405020304" pitchFamily="18" charset="0"/>
                </a:rPr>
                <a:t>= </a:t>
              </a:r>
            </a:p>
          </p:txBody>
        </p:sp>
        <p:graphicFrame>
          <p:nvGraphicFramePr>
            <p:cNvPr id="26637" name="Object 116">
              <a:extLst>
                <a:ext uri="{FF2B5EF4-FFF2-40B4-BE49-F238E27FC236}">
                  <a16:creationId xmlns="" xmlns:a16="http://schemas.microsoft.com/office/drawing/2014/main" id="{EF9FF010-04E0-4734-B528-3634B8F3D167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2709" y="2301"/>
            <a:ext cx="1736" cy="3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2" name="Equation" r:id="rId4" imgW="2755900" imgH="622300" progId="Equation.DSMT4">
                    <p:embed/>
                  </p:oleObj>
                </mc:Choice>
                <mc:Fallback>
                  <p:oleObj name="Equation" r:id="rId4" imgW="2755900" imgH="622300" progId="Equation.DSMT4">
                    <p:embed/>
                    <p:pic>
                      <p:nvPicPr>
                        <p:cNvPr id="26637" name="Object 116">
                          <a:extLst>
                            <a:ext uri="{FF2B5EF4-FFF2-40B4-BE49-F238E27FC236}">
                              <a16:creationId xmlns="" xmlns:a16="http://schemas.microsoft.com/office/drawing/2014/main" id="{EF9FF010-04E0-4734-B528-3634B8F3D167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09" y="2301"/>
                          <a:ext cx="1736" cy="39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>
                                    <a:alpha val="74997"/>
                                  </a:srgb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" name="Group 121">
            <a:extLst>
              <a:ext uri="{FF2B5EF4-FFF2-40B4-BE49-F238E27FC236}">
                <a16:creationId xmlns="" xmlns:a16="http://schemas.microsoft.com/office/drawing/2014/main" id="{B4BC55F3-5C5F-4DDE-A458-1BC6508A1EB1}"/>
              </a:ext>
            </a:extLst>
          </p:cNvPr>
          <p:cNvGrpSpPr>
            <a:grpSpLocks/>
          </p:cNvGrpSpPr>
          <p:nvPr/>
        </p:nvGrpSpPr>
        <p:grpSpPr bwMode="auto">
          <a:xfrm>
            <a:off x="258763" y="5473700"/>
            <a:ext cx="6751637" cy="622300"/>
            <a:chOff x="192" y="2949"/>
            <a:chExt cx="4253" cy="392"/>
          </a:xfrm>
        </p:grpSpPr>
        <p:sp>
          <p:nvSpPr>
            <p:cNvPr id="26634" name="Rectangle 117">
              <a:extLst>
                <a:ext uri="{FF2B5EF4-FFF2-40B4-BE49-F238E27FC236}">
                  <a16:creationId xmlns="" xmlns:a16="http://schemas.microsoft.com/office/drawing/2014/main" id="{05CE2CA9-1050-404D-B7CD-82B6ABADDD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" y="2982"/>
              <a:ext cx="266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350838" indent="-350838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buClr>
                  <a:schemeClr val="accent1"/>
                </a:buClr>
                <a:buFont typeface="Arial" panose="020B0604020202020204" pitchFamily="34" charset="0"/>
                <a:buChar char="•"/>
              </a:pPr>
              <a:r>
                <a:rPr lang="en-US" altLang="en-US" sz="2800" dirty="0">
                  <a:latin typeface="Times New Roman" panose="02020603050405020304" pitchFamily="18" charset="0"/>
                </a:rPr>
                <a:t>Area to the right of </a:t>
              </a:r>
              <a:r>
                <a:rPr lang="el-GR" altLang="en-US" sz="2800" i="1" dirty="0">
                  <a:latin typeface="Times New Roman" panose="02020603050405020304" pitchFamily="18" charset="0"/>
                </a:rPr>
                <a:t>χ</a:t>
              </a:r>
              <a:r>
                <a:rPr lang="en-US" altLang="en-US" sz="2800" baseline="30000" dirty="0">
                  <a:latin typeface="Times New Roman" panose="02020603050405020304" pitchFamily="18" charset="0"/>
                </a:rPr>
                <a:t>2</a:t>
              </a:r>
              <a:r>
                <a:rPr lang="en-US" altLang="en-US" sz="2800" baseline="-25000" dirty="0">
                  <a:latin typeface="Times New Roman" panose="02020603050405020304" pitchFamily="18" charset="0"/>
                </a:rPr>
                <a:t>L </a:t>
              </a:r>
              <a:r>
                <a:rPr lang="en-US" altLang="en-US" sz="2800" dirty="0">
                  <a:latin typeface="Times New Roman" panose="02020603050405020304" pitchFamily="18" charset="0"/>
                </a:rPr>
                <a:t>=  </a:t>
              </a:r>
            </a:p>
          </p:txBody>
        </p:sp>
        <p:graphicFrame>
          <p:nvGraphicFramePr>
            <p:cNvPr id="26635" name="Object 118">
              <a:extLst>
                <a:ext uri="{FF2B5EF4-FFF2-40B4-BE49-F238E27FC236}">
                  <a16:creationId xmlns="" xmlns:a16="http://schemas.microsoft.com/office/drawing/2014/main" id="{2A4EA441-B11C-4C6B-9C70-890A1188489D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66056172"/>
                </p:ext>
              </p:extLst>
            </p:nvPr>
          </p:nvGraphicFramePr>
          <p:xfrm>
            <a:off x="2709" y="2949"/>
            <a:ext cx="1736" cy="3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3" name="Equation" r:id="rId6" imgW="2755900" imgH="622300" progId="Equation.DSMT4">
                    <p:embed/>
                  </p:oleObj>
                </mc:Choice>
                <mc:Fallback>
                  <p:oleObj name="Equation" r:id="rId6" imgW="2755900" imgH="622300" progId="Equation.DSMT4">
                    <p:embed/>
                    <p:pic>
                      <p:nvPicPr>
                        <p:cNvPr id="26635" name="Object 118">
                          <a:extLst>
                            <a:ext uri="{FF2B5EF4-FFF2-40B4-BE49-F238E27FC236}">
                              <a16:creationId xmlns="" xmlns:a16="http://schemas.microsoft.com/office/drawing/2014/main" id="{2A4EA441-B11C-4C6B-9C70-890A1188489D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09" y="2949"/>
                          <a:ext cx="1736" cy="39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>
                                    <a:alpha val="74997"/>
                                  </a:srgb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0242B39E-7687-4C29-8E44-BA1040D70005}"/>
              </a:ext>
            </a:extLst>
          </p:cNvPr>
          <p:cNvSpPr txBox="1"/>
          <p:nvPr/>
        </p:nvSpPr>
        <p:spPr>
          <a:xfrm>
            <a:off x="258763" y="3497263"/>
            <a:ext cx="8374062" cy="946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7663" indent="-347663">
              <a:buClr>
                <a:schemeClr val="accent1"/>
              </a:buClr>
              <a:buFont typeface="Arial" pitchFamily="34" charset="0"/>
              <a:buChar char="•"/>
              <a:defRPr/>
            </a:pPr>
            <a:r>
              <a:rPr lang="en-US" sz="2800" dirty="0">
                <a:latin typeface="+mn-lt"/>
                <a:ea typeface="+mn-ea"/>
                <a:cs typeface="Arial" charset="0"/>
              </a:rPr>
              <a:t>Each area in the table represents the region under the chi-square curve to the </a:t>
            </a:r>
            <a:r>
              <a:rPr lang="en-US" sz="2800" i="1" dirty="0">
                <a:latin typeface="+mn-lt"/>
                <a:ea typeface="+mn-ea"/>
                <a:cs typeface="Arial" charset="0"/>
              </a:rPr>
              <a:t>right of the critical value.</a:t>
            </a:r>
            <a:endParaRPr lang="en-US" sz="2800" dirty="0">
              <a:latin typeface="+mn-lt"/>
              <a:ea typeface="+mn-ea"/>
              <a:cs typeface="Arial" charset="0"/>
            </a:endParaRPr>
          </a:p>
        </p:txBody>
      </p:sp>
      <p:sp>
        <p:nvSpPr>
          <p:cNvPr id="26633" name="Footer Placeholder 2">
            <a:extLst>
              <a:ext uri="{FF2B5EF4-FFF2-40B4-BE49-F238E27FC236}">
                <a16:creationId xmlns="" xmlns:a16="http://schemas.microsoft.com/office/drawing/2014/main" id="{198F8357-F91B-40FB-BFFC-3566D302B12C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9900224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5362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>
            <a:extLst>
              <a:ext uri="{FF2B5EF4-FFF2-40B4-BE49-F238E27FC236}">
                <a16:creationId xmlns="" xmlns:a16="http://schemas.microsoft.com/office/drawing/2014/main" id="{8A180BFD-3067-4F14-9148-245DF994306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400" dirty="0">
                <a:solidFill>
                  <a:srgbClr val="83BB35"/>
                </a:solidFill>
              </a:rPr>
              <a:t>Solution: Finding Critical Values for </a:t>
            </a:r>
            <a:r>
              <a:rPr lang="el-GR" altLang="en-US" sz="4400" dirty="0">
                <a:solidFill>
                  <a:srgbClr val="83BB3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χ</a:t>
            </a:r>
            <a:r>
              <a:rPr lang="en-US" altLang="en-US" sz="4400" baseline="30000" dirty="0">
                <a:solidFill>
                  <a:srgbClr val="83BB35"/>
                </a:solidFill>
                <a:sym typeface="Symbol" panose="05050102010706020507" pitchFamily="18" charset="2"/>
              </a:rPr>
              <a:t>2</a:t>
            </a:r>
            <a:endParaRPr lang="en-US" altLang="en-US" sz="4400" baseline="30000" dirty="0">
              <a:sym typeface="Symbol" panose="05050102010706020507" pitchFamily="18" charset="2"/>
            </a:endParaRPr>
          </a:p>
        </p:txBody>
      </p:sp>
      <p:sp>
        <p:nvSpPr>
          <p:cNvPr id="28685" name="Footer Placeholder 2">
            <a:extLst>
              <a:ext uri="{FF2B5EF4-FFF2-40B4-BE49-F238E27FC236}">
                <a16:creationId xmlns="" xmlns:a16="http://schemas.microsoft.com/office/drawing/2014/main" id="{15D385A4-C06A-4C58-9E8C-B764B1832AA7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F5A31C82-22E2-4FD0-A3D1-8CEFD76731C0}"/>
              </a:ext>
            </a:extLst>
          </p:cNvPr>
          <p:cNvSpPr/>
          <p:nvPr/>
        </p:nvSpPr>
        <p:spPr>
          <a:xfrm>
            <a:off x="1087751" y="5142255"/>
            <a:ext cx="64150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latin typeface="TimesTenLTStd-Roman"/>
              </a:rPr>
              <a:t>From the table, you can see that the critical values are</a:t>
            </a:r>
            <a:r>
              <a:rPr lang="en-US" altLang="en-US" sz="2800" dirty="0">
                <a:latin typeface="+mn-lt"/>
              </a:rPr>
              <a:t> </a:t>
            </a:r>
            <a:r>
              <a:rPr lang="el-GR" altLang="en-US" sz="2800" i="1" dirty="0">
                <a:latin typeface="+mn-lt"/>
              </a:rPr>
              <a:t>χ</a:t>
            </a:r>
            <a:r>
              <a:rPr lang="en-US" altLang="en-US" sz="2800" baseline="30000" dirty="0">
                <a:latin typeface="+mn-lt"/>
              </a:rPr>
              <a:t>2</a:t>
            </a:r>
            <a:r>
              <a:rPr lang="en-US" altLang="en-US" sz="2800" baseline="-25000" dirty="0">
                <a:latin typeface="+mn-lt"/>
              </a:rPr>
              <a:t>R</a:t>
            </a:r>
            <a:r>
              <a:rPr lang="en-US" altLang="en-US" sz="2800" dirty="0">
                <a:latin typeface="+mn-lt"/>
              </a:rPr>
              <a:t> = 30.191 and </a:t>
            </a:r>
            <a:r>
              <a:rPr lang="el-GR" altLang="en-US" sz="2800" i="1" dirty="0">
                <a:latin typeface="+mn-lt"/>
              </a:rPr>
              <a:t>χ</a:t>
            </a:r>
            <a:r>
              <a:rPr lang="en-US" altLang="en-US" sz="2800" baseline="30000" dirty="0">
                <a:latin typeface="+mn-lt"/>
              </a:rPr>
              <a:t>2</a:t>
            </a:r>
            <a:r>
              <a:rPr lang="en-US" altLang="en-US" sz="2800" baseline="-25000" dirty="0">
                <a:latin typeface="+mn-lt"/>
              </a:rPr>
              <a:t>L </a:t>
            </a:r>
            <a:r>
              <a:rPr lang="en-US" altLang="en-US" sz="2800" dirty="0">
                <a:latin typeface="+mn-lt"/>
              </a:rPr>
              <a:t> = 7.564.</a:t>
            </a:r>
            <a:endParaRPr lang="en-US" sz="2800" dirty="0">
              <a:latin typeface="+mn-lt"/>
            </a:endParaRPr>
          </a:p>
        </p:txBody>
      </p:sp>
      <p:pic>
        <p:nvPicPr>
          <p:cNvPr id="5" name="Picture 4" descr="A screenshot of a cell phone&#10;&#10;Description generated with very high confidence">
            <a:extLst>
              <a:ext uri="{FF2B5EF4-FFF2-40B4-BE49-F238E27FC236}">
                <a16:creationId xmlns="" xmlns:a16="http://schemas.microsoft.com/office/drawing/2014/main" id="{68DDF7F9-592F-492B-9406-EA99F7DEC0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461" y="1565907"/>
            <a:ext cx="6867625" cy="3576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656257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>
            <a:extLst>
              <a:ext uri="{FF2B5EF4-FFF2-40B4-BE49-F238E27FC236}">
                <a16:creationId xmlns="" xmlns:a16="http://schemas.microsoft.com/office/drawing/2014/main" id="{8A180BFD-3067-4F14-9148-245DF994306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400" dirty="0">
                <a:solidFill>
                  <a:srgbClr val="83BB35"/>
                </a:solidFill>
              </a:rPr>
              <a:t>Solution: Finding Critical Values for </a:t>
            </a:r>
            <a:r>
              <a:rPr lang="el-GR" altLang="en-US" sz="4400" dirty="0">
                <a:solidFill>
                  <a:srgbClr val="83BB3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χ</a:t>
            </a:r>
            <a:r>
              <a:rPr lang="en-US" altLang="en-US" sz="4400" baseline="30000" dirty="0">
                <a:solidFill>
                  <a:srgbClr val="83BB35"/>
                </a:solidFill>
                <a:sym typeface="Symbol" panose="05050102010706020507" pitchFamily="18" charset="2"/>
              </a:rPr>
              <a:t>2</a:t>
            </a:r>
            <a:endParaRPr lang="en-US" altLang="en-US" sz="4400" baseline="30000" dirty="0">
              <a:sym typeface="Symbol" panose="05050102010706020507" pitchFamily="18" charset="2"/>
            </a:endParaRPr>
          </a:p>
        </p:txBody>
      </p:sp>
      <p:sp>
        <p:nvSpPr>
          <p:cNvPr id="28685" name="Footer Placeholder 2">
            <a:extLst>
              <a:ext uri="{FF2B5EF4-FFF2-40B4-BE49-F238E27FC236}">
                <a16:creationId xmlns="" xmlns:a16="http://schemas.microsoft.com/office/drawing/2014/main" id="{15D385A4-C06A-4C58-9E8C-B764B1832AA7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263AC270-8565-4142-98BD-3F1919B19EF7}"/>
              </a:ext>
            </a:extLst>
          </p:cNvPr>
          <p:cNvSpPr/>
          <p:nvPr/>
        </p:nvSpPr>
        <p:spPr>
          <a:xfrm>
            <a:off x="727911" y="2064694"/>
            <a:ext cx="334477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So, for a chi-square distribution curve with 17 degrees of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freedom, 95% of the area under the curve lies between 7.564 and 30.191.</a:t>
            </a:r>
          </a:p>
        </p:txBody>
      </p:sp>
      <p:pic>
        <p:nvPicPr>
          <p:cNvPr id="8" name="Picture 7" descr="A close up of text on a white background&#10;&#10;Description generated with high confidence">
            <a:extLst>
              <a:ext uri="{FF2B5EF4-FFF2-40B4-BE49-F238E27FC236}">
                <a16:creationId xmlns="" xmlns:a16="http://schemas.microsoft.com/office/drawing/2014/main" id="{33554881-4BAE-4295-865F-A9A955FF7B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8058" y="1849896"/>
            <a:ext cx="3830853" cy="374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176749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7309" name="Rectangle 13">
            <a:extLst>
              <a:ext uri="{FF2B5EF4-FFF2-40B4-BE49-F238E27FC236}">
                <a16:creationId xmlns="" xmlns:a16="http://schemas.microsoft.com/office/drawing/2014/main" id="{74AA52C3-747B-46C4-A1AA-18522097DA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825" y="3106738"/>
            <a:ext cx="441007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US" altLang="en-US" sz="2800" b="1">
                <a:solidFill>
                  <a:schemeClr val="accent2"/>
                </a:solidFill>
                <a:latin typeface="Times New Roman" panose="02020603050405020304" pitchFamily="18" charset="0"/>
              </a:rPr>
              <a:t>Confidence Interval for </a:t>
            </a:r>
            <a:r>
              <a:rPr lang="en-US" altLang="en-US" sz="2800" b="1" i="1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</a:t>
            </a:r>
            <a:r>
              <a:rPr lang="en-US" altLang="en-US" sz="2800" b="1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:</a:t>
            </a:r>
          </a:p>
          <a:p>
            <a:pPr>
              <a:lnSpc>
                <a:spcPct val="20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altLang="en-US" sz="2800" b="1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  </a:t>
            </a:r>
          </a:p>
        </p:txBody>
      </p:sp>
      <p:sp>
        <p:nvSpPr>
          <p:cNvPr id="30722" name="Rectangle 2">
            <a:extLst>
              <a:ext uri="{FF2B5EF4-FFF2-40B4-BE49-F238E27FC236}">
                <a16:creationId xmlns="" xmlns:a16="http://schemas.microsoft.com/office/drawing/2014/main" id="{484864FC-E4A6-4214-8760-3CFF9917B40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73609" y="207526"/>
            <a:ext cx="7796781" cy="1143000"/>
          </a:xfrm>
        </p:spPr>
        <p:txBody>
          <a:bodyPr/>
          <a:lstStyle/>
          <a:p>
            <a:pPr eaLnBrk="1" hangingPunct="1"/>
            <a:r>
              <a:rPr lang="en-US" altLang="en-US" sz="4400" dirty="0"/>
              <a:t>Confidence Intervals for </a:t>
            </a:r>
            <a:r>
              <a:rPr lang="en-US" altLang="en-US" sz="4400" i="1" dirty="0">
                <a:sym typeface="Symbol" panose="05050102010706020507" pitchFamily="18" charset="2"/>
              </a:rPr>
              <a:t></a:t>
            </a:r>
            <a:r>
              <a:rPr lang="en-US" altLang="en-US" sz="4400" baseline="30000" dirty="0">
                <a:sym typeface="Symbol" panose="05050102010706020507" pitchFamily="18" charset="2"/>
              </a:rPr>
              <a:t>2</a:t>
            </a:r>
            <a:r>
              <a:rPr lang="en-US" altLang="en-US" sz="4400" dirty="0">
                <a:sym typeface="Symbol" panose="05050102010706020507" pitchFamily="18" charset="2"/>
              </a:rPr>
              <a:t> and </a:t>
            </a:r>
            <a:r>
              <a:rPr lang="en-US" altLang="en-US" sz="4400" i="1" dirty="0">
                <a:sym typeface="Symbol" panose="05050102010706020507" pitchFamily="18" charset="2"/>
              </a:rPr>
              <a:t></a:t>
            </a:r>
          </a:p>
        </p:txBody>
      </p:sp>
      <p:graphicFrame>
        <p:nvGraphicFramePr>
          <p:cNvPr id="30723" name="Object 6">
            <a:extLst>
              <a:ext uri="{FF2B5EF4-FFF2-40B4-BE49-F238E27FC236}">
                <a16:creationId xmlns="" xmlns:a16="http://schemas.microsoft.com/office/drawing/2014/main" id="{86E8D9CA-14AF-424C-8F7F-FB81FCDFB1C8}"/>
              </a:ext>
            </a:extLst>
          </p:cNvPr>
          <p:cNvGraphicFramePr>
            <a:graphicFrameLocks noGrp="1" noChangeAspect="1"/>
          </p:cNvGraphicFramePr>
          <p:nvPr>
            <p:ph idx="4294967295"/>
          </p:nvPr>
        </p:nvGraphicFramePr>
        <p:xfrm>
          <a:off x="1450975" y="2063750"/>
          <a:ext cx="3238500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6" name="Equation" r:id="rId4" imgW="2933700" imgH="825500" progId="Equation.DSMT4">
                  <p:embed/>
                </p:oleObj>
              </mc:Choice>
              <mc:Fallback>
                <p:oleObj name="Equation" r:id="rId4" imgW="2933700" imgH="825500" progId="Equation.DSMT4">
                  <p:embed/>
                  <p:pic>
                    <p:nvPicPr>
                      <p:cNvPr id="30723" name="Object 6">
                        <a:extLst>
                          <a:ext uri="{FF2B5EF4-FFF2-40B4-BE49-F238E27FC236}">
                            <a16:creationId xmlns="" xmlns:a16="http://schemas.microsoft.com/office/drawing/2014/main" id="{86E8D9CA-14AF-424C-8F7F-FB81FCDFB1C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0975" y="2063750"/>
                        <a:ext cx="3238500" cy="911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07300" name="Text Box 4">
            <a:extLst>
              <a:ext uri="{FF2B5EF4-FFF2-40B4-BE49-F238E27FC236}">
                <a16:creationId xmlns="" xmlns:a16="http://schemas.microsoft.com/office/drawing/2014/main" id="{D1B81E04-4758-4C65-AED7-55C1E578FD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8150" y="4773613"/>
            <a:ext cx="8066088" cy="94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 cmpd="thickTh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50838" indent="-3508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altLang="en-US" sz="2800" dirty="0">
                <a:latin typeface="Times New Roman" panose="02020603050405020304" pitchFamily="18" charset="0"/>
              </a:rPr>
              <a:t>The probability that the confidence intervals contain </a:t>
            </a:r>
            <a:r>
              <a:rPr lang="en-US" altLang="en-US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σ</a:t>
            </a:r>
            <a:r>
              <a:rPr lang="en-US" altLang="en-US" sz="2800" baseline="30000" dirty="0">
                <a:latin typeface="Times New Roman" panose="02020603050405020304" pitchFamily="18" charset="0"/>
                <a:sym typeface="Symbol" panose="05050102010706020507" pitchFamily="18" charset="2"/>
              </a:rPr>
              <a:t>2</a:t>
            </a:r>
            <a:r>
              <a:rPr lang="en-US" altLang="en-US" sz="2800" dirty="0">
                <a:latin typeface="Times New Roman" panose="02020603050405020304" pitchFamily="18" charset="0"/>
                <a:sym typeface="Symbol" panose="05050102010706020507" pitchFamily="18" charset="2"/>
              </a:rPr>
              <a:t> or</a:t>
            </a:r>
            <a:r>
              <a:rPr lang="en-US" altLang="en-US" sz="2800" i="1" dirty="0">
                <a:latin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en-US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σ</a:t>
            </a:r>
            <a:r>
              <a:rPr lang="en-US" altLang="en-US" sz="2800" dirty="0">
                <a:latin typeface="Times New Roman" panose="02020603050405020304" pitchFamily="18" charset="0"/>
                <a:sym typeface="Symbol" panose="05050102010706020507" pitchFamily="18" charset="2"/>
              </a:rPr>
              <a:t> is </a:t>
            </a:r>
            <a:r>
              <a:rPr lang="en-US" altLang="en-US" sz="2800" i="1" dirty="0">
                <a:latin typeface="Times New Roman" panose="02020603050405020304" pitchFamily="18" charset="0"/>
                <a:sym typeface="Symbol" panose="05050102010706020507" pitchFamily="18" charset="2"/>
              </a:rPr>
              <a:t>c, </a:t>
            </a:r>
            <a:r>
              <a:rPr lang="en-US" altLang="en-US" sz="2800" dirty="0">
                <a:latin typeface="Times New Roman" panose="02020603050405020304" pitchFamily="18" charset="0"/>
                <a:sym typeface="Symbol" panose="05050102010706020507" pitchFamily="18" charset="2"/>
              </a:rPr>
              <a:t>assuming that the estimation process is repeated a large number of times.</a:t>
            </a:r>
          </a:p>
        </p:txBody>
      </p:sp>
      <p:sp>
        <p:nvSpPr>
          <p:cNvPr id="30725" name="Rectangle 11">
            <a:extLst>
              <a:ext uri="{FF2B5EF4-FFF2-40B4-BE49-F238E27FC236}">
                <a16:creationId xmlns="" xmlns:a16="http://schemas.microsoft.com/office/drawing/2014/main" id="{486D9225-073E-429F-9D33-2A0CFDC050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825" y="1577975"/>
            <a:ext cx="4424545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US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Confidence Interval for </a:t>
            </a:r>
            <a:r>
              <a:rPr lang="en-US" altLang="en-US" sz="2800" b="1" i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 </a:t>
            </a:r>
            <a:r>
              <a:rPr lang="en-US" altLang="en-US" sz="2800" b="1" baseline="30000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2</a:t>
            </a:r>
            <a:r>
              <a:rPr lang="en-US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:</a:t>
            </a:r>
          </a:p>
          <a:p>
            <a:pPr>
              <a:lnSpc>
                <a:spcPct val="15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  </a:t>
            </a:r>
          </a:p>
        </p:txBody>
      </p:sp>
      <p:graphicFrame>
        <p:nvGraphicFramePr>
          <p:cNvPr id="1207308" name="Object 12">
            <a:extLst>
              <a:ext uri="{FF2B5EF4-FFF2-40B4-BE49-F238E27FC236}">
                <a16:creationId xmlns="" xmlns:a16="http://schemas.microsoft.com/office/drawing/2014/main" id="{BFD19331-0BBC-4CF3-8854-17CF62A8A1B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452563" y="3730625"/>
          <a:ext cx="3028950" cy="849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7" name="Equation" r:id="rId6" imgW="3213100" imgH="901700" progId="Equation.DSMT4">
                  <p:embed/>
                </p:oleObj>
              </mc:Choice>
              <mc:Fallback>
                <p:oleObj name="Equation" r:id="rId6" imgW="3213100" imgH="901700" progId="Equation.DSMT4">
                  <p:embed/>
                  <p:pic>
                    <p:nvPicPr>
                      <p:cNvPr id="1207308" name="Object 12">
                        <a:extLst>
                          <a:ext uri="{FF2B5EF4-FFF2-40B4-BE49-F238E27FC236}">
                            <a16:creationId xmlns="" xmlns:a16="http://schemas.microsoft.com/office/drawing/2014/main" id="{BFD19331-0BBC-4CF3-8854-17CF62A8A1B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2563" y="3730625"/>
                        <a:ext cx="3028950" cy="849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27" name="Footer Placeholder 2">
            <a:extLst>
              <a:ext uri="{FF2B5EF4-FFF2-40B4-BE49-F238E27FC236}">
                <a16:creationId xmlns="" xmlns:a16="http://schemas.microsoft.com/office/drawing/2014/main" id="{4EFE0043-3E13-42A3-93E9-AD32FCCC2DD1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33293116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7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7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7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7309" grpId="0"/>
      <p:bldP spid="120730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>
            <a:extLst>
              <a:ext uri="{FF2B5EF4-FFF2-40B4-BE49-F238E27FC236}">
                <a16:creationId xmlns="" xmlns:a16="http://schemas.microsoft.com/office/drawing/2014/main" id="{3BE2239F-9BFE-457B-B24E-F864553E094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18660" y="74758"/>
            <a:ext cx="8642778" cy="1143000"/>
          </a:xfrm>
        </p:spPr>
        <p:txBody>
          <a:bodyPr/>
          <a:lstStyle/>
          <a:p>
            <a:pPr eaLnBrk="1" hangingPunct="1"/>
            <a:r>
              <a:rPr lang="en-US" altLang="en-US" sz="3600" dirty="0"/>
              <a:t>Constructing a Confidence Interval for a Variance and Standard Deviation</a:t>
            </a:r>
            <a:endParaRPr lang="en-US" altLang="en-US" sz="3600" i="1" dirty="0">
              <a:sym typeface="Symbol" panose="05050102010706020507" pitchFamily="18" charset="2"/>
            </a:endParaRPr>
          </a:p>
        </p:txBody>
      </p:sp>
      <p:sp>
        <p:nvSpPr>
          <p:cNvPr id="32770" name="Text Box 3">
            <a:extLst>
              <a:ext uri="{FF2B5EF4-FFF2-40B4-BE49-F238E27FC236}">
                <a16:creationId xmlns="" xmlns:a16="http://schemas.microsoft.com/office/drawing/2014/main" id="{26178961-21CE-44A0-8D58-51C6F2C3DF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63" y="1314450"/>
            <a:ext cx="8778875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endParaRPr lang="el-GR" altLang="en-US" sz="2200" b="1" i="1"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1211397" name="Text Box 5">
            <a:extLst>
              <a:ext uri="{FF2B5EF4-FFF2-40B4-BE49-F238E27FC236}">
                <a16:creationId xmlns="" xmlns:a16="http://schemas.microsoft.com/office/drawing/2014/main" id="{B4312DB5-38A6-4C91-A959-ED99DABF15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0025" y="1800225"/>
            <a:ext cx="5334000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60000"/>
              </a:spcBef>
              <a:buClr>
                <a:schemeClr val="accent1"/>
              </a:buClr>
              <a:buFontTx/>
              <a:buAutoNum type="arabicPeriod"/>
            </a:pPr>
            <a:r>
              <a:rPr lang="en-US" altLang="en-US" sz="2600">
                <a:latin typeface="Times New Roman" panose="02020603050405020304" pitchFamily="18" charset="0"/>
              </a:rPr>
              <a:t>Verify that the population has a normal distribution.</a:t>
            </a:r>
          </a:p>
          <a:p>
            <a:pPr eaLnBrk="1" hangingPunct="1">
              <a:spcBef>
                <a:spcPct val="60000"/>
              </a:spcBef>
              <a:buClr>
                <a:schemeClr val="accent1"/>
              </a:buClr>
              <a:buFontTx/>
              <a:buAutoNum type="arabicPeriod"/>
            </a:pPr>
            <a:r>
              <a:rPr lang="en-US" altLang="en-US" sz="2600">
                <a:latin typeface="Times New Roman" panose="02020603050405020304" pitchFamily="18" charset="0"/>
              </a:rPr>
              <a:t>Identify the sample statistic </a:t>
            </a:r>
            <a:r>
              <a:rPr lang="en-US" altLang="en-US" sz="2600" i="1">
                <a:latin typeface="Times New Roman" panose="02020603050405020304" pitchFamily="18" charset="0"/>
              </a:rPr>
              <a:t>n</a:t>
            </a:r>
            <a:r>
              <a:rPr lang="en-US" altLang="en-US" sz="2600">
                <a:latin typeface="Times New Roman" panose="02020603050405020304" pitchFamily="18" charset="0"/>
              </a:rPr>
              <a:t> and the degrees of freedom.</a:t>
            </a:r>
            <a:endParaRPr lang="en-US" altLang="en-US" sz="2600">
              <a:latin typeface="MS Reference Serif" pitchFamily="18" charset="0"/>
            </a:endParaRPr>
          </a:p>
          <a:p>
            <a:pPr eaLnBrk="1" hangingPunct="1">
              <a:spcBef>
                <a:spcPct val="60000"/>
              </a:spcBef>
              <a:buClr>
                <a:schemeClr val="accent1"/>
              </a:buClr>
              <a:buFontTx/>
              <a:buAutoNum type="arabicPeriod"/>
            </a:pPr>
            <a:r>
              <a:rPr lang="en-US" altLang="en-US" sz="2600">
                <a:latin typeface="Times New Roman" panose="02020603050405020304" pitchFamily="18" charset="0"/>
              </a:rPr>
              <a:t>Find the point estimate </a:t>
            </a:r>
            <a:r>
              <a:rPr lang="en-US" altLang="en-US" sz="2600" i="1">
                <a:latin typeface="Times New Roman" panose="02020603050405020304" pitchFamily="18" charset="0"/>
              </a:rPr>
              <a:t>s</a:t>
            </a:r>
            <a:r>
              <a:rPr lang="en-US" altLang="en-US" sz="2600" baseline="30000">
                <a:latin typeface="Times New Roman" panose="02020603050405020304" pitchFamily="18" charset="0"/>
              </a:rPr>
              <a:t>2</a:t>
            </a:r>
            <a:r>
              <a:rPr lang="en-US" altLang="en-US" sz="2600">
                <a:latin typeface="Times New Roman" panose="02020603050405020304" pitchFamily="18" charset="0"/>
              </a:rPr>
              <a:t>. </a:t>
            </a:r>
          </a:p>
          <a:p>
            <a:pPr eaLnBrk="1" hangingPunct="1">
              <a:spcBef>
                <a:spcPct val="60000"/>
              </a:spcBef>
              <a:buClr>
                <a:schemeClr val="accent1"/>
              </a:buClr>
              <a:buFontTx/>
              <a:buAutoNum type="arabicPeriod"/>
            </a:pPr>
            <a:r>
              <a:rPr lang="en-US" altLang="en-US" sz="2600">
                <a:latin typeface="Times New Roman" panose="02020603050405020304" pitchFamily="18" charset="0"/>
                <a:sym typeface="Symbol" panose="05050102010706020507" pitchFamily="18" charset="2"/>
              </a:rPr>
              <a:t>Find the critical value </a:t>
            </a:r>
            <a:r>
              <a:rPr lang="el-GR" altLang="en-US" sz="2600" i="1">
                <a:latin typeface="Times New Roman" panose="02020603050405020304" pitchFamily="18" charset="0"/>
              </a:rPr>
              <a:t>χ</a:t>
            </a:r>
            <a:r>
              <a:rPr lang="en-US" altLang="en-US" sz="2600" baseline="30000">
                <a:latin typeface="Times New Roman" panose="02020603050405020304" pitchFamily="18" charset="0"/>
                <a:sym typeface="Symbol" panose="05050102010706020507" pitchFamily="18" charset="2"/>
              </a:rPr>
              <a:t>2</a:t>
            </a:r>
            <a:r>
              <a:rPr lang="en-US" altLang="en-US" sz="2600" baseline="-25000">
                <a:latin typeface="Times New Roman" panose="02020603050405020304" pitchFamily="18" charset="0"/>
                <a:sym typeface="Symbol" panose="05050102010706020507" pitchFamily="18" charset="2"/>
              </a:rPr>
              <a:t>R</a:t>
            </a:r>
            <a:r>
              <a:rPr lang="en-US" altLang="en-US" sz="2600">
                <a:latin typeface="Times New Roman" panose="02020603050405020304" pitchFamily="18" charset="0"/>
                <a:sym typeface="Symbol" panose="05050102010706020507" pitchFamily="18" charset="2"/>
              </a:rPr>
              <a:t> and </a:t>
            </a:r>
            <a:r>
              <a:rPr lang="el-GR" altLang="en-US" sz="2600" i="1">
                <a:latin typeface="Times New Roman" panose="02020603050405020304" pitchFamily="18" charset="0"/>
              </a:rPr>
              <a:t>χ</a:t>
            </a:r>
            <a:r>
              <a:rPr lang="en-US" altLang="en-US" sz="2600" baseline="30000">
                <a:latin typeface="Times New Roman" panose="02020603050405020304" pitchFamily="18" charset="0"/>
                <a:sym typeface="Symbol" panose="05050102010706020507" pitchFamily="18" charset="2"/>
              </a:rPr>
              <a:t>2</a:t>
            </a:r>
            <a:r>
              <a:rPr lang="en-US" altLang="en-US" sz="2600" baseline="-25000">
                <a:latin typeface="Times New Roman" panose="02020603050405020304" pitchFamily="18" charset="0"/>
                <a:sym typeface="Symbol" panose="05050102010706020507" pitchFamily="18" charset="2"/>
              </a:rPr>
              <a:t>L</a:t>
            </a:r>
            <a:r>
              <a:rPr lang="en-US" altLang="en-US" sz="2600">
                <a:latin typeface="Times New Roman" panose="02020603050405020304" pitchFamily="18" charset="0"/>
                <a:sym typeface="Symbol" panose="05050102010706020507" pitchFamily="18" charset="2"/>
              </a:rPr>
              <a:t> that correspond to the given level of confidence </a:t>
            </a:r>
            <a:r>
              <a:rPr lang="en-US" altLang="en-US" sz="2600" i="1">
                <a:latin typeface="Times New Roman" panose="02020603050405020304" pitchFamily="18" charset="0"/>
                <a:sym typeface="Symbol" panose="05050102010706020507" pitchFamily="18" charset="2"/>
              </a:rPr>
              <a:t>c</a:t>
            </a:r>
            <a:r>
              <a:rPr lang="en-US" altLang="en-US" sz="2600">
                <a:latin typeface="Times New Roman" panose="02020603050405020304" pitchFamily="18" charset="0"/>
                <a:sym typeface="Symbol" panose="05050102010706020507" pitchFamily="18" charset="2"/>
              </a:rPr>
              <a:t>.</a:t>
            </a:r>
          </a:p>
        </p:txBody>
      </p:sp>
      <p:sp>
        <p:nvSpPr>
          <p:cNvPr id="1211399" name="Text Box 7">
            <a:extLst>
              <a:ext uri="{FF2B5EF4-FFF2-40B4-BE49-F238E27FC236}">
                <a16:creationId xmlns="" xmlns:a16="http://schemas.microsoft.com/office/drawing/2014/main" id="{0EFD08A3-875E-422E-AD1C-99D92ED929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56325" y="4743450"/>
            <a:ext cx="2438400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600">
                <a:latin typeface="Times New Roman" panose="02020603050405020304" pitchFamily="18" charset="0"/>
              </a:rPr>
              <a:t>Use Table 6 in Appendix B</a:t>
            </a:r>
          </a:p>
        </p:txBody>
      </p:sp>
      <p:graphicFrame>
        <p:nvGraphicFramePr>
          <p:cNvPr id="1211400" name="Object 8">
            <a:extLst>
              <a:ext uri="{FF2B5EF4-FFF2-40B4-BE49-F238E27FC236}">
                <a16:creationId xmlns="" xmlns:a16="http://schemas.microsoft.com/office/drawing/2014/main" id="{E20B2CEE-2D1F-4CB1-B3BB-B0B64E6644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7877095"/>
              </p:ext>
            </p:extLst>
          </p:nvPr>
        </p:nvGraphicFramePr>
        <p:xfrm>
          <a:off x="6143625" y="3648075"/>
          <a:ext cx="1893888" cy="741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3" name="Equation" r:id="rId4" imgW="1752480" imgH="685800" progId="Equation.DSMT4">
                  <p:embed/>
                </p:oleObj>
              </mc:Choice>
              <mc:Fallback>
                <p:oleObj name="Equation" r:id="rId4" imgW="1752480" imgH="685800" progId="Equation.DSMT4">
                  <p:embed/>
                  <p:pic>
                    <p:nvPicPr>
                      <p:cNvPr id="1211400" name="Object 8">
                        <a:extLst>
                          <a:ext uri="{FF2B5EF4-FFF2-40B4-BE49-F238E27FC236}">
                            <a16:creationId xmlns="" xmlns:a16="http://schemas.microsoft.com/office/drawing/2014/main" id="{E20B2CEE-2D1F-4CB1-B3BB-B0B64E66444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43625" y="3648075"/>
                        <a:ext cx="1893888" cy="741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2A5EE536-A762-4CA1-A6CF-7331583BCD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0463" y="2820988"/>
            <a:ext cx="2497137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600">
                <a:latin typeface="Times New Roman" panose="02020603050405020304" pitchFamily="18" charset="0"/>
              </a:rPr>
              <a:t>d.f. = </a:t>
            </a:r>
            <a:r>
              <a:rPr lang="en-US" altLang="en-US" sz="2600" i="1">
                <a:latin typeface="Times New Roman" panose="02020603050405020304" pitchFamily="18" charset="0"/>
              </a:rPr>
              <a:t>n</a:t>
            </a:r>
            <a:r>
              <a:rPr lang="en-US" altLang="en-US" sz="2600">
                <a:latin typeface="Times New Roman" panose="02020603050405020304" pitchFamily="18" charset="0"/>
              </a:rPr>
              <a:t> – 1</a:t>
            </a:r>
          </a:p>
        </p:txBody>
      </p:sp>
      <p:sp>
        <p:nvSpPr>
          <p:cNvPr id="32775" name="Text Box 26">
            <a:extLst>
              <a:ext uri="{FF2B5EF4-FFF2-40B4-BE49-F238E27FC236}">
                <a16:creationId xmlns="" xmlns:a16="http://schemas.microsoft.com/office/drawing/2014/main" id="{A48438F2-3F5D-4C67-A688-B79DD30947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675" y="1287463"/>
            <a:ext cx="8240713" cy="533400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800" b="1" i="1">
                <a:solidFill>
                  <a:schemeClr val="bg1"/>
                </a:solidFill>
                <a:latin typeface="Times New Roman" panose="02020603050405020304" pitchFamily="18" charset="0"/>
              </a:rPr>
              <a:t>    In Words					In Symbols</a:t>
            </a:r>
            <a:endParaRPr lang="el-GR" altLang="en-US" sz="2800" b="1" i="1">
              <a:solidFill>
                <a:schemeClr val="bg1"/>
              </a:solidFill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32776" name="Footer Placeholder 2">
            <a:extLst>
              <a:ext uri="{FF2B5EF4-FFF2-40B4-BE49-F238E27FC236}">
                <a16:creationId xmlns="" xmlns:a16="http://schemas.microsoft.com/office/drawing/2014/main" id="{70CA745B-0BE2-4F7D-B331-28A8ECEE264D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6804193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13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13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1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13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1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1397" grpId="0" build="p"/>
      <p:bldP spid="121139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661" name="Text Box 5">
            <a:extLst>
              <a:ext uri="{FF2B5EF4-FFF2-40B4-BE49-F238E27FC236}">
                <a16:creationId xmlns="" xmlns:a16="http://schemas.microsoft.com/office/drawing/2014/main" id="{CA30FCE4-0D3C-404D-945F-478F55A37E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463" y="1825625"/>
            <a:ext cx="4314825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60000"/>
              </a:spcBef>
              <a:buClr>
                <a:schemeClr val="accent1"/>
              </a:buClr>
              <a:buFontTx/>
              <a:buAutoNum type="arabicPeriod" startAt="5"/>
            </a:pPr>
            <a:r>
              <a:rPr lang="en-US" altLang="en-US" sz="2600">
                <a:latin typeface="Times New Roman" panose="02020603050405020304" pitchFamily="18" charset="0"/>
                <a:sym typeface="Symbol" panose="05050102010706020507" pitchFamily="18" charset="2"/>
              </a:rPr>
              <a:t>Find the left and right endpoints and form the confidence interval for the population variance.</a:t>
            </a:r>
          </a:p>
          <a:p>
            <a:pPr eaLnBrk="1" hangingPunct="1">
              <a:spcBef>
                <a:spcPct val="60000"/>
              </a:spcBef>
              <a:buClr>
                <a:schemeClr val="accent1"/>
              </a:buClr>
              <a:buFontTx/>
              <a:buAutoNum type="arabicPeriod" startAt="5"/>
            </a:pPr>
            <a:r>
              <a:rPr lang="en-US" altLang="en-US" sz="2600">
                <a:latin typeface="Times New Roman" panose="02020603050405020304" pitchFamily="18" charset="0"/>
                <a:sym typeface="Symbol" panose="05050102010706020507" pitchFamily="18" charset="2"/>
              </a:rPr>
              <a:t>Find the confidence interval for the population standard deviation by taking the square root of each endpoint.</a:t>
            </a:r>
          </a:p>
          <a:p>
            <a:pPr eaLnBrk="1" hangingPunct="1">
              <a:spcBef>
                <a:spcPct val="60000"/>
              </a:spcBef>
              <a:buClr>
                <a:schemeClr val="accent1"/>
              </a:buClr>
            </a:pPr>
            <a:endParaRPr lang="en-US" altLang="en-US" sz="2600"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graphicFrame>
        <p:nvGraphicFramePr>
          <p:cNvPr id="34819" name="Object 16">
            <a:extLst>
              <a:ext uri="{FF2B5EF4-FFF2-40B4-BE49-F238E27FC236}">
                <a16:creationId xmlns="" xmlns:a16="http://schemas.microsoft.com/office/drawing/2014/main" id="{9C1AA5BD-8237-4141-BD77-706031494792}"/>
              </a:ext>
            </a:extLst>
          </p:cNvPr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10886479"/>
              </p:ext>
            </p:extLst>
          </p:nvPr>
        </p:nvGraphicFramePr>
        <p:xfrm>
          <a:off x="5267325" y="2565400"/>
          <a:ext cx="302895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4" name="Equation" r:id="rId4" imgW="2895480" imgH="825480" progId="Equation.DSMT4">
                  <p:embed/>
                </p:oleObj>
              </mc:Choice>
              <mc:Fallback>
                <p:oleObj name="Equation" r:id="rId4" imgW="2895480" imgH="825480" progId="Equation.DSMT4">
                  <p:embed/>
                  <p:pic>
                    <p:nvPicPr>
                      <p:cNvPr id="34819" name="Object 16">
                        <a:extLst>
                          <a:ext uri="{FF2B5EF4-FFF2-40B4-BE49-F238E27FC236}">
                            <a16:creationId xmlns="" xmlns:a16="http://schemas.microsoft.com/office/drawing/2014/main" id="{9C1AA5BD-8237-4141-BD77-70603149479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67325" y="2565400"/>
                        <a:ext cx="3028950" cy="86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2673" name="Object 17">
            <a:extLst>
              <a:ext uri="{FF2B5EF4-FFF2-40B4-BE49-F238E27FC236}">
                <a16:creationId xmlns="" xmlns:a16="http://schemas.microsoft.com/office/drawing/2014/main" id="{08D38EEA-2571-40EF-97E3-AE0E9A0281F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337175" y="4130675"/>
          <a:ext cx="3313113" cy="928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5" name="Equation" r:id="rId6" imgW="3213100" imgH="901700" progId="Equation.DSMT4">
                  <p:embed/>
                </p:oleObj>
              </mc:Choice>
              <mc:Fallback>
                <p:oleObj name="Equation" r:id="rId6" imgW="3213100" imgH="901700" progId="Equation.DSMT4">
                  <p:embed/>
                  <p:pic>
                    <p:nvPicPr>
                      <p:cNvPr id="1222673" name="Object 17">
                        <a:extLst>
                          <a:ext uri="{FF2B5EF4-FFF2-40B4-BE49-F238E27FC236}">
                            <a16:creationId xmlns="" xmlns:a16="http://schemas.microsoft.com/office/drawing/2014/main" id="{08D38EEA-2571-40EF-97E3-AE0E9A0281F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7175" y="4130675"/>
                        <a:ext cx="3313113" cy="928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821" name="Text Box 26">
            <a:extLst>
              <a:ext uri="{FF2B5EF4-FFF2-40B4-BE49-F238E27FC236}">
                <a16:creationId xmlns="" xmlns:a16="http://schemas.microsoft.com/office/drawing/2014/main" id="{35391B45-00CC-40D2-A81A-60ED8B7CF6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675" y="1287463"/>
            <a:ext cx="8240713" cy="533400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800" b="1" i="1">
                <a:solidFill>
                  <a:schemeClr val="bg1"/>
                </a:solidFill>
                <a:latin typeface="Times New Roman" panose="02020603050405020304" pitchFamily="18" charset="0"/>
              </a:rPr>
              <a:t>    In Words					In Symbols</a:t>
            </a:r>
            <a:endParaRPr lang="el-GR" altLang="en-US" sz="2800" b="1" i="1">
              <a:solidFill>
                <a:schemeClr val="bg1"/>
              </a:solidFill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34822" name="Footer Placeholder 2">
            <a:extLst>
              <a:ext uri="{FF2B5EF4-FFF2-40B4-BE49-F238E27FC236}">
                <a16:creationId xmlns="" xmlns:a16="http://schemas.microsoft.com/office/drawing/2014/main" id="{52165A07-6BBF-423F-8C67-A97C3151A880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sp>
        <p:nvSpPr>
          <p:cNvPr id="10" name="Rectangle 2">
            <a:extLst>
              <a:ext uri="{FF2B5EF4-FFF2-40B4-BE49-F238E27FC236}">
                <a16:creationId xmlns="" xmlns:a16="http://schemas.microsoft.com/office/drawing/2014/main" id="{9CCA7E65-9DFC-4C96-9345-B4F77320139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18660" y="74758"/>
            <a:ext cx="8642778" cy="1143000"/>
          </a:xfrm>
        </p:spPr>
        <p:txBody>
          <a:bodyPr/>
          <a:lstStyle/>
          <a:p>
            <a:pPr eaLnBrk="1" hangingPunct="1"/>
            <a:r>
              <a:rPr lang="en-US" altLang="en-US" sz="3600" dirty="0"/>
              <a:t>Constructing a Confidence Interval for a Variance and Standard Deviation</a:t>
            </a:r>
            <a:endParaRPr lang="en-US" altLang="en-US" sz="3600" i="1" dirty="0">
              <a:sym typeface="Symbol" panose="05050102010706020507" pitchFamily="18" charset="2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1F35054E-BDAE-4C0F-B1EE-B3BA45E130E0}"/>
              </a:ext>
            </a:extLst>
          </p:cNvPr>
          <p:cNvSpPr txBox="1"/>
          <p:nvPr/>
        </p:nvSpPr>
        <p:spPr>
          <a:xfrm>
            <a:off x="4959292" y="1993076"/>
            <a:ext cx="16145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C00000"/>
                </a:solidFill>
                <a:latin typeface="+mn-lt"/>
              </a:rPr>
              <a:t>Left Endpoint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E4066AED-C013-433F-994F-E9B0D4CA4B9B}"/>
              </a:ext>
            </a:extLst>
          </p:cNvPr>
          <p:cNvSpPr txBox="1"/>
          <p:nvPr/>
        </p:nvSpPr>
        <p:spPr>
          <a:xfrm>
            <a:off x="7035743" y="1972554"/>
            <a:ext cx="17572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C00000"/>
                </a:solidFill>
                <a:latin typeface="+mn-lt"/>
              </a:rPr>
              <a:t>Right Endpoint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82CFE575-C5CE-401C-8305-17F7ACE1C75B}"/>
              </a:ext>
            </a:extLst>
          </p:cNvPr>
          <p:cNvSpPr txBox="1"/>
          <p:nvPr/>
        </p:nvSpPr>
        <p:spPr>
          <a:xfrm>
            <a:off x="5038874" y="3646066"/>
            <a:ext cx="16145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C00000"/>
                </a:solidFill>
                <a:latin typeface="+mn-lt"/>
              </a:rPr>
              <a:t>Left Endpoint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EAF59777-D5CD-4C9D-949E-07FA19D604E1}"/>
              </a:ext>
            </a:extLst>
          </p:cNvPr>
          <p:cNvSpPr txBox="1"/>
          <p:nvPr/>
        </p:nvSpPr>
        <p:spPr>
          <a:xfrm>
            <a:off x="7115325" y="3625544"/>
            <a:ext cx="17572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C00000"/>
                </a:solidFill>
                <a:latin typeface="+mn-lt"/>
              </a:rPr>
              <a:t>Right Endpoint</a:t>
            </a:r>
          </a:p>
        </p:txBody>
      </p:sp>
    </p:spTree>
    <p:extLst>
      <p:ext uri="{BB962C8B-B14F-4D97-AF65-F5344CB8AC3E}">
        <p14:creationId xmlns:p14="http://schemas.microsoft.com/office/powerpoint/2010/main" val="182001266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26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2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2661" grpId="0" build="p"/>
      <p:bldP spid="13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Rectangle 2">
            <a:extLst>
              <a:ext uri="{FF2B5EF4-FFF2-40B4-BE49-F238E27FC236}">
                <a16:creationId xmlns="" xmlns:a16="http://schemas.microsoft.com/office/drawing/2014/main" id="{3203BFB5-6A93-401D-A1DD-FCA0931C389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dirty="0">
                <a:solidFill>
                  <a:schemeClr val="accent3"/>
                </a:solidFill>
                <a:ea typeface="+mj-ea"/>
              </a:rPr>
              <a:t>Example: Constructing Confidence Intervals</a:t>
            </a:r>
            <a:endParaRPr lang="en-US" altLang="en-US" dirty="0">
              <a:solidFill>
                <a:schemeClr val="accent3"/>
              </a:solidFill>
              <a:ea typeface="+mj-ea"/>
              <a:sym typeface="Symbol" pitchFamily="18" charset="2"/>
            </a:endParaRPr>
          </a:p>
        </p:txBody>
      </p:sp>
      <p:sp>
        <p:nvSpPr>
          <p:cNvPr id="13" name="Content Placeholder 12">
            <a:extLst>
              <a:ext uri="{FF2B5EF4-FFF2-40B4-BE49-F238E27FC236}">
                <a16:creationId xmlns="" xmlns:a16="http://schemas.microsoft.com/office/drawing/2014/main" id="{8F947E89-BA86-4176-92E0-8C4835DD29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3923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r>
              <a:rPr lang="en-US" dirty="0">
                <a:ea typeface="+mn-ea"/>
              </a:rPr>
              <a:t>You randomly select and weigh 30 samples of an allergy medicine. The sample standard deviation is 1.20 milligrams. Assuming the weights are normally distributed, construct 99% confidence intervals for the population variance and standard deviation.</a:t>
            </a:r>
          </a:p>
          <a:p>
            <a:pPr>
              <a:buFont typeface="Arial" charset="0"/>
              <a:buNone/>
              <a:defRPr/>
            </a:pPr>
            <a:endParaRPr lang="en-US" dirty="0">
              <a:ea typeface="+mn-ea"/>
            </a:endParaRPr>
          </a:p>
        </p:txBody>
      </p:sp>
      <p:sp>
        <p:nvSpPr>
          <p:cNvPr id="36869" name="Footer Placeholder 2">
            <a:extLst>
              <a:ext uri="{FF2B5EF4-FFF2-40B4-BE49-F238E27FC236}">
                <a16:creationId xmlns="" xmlns:a16="http://schemas.microsoft.com/office/drawing/2014/main" id="{FBEFA785-F557-4E60-A1FA-925385B63553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50957078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Rectangle 2">
            <a:extLst>
              <a:ext uri="{FF2B5EF4-FFF2-40B4-BE49-F238E27FC236}">
                <a16:creationId xmlns="" xmlns:a16="http://schemas.microsoft.com/office/drawing/2014/main" id="{5E11F0C4-5607-4903-863C-131E8C37B4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4400" dirty="0">
                <a:solidFill>
                  <a:schemeClr val="accent3"/>
                </a:solidFill>
                <a:ea typeface="+mj-ea"/>
              </a:rPr>
              <a:t>Solution: Constructing a Confidence Interval</a:t>
            </a:r>
            <a:endParaRPr lang="en-US" altLang="en-US" sz="4400" dirty="0">
              <a:solidFill>
                <a:schemeClr val="accent3"/>
              </a:solidFill>
              <a:ea typeface="+mj-ea"/>
              <a:sym typeface="Symbol" pitchFamily="18" charset="2"/>
            </a:endParaRPr>
          </a:p>
        </p:txBody>
      </p:sp>
      <p:sp>
        <p:nvSpPr>
          <p:cNvPr id="1213458" name="Rectangle 18">
            <a:extLst>
              <a:ext uri="{FF2B5EF4-FFF2-40B4-BE49-F238E27FC236}">
                <a16:creationId xmlns="" xmlns:a16="http://schemas.microsoft.com/office/drawing/2014/main" id="{4341FAD7-1C35-4BA2-98B0-6287B9FE12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4068763"/>
            <a:ext cx="62484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50838" indent="-3508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altLang="en-US" sz="2800" i="1" dirty="0">
                <a:latin typeface="Times New Roman" panose="02020603050405020304" pitchFamily="18" charset="0"/>
              </a:rPr>
              <a:t>n</a:t>
            </a:r>
            <a:r>
              <a:rPr lang="en-US" altLang="en-US" sz="2800" dirty="0">
                <a:latin typeface="Times New Roman" panose="02020603050405020304" pitchFamily="18" charset="0"/>
              </a:rPr>
              <a:t> = 30, </a:t>
            </a:r>
            <a:r>
              <a:rPr lang="en-US" altLang="en-US" sz="2800" dirty="0" err="1">
                <a:latin typeface="Times New Roman" panose="02020603050405020304" pitchFamily="18" charset="0"/>
              </a:rPr>
              <a:t>d.f.</a:t>
            </a:r>
            <a:r>
              <a:rPr lang="en-US" altLang="en-US" sz="2800" dirty="0">
                <a:latin typeface="Times New Roman" panose="02020603050405020304" pitchFamily="18" charset="0"/>
              </a:rPr>
              <a:t> = 29, and </a:t>
            </a:r>
            <a:r>
              <a:rPr lang="en-US" altLang="en-US" sz="2800" i="1" dirty="0">
                <a:latin typeface="Times New Roman" panose="02020603050405020304" pitchFamily="18" charset="0"/>
              </a:rPr>
              <a:t>c</a:t>
            </a:r>
            <a:r>
              <a:rPr lang="en-US" altLang="en-US" sz="2800" dirty="0">
                <a:latin typeface="Times New Roman" panose="02020603050405020304" pitchFamily="18" charset="0"/>
              </a:rPr>
              <a:t> = 0.99 </a:t>
            </a:r>
            <a:br>
              <a:rPr lang="en-US" altLang="en-US" sz="2800" dirty="0">
                <a:latin typeface="Times New Roman" panose="02020603050405020304" pitchFamily="18" charset="0"/>
              </a:rPr>
            </a:br>
            <a:r>
              <a:rPr lang="en-US" altLang="en-US" sz="2800" dirty="0">
                <a:latin typeface="Times New Roman" panose="02020603050405020304" pitchFamily="18" charset="0"/>
              </a:rPr>
              <a:t>The critical values are</a:t>
            </a:r>
            <a:br>
              <a:rPr lang="en-US" altLang="en-US" sz="2800" dirty="0">
                <a:latin typeface="Times New Roman" panose="02020603050405020304" pitchFamily="18" charset="0"/>
              </a:rPr>
            </a:b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l-GR" altLang="en-US" sz="2800" i="1" dirty="0">
                <a:solidFill>
                  <a:schemeClr val="accent2"/>
                </a:solidFill>
                <a:latin typeface="Times New Roman" panose="02020603050405020304" pitchFamily="18" charset="0"/>
              </a:rPr>
              <a:t>χ</a:t>
            </a:r>
            <a:r>
              <a:rPr lang="en-US" altLang="en-US" sz="2800" baseline="30000" dirty="0">
                <a:solidFill>
                  <a:schemeClr val="accent2"/>
                </a:solidFill>
                <a:latin typeface="Times New Roman" panose="02020603050405020304" pitchFamily="18" charset="0"/>
              </a:rPr>
              <a:t>2</a:t>
            </a:r>
            <a:r>
              <a:rPr lang="en-US" altLang="en-US" sz="2800" baseline="-25000" dirty="0">
                <a:solidFill>
                  <a:schemeClr val="accent2"/>
                </a:solidFill>
                <a:latin typeface="Times New Roman" panose="02020603050405020304" pitchFamily="18" charset="0"/>
              </a:rPr>
              <a:t>R</a:t>
            </a:r>
            <a:r>
              <a:rPr lang="en-US" altLang="en-US" sz="2800" dirty="0">
                <a:solidFill>
                  <a:schemeClr val="accent2"/>
                </a:solidFill>
                <a:latin typeface="Times New Roman" panose="02020603050405020304" pitchFamily="18" charset="0"/>
              </a:rPr>
              <a:t> = 52.336 </a:t>
            </a:r>
            <a:r>
              <a:rPr lang="en-US" altLang="en-US" sz="2800" dirty="0">
                <a:latin typeface="Times New Roman" panose="02020603050405020304" pitchFamily="18" charset="0"/>
              </a:rPr>
              <a:t>and </a:t>
            </a:r>
            <a:r>
              <a:rPr lang="el-GR" altLang="en-US" sz="2800" i="1" dirty="0">
                <a:solidFill>
                  <a:schemeClr val="accent2"/>
                </a:solidFill>
                <a:latin typeface="Times New Roman" panose="02020603050405020304" pitchFamily="18" charset="0"/>
              </a:rPr>
              <a:t>χ</a:t>
            </a:r>
            <a:r>
              <a:rPr lang="en-US" altLang="en-US" sz="2800" baseline="30000" dirty="0">
                <a:solidFill>
                  <a:schemeClr val="accent2"/>
                </a:solidFill>
                <a:latin typeface="Times New Roman" panose="02020603050405020304" pitchFamily="18" charset="0"/>
              </a:rPr>
              <a:t>2</a:t>
            </a:r>
            <a:r>
              <a:rPr lang="en-US" altLang="en-US" sz="2800" baseline="-25000" dirty="0">
                <a:solidFill>
                  <a:schemeClr val="accent2"/>
                </a:solidFill>
                <a:latin typeface="Times New Roman" panose="02020603050405020304" pitchFamily="18" charset="0"/>
              </a:rPr>
              <a:t>L</a:t>
            </a:r>
            <a:r>
              <a:rPr lang="en-US" altLang="en-US" sz="2800" dirty="0">
                <a:solidFill>
                  <a:schemeClr val="accent2"/>
                </a:solidFill>
                <a:latin typeface="Times New Roman" panose="02020603050405020304" pitchFamily="18" charset="0"/>
              </a:rPr>
              <a:t> = 13.121</a:t>
            </a:r>
            <a:endParaRPr lang="en-US" altLang="en-US" sz="2800" dirty="0">
              <a:latin typeface="Times New Roman" panose="02020603050405020304" pitchFamily="18" charset="0"/>
            </a:endParaRPr>
          </a:p>
        </p:txBody>
      </p:sp>
      <p:grpSp>
        <p:nvGrpSpPr>
          <p:cNvPr id="38915" name="Group 11">
            <a:extLst>
              <a:ext uri="{FF2B5EF4-FFF2-40B4-BE49-F238E27FC236}">
                <a16:creationId xmlns="" xmlns:a16="http://schemas.microsoft.com/office/drawing/2014/main" id="{AB2C05A2-B3EC-4D67-AACD-8324DC601A52}"/>
              </a:ext>
            </a:extLst>
          </p:cNvPr>
          <p:cNvGrpSpPr>
            <a:grpSpLocks/>
          </p:cNvGrpSpPr>
          <p:nvPr/>
        </p:nvGrpSpPr>
        <p:grpSpPr bwMode="auto">
          <a:xfrm>
            <a:off x="609600" y="1979613"/>
            <a:ext cx="6789738" cy="622300"/>
            <a:chOff x="192" y="2302"/>
            <a:chExt cx="4277" cy="392"/>
          </a:xfrm>
        </p:grpSpPr>
        <p:sp>
          <p:nvSpPr>
            <p:cNvPr id="38920" name="Rectangle 12">
              <a:extLst>
                <a:ext uri="{FF2B5EF4-FFF2-40B4-BE49-F238E27FC236}">
                  <a16:creationId xmlns="" xmlns:a16="http://schemas.microsoft.com/office/drawing/2014/main" id="{8E6B609C-6211-415E-8CAE-54007AAA8B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" y="2352"/>
              <a:ext cx="262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350838" indent="-350838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buClr>
                  <a:schemeClr val="accent1"/>
                </a:buClr>
                <a:buFont typeface="Arial" panose="020B0604020202020204" pitchFamily="34" charset="0"/>
                <a:buChar char="•"/>
              </a:pPr>
              <a:r>
                <a:rPr lang="en-US" altLang="en-US" sz="2800">
                  <a:latin typeface="Times New Roman" panose="02020603050405020304" pitchFamily="18" charset="0"/>
                </a:rPr>
                <a:t>Area to the right of </a:t>
              </a:r>
              <a:r>
                <a:rPr lang="el-GR" altLang="en-US" sz="2800" i="1">
                  <a:latin typeface="Times New Roman" panose="02020603050405020304" pitchFamily="18" charset="0"/>
                </a:rPr>
                <a:t>χ</a:t>
              </a:r>
              <a:r>
                <a:rPr lang="en-US" altLang="en-US" sz="2800" baseline="30000">
                  <a:latin typeface="Times New Roman" panose="02020603050405020304" pitchFamily="18" charset="0"/>
                </a:rPr>
                <a:t>2</a:t>
              </a:r>
              <a:r>
                <a:rPr lang="en-US" altLang="en-US" sz="2800" baseline="-25000">
                  <a:latin typeface="Times New Roman" panose="02020603050405020304" pitchFamily="18" charset="0"/>
                </a:rPr>
                <a:t>R </a:t>
              </a:r>
              <a:r>
                <a:rPr lang="en-US" altLang="en-US" sz="2800">
                  <a:latin typeface="Times New Roman" panose="02020603050405020304" pitchFamily="18" charset="0"/>
                </a:rPr>
                <a:t>= </a:t>
              </a:r>
            </a:p>
          </p:txBody>
        </p:sp>
        <p:graphicFrame>
          <p:nvGraphicFramePr>
            <p:cNvPr id="38921" name="Object 13">
              <a:extLst>
                <a:ext uri="{FF2B5EF4-FFF2-40B4-BE49-F238E27FC236}">
                  <a16:creationId xmlns="" xmlns:a16="http://schemas.microsoft.com/office/drawing/2014/main" id="{BAD9376A-C1E5-49A3-A5B2-73E101AE6B46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2725" y="2302"/>
            <a:ext cx="1744" cy="3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28" name="Equation" r:id="rId4" imgW="2768600" imgH="622300" progId="Equation.DSMT4">
                    <p:embed/>
                  </p:oleObj>
                </mc:Choice>
                <mc:Fallback>
                  <p:oleObj name="Equation" r:id="rId4" imgW="2768600" imgH="622300" progId="Equation.DSMT4">
                    <p:embed/>
                    <p:pic>
                      <p:nvPicPr>
                        <p:cNvPr id="38921" name="Object 13">
                          <a:extLst>
                            <a:ext uri="{FF2B5EF4-FFF2-40B4-BE49-F238E27FC236}">
                              <a16:creationId xmlns="" xmlns:a16="http://schemas.microsoft.com/office/drawing/2014/main" id="{BAD9376A-C1E5-49A3-A5B2-73E101AE6B46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25" y="2302"/>
                          <a:ext cx="1744" cy="39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>
                                    <a:alpha val="74997"/>
                                  </a:srgb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" name="Group 14">
            <a:extLst>
              <a:ext uri="{FF2B5EF4-FFF2-40B4-BE49-F238E27FC236}">
                <a16:creationId xmlns="" xmlns:a16="http://schemas.microsoft.com/office/drawing/2014/main" id="{20523F11-4B99-44E0-BB84-03EE24D681E5}"/>
              </a:ext>
            </a:extLst>
          </p:cNvPr>
          <p:cNvGrpSpPr>
            <a:grpSpLocks/>
          </p:cNvGrpSpPr>
          <p:nvPr/>
        </p:nvGrpSpPr>
        <p:grpSpPr bwMode="auto">
          <a:xfrm>
            <a:off x="609600" y="2938463"/>
            <a:ext cx="6683375" cy="622300"/>
            <a:chOff x="192" y="2931"/>
            <a:chExt cx="4210" cy="392"/>
          </a:xfrm>
        </p:grpSpPr>
        <p:sp>
          <p:nvSpPr>
            <p:cNvPr id="38918" name="Rectangle 15">
              <a:extLst>
                <a:ext uri="{FF2B5EF4-FFF2-40B4-BE49-F238E27FC236}">
                  <a16:creationId xmlns="" xmlns:a16="http://schemas.microsoft.com/office/drawing/2014/main" id="{967AE1B4-7A3C-4816-8018-23EFE6CC78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" y="2982"/>
              <a:ext cx="262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350838" indent="-350838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buClr>
                  <a:schemeClr val="accent1"/>
                </a:buClr>
                <a:buFont typeface="Arial" panose="020B0604020202020204" pitchFamily="34" charset="0"/>
                <a:buChar char="•"/>
              </a:pPr>
              <a:r>
                <a:rPr lang="en-US" altLang="en-US" sz="2800">
                  <a:latin typeface="Times New Roman" panose="02020603050405020304" pitchFamily="18" charset="0"/>
                </a:rPr>
                <a:t>Area to the right of </a:t>
              </a:r>
              <a:r>
                <a:rPr lang="el-GR" altLang="en-US" sz="2800" i="1">
                  <a:latin typeface="Times New Roman" panose="02020603050405020304" pitchFamily="18" charset="0"/>
                </a:rPr>
                <a:t>χ</a:t>
              </a:r>
              <a:r>
                <a:rPr lang="en-US" altLang="en-US" sz="2800" baseline="30000">
                  <a:latin typeface="Times New Roman" panose="02020603050405020304" pitchFamily="18" charset="0"/>
                </a:rPr>
                <a:t>2</a:t>
              </a:r>
              <a:r>
                <a:rPr lang="en-US" altLang="en-US" sz="2800" baseline="-25000">
                  <a:latin typeface="Times New Roman" panose="02020603050405020304" pitchFamily="18" charset="0"/>
                </a:rPr>
                <a:t>L </a:t>
              </a:r>
              <a:r>
                <a:rPr lang="en-US" altLang="en-US" sz="2800">
                  <a:latin typeface="Times New Roman" panose="02020603050405020304" pitchFamily="18" charset="0"/>
                </a:rPr>
                <a:t>= </a:t>
              </a:r>
            </a:p>
          </p:txBody>
        </p:sp>
        <p:graphicFrame>
          <p:nvGraphicFramePr>
            <p:cNvPr id="38919" name="Object 16">
              <a:extLst>
                <a:ext uri="{FF2B5EF4-FFF2-40B4-BE49-F238E27FC236}">
                  <a16:creationId xmlns="" xmlns:a16="http://schemas.microsoft.com/office/drawing/2014/main" id="{6C2B7D44-5F8A-4772-BA8C-C4559E559A81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2658" y="2931"/>
            <a:ext cx="1744" cy="3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29" name="Equation" r:id="rId6" imgW="2768600" imgH="622300" progId="Equation.DSMT4">
                    <p:embed/>
                  </p:oleObj>
                </mc:Choice>
                <mc:Fallback>
                  <p:oleObj name="Equation" r:id="rId6" imgW="2768600" imgH="622300" progId="Equation.DSMT4">
                    <p:embed/>
                    <p:pic>
                      <p:nvPicPr>
                        <p:cNvPr id="38919" name="Object 16">
                          <a:extLst>
                            <a:ext uri="{FF2B5EF4-FFF2-40B4-BE49-F238E27FC236}">
                              <a16:creationId xmlns="" xmlns:a16="http://schemas.microsoft.com/office/drawing/2014/main" id="{6C2B7D44-5F8A-4772-BA8C-C4559E559A81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58" y="2931"/>
                          <a:ext cx="1744" cy="39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>
                                    <a:alpha val="74997"/>
                                  </a:srgb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8917" name="Footer Placeholder 2">
            <a:extLst>
              <a:ext uri="{FF2B5EF4-FFF2-40B4-BE49-F238E27FC236}">
                <a16:creationId xmlns="" xmlns:a16="http://schemas.microsoft.com/office/drawing/2014/main" id="{0FB62812-05F9-42AB-A82E-50B2280F6A4C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51050963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3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345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2DB6C71-D0AC-4766-9661-E7B5DE0AA5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 sz="4400" dirty="0">
                <a:solidFill>
                  <a:schemeClr val="accent3"/>
                </a:solidFill>
                <a:ea typeface="+mj-ea"/>
              </a:rPr>
              <a:t>Solution: Constructing a Confidence Interval</a:t>
            </a:r>
            <a:endParaRPr lang="en-US" sz="4400" dirty="0">
              <a:ea typeface="+mj-ea"/>
            </a:endParaRPr>
          </a:p>
        </p:txBody>
      </p:sp>
      <p:graphicFrame>
        <p:nvGraphicFramePr>
          <p:cNvPr id="3" name="Object 6">
            <a:extLst>
              <a:ext uri="{FF2B5EF4-FFF2-40B4-BE49-F238E27FC236}">
                <a16:creationId xmlns="" xmlns:a16="http://schemas.microsoft.com/office/drawing/2014/main" id="{45C5A1F6-88C0-4732-A29D-4D195EF5214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100388" y="2216150"/>
          <a:ext cx="4206875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2" name="Equation" r:id="rId3" imgW="3810000" imgH="825500" progId="Equation.DSMT4">
                  <p:embed/>
                </p:oleObj>
              </mc:Choice>
              <mc:Fallback>
                <p:oleObj name="Equation" r:id="rId3" imgW="3810000" imgH="825500" progId="Equation.DSMT4">
                  <p:embed/>
                  <p:pic>
                    <p:nvPicPr>
                      <p:cNvPr id="3" name="Object 6">
                        <a:extLst>
                          <a:ext uri="{FF2B5EF4-FFF2-40B4-BE49-F238E27FC236}">
                            <a16:creationId xmlns="" xmlns:a16="http://schemas.microsoft.com/office/drawing/2014/main" id="{45C5A1F6-88C0-4732-A29D-4D195EF5214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00388" y="2216150"/>
                        <a:ext cx="4206875" cy="911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963" name="Rectangle 11">
            <a:extLst>
              <a:ext uri="{FF2B5EF4-FFF2-40B4-BE49-F238E27FC236}">
                <a16:creationId xmlns="" xmlns:a16="http://schemas.microsoft.com/office/drawing/2014/main" id="{9459BEA0-426C-4508-B098-B2F22DA140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825" y="1577975"/>
            <a:ext cx="45831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US" altLang="en-US" sz="2800" b="1">
                <a:solidFill>
                  <a:schemeClr val="accent2"/>
                </a:solidFill>
                <a:latin typeface="Times New Roman" panose="02020603050405020304" pitchFamily="18" charset="0"/>
              </a:rPr>
              <a:t>Confidence Interval for </a:t>
            </a:r>
            <a:r>
              <a:rPr lang="en-US" altLang="en-US" sz="2800" b="1" i="1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</a:t>
            </a:r>
            <a:r>
              <a:rPr lang="en-US" altLang="en-US" sz="2800" b="1" baseline="3000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2</a:t>
            </a:r>
            <a:r>
              <a:rPr lang="en-US" altLang="en-US" sz="2800" b="1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:</a:t>
            </a:r>
          </a:p>
        </p:txBody>
      </p:sp>
      <p:graphicFrame>
        <p:nvGraphicFramePr>
          <p:cNvPr id="1207302" name="Object 3">
            <a:extLst>
              <a:ext uri="{FF2B5EF4-FFF2-40B4-BE49-F238E27FC236}">
                <a16:creationId xmlns="" xmlns:a16="http://schemas.microsoft.com/office/drawing/2014/main" id="{D46DAD47-65B0-42B9-9B0A-44C6D848835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306763" y="3495675"/>
          <a:ext cx="4192587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3" name="Equation" r:id="rId5" imgW="3797300" imgH="825500" progId="Equation.DSMT4">
                  <p:embed/>
                </p:oleObj>
              </mc:Choice>
              <mc:Fallback>
                <p:oleObj name="Equation" r:id="rId5" imgW="3797300" imgH="825500" progId="Equation.DSMT4">
                  <p:embed/>
                  <p:pic>
                    <p:nvPicPr>
                      <p:cNvPr id="1207302" name="Object 3">
                        <a:extLst>
                          <a:ext uri="{FF2B5EF4-FFF2-40B4-BE49-F238E27FC236}">
                            <a16:creationId xmlns="" xmlns:a16="http://schemas.microsoft.com/office/drawing/2014/main" id="{D46DAD47-65B0-42B9-9B0A-44C6D848835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06763" y="3495675"/>
                        <a:ext cx="4192587" cy="911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434C71F0-D9EE-4259-8D9C-E2CF0431461B}"/>
              </a:ext>
            </a:extLst>
          </p:cNvPr>
          <p:cNvSpPr txBox="1"/>
          <p:nvPr/>
        </p:nvSpPr>
        <p:spPr>
          <a:xfrm>
            <a:off x="715963" y="2362200"/>
            <a:ext cx="2271712" cy="519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800" dirty="0">
                <a:latin typeface="+mn-lt"/>
                <a:ea typeface="+mn-ea"/>
                <a:cs typeface="Arial" charset="0"/>
              </a:rPr>
              <a:t>Left endpoint: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1D6717D2-EB69-4431-9228-221CDEFBA958}"/>
              </a:ext>
            </a:extLst>
          </p:cNvPr>
          <p:cNvSpPr txBox="1"/>
          <p:nvPr/>
        </p:nvSpPr>
        <p:spPr>
          <a:xfrm>
            <a:off x="731838" y="3611563"/>
            <a:ext cx="2560637" cy="519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800" dirty="0">
                <a:latin typeface="+mn-lt"/>
                <a:ea typeface="+mn-ea"/>
                <a:cs typeface="Arial" charset="0"/>
              </a:rPr>
              <a:t>Right endpoint: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1925B236-CF41-4BAB-958B-AE5B80406B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3200" y="4678363"/>
            <a:ext cx="26670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0.80 &lt; </a:t>
            </a:r>
            <a:r>
              <a:rPr lang="el-GR" altLang="en-US" sz="2800" b="1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σ</a:t>
            </a:r>
            <a:r>
              <a:rPr lang="en-US" altLang="en-US" sz="2800" b="1" baseline="300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&lt; 3.18</a:t>
            </a:r>
            <a:endParaRPr lang="en-US" altLang="en-US" sz="28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A76D3889-634A-4FEB-BF49-6432290946D3}"/>
              </a:ext>
            </a:extLst>
          </p:cNvPr>
          <p:cNvSpPr txBox="1"/>
          <p:nvPr/>
        </p:nvSpPr>
        <p:spPr>
          <a:xfrm>
            <a:off x="377825" y="5151438"/>
            <a:ext cx="8232775" cy="946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800" dirty="0">
                <a:latin typeface="+mn-lt"/>
                <a:ea typeface="+mn-ea"/>
                <a:cs typeface="Arial" charset="0"/>
              </a:rPr>
              <a:t>With 99% confidence you can say that the population variance is between 0.80 and 3.18 milligrams.</a:t>
            </a:r>
          </a:p>
        </p:txBody>
      </p:sp>
      <p:sp>
        <p:nvSpPr>
          <p:cNvPr id="40969" name="Footer Placeholder 2">
            <a:extLst>
              <a:ext uri="{FF2B5EF4-FFF2-40B4-BE49-F238E27FC236}">
                <a16:creationId xmlns="" xmlns:a16="http://schemas.microsoft.com/office/drawing/2014/main" id="{6697417F-9616-42A4-BFCC-8202635C4AC1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00162211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7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>
            <a:extLst>
              <a:ext uri="{FF2B5EF4-FFF2-40B4-BE49-F238E27FC236}">
                <a16:creationId xmlns="" xmlns:a16="http://schemas.microsoft.com/office/drawing/2014/main" id="{38FC7B95-3655-4C1F-AF4C-E57814037D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Chapter Outline</a:t>
            </a:r>
          </a:p>
        </p:txBody>
      </p:sp>
      <p:sp>
        <p:nvSpPr>
          <p:cNvPr id="11266" name="Content Placeholder 2">
            <a:extLst>
              <a:ext uri="{FF2B5EF4-FFF2-40B4-BE49-F238E27FC236}">
                <a16:creationId xmlns="" xmlns:a16="http://schemas.microsoft.com/office/drawing/2014/main" id="{D08D7529-2F49-409F-91E8-BBE5F4AED7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6.1 Confidence Intervals for the Mean (</a:t>
            </a:r>
            <a:r>
              <a:rPr lang="en-US" altLang="en-US" i="1">
                <a:sym typeface="Symbol" panose="05050102010706020507" pitchFamily="18" charset="2"/>
              </a:rPr>
              <a:t></a:t>
            </a:r>
            <a:r>
              <a:rPr lang="en-US" altLang="en-US">
                <a:sym typeface="Symbol" panose="05050102010706020507" pitchFamily="18" charset="2"/>
              </a:rPr>
              <a:t> Known</a:t>
            </a:r>
            <a:r>
              <a:rPr lang="en-US" altLang="en-US"/>
              <a:t>)</a:t>
            </a:r>
          </a:p>
          <a:p>
            <a:pPr eaLnBrk="1" hangingPunct="1"/>
            <a:r>
              <a:rPr lang="en-US" altLang="en-US"/>
              <a:t>6.2 Confidence Intervals for the Mean (</a:t>
            </a:r>
            <a:r>
              <a:rPr lang="en-US" altLang="en-US" i="1">
                <a:sym typeface="Symbol" panose="05050102010706020507" pitchFamily="18" charset="2"/>
              </a:rPr>
              <a:t></a:t>
            </a:r>
            <a:r>
              <a:rPr lang="en-US" altLang="en-US">
                <a:sym typeface="Symbol" panose="05050102010706020507" pitchFamily="18" charset="2"/>
              </a:rPr>
              <a:t> Unknown</a:t>
            </a:r>
            <a:r>
              <a:rPr lang="en-US" altLang="en-US"/>
              <a:t>)</a:t>
            </a:r>
          </a:p>
          <a:p>
            <a:pPr eaLnBrk="1" hangingPunct="1"/>
            <a:r>
              <a:rPr lang="en-US" altLang="en-US"/>
              <a:t>6.3 Confidence Intervals for Population Proportions</a:t>
            </a:r>
          </a:p>
          <a:p>
            <a:pPr eaLnBrk="1" hangingPunct="1"/>
            <a:r>
              <a:rPr lang="en-US" altLang="en-US"/>
              <a:t>6.4 Confidence Intervals for Variance and Standard      </a:t>
            </a:r>
            <a:br>
              <a:rPr lang="en-US" altLang="en-US"/>
            </a:br>
            <a:r>
              <a:rPr lang="en-US" altLang="en-US"/>
              <a:t>      Deviation</a:t>
            </a:r>
          </a:p>
        </p:txBody>
      </p:sp>
      <p:sp>
        <p:nvSpPr>
          <p:cNvPr id="11267" name="Footer Placeholder 2">
            <a:extLst>
              <a:ext uri="{FF2B5EF4-FFF2-40B4-BE49-F238E27FC236}">
                <a16:creationId xmlns="" xmlns:a16="http://schemas.microsoft.com/office/drawing/2014/main" id="{2BB32471-14E7-496C-973B-18AD0ADDE724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29180453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0AB06F6-4547-4E5B-BDD1-EC3D61DA01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 sz="4400" dirty="0">
                <a:solidFill>
                  <a:schemeClr val="accent3"/>
                </a:solidFill>
                <a:ea typeface="+mj-ea"/>
              </a:rPr>
              <a:t>Solution: Constructing a Confidence Interval</a:t>
            </a:r>
            <a:endParaRPr lang="en-US" sz="4400" dirty="0">
              <a:ea typeface="+mj-ea"/>
            </a:endParaRPr>
          </a:p>
        </p:txBody>
      </p:sp>
      <p:graphicFrame>
        <p:nvGraphicFramePr>
          <p:cNvPr id="3" name="Object 6">
            <a:extLst>
              <a:ext uri="{FF2B5EF4-FFF2-40B4-BE49-F238E27FC236}">
                <a16:creationId xmlns="" xmlns:a16="http://schemas.microsoft.com/office/drawing/2014/main" id="{B4A7CBAB-DA52-41C7-9753-004301ADEE8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646238" y="3516313"/>
          <a:ext cx="5103812" cy="839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6" name="Equation" r:id="rId3" imgW="4622800" imgH="762000" progId="Equation.DSMT4">
                  <p:embed/>
                </p:oleObj>
              </mc:Choice>
              <mc:Fallback>
                <p:oleObj name="Equation" r:id="rId3" imgW="4622800" imgH="762000" progId="Equation.DSMT4">
                  <p:embed/>
                  <p:pic>
                    <p:nvPicPr>
                      <p:cNvPr id="3" name="Object 6">
                        <a:extLst>
                          <a:ext uri="{FF2B5EF4-FFF2-40B4-BE49-F238E27FC236}">
                            <a16:creationId xmlns="" xmlns:a16="http://schemas.microsoft.com/office/drawing/2014/main" id="{B4A7CBAB-DA52-41C7-9753-004301ADEE8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6238" y="3516313"/>
                        <a:ext cx="5103812" cy="839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987" name="Rectangle 11">
            <a:extLst>
              <a:ext uri="{FF2B5EF4-FFF2-40B4-BE49-F238E27FC236}">
                <a16:creationId xmlns="" xmlns:a16="http://schemas.microsoft.com/office/drawing/2014/main" id="{E56B3061-701A-459F-8479-281A84257B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825" y="1577975"/>
            <a:ext cx="45831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US" altLang="en-US" sz="2800" b="1">
                <a:solidFill>
                  <a:schemeClr val="accent2"/>
                </a:solidFill>
                <a:latin typeface="Times New Roman" panose="02020603050405020304" pitchFamily="18" charset="0"/>
              </a:rPr>
              <a:t>Confidence Interval for </a:t>
            </a:r>
            <a:r>
              <a:rPr lang="en-US" altLang="en-US" sz="2800" b="1" i="1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</a:t>
            </a:r>
            <a:r>
              <a:rPr lang="en-US" altLang="en-US" sz="2800" b="1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874F39DF-54A6-4AD1-A9EC-5A3CB46D42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5438" y="4678363"/>
            <a:ext cx="26670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0.89 &lt; </a:t>
            </a:r>
            <a:r>
              <a:rPr lang="el-GR" altLang="en-US" sz="2800" b="1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σ</a:t>
            </a:r>
            <a:r>
              <a:rPr lang="en-US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&lt; 1.78</a:t>
            </a:r>
            <a:endParaRPr lang="en-US" altLang="en-US" sz="28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13B86F38-CE4F-4243-96A1-CBE9BE8021E0}"/>
              </a:ext>
            </a:extLst>
          </p:cNvPr>
          <p:cNvSpPr txBox="1"/>
          <p:nvPr/>
        </p:nvSpPr>
        <p:spPr>
          <a:xfrm>
            <a:off x="377825" y="5151438"/>
            <a:ext cx="8232775" cy="946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800" dirty="0">
                <a:latin typeface="+mn-lt"/>
                <a:ea typeface="+mn-ea"/>
                <a:cs typeface="Arial" charset="0"/>
              </a:rPr>
              <a:t>With 99% confidence you can say that the population standard deviation is between 0.89 and1.78 milligrams.</a:t>
            </a:r>
          </a:p>
        </p:txBody>
      </p:sp>
      <p:graphicFrame>
        <p:nvGraphicFramePr>
          <p:cNvPr id="41990" name="Object 12">
            <a:extLst>
              <a:ext uri="{FF2B5EF4-FFF2-40B4-BE49-F238E27FC236}">
                <a16:creationId xmlns="" xmlns:a16="http://schemas.microsoft.com/office/drawing/2014/main" id="{0547843D-ECB8-4CB6-9CDB-2E3064FC588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36788" y="2206625"/>
          <a:ext cx="3924300" cy="1100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7" name="Equation" r:id="rId5" imgW="3213100" imgH="901700" progId="Equation.DSMT4">
                  <p:embed/>
                </p:oleObj>
              </mc:Choice>
              <mc:Fallback>
                <p:oleObj name="Equation" r:id="rId5" imgW="3213100" imgH="901700" progId="Equation.DSMT4">
                  <p:embed/>
                  <p:pic>
                    <p:nvPicPr>
                      <p:cNvPr id="41990" name="Object 12">
                        <a:extLst>
                          <a:ext uri="{FF2B5EF4-FFF2-40B4-BE49-F238E27FC236}">
                            <a16:creationId xmlns="" xmlns:a16="http://schemas.microsoft.com/office/drawing/2014/main" id="{0547843D-ECB8-4CB6-9CDB-2E3064FC588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36788" y="2206625"/>
                        <a:ext cx="3924300" cy="1100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991" name="Footer Placeholder 2">
            <a:extLst>
              <a:ext uri="{FF2B5EF4-FFF2-40B4-BE49-F238E27FC236}">
                <a16:creationId xmlns="" xmlns:a16="http://schemas.microsoft.com/office/drawing/2014/main" id="{34A01A29-5385-4AE7-BFCF-7547EED4B512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0269562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0AB06F6-4547-4E5B-BDD1-EC3D61DA01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 sz="4400" dirty="0">
                <a:solidFill>
                  <a:schemeClr val="accent3"/>
                </a:solidFill>
                <a:ea typeface="+mj-ea"/>
              </a:rPr>
              <a:t>Solution: Constructing a Confidence Interval</a:t>
            </a:r>
            <a:endParaRPr lang="en-US" sz="4400" dirty="0">
              <a:ea typeface="+mj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13B86F38-CE4F-4243-96A1-CBE9BE8021E0}"/>
              </a:ext>
            </a:extLst>
          </p:cNvPr>
          <p:cNvSpPr txBox="1"/>
          <p:nvPr/>
        </p:nvSpPr>
        <p:spPr>
          <a:xfrm>
            <a:off x="329698" y="1782596"/>
            <a:ext cx="8232775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can check your answer using technology, as shown below using Minitab.</a:t>
            </a:r>
          </a:p>
        </p:txBody>
      </p:sp>
      <p:sp>
        <p:nvSpPr>
          <p:cNvPr id="41991" name="Footer Placeholder 2">
            <a:extLst>
              <a:ext uri="{FF2B5EF4-FFF2-40B4-BE49-F238E27FC236}">
                <a16:creationId xmlns="" xmlns:a16="http://schemas.microsoft.com/office/drawing/2014/main" id="{34A01A29-5385-4AE7-BFCF-7547EED4B512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pic>
        <p:nvPicPr>
          <p:cNvPr id="5" name="Picture 4" descr="A screenshot of a cell phone&#10;&#10;Description generated with very high confidence">
            <a:extLst>
              <a:ext uri="{FF2B5EF4-FFF2-40B4-BE49-F238E27FC236}">
                <a16:creationId xmlns="" xmlns:a16="http://schemas.microsoft.com/office/drawing/2014/main" id="{545FF673-3E5D-4A3C-914A-B6E26EE671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966" y="2941238"/>
            <a:ext cx="6766067" cy="2612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039681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itle 3">
            <a:extLst>
              <a:ext uri="{FF2B5EF4-FFF2-40B4-BE49-F238E27FC236}">
                <a16:creationId xmlns="" xmlns:a16="http://schemas.microsoft.com/office/drawing/2014/main" id="{16567045-F44D-4E1C-88CE-86DDF5F0A23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Section 6.4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="" xmlns:a16="http://schemas.microsoft.com/office/drawing/2014/main" id="{DCB65A6D-2DF1-4960-B64C-22BA3C77B54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  <a:defRPr/>
            </a:pPr>
            <a:r>
              <a:rPr lang="en-US" dirty="0">
                <a:ea typeface="+mn-ea"/>
              </a:rPr>
              <a:t>Confidence Intervals for Variance and Standard Deviation</a:t>
            </a:r>
          </a:p>
        </p:txBody>
      </p:sp>
      <p:sp>
        <p:nvSpPr>
          <p:cNvPr id="12291" name="Footer Placeholder 2">
            <a:extLst>
              <a:ext uri="{FF2B5EF4-FFF2-40B4-BE49-F238E27FC236}">
                <a16:creationId xmlns="" xmlns:a16="http://schemas.microsoft.com/office/drawing/2014/main" id="{4D003E3C-3760-4216-A1D0-095978F63334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94725573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>
            <a:extLst>
              <a:ext uri="{FF2B5EF4-FFF2-40B4-BE49-F238E27FC236}">
                <a16:creationId xmlns="" xmlns:a16="http://schemas.microsoft.com/office/drawing/2014/main" id="{36FB5CF0-0B63-4A92-B716-DA30CB03E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Section 6.4 Objectives</a:t>
            </a:r>
          </a:p>
        </p:txBody>
      </p:sp>
      <p:sp>
        <p:nvSpPr>
          <p:cNvPr id="13314" name="Content Placeholder 2">
            <a:extLst>
              <a:ext uri="{FF2B5EF4-FFF2-40B4-BE49-F238E27FC236}">
                <a16:creationId xmlns="" xmlns:a16="http://schemas.microsoft.com/office/drawing/2014/main" id="{F74F5B37-258D-42C3-8955-B451221E7B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544763"/>
          </a:xfrm>
        </p:spPr>
        <p:txBody>
          <a:bodyPr/>
          <a:lstStyle/>
          <a:p>
            <a:pPr eaLnBrk="1" hangingPunct="1"/>
            <a:r>
              <a:rPr lang="en-US" altLang="en-US"/>
              <a:t>How to interpret the chi-square distribution and use a chi-square distribution table</a:t>
            </a:r>
          </a:p>
          <a:p>
            <a:pPr eaLnBrk="1" hangingPunct="1"/>
            <a:r>
              <a:rPr lang="en-US" altLang="en-US"/>
              <a:t>How to construct and interpret confidence intervals for a population variance and standard deviation</a:t>
            </a:r>
          </a:p>
        </p:txBody>
      </p:sp>
      <p:sp>
        <p:nvSpPr>
          <p:cNvPr id="13315" name="Footer Placeholder 2">
            <a:extLst>
              <a:ext uri="{FF2B5EF4-FFF2-40B4-BE49-F238E27FC236}">
                <a16:creationId xmlns="" xmlns:a16="http://schemas.microsoft.com/office/drawing/2014/main" id="{92713481-2C5C-4C07-A0B0-9385A9474A54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03813090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>
            <a:extLst>
              <a:ext uri="{FF2B5EF4-FFF2-40B4-BE49-F238E27FC236}">
                <a16:creationId xmlns="" xmlns:a16="http://schemas.microsoft.com/office/drawing/2014/main" id="{4E7BA788-58E9-4D22-B756-6BADE7A67F2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The Chi-Square Distribution</a:t>
            </a:r>
          </a:p>
        </p:txBody>
      </p:sp>
      <p:sp>
        <p:nvSpPr>
          <p:cNvPr id="89091" name="Content Placeholder 6">
            <a:extLst>
              <a:ext uri="{FF2B5EF4-FFF2-40B4-BE49-F238E27FC236}">
                <a16:creationId xmlns="" xmlns:a16="http://schemas.microsoft.com/office/drawing/2014/main" id="{8EDF4044-0905-4929-8912-0D53794CC9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692275"/>
          </a:xfrm>
        </p:spPr>
        <p:txBody>
          <a:bodyPr/>
          <a:lstStyle/>
          <a:p>
            <a:pPr eaLnBrk="1" hangingPunct="1"/>
            <a:r>
              <a:rPr lang="en-US" altLang="en-US" dirty="0"/>
              <a:t>The </a:t>
            </a:r>
            <a:r>
              <a:rPr lang="en-US" altLang="en-US" b="1" dirty="0">
                <a:solidFill>
                  <a:schemeClr val="accent2"/>
                </a:solidFill>
              </a:rPr>
              <a:t>point</a:t>
            </a:r>
            <a:r>
              <a:rPr lang="en-US" altLang="en-US" dirty="0">
                <a:solidFill>
                  <a:schemeClr val="accent2"/>
                </a:solidFill>
              </a:rPr>
              <a:t> </a:t>
            </a:r>
            <a:r>
              <a:rPr lang="en-US" altLang="en-US" b="1" dirty="0">
                <a:solidFill>
                  <a:schemeClr val="accent2"/>
                </a:solidFill>
              </a:rPr>
              <a:t>estimate for </a:t>
            </a:r>
            <a:r>
              <a:rPr lang="en-US" altLang="en-US" b="1" i="1" dirty="0">
                <a:solidFill>
                  <a:schemeClr val="accent2"/>
                </a:solidFill>
                <a:sym typeface="Symbol" panose="05050102010706020507" pitchFamily="18" charset="2"/>
              </a:rPr>
              <a:t> </a:t>
            </a:r>
            <a:r>
              <a:rPr lang="en-US" altLang="en-US" b="1" baseline="30000" dirty="0">
                <a:solidFill>
                  <a:schemeClr val="accent2"/>
                </a:solidFill>
                <a:sym typeface="Symbol" panose="05050102010706020507" pitchFamily="18" charset="2"/>
              </a:rPr>
              <a:t>2</a:t>
            </a:r>
            <a:r>
              <a:rPr lang="en-US" altLang="en-US" dirty="0">
                <a:solidFill>
                  <a:schemeClr val="accent2"/>
                </a:solidFill>
                <a:sym typeface="Symbol" panose="05050102010706020507" pitchFamily="18" charset="2"/>
              </a:rPr>
              <a:t> </a:t>
            </a:r>
            <a:r>
              <a:rPr lang="en-US" altLang="en-US" dirty="0">
                <a:sym typeface="Symbol" panose="05050102010706020507" pitchFamily="18" charset="2"/>
              </a:rPr>
              <a:t>is </a:t>
            </a:r>
            <a:r>
              <a:rPr lang="en-US" altLang="en-US" i="1" dirty="0">
                <a:sym typeface="Symbol" panose="05050102010706020507" pitchFamily="18" charset="2"/>
              </a:rPr>
              <a:t>s</a:t>
            </a:r>
            <a:r>
              <a:rPr lang="en-US" altLang="en-US" baseline="30000" dirty="0">
                <a:sym typeface="Symbol" panose="05050102010706020507" pitchFamily="18" charset="2"/>
              </a:rPr>
              <a:t>2</a:t>
            </a:r>
            <a:endParaRPr lang="en-US" altLang="en-US" dirty="0">
              <a:sym typeface="Symbol" panose="05050102010706020507" pitchFamily="18" charset="2"/>
            </a:endParaRPr>
          </a:p>
          <a:p>
            <a:pPr eaLnBrk="1" hangingPunct="1"/>
            <a:r>
              <a:rPr lang="en-US" altLang="en-US" dirty="0">
                <a:sym typeface="Symbol" panose="05050102010706020507" pitchFamily="18" charset="2"/>
              </a:rPr>
              <a:t>The </a:t>
            </a:r>
            <a:r>
              <a:rPr lang="en-US" altLang="en-US" b="1" dirty="0">
                <a:solidFill>
                  <a:schemeClr val="accent2"/>
                </a:solidFill>
                <a:sym typeface="Symbol" panose="05050102010706020507" pitchFamily="18" charset="2"/>
              </a:rPr>
              <a:t>point estimate for </a:t>
            </a:r>
            <a:r>
              <a:rPr lang="en-US" altLang="en-US" b="1" i="1" dirty="0">
                <a:solidFill>
                  <a:schemeClr val="accent2"/>
                </a:solidFill>
                <a:sym typeface="Symbol" panose="05050102010706020507" pitchFamily="18" charset="2"/>
              </a:rPr>
              <a:t></a:t>
            </a:r>
            <a:r>
              <a:rPr lang="en-US" altLang="en-US" i="1" dirty="0">
                <a:solidFill>
                  <a:schemeClr val="accent2"/>
                </a:solidFill>
                <a:sym typeface="Symbol" panose="05050102010706020507" pitchFamily="18" charset="2"/>
              </a:rPr>
              <a:t> </a:t>
            </a:r>
            <a:r>
              <a:rPr lang="en-US" altLang="en-US" dirty="0">
                <a:sym typeface="Symbol" panose="05050102010706020507" pitchFamily="18" charset="2"/>
              </a:rPr>
              <a:t>is </a:t>
            </a:r>
            <a:r>
              <a:rPr lang="en-US" altLang="en-US" i="1" dirty="0">
                <a:sym typeface="Symbol" panose="05050102010706020507" pitchFamily="18" charset="2"/>
              </a:rPr>
              <a:t>s</a:t>
            </a:r>
            <a:r>
              <a:rPr lang="en-US" altLang="en-US" dirty="0">
                <a:sym typeface="Symbol" panose="05050102010706020507" pitchFamily="18" charset="2"/>
              </a:rPr>
              <a:t>  </a:t>
            </a:r>
          </a:p>
          <a:p>
            <a:pPr eaLnBrk="1" hangingPunct="1"/>
            <a:r>
              <a:rPr lang="en-US" altLang="en-US" i="1" dirty="0">
                <a:sym typeface="Symbol" panose="05050102010706020507" pitchFamily="18" charset="2"/>
              </a:rPr>
              <a:t>s</a:t>
            </a:r>
            <a:r>
              <a:rPr lang="en-US" altLang="en-US" baseline="30000" dirty="0">
                <a:sym typeface="Symbol" panose="05050102010706020507" pitchFamily="18" charset="2"/>
              </a:rPr>
              <a:t>2</a:t>
            </a:r>
            <a:r>
              <a:rPr lang="en-US" altLang="en-US" dirty="0">
                <a:sym typeface="Symbol" panose="05050102010706020507" pitchFamily="18" charset="2"/>
              </a:rPr>
              <a:t> is the most unbiased estimate for </a:t>
            </a:r>
            <a:r>
              <a:rPr lang="en-US" altLang="en-US" i="1" dirty="0">
                <a:sym typeface="Symbol" panose="05050102010706020507" pitchFamily="18" charset="2"/>
              </a:rPr>
              <a:t></a:t>
            </a:r>
            <a:r>
              <a:rPr lang="en-US" altLang="en-US" baseline="30000" dirty="0">
                <a:sym typeface="Symbol" panose="05050102010706020507" pitchFamily="18" charset="2"/>
              </a:rPr>
              <a:t>2</a:t>
            </a:r>
          </a:p>
          <a:p>
            <a:pPr eaLnBrk="1" hangingPunct="1"/>
            <a:endParaRPr lang="en-US" altLang="en-US" dirty="0"/>
          </a:p>
          <a:p>
            <a:pPr eaLnBrk="1" hangingPunct="1"/>
            <a:endParaRPr lang="en-US" altLang="en-US" dirty="0">
              <a:sym typeface="Symbol" panose="05050102010706020507" pitchFamily="18" charset="2"/>
            </a:endParaRPr>
          </a:p>
          <a:p>
            <a:pPr eaLnBrk="1" hangingPunct="1"/>
            <a:endParaRPr lang="en-US" alt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CC957739-3C37-4743-9BE8-5463641B5C60}"/>
              </a:ext>
            </a:extLst>
          </p:cNvPr>
          <p:cNvGraphicFramePr>
            <a:graphicFrameLocks noGrp="1"/>
          </p:cNvGraphicFramePr>
          <p:nvPr/>
        </p:nvGraphicFramePr>
        <p:xfrm>
          <a:off x="1227138" y="3719513"/>
          <a:ext cx="5341937" cy="1981200"/>
        </p:xfrm>
        <a:graphic>
          <a:graphicData uri="http://schemas.openxmlformats.org/drawingml/2006/table">
            <a:tbl>
              <a:tblPr/>
              <a:tblGrid>
                <a:gridCol w="3252787">
                  <a:extLst>
                    <a:ext uri="{9D8B030D-6E8A-4147-A177-3AD203B41FA5}">
                      <a16:colId xmlns="" xmlns:a16="http://schemas.microsoft.com/office/drawing/2014/main" val="103066000"/>
                    </a:ext>
                  </a:extLst>
                </a:gridCol>
                <a:gridCol w="2089150">
                  <a:extLst>
                    <a:ext uri="{9D8B030D-6E8A-4147-A177-3AD203B41FA5}">
                      <a16:colId xmlns="" xmlns:a16="http://schemas.microsoft.com/office/drawing/2014/main" val="579079551"/>
                    </a:ext>
                  </a:extLst>
                </a:gridCol>
              </a:tblGrid>
              <a:tr h="3714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MS PGothic" panose="020B0600070205080204" pitchFamily="34" charset="-128"/>
                        </a:rPr>
                        <a:t>Estimate Population Parameter…</a:t>
                      </a:r>
                    </a:p>
                  </a:txBody>
                  <a:tcPr marL="91452" marR="914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MS PGothic" panose="020B0600070205080204" pitchFamily="34" charset="-128"/>
                        </a:rPr>
                        <a:t>with Sample Statistic </a:t>
                      </a:r>
                    </a:p>
                  </a:txBody>
                  <a:tcPr marL="91452" marR="914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94175628"/>
                  </a:ext>
                </a:extLst>
              </a:tr>
              <a:tr h="3714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PGothic" panose="020B0600070205080204" pitchFamily="34" charset="-128"/>
                        </a:rPr>
                        <a:t>Variance:    </a:t>
                      </a:r>
                      <a:r>
                        <a:rPr kumimoji="0" lang="el-GR" altLang="en-US" sz="28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σ</a:t>
                      </a:r>
                      <a:r>
                        <a:rPr kumimoji="0" lang="en-US" altLang="en-US" sz="2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PGothic" panose="020B0600070205080204" pitchFamily="34" charset="-128"/>
                      </a:endParaRPr>
                    </a:p>
                  </a:txBody>
                  <a:tcPr marL="91452" marR="914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PGothic" panose="020B0600070205080204" pitchFamily="34" charset="-128"/>
                        </a:rPr>
                        <a:t>s</a:t>
                      </a:r>
                      <a:r>
                        <a:rPr kumimoji="0" lang="en-US" altLang="en-US" sz="2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PGothic" panose="020B0600070205080204" pitchFamily="34" charset="-128"/>
                        </a:rPr>
                        <a:t>2</a:t>
                      </a:r>
                      <a:endParaRPr kumimoji="0" lang="en-US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PGothic" panose="020B0600070205080204" pitchFamily="34" charset="-128"/>
                      </a:endParaRPr>
                    </a:p>
                  </a:txBody>
                  <a:tcPr marL="91452" marR="914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581659915"/>
                  </a:ext>
                </a:extLst>
              </a:tr>
              <a:tr h="3714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PGothic" panose="020B0600070205080204" pitchFamily="34" charset="-128"/>
                        </a:rPr>
                        <a:t>Standard deviation: </a:t>
                      </a:r>
                      <a:r>
                        <a:rPr kumimoji="0" lang="el-GR" altLang="en-US" sz="28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σ</a:t>
                      </a:r>
                      <a:endParaRPr kumimoji="0" lang="en-US" altLang="en-US" sz="2800" b="0" i="1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PGothic" panose="020B0600070205080204" pitchFamily="34" charset="-128"/>
                      </a:endParaRPr>
                    </a:p>
                  </a:txBody>
                  <a:tcPr marL="91452" marR="914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PGothic" panose="020B0600070205080204" pitchFamily="34" charset="-128"/>
                        </a:rPr>
                        <a:t>s</a:t>
                      </a:r>
                    </a:p>
                  </a:txBody>
                  <a:tcPr marL="91452" marR="914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458054785"/>
                  </a:ext>
                </a:extLst>
              </a:tr>
            </a:tbl>
          </a:graphicData>
        </a:graphic>
      </p:graphicFrame>
      <p:sp>
        <p:nvSpPr>
          <p:cNvPr id="14353" name="Footer Placeholder 2">
            <a:extLst>
              <a:ext uri="{FF2B5EF4-FFF2-40B4-BE49-F238E27FC236}">
                <a16:creationId xmlns="" xmlns:a16="http://schemas.microsoft.com/office/drawing/2014/main" id="{ECA0ABF9-4A22-4481-97AF-3BAB84117455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04118555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1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>
            <a:extLst>
              <a:ext uri="{FF2B5EF4-FFF2-40B4-BE49-F238E27FC236}">
                <a16:creationId xmlns="" xmlns:a16="http://schemas.microsoft.com/office/drawing/2014/main" id="{CBB9E2ED-3385-4269-8465-15A3D6989D6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The Chi-Square Distribution</a:t>
            </a:r>
          </a:p>
        </p:txBody>
      </p:sp>
      <p:sp>
        <p:nvSpPr>
          <p:cNvPr id="37892" name="Content Placeholder 6">
            <a:extLst>
              <a:ext uri="{FF2B5EF4-FFF2-40B4-BE49-F238E27FC236}">
                <a16:creationId xmlns="" xmlns:a16="http://schemas.microsoft.com/office/drawing/2014/main" id="{58951D06-452A-4BDA-90EE-6F7331AAE4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You can use the </a:t>
            </a:r>
            <a:r>
              <a:rPr lang="en-US" altLang="en-US" b="1" i="1">
                <a:solidFill>
                  <a:schemeClr val="accent2"/>
                </a:solidFill>
              </a:rPr>
              <a:t>chi-square distribution</a:t>
            </a:r>
            <a:r>
              <a:rPr lang="en-US" altLang="en-US" b="1">
                <a:solidFill>
                  <a:schemeClr val="accent2"/>
                </a:solidFill>
              </a:rPr>
              <a:t> </a:t>
            </a:r>
            <a:r>
              <a:rPr lang="en-US" altLang="en-US"/>
              <a:t>to construct a confidence interval for the variance and standard deviation.</a:t>
            </a:r>
            <a:endParaRPr lang="en-US" altLang="en-US">
              <a:sym typeface="Symbol" panose="05050102010706020507" pitchFamily="18" charset="2"/>
            </a:endParaRPr>
          </a:p>
          <a:p>
            <a:r>
              <a:rPr lang="en-US" altLang="en-US"/>
              <a:t>If the random variable </a:t>
            </a:r>
            <a:r>
              <a:rPr lang="en-US" altLang="en-US" i="1"/>
              <a:t>x</a:t>
            </a:r>
            <a:r>
              <a:rPr lang="en-US" altLang="en-US"/>
              <a:t> has a normal distribution, then the distribution of </a:t>
            </a:r>
          </a:p>
          <a:p>
            <a:endParaRPr lang="en-US" altLang="en-US" i="1"/>
          </a:p>
          <a:p>
            <a:endParaRPr lang="en-US" altLang="en-US" i="1"/>
          </a:p>
          <a:p>
            <a:pPr>
              <a:buFont typeface="Arial" panose="020B0604020202020204" pitchFamily="34" charset="0"/>
              <a:buNone/>
            </a:pPr>
            <a:r>
              <a:rPr lang="en-US" altLang="en-US"/>
              <a:t>	forms a </a:t>
            </a:r>
            <a:r>
              <a:rPr lang="en-US" altLang="en-US" b="1"/>
              <a:t>chi-square distribution </a:t>
            </a:r>
            <a:r>
              <a:rPr lang="en-US" altLang="en-US"/>
              <a:t>for samples of any size </a:t>
            </a:r>
            <a:r>
              <a:rPr lang="en-US" altLang="en-US" i="1"/>
              <a:t>n</a:t>
            </a:r>
            <a:r>
              <a:rPr lang="en-US" altLang="en-US"/>
              <a:t> &gt; 1.</a:t>
            </a:r>
            <a:endParaRPr lang="en-US" altLang="en-US">
              <a:sym typeface="Symbol" panose="05050102010706020507" pitchFamily="18" charset="2"/>
            </a:endParaRPr>
          </a:p>
          <a:p>
            <a:pPr eaLnBrk="1" hangingPunct="1"/>
            <a:endParaRPr lang="en-US" altLang="en-US"/>
          </a:p>
        </p:txBody>
      </p:sp>
      <p:graphicFrame>
        <p:nvGraphicFramePr>
          <p:cNvPr id="1184780" name="Object 12">
            <a:extLst>
              <a:ext uri="{FF2B5EF4-FFF2-40B4-BE49-F238E27FC236}">
                <a16:creationId xmlns="" xmlns:a16="http://schemas.microsoft.com/office/drawing/2014/main" id="{1A23C81E-9643-4F75-8F20-047B23B3E6F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327275" y="3957638"/>
          <a:ext cx="1927225" cy="874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name="Equation" r:id="rId4" imgW="1651000" imgH="749300" progId="Equation.DSMT4">
                  <p:embed/>
                </p:oleObj>
              </mc:Choice>
              <mc:Fallback>
                <p:oleObj name="Equation" r:id="rId4" imgW="1651000" imgH="749300" progId="Equation.DSMT4">
                  <p:embed/>
                  <p:pic>
                    <p:nvPicPr>
                      <p:cNvPr id="1184780" name="Object 12">
                        <a:extLst>
                          <a:ext uri="{FF2B5EF4-FFF2-40B4-BE49-F238E27FC236}">
                            <a16:creationId xmlns="" xmlns:a16="http://schemas.microsoft.com/office/drawing/2014/main" id="{1A23C81E-9643-4F75-8F20-047B23B3E6F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7275" y="3957638"/>
                        <a:ext cx="1927225" cy="874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88" name="Footer Placeholder 2">
            <a:extLst>
              <a:ext uri="{FF2B5EF4-FFF2-40B4-BE49-F238E27FC236}">
                <a16:creationId xmlns="" xmlns:a16="http://schemas.microsoft.com/office/drawing/2014/main" id="{E96C3A05-1641-4D9A-91FC-136BE763E91B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54643758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ext Box 3">
            <a:extLst>
              <a:ext uri="{FF2B5EF4-FFF2-40B4-BE49-F238E27FC236}">
                <a16:creationId xmlns="" xmlns:a16="http://schemas.microsoft.com/office/drawing/2014/main" id="{63851E6B-8B2A-4BCD-95A6-E2974B5DE6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63" y="1219200"/>
            <a:ext cx="8778875" cy="524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endParaRPr lang="el-GR" altLang="en-US" sz="1800">
              <a:latin typeface="Times New Roman" panose="02020603050405020304" pitchFamily="18" charset="0"/>
            </a:endParaRPr>
          </a:p>
        </p:txBody>
      </p:sp>
      <p:sp>
        <p:nvSpPr>
          <p:cNvPr id="18433" name="Rectangle 2">
            <a:extLst>
              <a:ext uri="{FF2B5EF4-FFF2-40B4-BE49-F238E27FC236}">
                <a16:creationId xmlns="" xmlns:a16="http://schemas.microsoft.com/office/drawing/2014/main" id="{32B6E214-F877-4763-9D4A-684DE8D04EB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Properties of The Chi-Square Distribution</a:t>
            </a:r>
            <a:endParaRPr lang="el-GR" alt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="" xmlns:a16="http://schemas.microsoft.com/office/drawing/2014/main" id="{843B7FDF-075C-4944-BFEF-47BFA65F39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spcBef>
                <a:spcPct val="45000"/>
              </a:spcBef>
              <a:buFontTx/>
              <a:buAutoNum type="arabicPeriod"/>
            </a:pPr>
            <a:r>
              <a:rPr lang="en-US" altLang="en-US" sz="2600" dirty="0"/>
              <a:t>All chi-square values </a:t>
            </a:r>
            <a:r>
              <a:rPr lang="el-GR" altLang="en-US" sz="2600" i="1" dirty="0"/>
              <a:t>χ</a:t>
            </a:r>
            <a:r>
              <a:rPr lang="en-US" altLang="en-US" sz="2600" baseline="30000" dirty="0"/>
              <a:t>2</a:t>
            </a:r>
            <a:r>
              <a:rPr lang="en-US" altLang="en-US" sz="2600" dirty="0"/>
              <a:t> are greater than or equal to zero.</a:t>
            </a:r>
          </a:p>
          <a:p>
            <a:pPr marL="457200" indent="-457200">
              <a:spcBef>
                <a:spcPct val="45000"/>
              </a:spcBef>
              <a:buFontTx/>
              <a:buAutoNum type="arabicPeriod"/>
            </a:pPr>
            <a:r>
              <a:rPr lang="en-US" altLang="en-US" sz="2600" dirty="0"/>
              <a:t>The chi-square distribution is a family of curves, each determined by the degrees of freedom.  To form a confidence interval for </a:t>
            </a:r>
            <a:r>
              <a:rPr lang="en-US" altLang="en-US" sz="2600" dirty="0">
                <a:sym typeface="Symbol" panose="05050102010706020507" pitchFamily="18" charset="2"/>
              </a:rPr>
              <a:t></a:t>
            </a:r>
            <a:r>
              <a:rPr lang="en-US" altLang="en-US" sz="2600" baseline="30000" dirty="0">
                <a:sym typeface="Symbol" panose="05050102010706020507" pitchFamily="18" charset="2"/>
              </a:rPr>
              <a:t>2</a:t>
            </a:r>
            <a:r>
              <a:rPr lang="en-US" altLang="en-US" sz="2600" dirty="0">
                <a:sym typeface="Symbol" panose="05050102010706020507" pitchFamily="18" charset="2"/>
              </a:rPr>
              <a:t>, use the chi-square distribution with degrees of freedom equal to one less than the sample size.</a:t>
            </a:r>
          </a:p>
          <a:p>
            <a:pPr marL="914400" lvl="1" indent="-457200">
              <a:spcBef>
                <a:spcPct val="45000"/>
              </a:spcBef>
              <a:buFont typeface="Arial" panose="020B0604020202020204" pitchFamily="34" charset="0"/>
              <a:buChar char="•"/>
            </a:pPr>
            <a:r>
              <a:rPr lang="en-US" altLang="en-US" sz="2600" dirty="0" err="1">
                <a:ea typeface="Times New Roman" panose="02020603050405020304" pitchFamily="18" charset="0"/>
                <a:sym typeface="Symbol" panose="05050102010706020507" pitchFamily="18" charset="2"/>
              </a:rPr>
              <a:t>d.f.</a:t>
            </a:r>
            <a:r>
              <a:rPr lang="en-US" altLang="en-US" sz="2600" dirty="0">
                <a:ea typeface="Times New Roman" panose="02020603050405020304" pitchFamily="18" charset="0"/>
                <a:sym typeface="Symbol" panose="05050102010706020507" pitchFamily="18" charset="2"/>
              </a:rPr>
              <a:t> = </a:t>
            </a:r>
            <a:r>
              <a:rPr lang="en-US" altLang="en-US" sz="2600" i="1" dirty="0">
                <a:ea typeface="Times New Roman" panose="02020603050405020304" pitchFamily="18" charset="0"/>
                <a:sym typeface="Symbol" panose="05050102010706020507" pitchFamily="18" charset="2"/>
              </a:rPr>
              <a:t>n</a:t>
            </a:r>
            <a:r>
              <a:rPr lang="en-US" altLang="en-US" sz="2600" dirty="0">
                <a:ea typeface="Times New Roman" panose="02020603050405020304" pitchFamily="18" charset="0"/>
                <a:sym typeface="Symbol" panose="05050102010706020507" pitchFamily="18" charset="2"/>
              </a:rPr>
              <a:t> – 1       </a:t>
            </a:r>
            <a:r>
              <a:rPr lang="en-US" altLang="en-US" sz="2600" dirty="0">
                <a:solidFill>
                  <a:schemeClr val="accent2"/>
                </a:solidFill>
                <a:ea typeface="Times New Roman" panose="02020603050405020304" pitchFamily="18" charset="0"/>
                <a:sym typeface="Symbol" panose="05050102010706020507" pitchFamily="18" charset="2"/>
              </a:rPr>
              <a:t>Degrees of freedom</a:t>
            </a:r>
          </a:p>
          <a:p>
            <a:pPr marL="457200" indent="-457200">
              <a:spcBef>
                <a:spcPct val="45000"/>
              </a:spcBef>
              <a:buFont typeface="Arial" panose="020B0604020202020204" pitchFamily="34" charset="0"/>
              <a:buAutoNum type="arabicPeriod"/>
            </a:pPr>
            <a:r>
              <a:rPr lang="en-US" altLang="en-US" sz="2600" dirty="0"/>
              <a:t>The total area under each chi-square distribution curve is equal to 1.</a:t>
            </a:r>
            <a:endParaRPr lang="en-US" altLang="en-US" sz="2600" dirty="0">
              <a:sym typeface="Symbol" panose="05050102010706020507" pitchFamily="18" charset="2"/>
            </a:endParaRPr>
          </a:p>
        </p:txBody>
      </p:sp>
      <p:sp>
        <p:nvSpPr>
          <p:cNvPr id="18436" name="Footer Placeholder 2">
            <a:extLst>
              <a:ext uri="{FF2B5EF4-FFF2-40B4-BE49-F238E27FC236}">
                <a16:creationId xmlns="" xmlns:a16="http://schemas.microsoft.com/office/drawing/2014/main" id="{73423D88-47E9-4963-A465-E664BAE4F48D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11711558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>
            <a:extLst>
              <a:ext uri="{FF2B5EF4-FFF2-40B4-BE49-F238E27FC236}">
                <a16:creationId xmlns="" xmlns:a16="http://schemas.microsoft.com/office/drawing/2014/main" id="{A8E24104-0D78-4252-9CF4-A05072BB0DC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3813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Properties of The Chi-Square Distribution</a:t>
            </a:r>
            <a:endParaRPr lang="el-GR" alt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="" xmlns:a16="http://schemas.microsoft.com/office/drawing/2014/main" id="{26A99137-4386-49ED-B55F-E1101282BA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20775"/>
            <a:ext cx="8686800" cy="609600"/>
          </a:xfrm>
        </p:spPr>
        <p:txBody>
          <a:bodyPr/>
          <a:lstStyle/>
          <a:p>
            <a:pPr marL="514350" indent="-514350">
              <a:buFont typeface="+mj-lt"/>
              <a:buAutoNum type="arabicPeriod" startAt="4"/>
              <a:defRPr/>
            </a:pPr>
            <a:r>
              <a:rPr lang="en-US" dirty="0"/>
              <a:t>T</a:t>
            </a:r>
            <a:r>
              <a:rPr lang="en-US" dirty="0">
                <a:ea typeface="+mn-ea"/>
              </a:rPr>
              <a:t>he chi-square distribution is positively skewed and therefore the distribution is not symmetric.</a:t>
            </a:r>
          </a:p>
          <a:p>
            <a:pPr marL="514350" indent="-514350">
              <a:buFont typeface="+mj-lt"/>
              <a:buAutoNum type="arabicPeriod" startAt="4"/>
              <a:defRPr/>
            </a:pPr>
            <a:r>
              <a:rPr lang="en-US" dirty="0">
                <a:ea typeface="+mn-ea"/>
              </a:rPr>
              <a:t>Chi-square distribution is different for each number of degrees of freedom. As degrees of freedom increase, the chi-square distribution approaches a normal distribution.</a:t>
            </a:r>
          </a:p>
          <a:p>
            <a:pPr>
              <a:buFont typeface="Arial" charset="0"/>
              <a:buChar char="•"/>
              <a:defRPr/>
            </a:pPr>
            <a:endParaRPr lang="en-US" dirty="0">
              <a:ea typeface="+mn-ea"/>
            </a:endParaRPr>
          </a:p>
        </p:txBody>
      </p:sp>
      <p:sp>
        <p:nvSpPr>
          <p:cNvPr id="20483" name="Footer Placeholder 2">
            <a:extLst>
              <a:ext uri="{FF2B5EF4-FFF2-40B4-BE49-F238E27FC236}">
                <a16:creationId xmlns="" xmlns:a16="http://schemas.microsoft.com/office/drawing/2014/main" id="{49F0EA88-57EC-4904-8E2F-B188DDBC20E8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pic>
        <p:nvPicPr>
          <p:cNvPr id="4" name="Picture 3" descr="A close up of a logo&#10;&#10;Description generated with high confidence">
            <a:extLst>
              <a:ext uri="{FF2B5EF4-FFF2-40B4-BE49-F238E27FC236}">
                <a16:creationId xmlns="" xmlns:a16="http://schemas.microsoft.com/office/drawing/2014/main" id="{7D804C4A-2853-4971-9E19-9677F84B19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6466" y="3483544"/>
            <a:ext cx="3478615" cy="2814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120886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lose up of a map&#10;&#10;Description generated with very high confidence">
            <a:extLst>
              <a:ext uri="{FF2B5EF4-FFF2-40B4-BE49-F238E27FC236}">
                <a16:creationId xmlns="" xmlns:a16="http://schemas.microsoft.com/office/drawing/2014/main" id="{B70F9BD7-A836-4ACB-B330-2303BC2F5AC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740"/>
          <a:stretch/>
        </p:blipFill>
        <p:spPr>
          <a:xfrm>
            <a:off x="5274911" y="1186832"/>
            <a:ext cx="3056189" cy="4915585"/>
          </a:xfrm>
          <a:prstGeom prst="rect">
            <a:avLst/>
          </a:prstGeom>
        </p:spPr>
      </p:pic>
      <p:sp>
        <p:nvSpPr>
          <p:cNvPr id="38918" name="Content Placeholder 46">
            <a:extLst>
              <a:ext uri="{FF2B5EF4-FFF2-40B4-BE49-F238E27FC236}">
                <a16:creationId xmlns="" xmlns:a16="http://schemas.microsoft.com/office/drawing/2014/main" id="{F6A5288F-CD7B-4078-B208-273FA3717D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60488"/>
            <a:ext cx="4730817" cy="4525962"/>
          </a:xfrm>
        </p:spPr>
        <p:txBody>
          <a:bodyPr/>
          <a:lstStyle/>
          <a:p>
            <a:r>
              <a:rPr lang="en-US" altLang="en-US" dirty="0"/>
              <a:t>There are two critical values for each level of confidence.  </a:t>
            </a:r>
          </a:p>
          <a:p>
            <a:pPr lvl="1"/>
            <a:r>
              <a:rPr lang="en-US" altLang="en-US" dirty="0"/>
              <a:t>The value </a:t>
            </a:r>
            <a:r>
              <a:rPr lang="el-GR" altLang="en-US" i="1" dirty="0"/>
              <a:t>χ</a:t>
            </a:r>
            <a:r>
              <a:rPr lang="en-US" altLang="en-US" baseline="30000" dirty="0"/>
              <a:t>2</a:t>
            </a:r>
            <a:r>
              <a:rPr lang="en-US" altLang="en-US" baseline="-25000" dirty="0"/>
              <a:t>R</a:t>
            </a:r>
            <a:r>
              <a:rPr lang="en-US" altLang="en-US" dirty="0"/>
              <a:t> represents the right-tail critical value. </a:t>
            </a:r>
          </a:p>
          <a:p>
            <a:pPr lvl="1"/>
            <a:r>
              <a:rPr lang="en-US" altLang="en-US" dirty="0"/>
              <a:t>The value </a:t>
            </a:r>
            <a:r>
              <a:rPr lang="el-GR" altLang="en-US" i="1" dirty="0"/>
              <a:t>χ</a:t>
            </a:r>
            <a:r>
              <a:rPr lang="en-US" altLang="en-US" baseline="30000" dirty="0"/>
              <a:t>2</a:t>
            </a:r>
            <a:r>
              <a:rPr lang="en-US" altLang="en-US" baseline="-25000" dirty="0"/>
              <a:t>L </a:t>
            </a:r>
            <a:r>
              <a:rPr lang="en-US" altLang="en-US" dirty="0"/>
              <a:t>represents the left-tail critical value.  </a:t>
            </a:r>
          </a:p>
          <a:p>
            <a:endParaRPr lang="en-US" altLang="en-US" dirty="0"/>
          </a:p>
        </p:txBody>
      </p:sp>
      <p:sp>
        <p:nvSpPr>
          <p:cNvPr id="24578" name="Rectangle 2">
            <a:extLst>
              <a:ext uri="{FF2B5EF4-FFF2-40B4-BE49-F238E27FC236}">
                <a16:creationId xmlns="" xmlns:a16="http://schemas.microsoft.com/office/drawing/2014/main" id="{17943CFA-C90C-4B27-A8FD-2FD2C0CDD3A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Critical Values for </a:t>
            </a:r>
            <a:r>
              <a:rPr lang="el-GR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χ</a:t>
            </a:r>
            <a:r>
              <a:rPr lang="en-US" altLang="en-US" baseline="30000">
                <a:sym typeface="Symbol" panose="05050102010706020507" pitchFamily="18" charset="2"/>
              </a:rPr>
              <a:t>2</a:t>
            </a:r>
          </a:p>
        </p:txBody>
      </p:sp>
      <p:sp>
        <p:nvSpPr>
          <p:cNvPr id="24590" name="Footer Placeholder 2">
            <a:extLst>
              <a:ext uri="{FF2B5EF4-FFF2-40B4-BE49-F238E27FC236}">
                <a16:creationId xmlns="" xmlns:a16="http://schemas.microsoft.com/office/drawing/2014/main" id="{2D756788-2466-4294-A51F-5F014FF746DF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1349821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8" grpId="0" build="p"/>
    </p:bldLst>
  </p:timing>
</p:sld>
</file>

<file path=ppt/theme/theme1.xml><?xml version="1.0" encoding="utf-8"?>
<a:theme xmlns:a="http://schemas.openxmlformats.org/drawingml/2006/main" name="lf4template">
  <a:themeElements>
    <a:clrScheme name="Custom 20">
      <a:dk1>
        <a:sysClr val="windowText" lastClr="000000"/>
      </a:dk1>
      <a:lt1>
        <a:srgbClr val="FFFFFF"/>
      </a:lt1>
      <a:dk2>
        <a:srgbClr val="3B539D"/>
      </a:dk2>
      <a:lt2>
        <a:srgbClr val="EEECE1"/>
      </a:lt2>
      <a:accent1>
        <a:srgbClr val="E9B50E"/>
      </a:accent1>
      <a:accent2>
        <a:srgbClr val="AE0337"/>
      </a:accent2>
      <a:accent3>
        <a:srgbClr val="83BB35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800"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es6e_template2.ppt  -  Compatibility Mode" id="{821B7270-F280-4094-A2E1-21A64EFB52AA}" vid="{788F13F2-6F53-4F28-A47B-16A619397B8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423</TotalTime>
  <Words>876</Words>
  <Application>Microsoft Office PowerPoint</Application>
  <PresentationFormat>On-screen Show (4:3)</PresentationFormat>
  <Paragraphs>137</Paragraphs>
  <Slides>21</Slides>
  <Notes>15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1" baseType="lpstr">
      <vt:lpstr>MS PGothic</vt:lpstr>
      <vt:lpstr>Arial</vt:lpstr>
      <vt:lpstr>Calibri</vt:lpstr>
      <vt:lpstr>MS Reference Serif</vt:lpstr>
      <vt:lpstr>Symbol</vt:lpstr>
      <vt:lpstr>Times New Roman</vt:lpstr>
      <vt:lpstr>TimesTenLTStd-Roman</vt:lpstr>
      <vt:lpstr>Wingdings</vt:lpstr>
      <vt:lpstr>lf4template</vt:lpstr>
      <vt:lpstr>Equation</vt:lpstr>
      <vt:lpstr>PowerPoint Presentation</vt:lpstr>
      <vt:lpstr>Chapter Outline</vt:lpstr>
      <vt:lpstr>Section 6.4</vt:lpstr>
      <vt:lpstr>Section 6.4 Objectives</vt:lpstr>
      <vt:lpstr>The Chi-Square Distribution</vt:lpstr>
      <vt:lpstr>The Chi-Square Distribution</vt:lpstr>
      <vt:lpstr>Properties of The Chi-Square Distribution</vt:lpstr>
      <vt:lpstr>Properties of The Chi-Square Distribution</vt:lpstr>
      <vt:lpstr>Critical Values for χ2</vt:lpstr>
      <vt:lpstr>Critical Values for χ2</vt:lpstr>
      <vt:lpstr>Example: Finding Critical Values for χ2</vt:lpstr>
      <vt:lpstr>Solution: Finding Critical Values for χ2</vt:lpstr>
      <vt:lpstr>Solution: Finding Critical Values for χ2</vt:lpstr>
      <vt:lpstr>Confidence Intervals for 2 and </vt:lpstr>
      <vt:lpstr>Constructing a Confidence Interval for a Variance and Standard Deviation</vt:lpstr>
      <vt:lpstr>Constructing a Confidence Interval for a Variance and Standard Deviation</vt:lpstr>
      <vt:lpstr>Example: Constructing Confidence Intervals</vt:lpstr>
      <vt:lpstr>Solution: Constructing a Confidence Interval</vt:lpstr>
      <vt:lpstr>Solution: Constructing a Confidence Interval</vt:lpstr>
      <vt:lpstr>Solution: Constructing a Confidence Interval</vt:lpstr>
      <vt:lpstr>Solution: Constructing a Confidence Interval</vt:lpstr>
    </vt:vector>
  </TitlesOfParts>
  <Company>© Copyright 2019, 2015, 2012, Pearson Education,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6</dc:title>
  <dc:subject>Elementary Statistics  7e</dc:subject>
  <dc:creator>Ron Larson, Betsy Farber</dc:creator>
  <cp:lastModifiedBy>Sandra Scholten</cp:lastModifiedBy>
  <cp:revision>75</cp:revision>
  <dcterms:created xsi:type="dcterms:W3CDTF">2007-07-18T23:54:35Z</dcterms:created>
  <dcterms:modified xsi:type="dcterms:W3CDTF">2019-02-12T18:37:14Z</dcterms:modified>
</cp:coreProperties>
</file>