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handoutMasterIdLst>
    <p:handoutMasterId r:id="rId27"/>
  </p:handoutMasterIdLst>
  <p:sldIdLst>
    <p:sldId id="257" r:id="rId2"/>
    <p:sldId id="258" r:id="rId3"/>
    <p:sldId id="259" r:id="rId4"/>
    <p:sldId id="260" r:id="rId5"/>
    <p:sldId id="261" r:id="rId6"/>
    <p:sldId id="262" r:id="rId7"/>
    <p:sldId id="263" r:id="rId8"/>
    <p:sldId id="264" r:id="rId9"/>
    <p:sldId id="265" r:id="rId10"/>
    <p:sldId id="266" r:id="rId11"/>
    <p:sldId id="267" r:id="rId12"/>
    <p:sldId id="269" r:id="rId13"/>
    <p:sldId id="270" r:id="rId14"/>
    <p:sldId id="272" r:id="rId15"/>
    <p:sldId id="273" r:id="rId16"/>
    <p:sldId id="274" r:id="rId17"/>
    <p:sldId id="275" r:id="rId18"/>
    <p:sldId id="276" r:id="rId19"/>
    <p:sldId id="277" r:id="rId20"/>
    <p:sldId id="278" r:id="rId21"/>
    <p:sldId id="279" r:id="rId22"/>
    <p:sldId id="280" r:id="rId23"/>
    <p:sldId id="281" r:id="rId24"/>
    <p:sldId id="283" r:id="rId2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11</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070067204"/>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11</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18648361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897953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xmlns="" id="{A13E3F9E-25D3-4CD2-A3E6-34A9B21664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a:extLst>
              <a:ext uri="{FF2B5EF4-FFF2-40B4-BE49-F238E27FC236}">
                <a16:creationId xmlns:a16="http://schemas.microsoft.com/office/drawing/2014/main" xmlns="" id="{946FA754-862B-4B2C-9F67-8F2C6E1E13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1987" name="Slide Number Placeholder 3">
            <a:extLst>
              <a:ext uri="{FF2B5EF4-FFF2-40B4-BE49-F238E27FC236}">
                <a16:creationId xmlns:a16="http://schemas.microsoft.com/office/drawing/2014/main" xmlns="" id="{13B0BF7F-A5E7-4707-9C06-47DABB1B17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C26F599-1865-41AB-B006-F556FDB63121}"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36104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xmlns="" id="{A5B8E6D9-C1EA-4F89-B69C-80C1D7684C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xmlns="" id="{5C79DF53-D323-4133-A08A-BFDAA76C8A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4035" name="Slide Number Placeholder 3">
            <a:extLst>
              <a:ext uri="{FF2B5EF4-FFF2-40B4-BE49-F238E27FC236}">
                <a16:creationId xmlns:a16="http://schemas.microsoft.com/office/drawing/2014/main" xmlns="" id="{CE4AB5FD-7786-48B7-8A29-CCF2942FEE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62DF59A-7DDA-4C53-8F53-E78C77C57E24}"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Tree>
    <p:extLst>
      <p:ext uri="{BB962C8B-B14F-4D97-AF65-F5344CB8AC3E}">
        <p14:creationId xmlns:p14="http://schemas.microsoft.com/office/powerpoint/2010/main" val="433942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xmlns="" id="{58F36480-A725-4C30-89A1-7D63943ADB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a16="http://schemas.microsoft.com/office/drawing/2014/main" xmlns="" id="{EA50B859-9563-4364-83EC-10760A326B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6083" name="Slide Number Placeholder 3">
            <a:extLst>
              <a:ext uri="{FF2B5EF4-FFF2-40B4-BE49-F238E27FC236}">
                <a16:creationId xmlns:a16="http://schemas.microsoft.com/office/drawing/2014/main" xmlns="" id="{FC999F7E-42E0-4934-B47A-323250A30C5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58E92B-DC29-43D1-A256-434D22902878}"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832385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xmlns="" id="{58F36480-A725-4C30-89A1-7D63943ADB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a16="http://schemas.microsoft.com/office/drawing/2014/main" xmlns="" id="{EA50B859-9563-4364-83EC-10760A326B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6083" name="Slide Number Placeholder 3">
            <a:extLst>
              <a:ext uri="{FF2B5EF4-FFF2-40B4-BE49-F238E27FC236}">
                <a16:creationId xmlns:a16="http://schemas.microsoft.com/office/drawing/2014/main" xmlns="" id="{FC999F7E-42E0-4934-B47A-323250A30C5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58E92B-DC29-43D1-A256-434D22902878}"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887633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xmlns="" id="{CBE4A5C5-71CF-4077-A131-0D1950E4E5B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193567E-F492-4C34-A204-1CA5BB065756}"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6386" name="Rectangle 2">
            <a:extLst>
              <a:ext uri="{FF2B5EF4-FFF2-40B4-BE49-F238E27FC236}">
                <a16:creationId xmlns:a16="http://schemas.microsoft.com/office/drawing/2014/main" xmlns="" id="{61F1C88B-25F4-4E53-BF7F-CC6FBCEDEE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Rectangle 3">
            <a:extLst>
              <a:ext uri="{FF2B5EF4-FFF2-40B4-BE49-F238E27FC236}">
                <a16:creationId xmlns:a16="http://schemas.microsoft.com/office/drawing/2014/main" xmlns="" id="{163D7C3E-A823-4F77-B5E2-5EF132A3F49D}"/>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851305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xmlns="" id="{E00E2FE2-A060-4ADA-8B13-0C85553AA5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E9735A3-2FBF-471D-B885-15434509DB01}"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18434" name="Rectangle 2">
            <a:extLst>
              <a:ext uri="{FF2B5EF4-FFF2-40B4-BE49-F238E27FC236}">
                <a16:creationId xmlns:a16="http://schemas.microsoft.com/office/drawing/2014/main" xmlns="" id="{55E83663-5BBB-45C3-BCBA-143EDA3D7E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xmlns="" id="{5CC8E067-ED3D-40DA-80B7-C2560BC37E65}"/>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220930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xmlns="" id="{186C7128-14CF-4492-B20E-D809473517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51E5612-3C87-4677-80EC-9072768217EF}"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0482" name="Rectangle 2">
            <a:extLst>
              <a:ext uri="{FF2B5EF4-FFF2-40B4-BE49-F238E27FC236}">
                <a16:creationId xmlns:a16="http://schemas.microsoft.com/office/drawing/2014/main" xmlns="" id="{A76B7426-CD67-45FB-97C4-F3F14EE5F2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xmlns="" id="{9672C2DC-A825-4F5A-AA35-6F44DEBE631F}"/>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15171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xmlns="" id="{E5700646-0CE6-4C44-A073-2D7F53BDF72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24B92F5-9EFA-48BC-BDF5-C223CCFB9E6E}"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2530" name="Rectangle 2">
            <a:extLst>
              <a:ext uri="{FF2B5EF4-FFF2-40B4-BE49-F238E27FC236}">
                <a16:creationId xmlns:a16="http://schemas.microsoft.com/office/drawing/2014/main" xmlns="" id="{BFA418A6-16E5-4FCE-A348-311A318F76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a16="http://schemas.microsoft.com/office/drawing/2014/main" xmlns="" id="{4A98D15C-7606-4092-9533-7A20557EAAF8}"/>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60243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xmlns="" id="{9F08B556-5EF5-4007-84E0-337AD24654C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21789ED-B46E-494F-8B98-5F390FD6393E}"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32770" name="Rectangle 2">
            <a:extLst>
              <a:ext uri="{FF2B5EF4-FFF2-40B4-BE49-F238E27FC236}">
                <a16:creationId xmlns:a16="http://schemas.microsoft.com/office/drawing/2014/main" xmlns="" id="{DB31CFEA-D089-4772-A1D4-32BCA001F8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xmlns="" id="{C7CB2A5B-14ED-4391-A6A3-7160571ACFA0}"/>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658501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a:extLst>
              <a:ext uri="{FF2B5EF4-FFF2-40B4-BE49-F238E27FC236}">
                <a16:creationId xmlns:a16="http://schemas.microsoft.com/office/drawing/2014/main" xmlns="" id="{3A1321D9-17E8-437B-889C-1A6C17AD01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1B6260D-0EC5-4327-BF0C-7DF09FD81BF6}"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34818" name="Rectangle 2">
            <a:extLst>
              <a:ext uri="{FF2B5EF4-FFF2-40B4-BE49-F238E27FC236}">
                <a16:creationId xmlns:a16="http://schemas.microsoft.com/office/drawing/2014/main" xmlns="" id="{5579EF9F-DD47-483B-A709-56B6D05C13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xmlns="" id="{5FAA43A2-05E0-41CC-AEB2-EDBC3CF81318}"/>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333522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a:extLst>
              <a:ext uri="{FF2B5EF4-FFF2-40B4-BE49-F238E27FC236}">
                <a16:creationId xmlns:a16="http://schemas.microsoft.com/office/drawing/2014/main" xmlns="" id="{5FE0B9B3-91DF-4955-97D9-4254460570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065E8E-D7C8-4594-8578-C0BCD1AEBD38}"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36866" name="Rectangle 2">
            <a:extLst>
              <a:ext uri="{FF2B5EF4-FFF2-40B4-BE49-F238E27FC236}">
                <a16:creationId xmlns:a16="http://schemas.microsoft.com/office/drawing/2014/main" xmlns="" id="{303AB009-FBE9-4A82-BB0E-25FEECD3DD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a:extLst>
              <a:ext uri="{FF2B5EF4-FFF2-40B4-BE49-F238E27FC236}">
                <a16:creationId xmlns:a16="http://schemas.microsoft.com/office/drawing/2014/main" xmlns="" id="{125DE8B4-2E4A-4E38-B7B2-2870281502B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29720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xmlns="" id="{26E29F29-F010-46A4-94D0-DF5B847022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a:extLst>
              <a:ext uri="{FF2B5EF4-FFF2-40B4-BE49-F238E27FC236}">
                <a16:creationId xmlns:a16="http://schemas.microsoft.com/office/drawing/2014/main" xmlns="" id="{072AB7CC-4F18-40D0-BE8F-8604851E78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9939" name="Slide Number Placeholder 3">
            <a:extLst>
              <a:ext uri="{FF2B5EF4-FFF2-40B4-BE49-F238E27FC236}">
                <a16:creationId xmlns:a16="http://schemas.microsoft.com/office/drawing/2014/main" xmlns="" id="{A2B97DEA-5DFB-4033-88C3-735439604D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791EE6-5EE8-483E-BEBA-8C7E8288A055}"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6388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4.w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3.w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5.wmf"/><Relationship Id="rId5" Type="http://schemas.openxmlformats.org/officeDocument/2006/relationships/oleObject" Target="../embeddings/oleObject7.bin"/><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Nonparametric Tests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662245" y="685800"/>
            <a:ext cx="115650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11</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F41CE6E-E6DE-4192-9772-8FE1E479CB24}"/>
              </a:ext>
            </a:extLst>
          </p:cNvPr>
          <p:cNvSpPr>
            <a:spLocks noGrp="1"/>
          </p:cNvSpPr>
          <p:nvPr>
            <p:ph type="title"/>
          </p:nvPr>
        </p:nvSpPr>
        <p:spPr/>
        <p:txBody>
          <a:bodyPr/>
          <a:lstStyle/>
          <a:p>
            <a:pPr>
              <a:defRPr/>
            </a:pPr>
            <a:r>
              <a:rPr lang="en-US" dirty="0">
                <a:solidFill>
                  <a:schemeClr val="accent3"/>
                </a:solidFill>
                <a:ea typeface="+mj-ea"/>
              </a:rPr>
              <a:t>Example: Performing a Wilcoxon Signed-Rank Test</a:t>
            </a:r>
          </a:p>
        </p:txBody>
      </p:sp>
      <p:sp>
        <p:nvSpPr>
          <p:cNvPr id="23554" name="Content Placeholder 5">
            <a:extLst>
              <a:ext uri="{FF2B5EF4-FFF2-40B4-BE49-F238E27FC236}">
                <a16:creationId xmlns:a16="http://schemas.microsoft.com/office/drawing/2014/main" xmlns="" id="{C4B87BDD-842C-4B35-8FD9-1B59454D618D}"/>
              </a:ext>
            </a:extLst>
          </p:cNvPr>
          <p:cNvSpPr>
            <a:spLocks noGrp="1"/>
          </p:cNvSpPr>
          <p:nvPr>
            <p:ph idx="1"/>
          </p:nvPr>
        </p:nvSpPr>
        <p:spPr>
          <a:xfrm>
            <a:off x="457200" y="1500335"/>
            <a:ext cx="8229600" cy="2662371"/>
          </a:xfrm>
        </p:spPr>
        <p:txBody>
          <a:bodyPr/>
          <a:lstStyle/>
          <a:p>
            <a:pPr marL="0" indent="0">
              <a:buNone/>
            </a:pPr>
            <a:r>
              <a:rPr lang="en-US" dirty="0"/>
              <a:t>A golf club manufacturer claims that golfers can lower their scores by using the manufacturer’s newly designed golf clubs. The table shows the scores of 10 golfers while using the old design and while using the new design on the same golf course. At </a:t>
            </a:r>
            <a:r>
              <a:rPr lang="el-GR" altLang="en-US" i="1" dirty="0"/>
              <a:t>α </a:t>
            </a:r>
            <a:r>
              <a:rPr lang="en-US" dirty="0"/>
              <a:t>=0.05, can you support the manufacturer’s claim?</a:t>
            </a:r>
            <a:endParaRPr lang="en-US" altLang="en-US" dirty="0"/>
          </a:p>
        </p:txBody>
      </p:sp>
      <p:sp>
        <p:nvSpPr>
          <p:cNvPr id="23605" name="Footer Placeholder 2">
            <a:extLst>
              <a:ext uri="{FF2B5EF4-FFF2-40B4-BE49-F238E27FC236}">
                <a16:creationId xmlns:a16="http://schemas.microsoft.com/office/drawing/2014/main" xmlns="" id="{0A473C63-0D09-4EC7-B664-3133F3D5C44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close up of a piece of paper&#10;&#10;Description generated with very high confidence">
            <a:extLst>
              <a:ext uri="{FF2B5EF4-FFF2-40B4-BE49-F238E27FC236}">
                <a16:creationId xmlns:a16="http://schemas.microsoft.com/office/drawing/2014/main" xmlns="" id="{73C2EC3D-FF84-44D6-815C-F4FF90478C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573" y="4162706"/>
            <a:ext cx="8586485" cy="1785707"/>
          </a:xfrm>
          <a:prstGeom prst="rect">
            <a:avLst/>
          </a:prstGeom>
        </p:spPr>
      </p:pic>
    </p:spTree>
    <p:extLst>
      <p:ext uri="{BB962C8B-B14F-4D97-AF65-F5344CB8AC3E}">
        <p14:creationId xmlns:p14="http://schemas.microsoft.com/office/powerpoint/2010/main" val="3498921727"/>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5E607B23-D870-4F7F-A15E-99E1750CB8A1}"/>
              </a:ext>
            </a:extLst>
          </p:cNvPr>
          <p:cNvSpPr>
            <a:spLocks noGrp="1"/>
          </p:cNvSpPr>
          <p:nvPr>
            <p:ph idx="1"/>
          </p:nvPr>
        </p:nvSpPr>
        <p:spPr/>
        <p:txBody>
          <a:bodyPr/>
          <a:lstStyle/>
          <a:p>
            <a:pPr marL="0" indent="0">
              <a:buNone/>
            </a:pPr>
            <a:r>
              <a:rPr lang="en-US" b="1" dirty="0">
                <a:solidFill>
                  <a:srgbClr val="92D050"/>
                </a:solidFill>
              </a:rPr>
              <a:t>Solution:</a:t>
            </a:r>
          </a:p>
          <a:p>
            <a:r>
              <a:rPr lang="en-US" dirty="0"/>
              <a:t>The claim is “golfers can lower their scores.” To test this claim, use the null and alternative hypotheses below.</a:t>
            </a:r>
          </a:p>
          <a:p>
            <a:pPr marL="400050" lvl="1" indent="0">
              <a:buNone/>
            </a:pPr>
            <a:r>
              <a:rPr lang="en-US" i="1" dirty="0"/>
              <a:t>     H</a:t>
            </a:r>
            <a:r>
              <a:rPr lang="en-US" baseline="-25000" dirty="0"/>
              <a:t>0</a:t>
            </a:r>
            <a:r>
              <a:rPr lang="en-US" dirty="0"/>
              <a:t>: The new design does not lower scores.</a:t>
            </a:r>
          </a:p>
          <a:p>
            <a:pPr marL="400050" lvl="1" indent="0">
              <a:buNone/>
            </a:pPr>
            <a:r>
              <a:rPr lang="en-US" i="1" dirty="0"/>
              <a:t>     H</a:t>
            </a:r>
            <a:r>
              <a:rPr lang="en-US" i="1" baseline="-25000" dirty="0"/>
              <a:t>a</a:t>
            </a:r>
            <a:r>
              <a:rPr lang="en-US" dirty="0"/>
              <a:t>: The new design lowers scores. </a:t>
            </a:r>
            <a:r>
              <a:rPr lang="en-US" dirty="0">
                <a:solidFill>
                  <a:srgbClr val="C00000"/>
                </a:solidFill>
              </a:rPr>
              <a:t>(Claim)</a:t>
            </a:r>
          </a:p>
          <a:p>
            <a:r>
              <a:rPr lang="en-US" dirty="0"/>
              <a:t>This Wilcoxon signed-rank test is a one-tailed test with </a:t>
            </a:r>
            <a:r>
              <a:rPr lang="en-US" i="1" dirty="0">
                <a:latin typeface="Symbol" panose="05050102010706020507" pitchFamily="18" charset="2"/>
              </a:rPr>
              <a:t>a </a:t>
            </a:r>
            <a:r>
              <a:rPr lang="en-US" dirty="0"/>
              <a:t>= 0.05, and because one data pair has a difference of 0, </a:t>
            </a:r>
            <a:r>
              <a:rPr lang="en-US" i="1" dirty="0"/>
              <a:t>n </a:t>
            </a:r>
            <a:r>
              <a:rPr lang="en-US" dirty="0"/>
              <a:t>= 9 instead of 10. </a:t>
            </a:r>
          </a:p>
        </p:txBody>
      </p:sp>
      <p:sp>
        <p:nvSpPr>
          <p:cNvPr id="5" name="Title 4">
            <a:extLst>
              <a:ext uri="{FF2B5EF4-FFF2-40B4-BE49-F238E27FC236}">
                <a16:creationId xmlns:a16="http://schemas.microsoft.com/office/drawing/2014/main" xmlns="" id="{A2B1D162-A123-4F75-9530-82D11BFF3058}"/>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Signed-Rank Test</a:t>
            </a:r>
            <a:endParaRPr lang="en-US" dirty="0">
              <a:solidFill>
                <a:schemeClr val="accent3"/>
              </a:solidFill>
              <a:ea typeface="+mj-ea"/>
            </a:endParaRPr>
          </a:p>
        </p:txBody>
      </p:sp>
      <p:sp>
        <p:nvSpPr>
          <p:cNvPr id="24583" name="Footer Placeholder 2">
            <a:extLst>
              <a:ext uri="{FF2B5EF4-FFF2-40B4-BE49-F238E27FC236}">
                <a16:creationId xmlns:a16="http://schemas.microsoft.com/office/drawing/2014/main" xmlns="" id="{58A36C91-AB49-4AB0-91A4-EA8CF77F238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525643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6B8FC69E-E6E1-43BE-8484-B050BE39B7B6}"/>
              </a:ext>
            </a:extLst>
          </p:cNvPr>
          <p:cNvSpPr>
            <a:spLocks noGrp="1"/>
          </p:cNvSpPr>
          <p:nvPr>
            <p:ph idx="1"/>
          </p:nvPr>
        </p:nvSpPr>
        <p:spPr/>
        <p:txBody>
          <a:bodyPr/>
          <a:lstStyle/>
          <a:p>
            <a:r>
              <a:rPr lang="en-US" sz="2400" dirty="0"/>
              <a:t>From Table 9 in Appendix B, the critical value is 8. To find the test statistic </a:t>
            </a:r>
            <a:r>
              <a:rPr lang="en-US" sz="2400" i="1" dirty="0" err="1"/>
              <a:t>w</a:t>
            </a:r>
            <a:r>
              <a:rPr lang="en-US" sz="2400" i="1" baseline="-25000" dirty="0" err="1"/>
              <a:t>s</a:t>
            </a:r>
            <a:r>
              <a:rPr lang="en-US" sz="2400" dirty="0"/>
              <a:t>, complete a table as shown below.</a:t>
            </a:r>
          </a:p>
        </p:txBody>
      </p:sp>
      <p:sp>
        <p:nvSpPr>
          <p:cNvPr id="5" name="Title 4">
            <a:extLst>
              <a:ext uri="{FF2B5EF4-FFF2-40B4-BE49-F238E27FC236}">
                <a16:creationId xmlns:a16="http://schemas.microsoft.com/office/drawing/2014/main" xmlns="" id="{4A795D4A-32A2-4F28-B8AE-6E02D35FDE01}"/>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Signed-Rank Test</a:t>
            </a:r>
            <a:endParaRPr lang="en-US" dirty="0">
              <a:solidFill>
                <a:schemeClr val="accent3"/>
              </a:solidFill>
              <a:ea typeface="+mj-ea"/>
            </a:endParaRPr>
          </a:p>
        </p:txBody>
      </p:sp>
      <p:grpSp>
        <p:nvGrpSpPr>
          <p:cNvPr id="2" name="Group 53">
            <a:extLst>
              <a:ext uri="{FF2B5EF4-FFF2-40B4-BE49-F238E27FC236}">
                <a16:creationId xmlns:a16="http://schemas.microsoft.com/office/drawing/2014/main" xmlns="" id="{FF9E5D68-A846-4C38-9390-86F9F5F02A53}"/>
              </a:ext>
            </a:extLst>
          </p:cNvPr>
          <p:cNvGrpSpPr>
            <a:grpSpLocks/>
          </p:cNvGrpSpPr>
          <p:nvPr/>
        </p:nvGrpSpPr>
        <p:grpSpPr bwMode="auto">
          <a:xfrm>
            <a:off x="4179888" y="2447925"/>
            <a:ext cx="1385887" cy="3968750"/>
            <a:chOff x="4179126" y="2447260"/>
            <a:chExt cx="1386840" cy="3969474"/>
          </a:xfrm>
        </p:grpSpPr>
        <p:sp>
          <p:nvSpPr>
            <p:cNvPr id="26727" name="TextBox 23">
              <a:extLst>
                <a:ext uri="{FF2B5EF4-FFF2-40B4-BE49-F238E27FC236}">
                  <a16:creationId xmlns:a16="http://schemas.microsoft.com/office/drawing/2014/main" xmlns="" id="{F80A3767-B4A6-4240-8C58-6A4E9ECDC487}"/>
                </a:ext>
              </a:extLst>
            </p:cNvPr>
            <p:cNvSpPr txBox="1">
              <a:spLocks noChangeArrowheads="1"/>
            </p:cNvSpPr>
            <p:nvPr/>
          </p:nvSpPr>
          <p:spPr bwMode="auto">
            <a:xfrm>
              <a:off x="4179126" y="4041401"/>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8" name="TextBox 24">
              <a:extLst>
                <a:ext uri="{FF2B5EF4-FFF2-40B4-BE49-F238E27FC236}">
                  <a16:creationId xmlns:a16="http://schemas.microsoft.com/office/drawing/2014/main" xmlns="" id="{89946097-86B4-4381-8B7D-1B426D10610B}"/>
                </a:ext>
              </a:extLst>
            </p:cNvPr>
            <p:cNvSpPr txBox="1">
              <a:spLocks noChangeArrowheads="1"/>
            </p:cNvSpPr>
            <p:nvPr/>
          </p:nvSpPr>
          <p:spPr bwMode="auto">
            <a:xfrm>
              <a:off x="4179126" y="2855322"/>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9" name="TextBox 25">
              <a:extLst>
                <a:ext uri="{FF2B5EF4-FFF2-40B4-BE49-F238E27FC236}">
                  <a16:creationId xmlns:a16="http://schemas.microsoft.com/office/drawing/2014/main" xmlns="" id="{62EE67DC-1036-4885-93FA-2904B5957C04}"/>
                </a:ext>
              </a:extLst>
            </p:cNvPr>
            <p:cNvSpPr txBox="1">
              <a:spLocks noChangeArrowheads="1"/>
            </p:cNvSpPr>
            <p:nvPr/>
          </p:nvSpPr>
          <p:spPr bwMode="auto">
            <a:xfrm>
              <a:off x="4179126" y="3644453"/>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0" name="TextBox 26">
              <a:extLst>
                <a:ext uri="{FF2B5EF4-FFF2-40B4-BE49-F238E27FC236}">
                  <a16:creationId xmlns:a16="http://schemas.microsoft.com/office/drawing/2014/main" xmlns="" id="{1CFA54A7-E7CE-4E89-AE63-40F0A470F8DD}"/>
                </a:ext>
              </a:extLst>
            </p:cNvPr>
            <p:cNvSpPr txBox="1">
              <a:spLocks noChangeArrowheads="1"/>
            </p:cNvSpPr>
            <p:nvPr/>
          </p:nvSpPr>
          <p:spPr bwMode="auto">
            <a:xfrm>
              <a:off x="4179126" y="3244330"/>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1" name="TextBox 27">
              <a:extLst>
                <a:ext uri="{FF2B5EF4-FFF2-40B4-BE49-F238E27FC236}">
                  <a16:creationId xmlns:a16="http://schemas.microsoft.com/office/drawing/2014/main" xmlns="" id="{94BA4F7E-E482-463F-97D0-FE7C85A48AB3}"/>
                </a:ext>
              </a:extLst>
            </p:cNvPr>
            <p:cNvSpPr txBox="1">
              <a:spLocks noChangeArrowheads="1"/>
            </p:cNvSpPr>
            <p:nvPr/>
          </p:nvSpPr>
          <p:spPr bwMode="auto">
            <a:xfrm>
              <a:off x="4179126" y="5626015"/>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2" name="TextBox 28">
              <a:extLst>
                <a:ext uri="{FF2B5EF4-FFF2-40B4-BE49-F238E27FC236}">
                  <a16:creationId xmlns:a16="http://schemas.microsoft.com/office/drawing/2014/main" xmlns="" id="{3785E7F4-DDC8-4AA2-AC9F-6BD195A71BFA}"/>
                </a:ext>
              </a:extLst>
            </p:cNvPr>
            <p:cNvSpPr txBox="1">
              <a:spLocks noChangeArrowheads="1"/>
            </p:cNvSpPr>
            <p:nvPr/>
          </p:nvSpPr>
          <p:spPr bwMode="auto">
            <a:xfrm>
              <a:off x="4179126" y="4438348"/>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3" name="TextBox 29">
              <a:extLst>
                <a:ext uri="{FF2B5EF4-FFF2-40B4-BE49-F238E27FC236}">
                  <a16:creationId xmlns:a16="http://schemas.microsoft.com/office/drawing/2014/main" xmlns="" id="{37B09C15-98CD-4050-B153-26758A619187}"/>
                </a:ext>
              </a:extLst>
            </p:cNvPr>
            <p:cNvSpPr txBox="1">
              <a:spLocks noChangeArrowheads="1"/>
            </p:cNvSpPr>
            <p:nvPr/>
          </p:nvSpPr>
          <p:spPr bwMode="auto">
            <a:xfrm>
              <a:off x="4179126" y="5208427"/>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4" name="TextBox 30">
              <a:extLst>
                <a:ext uri="{FF2B5EF4-FFF2-40B4-BE49-F238E27FC236}">
                  <a16:creationId xmlns:a16="http://schemas.microsoft.com/office/drawing/2014/main" xmlns="" id="{876AD32F-480A-414E-BCD4-8E7FD93A59A6}"/>
                </a:ext>
              </a:extLst>
            </p:cNvPr>
            <p:cNvSpPr txBox="1">
              <a:spLocks noChangeArrowheads="1"/>
            </p:cNvSpPr>
            <p:nvPr/>
          </p:nvSpPr>
          <p:spPr bwMode="auto">
            <a:xfrm>
              <a:off x="4179126" y="4825769"/>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5" name="TextBox 31">
              <a:extLst>
                <a:ext uri="{FF2B5EF4-FFF2-40B4-BE49-F238E27FC236}">
                  <a16:creationId xmlns:a16="http://schemas.microsoft.com/office/drawing/2014/main" xmlns="" id="{D7864839-A61E-4CAD-BBB5-9BC352A2A5BD}"/>
                </a:ext>
              </a:extLst>
            </p:cNvPr>
            <p:cNvSpPr txBox="1">
              <a:spLocks noChangeArrowheads="1"/>
            </p:cNvSpPr>
            <p:nvPr/>
          </p:nvSpPr>
          <p:spPr bwMode="auto">
            <a:xfrm>
              <a:off x="4179126" y="6019787"/>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36" name="TextBox 32">
              <a:extLst>
                <a:ext uri="{FF2B5EF4-FFF2-40B4-BE49-F238E27FC236}">
                  <a16:creationId xmlns:a16="http://schemas.microsoft.com/office/drawing/2014/main" xmlns="" id="{F086207C-01F0-47B4-80C0-DE44B9BF1654}"/>
                </a:ext>
              </a:extLst>
            </p:cNvPr>
            <p:cNvSpPr txBox="1">
              <a:spLocks noChangeArrowheads="1"/>
            </p:cNvSpPr>
            <p:nvPr/>
          </p:nvSpPr>
          <p:spPr bwMode="auto">
            <a:xfrm>
              <a:off x="4179126" y="2447260"/>
              <a:ext cx="1386840" cy="39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grpSp>
      <p:sp>
        <p:nvSpPr>
          <p:cNvPr id="35" name="TextBox 34">
            <a:extLst>
              <a:ext uri="{FF2B5EF4-FFF2-40B4-BE49-F238E27FC236}">
                <a16:creationId xmlns:a16="http://schemas.microsoft.com/office/drawing/2014/main" xmlns="" id="{A10FA8A4-B41F-4C57-93C4-E1DF40F85773}"/>
              </a:ext>
            </a:extLst>
          </p:cNvPr>
          <p:cNvSpPr txBox="1">
            <a:spLocks noChangeArrowheads="1"/>
          </p:cNvSpPr>
          <p:nvPr/>
        </p:nvSpPr>
        <p:spPr bwMode="auto">
          <a:xfrm>
            <a:off x="5405438" y="2859088"/>
            <a:ext cx="13874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grpSp>
        <p:nvGrpSpPr>
          <p:cNvPr id="3" name="Group 54">
            <a:extLst>
              <a:ext uri="{FF2B5EF4-FFF2-40B4-BE49-F238E27FC236}">
                <a16:creationId xmlns:a16="http://schemas.microsoft.com/office/drawing/2014/main" xmlns="" id="{7039EA64-E2A9-47DD-B173-8E778F2192F1}"/>
              </a:ext>
            </a:extLst>
          </p:cNvPr>
          <p:cNvGrpSpPr>
            <a:grpSpLocks/>
          </p:cNvGrpSpPr>
          <p:nvPr/>
        </p:nvGrpSpPr>
        <p:grpSpPr bwMode="auto">
          <a:xfrm>
            <a:off x="6515100" y="2454275"/>
            <a:ext cx="1385888" cy="3970338"/>
            <a:chOff x="6514745" y="2454348"/>
            <a:chExt cx="1386840" cy="3969476"/>
          </a:xfrm>
        </p:grpSpPr>
        <p:sp>
          <p:nvSpPr>
            <p:cNvPr id="26717" name="TextBox 43">
              <a:extLst>
                <a:ext uri="{FF2B5EF4-FFF2-40B4-BE49-F238E27FC236}">
                  <a16:creationId xmlns:a16="http://schemas.microsoft.com/office/drawing/2014/main" xmlns="" id="{E4ECA56C-A2AE-47A0-99A2-90293C991514}"/>
                </a:ext>
              </a:extLst>
            </p:cNvPr>
            <p:cNvSpPr txBox="1">
              <a:spLocks noChangeArrowheads="1"/>
            </p:cNvSpPr>
            <p:nvPr/>
          </p:nvSpPr>
          <p:spPr bwMode="auto">
            <a:xfrm>
              <a:off x="6514745" y="4027219"/>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18" name="TextBox 44">
              <a:extLst>
                <a:ext uri="{FF2B5EF4-FFF2-40B4-BE49-F238E27FC236}">
                  <a16:creationId xmlns:a16="http://schemas.microsoft.com/office/drawing/2014/main" xmlns="" id="{88AB1097-35DA-4F34-94F0-D805462B9683}"/>
                </a:ext>
              </a:extLst>
            </p:cNvPr>
            <p:cNvSpPr txBox="1">
              <a:spLocks noChangeArrowheads="1"/>
            </p:cNvSpPr>
            <p:nvPr/>
          </p:nvSpPr>
          <p:spPr bwMode="auto">
            <a:xfrm>
              <a:off x="6514745" y="2862247"/>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19" name="TextBox 45">
              <a:extLst>
                <a:ext uri="{FF2B5EF4-FFF2-40B4-BE49-F238E27FC236}">
                  <a16:creationId xmlns:a16="http://schemas.microsoft.com/office/drawing/2014/main" xmlns="" id="{6BC0B1F1-B89D-4B29-9856-DB678481FD90}"/>
                </a:ext>
              </a:extLst>
            </p:cNvPr>
            <p:cNvSpPr txBox="1">
              <a:spLocks noChangeArrowheads="1"/>
            </p:cNvSpPr>
            <p:nvPr/>
          </p:nvSpPr>
          <p:spPr bwMode="auto">
            <a:xfrm>
              <a:off x="6514745" y="3652651"/>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0" name="TextBox 46">
              <a:extLst>
                <a:ext uri="{FF2B5EF4-FFF2-40B4-BE49-F238E27FC236}">
                  <a16:creationId xmlns:a16="http://schemas.microsoft.com/office/drawing/2014/main" xmlns="" id="{4D28F183-9A3A-4E8D-9FC8-119D67A8CC9E}"/>
                </a:ext>
              </a:extLst>
            </p:cNvPr>
            <p:cNvSpPr txBox="1">
              <a:spLocks noChangeArrowheads="1"/>
            </p:cNvSpPr>
            <p:nvPr/>
          </p:nvSpPr>
          <p:spPr bwMode="auto">
            <a:xfrm>
              <a:off x="6514745" y="3230467"/>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1" name="TextBox 47">
              <a:extLst>
                <a:ext uri="{FF2B5EF4-FFF2-40B4-BE49-F238E27FC236}">
                  <a16:creationId xmlns:a16="http://schemas.microsoft.com/office/drawing/2014/main" xmlns="" id="{500FA54E-D655-422D-BE1F-C895353EBDE2}"/>
                </a:ext>
              </a:extLst>
            </p:cNvPr>
            <p:cNvSpPr txBox="1">
              <a:spLocks noChangeArrowheads="1"/>
            </p:cNvSpPr>
            <p:nvPr/>
          </p:nvSpPr>
          <p:spPr bwMode="auto">
            <a:xfrm>
              <a:off x="6514745" y="5612787"/>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2" name="TextBox 48">
              <a:extLst>
                <a:ext uri="{FF2B5EF4-FFF2-40B4-BE49-F238E27FC236}">
                  <a16:creationId xmlns:a16="http://schemas.microsoft.com/office/drawing/2014/main" xmlns="" id="{7200C6B0-C8B0-4A88-9AE8-CEB2C9510AFA}"/>
                </a:ext>
              </a:extLst>
            </p:cNvPr>
            <p:cNvSpPr txBox="1">
              <a:spLocks noChangeArrowheads="1"/>
            </p:cNvSpPr>
            <p:nvPr/>
          </p:nvSpPr>
          <p:spPr bwMode="auto">
            <a:xfrm>
              <a:off x="6514745" y="4425595"/>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3" name="TextBox 49">
              <a:extLst>
                <a:ext uri="{FF2B5EF4-FFF2-40B4-BE49-F238E27FC236}">
                  <a16:creationId xmlns:a16="http://schemas.microsoft.com/office/drawing/2014/main" xmlns="" id="{48F3C7F0-20F0-4D45-880E-6B4095C3DBBE}"/>
                </a:ext>
              </a:extLst>
            </p:cNvPr>
            <p:cNvSpPr txBox="1">
              <a:spLocks noChangeArrowheads="1"/>
            </p:cNvSpPr>
            <p:nvPr/>
          </p:nvSpPr>
          <p:spPr bwMode="auto">
            <a:xfrm>
              <a:off x="6514745" y="2454348"/>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4" name="TextBox 50">
              <a:extLst>
                <a:ext uri="{FF2B5EF4-FFF2-40B4-BE49-F238E27FC236}">
                  <a16:creationId xmlns:a16="http://schemas.microsoft.com/office/drawing/2014/main" xmlns="" id="{C085CFE6-C14F-4CF9-94D4-19D3ED6F9B62}"/>
                </a:ext>
              </a:extLst>
            </p:cNvPr>
            <p:cNvSpPr txBox="1">
              <a:spLocks noChangeArrowheads="1"/>
            </p:cNvSpPr>
            <p:nvPr/>
          </p:nvSpPr>
          <p:spPr bwMode="auto">
            <a:xfrm>
              <a:off x="6514745" y="4831907"/>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5" name="TextBox 51">
              <a:extLst>
                <a:ext uri="{FF2B5EF4-FFF2-40B4-BE49-F238E27FC236}">
                  <a16:creationId xmlns:a16="http://schemas.microsoft.com/office/drawing/2014/main" xmlns="" id="{5E02EC83-AB40-4056-A41C-2217FE8C2F0E}"/>
                </a:ext>
              </a:extLst>
            </p:cNvPr>
            <p:cNvSpPr txBox="1">
              <a:spLocks noChangeArrowheads="1"/>
            </p:cNvSpPr>
            <p:nvPr/>
          </p:nvSpPr>
          <p:spPr bwMode="auto">
            <a:xfrm>
              <a:off x="6514745" y="5236632"/>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sp>
          <p:nvSpPr>
            <p:cNvPr id="26726" name="TextBox 52">
              <a:extLst>
                <a:ext uri="{FF2B5EF4-FFF2-40B4-BE49-F238E27FC236}">
                  <a16:creationId xmlns:a16="http://schemas.microsoft.com/office/drawing/2014/main" xmlns="" id="{A0BB93F3-EC34-4008-BA03-F94245424D19}"/>
                </a:ext>
              </a:extLst>
            </p:cNvPr>
            <p:cNvSpPr txBox="1">
              <a:spLocks noChangeArrowheads="1"/>
            </p:cNvSpPr>
            <p:nvPr/>
          </p:nvSpPr>
          <p:spPr bwMode="auto">
            <a:xfrm>
              <a:off x="6514745" y="6027035"/>
              <a:ext cx="1386840" cy="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2000">
                <a:latin typeface="Times New Roman" panose="02020603050405020304" pitchFamily="18" charset="0"/>
              </a:endParaRPr>
            </a:p>
          </p:txBody>
        </p:sp>
      </p:grpSp>
      <p:sp>
        <p:nvSpPr>
          <p:cNvPr id="26716" name="Footer Placeholder 2">
            <a:extLst>
              <a:ext uri="{FF2B5EF4-FFF2-40B4-BE49-F238E27FC236}">
                <a16:creationId xmlns:a16="http://schemas.microsoft.com/office/drawing/2014/main" xmlns="" id="{C2E674FE-9C0A-4780-9120-FF1E3C47D9A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8" name="Picture 7" descr="A screenshot of a cell phone&#10;&#10;Description generated with very high confidence">
            <a:extLst>
              <a:ext uri="{FF2B5EF4-FFF2-40B4-BE49-F238E27FC236}">
                <a16:creationId xmlns:a16="http://schemas.microsoft.com/office/drawing/2014/main" xmlns="" id="{BE9EE97C-DE4D-4B06-9334-C7E97C1B3A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658" y="2447925"/>
            <a:ext cx="6628927" cy="3816302"/>
          </a:xfrm>
          <a:prstGeom prst="rect">
            <a:avLst/>
          </a:prstGeom>
        </p:spPr>
      </p:pic>
    </p:spTree>
    <p:extLst>
      <p:ext uri="{BB962C8B-B14F-4D97-AF65-F5344CB8AC3E}">
        <p14:creationId xmlns:p14="http://schemas.microsoft.com/office/powerpoint/2010/main" val="97995349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84423D06-5494-4B2F-B7B1-3AA01CC99AFB}"/>
                  </a:ext>
                </a:extLst>
              </p:cNvPr>
              <p:cNvSpPr>
                <a:spLocks noGrp="1"/>
              </p:cNvSpPr>
              <p:nvPr>
                <p:ph idx="1"/>
              </p:nvPr>
            </p:nvSpPr>
            <p:spPr>
              <a:xfrm>
                <a:off x="228600" y="1537706"/>
                <a:ext cx="8656782" cy="4525963"/>
              </a:xfrm>
            </p:spPr>
            <p:txBody>
              <a:bodyPr/>
              <a:lstStyle/>
              <a:p>
                <a:r>
                  <a:rPr lang="en-US" dirty="0"/>
                  <a:t>The sum of the negative ranks is</a:t>
                </a:r>
              </a:p>
              <a:p>
                <a:pPr marL="0" indent="0" algn="ctr">
                  <a:buNone/>
                </a:pP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2.5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 </m:t>
                    </m:r>
                  </m:oMath>
                </a14:m>
                <a:r>
                  <a:rPr lang="en-US" dirty="0" smtClean="0">
                    <a:solidFill>
                      <a:srgbClr val="C00000"/>
                    </a:solidFill>
                  </a:rPr>
                  <a:t>4 </a:t>
                </a:r>
                <a:r>
                  <a:rPr lang="en-US" dirty="0">
                    <a:solidFill>
                      <a:srgbClr val="C00000"/>
                    </a:solidFill>
                  </a:rPr>
                  <a:t>=</a:t>
                </a:r>
                <a:r>
                  <a:rPr lang="en-US" dirty="0">
                    <a:solidFill>
                      <a:srgbClr val="C00000"/>
                    </a:solidFill>
                    <a:ea typeface="Cambria Math" panose="02040503050406030204" pitchFamily="18" charset="0"/>
                  </a:rPr>
                  <a:t>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6.5</a:t>
                </a:r>
                <a:r>
                  <a:rPr lang="en-US" dirty="0"/>
                  <a:t>.</a:t>
                </a:r>
              </a:p>
              <a:p>
                <a:r>
                  <a:rPr lang="en-US" dirty="0"/>
                  <a:t>The sum of the positive ranks is</a:t>
                </a:r>
              </a:p>
              <a:p>
                <a:pPr marL="0" indent="0" algn="ctr">
                  <a:buNone/>
                </a:pPr>
                <a:r>
                  <a:rPr lang="en-US" dirty="0">
                    <a:solidFill>
                      <a:srgbClr val="C00000"/>
                    </a:solidFill>
                  </a:rPr>
                  <a:t>8 + 1 + 5.5 + 7 + 9 + 2.5 + 5.5 = 38.5</a:t>
                </a:r>
                <a:r>
                  <a:rPr lang="en-US" dirty="0"/>
                  <a:t>.</a:t>
                </a:r>
              </a:p>
              <a:p>
                <a:r>
                  <a:rPr lang="en-US" dirty="0"/>
                  <a:t>The test statistic is the smaller absolute value of these two sums. The test statistic is </a:t>
                </a:r>
                <a:r>
                  <a:rPr lang="en-US" i="1" dirty="0" err="1"/>
                  <a:t>w</a:t>
                </a:r>
                <a:r>
                  <a:rPr lang="en-US" i="1" baseline="-25000" dirty="0" err="1"/>
                  <a:t>s</a:t>
                </a:r>
                <a:r>
                  <a:rPr lang="en-US" dirty="0" smtClean="0"/>
                  <a:t>= 6.5</a:t>
                </a:r>
                <a:r>
                  <a:rPr lang="en-US" dirty="0"/>
                  <a:t>. Because 6.5 &lt; 8, you </a:t>
                </a:r>
                <a:r>
                  <a:rPr lang="en-US" dirty="0">
                    <a:solidFill>
                      <a:srgbClr val="C00000"/>
                    </a:solidFill>
                  </a:rPr>
                  <a:t>reject the null hypothesis.</a:t>
                </a:r>
              </a:p>
              <a:p>
                <a:r>
                  <a:rPr lang="en-US" dirty="0"/>
                  <a:t>There is enough evidence at the 5% level of significance to support the claim that golfers can lower their scores by using the newly designed clubs.</a:t>
                </a:r>
              </a:p>
            </p:txBody>
          </p:sp>
        </mc:Choice>
        <mc:Fallback xmlns="">
          <p:sp>
            <p:nvSpPr>
              <p:cNvPr id="2" name="Content Placeholder 1">
                <a:extLst>
                  <a:ext uri="{FF2B5EF4-FFF2-40B4-BE49-F238E27FC236}">
                    <a16:creationId xmlns:a16="http://schemas.microsoft.com/office/drawing/2014/main" xmlns:a14="http://schemas.microsoft.com/office/drawing/2010/main" xmlns="" id="{84423D06-5494-4B2F-B7B1-3AA01CC99AFB}"/>
                  </a:ext>
                </a:extLst>
              </p:cNvPr>
              <p:cNvSpPr>
                <a:spLocks noGrp="1" noRot="1" noChangeAspect="1" noMove="1" noResize="1" noEditPoints="1" noAdjustHandles="1" noChangeArrowheads="1" noChangeShapeType="1" noTextEdit="1"/>
              </p:cNvSpPr>
              <p:nvPr>
                <p:ph idx="1"/>
              </p:nvPr>
            </p:nvSpPr>
            <p:spPr>
              <a:xfrm>
                <a:off x="228600" y="1537706"/>
                <a:ext cx="8656782" cy="4525963"/>
              </a:xfrm>
              <a:blipFill rotWithShape="1">
                <a:blip r:embed="rId2"/>
                <a:stretch>
                  <a:fillRect l="-1268" t="-1346" r="-1338" b="-9421"/>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6B783165-99E9-435D-862C-2E5D01802B0F}"/>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Signed-Rank Test</a:t>
            </a:r>
            <a:endParaRPr lang="en-US" dirty="0">
              <a:solidFill>
                <a:schemeClr val="accent3"/>
              </a:solidFill>
              <a:ea typeface="+mj-ea"/>
            </a:endParaRPr>
          </a:p>
        </p:txBody>
      </p:sp>
      <p:sp>
        <p:nvSpPr>
          <p:cNvPr id="27654" name="Footer Placeholder 2">
            <a:extLst>
              <a:ext uri="{FF2B5EF4-FFF2-40B4-BE49-F238E27FC236}">
                <a16:creationId xmlns:a16="http://schemas.microsoft.com/office/drawing/2014/main" xmlns="" id="{05F0D9A4-45F5-4E07-A4AF-A2E27D3FA6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3018006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xmlns="" id="{27180198-4352-4ED7-B0F7-8B86BD96D2C2}"/>
              </a:ext>
            </a:extLst>
          </p:cNvPr>
          <p:cNvSpPr>
            <a:spLocks noGrp="1" noChangeArrowheads="1"/>
          </p:cNvSpPr>
          <p:nvPr>
            <p:ph type="title"/>
          </p:nvPr>
        </p:nvSpPr>
        <p:spPr>
          <a:noFill/>
        </p:spPr>
        <p:txBody>
          <a:bodyPr/>
          <a:lstStyle/>
          <a:p>
            <a:pPr eaLnBrk="1" hangingPunct="1"/>
            <a:r>
              <a:rPr lang="en-US" altLang="en-US"/>
              <a:t>The Wilcoxon Rank Sum Test</a:t>
            </a:r>
          </a:p>
        </p:txBody>
      </p:sp>
      <p:sp>
        <p:nvSpPr>
          <p:cNvPr id="59395" name="Content Placeholder 4">
            <a:extLst>
              <a:ext uri="{FF2B5EF4-FFF2-40B4-BE49-F238E27FC236}">
                <a16:creationId xmlns:a16="http://schemas.microsoft.com/office/drawing/2014/main" xmlns="" id="{157563F5-6F0C-42D4-8130-5222D614963C}"/>
              </a:ext>
            </a:extLst>
          </p:cNvPr>
          <p:cNvSpPr>
            <a:spLocks noGrp="1"/>
          </p:cNvSpPr>
          <p:nvPr>
            <p:ph idx="1"/>
          </p:nvPr>
        </p:nvSpPr>
        <p:spPr>
          <a:xfrm>
            <a:off x="457200" y="1430338"/>
            <a:ext cx="8229600" cy="4525962"/>
          </a:xfrm>
        </p:spPr>
        <p:txBody>
          <a:bodyPr/>
          <a:lstStyle/>
          <a:p>
            <a:pPr>
              <a:buFont typeface="Arial" panose="020B0604020202020204" pitchFamily="34" charset="0"/>
              <a:buNone/>
            </a:pPr>
            <a:r>
              <a:rPr lang="en-US" altLang="en-US" b="1">
                <a:solidFill>
                  <a:schemeClr val="accent2"/>
                </a:solidFill>
              </a:rPr>
              <a:t>Wilcoxon Rank Sum Test</a:t>
            </a:r>
            <a:r>
              <a:rPr lang="en-US" altLang="en-US">
                <a:solidFill>
                  <a:schemeClr val="accent2"/>
                </a:solidFill>
              </a:rPr>
              <a:t> </a:t>
            </a:r>
          </a:p>
          <a:p>
            <a:r>
              <a:rPr lang="en-US" altLang="en-US"/>
              <a:t>A nonparametric test that can be used to determine whether two </a:t>
            </a:r>
            <a:r>
              <a:rPr lang="en-US" altLang="en-US" i="1"/>
              <a:t>independent</a:t>
            </a:r>
            <a:r>
              <a:rPr lang="en-US" altLang="en-US"/>
              <a:t> samples were selected from populations having the same distribution. </a:t>
            </a:r>
          </a:p>
          <a:p>
            <a:r>
              <a:rPr lang="en-US" altLang="en-US"/>
              <a:t>A requirement for the Wilcoxon rank sum test is that the sample size of both samples must be at least 10.</a:t>
            </a:r>
          </a:p>
          <a:p>
            <a:r>
              <a:rPr lang="en-US" altLang="en-US" i="1"/>
              <a:t>n</a:t>
            </a:r>
            <a:r>
              <a:rPr lang="en-US" altLang="en-US" baseline="-25000"/>
              <a:t>1</a:t>
            </a:r>
            <a:r>
              <a:rPr lang="en-US" altLang="en-US"/>
              <a:t> represents the size of the smaller sample and </a:t>
            </a:r>
            <a:r>
              <a:rPr lang="en-US" altLang="en-US" i="1"/>
              <a:t>n</a:t>
            </a:r>
            <a:r>
              <a:rPr lang="en-US" altLang="en-US" baseline="-25000"/>
              <a:t>2</a:t>
            </a:r>
            <a:r>
              <a:rPr lang="en-US" altLang="en-US"/>
              <a:t> represents the size of the larger sample.</a:t>
            </a:r>
          </a:p>
          <a:p>
            <a:r>
              <a:rPr lang="en-US" altLang="en-US"/>
              <a:t>When calculating the sum of the ranks </a:t>
            </a:r>
            <a:r>
              <a:rPr lang="en-US" altLang="en-US" i="1"/>
              <a:t>R</a:t>
            </a:r>
            <a:r>
              <a:rPr lang="en-US" altLang="en-US"/>
              <a:t>, use the ranks for the smaller of the two samples.</a:t>
            </a:r>
            <a:endParaRPr lang="en-US" altLang="en-US">
              <a:sym typeface="Symbol" panose="05050102010706020507" pitchFamily="18" charset="2"/>
            </a:endParaRPr>
          </a:p>
          <a:p>
            <a:endParaRPr lang="en-US" altLang="en-US"/>
          </a:p>
        </p:txBody>
      </p:sp>
      <p:sp>
        <p:nvSpPr>
          <p:cNvPr id="29699" name="Footer Placeholder 2">
            <a:extLst>
              <a:ext uri="{FF2B5EF4-FFF2-40B4-BE49-F238E27FC236}">
                <a16:creationId xmlns:a16="http://schemas.microsoft.com/office/drawing/2014/main" xmlns="" id="{41D71F4F-8F20-4EFD-BF6F-9109A117272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6068529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xmlns="" id="{330DFFFE-6CAB-4D0D-854A-F29ACDDEA514}"/>
              </a:ext>
            </a:extLst>
          </p:cNvPr>
          <p:cNvSpPr>
            <a:spLocks noGrp="1" noChangeArrowheads="1"/>
          </p:cNvSpPr>
          <p:nvPr>
            <p:ph type="title"/>
          </p:nvPr>
        </p:nvSpPr>
        <p:spPr>
          <a:noFill/>
        </p:spPr>
        <p:txBody>
          <a:bodyPr/>
          <a:lstStyle/>
          <a:p>
            <a:pPr eaLnBrk="1" hangingPunct="1"/>
            <a:r>
              <a:rPr lang="en-US" altLang="en-US"/>
              <a:t>Test Statistic for The Wilcoxon Rank Sum Test</a:t>
            </a:r>
          </a:p>
        </p:txBody>
      </p:sp>
      <p:sp>
        <p:nvSpPr>
          <p:cNvPr id="30722" name="Content Placeholder 6">
            <a:extLst>
              <a:ext uri="{FF2B5EF4-FFF2-40B4-BE49-F238E27FC236}">
                <a16:creationId xmlns:a16="http://schemas.microsoft.com/office/drawing/2014/main" xmlns="" id="{A1E14815-4308-4393-980A-6676BAFD71AF}"/>
              </a:ext>
            </a:extLst>
          </p:cNvPr>
          <p:cNvSpPr>
            <a:spLocks noGrp="1"/>
          </p:cNvSpPr>
          <p:nvPr>
            <p:ph idx="1"/>
          </p:nvPr>
        </p:nvSpPr>
        <p:spPr>
          <a:xfrm>
            <a:off x="457200" y="1600200"/>
            <a:ext cx="8229600" cy="1122363"/>
          </a:xfrm>
        </p:spPr>
        <p:txBody>
          <a:bodyPr/>
          <a:lstStyle/>
          <a:p>
            <a:r>
              <a:rPr lang="en-US" altLang="en-US"/>
              <a:t>Given two independent samples, the </a:t>
            </a:r>
            <a:r>
              <a:rPr lang="en-US" altLang="en-US" b="1"/>
              <a:t>test statistic </a:t>
            </a:r>
            <a:r>
              <a:rPr lang="en-US" altLang="en-US" i="1"/>
              <a:t>z</a:t>
            </a:r>
            <a:r>
              <a:rPr lang="en-US" altLang="en-US"/>
              <a:t> for the Wilcoxon rank sum test is </a:t>
            </a:r>
          </a:p>
        </p:txBody>
      </p:sp>
      <p:graphicFrame>
        <p:nvGraphicFramePr>
          <p:cNvPr id="30723" name="Object 4">
            <a:extLst>
              <a:ext uri="{FF2B5EF4-FFF2-40B4-BE49-F238E27FC236}">
                <a16:creationId xmlns:a16="http://schemas.microsoft.com/office/drawing/2014/main" xmlns="" id="{985CFAAB-245A-47DD-8FB9-032EA1FF2C0A}"/>
              </a:ext>
            </a:extLst>
          </p:cNvPr>
          <p:cNvGraphicFramePr>
            <a:graphicFrameLocks noChangeAspect="1"/>
          </p:cNvGraphicFramePr>
          <p:nvPr/>
        </p:nvGraphicFramePr>
        <p:xfrm>
          <a:off x="2490788" y="2568575"/>
          <a:ext cx="1698625" cy="919163"/>
        </p:xfrm>
        <a:graphic>
          <a:graphicData uri="http://schemas.openxmlformats.org/presentationml/2006/ole">
            <mc:AlternateContent xmlns:mc="http://schemas.openxmlformats.org/markup-compatibility/2006">
              <mc:Choice xmlns:v="urn:schemas-microsoft-com:vml" Requires="v">
                <p:oleObj spid="_x0000_s4152" name="Equation" r:id="rId3" imgW="1320227" imgH="710891" progId="Equation.DSMT4">
                  <p:embed/>
                </p:oleObj>
              </mc:Choice>
              <mc:Fallback>
                <p:oleObj name="Equation" r:id="rId3" imgW="1320227" imgH="710891" progId="Equation.DSMT4">
                  <p:embed/>
                  <p:pic>
                    <p:nvPicPr>
                      <p:cNvPr id="30723" name="Object 4">
                        <a:extLst>
                          <a:ext uri="{FF2B5EF4-FFF2-40B4-BE49-F238E27FC236}">
                            <a16:creationId xmlns:a16="http://schemas.microsoft.com/office/drawing/2014/main" xmlns="" id="{985CFAAB-245A-47DD-8FB9-032EA1FF2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0788" y="2568575"/>
                        <a:ext cx="1698625" cy="919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4" name="Object 6">
            <a:extLst>
              <a:ext uri="{FF2B5EF4-FFF2-40B4-BE49-F238E27FC236}">
                <a16:creationId xmlns:a16="http://schemas.microsoft.com/office/drawing/2014/main" xmlns="" id="{6ADCE2C3-8E6C-4D86-A98A-5A47658D669D}"/>
              </a:ext>
            </a:extLst>
          </p:cNvPr>
          <p:cNvGraphicFramePr>
            <a:graphicFrameLocks noChangeAspect="1"/>
          </p:cNvGraphicFramePr>
          <p:nvPr/>
        </p:nvGraphicFramePr>
        <p:xfrm>
          <a:off x="1095375" y="4833938"/>
          <a:ext cx="2805113" cy="820737"/>
        </p:xfrm>
        <a:graphic>
          <a:graphicData uri="http://schemas.openxmlformats.org/presentationml/2006/ole">
            <mc:AlternateContent xmlns:mc="http://schemas.openxmlformats.org/markup-compatibility/2006">
              <mc:Choice xmlns:v="urn:schemas-microsoft-com:vml" Requires="v">
                <p:oleObj spid="_x0000_s4153" name="Equation" r:id="rId5" imgW="2260600" imgH="660400" progId="Equation.DSMT4">
                  <p:embed/>
                </p:oleObj>
              </mc:Choice>
              <mc:Fallback>
                <p:oleObj name="Equation" r:id="rId5" imgW="2260600" imgH="660400" progId="Equation.DSMT4">
                  <p:embed/>
                  <p:pic>
                    <p:nvPicPr>
                      <p:cNvPr id="30724" name="Object 6">
                        <a:extLst>
                          <a:ext uri="{FF2B5EF4-FFF2-40B4-BE49-F238E27FC236}">
                            <a16:creationId xmlns:a16="http://schemas.microsoft.com/office/drawing/2014/main" xmlns="" id="{6ADCE2C3-8E6C-4D86-A98A-5A47658D66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5375" y="4833938"/>
                        <a:ext cx="2805113" cy="820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5" name="Object 7">
            <a:extLst>
              <a:ext uri="{FF2B5EF4-FFF2-40B4-BE49-F238E27FC236}">
                <a16:creationId xmlns:a16="http://schemas.microsoft.com/office/drawing/2014/main" xmlns="" id="{63D04634-59CF-4CBF-A06D-51916132BC33}"/>
              </a:ext>
            </a:extLst>
          </p:cNvPr>
          <p:cNvGraphicFramePr>
            <a:graphicFrameLocks noChangeAspect="1"/>
          </p:cNvGraphicFramePr>
          <p:nvPr/>
        </p:nvGraphicFramePr>
        <p:xfrm>
          <a:off x="5119688" y="4832350"/>
          <a:ext cx="2998787" cy="823913"/>
        </p:xfrm>
        <a:graphic>
          <a:graphicData uri="http://schemas.openxmlformats.org/presentationml/2006/ole">
            <mc:AlternateContent xmlns:mc="http://schemas.openxmlformats.org/markup-compatibility/2006">
              <mc:Choice xmlns:v="urn:schemas-microsoft-com:vml" Requires="v">
                <p:oleObj spid="_x0000_s4154" name="Equation" r:id="rId7" imgW="2730500" imgH="749300" progId="Equation.DSMT4">
                  <p:embed/>
                </p:oleObj>
              </mc:Choice>
              <mc:Fallback>
                <p:oleObj name="Equation" r:id="rId7" imgW="2730500" imgH="749300" progId="Equation.DSMT4">
                  <p:embed/>
                  <p:pic>
                    <p:nvPicPr>
                      <p:cNvPr id="30725" name="Object 7">
                        <a:extLst>
                          <a:ext uri="{FF2B5EF4-FFF2-40B4-BE49-F238E27FC236}">
                            <a16:creationId xmlns:a16="http://schemas.microsoft.com/office/drawing/2014/main" xmlns="" id="{63D04634-59CF-4CBF-A06D-51916132BC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9688" y="4832350"/>
                        <a:ext cx="2998787"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0726" name="Rectangle 7">
            <a:extLst>
              <a:ext uri="{FF2B5EF4-FFF2-40B4-BE49-F238E27FC236}">
                <a16:creationId xmlns:a16="http://schemas.microsoft.com/office/drawing/2014/main" xmlns="" id="{5E42DDF4-B31B-4623-8722-70629D392848}"/>
              </a:ext>
            </a:extLst>
          </p:cNvPr>
          <p:cNvSpPr>
            <a:spLocks noChangeArrowheads="1"/>
          </p:cNvSpPr>
          <p:nvPr/>
        </p:nvSpPr>
        <p:spPr bwMode="auto">
          <a:xfrm>
            <a:off x="765175" y="3457575"/>
            <a:ext cx="8208963"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95000"/>
              </a:lnSpc>
              <a:spcBef>
                <a:spcPct val="30000"/>
              </a:spcBef>
              <a:buClr>
                <a:srgbClr val="D17230"/>
              </a:buClr>
            </a:pPr>
            <a:r>
              <a:rPr lang="en-US" altLang="en-US" sz="28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where    </a:t>
            </a:r>
          </a:p>
          <a:p>
            <a:pPr>
              <a:lnSpc>
                <a:spcPct val="95000"/>
              </a:lnSpc>
              <a:spcBef>
                <a:spcPct val="30000"/>
              </a:spcBef>
              <a:buClr>
                <a:srgbClr val="D17230"/>
              </a:buClr>
            </a:pPr>
            <a:r>
              <a:rPr lang="en-US" altLang="en-US" sz="2800" i="1"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en-US" sz="2800" i="1" dirty="0">
                <a:solidFill>
                  <a:schemeClr val="accent2"/>
                </a:solidFill>
                <a:latin typeface="Times New Roman" panose="02020603050405020304" pitchFamily="18" charset="0"/>
                <a:cs typeface="Times New Roman" panose="02020603050405020304" pitchFamily="18" charset="0"/>
                <a:sym typeface="Symbol" panose="05050102010706020507" pitchFamily="18" charset="2"/>
              </a:rPr>
              <a:t>R </a:t>
            </a:r>
            <a:r>
              <a:rPr lang="en-US" altLang="en-US" sz="2800" dirty="0">
                <a:solidFill>
                  <a:schemeClr val="accent2"/>
                </a:solidFill>
                <a:latin typeface="Times New Roman" panose="02020603050405020304" pitchFamily="18" charset="0"/>
                <a:cs typeface="Times New Roman" panose="02020603050405020304" pitchFamily="18" charset="0"/>
                <a:sym typeface="Symbol" panose="05050102010706020507" pitchFamily="18" charset="2"/>
              </a:rPr>
              <a:t>= sum of the ranks for the smaller sample</a:t>
            </a:r>
            <a:r>
              <a:rPr lang="en-US" altLang="en-US" sz="28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en-US" sz="1800" dirty="0"/>
          </a:p>
        </p:txBody>
      </p:sp>
      <p:sp>
        <p:nvSpPr>
          <p:cNvPr id="9" name="TextBox 8">
            <a:extLst>
              <a:ext uri="{FF2B5EF4-FFF2-40B4-BE49-F238E27FC236}">
                <a16:creationId xmlns:a16="http://schemas.microsoft.com/office/drawing/2014/main" xmlns="" id="{A32309BF-9A41-4E8F-A6F3-8F681EB1C9EC}"/>
              </a:ext>
            </a:extLst>
          </p:cNvPr>
          <p:cNvSpPr txBox="1"/>
          <p:nvPr/>
        </p:nvSpPr>
        <p:spPr>
          <a:xfrm>
            <a:off x="4154488" y="4983163"/>
            <a:ext cx="828675" cy="519112"/>
          </a:xfrm>
          <a:prstGeom prst="rect">
            <a:avLst/>
          </a:prstGeom>
          <a:noFill/>
        </p:spPr>
        <p:txBody>
          <a:bodyPr>
            <a:spAutoFit/>
          </a:bodyPr>
          <a:lstStyle/>
          <a:p>
            <a:pPr>
              <a:defRPr/>
            </a:pPr>
            <a:r>
              <a:rPr lang="en-US" sz="2800" dirty="0">
                <a:latin typeface="+mn-lt"/>
                <a:ea typeface="+mn-ea"/>
                <a:cs typeface="Arial" charset="0"/>
              </a:rPr>
              <a:t>and</a:t>
            </a:r>
          </a:p>
        </p:txBody>
      </p:sp>
      <p:sp>
        <p:nvSpPr>
          <p:cNvPr id="30728" name="Footer Placeholder 2">
            <a:extLst>
              <a:ext uri="{FF2B5EF4-FFF2-40B4-BE49-F238E27FC236}">
                <a16:creationId xmlns:a16="http://schemas.microsoft.com/office/drawing/2014/main" xmlns="" id="{DAE2E91F-9320-43FB-A93C-76116F0856D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59523839"/>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xmlns="" id="{01C81F8A-6D4E-4A87-98E3-B34477C38A7F}"/>
              </a:ext>
            </a:extLst>
          </p:cNvPr>
          <p:cNvSpPr>
            <a:spLocks noGrp="1" noChangeArrowheads="1"/>
          </p:cNvSpPr>
          <p:nvPr>
            <p:ph type="title"/>
          </p:nvPr>
        </p:nvSpPr>
        <p:spPr/>
        <p:txBody>
          <a:bodyPr/>
          <a:lstStyle/>
          <a:p>
            <a:pPr eaLnBrk="1" hangingPunct="1"/>
            <a:r>
              <a:rPr lang="en-US" altLang="en-US" dirty="0"/>
              <a:t>Performing a Wilcoxon Rank Sum Test</a:t>
            </a:r>
            <a:endParaRPr lang="el-GR" altLang="en-US" dirty="0"/>
          </a:p>
        </p:txBody>
      </p:sp>
      <p:sp>
        <p:nvSpPr>
          <p:cNvPr id="1100804" name="Text Box 4">
            <a:extLst>
              <a:ext uri="{FF2B5EF4-FFF2-40B4-BE49-F238E27FC236}">
                <a16:creationId xmlns:a16="http://schemas.microsoft.com/office/drawing/2014/main" xmlns="" id="{283566BC-5669-4764-A121-CBB8B63E5650}"/>
              </a:ext>
            </a:extLst>
          </p:cNvPr>
          <p:cNvSpPr txBox="1">
            <a:spLocks noChangeArrowheads="1"/>
          </p:cNvSpPr>
          <p:nvPr/>
        </p:nvSpPr>
        <p:spPr bwMode="auto">
          <a:xfrm>
            <a:off x="295275" y="2035318"/>
            <a:ext cx="5148263" cy="41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57200" indent="-4572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9pPr>
          </a:lstStyle>
          <a:p>
            <a:pPr eaLnBrk="1" hangingPunct="1">
              <a:spcBef>
                <a:spcPct val="55000"/>
              </a:spcBef>
              <a:buFontTx/>
              <a:buAutoNum type="arabicPeriod"/>
              <a:defRPr/>
            </a:pPr>
            <a:r>
              <a:rPr lang="en-US" altLang="en-US" sz="2600" dirty="0">
                <a:ea typeface="+mn-ea"/>
                <a:cs typeface="Arial" charset="0"/>
              </a:rPr>
              <a:t>Verify that the samples are random and independent.</a:t>
            </a:r>
          </a:p>
          <a:p>
            <a:pPr eaLnBrk="1" hangingPunct="1">
              <a:spcBef>
                <a:spcPct val="55000"/>
              </a:spcBef>
              <a:buFontTx/>
              <a:buAutoNum type="arabicPeriod"/>
              <a:defRPr/>
            </a:pPr>
            <a:r>
              <a:rPr lang="en-US" altLang="en-US" sz="2600" dirty="0">
                <a:ea typeface="+mn-ea"/>
                <a:cs typeface="Arial" charset="0"/>
                <a:sym typeface="Symbol" pitchFamily="18" charset="2"/>
              </a:rPr>
              <a:t>Identify the claim. State the null and alternative hypotheses.</a:t>
            </a:r>
          </a:p>
          <a:p>
            <a:pPr eaLnBrk="1" hangingPunct="1">
              <a:spcBef>
                <a:spcPct val="55000"/>
              </a:spcBef>
              <a:buFontTx/>
              <a:buAutoNum type="arabicPeriod"/>
              <a:defRPr/>
            </a:pPr>
            <a:r>
              <a:rPr lang="en-US" altLang="en-US" sz="2600" dirty="0">
                <a:ea typeface="+mn-ea"/>
                <a:cs typeface="Arial" charset="0"/>
                <a:sym typeface="Symbol" pitchFamily="18" charset="2"/>
              </a:rPr>
              <a:t>Specify the level of significance.</a:t>
            </a:r>
          </a:p>
          <a:p>
            <a:pPr eaLnBrk="1" hangingPunct="1">
              <a:spcBef>
                <a:spcPct val="55000"/>
              </a:spcBef>
              <a:buFontTx/>
              <a:buAutoNum type="arabicPeriod"/>
              <a:defRPr/>
            </a:pPr>
            <a:r>
              <a:rPr lang="en-US" altLang="en-US" sz="2600" dirty="0">
                <a:ea typeface="+mn-ea"/>
                <a:cs typeface="Arial" charset="0"/>
                <a:sym typeface="Symbol" pitchFamily="18" charset="2"/>
              </a:rPr>
              <a:t>Determine the critical value(s) and the rejection region(s).</a:t>
            </a:r>
          </a:p>
          <a:p>
            <a:pPr eaLnBrk="1" hangingPunct="1">
              <a:spcBef>
                <a:spcPct val="55000"/>
              </a:spcBef>
              <a:buFontTx/>
              <a:buAutoNum type="arabicPeriod"/>
              <a:defRPr/>
            </a:pPr>
            <a:r>
              <a:rPr lang="en-US" altLang="en-US" sz="2600" dirty="0">
                <a:ea typeface="+mn-ea"/>
                <a:cs typeface="Arial" charset="0"/>
                <a:sym typeface="Symbol" pitchFamily="18" charset="2"/>
              </a:rPr>
              <a:t>Determine the sample sizes.</a:t>
            </a:r>
            <a:endParaRPr lang="en-US" altLang="en-US" sz="2600" dirty="0">
              <a:ea typeface="+mn-ea"/>
              <a:cs typeface="Arial" charset="0"/>
            </a:endParaRPr>
          </a:p>
        </p:txBody>
      </p:sp>
      <p:sp>
        <p:nvSpPr>
          <p:cNvPr id="47108" name="Text Box 8">
            <a:extLst>
              <a:ext uri="{FF2B5EF4-FFF2-40B4-BE49-F238E27FC236}">
                <a16:creationId xmlns:a16="http://schemas.microsoft.com/office/drawing/2014/main" xmlns="" id="{F19B9763-00E1-4AA4-86B4-ADFCF417DE67}"/>
              </a:ext>
            </a:extLst>
          </p:cNvPr>
          <p:cNvSpPr txBox="1">
            <a:spLocks noChangeArrowheads="1"/>
          </p:cNvSpPr>
          <p:nvPr/>
        </p:nvSpPr>
        <p:spPr bwMode="auto">
          <a:xfrm>
            <a:off x="5689600" y="3038618"/>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1100809" name="Text Box 9">
            <a:extLst>
              <a:ext uri="{FF2B5EF4-FFF2-40B4-BE49-F238E27FC236}">
                <a16:creationId xmlns:a16="http://schemas.microsoft.com/office/drawing/2014/main" xmlns="" id="{EFD83028-91D6-4190-BBA7-1906F71F5490}"/>
              </a:ext>
            </a:extLst>
          </p:cNvPr>
          <p:cNvSpPr txBox="1">
            <a:spLocks noChangeArrowheads="1"/>
          </p:cNvSpPr>
          <p:nvPr/>
        </p:nvSpPr>
        <p:spPr bwMode="auto">
          <a:xfrm>
            <a:off x="5853113" y="4041918"/>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n-US" altLang="en-US" sz="2600" i="1">
                <a:latin typeface="Times New Roman" panose="02020603050405020304" pitchFamily="18" charset="0"/>
                <a:sym typeface="Symbol" panose="05050102010706020507" pitchFamily="18" charset="2"/>
              </a:rPr>
              <a:t></a:t>
            </a:r>
            <a:r>
              <a:rPr lang="en-US" altLang="en-US" sz="2600">
                <a:latin typeface="Times New Roman" panose="02020603050405020304" pitchFamily="18" charset="0"/>
                <a:sym typeface="Symbol" panose="05050102010706020507" pitchFamily="18" charset="2"/>
              </a:rPr>
              <a:t>.</a:t>
            </a:r>
          </a:p>
        </p:txBody>
      </p:sp>
      <p:sp>
        <p:nvSpPr>
          <p:cNvPr id="31749" name="Text Box 26">
            <a:extLst>
              <a:ext uri="{FF2B5EF4-FFF2-40B4-BE49-F238E27FC236}">
                <a16:creationId xmlns:a16="http://schemas.microsoft.com/office/drawing/2014/main" xmlns="" id="{D4A5C754-431C-48DD-8A35-4109EB92153F}"/>
              </a:ext>
            </a:extLst>
          </p:cNvPr>
          <p:cNvSpPr txBox="1">
            <a:spLocks noChangeArrowheads="1"/>
          </p:cNvSpPr>
          <p:nvPr/>
        </p:nvSpPr>
        <p:spPr bwMode="auto">
          <a:xfrm>
            <a:off x="320675" y="1465405"/>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8" name="Text Box 9">
            <a:extLst>
              <a:ext uri="{FF2B5EF4-FFF2-40B4-BE49-F238E27FC236}">
                <a16:creationId xmlns:a16="http://schemas.microsoft.com/office/drawing/2014/main" xmlns="" id="{80047083-015E-4DB1-B1D1-F338A2E4F3BB}"/>
              </a:ext>
            </a:extLst>
          </p:cNvPr>
          <p:cNvSpPr txBox="1">
            <a:spLocks noChangeArrowheads="1"/>
          </p:cNvSpPr>
          <p:nvPr/>
        </p:nvSpPr>
        <p:spPr bwMode="auto">
          <a:xfrm>
            <a:off x="5781675" y="4707080"/>
            <a:ext cx="2667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Use Table 4 in Appendix B.</a:t>
            </a:r>
            <a:endParaRPr lang="en-US" altLang="en-US" sz="2600">
              <a:latin typeface="Times New Roman" panose="02020603050405020304" pitchFamily="18" charset="0"/>
              <a:sym typeface="Symbol" panose="05050102010706020507" pitchFamily="18" charset="2"/>
            </a:endParaRPr>
          </a:p>
        </p:txBody>
      </p:sp>
      <p:sp>
        <p:nvSpPr>
          <p:cNvPr id="9" name="Text Box 9">
            <a:extLst>
              <a:ext uri="{FF2B5EF4-FFF2-40B4-BE49-F238E27FC236}">
                <a16:creationId xmlns:a16="http://schemas.microsoft.com/office/drawing/2014/main" xmlns="" id="{0FD2DD66-73D9-4310-B2CC-2DE343C41B18}"/>
              </a:ext>
            </a:extLst>
          </p:cNvPr>
          <p:cNvSpPr txBox="1">
            <a:spLocks noChangeArrowheads="1"/>
          </p:cNvSpPr>
          <p:nvPr/>
        </p:nvSpPr>
        <p:spPr bwMode="auto">
          <a:xfrm>
            <a:off x="5853113" y="5710380"/>
            <a:ext cx="12398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dirty="0">
                <a:latin typeface="Times New Roman" panose="02020603050405020304" pitchFamily="18" charset="0"/>
              </a:rPr>
              <a:t>n</a:t>
            </a:r>
            <a:r>
              <a:rPr lang="en-US" altLang="en-US" sz="2600" baseline="-25000" dirty="0">
                <a:latin typeface="Times New Roman" panose="02020603050405020304" pitchFamily="18" charset="0"/>
              </a:rPr>
              <a:t>1</a:t>
            </a:r>
            <a:r>
              <a:rPr lang="en-US" altLang="en-US" sz="2600" dirty="0">
                <a:latin typeface="Times New Roman" panose="02020603050405020304" pitchFamily="18" charset="0"/>
              </a:rPr>
              <a:t> ≤ </a:t>
            </a:r>
            <a:r>
              <a:rPr lang="en-US" altLang="en-US" sz="2600" i="1" dirty="0">
                <a:latin typeface="Times New Roman" panose="02020603050405020304" pitchFamily="18" charset="0"/>
              </a:rPr>
              <a:t>n</a:t>
            </a:r>
            <a:r>
              <a:rPr lang="en-US" altLang="en-US" sz="2600" baseline="-25000" dirty="0">
                <a:latin typeface="Times New Roman" panose="02020603050405020304" pitchFamily="18" charset="0"/>
              </a:rPr>
              <a:t>2</a:t>
            </a:r>
            <a:endParaRPr lang="en-US" altLang="en-US" sz="2600" baseline="-25000" dirty="0">
              <a:latin typeface="Times New Roman" panose="02020603050405020304" pitchFamily="18" charset="0"/>
              <a:sym typeface="Symbol" panose="05050102010706020507" pitchFamily="18" charset="2"/>
            </a:endParaRPr>
          </a:p>
        </p:txBody>
      </p:sp>
      <p:sp>
        <p:nvSpPr>
          <p:cNvPr id="31752" name="Footer Placeholder 2">
            <a:extLst>
              <a:ext uri="{FF2B5EF4-FFF2-40B4-BE49-F238E27FC236}">
                <a16:creationId xmlns:a16="http://schemas.microsoft.com/office/drawing/2014/main" xmlns="" id="{40705234-5A4C-4EE4-99C7-26CD403270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3888464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0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0080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0080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0080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10080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1100809"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xmlns="" id="{ED3825EC-AAA5-4DA1-A352-C603684CEFFE}"/>
              </a:ext>
            </a:extLst>
          </p:cNvPr>
          <p:cNvSpPr>
            <a:spLocks noGrp="1" noChangeArrowheads="1"/>
          </p:cNvSpPr>
          <p:nvPr>
            <p:ph type="title"/>
          </p:nvPr>
        </p:nvSpPr>
        <p:spPr/>
        <p:txBody>
          <a:bodyPr/>
          <a:lstStyle/>
          <a:p>
            <a:pPr eaLnBrk="1" hangingPunct="1"/>
            <a:r>
              <a:rPr lang="en-US" altLang="en-US" dirty="0"/>
              <a:t>Performing a Wilcoxon Rank Sum Test</a:t>
            </a:r>
            <a:endParaRPr lang="el-GR" altLang="en-US" dirty="0"/>
          </a:p>
        </p:txBody>
      </p:sp>
      <p:sp>
        <p:nvSpPr>
          <p:cNvPr id="1100804" name="Text Box 4">
            <a:extLst>
              <a:ext uri="{FF2B5EF4-FFF2-40B4-BE49-F238E27FC236}">
                <a16:creationId xmlns:a16="http://schemas.microsoft.com/office/drawing/2014/main" xmlns="" id="{D6436934-FF61-4CB3-A900-846CE19BB056}"/>
              </a:ext>
            </a:extLst>
          </p:cNvPr>
          <p:cNvSpPr txBox="1">
            <a:spLocks noChangeArrowheads="1"/>
          </p:cNvSpPr>
          <p:nvPr/>
        </p:nvSpPr>
        <p:spPr bwMode="auto">
          <a:xfrm>
            <a:off x="295275" y="2128113"/>
            <a:ext cx="5148263"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971550" indent="-5143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6"/>
            </a:pPr>
            <a:r>
              <a:rPr lang="en-US" altLang="en-US" sz="2600">
                <a:latin typeface="Times New Roman" panose="02020603050405020304" pitchFamily="18" charset="0"/>
              </a:rPr>
              <a:t>Find the sum of the ranks for the smaller sample.</a:t>
            </a:r>
          </a:p>
          <a:p>
            <a:pPr lvl="1" eaLnBrk="1" hangingPunct="1">
              <a:spcBef>
                <a:spcPct val="55000"/>
              </a:spcBef>
              <a:buClr>
                <a:schemeClr val="accent1"/>
              </a:buClr>
              <a:buFont typeface="Arial" panose="020B0604020202020204" pitchFamily="34" charset="0"/>
              <a:buAutoNum type="alphaLcPeriod"/>
            </a:pPr>
            <a:r>
              <a:rPr lang="en-US" altLang="en-US" sz="2600">
                <a:latin typeface="Times New Roman" panose="02020603050405020304" pitchFamily="18" charset="0"/>
              </a:rPr>
              <a:t>List the combined data in ascending order.</a:t>
            </a:r>
          </a:p>
          <a:p>
            <a:pPr lvl="1" eaLnBrk="1" hangingPunct="1">
              <a:spcBef>
                <a:spcPct val="55000"/>
              </a:spcBef>
              <a:buClr>
                <a:schemeClr val="accent1"/>
              </a:buClr>
              <a:buFont typeface="Arial" panose="020B0604020202020204" pitchFamily="34" charset="0"/>
              <a:buAutoNum type="alphaLcPeriod"/>
            </a:pPr>
            <a:r>
              <a:rPr lang="en-US" altLang="en-US" sz="2600">
                <a:latin typeface="Times New Roman" panose="02020603050405020304" pitchFamily="18" charset="0"/>
              </a:rPr>
              <a:t>Rank the combined data.</a:t>
            </a:r>
          </a:p>
          <a:p>
            <a:pPr lvl="1" eaLnBrk="1" hangingPunct="1">
              <a:spcBef>
                <a:spcPct val="55000"/>
              </a:spcBef>
              <a:buClr>
                <a:schemeClr val="accent1"/>
              </a:buClr>
              <a:buFont typeface="Arial" panose="020B0604020202020204" pitchFamily="34" charset="0"/>
              <a:buAutoNum type="alphaLcPeriod"/>
            </a:pPr>
            <a:r>
              <a:rPr lang="en-US" altLang="en-US" sz="2600">
                <a:latin typeface="Times New Roman" panose="02020603050405020304" pitchFamily="18" charset="0"/>
              </a:rPr>
              <a:t>Add the sum of the ranks for the smaller sample, </a:t>
            </a:r>
            <a:r>
              <a:rPr lang="en-US" altLang="en-US" sz="2600" i="1">
                <a:latin typeface="Times New Roman" panose="02020603050405020304" pitchFamily="18" charset="0"/>
              </a:rPr>
              <a:t>n</a:t>
            </a:r>
            <a:r>
              <a:rPr lang="en-US" altLang="en-US" sz="2600" baseline="-25000">
                <a:latin typeface="Times New Roman" panose="02020603050405020304" pitchFamily="18" charset="0"/>
              </a:rPr>
              <a:t>1</a:t>
            </a:r>
            <a:r>
              <a:rPr lang="en-US" altLang="en-US" sz="2600">
                <a:latin typeface="Times New Roman" panose="02020603050405020304" pitchFamily="18" charset="0"/>
              </a:rPr>
              <a:t>.</a:t>
            </a:r>
          </a:p>
        </p:txBody>
      </p:sp>
      <p:sp>
        <p:nvSpPr>
          <p:cNvPr id="33795" name="Text Box 8">
            <a:extLst>
              <a:ext uri="{FF2B5EF4-FFF2-40B4-BE49-F238E27FC236}">
                <a16:creationId xmlns:a16="http://schemas.microsoft.com/office/drawing/2014/main" xmlns="" id="{845EB6B7-41DD-4BAE-A64A-51CC0167CADB}"/>
              </a:ext>
            </a:extLst>
          </p:cNvPr>
          <p:cNvSpPr txBox="1">
            <a:spLocks noChangeArrowheads="1"/>
          </p:cNvSpPr>
          <p:nvPr/>
        </p:nvSpPr>
        <p:spPr bwMode="auto">
          <a:xfrm>
            <a:off x="6340475" y="2158276"/>
            <a:ext cx="5492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latin typeface="Times New Roman" panose="02020603050405020304" pitchFamily="18" charset="0"/>
              </a:rPr>
              <a:t>R</a:t>
            </a:r>
          </a:p>
        </p:txBody>
      </p:sp>
      <p:sp>
        <p:nvSpPr>
          <p:cNvPr id="33796" name="Text Box 26">
            <a:extLst>
              <a:ext uri="{FF2B5EF4-FFF2-40B4-BE49-F238E27FC236}">
                <a16:creationId xmlns:a16="http://schemas.microsoft.com/office/drawing/2014/main" xmlns="" id="{780FFA52-0F13-4B32-BEE8-660C042D5DC7}"/>
              </a:ext>
            </a:extLst>
          </p:cNvPr>
          <p:cNvSpPr txBox="1">
            <a:spLocks noChangeArrowheads="1"/>
          </p:cNvSpPr>
          <p:nvPr/>
        </p:nvSpPr>
        <p:spPr bwMode="auto">
          <a:xfrm>
            <a:off x="320675" y="149311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3797" name="Footer Placeholder 2">
            <a:extLst>
              <a:ext uri="{FF2B5EF4-FFF2-40B4-BE49-F238E27FC236}">
                <a16:creationId xmlns:a16="http://schemas.microsoft.com/office/drawing/2014/main" xmlns="" id="{248D460A-A36A-4D62-B597-D2E10BAA580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558931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0080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0080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xmlns="" id="{C54B2E54-3C72-4667-A80B-4FB73EDF2811}"/>
              </a:ext>
            </a:extLst>
          </p:cNvPr>
          <p:cNvSpPr>
            <a:spLocks noGrp="1" noChangeArrowheads="1"/>
          </p:cNvSpPr>
          <p:nvPr>
            <p:ph type="title"/>
          </p:nvPr>
        </p:nvSpPr>
        <p:spPr/>
        <p:txBody>
          <a:bodyPr/>
          <a:lstStyle/>
          <a:p>
            <a:pPr eaLnBrk="1" hangingPunct="1"/>
            <a:r>
              <a:rPr lang="en-US" altLang="en-US" dirty="0"/>
              <a:t>Performing a Wilcoxon Rank Sum Test</a:t>
            </a:r>
            <a:endParaRPr lang="el-GR" altLang="en-US" dirty="0"/>
          </a:p>
        </p:txBody>
      </p:sp>
      <p:sp>
        <p:nvSpPr>
          <p:cNvPr id="1100804" name="Text Box 4">
            <a:extLst>
              <a:ext uri="{FF2B5EF4-FFF2-40B4-BE49-F238E27FC236}">
                <a16:creationId xmlns:a16="http://schemas.microsoft.com/office/drawing/2014/main" xmlns="" id="{CA930FD0-A98E-4688-9802-A76D6AC78676}"/>
              </a:ext>
            </a:extLst>
          </p:cNvPr>
          <p:cNvSpPr txBox="1">
            <a:spLocks noChangeArrowheads="1"/>
          </p:cNvSpPr>
          <p:nvPr/>
        </p:nvSpPr>
        <p:spPr bwMode="auto">
          <a:xfrm>
            <a:off x="295275" y="2167512"/>
            <a:ext cx="4532313" cy="413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7"/>
            </a:pPr>
            <a:r>
              <a:rPr lang="en-US" altLang="en-US" sz="2600" dirty="0">
                <a:latin typeface="Times New Roman" panose="02020603050405020304" pitchFamily="18" charset="0"/>
              </a:rPr>
              <a:t>Find the test statistic and sketch the sampling distribution.</a:t>
            </a:r>
          </a:p>
          <a:p>
            <a:pPr eaLnBrk="1" hangingPunct="1">
              <a:spcBef>
                <a:spcPct val="55000"/>
              </a:spcBef>
              <a:buClr>
                <a:schemeClr val="accent1"/>
              </a:buClr>
              <a:buFont typeface="Arial" panose="020B0604020202020204" pitchFamily="34" charset="0"/>
              <a:buAutoNum type="arabicPeriod" startAt="7"/>
            </a:pPr>
            <a:r>
              <a:rPr lang="en-US" altLang="en-US" sz="2600" dirty="0">
                <a:latin typeface="Times New Roman" panose="02020603050405020304" pitchFamily="18" charset="0"/>
              </a:rPr>
              <a:t>Make a decision to reject or fail to reject the null hypothesis.</a:t>
            </a:r>
            <a:br>
              <a:rPr lang="en-US" altLang="en-US" sz="2600" dirty="0">
                <a:latin typeface="Times New Roman" panose="02020603050405020304" pitchFamily="18" charset="0"/>
              </a:rPr>
            </a:br>
            <a:endParaRPr lang="en-US" altLang="en-US" sz="2600" dirty="0">
              <a:latin typeface="Times New Roman" panose="02020603050405020304" pitchFamily="18" charset="0"/>
            </a:endParaRPr>
          </a:p>
          <a:p>
            <a:pPr eaLnBrk="1" hangingPunct="1">
              <a:spcBef>
                <a:spcPct val="55000"/>
              </a:spcBef>
              <a:buClr>
                <a:schemeClr val="accent1"/>
              </a:buClr>
              <a:buFont typeface="Arial" panose="020B0604020202020204" pitchFamily="34" charset="0"/>
              <a:buAutoNum type="arabicPeriod" startAt="7"/>
            </a:pPr>
            <a:r>
              <a:rPr lang="en-US" altLang="en-US" sz="2600" dirty="0">
                <a:latin typeface="Times New Roman" panose="02020603050405020304" pitchFamily="18" charset="0"/>
              </a:rPr>
              <a:t>Interpret the decision in the context of the original claim.</a:t>
            </a:r>
          </a:p>
        </p:txBody>
      </p:sp>
      <p:sp>
        <p:nvSpPr>
          <p:cNvPr id="35843" name="Text Box 26">
            <a:extLst>
              <a:ext uri="{FF2B5EF4-FFF2-40B4-BE49-F238E27FC236}">
                <a16:creationId xmlns:a16="http://schemas.microsoft.com/office/drawing/2014/main" xmlns="" id="{D044958B-A1C0-4F05-B243-602C3211F5F6}"/>
              </a:ext>
            </a:extLst>
          </p:cNvPr>
          <p:cNvSpPr txBox="1">
            <a:spLocks noChangeArrowheads="1"/>
          </p:cNvSpPr>
          <p:nvPr/>
        </p:nvSpPr>
        <p:spPr bwMode="auto">
          <a:xfrm>
            <a:off x="320675" y="1502349"/>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0" name="Text Box 8">
            <a:extLst>
              <a:ext uri="{FF2B5EF4-FFF2-40B4-BE49-F238E27FC236}">
                <a16:creationId xmlns:a16="http://schemas.microsoft.com/office/drawing/2014/main" xmlns="" id="{983D2EC5-E470-41DA-92C2-B34D2C450326}"/>
              </a:ext>
            </a:extLst>
          </p:cNvPr>
          <p:cNvSpPr txBox="1">
            <a:spLocks noChangeArrowheads="1"/>
          </p:cNvSpPr>
          <p:nvPr/>
        </p:nvSpPr>
        <p:spPr bwMode="auto">
          <a:xfrm>
            <a:off x="5573713" y="3566216"/>
            <a:ext cx="2987675"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If </a:t>
            </a:r>
            <a:r>
              <a:rPr lang="en-US" altLang="en-US" sz="2600" i="1" dirty="0">
                <a:latin typeface="Times New Roman" panose="02020603050405020304" pitchFamily="18" charset="0"/>
              </a:rPr>
              <a:t>z</a:t>
            </a:r>
            <a:r>
              <a:rPr lang="en-US" altLang="en-US" sz="2600" dirty="0">
                <a:latin typeface="Times New Roman" panose="02020603050405020304" pitchFamily="18" charset="0"/>
              </a:rPr>
              <a:t> is in the rejection region, reject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Otherwise, fail to reject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a:t>
            </a:r>
          </a:p>
        </p:txBody>
      </p:sp>
      <p:graphicFrame>
        <p:nvGraphicFramePr>
          <p:cNvPr id="49158" name="Object 4">
            <a:extLst>
              <a:ext uri="{FF2B5EF4-FFF2-40B4-BE49-F238E27FC236}">
                <a16:creationId xmlns:a16="http://schemas.microsoft.com/office/drawing/2014/main" xmlns="" id="{41D01738-6EBA-438F-9387-47D570679322}"/>
              </a:ext>
            </a:extLst>
          </p:cNvPr>
          <p:cNvGraphicFramePr>
            <a:graphicFrameLocks noChangeAspect="1"/>
          </p:cNvGraphicFramePr>
          <p:nvPr>
            <p:extLst>
              <p:ext uri="{D42A27DB-BD31-4B8C-83A1-F6EECF244321}">
                <p14:modId xmlns:p14="http://schemas.microsoft.com/office/powerpoint/2010/main" val="941375802"/>
              </p:ext>
            </p:extLst>
          </p:nvPr>
        </p:nvGraphicFramePr>
        <p:xfrm>
          <a:off x="5975350" y="2119887"/>
          <a:ext cx="1509713" cy="817562"/>
        </p:xfrm>
        <a:graphic>
          <a:graphicData uri="http://schemas.openxmlformats.org/presentationml/2006/ole">
            <mc:AlternateContent xmlns:mc="http://schemas.openxmlformats.org/markup-compatibility/2006">
              <mc:Choice xmlns:v="urn:schemas-microsoft-com:vml" Requires="v">
                <p:oleObj spid="_x0000_s5141" name="Equation" r:id="rId4" imgW="1320227" imgH="710891" progId="Equation.DSMT4">
                  <p:embed/>
                </p:oleObj>
              </mc:Choice>
              <mc:Fallback>
                <p:oleObj name="Equation" r:id="rId4" imgW="1320227" imgH="710891" progId="Equation.DSMT4">
                  <p:embed/>
                  <p:pic>
                    <p:nvPicPr>
                      <p:cNvPr id="49158" name="Object 4">
                        <a:extLst>
                          <a:ext uri="{FF2B5EF4-FFF2-40B4-BE49-F238E27FC236}">
                            <a16:creationId xmlns:a16="http://schemas.microsoft.com/office/drawing/2014/main" xmlns="" id="{41D01738-6EBA-438F-9387-47D5706793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5350" y="2119887"/>
                        <a:ext cx="1509713" cy="81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5846" name="Footer Placeholder 2">
            <a:extLst>
              <a:ext uri="{FF2B5EF4-FFF2-40B4-BE49-F238E27FC236}">
                <a16:creationId xmlns:a16="http://schemas.microsoft.com/office/drawing/2014/main" xmlns="" id="{FCED57E8-499E-4C2B-9C8E-BDEFEFBFF8B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2441720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0080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84D74DE-FE82-4B6C-BEDA-A19891CC9C29}"/>
              </a:ext>
            </a:extLst>
          </p:cNvPr>
          <p:cNvSpPr>
            <a:spLocks noGrp="1"/>
          </p:cNvSpPr>
          <p:nvPr>
            <p:ph type="title"/>
          </p:nvPr>
        </p:nvSpPr>
        <p:spPr/>
        <p:txBody>
          <a:bodyPr/>
          <a:lstStyle/>
          <a:p>
            <a:pPr>
              <a:defRPr/>
            </a:pPr>
            <a:r>
              <a:rPr lang="en-US" dirty="0">
                <a:solidFill>
                  <a:schemeClr val="accent3"/>
                </a:solidFill>
                <a:ea typeface="+mj-ea"/>
              </a:rPr>
              <a:t>Example: Performing a Wilcoxon Rank Sum Test</a:t>
            </a:r>
          </a:p>
        </p:txBody>
      </p:sp>
      <p:sp>
        <p:nvSpPr>
          <p:cNvPr id="37890" name="Content Placeholder 5">
            <a:extLst>
              <a:ext uri="{FF2B5EF4-FFF2-40B4-BE49-F238E27FC236}">
                <a16:creationId xmlns:a16="http://schemas.microsoft.com/office/drawing/2014/main" xmlns="" id="{17FD3D58-065C-4879-906E-ABE3ABF4DED0}"/>
              </a:ext>
            </a:extLst>
          </p:cNvPr>
          <p:cNvSpPr>
            <a:spLocks noGrp="1"/>
          </p:cNvSpPr>
          <p:nvPr>
            <p:ph idx="1"/>
          </p:nvPr>
        </p:nvSpPr>
        <p:spPr>
          <a:xfrm>
            <a:off x="457200" y="1600200"/>
            <a:ext cx="8229600" cy="2333625"/>
          </a:xfrm>
        </p:spPr>
        <p:txBody>
          <a:bodyPr/>
          <a:lstStyle/>
          <a:p>
            <a:pPr marL="0" indent="0">
              <a:buFont typeface="Arial" panose="020B0604020202020204" pitchFamily="34" charset="0"/>
              <a:buNone/>
            </a:pPr>
            <a:r>
              <a:rPr lang="en-US" altLang="en-US"/>
              <a:t>The table shows the earnings (in thousands of dollars) of a random sample of 10 male and 12 female pharmaceutical sales representatives. At </a:t>
            </a:r>
            <a:r>
              <a:rPr lang="el-GR" altLang="en-US" i="1"/>
              <a:t>α</a:t>
            </a:r>
            <a:r>
              <a:rPr lang="en-US" altLang="en-US"/>
              <a:t> = 0.10, can you conclude that there is a difference between the  males</a:t>
            </a:r>
            <a:r>
              <a:rPr lang="ja-JP" altLang="en-US"/>
              <a:t>’</a:t>
            </a:r>
            <a:r>
              <a:rPr lang="en-US" altLang="ja-JP"/>
              <a:t> and females</a:t>
            </a:r>
            <a:r>
              <a:rPr lang="ja-JP" altLang="en-US"/>
              <a:t>’</a:t>
            </a:r>
            <a:r>
              <a:rPr lang="en-US" altLang="ja-JP"/>
              <a:t> earnings?</a:t>
            </a:r>
          </a:p>
          <a:p>
            <a:pPr marL="0" indent="0">
              <a:buFont typeface="Arial" panose="020B0604020202020204" pitchFamily="34" charset="0"/>
              <a:buNone/>
            </a:pPr>
            <a:endParaRPr lang="en-US" altLang="en-US"/>
          </a:p>
        </p:txBody>
      </p:sp>
      <p:sp>
        <p:nvSpPr>
          <p:cNvPr id="37935" name="Footer Placeholder 2">
            <a:extLst>
              <a:ext uri="{FF2B5EF4-FFF2-40B4-BE49-F238E27FC236}">
                <a16:creationId xmlns:a16="http://schemas.microsoft.com/office/drawing/2014/main" xmlns="" id="{83183D5B-2BCD-4D64-A5A6-A46EFCC7B4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pic>
        <p:nvPicPr>
          <p:cNvPr id="3" name="Picture 2" descr="A screenshot of a cell phone&#10;&#10;Description generated with high confidence">
            <a:extLst>
              <a:ext uri="{FF2B5EF4-FFF2-40B4-BE49-F238E27FC236}">
                <a16:creationId xmlns:a16="http://schemas.microsoft.com/office/drawing/2014/main" xmlns="" id="{40AA444D-F259-46BB-A900-EDBB84EB1C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270708"/>
            <a:ext cx="8446260" cy="1142999"/>
          </a:xfrm>
          <a:prstGeom prst="rect">
            <a:avLst/>
          </a:prstGeom>
        </p:spPr>
      </p:pic>
    </p:spTree>
    <p:extLst>
      <p:ext uri="{BB962C8B-B14F-4D97-AF65-F5344CB8AC3E}">
        <p14:creationId xmlns:p14="http://schemas.microsoft.com/office/powerpoint/2010/main" val="339884313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65FFABCB-34CC-4017-A6BD-7B554016DF2C}"/>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a16="http://schemas.microsoft.com/office/drawing/2014/main" xmlns="" id="{D7FBF946-3023-485E-8B83-1A98CE8E30FE}"/>
              </a:ext>
            </a:extLst>
          </p:cNvPr>
          <p:cNvSpPr>
            <a:spLocks noGrp="1"/>
          </p:cNvSpPr>
          <p:nvPr>
            <p:ph idx="1"/>
          </p:nvPr>
        </p:nvSpPr>
        <p:spPr/>
        <p:txBody>
          <a:bodyPr/>
          <a:lstStyle/>
          <a:p>
            <a:pPr eaLnBrk="1" hangingPunct="1"/>
            <a:r>
              <a:rPr lang="en-US" altLang="en-US"/>
              <a:t>11.1 The Sign Test</a:t>
            </a:r>
          </a:p>
          <a:p>
            <a:pPr eaLnBrk="1" hangingPunct="1"/>
            <a:r>
              <a:rPr lang="en-US" altLang="en-US"/>
              <a:t>11.2 The Wilcoxon Tests</a:t>
            </a:r>
          </a:p>
          <a:p>
            <a:pPr eaLnBrk="1" hangingPunct="1"/>
            <a:r>
              <a:rPr lang="en-US" altLang="en-US"/>
              <a:t>11.3 The Kruskal-Wallis Test</a:t>
            </a:r>
          </a:p>
          <a:p>
            <a:pPr eaLnBrk="1" hangingPunct="1"/>
            <a:r>
              <a:rPr lang="en-US" altLang="en-US"/>
              <a:t>11.4 Rank Correlation</a:t>
            </a:r>
          </a:p>
          <a:p>
            <a:pPr eaLnBrk="1" hangingPunct="1"/>
            <a:r>
              <a:rPr lang="en-US" altLang="en-US"/>
              <a:t>11.5 The Runs Test</a:t>
            </a:r>
          </a:p>
        </p:txBody>
      </p:sp>
      <p:sp>
        <p:nvSpPr>
          <p:cNvPr id="11267" name="Footer Placeholder 2">
            <a:extLst>
              <a:ext uri="{FF2B5EF4-FFF2-40B4-BE49-F238E27FC236}">
                <a16:creationId xmlns:a16="http://schemas.microsoft.com/office/drawing/2014/main" xmlns="" id="{62566F84-F7BB-4786-9EF2-8A7E1086951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16394010"/>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223BF52C-089E-4FAC-A19F-2D1E95092F51}"/>
                  </a:ext>
                </a:extLst>
              </p:cNvPr>
              <p:cNvSpPr>
                <a:spLocks noGrp="1"/>
              </p:cNvSpPr>
              <p:nvPr>
                <p:ph idx="1"/>
              </p:nvPr>
            </p:nvSpPr>
            <p:spPr>
              <a:xfrm>
                <a:off x="320965" y="1279093"/>
                <a:ext cx="8675254" cy="5304269"/>
              </a:xfrm>
            </p:spPr>
            <p:txBody>
              <a:bodyPr/>
              <a:lstStyle/>
              <a:p>
                <a:pPr marL="0" indent="0">
                  <a:buNone/>
                </a:pPr>
                <a:r>
                  <a:rPr lang="en-US" b="1" dirty="0">
                    <a:solidFill>
                      <a:srgbClr val="92D050"/>
                    </a:solidFill>
                  </a:rPr>
                  <a:t>Solution:</a:t>
                </a:r>
                <a:endParaRPr lang="en-US" dirty="0">
                  <a:solidFill>
                    <a:srgbClr val="92D050"/>
                  </a:solidFill>
                </a:endParaRPr>
              </a:p>
              <a:p>
                <a:r>
                  <a:rPr lang="en-US" dirty="0"/>
                  <a:t>The claim is “there is a difference between the males’ and females’ earnings.” Use the null and alternative hypotheses below.</a:t>
                </a:r>
              </a:p>
              <a:p>
                <a:pPr marL="400050" lvl="1" indent="0">
                  <a:buNone/>
                </a:pPr>
                <a:r>
                  <a:rPr lang="en-US" i="1" dirty="0"/>
                  <a:t>     H</a:t>
                </a:r>
                <a:r>
                  <a:rPr lang="en-US" baseline="-25000" dirty="0"/>
                  <a:t>0</a:t>
                </a:r>
                <a:r>
                  <a:rPr lang="en-US" dirty="0"/>
                  <a:t>: There is no difference between the males’ and the   </a:t>
                </a:r>
                <a:br>
                  <a:rPr lang="en-US" dirty="0"/>
                </a:br>
                <a:r>
                  <a:rPr lang="en-US" dirty="0"/>
                  <a:t>            females’ earnings.</a:t>
                </a:r>
              </a:p>
              <a:p>
                <a:pPr marL="400050" lvl="1" indent="0">
                  <a:buNone/>
                </a:pPr>
                <a:r>
                  <a:rPr lang="en-US" i="1" dirty="0"/>
                  <a:t>     H</a:t>
                </a:r>
                <a:r>
                  <a:rPr lang="en-US" i="1" baseline="-25000" dirty="0"/>
                  <a:t>a</a:t>
                </a:r>
                <a:r>
                  <a:rPr lang="en-US" dirty="0"/>
                  <a:t>: There is a difference between the males’ and the </a:t>
                </a:r>
                <a:br>
                  <a:rPr lang="en-US" dirty="0"/>
                </a:br>
                <a:r>
                  <a:rPr lang="en-US" dirty="0"/>
                  <a:t>            females’ earnings. </a:t>
                </a:r>
                <a:r>
                  <a:rPr lang="en-US" dirty="0">
                    <a:solidFill>
                      <a:srgbClr val="C00000"/>
                    </a:solidFill>
                  </a:rPr>
                  <a:t>(Claim)</a:t>
                </a:r>
              </a:p>
              <a:p>
                <a:r>
                  <a:rPr lang="en-US" dirty="0"/>
                  <a:t>Because the test is a two-tailed test with </a:t>
                </a:r>
                <a:r>
                  <a:rPr lang="en-US" i="1" dirty="0">
                    <a:latin typeface="Symbol" panose="05050102010706020507" pitchFamily="18" charset="2"/>
                  </a:rPr>
                  <a:t>a </a:t>
                </a:r>
                <a:r>
                  <a:rPr lang="en-US" dirty="0"/>
                  <a:t>= 0.10, the critical values are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i="1" dirty="0"/>
                  <a:t>z</a:t>
                </a:r>
                <a:r>
                  <a:rPr lang="en-US" baseline="-25000" dirty="0"/>
                  <a:t>0 </a:t>
                </a:r>
                <a:r>
                  <a:rPr lang="en-US" dirty="0"/>
                  <a:t>=</a:t>
                </a:r>
                <a:r>
                  <a:rPr lang="en-US" dirty="0">
                    <a:ea typeface="Cambria Math" panose="02040503050406030204" pitchFamily="18" charset="0"/>
                  </a:rPr>
                  <a:t>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1.645 and </a:t>
                </a:r>
                <a:r>
                  <a:rPr lang="en-US" i="1" dirty="0"/>
                  <a:t>z</a:t>
                </a:r>
                <a:r>
                  <a:rPr lang="en-US" baseline="-25000" dirty="0"/>
                  <a:t>0 </a:t>
                </a:r>
                <a:r>
                  <a:rPr lang="en-US" dirty="0"/>
                  <a:t>= 1.645. The rejection regions are </a:t>
                </a:r>
                <a:r>
                  <a:rPr lang="en-US" i="1" dirty="0"/>
                  <a:t>z </a:t>
                </a:r>
                <a:r>
                  <a:rPr lang="en-US" dirty="0"/>
                  <a:t>&lt;</a:t>
                </a:r>
                <a:r>
                  <a:rPr lang="en-US" dirty="0">
                    <a:ea typeface="Cambria Math" panose="02040503050406030204" pitchFamily="18" charset="0"/>
                  </a:rPr>
                  <a:t>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1.645 and </a:t>
                </a:r>
                <a:r>
                  <a:rPr lang="en-US" i="1" dirty="0"/>
                  <a:t>z</a:t>
                </a:r>
                <a:r>
                  <a:rPr lang="en-US" dirty="0"/>
                  <a:t> &gt;1.645.</a:t>
                </a:r>
              </a:p>
            </p:txBody>
          </p:sp>
        </mc:Choice>
        <mc:Fallback xmlns="">
          <p:sp>
            <p:nvSpPr>
              <p:cNvPr id="3" name="Content Placeholder 2">
                <a:extLst>
                  <a:ext uri="{FF2B5EF4-FFF2-40B4-BE49-F238E27FC236}">
                    <a16:creationId xmlns:a16="http://schemas.microsoft.com/office/drawing/2014/main" id="{223BF52C-089E-4FAC-A19F-2D1E95092F51}"/>
                  </a:ext>
                </a:extLst>
              </p:cNvPr>
              <p:cNvSpPr>
                <a:spLocks noGrp="1" noRot="1" noChangeAspect="1" noMove="1" noResize="1" noEditPoints="1" noAdjustHandles="1" noChangeArrowheads="1" noChangeShapeType="1" noTextEdit="1"/>
              </p:cNvSpPr>
              <p:nvPr>
                <p:ph idx="1"/>
              </p:nvPr>
            </p:nvSpPr>
            <p:spPr>
              <a:xfrm>
                <a:off x="320965" y="1279093"/>
                <a:ext cx="8675254" cy="5304269"/>
              </a:xfrm>
              <a:blipFill>
                <a:blip r:embed="rId3"/>
                <a:stretch>
                  <a:fillRect l="-1476" t="-1264" r="-1968"/>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D2BABF1A-47D1-45E0-8A0E-83F460654834}"/>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Rank Sum Test</a:t>
            </a:r>
            <a:endParaRPr lang="en-US" dirty="0">
              <a:solidFill>
                <a:schemeClr val="accent3"/>
              </a:solidFill>
              <a:ea typeface="+mj-ea"/>
            </a:endParaRPr>
          </a:p>
        </p:txBody>
      </p:sp>
      <p:sp>
        <p:nvSpPr>
          <p:cNvPr id="38920" name="Footer Placeholder 2">
            <a:extLst>
              <a:ext uri="{FF2B5EF4-FFF2-40B4-BE49-F238E27FC236}">
                <a16:creationId xmlns:a16="http://schemas.microsoft.com/office/drawing/2014/main" xmlns="" id="{CF02A68B-1F29-4F71-AA7F-3747BFB3BDD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39634499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906F07B0-0AF3-4212-B381-9146E8E640DB}"/>
              </a:ext>
            </a:extLst>
          </p:cNvPr>
          <p:cNvSpPr>
            <a:spLocks noGrp="1"/>
          </p:cNvSpPr>
          <p:nvPr>
            <p:ph type="title"/>
          </p:nvPr>
        </p:nvSpPr>
        <p:spPr>
          <a:xfrm>
            <a:off x="365760" y="274320"/>
            <a:ext cx="5546436" cy="2468880"/>
          </a:xfrm>
        </p:spPr>
        <p:txBody>
          <a:bodyPr/>
          <a:lstStyle/>
          <a:p>
            <a:pPr>
              <a:defRPr/>
            </a:pPr>
            <a:r>
              <a:rPr lang="en-US" dirty="0" smtClean="0">
                <a:solidFill>
                  <a:schemeClr val="accent3"/>
                </a:solidFill>
              </a:rPr>
              <a:t>Solution:</a:t>
            </a:r>
            <a:br>
              <a:rPr lang="en-US" dirty="0" smtClean="0">
                <a:solidFill>
                  <a:schemeClr val="accent3"/>
                </a:solidFill>
              </a:rPr>
            </a:br>
            <a:r>
              <a:rPr lang="en-US" dirty="0" smtClean="0">
                <a:solidFill>
                  <a:schemeClr val="accent3"/>
                </a:solidFill>
              </a:rPr>
              <a:t>Performing </a:t>
            </a:r>
            <a:r>
              <a:rPr lang="en-US" dirty="0">
                <a:solidFill>
                  <a:schemeClr val="accent3"/>
                </a:solidFill>
              </a:rPr>
              <a:t>a Wilcoxon Rank Sum Test</a:t>
            </a:r>
            <a:endParaRPr lang="en-US" dirty="0">
              <a:solidFill>
                <a:schemeClr val="accent3"/>
              </a:solidFill>
              <a:ea typeface="+mj-ea"/>
            </a:endParaRPr>
          </a:p>
        </p:txBody>
      </p:sp>
      <p:sp>
        <p:nvSpPr>
          <p:cNvPr id="40962" name="Rectangle 30">
            <a:extLst>
              <a:ext uri="{FF2B5EF4-FFF2-40B4-BE49-F238E27FC236}">
                <a16:creationId xmlns:a16="http://schemas.microsoft.com/office/drawing/2014/main" xmlns="" id="{49FFE719-72C7-48F0-8126-197F9464622E}"/>
              </a:ext>
            </a:extLst>
          </p:cNvPr>
          <p:cNvSpPr>
            <a:spLocks noChangeArrowheads="1"/>
          </p:cNvSpPr>
          <p:nvPr/>
        </p:nvSpPr>
        <p:spPr bwMode="auto">
          <a:xfrm>
            <a:off x="407582" y="3095879"/>
            <a:ext cx="570807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buClr>
                <a:srgbClr val="FFC000"/>
              </a:buClr>
              <a:buFont typeface="Arial" panose="020B0604020202020204" pitchFamily="34" charset="0"/>
              <a:buChar char="•"/>
            </a:pPr>
            <a:r>
              <a:rPr lang="en-US" dirty="0">
                <a:latin typeface="+mn-lt"/>
              </a:rPr>
              <a:t>The sample size for men is 10 and the sample size for women is 12. Because </a:t>
            </a:r>
            <a:br>
              <a:rPr lang="en-US" dirty="0">
                <a:latin typeface="+mn-lt"/>
              </a:rPr>
            </a:br>
            <a:r>
              <a:rPr lang="en-US" dirty="0">
                <a:latin typeface="+mn-lt"/>
              </a:rPr>
              <a:t>10 &lt; 12, </a:t>
            </a:r>
            <a:r>
              <a:rPr lang="en-US" i="1" dirty="0">
                <a:latin typeface="+mn-lt"/>
              </a:rPr>
              <a:t>n</a:t>
            </a:r>
            <a:r>
              <a:rPr lang="en-US" baseline="-25000" dirty="0">
                <a:latin typeface="+mn-lt"/>
              </a:rPr>
              <a:t>1 </a:t>
            </a:r>
            <a:r>
              <a:rPr lang="en-US" dirty="0">
                <a:latin typeface="+mn-lt"/>
              </a:rPr>
              <a:t>= 10 and </a:t>
            </a:r>
            <a:r>
              <a:rPr lang="en-US" i="1" dirty="0">
                <a:latin typeface="+mn-lt"/>
              </a:rPr>
              <a:t>n</a:t>
            </a:r>
            <a:r>
              <a:rPr lang="en-US" baseline="-25000" dirty="0">
                <a:latin typeface="+mn-lt"/>
              </a:rPr>
              <a:t>2 </a:t>
            </a:r>
            <a:r>
              <a:rPr lang="en-US" dirty="0">
                <a:latin typeface="+mn-lt"/>
              </a:rPr>
              <a:t>= 12. You must find the values of </a:t>
            </a:r>
            <a:r>
              <a:rPr lang="en-US" i="1" dirty="0">
                <a:latin typeface="+mn-lt"/>
              </a:rPr>
              <a:t>R</a:t>
            </a:r>
            <a:r>
              <a:rPr lang="en-US" dirty="0">
                <a:latin typeface="+mn-lt"/>
              </a:rPr>
              <a:t>, </a:t>
            </a:r>
            <a:r>
              <a:rPr lang="en-US" i="1" dirty="0" err="1">
                <a:latin typeface="Symbol" panose="05050102010706020507" pitchFamily="18" charset="2"/>
              </a:rPr>
              <a:t>m</a:t>
            </a:r>
            <a:r>
              <a:rPr lang="en-US" i="1" baseline="-25000" dirty="0" err="1">
                <a:latin typeface="+mn-lt"/>
              </a:rPr>
              <a:t>R</a:t>
            </a:r>
            <a:r>
              <a:rPr lang="en-US" dirty="0">
                <a:latin typeface="+mn-lt"/>
              </a:rPr>
              <a:t>, and </a:t>
            </a:r>
            <a:r>
              <a:rPr lang="en-US" i="1" dirty="0" err="1">
                <a:latin typeface="Symbol" panose="05050102010706020507" pitchFamily="18" charset="2"/>
              </a:rPr>
              <a:t>s</a:t>
            </a:r>
            <a:r>
              <a:rPr lang="en-US" i="1" baseline="-25000" dirty="0" err="1">
                <a:latin typeface="+mn-lt"/>
              </a:rPr>
              <a:t>R</a:t>
            </a:r>
            <a:r>
              <a:rPr lang="en-US" dirty="0" err="1">
                <a:latin typeface="+mn-lt"/>
              </a:rPr>
              <a:t>.</a:t>
            </a:r>
            <a:r>
              <a:rPr lang="en-US" dirty="0">
                <a:latin typeface="+mn-lt"/>
              </a:rPr>
              <a:t> The table shows the combined data listed in ascending order and the corresponding ranks.</a:t>
            </a:r>
            <a:endParaRPr lang="el-GR" altLang="en-US" sz="2800" dirty="0">
              <a:latin typeface="+mn-lt"/>
              <a:sym typeface="Symbol" panose="05050102010706020507" pitchFamily="18" charset="2"/>
            </a:endParaRPr>
          </a:p>
        </p:txBody>
      </p:sp>
      <p:sp>
        <p:nvSpPr>
          <p:cNvPr id="41071" name="Footer Placeholder 2">
            <a:extLst>
              <a:ext uri="{FF2B5EF4-FFF2-40B4-BE49-F238E27FC236}">
                <a16:creationId xmlns:a16="http://schemas.microsoft.com/office/drawing/2014/main" xmlns="" id="{30A1877E-7345-44E0-9252-E1D529455DA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pic>
        <p:nvPicPr>
          <p:cNvPr id="3" name="Picture 2" descr="A screenshot of a cell phone&#10;&#10;Description generated with high confidence">
            <a:extLst>
              <a:ext uri="{FF2B5EF4-FFF2-40B4-BE49-F238E27FC236}">
                <a16:creationId xmlns:a16="http://schemas.microsoft.com/office/drawing/2014/main" xmlns="" id="{57ECAA16-FFB0-4671-8036-E8FDF21046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2658" y="61913"/>
            <a:ext cx="2716144" cy="6193206"/>
          </a:xfrm>
          <a:prstGeom prst="rect">
            <a:avLst/>
          </a:prstGeom>
        </p:spPr>
      </p:pic>
    </p:spTree>
    <p:extLst>
      <p:ext uri="{BB962C8B-B14F-4D97-AF65-F5344CB8AC3E}">
        <p14:creationId xmlns:p14="http://schemas.microsoft.com/office/powerpoint/2010/main" val="4095994"/>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3FF77902-1A87-48B6-A8F7-6E9AC7FEE0E8}"/>
              </a:ext>
            </a:extLst>
          </p:cNvPr>
          <p:cNvSpPr>
            <a:spLocks noGrp="1"/>
          </p:cNvSpPr>
          <p:nvPr>
            <p:ph type="title"/>
          </p:nvPr>
        </p:nvSpPr>
        <p:spPr/>
        <p:txBody>
          <a:bodyPr/>
          <a:lstStyle/>
          <a:p>
            <a:pPr>
              <a:defRPr/>
            </a:pPr>
            <a:r>
              <a:rPr lang="en-US" sz="4400" dirty="0">
                <a:solidFill>
                  <a:schemeClr val="accent3"/>
                </a:solidFill>
                <a:ea typeface="+mj-ea"/>
              </a:rPr>
              <a:t>Solution: </a:t>
            </a:r>
            <a:r>
              <a:rPr lang="en-US" sz="4400" dirty="0">
                <a:solidFill>
                  <a:schemeClr val="accent3"/>
                </a:solidFill>
              </a:rPr>
              <a:t>Performing a Wilcoxon Rank Sum Test</a:t>
            </a:r>
            <a:endParaRPr lang="en-US" sz="4400" dirty="0">
              <a:solidFill>
                <a:schemeClr val="accent3"/>
              </a:solidFill>
              <a:ea typeface="+mj-ea"/>
            </a:endParaRPr>
          </a:p>
        </p:txBody>
      </p:sp>
      <p:sp>
        <p:nvSpPr>
          <p:cNvPr id="43010" name="Content Placeholder 5">
            <a:extLst>
              <a:ext uri="{FF2B5EF4-FFF2-40B4-BE49-F238E27FC236}">
                <a16:creationId xmlns:a16="http://schemas.microsoft.com/office/drawing/2014/main" xmlns="" id="{DC8E1574-DFA3-4666-907B-54D2E0246B16}"/>
              </a:ext>
            </a:extLst>
          </p:cNvPr>
          <p:cNvSpPr>
            <a:spLocks noGrp="1"/>
          </p:cNvSpPr>
          <p:nvPr>
            <p:ph idx="4294967295"/>
          </p:nvPr>
        </p:nvSpPr>
        <p:spPr>
          <a:xfrm>
            <a:off x="457200" y="1371600"/>
            <a:ext cx="8229600" cy="1020763"/>
          </a:xfrm>
        </p:spPr>
        <p:txBody>
          <a:bodyPr/>
          <a:lstStyle/>
          <a:p>
            <a:r>
              <a:rPr lang="en-US" altLang="en-US" dirty="0"/>
              <a:t>Because the smaller sample is the sample of males, </a:t>
            </a:r>
            <a:r>
              <a:rPr lang="en-US" altLang="en-US" i="1" dirty="0"/>
              <a:t>R</a:t>
            </a:r>
            <a:r>
              <a:rPr lang="en-US" altLang="en-US" dirty="0"/>
              <a:t> is the sum of the male rankings.  </a:t>
            </a:r>
            <a:endParaRPr lang="el-GR" altLang="en-US" dirty="0">
              <a:sym typeface="Symbol" panose="05050102010706020507" pitchFamily="18" charset="2"/>
            </a:endParaRPr>
          </a:p>
          <a:p>
            <a:endParaRPr lang="en-US" altLang="en-US" dirty="0"/>
          </a:p>
        </p:txBody>
      </p:sp>
      <p:sp>
        <p:nvSpPr>
          <p:cNvPr id="7" name="TextBox 6">
            <a:extLst>
              <a:ext uri="{FF2B5EF4-FFF2-40B4-BE49-F238E27FC236}">
                <a16:creationId xmlns:a16="http://schemas.microsoft.com/office/drawing/2014/main" xmlns="" id="{D2569674-A64D-4D02-A995-40E264669E4C}"/>
              </a:ext>
            </a:extLst>
          </p:cNvPr>
          <p:cNvSpPr txBox="1"/>
          <p:nvPr/>
        </p:nvSpPr>
        <p:spPr>
          <a:xfrm>
            <a:off x="822325" y="2301875"/>
            <a:ext cx="7924800" cy="885825"/>
          </a:xfrm>
          <a:prstGeom prst="rect">
            <a:avLst/>
          </a:prstGeom>
          <a:noFill/>
        </p:spPr>
        <p:txBody>
          <a:bodyPr>
            <a:spAutoFit/>
          </a:bodyPr>
          <a:lstStyle/>
          <a:p>
            <a:pPr>
              <a:defRPr/>
            </a:pPr>
            <a:r>
              <a:rPr lang="en-US" sz="2600" i="1" dirty="0">
                <a:solidFill>
                  <a:schemeClr val="accent2"/>
                </a:solidFill>
                <a:latin typeface="+mn-lt"/>
                <a:ea typeface="+mn-ea"/>
                <a:cs typeface="Arial" charset="0"/>
              </a:rPr>
              <a:t>R</a:t>
            </a:r>
            <a:r>
              <a:rPr lang="en-US" sz="2600" dirty="0">
                <a:solidFill>
                  <a:schemeClr val="accent2"/>
                </a:solidFill>
                <a:latin typeface="+mn-lt"/>
                <a:ea typeface="+mn-ea"/>
                <a:cs typeface="Arial" charset="0"/>
              </a:rPr>
              <a:t> = 2 + 5.5 + 10.5 + 12 + 13 + 15.5 + 17 + </a:t>
            </a:r>
            <a:r>
              <a:rPr lang="en-US" sz="2600">
                <a:solidFill>
                  <a:schemeClr val="accent2"/>
                </a:solidFill>
                <a:latin typeface="+mn-lt"/>
                <a:ea typeface="+mn-ea"/>
                <a:cs typeface="Arial" charset="0"/>
              </a:rPr>
              <a:t>19.5 </a:t>
            </a:r>
            <a:r>
              <a:rPr lang="en-US" sz="2600" smtClean="0">
                <a:solidFill>
                  <a:schemeClr val="accent2"/>
                </a:solidFill>
                <a:latin typeface="+mn-lt"/>
                <a:ea typeface="+mn-ea"/>
                <a:cs typeface="Arial" charset="0"/>
              </a:rPr>
              <a:t>+ 21 </a:t>
            </a:r>
            <a:r>
              <a:rPr lang="en-US" sz="2600" dirty="0">
                <a:solidFill>
                  <a:schemeClr val="accent2"/>
                </a:solidFill>
                <a:latin typeface="+mn-lt"/>
                <a:ea typeface="+mn-ea"/>
                <a:cs typeface="Arial" charset="0"/>
              </a:rPr>
              <a:t>+ 22</a:t>
            </a:r>
          </a:p>
          <a:p>
            <a:pPr>
              <a:defRPr/>
            </a:pPr>
            <a:r>
              <a:rPr lang="en-US" sz="2600" dirty="0">
                <a:solidFill>
                  <a:schemeClr val="accent2"/>
                </a:solidFill>
                <a:latin typeface="+mn-lt"/>
                <a:ea typeface="+mn-ea"/>
                <a:cs typeface="Arial" charset="0"/>
              </a:rPr>
              <a:t>    = 138 </a:t>
            </a:r>
          </a:p>
        </p:txBody>
      </p:sp>
      <p:sp>
        <p:nvSpPr>
          <p:cNvPr id="8" name="Rectangle 134">
            <a:extLst>
              <a:ext uri="{FF2B5EF4-FFF2-40B4-BE49-F238E27FC236}">
                <a16:creationId xmlns:a16="http://schemas.microsoft.com/office/drawing/2014/main" xmlns="" id="{04C16C5C-28B1-4671-88C3-44818416AF45}"/>
              </a:ext>
            </a:extLst>
          </p:cNvPr>
          <p:cNvSpPr>
            <a:spLocks noChangeArrowheads="1"/>
          </p:cNvSpPr>
          <p:nvPr/>
        </p:nvSpPr>
        <p:spPr bwMode="auto">
          <a:xfrm>
            <a:off x="457200" y="3184525"/>
            <a:ext cx="71088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50838" indent="-3508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buFont typeface="Arial" panose="020B0604020202020204" pitchFamily="34" charset="0"/>
              <a:buChar char="•"/>
            </a:pPr>
            <a:r>
              <a:rPr lang="en-US" altLang="en-US" sz="2600">
                <a:latin typeface="Times New Roman" panose="02020603050405020304" pitchFamily="18" charset="0"/>
              </a:rPr>
              <a:t>Using </a:t>
            </a:r>
            <a:r>
              <a:rPr lang="en-US" altLang="en-US" sz="2600" i="1">
                <a:latin typeface="Times New Roman" panose="02020603050405020304" pitchFamily="18" charset="0"/>
              </a:rPr>
              <a:t>n</a:t>
            </a:r>
            <a:r>
              <a:rPr lang="en-US" altLang="en-US" sz="2600" baseline="-25000">
                <a:latin typeface="Times New Roman" panose="02020603050405020304" pitchFamily="18" charset="0"/>
              </a:rPr>
              <a:t>1</a:t>
            </a:r>
            <a:r>
              <a:rPr lang="en-US" altLang="en-US" sz="2600">
                <a:latin typeface="Times New Roman" panose="02020603050405020304" pitchFamily="18" charset="0"/>
              </a:rPr>
              <a:t> = 10 and </a:t>
            </a:r>
            <a:r>
              <a:rPr lang="en-US" altLang="en-US" sz="2600" i="1">
                <a:latin typeface="Times New Roman" panose="02020603050405020304" pitchFamily="18" charset="0"/>
              </a:rPr>
              <a:t>n</a:t>
            </a:r>
            <a:r>
              <a:rPr lang="en-US" altLang="en-US" sz="2600" baseline="-25000">
                <a:latin typeface="Times New Roman" panose="02020603050405020304" pitchFamily="18" charset="0"/>
              </a:rPr>
              <a:t>2</a:t>
            </a:r>
            <a:r>
              <a:rPr lang="en-US" altLang="en-US" sz="2600">
                <a:latin typeface="Times New Roman" panose="02020603050405020304" pitchFamily="18" charset="0"/>
              </a:rPr>
              <a:t> = 12, we can find </a:t>
            </a:r>
            <a:r>
              <a:rPr lang="el-GR" altLang="en-US" sz="2600" i="1">
                <a:latin typeface="Times New Roman" panose="02020603050405020304" pitchFamily="18" charset="0"/>
              </a:rPr>
              <a:t>μ</a:t>
            </a:r>
            <a:r>
              <a:rPr lang="en-US" altLang="en-US" sz="2600" i="1" baseline="-25000">
                <a:latin typeface="Times New Roman" panose="02020603050405020304" pitchFamily="18" charset="0"/>
              </a:rPr>
              <a:t>R</a:t>
            </a:r>
            <a:r>
              <a:rPr lang="en-US" altLang="en-US" sz="2600">
                <a:latin typeface="Times New Roman" panose="02020603050405020304" pitchFamily="18" charset="0"/>
              </a:rPr>
              <a:t>, and</a:t>
            </a:r>
            <a:r>
              <a:rPr lang="el-GR" altLang="en-US" sz="2600" i="1">
                <a:latin typeface="Times New Roman" panose="02020603050405020304" pitchFamily="18" charset="0"/>
                <a:sym typeface="Symbol" panose="05050102010706020507" pitchFamily="18" charset="2"/>
              </a:rPr>
              <a:t></a:t>
            </a:r>
            <a:r>
              <a:rPr lang="en-US" altLang="en-US" sz="2600" i="1" baseline="-25000">
                <a:latin typeface="Times New Roman" panose="02020603050405020304" pitchFamily="18" charset="0"/>
                <a:sym typeface="Symbol" panose="05050102010706020507" pitchFamily="18" charset="2"/>
              </a:rPr>
              <a:t>R</a:t>
            </a:r>
            <a:r>
              <a:rPr lang="en-US" altLang="en-US" sz="2600">
                <a:latin typeface="Times New Roman" panose="02020603050405020304" pitchFamily="18" charset="0"/>
              </a:rPr>
              <a:t>.</a:t>
            </a:r>
          </a:p>
        </p:txBody>
      </p:sp>
      <p:graphicFrame>
        <p:nvGraphicFramePr>
          <p:cNvPr id="9" name="Object 137">
            <a:extLst>
              <a:ext uri="{FF2B5EF4-FFF2-40B4-BE49-F238E27FC236}">
                <a16:creationId xmlns:a16="http://schemas.microsoft.com/office/drawing/2014/main" xmlns="" id="{0E6D4C1C-EAB7-456A-8F73-FFB17A308F99}"/>
              </a:ext>
            </a:extLst>
          </p:cNvPr>
          <p:cNvGraphicFramePr>
            <a:graphicFrameLocks noChangeAspect="1"/>
          </p:cNvGraphicFramePr>
          <p:nvPr/>
        </p:nvGraphicFramePr>
        <p:xfrm>
          <a:off x="1195388" y="3840163"/>
          <a:ext cx="5143500" cy="685800"/>
        </p:xfrm>
        <a:graphic>
          <a:graphicData uri="http://schemas.openxmlformats.org/presentationml/2006/ole">
            <mc:AlternateContent xmlns:mc="http://schemas.openxmlformats.org/markup-compatibility/2006">
              <mc:Choice xmlns:v="urn:schemas-microsoft-com:vml" Requires="v">
                <p:oleObj spid="_x0000_s6182" name="Equation" r:id="rId4" imgW="4978400" imgH="660400" progId="Equation.DSMT4">
                  <p:embed/>
                </p:oleObj>
              </mc:Choice>
              <mc:Fallback>
                <p:oleObj name="Equation" r:id="rId4" imgW="4978400" imgH="660400" progId="Equation.DSMT4">
                  <p:embed/>
                  <p:pic>
                    <p:nvPicPr>
                      <p:cNvPr id="9" name="Object 137">
                        <a:extLst>
                          <a:ext uri="{FF2B5EF4-FFF2-40B4-BE49-F238E27FC236}">
                            <a16:creationId xmlns:a16="http://schemas.microsoft.com/office/drawing/2014/main" xmlns="" id="{0E6D4C1C-EAB7-456A-8F73-FFB17A308F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5388" y="3840163"/>
                        <a:ext cx="514350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3015" name="Footer Placeholder 2">
            <a:extLst>
              <a:ext uri="{FF2B5EF4-FFF2-40B4-BE49-F238E27FC236}">
                <a16:creationId xmlns:a16="http://schemas.microsoft.com/office/drawing/2014/main" xmlns="" id="{AA91C98A-6FEA-44FA-97BD-9AFE4FAF1B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graphicFrame>
        <p:nvGraphicFramePr>
          <p:cNvPr id="2" name="Object 1">
            <a:extLst>
              <a:ext uri="{FF2B5EF4-FFF2-40B4-BE49-F238E27FC236}">
                <a16:creationId xmlns:a16="http://schemas.microsoft.com/office/drawing/2014/main" xmlns="" id="{36D7446F-11F8-4420-A8BA-874E57F0663A}"/>
              </a:ext>
            </a:extLst>
          </p:cNvPr>
          <p:cNvGraphicFramePr>
            <a:graphicFrameLocks noChangeAspect="1"/>
          </p:cNvGraphicFramePr>
          <p:nvPr>
            <p:extLst>
              <p:ext uri="{D42A27DB-BD31-4B8C-83A1-F6EECF244321}">
                <p14:modId xmlns:p14="http://schemas.microsoft.com/office/powerpoint/2010/main" val="925735952"/>
              </p:ext>
            </p:extLst>
          </p:nvPr>
        </p:nvGraphicFramePr>
        <p:xfrm>
          <a:off x="1195388" y="4703762"/>
          <a:ext cx="6553200" cy="749300"/>
        </p:xfrm>
        <a:graphic>
          <a:graphicData uri="http://schemas.openxmlformats.org/presentationml/2006/ole">
            <mc:AlternateContent xmlns:mc="http://schemas.openxmlformats.org/markup-compatibility/2006">
              <mc:Choice xmlns:v="urn:schemas-microsoft-com:vml" Requires="v">
                <p:oleObj spid="_x0000_s6183" name="Equation" r:id="rId6" imgW="6553080" imgH="749160" progId="Equation.DSMT4">
                  <p:embed/>
                </p:oleObj>
              </mc:Choice>
              <mc:Fallback>
                <p:oleObj name="Equation" r:id="rId6" imgW="6553080" imgH="749160" progId="Equation.DSMT4">
                  <p:embed/>
                  <p:pic>
                    <p:nvPicPr>
                      <p:cNvPr id="0" name=""/>
                      <p:cNvPicPr/>
                      <p:nvPr/>
                    </p:nvPicPr>
                    <p:blipFill>
                      <a:blip r:embed="rId7"/>
                      <a:stretch>
                        <a:fillRect/>
                      </a:stretch>
                    </p:blipFill>
                    <p:spPr>
                      <a:xfrm>
                        <a:off x="1195388" y="4703762"/>
                        <a:ext cx="6553200" cy="749300"/>
                      </a:xfrm>
                      <a:prstGeom prst="rect">
                        <a:avLst/>
                      </a:prstGeom>
                    </p:spPr>
                  </p:pic>
                </p:oleObj>
              </mc:Fallback>
            </mc:AlternateContent>
          </a:graphicData>
        </a:graphic>
      </p:graphicFrame>
    </p:spTree>
    <p:extLst>
      <p:ext uri="{BB962C8B-B14F-4D97-AF65-F5344CB8AC3E}">
        <p14:creationId xmlns:p14="http://schemas.microsoft.com/office/powerpoint/2010/main" val="18371167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EA52E033-0FCE-4A28-9F0A-50D3BC97CC84}"/>
                  </a:ext>
                </a:extLst>
              </p:cNvPr>
              <p:cNvSpPr>
                <a:spLocks noGrp="1"/>
              </p:cNvSpPr>
              <p:nvPr>
                <p:ph idx="1"/>
              </p:nvPr>
            </p:nvSpPr>
            <p:spPr/>
            <p:txBody>
              <a:bodyPr/>
              <a:lstStyle/>
              <a:p>
                <a:r>
                  <a:rPr lang="en-US" sz="2600" dirty="0"/>
                  <a:t>When </a:t>
                </a:r>
                <a:r>
                  <a:rPr lang="en-US" sz="2600" i="1" dirty="0"/>
                  <a:t>R </a:t>
                </a:r>
                <a:r>
                  <a:rPr lang="en-US" sz="2600" dirty="0"/>
                  <a:t>= 138, </a:t>
                </a:r>
                <a:r>
                  <a:rPr lang="en-US" sz="2600" i="1" dirty="0" err="1">
                    <a:latin typeface="Symbol" panose="05050102010706020507" pitchFamily="18" charset="2"/>
                  </a:rPr>
                  <a:t>m</a:t>
                </a:r>
                <a:r>
                  <a:rPr lang="en-US" sz="2600" i="1" baseline="-25000" dirty="0" err="1"/>
                  <a:t>R</a:t>
                </a:r>
                <a:r>
                  <a:rPr lang="en-US" sz="2600" i="1" baseline="-25000" dirty="0"/>
                  <a:t> </a:t>
                </a:r>
                <a:r>
                  <a:rPr lang="en-US" sz="2600" dirty="0"/>
                  <a:t>= 115, and </a:t>
                </a:r>
                <a:r>
                  <a:rPr lang="en-US" sz="2600" i="1" dirty="0" err="1">
                    <a:latin typeface="Symbol" panose="05050102010706020507" pitchFamily="18" charset="2"/>
                  </a:rPr>
                  <a:t>s</a:t>
                </a:r>
                <a:r>
                  <a:rPr lang="en-US" sz="2600" i="1" baseline="-25000" dirty="0" err="1"/>
                  <a:t>R</a:t>
                </a:r>
                <a:r>
                  <a:rPr lang="en-US" sz="2600" i="1" baseline="-25000" dirty="0"/>
                  <a:t> </a:t>
                </a:r>
                <a14:m>
                  <m:oMath xmlns:m="http://schemas.openxmlformats.org/officeDocument/2006/math">
                    <m:r>
                      <a:rPr lang="en-US" sz="2600" i="1" smtClean="0">
                        <a:latin typeface="Cambria Math" panose="02040503050406030204" pitchFamily="18" charset="0"/>
                        <a:ea typeface="Cambria Math" panose="02040503050406030204" pitchFamily="18" charset="0"/>
                      </a:rPr>
                      <m:t>≈</m:t>
                    </m:r>
                  </m:oMath>
                </a14:m>
                <a:r>
                  <a:rPr lang="en-US" sz="2600" dirty="0"/>
                  <a:t> 15.17, the test statistic is</a:t>
                </a:r>
              </a:p>
            </p:txBody>
          </p:sp>
        </mc:Choice>
        <mc:Fallback xmlns="">
          <p:sp>
            <p:nvSpPr>
              <p:cNvPr id="2" name="Content Placeholder 1">
                <a:extLst>
                  <a:ext uri="{FF2B5EF4-FFF2-40B4-BE49-F238E27FC236}">
                    <a16:creationId xmlns:a16="http://schemas.microsoft.com/office/drawing/2014/main" id="{EA52E033-0FCE-4A28-9F0A-50D3BC97CC84}"/>
                  </a:ext>
                </a:extLst>
              </p:cNvPr>
              <p:cNvSpPr>
                <a:spLocks noGrp="1" noRot="1" noChangeAspect="1" noMove="1" noResize="1" noEditPoints="1" noAdjustHandles="1" noChangeArrowheads="1" noChangeShapeType="1" noTextEdit="1"/>
              </p:cNvSpPr>
              <p:nvPr>
                <p:ph idx="1"/>
              </p:nvPr>
            </p:nvSpPr>
            <p:spPr>
              <a:blipFill>
                <a:blip r:embed="rId4"/>
                <a:stretch>
                  <a:fillRect l="-1111" t="-1348" r="-1037"/>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13C116B3-7EB2-4228-98F2-BBAF66CE5AAA}"/>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Rank Sum Test</a:t>
            </a:r>
            <a:endParaRPr lang="en-US" dirty="0">
              <a:solidFill>
                <a:schemeClr val="accent3"/>
              </a:solidFill>
              <a:ea typeface="+mj-ea"/>
            </a:endParaRPr>
          </a:p>
        </p:txBody>
      </p:sp>
      <p:graphicFrame>
        <p:nvGraphicFramePr>
          <p:cNvPr id="31" name="Object 2">
            <a:hlinkClick r:id="" action="ppaction://ole?verb=0"/>
            <a:extLst>
              <a:ext uri="{FF2B5EF4-FFF2-40B4-BE49-F238E27FC236}">
                <a16:creationId xmlns:a16="http://schemas.microsoft.com/office/drawing/2014/main" xmlns="" id="{41943601-6889-4A1B-9D87-E5267C07C96F}"/>
              </a:ext>
            </a:extLst>
          </p:cNvPr>
          <p:cNvGraphicFramePr>
            <a:graphicFrameLocks/>
          </p:cNvGraphicFramePr>
          <p:nvPr>
            <p:extLst>
              <p:ext uri="{D42A27DB-BD31-4B8C-83A1-F6EECF244321}">
                <p14:modId xmlns:p14="http://schemas.microsoft.com/office/powerpoint/2010/main" val="3709086141"/>
              </p:ext>
            </p:extLst>
          </p:nvPr>
        </p:nvGraphicFramePr>
        <p:xfrm>
          <a:off x="1258537" y="2232819"/>
          <a:ext cx="3482975" cy="1447800"/>
        </p:xfrm>
        <a:graphic>
          <a:graphicData uri="http://schemas.openxmlformats.org/presentationml/2006/ole">
            <mc:AlternateContent xmlns:mc="http://schemas.openxmlformats.org/markup-compatibility/2006">
              <mc:Choice xmlns:v="urn:schemas-microsoft-com:vml" Requires="v">
                <p:oleObj spid="_x0000_s7189" name="Equation" r:id="rId5" imgW="2070000" imgH="901440" progId="Equation.DSMT4">
                  <p:embed/>
                </p:oleObj>
              </mc:Choice>
              <mc:Fallback>
                <p:oleObj name="Equation" r:id="rId5" imgW="2070000" imgH="901440" progId="Equation.DSMT4">
                  <p:embed/>
                  <p:pic>
                    <p:nvPicPr>
                      <p:cNvPr id="31" name="Object 2">
                        <a:hlinkClick r:id="" action="ppaction://ole?verb=0"/>
                        <a:extLst>
                          <a:ext uri="{FF2B5EF4-FFF2-40B4-BE49-F238E27FC236}">
                            <a16:creationId xmlns:a16="http://schemas.microsoft.com/office/drawing/2014/main" xmlns="" id="{41943601-6889-4A1B-9D87-E5267C07C96F}"/>
                          </a:ext>
                        </a:extLst>
                      </p:cNvPr>
                      <p:cNvPicPr>
                        <a:picLocks noChangeArrowheads="1"/>
                      </p:cNvPicPr>
                      <p:nvPr/>
                    </p:nvPicPr>
                    <p:blipFill>
                      <a:blip r:embed="rId6"/>
                      <a:srcRect/>
                      <a:stretch>
                        <a:fillRect/>
                      </a:stretch>
                    </p:blipFill>
                    <p:spPr bwMode="auto">
                      <a:xfrm>
                        <a:off x="1258537" y="2232819"/>
                        <a:ext cx="3482975" cy="1447800"/>
                      </a:xfrm>
                      <a:prstGeom prst="rect">
                        <a:avLst/>
                      </a:prstGeom>
                      <a:noFill/>
                      <a:ln>
                        <a:noFill/>
                      </a:ln>
                      <a:effectLst/>
                    </p:spPr>
                  </p:pic>
                </p:oleObj>
              </mc:Fallback>
            </mc:AlternateContent>
          </a:graphicData>
        </a:graphic>
      </p:graphicFrame>
      <p:sp>
        <p:nvSpPr>
          <p:cNvPr id="45071" name="Footer Placeholder 2">
            <a:extLst>
              <a:ext uri="{FF2B5EF4-FFF2-40B4-BE49-F238E27FC236}">
                <a16:creationId xmlns:a16="http://schemas.microsoft.com/office/drawing/2014/main" xmlns="" id="{3B62DF30-62D9-4BD8-B246-6F9F54F8EE8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
        <p:nvSpPr>
          <p:cNvPr id="3" name="Rectangle 2">
            <a:extLst>
              <a:ext uri="{FF2B5EF4-FFF2-40B4-BE49-F238E27FC236}">
                <a16:creationId xmlns:a16="http://schemas.microsoft.com/office/drawing/2014/main" xmlns="" id="{1C9D4AE1-D377-4BC8-BD60-D58FF6DBDF3D}"/>
              </a:ext>
            </a:extLst>
          </p:cNvPr>
          <p:cNvSpPr/>
          <p:nvPr/>
        </p:nvSpPr>
        <p:spPr>
          <a:xfrm>
            <a:off x="457200" y="3873420"/>
            <a:ext cx="4572000" cy="2092881"/>
          </a:xfrm>
          <a:prstGeom prst="rect">
            <a:avLst/>
          </a:prstGeom>
        </p:spPr>
        <p:txBody>
          <a:bodyPr>
            <a:spAutoFit/>
          </a:bodyPr>
          <a:lstStyle/>
          <a:p>
            <a:pPr marL="285750" indent="-285750" algn="just">
              <a:buClr>
                <a:schemeClr val="accent1"/>
              </a:buClr>
              <a:buFont typeface="Arial" panose="020B0604020202020204" pitchFamily="34" charset="0"/>
              <a:buChar char="•"/>
            </a:pPr>
            <a:r>
              <a:rPr lang="en-US" sz="2600" dirty="0">
                <a:solidFill>
                  <a:srgbClr val="000000"/>
                </a:solidFill>
                <a:latin typeface="Times New Roman" panose="02020603050405020304" pitchFamily="18" charset="0"/>
                <a:cs typeface="Times New Roman" panose="02020603050405020304" pitchFamily="18" charset="0"/>
              </a:rPr>
              <a:t>The figure shows the location of the rejection regions and the test statistic </a:t>
            </a:r>
            <a:r>
              <a:rPr lang="en-US" sz="2600" i="1" dirty="0">
                <a:solidFill>
                  <a:srgbClr val="000000"/>
                </a:solidFill>
                <a:latin typeface="Times New Roman" panose="02020603050405020304" pitchFamily="18" charset="0"/>
                <a:cs typeface="Times New Roman" panose="02020603050405020304" pitchFamily="18" charset="0"/>
              </a:rPr>
              <a:t>z</a:t>
            </a:r>
            <a:r>
              <a:rPr lang="en-US" sz="2600" dirty="0">
                <a:solidFill>
                  <a:srgbClr val="000000"/>
                </a:solidFill>
                <a:latin typeface="Times New Roman" panose="02020603050405020304" pitchFamily="18" charset="0"/>
                <a:cs typeface="Times New Roman" panose="02020603050405020304" pitchFamily="18" charset="0"/>
              </a:rPr>
              <a:t>. Because </a:t>
            </a:r>
            <a:r>
              <a:rPr lang="en-US" sz="2600" i="1" dirty="0">
                <a:solidFill>
                  <a:srgbClr val="000000"/>
                </a:solidFill>
                <a:latin typeface="Times New Roman" panose="02020603050405020304" pitchFamily="18" charset="0"/>
                <a:cs typeface="Times New Roman" panose="02020603050405020304" pitchFamily="18" charset="0"/>
              </a:rPr>
              <a:t>z </a:t>
            </a:r>
            <a:r>
              <a:rPr lang="en-US" sz="2600" dirty="0">
                <a:solidFill>
                  <a:srgbClr val="000000"/>
                </a:solidFill>
                <a:latin typeface="Times New Roman" panose="02020603050405020304" pitchFamily="18" charset="0"/>
                <a:cs typeface="Times New Roman" panose="02020603050405020304" pitchFamily="18" charset="0"/>
              </a:rPr>
              <a:t>is not in the rejection region, you </a:t>
            </a:r>
            <a:r>
              <a:rPr lang="en-US" sz="2600" dirty="0">
                <a:solidFill>
                  <a:srgbClr val="C00000"/>
                </a:solidFill>
                <a:latin typeface="Times New Roman" panose="02020603050405020304" pitchFamily="18" charset="0"/>
                <a:cs typeface="Times New Roman" panose="02020603050405020304" pitchFamily="18" charset="0"/>
              </a:rPr>
              <a:t>fail to reject the null hypothesis</a:t>
            </a:r>
            <a:r>
              <a:rPr lang="en-US" sz="2600" dirty="0">
                <a:solidFill>
                  <a:srgbClr val="000000"/>
                </a:solidFill>
                <a:latin typeface="Times New Roman" panose="02020603050405020304" pitchFamily="18" charset="0"/>
                <a:cs typeface="Times New Roman" panose="02020603050405020304" pitchFamily="18" charset="0"/>
              </a:rPr>
              <a:t>.</a:t>
            </a:r>
          </a:p>
        </p:txBody>
      </p:sp>
      <p:pic>
        <p:nvPicPr>
          <p:cNvPr id="9" name="Picture 8" descr="A close up of text on a white background&#10;&#10;Description generated with very high confidence">
            <a:extLst>
              <a:ext uri="{FF2B5EF4-FFF2-40B4-BE49-F238E27FC236}">
                <a16:creationId xmlns:a16="http://schemas.microsoft.com/office/drawing/2014/main" xmlns="" id="{37FAFBBD-F45C-45A0-B6E1-3B99F6B71C2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62988" y="3680619"/>
            <a:ext cx="3597637" cy="2512076"/>
          </a:xfrm>
          <a:prstGeom prst="rect">
            <a:avLst/>
          </a:prstGeom>
        </p:spPr>
      </p:pic>
    </p:spTree>
    <p:extLst>
      <p:ext uri="{BB962C8B-B14F-4D97-AF65-F5344CB8AC3E}">
        <p14:creationId xmlns:p14="http://schemas.microsoft.com/office/powerpoint/2010/main" val="29736634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13C116B3-7EB2-4228-98F2-BBAF66CE5AAA}"/>
              </a:ext>
            </a:extLst>
          </p:cNvPr>
          <p:cNvSpPr>
            <a:spLocks noGrp="1"/>
          </p:cNvSpPr>
          <p:nvPr>
            <p:ph type="title"/>
          </p:nvPr>
        </p:nvSpPr>
        <p:spPr/>
        <p:txBody>
          <a:bodyPr/>
          <a:lstStyle/>
          <a:p>
            <a:pPr>
              <a:defRPr/>
            </a:pPr>
            <a:r>
              <a:rPr lang="en-US" dirty="0">
                <a:solidFill>
                  <a:schemeClr val="accent3"/>
                </a:solidFill>
                <a:ea typeface="+mj-ea"/>
              </a:rPr>
              <a:t>Solution: </a:t>
            </a:r>
            <a:r>
              <a:rPr lang="en-US" dirty="0">
                <a:solidFill>
                  <a:schemeClr val="accent3"/>
                </a:solidFill>
              </a:rPr>
              <a:t>Performing a Wilcoxon Rank Sum Test</a:t>
            </a:r>
            <a:endParaRPr lang="en-US" dirty="0">
              <a:solidFill>
                <a:schemeClr val="accent3"/>
              </a:solidFill>
              <a:ea typeface="+mj-ea"/>
            </a:endParaRPr>
          </a:p>
        </p:txBody>
      </p:sp>
      <p:sp>
        <p:nvSpPr>
          <p:cNvPr id="45071" name="Footer Placeholder 2">
            <a:extLst>
              <a:ext uri="{FF2B5EF4-FFF2-40B4-BE49-F238E27FC236}">
                <a16:creationId xmlns:a16="http://schemas.microsoft.com/office/drawing/2014/main" xmlns="" id="{3B62DF30-62D9-4BD8-B246-6F9F54F8EE8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
        <p:nvSpPr>
          <p:cNvPr id="3" name="Rectangle 2">
            <a:extLst>
              <a:ext uri="{FF2B5EF4-FFF2-40B4-BE49-F238E27FC236}">
                <a16:creationId xmlns:a16="http://schemas.microsoft.com/office/drawing/2014/main" xmlns="" id="{1C9D4AE1-D377-4BC8-BD60-D58FF6DBDF3D}"/>
              </a:ext>
            </a:extLst>
          </p:cNvPr>
          <p:cNvSpPr/>
          <p:nvPr/>
        </p:nvSpPr>
        <p:spPr>
          <a:xfrm>
            <a:off x="457200" y="1638089"/>
            <a:ext cx="7945655" cy="1384995"/>
          </a:xfrm>
          <a:prstGeom prst="rect">
            <a:avLst/>
          </a:prstGeom>
        </p:spPr>
        <p:txBody>
          <a:bodyPr wrap="square">
            <a:spAutoFit/>
          </a:bodyPr>
          <a:lstStyle/>
          <a:p>
            <a:pPr marL="285750" indent="-285750" algn="just">
              <a:buClr>
                <a:schemeClr val="accent1"/>
              </a:buClr>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There is not enough evidence at the 10% level of significance to conclude that there is a difference between the males’ and females’ earnings.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052198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3">
            <a:extLst>
              <a:ext uri="{FF2B5EF4-FFF2-40B4-BE49-F238E27FC236}">
                <a16:creationId xmlns:a16="http://schemas.microsoft.com/office/drawing/2014/main" xmlns="" id="{928F5329-CD67-46DE-8EB1-F12C4D6C7298}"/>
              </a:ext>
            </a:extLst>
          </p:cNvPr>
          <p:cNvSpPr>
            <a:spLocks noGrp="1"/>
          </p:cNvSpPr>
          <p:nvPr>
            <p:ph type="ctrTitle"/>
          </p:nvPr>
        </p:nvSpPr>
        <p:spPr/>
        <p:txBody>
          <a:bodyPr/>
          <a:lstStyle/>
          <a:p>
            <a:pPr eaLnBrk="1" hangingPunct="1"/>
            <a:r>
              <a:rPr lang="en-US" altLang="en-US"/>
              <a:t>Section 11.2</a:t>
            </a:r>
          </a:p>
        </p:txBody>
      </p:sp>
      <p:sp>
        <p:nvSpPr>
          <p:cNvPr id="5" name="Subtitle 4">
            <a:extLst>
              <a:ext uri="{FF2B5EF4-FFF2-40B4-BE49-F238E27FC236}">
                <a16:creationId xmlns:a16="http://schemas.microsoft.com/office/drawing/2014/main" xmlns="" id="{256690C8-5D21-4E22-B8F0-F835E2C088C2}"/>
              </a:ext>
            </a:extLst>
          </p:cNvPr>
          <p:cNvSpPr>
            <a:spLocks noGrp="1"/>
          </p:cNvSpPr>
          <p:nvPr>
            <p:ph type="subTitle" idx="1"/>
          </p:nvPr>
        </p:nvSpPr>
        <p:spPr/>
        <p:txBody>
          <a:bodyPr/>
          <a:lstStyle/>
          <a:p>
            <a:pPr eaLnBrk="1" hangingPunct="1">
              <a:defRPr/>
            </a:pPr>
            <a:r>
              <a:rPr lang="en-US" dirty="0">
                <a:ea typeface="+mn-ea"/>
              </a:rPr>
              <a:t>The Wilcoxon Tests</a:t>
            </a:r>
          </a:p>
        </p:txBody>
      </p:sp>
      <p:sp>
        <p:nvSpPr>
          <p:cNvPr id="12291" name="Footer Placeholder 2">
            <a:extLst>
              <a:ext uri="{FF2B5EF4-FFF2-40B4-BE49-F238E27FC236}">
                <a16:creationId xmlns:a16="http://schemas.microsoft.com/office/drawing/2014/main" xmlns="" id="{7AB3783B-A8BD-4C4F-9E6C-58968174DB8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208786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5253011B-9D1F-41D9-8E8F-62AA0ED3547F}"/>
              </a:ext>
            </a:extLst>
          </p:cNvPr>
          <p:cNvSpPr>
            <a:spLocks noGrp="1"/>
          </p:cNvSpPr>
          <p:nvPr>
            <p:ph type="title"/>
          </p:nvPr>
        </p:nvSpPr>
        <p:spPr/>
        <p:txBody>
          <a:bodyPr/>
          <a:lstStyle/>
          <a:p>
            <a:pPr eaLnBrk="1" hangingPunct="1"/>
            <a:r>
              <a:rPr lang="en-US" altLang="en-US"/>
              <a:t>Section 11.2 Objectives</a:t>
            </a:r>
          </a:p>
        </p:txBody>
      </p:sp>
      <p:sp>
        <p:nvSpPr>
          <p:cNvPr id="13314" name="Content Placeholder 2">
            <a:extLst>
              <a:ext uri="{FF2B5EF4-FFF2-40B4-BE49-F238E27FC236}">
                <a16:creationId xmlns:a16="http://schemas.microsoft.com/office/drawing/2014/main" xmlns="" id="{CA145545-A639-4081-AEB9-32D1EA42563A}"/>
              </a:ext>
            </a:extLst>
          </p:cNvPr>
          <p:cNvSpPr>
            <a:spLocks noGrp="1"/>
          </p:cNvSpPr>
          <p:nvPr>
            <p:ph idx="1"/>
          </p:nvPr>
        </p:nvSpPr>
        <p:spPr/>
        <p:txBody>
          <a:bodyPr/>
          <a:lstStyle/>
          <a:p>
            <a:pPr eaLnBrk="1" hangingPunct="1"/>
            <a:r>
              <a:rPr lang="en-US" altLang="en-US"/>
              <a:t>How to use the Wilcoxon signed-rank test to determine whether two dependent samples are selected from populations having the same distribution</a:t>
            </a:r>
          </a:p>
          <a:p>
            <a:pPr eaLnBrk="1" hangingPunct="1"/>
            <a:r>
              <a:rPr lang="en-US" altLang="en-US"/>
              <a:t>How to use the Wilcoxon rank sum test to determine whether two independent samples are selected from populations having the same distribution.</a:t>
            </a:r>
          </a:p>
        </p:txBody>
      </p:sp>
      <p:sp>
        <p:nvSpPr>
          <p:cNvPr id="13315" name="Footer Placeholder 2">
            <a:extLst>
              <a:ext uri="{FF2B5EF4-FFF2-40B4-BE49-F238E27FC236}">
                <a16:creationId xmlns:a16="http://schemas.microsoft.com/office/drawing/2014/main" xmlns="" id="{71784754-FB0A-45C4-BDA6-473D4A8562B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66582530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73670E37-4BC1-4576-89AE-1D813E187C24}"/>
              </a:ext>
            </a:extLst>
          </p:cNvPr>
          <p:cNvSpPr>
            <a:spLocks noGrp="1"/>
          </p:cNvSpPr>
          <p:nvPr>
            <p:ph type="title"/>
          </p:nvPr>
        </p:nvSpPr>
        <p:spPr/>
        <p:txBody>
          <a:bodyPr/>
          <a:lstStyle/>
          <a:p>
            <a:r>
              <a:rPr lang="en-US" altLang="en-US"/>
              <a:t>The Wilcoxon Signed-Rank Test</a:t>
            </a:r>
          </a:p>
        </p:txBody>
      </p:sp>
      <p:sp>
        <p:nvSpPr>
          <p:cNvPr id="48131" name="Content Placeholder 2">
            <a:extLst>
              <a:ext uri="{FF2B5EF4-FFF2-40B4-BE49-F238E27FC236}">
                <a16:creationId xmlns:a16="http://schemas.microsoft.com/office/drawing/2014/main" xmlns="" id="{48AC3CF4-A254-4255-AB41-2DE7B962E224}"/>
              </a:ext>
            </a:extLst>
          </p:cNvPr>
          <p:cNvSpPr>
            <a:spLocks noGrp="1"/>
          </p:cNvSpPr>
          <p:nvPr>
            <p:ph idx="1"/>
          </p:nvPr>
        </p:nvSpPr>
        <p:spPr/>
        <p:txBody>
          <a:bodyPr/>
          <a:lstStyle/>
          <a:p>
            <a:pPr>
              <a:buFont typeface="Arial" panose="020B0604020202020204" pitchFamily="34" charset="0"/>
              <a:buNone/>
            </a:pPr>
            <a:r>
              <a:rPr lang="en-US" altLang="en-US" b="1">
                <a:solidFill>
                  <a:schemeClr val="accent2"/>
                </a:solidFill>
              </a:rPr>
              <a:t>Wilcoxon Signed-Rank Test</a:t>
            </a:r>
          </a:p>
          <a:p>
            <a:r>
              <a:rPr lang="en-US" altLang="en-US"/>
              <a:t>A nonparametric test that can be used to determine whether two </a:t>
            </a:r>
            <a:r>
              <a:rPr lang="en-US" altLang="en-US" i="1"/>
              <a:t>dependent</a:t>
            </a:r>
            <a:r>
              <a:rPr lang="en-US" altLang="en-US"/>
              <a:t> samples were selected from populations having the same distribution.</a:t>
            </a:r>
          </a:p>
          <a:p>
            <a:r>
              <a:rPr lang="en-US" altLang="en-US"/>
              <a:t>Unlike the sign test, it considers the magnitude, or size, of the data entries.</a:t>
            </a:r>
          </a:p>
        </p:txBody>
      </p:sp>
      <p:sp>
        <p:nvSpPr>
          <p:cNvPr id="14339" name="Footer Placeholder 2">
            <a:extLst>
              <a:ext uri="{FF2B5EF4-FFF2-40B4-BE49-F238E27FC236}">
                <a16:creationId xmlns:a16="http://schemas.microsoft.com/office/drawing/2014/main" xmlns="" id="{F430FEBB-16BD-44E9-8E87-D5631555454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1279442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1EBAEE62-7FF3-4E94-BD2B-19FC4EB5CE46}"/>
              </a:ext>
            </a:extLst>
          </p:cNvPr>
          <p:cNvSpPr>
            <a:spLocks noGrp="1" noChangeArrowheads="1"/>
          </p:cNvSpPr>
          <p:nvPr>
            <p:ph type="title"/>
          </p:nvPr>
        </p:nvSpPr>
        <p:spPr/>
        <p:txBody>
          <a:bodyPr/>
          <a:lstStyle/>
          <a:p>
            <a:pPr eaLnBrk="1" hangingPunct="1"/>
            <a:r>
              <a:rPr lang="en-US" altLang="en-US" dirty="0"/>
              <a:t>Performing a Wilcoxon Signed-Rank Test</a:t>
            </a:r>
            <a:endParaRPr lang="el-GR" altLang="en-US" dirty="0"/>
          </a:p>
        </p:txBody>
      </p:sp>
      <p:sp>
        <p:nvSpPr>
          <p:cNvPr id="1100804" name="Text Box 4">
            <a:extLst>
              <a:ext uri="{FF2B5EF4-FFF2-40B4-BE49-F238E27FC236}">
                <a16:creationId xmlns:a16="http://schemas.microsoft.com/office/drawing/2014/main" xmlns="" id="{68D03357-B929-4FDD-8E20-F868C014393F}"/>
              </a:ext>
            </a:extLst>
          </p:cNvPr>
          <p:cNvSpPr txBox="1">
            <a:spLocks noChangeArrowheads="1"/>
          </p:cNvSpPr>
          <p:nvPr/>
        </p:nvSpPr>
        <p:spPr bwMode="auto">
          <a:xfrm>
            <a:off x="295275" y="2146585"/>
            <a:ext cx="5148263"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dirty="0">
                <a:latin typeface="Times New Roman" panose="02020603050405020304" pitchFamily="18" charset="0"/>
              </a:rPr>
              <a:t>Verify that the samples are random and dependent.</a:t>
            </a:r>
          </a:p>
          <a:p>
            <a:pPr eaLnBrk="1" hangingPunct="1">
              <a:spcBef>
                <a:spcPct val="55000"/>
              </a:spcBef>
              <a:buClr>
                <a:schemeClr val="accent1"/>
              </a:buClr>
              <a:buFontTx/>
              <a:buAutoNum type="arabicPeriod"/>
            </a:pPr>
            <a:r>
              <a:rPr lang="en-US" altLang="en-US" sz="2600" dirty="0">
                <a:latin typeface="Times New Roman" panose="02020603050405020304" pitchFamily="18" charset="0"/>
              </a:rPr>
              <a:t>State the claim. Identify the null and alternative hypotheses.</a:t>
            </a: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p:txBody>
      </p:sp>
      <p:sp>
        <p:nvSpPr>
          <p:cNvPr id="35844" name="Text Box 8">
            <a:extLst>
              <a:ext uri="{FF2B5EF4-FFF2-40B4-BE49-F238E27FC236}">
                <a16:creationId xmlns:a16="http://schemas.microsoft.com/office/drawing/2014/main" xmlns="" id="{C6E7122B-61C0-4B67-AE26-F716400A4403}"/>
              </a:ext>
            </a:extLst>
          </p:cNvPr>
          <p:cNvSpPr txBox="1">
            <a:spLocks noChangeArrowheads="1"/>
          </p:cNvSpPr>
          <p:nvPr/>
        </p:nvSpPr>
        <p:spPr bwMode="auto">
          <a:xfrm>
            <a:off x="5638800" y="3168935"/>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1100809" name="Text Box 9">
            <a:extLst>
              <a:ext uri="{FF2B5EF4-FFF2-40B4-BE49-F238E27FC236}">
                <a16:creationId xmlns:a16="http://schemas.microsoft.com/office/drawing/2014/main" xmlns="" id="{70E3D383-7A15-4CCB-A2CA-130C52F758EF}"/>
              </a:ext>
            </a:extLst>
          </p:cNvPr>
          <p:cNvSpPr txBox="1">
            <a:spLocks noChangeArrowheads="1"/>
          </p:cNvSpPr>
          <p:nvPr/>
        </p:nvSpPr>
        <p:spPr bwMode="auto">
          <a:xfrm>
            <a:off x="5765800" y="4181760"/>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n-US" altLang="en-US" sz="2600" i="1">
                <a:latin typeface="Times New Roman" panose="02020603050405020304" pitchFamily="18" charset="0"/>
                <a:sym typeface="Symbol" panose="05050102010706020507" pitchFamily="18" charset="2"/>
              </a:rPr>
              <a:t></a:t>
            </a:r>
            <a:r>
              <a:rPr lang="en-US" altLang="en-US" sz="2600">
                <a:latin typeface="Times New Roman" panose="02020603050405020304" pitchFamily="18" charset="0"/>
                <a:sym typeface="Symbol" panose="05050102010706020507" pitchFamily="18" charset="2"/>
              </a:rPr>
              <a:t>.</a:t>
            </a:r>
          </a:p>
        </p:txBody>
      </p:sp>
      <p:sp>
        <p:nvSpPr>
          <p:cNvPr id="15365" name="Text Box 26">
            <a:extLst>
              <a:ext uri="{FF2B5EF4-FFF2-40B4-BE49-F238E27FC236}">
                <a16:creationId xmlns:a16="http://schemas.microsoft.com/office/drawing/2014/main" xmlns="" id="{51444543-18D6-4753-94B1-F0EECADDAF8D}"/>
              </a:ext>
            </a:extLst>
          </p:cNvPr>
          <p:cNvSpPr txBox="1">
            <a:spLocks noChangeArrowheads="1"/>
          </p:cNvSpPr>
          <p:nvPr/>
        </p:nvSpPr>
        <p:spPr bwMode="auto">
          <a:xfrm>
            <a:off x="320675" y="1511585"/>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5366" name="Footer Placeholder 2">
            <a:extLst>
              <a:ext uri="{FF2B5EF4-FFF2-40B4-BE49-F238E27FC236}">
                <a16:creationId xmlns:a16="http://schemas.microsoft.com/office/drawing/2014/main" xmlns="" id="{67152942-FB0C-47E8-ADE9-CDA8D7551A3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262034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4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0080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008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11008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xmlns="" id="{4A721F68-6EFB-41F5-9537-2A301F3EA210}"/>
              </a:ext>
            </a:extLst>
          </p:cNvPr>
          <p:cNvSpPr>
            <a:spLocks noGrp="1" noChangeArrowheads="1"/>
          </p:cNvSpPr>
          <p:nvPr>
            <p:ph type="title"/>
          </p:nvPr>
        </p:nvSpPr>
        <p:spPr/>
        <p:txBody>
          <a:bodyPr/>
          <a:lstStyle/>
          <a:p>
            <a:pPr eaLnBrk="1" hangingPunct="1"/>
            <a:r>
              <a:rPr lang="en-US" altLang="en-US" dirty="0"/>
              <a:t>Performing a Wilcoxon Signed-Rank Test</a:t>
            </a:r>
            <a:endParaRPr lang="el-GR" altLang="en-US" dirty="0"/>
          </a:p>
        </p:txBody>
      </p:sp>
      <p:sp>
        <p:nvSpPr>
          <p:cNvPr id="1100804" name="Text Box 4">
            <a:extLst>
              <a:ext uri="{FF2B5EF4-FFF2-40B4-BE49-F238E27FC236}">
                <a16:creationId xmlns:a16="http://schemas.microsoft.com/office/drawing/2014/main" xmlns="" id="{9C6234C8-F111-4EAA-B532-7243CC4E2DAA}"/>
              </a:ext>
            </a:extLst>
          </p:cNvPr>
          <p:cNvSpPr txBox="1">
            <a:spLocks noChangeArrowheads="1"/>
          </p:cNvSpPr>
          <p:nvPr/>
        </p:nvSpPr>
        <p:spPr bwMode="auto">
          <a:xfrm>
            <a:off x="333375" y="2166934"/>
            <a:ext cx="5148263" cy="23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Determine the sample size </a:t>
            </a:r>
            <a:r>
              <a:rPr lang="en-US" altLang="en-US" sz="2600" i="1" dirty="0">
                <a:latin typeface="Times New Roman" panose="02020603050405020304" pitchFamily="18" charset="0"/>
                <a:sym typeface="Symbol" panose="05050102010706020507" pitchFamily="18" charset="2"/>
              </a:rPr>
              <a:t>n</a:t>
            </a:r>
            <a:r>
              <a:rPr lang="en-US" altLang="en-US" sz="2600" dirty="0">
                <a:latin typeface="Times New Roman" panose="02020603050405020304" pitchFamily="18" charset="0"/>
                <a:sym typeface="Symbol" panose="05050102010706020507" pitchFamily="18" charset="2"/>
              </a:rPr>
              <a:t>, which is the number of pairs of data for which the difference is not 0.</a:t>
            </a:r>
          </a:p>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Determine the critical value.</a:t>
            </a:r>
            <a:endParaRPr lang="en-US" altLang="en-US" sz="2600" dirty="0">
              <a:latin typeface="Times New Roman" panose="02020603050405020304" pitchFamily="18" charset="0"/>
            </a:endParaRPr>
          </a:p>
        </p:txBody>
      </p:sp>
      <p:sp>
        <p:nvSpPr>
          <p:cNvPr id="17411" name="Text Box 26">
            <a:extLst>
              <a:ext uri="{FF2B5EF4-FFF2-40B4-BE49-F238E27FC236}">
                <a16:creationId xmlns:a16="http://schemas.microsoft.com/office/drawing/2014/main" xmlns="" id="{6A60EC74-ED0F-4FFB-883D-930324023D28}"/>
              </a:ext>
            </a:extLst>
          </p:cNvPr>
          <p:cNvSpPr txBox="1">
            <a:spLocks noChangeArrowheads="1"/>
          </p:cNvSpPr>
          <p:nvPr/>
        </p:nvSpPr>
        <p:spPr bwMode="auto">
          <a:xfrm>
            <a:off x="320675" y="1520821"/>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8" name="Text Box 9">
            <a:extLst>
              <a:ext uri="{FF2B5EF4-FFF2-40B4-BE49-F238E27FC236}">
                <a16:creationId xmlns:a16="http://schemas.microsoft.com/office/drawing/2014/main" xmlns="" id="{50090324-DB14-447C-9C69-6D2D93B0E987}"/>
              </a:ext>
            </a:extLst>
          </p:cNvPr>
          <p:cNvSpPr txBox="1">
            <a:spLocks noChangeArrowheads="1"/>
          </p:cNvSpPr>
          <p:nvPr/>
        </p:nvSpPr>
        <p:spPr bwMode="auto">
          <a:xfrm>
            <a:off x="5648325" y="4037009"/>
            <a:ext cx="2667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9 in Appendix B.</a:t>
            </a:r>
            <a:endParaRPr lang="en-US" altLang="en-US" sz="2600" dirty="0">
              <a:latin typeface="Times New Roman" panose="02020603050405020304" pitchFamily="18" charset="0"/>
              <a:sym typeface="Symbol" panose="05050102010706020507" pitchFamily="18" charset="2"/>
            </a:endParaRPr>
          </a:p>
        </p:txBody>
      </p:sp>
      <p:sp>
        <p:nvSpPr>
          <p:cNvPr id="17413" name="Footer Placeholder 2">
            <a:extLst>
              <a:ext uri="{FF2B5EF4-FFF2-40B4-BE49-F238E27FC236}">
                <a16:creationId xmlns:a16="http://schemas.microsoft.com/office/drawing/2014/main" xmlns="" id="{095B891C-B553-4D77-9E7A-CFFD39BBBF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429144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xmlns="" id="{C2CAF69E-5D7A-4905-9B5D-2BA143FC4F33}"/>
              </a:ext>
            </a:extLst>
          </p:cNvPr>
          <p:cNvSpPr>
            <a:spLocks noGrp="1" noChangeArrowheads="1"/>
          </p:cNvSpPr>
          <p:nvPr>
            <p:ph type="title"/>
          </p:nvPr>
        </p:nvSpPr>
        <p:spPr/>
        <p:txBody>
          <a:bodyPr/>
          <a:lstStyle/>
          <a:p>
            <a:pPr eaLnBrk="1" hangingPunct="1"/>
            <a:r>
              <a:rPr lang="en-US" altLang="en-US" dirty="0"/>
              <a:t>Performing a Wilcoxon Signed-Rank Test</a:t>
            </a:r>
            <a:endParaRPr lang="el-GR" altLang="en-US" dirty="0"/>
          </a:p>
        </p:txBody>
      </p:sp>
      <p:sp>
        <p:nvSpPr>
          <p:cNvPr id="1100804" name="Text Box 4">
            <a:extLst>
              <a:ext uri="{FF2B5EF4-FFF2-40B4-BE49-F238E27FC236}">
                <a16:creationId xmlns:a16="http://schemas.microsoft.com/office/drawing/2014/main" xmlns="" id="{E82686E5-889F-4C78-AD0D-77FEE3CFCAE9}"/>
              </a:ext>
            </a:extLst>
          </p:cNvPr>
          <p:cNvSpPr txBox="1">
            <a:spLocks noChangeArrowheads="1"/>
          </p:cNvSpPr>
          <p:nvPr/>
        </p:nvSpPr>
        <p:spPr bwMode="auto">
          <a:xfrm>
            <a:off x="295275" y="2146585"/>
            <a:ext cx="5148263"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971550" indent="-5143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6"/>
            </a:pPr>
            <a:r>
              <a:rPr lang="en-US" altLang="en-US" sz="2600" dirty="0">
                <a:latin typeface="Times New Roman" panose="02020603050405020304" pitchFamily="18" charset="0"/>
              </a:rPr>
              <a:t>Calculate the test statistic </a:t>
            </a:r>
            <a:r>
              <a:rPr lang="en-US" altLang="en-US" sz="2600" i="1" dirty="0" err="1">
                <a:latin typeface="Times New Roman" panose="02020603050405020304" pitchFamily="18" charset="0"/>
              </a:rPr>
              <a:t>w</a:t>
            </a:r>
            <a:r>
              <a:rPr lang="en-US" altLang="en-US" sz="2600" i="1" baseline="-25000" dirty="0" err="1">
                <a:latin typeface="Times New Roman" panose="02020603050405020304" pitchFamily="18" charset="0"/>
              </a:rPr>
              <a:t>s</a:t>
            </a:r>
            <a:r>
              <a:rPr lang="en-US" altLang="en-US" sz="2600" dirty="0">
                <a:latin typeface="Times New Roman" panose="02020603050405020304" pitchFamily="18" charset="0"/>
              </a:rPr>
              <a:t>.</a:t>
            </a:r>
          </a:p>
          <a:p>
            <a:pPr lvl="1" eaLnBrk="1" hangingPunct="1">
              <a:spcBef>
                <a:spcPct val="55000"/>
              </a:spcBef>
              <a:buClr>
                <a:schemeClr val="accent1"/>
              </a:buClr>
              <a:buFont typeface="Arial" panose="020B0604020202020204" pitchFamily="34" charset="0"/>
              <a:buAutoNum type="alphaLcPeriod"/>
            </a:pPr>
            <a:r>
              <a:rPr lang="en-US" altLang="en-US" sz="2600" dirty="0">
                <a:latin typeface="Times New Roman" panose="02020603050405020304" pitchFamily="18" charset="0"/>
              </a:rPr>
              <a:t>Complete a table using the headers listed at the right.</a:t>
            </a:r>
          </a:p>
          <a:p>
            <a:pPr lvl="1" eaLnBrk="1" hangingPunct="1">
              <a:spcBef>
                <a:spcPct val="55000"/>
              </a:spcBef>
              <a:buClr>
                <a:schemeClr val="accent1"/>
              </a:buClr>
              <a:buFont typeface="Arial" panose="020B0604020202020204" pitchFamily="34" charset="0"/>
              <a:buAutoNum type="alphaLcPeriod"/>
            </a:pPr>
            <a:r>
              <a:rPr lang="en-US" altLang="en-US" sz="2600" dirty="0">
                <a:latin typeface="Times New Roman" panose="02020603050405020304" pitchFamily="18" charset="0"/>
              </a:rPr>
              <a:t>Find the sum of the positive ranks and the sum of the negative ranks.</a:t>
            </a:r>
          </a:p>
          <a:p>
            <a:pPr lvl="1" eaLnBrk="1" hangingPunct="1">
              <a:spcBef>
                <a:spcPct val="55000"/>
              </a:spcBef>
              <a:buClr>
                <a:schemeClr val="accent1"/>
              </a:buClr>
              <a:buFont typeface="Arial" panose="020B0604020202020204" pitchFamily="34" charset="0"/>
              <a:buAutoNum type="alphaLcPeriod"/>
            </a:pPr>
            <a:r>
              <a:rPr lang="en-US" altLang="en-US" sz="2600" dirty="0">
                <a:latin typeface="Times New Roman" panose="02020603050405020304" pitchFamily="18" charset="0"/>
              </a:rPr>
              <a:t>Select the smaller absolute value of the sums.</a:t>
            </a:r>
          </a:p>
        </p:txBody>
      </p:sp>
      <p:sp>
        <p:nvSpPr>
          <p:cNvPr id="36868" name="Text Box 8">
            <a:extLst>
              <a:ext uri="{FF2B5EF4-FFF2-40B4-BE49-F238E27FC236}">
                <a16:creationId xmlns:a16="http://schemas.microsoft.com/office/drawing/2014/main" xmlns="" id="{F32F31B3-9F97-48A6-A3B4-5410C75BB8D0}"/>
              </a:ext>
            </a:extLst>
          </p:cNvPr>
          <p:cNvSpPr txBox="1">
            <a:spLocks noChangeArrowheads="1"/>
          </p:cNvSpPr>
          <p:nvPr/>
        </p:nvSpPr>
        <p:spPr bwMode="auto">
          <a:xfrm>
            <a:off x="5592763" y="2157698"/>
            <a:ext cx="2987675"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Headers: </a:t>
            </a:r>
            <a:r>
              <a:rPr lang="en-US" altLang="en-US" sz="2600" b="1">
                <a:latin typeface="Times New Roman" panose="02020603050405020304" pitchFamily="18" charset="0"/>
              </a:rPr>
              <a:t>Sample 1, Sample 2, Difference, Absolute value, Rank, </a:t>
            </a:r>
            <a:r>
              <a:rPr lang="en-US" altLang="en-US" sz="2600">
                <a:latin typeface="Times New Roman" panose="02020603050405020304" pitchFamily="18" charset="0"/>
              </a:rPr>
              <a:t>and </a:t>
            </a:r>
            <a:r>
              <a:rPr lang="en-US" altLang="en-US" sz="2600" b="1">
                <a:latin typeface="Times New Roman" panose="02020603050405020304" pitchFamily="18" charset="0"/>
              </a:rPr>
              <a:t>Signed rank</a:t>
            </a:r>
            <a:r>
              <a:rPr lang="en-US" altLang="en-US" sz="2600">
                <a:latin typeface="Times New Roman" panose="02020603050405020304" pitchFamily="18" charset="0"/>
              </a:rPr>
              <a:t>. Signed rank takes on the same sign as its corresponding difference.</a:t>
            </a:r>
          </a:p>
        </p:txBody>
      </p:sp>
      <p:sp>
        <p:nvSpPr>
          <p:cNvPr id="19460" name="Text Box 26">
            <a:extLst>
              <a:ext uri="{FF2B5EF4-FFF2-40B4-BE49-F238E27FC236}">
                <a16:creationId xmlns:a16="http://schemas.microsoft.com/office/drawing/2014/main" xmlns="" id="{5B84656C-04F5-405E-9911-0020030235CC}"/>
              </a:ext>
            </a:extLst>
          </p:cNvPr>
          <p:cNvSpPr txBox="1">
            <a:spLocks noChangeArrowheads="1"/>
          </p:cNvSpPr>
          <p:nvPr/>
        </p:nvSpPr>
        <p:spPr bwMode="auto">
          <a:xfrm>
            <a:off x="320675" y="1511585"/>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9461" name="Footer Placeholder 2">
            <a:extLst>
              <a:ext uri="{FF2B5EF4-FFF2-40B4-BE49-F238E27FC236}">
                <a16:creationId xmlns:a16="http://schemas.microsoft.com/office/drawing/2014/main" xmlns="" id="{ADADAE53-90B7-4581-91BA-80BE29D358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6701429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0080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xmlns="" id="{1D41A091-483A-4C9F-A274-178C9BD6B53F}"/>
              </a:ext>
            </a:extLst>
          </p:cNvPr>
          <p:cNvSpPr>
            <a:spLocks noGrp="1" noChangeArrowheads="1"/>
          </p:cNvSpPr>
          <p:nvPr>
            <p:ph type="title"/>
          </p:nvPr>
        </p:nvSpPr>
        <p:spPr/>
        <p:txBody>
          <a:bodyPr/>
          <a:lstStyle/>
          <a:p>
            <a:pPr eaLnBrk="1" hangingPunct="1"/>
            <a:r>
              <a:rPr lang="en-US" altLang="en-US" dirty="0"/>
              <a:t>Performing a Wilcoxon Signed-Rank Test</a:t>
            </a:r>
            <a:endParaRPr lang="el-GR" altLang="en-US" dirty="0"/>
          </a:p>
        </p:txBody>
      </p:sp>
      <p:sp>
        <p:nvSpPr>
          <p:cNvPr id="1100804" name="Text Box 4">
            <a:extLst>
              <a:ext uri="{FF2B5EF4-FFF2-40B4-BE49-F238E27FC236}">
                <a16:creationId xmlns:a16="http://schemas.microsoft.com/office/drawing/2014/main" xmlns="" id="{0EFC3026-AE2F-4EB4-8B92-7FD47C9839AE}"/>
              </a:ext>
            </a:extLst>
          </p:cNvPr>
          <p:cNvSpPr txBox="1">
            <a:spLocks noChangeArrowheads="1"/>
          </p:cNvSpPr>
          <p:nvPr/>
        </p:nvSpPr>
        <p:spPr bwMode="auto">
          <a:xfrm>
            <a:off x="295275" y="2165057"/>
            <a:ext cx="4779963"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7"/>
            </a:pPr>
            <a:r>
              <a:rPr lang="en-US" altLang="en-US" sz="2600">
                <a:latin typeface="Times New Roman" panose="02020603050405020304" pitchFamily="18" charset="0"/>
              </a:rPr>
              <a:t>Make a decision to reject or fail to reject the null hypothesis.</a:t>
            </a:r>
          </a:p>
          <a:p>
            <a:pPr eaLnBrk="1" hangingPunct="1">
              <a:spcBef>
                <a:spcPct val="55000"/>
              </a:spcBef>
              <a:buClr>
                <a:schemeClr val="accent1"/>
              </a:buClr>
              <a:buFont typeface="Arial" panose="020B0604020202020204" pitchFamily="34" charset="0"/>
              <a:buAutoNum type="arabicPeriod" startAt="7"/>
            </a:pPr>
            <a:endParaRPr lang="en-US" altLang="en-US" sz="2600">
              <a:latin typeface="Times New Roman" panose="02020603050405020304" pitchFamily="18" charset="0"/>
            </a:endParaRPr>
          </a:p>
          <a:p>
            <a:pPr eaLnBrk="1" hangingPunct="1">
              <a:spcBef>
                <a:spcPct val="55000"/>
              </a:spcBef>
              <a:buClr>
                <a:schemeClr val="accent1"/>
              </a:buClr>
              <a:buFont typeface="Arial" panose="020B0604020202020204" pitchFamily="34" charset="0"/>
              <a:buAutoNum type="arabicPeriod" startAt="7"/>
            </a:pPr>
            <a:r>
              <a:rPr lang="en-US" altLang="en-US" sz="2600">
                <a:latin typeface="Times New Roman" panose="02020603050405020304" pitchFamily="18" charset="0"/>
              </a:rPr>
              <a:t>Interpret the decision in the context of the original claim.</a:t>
            </a:r>
          </a:p>
        </p:txBody>
      </p:sp>
      <p:sp>
        <p:nvSpPr>
          <p:cNvPr id="37892" name="Text Box 8">
            <a:extLst>
              <a:ext uri="{FF2B5EF4-FFF2-40B4-BE49-F238E27FC236}">
                <a16:creationId xmlns:a16="http://schemas.microsoft.com/office/drawing/2014/main" xmlns="" id="{D89E4290-8390-4277-9235-897FC2402A0C}"/>
              </a:ext>
            </a:extLst>
          </p:cNvPr>
          <p:cNvSpPr txBox="1">
            <a:spLocks noChangeArrowheads="1"/>
          </p:cNvSpPr>
          <p:nvPr/>
        </p:nvSpPr>
        <p:spPr bwMode="auto">
          <a:xfrm>
            <a:off x="5592763" y="2176170"/>
            <a:ext cx="2987675"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w</a:t>
            </a:r>
            <a:r>
              <a:rPr lang="en-US" altLang="en-US" sz="2600" i="1" baseline="-25000">
                <a:latin typeface="Times New Roman" panose="02020603050405020304" pitchFamily="18" charset="0"/>
              </a:rPr>
              <a:t>s</a:t>
            </a:r>
            <a:r>
              <a:rPr lang="en-US" altLang="en-US" sz="2600">
                <a:latin typeface="Times New Roman" panose="02020603050405020304" pitchFamily="18" charset="0"/>
              </a:rPr>
              <a:t> is less than or equal to the critical value,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21508" name="Text Box 26">
            <a:extLst>
              <a:ext uri="{FF2B5EF4-FFF2-40B4-BE49-F238E27FC236}">
                <a16:creationId xmlns:a16="http://schemas.microsoft.com/office/drawing/2014/main" xmlns="" id="{D55E2CC6-A150-4EEC-A30A-CD2821F90449}"/>
              </a:ext>
            </a:extLst>
          </p:cNvPr>
          <p:cNvSpPr txBox="1">
            <a:spLocks noChangeArrowheads="1"/>
          </p:cNvSpPr>
          <p:nvPr/>
        </p:nvSpPr>
        <p:spPr bwMode="auto">
          <a:xfrm>
            <a:off x="320675" y="1530057"/>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1509" name="Footer Placeholder 2">
            <a:extLst>
              <a:ext uri="{FF2B5EF4-FFF2-40B4-BE49-F238E27FC236}">
                <a16:creationId xmlns:a16="http://schemas.microsoft.com/office/drawing/2014/main" xmlns="" id="{C580DA88-B09B-4039-A0F7-F3BC0D9FC32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6571127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2181</TotalTime>
  <Words>1240</Words>
  <Application>Microsoft Office PowerPoint</Application>
  <PresentationFormat>On-screen Show (4:3)</PresentationFormat>
  <Paragraphs>153</Paragraphs>
  <Slides>24</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4" baseType="lpstr">
      <vt:lpstr>MS PGothic</vt:lpstr>
      <vt:lpstr>ＭＳ Ｐ明朝</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11.2</vt:lpstr>
      <vt:lpstr>Section 11.2 Objectives</vt:lpstr>
      <vt:lpstr>The Wilcoxon Signed-Rank Test</vt:lpstr>
      <vt:lpstr>Performing a Wilcoxon Signed-Rank Test</vt:lpstr>
      <vt:lpstr>Performing a Wilcoxon Signed-Rank Test</vt:lpstr>
      <vt:lpstr>Performing a Wilcoxon Signed-Rank Test</vt:lpstr>
      <vt:lpstr>Performing a Wilcoxon Signed-Rank Test</vt:lpstr>
      <vt:lpstr>Example: Performing a Wilcoxon Signed-Rank Test</vt:lpstr>
      <vt:lpstr>Solution: Performing a Wilcoxon Signed-Rank Test</vt:lpstr>
      <vt:lpstr>Solution: Performing a Wilcoxon Signed-Rank Test</vt:lpstr>
      <vt:lpstr>Solution: Performing a Wilcoxon Signed-Rank Test</vt:lpstr>
      <vt:lpstr>The Wilcoxon Rank Sum Test</vt:lpstr>
      <vt:lpstr>Test Statistic for The Wilcoxon Rank Sum Test</vt:lpstr>
      <vt:lpstr>Performing a Wilcoxon Rank Sum Test</vt:lpstr>
      <vt:lpstr>Performing a Wilcoxon Rank Sum Test</vt:lpstr>
      <vt:lpstr>Performing a Wilcoxon Rank Sum Test</vt:lpstr>
      <vt:lpstr>Example: Performing a Wilcoxon Rank Sum Test</vt:lpstr>
      <vt:lpstr>Solution: Performing a Wilcoxon Rank Sum Test</vt:lpstr>
      <vt:lpstr>Solution: Performing a Wilcoxon Rank Sum Test</vt:lpstr>
      <vt:lpstr>Solution: Performing a Wilcoxon Rank Sum Test</vt:lpstr>
      <vt:lpstr>Solution: Performing a Wilcoxon Rank Sum Test</vt:lpstr>
      <vt:lpstr>Solution: Performing a Wilcoxon Rank Sum 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subject>Elementary Statistics  7e</dc:subject>
  <dc:creator>Ron Larson, Betsy Farber</dc:creator>
  <cp:lastModifiedBy>Sandra Scholten</cp:lastModifiedBy>
  <cp:revision>80</cp:revision>
  <dcterms:created xsi:type="dcterms:W3CDTF">2007-07-18T23:54:35Z</dcterms:created>
  <dcterms:modified xsi:type="dcterms:W3CDTF">2019-02-12T19:00:47Z</dcterms:modified>
</cp:coreProperties>
</file>