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handoutMasterIdLst>
    <p:handoutMasterId r:id="rId27"/>
  </p:handoutMasterIdLst>
  <p:sldIdLst>
    <p:sldId id="257" r:id="rId2"/>
    <p:sldId id="258" r:id="rId3"/>
    <p:sldId id="259" r:id="rId4"/>
    <p:sldId id="260" r:id="rId5"/>
    <p:sldId id="261" r:id="rId6"/>
    <p:sldId id="278" r:id="rId7"/>
    <p:sldId id="27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81" r:id="rId17"/>
    <p:sldId id="280" r:id="rId18"/>
    <p:sldId id="272" r:id="rId19"/>
    <p:sldId id="273" r:id="rId20"/>
    <p:sldId id="282" r:id="rId21"/>
    <p:sldId id="283" r:id="rId22"/>
    <p:sldId id="274" r:id="rId23"/>
    <p:sldId id="275" r:id="rId24"/>
    <p:sldId id="276" r:id="rId25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41" clrIdx="0">
    <p:extLst>
      <p:ext uri="{19B8F6BF-5375-455C-9EA6-DF929625EA0E}">
        <p15:presenceInfo xmlns:p15="http://schemas.microsoft.com/office/powerpoint/2012/main" userId="f6b31022bb19b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11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4147525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11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380250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xmlns="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xmlns="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xmlns="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:a16="http://schemas.microsoft.com/office/drawing/2014/main" xmlns="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:a16="http://schemas.microsoft.com/office/drawing/2014/main" xmlns="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536119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xmlns="" id="{BC9BD739-E235-4D66-BA3B-43AFF9CF1A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73CC2169-7170-4B8E-BA07-70BD8941B902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F8477FE3-D8EE-4965-8630-763CD44041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xmlns="" id="{AF693FD8-2280-4DF1-B2F6-5A375C3709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42672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863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xmlns="" id="{6BD844F5-8DCA-4449-A53A-6994AF6B40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92449B49-4527-4812-9D72-C3787939E9BC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xmlns="" id="{B9D4F4EE-E18D-4F15-9E1B-40078ECACF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xmlns="" id="{9D7A845B-8447-4583-A817-14B547D820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42672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2222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xmlns="" id="{CA8092DF-55EE-4DDD-9805-1017B811F3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9D1868B-3929-4AA6-BF8D-58839384582E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xmlns="" id="{09A23E9F-261D-4A9A-8251-DE28377907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xmlns="" id="{0AAB6912-6C76-46CB-ACA3-F673B5AB41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42672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5420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xmlns="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:a16="http://schemas.microsoft.com/office/drawing/2014/main" xmlns="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xmlns="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3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:a16="http://schemas.microsoft.com/office/drawing/2014/main" xmlns="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:a16="http://schemas.microsoft.com/office/drawing/2014/main" xmlns="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xmlns="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Nonparametric Tests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:a16="http://schemas.microsoft.com/office/drawing/2014/main" xmlns="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:a16="http://schemas.microsoft.com/office/drawing/2014/main" xmlns="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2245" y="685800"/>
            <a:ext cx="115650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xmlns="" id="{47B5716F-2B67-470E-90AA-6AC1E7AB4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Test Statistic for the Runs Test</a:t>
            </a:r>
          </a:p>
        </p:txBody>
      </p:sp>
      <p:sp>
        <p:nvSpPr>
          <p:cNvPr id="17410" name="Content Placeholder 2">
            <a:extLst>
              <a:ext uri="{FF2B5EF4-FFF2-40B4-BE49-F238E27FC236}">
                <a16:creationId xmlns:a16="http://schemas.microsoft.com/office/drawing/2014/main" xmlns="" id="{9D88ECD1-E6A1-4AB5-82E4-DBD3F4A57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096963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altLang="en-US" dirty="0"/>
              <a:t>When </a:t>
            </a:r>
            <a:r>
              <a:rPr lang="en-US" altLang="en-US" i="1" dirty="0"/>
              <a:t>n</a:t>
            </a:r>
            <a:r>
              <a:rPr lang="en-US" altLang="en-US" baseline="-25000" dirty="0"/>
              <a:t>1</a:t>
            </a:r>
            <a:r>
              <a:rPr lang="en-US" altLang="en-US" dirty="0"/>
              <a:t> </a:t>
            </a:r>
            <a:r>
              <a:rPr lang="en-US" altLang="en-US" dirty="0">
                <a:sym typeface="Symbol" panose="05050102010706020507" pitchFamily="18" charset="2"/>
              </a:rPr>
              <a:t> 20 and </a:t>
            </a:r>
            <a:r>
              <a:rPr lang="en-US" altLang="en-US" i="1" dirty="0">
                <a:sym typeface="Symbol" panose="05050102010706020507" pitchFamily="18" charset="2"/>
              </a:rPr>
              <a:t>n</a:t>
            </a:r>
            <a:r>
              <a:rPr lang="en-US" altLang="en-US" baseline="-25000" dirty="0">
                <a:sym typeface="Symbol" panose="05050102010706020507" pitchFamily="18" charset="2"/>
              </a:rPr>
              <a:t>2</a:t>
            </a:r>
            <a:r>
              <a:rPr lang="en-US" altLang="en-US" dirty="0">
                <a:sym typeface="Symbol" panose="05050102010706020507" pitchFamily="18" charset="2"/>
              </a:rPr>
              <a:t>  20, the </a:t>
            </a:r>
            <a:r>
              <a:rPr lang="en-US" altLang="en-US" b="1" dirty="0">
                <a:solidFill>
                  <a:srgbClr val="AE0337"/>
                </a:solidFill>
                <a:sym typeface="Symbol" panose="05050102010706020507" pitchFamily="18" charset="2"/>
              </a:rPr>
              <a:t>test statistic </a:t>
            </a:r>
            <a:r>
              <a:rPr lang="en-US" altLang="en-US" dirty="0">
                <a:sym typeface="Symbol" panose="05050102010706020507" pitchFamily="18" charset="2"/>
              </a:rPr>
              <a:t>for the runs test is </a:t>
            </a:r>
            <a:r>
              <a:rPr lang="en-US" altLang="en-US" b="1" i="1" dirty="0">
                <a:solidFill>
                  <a:schemeClr val="accent2"/>
                </a:solidFill>
                <a:sym typeface="Symbol" panose="05050102010706020507" pitchFamily="18" charset="2"/>
              </a:rPr>
              <a:t>G</a:t>
            </a:r>
            <a:r>
              <a:rPr lang="en-US" altLang="en-US" dirty="0">
                <a:sym typeface="Symbol" panose="05050102010706020507" pitchFamily="18" charset="2"/>
              </a:rPr>
              <a:t>, the number of runs.</a:t>
            </a:r>
          </a:p>
          <a:p>
            <a:pPr>
              <a:lnSpc>
                <a:spcPct val="95000"/>
              </a:lnSpc>
            </a:pPr>
            <a:endParaRPr lang="en-US" altLang="en-US" dirty="0"/>
          </a:p>
          <a:p>
            <a:pPr>
              <a:lnSpc>
                <a:spcPct val="95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en-US" dirty="0">
                <a:sym typeface="Symbol" panose="05050102010706020507" pitchFamily="18" charset="2"/>
              </a:rPr>
              <a:t/>
            </a:r>
            <a:br>
              <a:rPr lang="en-US" altLang="en-US" dirty="0">
                <a:sym typeface="Symbol" panose="05050102010706020507" pitchFamily="18" charset="2"/>
              </a:rPr>
            </a:br>
            <a:endParaRPr lang="en-US" altLang="en-US" dirty="0"/>
          </a:p>
        </p:txBody>
      </p:sp>
      <p:graphicFrame>
        <p:nvGraphicFramePr>
          <p:cNvPr id="1189907" name="Object 19">
            <a:extLst>
              <a:ext uri="{FF2B5EF4-FFF2-40B4-BE49-F238E27FC236}">
                <a16:creationId xmlns:a16="http://schemas.microsoft.com/office/drawing/2014/main" xmlns="" id="{86C3B1F8-7441-4A8F-9A9E-D055D5839E2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11350" y="3770313"/>
          <a:ext cx="1585913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6" name="Equation" r:id="rId3" imgW="1358310" imgH="710891" progId="Equation.DSMT4">
                  <p:embed/>
                </p:oleObj>
              </mc:Choice>
              <mc:Fallback>
                <p:oleObj name="Equation" r:id="rId3" imgW="1358310" imgH="710891" progId="Equation.DSMT4">
                  <p:embed/>
                  <p:pic>
                    <p:nvPicPr>
                      <p:cNvPr id="1189907" name="Object 19">
                        <a:extLst>
                          <a:ext uri="{FF2B5EF4-FFF2-40B4-BE49-F238E27FC236}">
                            <a16:creationId xmlns:a16="http://schemas.microsoft.com/office/drawing/2014/main" xmlns="" id="{86C3B1F8-7441-4A8F-9A9E-D055D5839E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1350" y="3770313"/>
                        <a:ext cx="1585913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9912" name="Object 24">
            <a:extLst>
              <a:ext uri="{FF2B5EF4-FFF2-40B4-BE49-F238E27FC236}">
                <a16:creationId xmlns:a16="http://schemas.microsoft.com/office/drawing/2014/main" xmlns="" id="{81B0966A-D031-4EB0-8A90-BEFD7988803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25550" y="4989513"/>
          <a:ext cx="6850063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7" name="Equation" r:id="rId5" imgW="6134100" imgH="850900" progId="Equation.DSMT4">
                  <p:embed/>
                </p:oleObj>
              </mc:Choice>
              <mc:Fallback>
                <p:oleObj name="Equation" r:id="rId5" imgW="6134100" imgH="850900" progId="Equation.DSMT4">
                  <p:embed/>
                  <p:pic>
                    <p:nvPicPr>
                      <p:cNvPr id="1189912" name="Object 24">
                        <a:extLst>
                          <a:ext uri="{FF2B5EF4-FFF2-40B4-BE49-F238E27FC236}">
                            <a16:creationId xmlns:a16="http://schemas.microsoft.com/office/drawing/2014/main" xmlns="" id="{81B0966A-D031-4EB0-8A90-BEFD798880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5550" y="4989513"/>
                        <a:ext cx="6850063" cy="954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Rectangle 5">
            <a:extLst>
              <a:ext uri="{FF2B5EF4-FFF2-40B4-BE49-F238E27FC236}">
                <a16:creationId xmlns:a16="http://schemas.microsoft.com/office/drawing/2014/main" xmlns="" id="{B4F9D7A6-259D-4817-99B4-E58324A03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814638"/>
            <a:ext cx="797083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95000"/>
              </a:lnSpc>
              <a:spcBef>
                <a:spcPct val="200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&gt; 20 or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&gt; 20,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the test statistic 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for the runs test is</a:t>
            </a:r>
          </a:p>
        </p:txBody>
      </p:sp>
      <p:sp>
        <p:nvSpPr>
          <p:cNvPr id="14343" name="Rectangle 6">
            <a:extLst>
              <a:ext uri="{FF2B5EF4-FFF2-40B4-BE49-F238E27FC236}">
                <a16:creationId xmlns:a16="http://schemas.microsoft.com/office/drawing/2014/main" xmlns="" id="{D86F3ADD-62B0-48E4-A06C-E6333ED662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363" y="4522788"/>
            <a:ext cx="1143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where</a:t>
            </a:r>
            <a:endParaRPr lang="en-US" altLang="en-US" sz="1800"/>
          </a:p>
        </p:txBody>
      </p:sp>
      <p:sp>
        <p:nvSpPr>
          <p:cNvPr id="17415" name="Footer Placeholder 2">
            <a:extLst>
              <a:ext uri="{FF2B5EF4-FFF2-40B4-BE49-F238E27FC236}">
                <a16:creationId xmlns:a16="http://schemas.microsoft.com/office/drawing/2014/main" xmlns="" id="{D74D053F-E7B8-4DBD-8C2C-E50E6B556DF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2491849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xmlns="" id="{DB37B153-30DA-4F7E-993F-DF29802E5C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Performing a Runs Test for Randomness</a:t>
            </a:r>
            <a:endParaRPr lang="el-GR" altLang="en-US"/>
          </a:p>
        </p:txBody>
      </p:sp>
      <p:sp>
        <p:nvSpPr>
          <p:cNvPr id="1176586" name="Text Box 10">
            <a:extLst>
              <a:ext uri="{FF2B5EF4-FFF2-40B4-BE49-F238E27FC236}">
                <a16:creationId xmlns:a16="http://schemas.microsoft.com/office/drawing/2014/main" xmlns="" id="{A71FB29E-4124-4708-BE35-4FB9CF479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4481513"/>
            <a:ext cx="3001963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Determine </a:t>
            </a:r>
            <a:r>
              <a:rPr lang="en-US" altLang="en-US" sz="2600" i="1">
                <a:latin typeface="Times New Roman" panose="02020603050405020304" pitchFamily="18" charset="0"/>
              </a:rPr>
              <a:t>n</a:t>
            </a:r>
            <a:r>
              <a:rPr lang="en-US" altLang="en-US" sz="2600" baseline="-25000">
                <a:latin typeface="Times New Roman" panose="02020603050405020304" pitchFamily="18" charset="0"/>
              </a:rPr>
              <a:t>1</a:t>
            </a:r>
            <a:r>
              <a:rPr lang="en-US" altLang="en-US" sz="2600">
                <a:latin typeface="Times New Roman" panose="02020603050405020304" pitchFamily="18" charset="0"/>
              </a:rPr>
              <a:t>, </a:t>
            </a:r>
            <a:r>
              <a:rPr lang="en-US" altLang="en-US" sz="2600" i="1">
                <a:latin typeface="Times New Roman" panose="02020603050405020304" pitchFamily="18" charset="0"/>
              </a:rPr>
              <a:t>n</a:t>
            </a:r>
            <a:r>
              <a:rPr lang="en-US" altLang="en-US" sz="2600" baseline="-25000">
                <a:latin typeface="Times New Roman" panose="02020603050405020304" pitchFamily="18" charset="0"/>
              </a:rPr>
              <a:t>2</a:t>
            </a:r>
            <a:r>
              <a:rPr lang="en-US" altLang="en-US" sz="2600">
                <a:latin typeface="Times New Roman" panose="02020603050405020304" pitchFamily="18" charset="0"/>
              </a:rPr>
              <a:t>, and </a:t>
            </a:r>
            <a:r>
              <a:rPr lang="en-US" altLang="en-US" sz="2600" i="1">
                <a:latin typeface="Times New Roman" panose="02020603050405020304" pitchFamily="18" charset="0"/>
              </a:rPr>
              <a:t>G</a:t>
            </a:r>
            <a:r>
              <a:rPr lang="en-US" altLang="en-US" sz="2600">
                <a:latin typeface="Times New Roman" panose="02020603050405020304" pitchFamily="18" charset="0"/>
              </a:rPr>
              <a:t>.</a:t>
            </a: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xmlns="" id="{DA565983-5A40-473F-A85B-0ACED1A51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363" y="1873250"/>
            <a:ext cx="4489450" cy="459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</a:rPr>
              <a:t>Identify the claim. State the null and alternative hypotheses.</a:t>
            </a: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Specify the level of significance. (Use </a:t>
            </a:r>
            <a:r>
              <a:rPr lang="el-GR" altLang="en-US" sz="2600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α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= 0.05 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for the runs test.)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Determine the number of data that have each characteristic </a:t>
            </a:r>
            <a:r>
              <a:rPr lang="en-US" altLang="en-US" sz="2800">
                <a:latin typeface="Times New Roman" panose="02020603050405020304" pitchFamily="18" charset="0"/>
                <a:sym typeface="Symbol" panose="05050102010706020507" pitchFamily="18" charset="2"/>
              </a:rPr>
              <a:t>and the number of runs.</a:t>
            </a: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8436" name="Text Box 8">
            <a:extLst>
              <a:ext uri="{FF2B5EF4-FFF2-40B4-BE49-F238E27FC236}">
                <a16:creationId xmlns:a16="http://schemas.microsoft.com/office/drawing/2014/main" xmlns="" id="{7C35502E-8B90-4419-B413-AFE2B5628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2065338"/>
            <a:ext cx="2667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State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 and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i="1" baseline="-25000" dirty="0">
                <a:latin typeface="Times New Roman" panose="02020603050405020304" pitchFamily="18" charset="0"/>
              </a:rPr>
              <a:t>a</a:t>
            </a:r>
            <a:r>
              <a:rPr lang="en-US" altLang="en-US" sz="2600" dirty="0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20" name="Text Box 9">
            <a:extLst>
              <a:ext uri="{FF2B5EF4-FFF2-40B4-BE49-F238E27FC236}">
                <a16:creationId xmlns:a16="http://schemas.microsoft.com/office/drawing/2014/main" xmlns="" id="{432E583F-A405-499C-8F46-B9A7AE64D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3332046"/>
            <a:ext cx="188118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Identify </a:t>
            </a:r>
            <a:r>
              <a:rPr lang="en-US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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18438" name="Text Box 26">
            <a:extLst>
              <a:ext uri="{FF2B5EF4-FFF2-40B4-BE49-F238E27FC236}">
                <a16:creationId xmlns:a16="http://schemas.microsoft.com/office/drawing/2014/main" xmlns="" id="{8357C36C-63BD-4057-83C1-D4FFDBE5B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419225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8439" name="Footer Placeholder 2">
            <a:extLst>
              <a:ext uri="{FF2B5EF4-FFF2-40B4-BE49-F238E27FC236}">
                <a16:creationId xmlns:a16="http://schemas.microsoft.com/office/drawing/2014/main" xmlns="" id="{7EA94C2C-5E97-43E9-B2A3-BD7896E396D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65402215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6586" grpId="0"/>
      <p:bldP spid="18" grpId="0" build="p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xmlns="" id="{47C7ED99-CB45-40F6-A40D-78C3CA1CF4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Performing a Runs Test for Randomness</a:t>
            </a:r>
            <a:endParaRPr lang="el-GR" altLang="en-US"/>
          </a:p>
        </p:txBody>
      </p:sp>
      <p:sp>
        <p:nvSpPr>
          <p:cNvPr id="1178630" name="Text Box 6">
            <a:extLst>
              <a:ext uri="{FF2B5EF4-FFF2-40B4-BE49-F238E27FC236}">
                <a16:creationId xmlns:a16="http://schemas.microsoft.com/office/drawing/2014/main" xmlns="" id="{25DB8BA3-BC98-402D-AAF5-6467FE427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100" y="2057400"/>
            <a:ext cx="4419600" cy="2295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spcBef>
                <a:spcPct val="55000"/>
              </a:spcBef>
              <a:buClr>
                <a:schemeClr val="accent1"/>
              </a:buClr>
              <a:buFont typeface="+mj-lt"/>
              <a:buAutoNum type="arabicPeriod" startAt="4"/>
              <a:defRPr/>
            </a:pPr>
            <a:r>
              <a:rPr lang="en-US" sz="2600" dirty="0">
                <a:latin typeface="Times New Roman" pitchFamily="18" charset="0"/>
                <a:ea typeface="+mn-ea"/>
                <a:cs typeface="Arial" charset="0"/>
                <a:sym typeface="Symbol" pitchFamily="18" charset="2"/>
              </a:rPr>
              <a:t>Determine the critical values.</a:t>
            </a:r>
            <a:br>
              <a:rPr lang="en-US" sz="2600" dirty="0">
                <a:latin typeface="Times New Roman" pitchFamily="18" charset="0"/>
                <a:ea typeface="+mn-ea"/>
                <a:cs typeface="Arial" charset="0"/>
                <a:sym typeface="Symbol" pitchFamily="18" charset="2"/>
              </a:rPr>
            </a:br>
            <a:r>
              <a:rPr lang="en-US" sz="2600" dirty="0">
                <a:latin typeface="Times New Roman" pitchFamily="18" charset="0"/>
                <a:ea typeface="+mn-ea"/>
                <a:cs typeface="Arial" charset="0"/>
                <a:sym typeface="Symbol" pitchFamily="18" charset="2"/>
              </a:rPr>
              <a:t/>
            </a:r>
            <a:br>
              <a:rPr lang="en-US" sz="2600" dirty="0">
                <a:latin typeface="Times New Roman" pitchFamily="18" charset="0"/>
                <a:ea typeface="+mn-ea"/>
                <a:cs typeface="Arial" charset="0"/>
                <a:sym typeface="Symbol" pitchFamily="18" charset="2"/>
              </a:rPr>
            </a:br>
            <a:endParaRPr lang="en-US" sz="2600" dirty="0">
              <a:latin typeface="Times New Roman" pitchFamily="18" charset="0"/>
              <a:ea typeface="+mn-ea"/>
              <a:cs typeface="Arial" charset="0"/>
              <a:sym typeface="Symbol" pitchFamily="18" charset="2"/>
            </a:endParaRPr>
          </a:p>
          <a:p>
            <a:pPr marL="457200" indent="-457200">
              <a:spcBef>
                <a:spcPct val="55000"/>
              </a:spcBef>
              <a:buClr>
                <a:schemeClr val="accent1"/>
              </a:buClr>
              <a:buFontTx/>
              <a:buAutoNum type="arabicPeriod" startAt="4"/>
              <a:defRPr/>
            </a:pPr>
            <a:r>
              <a:rPr lang="en-US" sz="2600" dirty="0">
                <a:latin typeface="Times New Roman" pitchFamily="18" charset="0"/>
                <a:ea typeface="+mn-ea"/>
                <a:cs typeface="Arial" charset="0"/>
                <a:sym typeface="Symbol" pitchFamily="18" charset="2"/>
              </a:rPr>
              <a:t>Find the test statistic.</a:t>
            </a:r>
            <a:endParaRPr lang="en-US" sz="2200" dirty="0">
              <a:latin typeface="Times New Roman" pitchFamily="18" charset="0"/>
              <a:ea typeface="+mn-ea"/>
              <a:cs typeface="Arial" charset="0"/>
              <a:sym typeface="Symbol" pitchFamily="18" charset="2"/>
            </a:endParaRPr>
          </a:p>
        </p:txBody>
      </p:sp>
      <p:grpSp>
        <p:nvGrpSpPr>
          <p:cNvPr id="2" name="Group 13">
            <a:extLst>
              <a:ext uri="{FF2B5EF4-FFF2-40B4-BE49-F238E27FC236}">
                <a16:creationId xmlns:a16="http://schemas.microsoft.com/office/drawing/2014/main" xmlns="" id="{D12A77FF-0289-4D2F-AC76-E1DA7A828B40}"/>
              </a:ext>
            </a:extLst>
          </p:cNvPr>
          <p:cNvGrpSpPr>
            <a:grpSpLocks/>
          </p:cNvGrpSpPr>
          <p:nvPr/>
        </p:nvGrpSpPr>
        <p:grpSpPr bwMode="auto">
          <a:xfrm>
            <a:off x="5227638" y="3862388"/>
            <a:ext cx="3425825" cy="2554288"/>
            <a:chOff x="2776" y="1306"/>
            <a:chExt cx="2158" cy="1609"/>
          </a:xfrm>
        </p:grpSpPr>
        <p:graphicFrame>
          <p:nvGraphicFramePr>
            <p:cNvPr id="20487" name="Object 7">
              <a:extLst>
                <a:ext uri="{FF2B5EF4-FFF2-40B4-BE49-F238E27FC236}">
                  <a16:creationId xmlns:a16="http://schemas.microsoft.com/office/drawing/2014/main" xmlns="" id="{8FBF5C68-FFB8-45EC-BC12-9EC2F8926F1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35304072"/>
                </p:ext>
              </p:extLst>
            </p:nvPr>
          </p:nvGraphicFramePr>
          <p:xfrm>
            <a:off x="3084" y="2400"/>
            <a:ext cx="1037" cy="5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03" name="Equation" r:id="rId4" imgW="1435100" imgH="711200" progId="Equation.DSMT4">
                    <p:embed/>
                  </p:oleObj>
                </mc:Choice>
                <mc:Fallback>
                  <p:oleObj name="Equation" r:id="rId4" imgW="1435100" imgH="711200" progId="Equation.DSMT4">
                    <p:embed/>
                    <p:pic>
                      <p:nvPicPr>
                        <p:cNvPr id="20487" name="Object 7">
                          <a:extLst>
                            <a:ext uri="{FF2B5EF4-FFF2-40B4-BE49-F238E27FC236}">
                              <a16:creationId xmlns:a16="http://schemas.microsoft.com/office/drawing/2014/main" xmlns="" id="{8FBF5C68-FFB8-45EC-BC12-9EC2F8926F1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4" y="2400"/>
                          <a:ext cx="1037" cy="5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88" name="Rectangle 12">
              <a:extLst>
                <a:ext uri="{FF2B5EF4-FFF2-40B4-BE49-F238E27FC236}">
                  <a16:creationId xmlns:a16="http://schemas.microsoft.com/office/drawing/2014/main" xmlns="" id="{45C8F9EF-E465-400F-B7BF-EA058DDC7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6" y="1306"/>
              <a:ext cx="2158" cy="1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en-US" sz="2600" dirty="0">
                  <a:latin typeface="Times New Roman" panose="02020603050405020304" pitchFamily="18" charset="0"/>
                </a:rPr>
                <a:t>When </a:t>
              </a:r>
              <a:r>
                <a:rPr lang="en-US" altLang="en-US" sz="2600" i="1" dirty="0">
                  <a:latin typeface="Times New Roman" panose="02020603050405020304" pitchFamily="18" charset="0"/>
                </a:rPr>
                <a:t>n</a:t>
              </a:r>
              <a:r>
                <a:rPr lang="en-US" altLang="en-US" sz="2600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en-US" sz="2600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6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 20 and </a:t>
              </a:r>
              <a:br>
                <a:rPr lang="en-US" altLang="en-US" sz="2600" dirty="0">
                  <a:latin typeface="Times New Roman" panose="02020603050405020304" pitchFamily="18" charset="0"/>
                  <a:sym typeface="Symbol" panose="05050102010706020507" pitchFamily="18" charset="2"/>
                </a:rPr>
              </a:br>
              <a:r>
                <a:rPr lang="en-US" altLang="en-US" sz="26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n</a:t>
              </a:r>
              <a:r>
                <a:rPr lang="en-US" altLang="en-US" sz="2600" baseline="-25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en-US" sz="26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  20, use </a:t>
              </a:r>
              <a:r>
                <a:rPr lang="en-US" altLang="en-US" sz="26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G</a:t>
              </a:r>
              <a:r>
                <a:rPr lang="en-US" altLang="en-US" sz="26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.</a:t>
              </a:r>
            </a:p>
            <a:p>
              <a:pPr eaLnBrk="1" hangingPunct="1">
                <a:spcBef>
                  <a:spcPct val="20000"/>
                </a:spcBef>
              </a:pPr>
              <a:r>
                <a:rPr lang="en-US" altLang="en-US" sz="2600" dirty="0">
                  <a:latin typeface="Times New Roman" panose="02020603050405020304" pitchFamily="18" charset="0"/>
                </a:rPr>
                <a:t>When </a:t>
              </a:r>
              <a:r>
                <a:rPr lang="en-US" altLang="en-US" sz="2600" i="1" dirty="0">
                  <a:latin typeface="Times New Roman" panose="02020603050405020304" pitchFamily="18" charset="0"/>
                </a:rPr>
                <a:t>n</a:t>
              </a:r>
              <a:r>
                <a:rPr lang="en-US" altLang="en-US" sz="2600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en-US" sz="2600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6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&gt; 20 or </a:t>
              </a:r>
              <a:br>
                <a:rPr lang="en-US" altLang="en-US" sz="2600" dirty="0">
                  <a:latin typeface="Times New Roman" panose="02020603050405020304" pitchFamily="18" charset="0"/>
                  <a:sym typeface="Symbol" panose="05050102010706020507" pitchFamily="18" charset="2"/>
                </a:rPr>
              </a:br>
              <a:r>
                <a:rPr lang="en-US" altLang="en-US" sz="26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n</a:t>
              </a:r>
              <a:r>
                <a:rPr lang="en-US" altLang="en-US" sz="2600" baseline="-25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en-US" altLang="en-US" sz="26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 &gt; 20, use</a:t>
              </a:r>
            </a:p>
          </p:txBody>
        </p:sp>
      </p:grpSp>
      <p:sp>
        <p:nvSpPr>
          <p:cNvPr id="20484" name="Text Box 26">
            <a:extLst>
              <a:ext uri="{FF2B5EF4-FFF2-40B4-BE49-F238E27FC236}">
                <a16:creationId xmlns:a16="http://schemas.microsoft.com/office/drawing/2014/main" xmlns="" id="{6C7E6738-93CF-47B5-B30A-44BD45CCA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419225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0485" name="Text Box 11">
            <a:extLst>
              <a:ext uri="{FF2B5EF4-FFF2-40B4-BE49-F238E27FC236}">
                <a16:creationId xmlns:a16="http://schemas.microsoft.com/office/drawing/2014/main" xmlns="" id="{70ADAC19-9DB4-4254-B2A7-6B86A67DD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7638" y="2057400"/>
            <a:ext cx="35052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If </a:t>
            </a:r>
            <a:r>
              <a:rPr lang="en-US" altLang="en-US" sz="2600" i="1" dirty="0">
                <a:latin typeface="Times New Roman" panose="02020603050405020304" pitchFamily="18" charset="0"/>
              </a:rPr>
              <a:t>n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1</a:t>
            </a:r>
            <a:r>
              <a:rPr lang="en-US" altLang="en-US" sz="2600" dirty="0">
                <a:latin typeface="Times New Roman" panose="02020603050405020304" pitchFamily="18" charset="0"/>
              </a:rPr>
              <a:t> 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 20 and </a:t>
            </a:r>
            <a:r>
              <a:rPr lang="en-US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sz="26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  20, use Table 12 in App. B. 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en-US" sz="2600" dirty="0">
                <a:latin typeface="Times New Roman" panose="02020603050405020304" pitchFamily="18" charset="0"/>
              </a:rPr>
              <a:t>If </a:t>
            </a:r>
            <a:r>
              <a:rPr lang="en-US" altLang="en-US" sz="2600" i="1" dirty="0">
                <a:latin typeface="Times New Roman" panose="02020603050405020304" pitchFamily="18" charset="0"/>
              </a:rPr>
              <a:t>n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1</a:t>
            </a:r>
            <a:r>
              <a:rPr lang="en-US" altLang="en-US" sz="2600" dirty="0">
                <a:latin typeface="Times New Roman" panose="02020603050405020304" pitchFamily="18" charset="0"/>
              </a:rPr>
              <a:t> 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&gt; 20 or </a:t>
            </a:r>
            <a:r>
              <a:rPr lang="en-US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sz="26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 &gt; 20, use Table 4. </a:t>
            </a:r>
          </a:p>
        </p:txBody>
      </p:sp>
      <p:sp>
        <p:nvSpPr>
          <p:cNvPr id="20486" name="Footer Placeholder 2">
            <a:extLst>
              <a:ext uri="{FF2B5EF4-FFF2-40B4-BE49-F238E27FC236}">
                <a16:creationId xmlns:a16="http://schemas.microsoft.com/office/drawing/2014/main" xmlns="" id="{96200D9C-1FBA-4AA2-8EF4-89A1F55D1CF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55446662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63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xmlns="" id="{1E2B7A5B-8BF5-42D2-BA5A-E7E712046A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Performing a Runs Test for Randomness</a:t>
            </a:r>
            <a:endParaRPr lang="el-GR" altLang="en-US"/>
          </a:p>
        </p:txBody>
      </p:sp>
      <p:sp>
        <p:nvSpPr>
          <p:cNvPr id="1178630" name="Text Box 6">
            <a:extLst>
              <a:ext uri="{FF2B5EF4-FFF2-40B4-BE49-F238E27FC236}">
                <a16:creationId xmlns:a16="http://schemas.microsoft.com/office/drawing/2014/main" xmlns="" id="{5FB82957-6B07-4B8F-9A9D-D921B521D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100" y="2057400"/>
            <a:ext cx="4649788" cy="417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6"/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Make a decision to reject or fail to reject the null hypothesis.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6"/>
            </a:pP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6"/>
            </a:pP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6"/>
            </a:pP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6"/>
            </a:pP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Interpret the decision in the context of the original claim.</a:t>
            </a:r>
          </a:p>
        </p:txBody>
      </p:sp>
      <p:sp>
        <p:nvSpPr>
          <p:cNvPr id="98308" name="Text Box 9">
            <a:extLst>
              <a:ext uri="{FF2B5EF4-FFF2-40B4-BE49-F238E27FC236}">
                <a16:creationId xmlns:a16="http://schemas.microsoft.com/office/drawing/2014/main" xmlns="" id="{20A96E88-C5DE-4383-BD52-6518659BA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0325" y="2058988"/>
            <a:ext cx="400367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If </a:t>
            </a:r>
            <a:r>
              <a:rPr lang="en-US" altLang="en-US" sz="2600" i="1" dirty="0">
                <a:latin typeface="Times New Roman" panose="02020603050405020304" pitchFamily="18" charset="0"/>
              </a:rPr>
              <a:t>G 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</a:t>
            </a:r>
            <a:r>
              <a:rPr lang="en-US" altLang="en-US" sz="2600" dirty="0">
                <a:latin typeface="Times New Roman" panose="02020603050405020304" pitchFamily="18" charset="0"/>
              </a:rPr>
              <a:t> the lower critical value, or if </a:t>
            </a:r>
            <a:br>
              <a:rPr lang="en-US" altLang="en-US" sz="2600" dirty="0">
                <a:latin typeface="Times New Roman" panose="02020603050405020304" pitchFamily="18" charset="0"/>
              </a:rPr>
            </a:br>
            <a:r>
              <a:rPr lang="en-US" altLang="en-US" sz="2600" i="1" dirty="0">
                <a:latin typeface="Times New Roman" panose="02020603050405020304" pitchFamily="18" charset="0"/>
              </a:rPr>
              <a:t>G 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 the upper critical value,</a:t>
            </a:r>
            <a:r>
              <a:rPr lang="en-US" altLang="en-US" sz="2600" dirty="0">
                <a:latin typeface="Times New Roman" panose="02020603050405020304" pitchFamily="18" charset="0"/>
              </a:rPr>
              <a:t> reject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.  Otherwise, fail to reject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Or if </a:t>
            </a:r>
            <a:r>
              <a:rPr lang="en-US" altLang="en-US" sz="2600" i="1" dirty="0">
                <a:latin typeface="Times New Roman" panose="02020603050405020304" pitchFamily="18" charset="0"/>
              </a:rPr>
              <a:t>z</a:t>
            </a:r>
            <a:r>
              <a:rPr lang="en-US" altLang="en-US" sz="2600" dirty="0">
                <a:latin typeface="Times New Roman" panose="02020603050405020304" pitchFamily="18" charset="0"/>
              </a:rPr>
              <a:t> is in the rejection region, then reject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.  Otherwise, fail to reject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2532" name="Text Box 26">
            <a:extLst>
              <a:ext uri="{FF2B5EF4-FFF2-40B4-BE49-F238E27FC236}">
                <a16:creationId xmlns:a16="http://schemas.microsoft.com/office/drawing/2014/main" xmlns="" id="{8613DE6D-213B-4CCF-9A8E-41C7A8803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419225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2533" name="Footer Placeholder 2">
            <a:extLst>
              <a:ext uri="{FF2B5EF4-FFF2-40B4-BE49-F238E27FC236}">
                <a16:creationId xmlns:a16="http://schemas.microsoft.com/office/drawing/2014/main" xmlns="" id="{F1C92439-5736-4A46-B5A6-63252E045D6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5238439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DE42F6-923C-4F5B-A01D-C51AD36B7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Using the Runs Test</a:t>
            </a:r>
          </a:p>
        </p:txBody>
      </p:sp>
      <p:sp>
        <p:nvSpPr>
          <p:cNvPr id="24578" name="Content Placeholder 2">
            <a:extLst>
              <a:ext uri="{FF2B5EF4-FFF2-40B4-BE49-F238E27FC236}">
                <a16:creationId xmlns:a16="http://schemas.microsoft.com/office/drawing/2014/main" xmlns="" id="{1778151D-65D4-4470-B433-C2664C60D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3838"/>
            <a:ext cx="8229600" cy="452596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/>
              <a:t>As people enter a concert, an usher records where they are sitting. The results for 13 people are shown, where</a:t>
            </a:r>
            <a:r>
              <a:rPr lang="en-US" altLang="en-US" i="1"/>
              <a:t> L </a:t>
            </a:r>
            <a:r>
              <a:rPr lang="en-US" altLang="en-US"/>
              <a:t>represents a lawn seat and </a:t>
            </a:r>
            <a:r>
              <a:rPr lang="en-US" altLang="en-US" i="1"/>
              <a:t>P</a:t>
            </a:r>
            <a:r>
              <a:rPr lang="en-US" altLang="en-US"/>
              <a:t> represents a pavilion seat. At </a:t>
            </a:r>
            <a:r>
              <a:rPr lang="el-GR" altLang="en-US"/>
              <a:t>α</a:t>
            </a:r>
            <a:r>
              <a:rPr lang="en-US" altLang="en-US"/>
              <a:t> = 0.05, can you conclude that the sequence of seat locations is not random?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altLang="en-US" i="1"/>
              <a:t>		L L L P P L P P P L L P L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/>
          </a:p>
        </p:txBody>
      </p:sp>
      <p:sp>
        <p:nvSpPr>
          <p:cNvPr id="24579" name="Footer Placeholder 2">
            <a:extLst>
              <a:ext uri="{FF2B5EF4-FFF2-40B4-BE49-F238E27FC236}">
                <a16:creationId xmlns:a16="http://schemas.microsoft.com/office/drawing/2014/main" xmlns="" id="{11648599-58F1-493E-B1CA-84C239007C1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81976256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FD39A5-61CA-41E7-B89C-8C61D48D2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3"/>
                </a:solidFill>
              </a:rPr>
              <a:t>Solution:</a:t>
            </a:r>
          </a:p>
          <a:p>
            <a:r>
              <a:rPr lang="en-US" dirty="0"/>
              <a:t>The claim is “the sequence of seat locations is not random.” To test this claim, use the null and alternative hypotheses below.</a:t>
            </a:r>
          </a:p>
          <a:p>
            <a:pPr marL="800100" lvl="2" indent="0">
              <a:buNone/>
            </a:pPr>
            <a:r>
              <a:rPr lang="en-US" i="1" dirty="0"/>
              <a:t>H</a:t>
            </a:r>
            <a:r>
              <a:rPr lang="en-US" baseline="-25000" dirty="0"/>
              <a:t>0</a:t>
            </a:r>
            <a:r>
              <a:rPr lang="en-US" dirty="0"/>
              <a:t>: The sequence of seat locations is random.</a:t>
            </a:r>
          </a:p>
          <a:p>
            <a:pPr marL="800100" lvl="2" indent="0">
              <a:buNone/>
            </a:pPr>
            <a:r>
              <a:rPr lang="en-US" i="1" dirty="0"/>
              <a:t>H</a:t>
            </a:r>
            <a:r>
              <a:rPr lang="en-US" i="1" baseline="-25000" dirty="0"/>
              <a:t>a</a:t>
            </a:r>
            <a:r>
              <a:rPr lang="en-US" dirty="0"/>
              <a:t>: The sequence of seat locations is not random. </a:t>
            </a:r>
            <a:r>
              <a:rPr lang="en-US" dirty="0">
                <a:solidFill>
                  <a:srgbClr val="AE0337"/>
                </a:solidFill>
              </a:rPr>
              <a:t>(Claim)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1B2E89-5C02-4E77-BAA1-7E3716DD2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Using the Runs Test</a:t>
            </a:r>
          </a:p>
        </p:txBody>
      </p:sp>
      <p:sp>
        <p:nvSpPr>
          <p:cNvPr id="25612" name="Footer Placeholder 2">
            <a:extLst>
              <a:ext uri="{FF2B5EF4-FFF2-40B4-BE49-F238E27FC236}">
                <a16:creationId xmlns:a16="http://schemas.microsoft.com/office/drawing/2014/main" xmlns="" id="{CF047EDA-6409-4889-9575-B689CEEF1D4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77826085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FD39A5-61CA-41E7-B89C-8C61D48D2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find the critical values, first determine </a:t>
            </a:r>
            <a:r>
              <a:rPr lang="en-US" i="1" dirty="0"/>
              <a:t>n</a:t>
            </a:r>
            <a:r>
              <a:rPr lang="en-US" baseline="-25000" dirty="0"/>
              <a:t>1</a:t>
            </a:r>
            <a:r>
              <a:rPr lang="en-US" dirty="0"/>
              <a:t>, the number of </a:t>
            </a:r>
            <a:r>
              <a:rPr lang="en-US" i="1" dirty="0"/>
              <a:t>L</a:t>
            </a:r>
            <a:r>
              <a:rPr lang="en-US" dirty="0"/>
              <a:t>’s; </a:t>
            </a:r>
            <a:r>
              <a:rPr lang="en-US" i="1" dirty="0"/>
              <a:t>n</a:t>
            </a:r>
            <a:r>
              <a:rPr lang="en-US" baseline="-25000" dirty="0"/>
              <a:t>2</a:t>
            </a:r>
            <a:r>
              <a:rPr lang="en-US" dirty="0"/>
              <a:t> the number of </a:t>
            </a:r>
            <a:r>
              <a:rPr lang="en-US" i="1" dirty="0"/>
              <a:t>P</a:t>
            </a:r>
            <a:r>
              <a:rPr lang="en-US" dirty="0"/>
              <a:t>’s; and </a:t>
            </a:r>
            <a:r>
              <a:rPr lang="en-US" i="1" dirty="0"/>
              <a:t>G</a:t>
            </a:r>
            <a:r>
              <a:rPr lang="en-US" dirty="0"/>
              <a:t>, the number of runs. </a:t>
            </a:r>
          </a:p>
          <a:p>
            <a:pPr marL="0" indent="0" algn="ctr">
              <a:buNone/>
            </a:pPr>
            <a:r>
              <a:rPr lang="nn-NO" i="1" dirty="0"/>
              <a:t>L L L 	    P P      L      P P P      L L      P      L </a:t>
            </a:r>
            <a:endParaRPr lang="nn-NO" dirty="0"/>
          </a:p>
          <a:p>
            <a:endParaRPr lang="en-US" dirty="0"/>
          </a:p>
          <a:p>
            <a:endParaRPr lang="en-US" i="1" dirty="0"/>
          </a:p>
          <a:p>
            <a:r>
              <a:rPr lang="en-US" i="1" dirty="0"/>
              <a:t>n</a:t>
            </a:r>
            <a:r>
              <a:rPr lang="en-US" baseline="-25000" dirty="0"/>
              <a:t>1 </a:t>
            </a:r>
            <a:r>
              <a:rPr lang="en-US" dirty="0"/>
              <a:t>= number of </a:t>
            </a:r>
            <a:r>
              <a:rPr lang="en-US" i="1" dirty="0"/>
              <a:t>L</a:t>
            </a:r>
            <a:r>
              <a:rPr lang="en-US" dirty="0"/>
              <a:t>’s=7</a:t>
            </a:r>
          </a:p>
          <a:p>
            <a:r>
              <a:rPr lang="en-US" i="1" dirty="0"/>
              <a:t>n</a:t>
            </a:r>
            <a:r>
              <a:rPr lang="en-US" baseline="-25000" dirty="0"/>
              <a:t>2 </a:t>
            </a:r>
            <a:r>
              <a:rPr lang="en-US" dirty="0"/>
              <a:t>= number of </a:t>
            </a:r>
            <a:r>
              <a:rPr lang="en-US" i="1" dirty="0"/>
              <a:t>P</a:t>
            </a:r>
            <a:r>
              <a:rPr lang="en-US" dirty="0"/>
              <a:t>’s=6</a:t>
            </a:r>
          </a:p>
          <a:p>
            <a:r>
              <a:rPr lang="en-US" i="1" dirty="0"/>
              <a:t>G </a:t>
            </a:r>
            <a:r>
              <a:rPr lang="en-US" dirty="0"/>
              <a:t>= number of runs=7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1B2E89-5C02-4E77-BAA1-7E3716DD2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Using the Runs Test</a:t>
            </a:r>
          </a:p>
        </p:txBody>
      </p:sp>
      <p:sp>
        <p:nvSpPr>
          <p:cNvPr id="25612" name="Footer Placeholder 2">
            <a:extLst>
              <a:ext uri="{FF2B5EF4-FFF2-40B4-BE49-F238E27FC236}">
                <a16:creationId xmlns:a16="http://schemas.microsoft.com/office/drawing/2014/main" xmlns="" id="{CF047EDA-6409-4889-9575-B689CEEF1D4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xmlns="" id="{7EB0D840-0E21-4B98-81DB-D153648D00EC}"/>
              </a:ext>
            </a:extLst>
          </p:cNvPr>
          <p:cNvSpPr/>
          <p:nvPr/>
        </p:nvSpPr>
        <p:spPr>
          <a:xfrm rot="5400000">
            <a:off x="1589195" y="3173414"/>
            <a:ext cx="313747" cy="77369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xmlns="" id="{3660A973-C750-43F4-975B-0FD56F6F795F}"/>
              </a:ext>
            </a:extLst>
          </p:cNvPr>
          <p:cNvSpPr/>
          <p:nvPr/>
        </p:nvSpPr>
        <p:spPr>
          <a:xfrm rot="5400000">
            <a:off x="4639648" y="3173414"/>
            <a:ext cx="313747" cy="77369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xmlns="" id="{2D3BFD73-5AED-4A05-9182-267138A16AF6}"/>
              </a:ext>
            </a:extLst>
          </p:cNvPr>
          <p:cNvSpPr/>
          <p:nvPr/>
        </p:nvSpPr>
        <p:spPr>
          <a:xfrm rot="5400000">
            <a:off x="2734536" y="3285404"/>
            <a:ext cx="313747" cy="54970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xmlns="" id="{C0504DB0-08C3-4DE4-9FC6-5D954D540180}"/>
              </a:ext>
            </a:extLst>
          </p:cNvPr>
          <p:cNvSpPr/>
          <p:nvPr/>
        </p:nvSpPr>
        <p:spPr>
          <a:xfrm rot="5400000">
            <a:off x="5830596" y="3285404"/>
            <a:ext cx="313747" cy="54970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xmlns="" id="{0860B7E2-D475-45E2-89B8-7E36FB959251}"/>
              </a:ext>
            </a:extLst>
          </p:cNvPr>
          <p:cNvSpPr/>
          <p:nvPr/>
        </p:nvSpPr>
        <p:spPr>
          <a:xfrm rot="5400000">
            <a:off x="3627716" y="3425574"/>
            <a:ext cx="288132" cy="243754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xmlns="" id="{47FE64FF-57C0-4610-B505-2FB918AA43DC}"/>
              </a:ext>
            </a:extLst>
          </p:cNvPr>
          <p:cNvSpPr/>
          <p:nvPr/>
        </p:nvSpPr>
        <p:spPr>
          <a:xfrm rot="5400000">
            <a:off x="6708477" y="3425574"/>
            <a:ext cx="288132" cy="243754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xmlns="" id="{10702DDC-04BE-41B9-BFC7-D20A9ED1DBEF}"/>
              </a:ext>
            </a:extLst>
          </p:cNvPr>
          <p:cNvSpPr/>
          <p:nvPr/>
        </p:nvSpPr>
        <p:spPr>
          <a:xfrm rot="5400000">
            <a:off x="7463274" y="3425574"/>
            <a:ext cx="288132" cy="243754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1C39239-512F-463D-B3E6-60E9E1370253}"/>
              </a:ext>
            </a:extLst>
          </p:cNvPr>
          <p:cNvSpPr/>
          <p:nvPr/>
        </p:nvSpPr>
        <p:spPr>
          <a:xfrm>
            <a:off x="1307371" y="3729599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run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2E3010A8-ABCA-489A-80AC-E329BECAECB5}"/>
              </a:ext>
            </a:extLst>
          </p:cNvPr>
          <p:cNvSpPr/>
          <p:nvPr/>
        </p:nvSpPr>
        <p:spPr>
          <a:xfrm>
            <a:off x="2387106" y="3729599"/>
            <a:ext cx="1008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run 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A9B19F1-C565-435D-ADFA-18FA617EEDA5}"/>
              </a:ext>
            </a:extLst>
          </p:cNvPr>
          <p:cNvSpPr/>
          <p:nvPr/>
        </p:nvSpPr>
        <p:spPr>
          <a:xfrm>
            <a:off x="3362179" y="3729599"/>
            <a:ext cx="974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run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4362996-0BBB-4E47-8354-4BD0518585F9}"/>
              </a:ext>
            </a:extLst>
          </p:cNvPr>
          <p:cNvSpPr/>
          <p:nvPr/>
        </p:nvSpPr>
        <p:spPr>
          <a:xfrm>
            <a:off x="4425339" y="3729599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run 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32B0786E-14ED-4269-8A91-450CF044B01D}"/>
              </a:ext>
            </a:extLst>
          </p:cNvPr>
          <p:cNvSpPr/>
          <p:nvPr/>
        </p:nvSpPr>
        <p:spPr>
          <a:xfrm>
            <a:off x="5623638" y="3729599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5</a:t>
            </a:r>
            <a:r>
              <a:rPr lang="en-US" baseline="30000" dirty="0"/>
              <a:t>th</a:t>
            </a:r>
            <a:r>
              <a:rPr lang="en-US" dirty="0"/>
              <a:t> run 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AEF00554-9761-4E26-9CEC-C48E41AA58E9}"/>
              </a:ext>
            </a:extLst>
          </p:cNvPr>
          <p:cNvSpPr/>
          <p:nvPr/>
        </p:nvSpPr>
        <p:spPr>
          <a:xfrm>
            <a:off x="6462079" y="3729599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</a:t>
            </a:r>
            <a:r>
              <a:rPr lang="en-US" baseline="30000" dirty="0"/>
              <a:t>th</a:t>
            </a:r>
            <a:r>
              <a:rPr lang="en-US" dirty="0"/>
              <a:t> run 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5F46B9E9-DB43-4254-AC21-70A3D389F0A7}"/>
              </a:ext>
            </a:extLst>
          </p:cNvPr>
          <p:cNvSpPr/>
          <p:nvPr/>
        </p:nvSpPr>
        <p:spPr>
          <a:xfrm>
            <a:off x="7300520" y="3729599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7</a:t>
            </a:r>
            <a:r>
              <a:rPr lang="en-US" baseline="30000" dirty="0"/>
              <a:t>th</a:t>
            </a:r>
            <a:r>
              <a:rPr lang="en-US" dirty="0"/>
              <a:t> run  </a:t>
            </a:r>
          </a:p>
        </p:txBody>
      </p:sp>
    </p:spTree>
    <p:extLst>
      <p:ext uri="{BB962C8B-B14F-4D97-AF65-F5344CB8AC3E}">
        <p14:creationId xmlns:p14="http://schemas.microsoft.com/office/powerpoint/2010/main" val="96100816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E751D2D-05AA-44BB-9BB8-12C70C2391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Because </a:t>
            </a:r>
            <a:r>
              <a:rPr lang="en-US" i="1" dirty="0"/>
              <a:t>n</a:t>
            </a:r>
            <a:r>
              <a:rPr lang="en-US" baseline="-25000" dirty="0"/>
              <a:t>1</a:t>
            </a:r>
            <a:r>
              <a:rPr lang="en-US" dirty="0">
                <a:sym typeface="Symbol" panose="05050102010706020507" pitchFamily="18" charset="2"/>
              </a:rPr>
              <a:t></a:t>
            </a:r>
            <a:r>
              <a:rPr lang="en-US" dirty="0"/>
              <a:t>20, </a:t>
            </a:r>
            <a:r>
              <a:rPr lang="en-US" i="1" dirty="0"/>
              <a:t>n</a:t>
            </a:r>
            <a:r>
              <a:rPr lang="en-US" baseline="-25000" dirty="0"/>
              <a:t>2 </a:t>
            </a:r>
            <a:r>
              <a:rPr lang="en-US" dirty="0">
                <a:sym typeface="Symbol" panose="05050102010706020507" pitchFamily="18" charset="2"/>
              </a:rPr>
              <a:t> </a:t>
            </a:r>
            <a:r>
              <a:rPr lang="en-US" dirty="0"/>
              <a:t>20, and </a:t>
            </a:r>
            <a:r>
              <a:rPr lang="en-US" i="1" dirty="0">
                <a:latin typeface="Symbol" panose="05050102010706020507" pitchFamily="18" charset="2"/>
              </a:rPr>
              <a:t>a</a:t>
            </a:r>
            <a:r>
              <a:rPr lang="en-US" dirty="0"/>
              <a:t> = 0.05, use Table 12 to find the lower critical value 3 and the upper critical value 12. The test statistic is the number of runs </a:t>
            </a:r>
            <a:br>
              <a:rPr lang="en-US" dirty="0"/>
            </a:br>
            <a:r>
              <a:rPr lang="en-US" i="1" dirty="0"/>
              <a:t>G </a:t>
            </a:r>
            <a:r>
              <a:rPr lang="en-US" dirty="0"/>
              <a:t>= 7. Because the test statistic </a:t>
            </a:r>
            <a:r>
              <a:rPr lang="en-US" i="1" dirty="0"/>
              <a:t>G </a:t>
            </a:r>
            <a:r>
              <a:rPr lang="en-US" dirty="0"/>
              <a:t>is between the critical values 3 and 12, you </a:t>
            </a:r>
            <a:r>
              <a:rPr lang="en-US" dirty="0">
                <a:solidFill>
                  <a:srgbClr val="AE0337"/>
                </a:solidFill>
              </a:rPr>
              <a:t>fail to reject the null hypothesis</a:t>
            </a:r>
            <a:r>
              <a:rPr lang="en-US" dirty="0"/>
              <a:t>.</a:t>
            </a:r>
          </a:p>
          <a:p>
            <a:r>
              <a:rPr lang="en-US" dirty="0"/>
              <a:t>There is not enough evidence at the 5% level of significance to support the claim that the sequence of seat locations is not random. So, it appears that the sequence of seat locations is random.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1B2E89-5C02-4E77-BAA1-7E3716DD2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Using the Runs Test</a:t>
            </a:r>
          </a:p>
        </p:txBody>
      </p:sp>
      <p:sp>
        <p:nvSpPr>
          <p:cNvPr id="25612" name="Footer Placeholder 2">
            <a:extLst>
              <a:ext uri="{FF2B5EF4-FFF2-40B4-BE49-F238E27FC236}">
                <a16:creationId xmlns:a16="http://schemas.microsoft.com/office/drawing/2014/main" xmlns="" id="{CF047EDA-6409-4889-9575-B689CEEF1D4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412465192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617BE0-551D-4E37-909D-21084ADF6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Using the Runs Test</a:t>
            </a:r>
          </a:p>
        </p:txBody>
      </p:sp>
      <p:sp>
        <p:nvSpPr>
          <p:cNvPr id="28674" name="Content Placeholder 2">
            <a:extLst>
              <a:ext uri="{FF2B5EF4-FFF2-40B4-BE49-F238E27FC236}">
                <a16:creationId xmlns:a16="http://schemas.microsoft.com/office/drawing/2014/main" xmlns="" id="{64DAE4BA-A298-4CA8-974F-D5FBC49BF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3838"/>
            <a:ext cx="8229600" cy="452596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You want to determine whether the selection of recently hired employees in a large company is random with respect to gender. The genders of 36 recently hired employees are shown below. At </a:t>
            </a:r>
            <a:r>
              <a:rPr lang="el-GR" altLang="en-US" i="1" dirty="0"/>
              <a:t>α</a:t>
            </a:r>
            <a:r>
              <a:rPr lang="en-US" altLang="en-US" i="1" dirty="0"/>
              <a:t> </a:t>
            </a:r>
            <a:r>
              <a:rPr lang="en-US" altLang="en-US" dirty="0"/>
              <a:t>= 0.05, can you conclude that the selection is not random?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i="1" dirty="0"/>
              <a:t>		M </a:t>
            </a:r>
            <a:r>
              <a:rPr lang="en-US" altLang="en-US" i="1" dirty="0" err="1"/>
              <a:t>M</a:t>
            </a:r>
            <a:r>
              <a:rPr lang="en-US" altLang="en-US" i="1" dirty="0"/>
              <a:t> F </a:t>
            </a:r>
            <a:r>
              <a:rPr lang="en-US" altLang="en-US" i="1" dirty="0" err="1"/>
              <a:t>F</a:t>
            </a:r>
            <a:r>
              <a:rPr lang="en-US" altLang="en-US" i="1" dirty="0"/>
              <a:t> </a:t>
            </a:r>
            <a:r>
              <a:rPr lang="en-US" altLang="en-US" i="1" dirty="0" err="1"/>
              <a:t>F</a:t>
            </a:r>
            <a:r>
              <a:rPr lang="en-US" altLang="en-US" i="1" dirty="0"/>
              <a:t> </a:t>
            </a:r>
            <a:r>
              <a:rPr lang="en-US" altLang="en-US" i="1" dirty="0" err="1"/>
              <a:t>F</a:t>
            </a:r>
            <a:r>
              <a:rPr lang="en-US" altLang="en-US" i="1" dirty="0"/>
              <a:t> M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endParaRPr lang="en-US" altLang="en-US" i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i="1" dirty="0"/>
              <a:t>		F </a:t>
            </a:r>
            <a:r>
              <a:rPr lang="en-US" altLang="en-US" i="1" dirty="0" err="1"/>
              <a:t>F</a:t>
            </a:r>
            <a:r>
              <a:rPr lang="en-US" altLang="en-US" i="1" dirty="0"/>
              <a:t> </a:t>
            </a:r>
            <a:r>
              <a:rPr lang="en-US" altLang="en-US" i="1" dirty="0" err="1"/>
              <a:t>F</a:t>
            </a:r>
            <a:r>
              <a:rPr lang="en-US" altLang="en-US" i="1" dirty="0"/>
              <a:t> </a:t>
            </a:r>
            <a:r>
              <a:rPr lang="en-US" altLang="en-US" i="1" dirty="0" err="1"/>
              <a:t>F</a:t>
            </a:r>
            <a:r>
              <a:rPr lang="en-US" altLang="en-US" i="1" dirty="0"/>
              <a:t> </a:t>
            </a:r>
            <a:r>
              <a:rPr lang="en-US" altLang="en-US" i="1" dirty="0" err="1"/>
              <a:t>F</a:t>
            </a:r>
            <a:r>
              <a:rPr lang="en-US" altLang="en-US" i="1" dirty="0"/>
              <a:t> M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endParaRPr lang="en-US" altLang="en-US" i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i="1" dirty="0"/>
              <a:t>		F </a:t>
            </a:r>
            <a:r>
              <a:rPr lang="en-US" altLang="en-US" i="1" dirty="0" err="1"/>
              <a:t>F</a:t>
            </a:r>
            <a:r>
              <a:rPr lang="en-US" altLang="en-US" i="1" dirty="0"/>
              <a:t> </a:t>
            </a:r>
            <a:r>
              <a:rPr lang="en-US" altLang="en-US" i="1" dirty="0" err="1"/>
              <a:t>F</a:t>
            </a:r>
            <a:r>
              <a:rPr lang="en-US" altLang="en-US" i="1" dirty="0"/>
              <a:t> M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r>
              <a:rPr lang="en-US" altLang="en-US" i="1" dirty="0"/>
              <a:t> </a:t>
            </a:r>
            <a:r>
              <a:rPr lang="en-US" altLang="en-US" i="1" dirty="0" err="1"/>
              <a:t>M</a:t>
            </a:r>
            <a:r>
              <a:rPr lang="en-US" altLang="en-US" i="1" dirty="0"/>
              <a:t> F M </a:t>
            </a:r>
            <a:r>
              <a:rPr lang="en-US" altLang="en-US" i="1" dirty="0" err="1"/>
              <a:t>M</a:t>
            </a:r>
            <a:r>
              <a:rPr lang="en-US" altLang="en-US" i="1" dirty="0"/>
              <a:t> F M</a:t>
            </a:r>
          </a:p>
        </p:txBody>
      </p:sp>
      <p:sp>
        <p:nvSpPr>
          <p:cNvPr id="28676" name="Footer Placeholder 2">
            <a:extLst>
              <a:ext uri="{FF2B5EF4-FFF2-40B4-BE49-F238E27FC236}">
                <a16:creationId xmlns:a16="http://schemas.microsoft.com/office/drawing/2014/main" xmlns="" id="{E72F6359-4D5E-4761-8BC4-7B55AAEBD86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93399973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11C7A83-A747-4B4D-93C6-0AA73953E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3"/>
                </a:solidFill>
              </a:rPr>
              <a:t>Solution:</a:t>
            </a:r>
          </a:p>
          <a:p>
            <a:r>
              <a:rPr lang="en-US" dirty="0"/>
              <a:t>The claim is “the sequence of employees is not random.” To test this claim, use the null and alternative hypotheses below.</a:t>
            </a:r>
          </a:p>
          <a:p>
            <a:pPr marL="400050" lvl="1" indent="0">
              <a:buNone/>
            </a:pPr>
            <a:r>
              <a:rPr lang="en-US" i="1" dirty="0"/>
              <a:t>H</a:t>
            </a:r>
            <a:r>
              <a:rPr lang="en-US" baseline="-25000" dirty="0"/>
              <a:t>0</a:t>
            </a:r>
            <a:r>
              <a:rPr lang="en-US" dirty="0"/>
              <a:t>: The sequence of employees is random.</a:t>
            </a:r>
          </a:p>
          <a:p>
            <a:pPr marL="400050" lvl="1" indent="0">
              <a:buNone/>
            </a:pPr>
            <a:r>
              <a:rPr lang="en-US" i="1" dirty="0"/>
              <a:t>H</a:t>
            </a:r>
            <a:r>
              <a:rPr lang="en-US" i="1" baseline="-25000" dirty="0"/>
              <a:t>a</a:t>
            </a:r>
            <a:r>
              <a:rPr lang="en-US" dirty="0"/>
              <a:t>: The sequence of employees is not random. </a:t>
            </a:r>
            <a:r>
              <a:rPr lang="en-US" dirty="0">
                <a:solidFill>
                  <a:srgbClr val="AE0337"/>
                </a:solidFill>
              </a:rPr>
              <a:t>(Claim)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7B6645-C37E-490C-9694-F0A5B9086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Using the Runs Test</a:t>
            </a:r>
          </a:p>
        </p:txBody>
      </p:sp>
      <p:sp>
        <p:nvSpPr>
          <p:cNvPr id="29706" name="Footer Placeholder 2">
            <a:extLst>
              <a:ext uri="{FF2B5EF4-FFF2-40B4-BE49-F238E27FC236}">
                <a16:creationId xmlns:a16="http://schemas.microsoft.com/office/drawing/2014/main" xmlns="" id="{78D5383F-62D9-48A0-9D13-A812601D137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70332987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xmlns="" id="{FE1E4C52-F2BA-4F71-A516-31860CE78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xmlns="" id="{24B54CFF-FD38-48AC-B5B3-FC512F95F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11.1 The Sign Test</a:t>
            </a:r>
          </a:p>
          <a:p>
            <a:pPr eaLnBrk="1" hangingPunct="1"/>
            <a:r>
              <a:rPr lang="en-US" altLang="en-US"/>
              <a:t>11.2 The Wilcoxon Tests</a:t>
            </a:r>
          </a:p>
          <a:p>
            <a:pPr eaLnBrk="1" hangingPunct="1"/>
            <a:r>
              <a:rPr lang="en-US" altLang="en-US"/>
              <a:t>11.3 The Kruskal-Wallis Test</a:t>
            </a:r>
          </a:p>
          <a:p>
            <a:pPr eaLnBrk="1" hangingPunct="1"/>
            <a:r>
              <a:rPr lang="en-US" altLang="en-US"/>
              <a:t>11.4 Rank Correlation</a:t>
            </a:r>
          </a:p>
          <a:p>
            <a:pPr eaLnBrk="1" hangingPunct="1"/>
            <a:r>
              <a:rPr lang="en-US" altLang="en-US"/>
              <a:t>11.5 The Runs Test</a:t>
            </a:r>
          </a:p>
        </p:txBody>
      </p:sp>
      <p:sp>
        <p:nvSpPr>
          <p:cNvPr id="11267" name="Footer Placeholder 2">
            <a:extLst>
              <a:ext uri="{FF2B5EF4-FFF2-40B4-BE49-F238E27FC236}">
                <a16:creationId xmlns:a16="http://schemas.microsoft.com/office/drawing/2014/main" xmlns="" id="{F4B6FB24-36BC-46E7-A935-16699DDE31D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037426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BA17E108-E4BC-44AF-8742-5F6B84AAA7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35545"/>
            <a:ext cx="8229600" cy="4525963"/>
          </a:xfrm>
        </p:spPr>
        <p:txBody>
          <a:bodyPr/>
          <a:lstStyle/>
          <a:p>
            <a:r>
              <a:rPr lang="en-US" dirty="0"/>
              <a:t>To find the critical values, first determine </a:t>
            </a:r>
            <a:r>
              <a:rPr lang="en-US" i="1" dirty="0"/>
              <a:t>n</a:t>
            </a:r>
            <a:r>
              <a:rPr lang="en-US" baseline="-25000" dirty="0"/>
              <a:t>1</a:t>
            </a:r>
            <a:r>
              <a:rPr lang="en-US" dirty="0"/>
              <a:t>, the number of </a:t>
            </a:r>
            <a:r>
              <a:rPr lang="en-US" i="1" dirty="0"/>
              <a:t>F </a:t>
            </a:r>
            <a:r>
              <a:rPr lang="en-US" dirty="0"/>
              <a:t>’s; </a:t>
            </a:r>
            <a:r>
              <a:rPr lang="en-US" i="1" dirty="0"/>
              <a:t>n</a:t>
            </a:r>
            <a:r>
              <a:rPr lang="en-US" baseline="-25000" dirty="0"/>
              <a:t>2</a:t>
            </a:r>
            <a:r>
              <a:rPr lang="en-US" dirty="0"/>
              <a:t>, the number of </a:t>
            </a:r>
            <a:r>
              <a:rPr lang="en-US" i="1" dirty="0"/>
              <a:t>M</a:t>
            </a:r>
            <a:r>
              <a:rPr lang="en-US" dirty="0"/>
              <a:t>’s; and </a:t>
            </a:r>
            <a:r>
              <a:rPr lang="en-US" i="1" dirty="0"/>
              <a:t>G</a:t>
            </a:r>
            <a:r>
              <a:rPr lang="en-US" dirty="0"/>
              <a:t>, the number of runs. </a:t>
            </a:r>
          </a:p>
          <a:p>
            <a:pPr marL="0" indent="0">
              <a:buNone/>
            </a:pPr>
            <a:r>
              <a:rPr lang="en-US" i="1" dirty="0"/>
              <a:t>   M </a:t>
            </a:r>
            <a:r>
              <a:rPr lang="en-US" i="1" dirty="0" err="1"/>
              <a:t>M</a:t>
            </a:r>
            <a:r>
              <a:rPr lang="en-US" i="1" dirty="0"/>
              <a:t> 	F </a:t>
            </a:r>
            <a:r>
              <a:rPr lang="en-US" i="1" dirty="0" err="1"/>
              <a:t>F</a:t>
            </a:r>
            <a:r>
              <a:rPr lang="en-US" i="1" dirty="0"/>
              <a:t> </a:t>
            </a:r>
            <a:r>
              <a:rPr lang="en-US" i="1" dirty="0" err="1"/>
              <a:t>F</a:t>
            </a:r>
            <a:r>
              <a:rPr lang="en-US" i="1" dirty="0"/>
              <a:t> </a:t>
            </a:r>
            <a:r>
              <a:rPr lang="en-US" i="1" dirty="0" err="1"/>
              <a:t>F</a:t>
            </a:r>
            <a:r>
              <a:rPr lang="en-US" i="1" dirty="0"/>
              <a:t> 	M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endParaRPr lang="en-US" dirty="0"/>
          </a:p>
          <a:p>
            <a:endParaRPr lang="en-US" i="1" dirty="0"/>
          </a:p>
          <a:p>
            <a:endParaRPr lang="en-US" i="1" dirty="0"/>
          </a:p>
          <a:p>
            <a:pPr marL="0" indent="0">
              <a:buNone/>
            </a:pPr>
            <a:r>
              <a:rPr lang="en-US" i="1" dirty="0"/>
              <a:t>    F </a:t>
            </a:r>
            <a:r>
              <a:rPr lang="en-US" i="1" dirty="0" err="1"/>
              <a:t>F</a:t>
            </a:r>
            <a:r>
              <a:rPr lang="en-US" i="1" dirty="0"/>
              <a:t> </a:t>
            </a:r>
            <a:r>
              <a:rPr lang="en-US" i="1" dirty="0" err="1"/>
              <a:t>F</a:t>
            </a:r>
            <a:r>
              <a:rPr lang="en-US" i="1" dirty="0"/>
              <a:t> </a:t>
            </a:r>
            <a:r>
              <a:rPr lang="en-US" i="1" dirty="0" err="1"/>
              <a:t>F</a:t>
            </a:r>
            <a:r>
              <a:rPr lang="en-US" i="1" dirty="0"/>
              <a:t> </a:t>
            </a:r>
            <a:r>
              <a:rPr lang="en-US" i="1" dirty="0" err="1"/>
              <a:t>F</a:t>
            </a:r>
            <a:r>
              <a:rPr lang="en-US" i="1" dirty="0"/>
              <a:t> 	M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A30FBFD5-2569-4933-98B5-8F4E3A480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Solution: Using the Runs Test</a:t>
            </a:r>
            <a:endParaRPr lang="en-US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xmlns="" id="{8B73BF33-71AC-4BB9-9195-EFD7C088C44E}"/>
              </a:ext>
            </a:extLst>
          </p:cNvPr>
          <p:cNvSpPr/>
          <p:nvPr/>
        </p:nvSpPr>
        <p:spPr>
          <a:xfrm rot="5400000">
            <a:off x="1109590" y="3199029"/>
            <a:ext cx="313747" cy="77369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xmlns="" id="{29D5D946-4C68-4D51-BDB7-C2C84D653E9E}"/>
              </a:ext>
            </a:extLst>
          </p:cNvPr>
          <p:cNvSpPr/>
          <p:nvPr/>
        </p:nvSpPr>
        <p:spPr>
          <a:xfrm rot="5400000">
            <a:off x="5163604" y="2459371"/>
            <a:ext cx="313747" cy="2253007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xmlns="" id="{F6C7F7CF-32C6-49C7-848E-41727944CA81}"/>
              </a:ext>
            </a:extLst>
          </p:cNvPr>
          <p:cNvSpPr/>
          <p:nvPr/>
        </p:nvSpPr>
        <p:spPr>
          <a:xfrm rot="5400000">
            <a:off x="2798054" y="2985390"/>
            <a:ext cx="369332" cy="1158498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4AD26D1-C04C-4361-B47B-994CACDADF0D}"/>
              </a:ext>
            </a:extLst>
          </p:cNvPr>
          <p:cNvSpPr/>
          <p:nvPr/>
        </p:nvSpPr>
        <p:spPr>
          <a:xfrm>
            <a:off x="849060" y="3749304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run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4013B77-E0B4-40B0-BF4D-7269FD1A1789}"/>
              </a:ext>
            </a:extLst>
          </p:cNvPr>
          <p:cNvSpPr/>
          <p:nvPr/>
        </p:nvSpPr>
        <p:spPr>
          <a:xfrm>
            <a:off x="2553361" y="3749304"/>
            <a:ext cx="1008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run 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B34687D-2DB7-4FC3-81E4-649F48A021DD}"/>
              </a:ext>
            </a:extLst>
          </p:cNvPr>
          <p:cNvSpPr/>
          <p:nvPr/>
        </p:nvSpPr>
        <p:spPr>
          <a:xfrm>
            <a:off x="4953727" y="3749304"/>
            <a:ext cx="974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run  </a:t>
            </a:r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xmlns="" id="{5F04508A-8610-4A26-9899-6BEF66B5C327}"/>
              </a:ext>
            </a:extLst>
          </p:cNvPr>
          <p:cNvSpPr/>
          <p:nvPr/>
        </p:nvSpPr>
        <p:spPr>
          <a:xfrm rot="5400000">
            <a:off x="1443657" y="4423601"/>
            <a:ext cx="301396" cy="1429472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xmlns="" id="{90C247A2-CA36-4CC7-823E-88717D838F59}"/>
              </a:ext>
            </a:extLst>
          </p:cNvPr>
          <p:cNvSpPr/>
          <p:nvPr/>
        </p:nvSpPr>
        <p:spPr>
          <a:xfrm rot="5400000">
            <a:off x="4458420" y="3872180"/>
            <a:ext cx="369333" cy="257117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82A892C3-3A5F-4A08-B6D2-8C85932590CF}"/>
              </a:ext>
            </a:extLst>
          </p:cNvPr>
          <p:cNvSpPr/>
          <p:nvPr/>
        </p:nvSpPr>
        <p:spPr>
          <a:xfrm>
            <a:off x="1105687" y="5305939"/>
            <a:ext cx="10952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run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8D0D0F19-7946-4522-8DDD-527E5F0145D3}"/>
              </a:ext>
            </a:extLst>
          </p:cNvPr>
          <p:cNvSpPr/>
          <p:nvPr/>
        </p:nvSpPr>
        <p:spPr>
          <a:xfrm>
            <a:off x="4200316" y="5332638"/>
            <a:ext cx="944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5</a:t>
            </a:r>
            <a:r>
              <a:rPr lang="en-US" baseline="30000" dirty="0"/>
              <a:t>th</a:t>
            </a:r>
            <a:r>
              <a:rPr lang="en-US" dirty="0"/>
              <a:t> run  </a:t>
            </a:r>
          </a:p>
        </p:txBody>
      </p:sp>
    </p:spTree>
    <p:extLst>
      <p:ext uri="{BB962C8B-B14F-4D97-AF65-F5344CB8AC3E}">
        <p14:creationId xmlns:p14="http://schemas.microsoft.com/office/powerpoint/2010/main" val="2634182346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BA17E108-E4BC-44AF-8742-5F6B84AAA7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35545"/>
            <a:ext cx="8229600" cy="4525963"/>
          </a:xfrm>
        </p:spPr>
        <p:txBody>
          <a:bodyPr/>
          <a:lstStyle/>
          <a:p>
            <a:r>
              <a:rPr lang="en-US" dirty="0"/>
              <a:t>To find the critical values, first determine </a:t>
            </a:r>
            <a:r>
              <a:rPr lang="en-US" i="1" dirty="0"/>
              <a:t>n</a:t>
            </a:r>
            <a:r>
              <a:rPr lang="en-US" baseline="-25000" dirty="0"/>
              <a:t>1</a:t>
            </a:r>
            <a:r>
              <a:rPr lang="en-US" dirty="0"/>
              <a:t>, the number of </a:t>
            </a:r>
            <a:r>
              <a:rPr lang="en-US" i="1" dirty="0"/>
              <a:t>F </a:t>
            </a:r>
            <a:r>
              <a:rPr lang="en-US" dirty="0"/>
              <a:t>’s; </a:t>
            </a:r>
            <a:r>
              <a:rPr lang="en-US" i="1" dirty="0"/>
              <a:t>n</a:t>
            </a:r>
            <a:r>
              <a:rPr lang="en-US" baseline="-25000" dirty="0"/>
              <a:t>2</a:t>
            </a:r>
            <a:r>
              <a:rPr lang="en-US" dirty="0"/>
              <a:t>, the number of </a:t>
            </a:r>
            <a:r>
              <a:rPr lang="en-US" i="1" dirty="0"/>
              <a:t>M</a:t>
            </a:r>
            <a:r>
              <a:rPr lang="en-US" dirty="0"/>
              <a:t>’s; and </a:t>
            </a:r>
            <a:r>
              <a:rPr lang="en-US" i="1" dirty="0"/>
              <a:t>G</a:t>
            </a:r>
            <a:r>
              <a:rPr lang="en-US" dirty="0"/>
              <a:t>, the number of runs. </a:t>
            </a:r>
          </a:p>
          <a:p>
            <a:pPr marL="0" indent="0">
              <a:buNone/>
            </a:pPr>
            <a:r>
              <a:rPr lang="en-US" i="1" dirty="0"/>
              <a:t>        F </a:t>
            </a:r>
            <a:r>
              <a:rPr lang="en-US" i="1" dirty="0" err="1"/>
              <a:t>F</a:t>
            </a:r>
            <a:r>
              <a:rPr lang="en-US" i="1" dirty="0"/>
              <a:t> </a:t>
            </a:r>
            <a:r>
              <a:rPr lang="en-US" i="1" dirty="0" err="1"/>
              <a:t>F</a:t>
            </a:r>
            <a:r>
              <a:rPr lang="en-US" i="1" dirty="0"/>
              <a:t>       M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</a:t>
            </a:r>
            <a:r>
              <a:rPr lang="en-US" i="1" dirty="0" err="1"/>
              <a:t>M</a:t>
            </a:r>
            <a:r>
              <a:rPr lang="en-US" i="1" dirty="0"/>
              <a:t>      F      M </a:t>
            </a:r>
            <a:r>
              <a:rPr lang="en-US" i="1" dirty="0" err="1"/>
              <a:t>M</a:t>
            </a:r>
            <a:r>
              <a:rPr lang="en-US" i="1" dirty="0"/>
              <a:t>      F      M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i="1" dirty="0"/>
          </a:p>
          <a:p>
            <a:r>
              <a:rPr lang="en-US" i="1" dirty="0"/>
              <a:t>n</a:t>
            </a:r>
            <a:r>
              <a:rPr lang="en-US" baseline="-25000" dirty="0"/>
              <a:t>1 </a:t>
            </a:r>
            <a:r>
              <a:rPr lang="en-US" dirty="0"/>
              <a:t>= number of </a:t>
            </a:r>
            <a:r>
              <a:rPr lang="en-US" i="1" dirty="0"/>
              <a:t>F </a:t>
            </a:r>
            <a:r>
              <a:rPr lang="en-US" dirty="0"/>
              <a:t>’s = 14</a:t>
            </a:r>
          </a:p>
          <a:p>
            <a:r>
              <a:rPr lang="en-US" i="1" dirty="0"/>
              <a:t>n</a:t>
            </a:r>
            <a:r>
              <a:rPr lang="en-US" baseline="-25000" dirty="0"/>
              <a:t>2 </a:t>
            </a:r>
            <a:r>
              <a:rPr lang="en-US" dirty="0"/>
              <a:t>= number of </a:t>
            </a:r>
            <a:r>
              <a:rPr lang="en-US" i="1" dirty="0"/>
              <a:t>M</a:t>
            </a:r>
            <a:r>
              <a:rPr lang="en-US" dirty="0"/>
              <a:t>’s = 22</a:t>
            </a:r>
          </a:p>
          <a:p>
            <a:r>
              <a:rPr lang="en-US" i="1" dirty="0"/>
              <a:t>G </a:t>
            </a:r>
            <a:r>
              <a:rPr lang="en-US" dirty="0"/>
              <a:t>= number of runs = 11</a:t>
            </a:r>
            <a:endParaRPr lang="en-US" i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A30FBFD5-2569-4933-98B5-8F4E3A480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Solution: Using the Runs Test</a:t>
            </a:r>
            <a:endParaRPr lang="en-US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xmlns="" id="{6DDF2D1B-B049-4305-9996-142377777645}"/>
              </a:ext>
            </a:extLst>
          </p:cNvPr>
          <p:cNvSpPr/>
          <p:nvPr/>
        </p:nvSpPr>
        <p:spPr>
          <a:xfrm rot="5400000">
            <a:off x="1516614" y="3177793"/>
            <a:ext cx="313747" cy="77369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xmlns="" id="{54F83285-5993-43DB-A567-A2150A745EDC}"/>
              </a:ext>
            </a:extLst>
          </p:cNvPr>
          <p:cNvSpPr/>
          <p:nvPr/>
        </p:nvSpPr>
        <p:spPr>
          <a:xfrm rot="5400000">
            <a:off x="4578910" y="3399970"/>
            <a:ext cx="313748" cy="31720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xmlns="" id="{0CBB851A-ABA1-49F6-9E29-D4FE2A768F07}"/>
              </a:ext>
            </a:extLst>
          </p:cNvPr>
          <p:cNvSpPr/>
          <p:nvPr/>
        </p:nvSpPr>
        <p:spPr>
          <a:xfrm rot="5400000">
            <a:off x="3231374" y="2841374"/>
            <a:ext cx="369332" cy="144809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9BFC287-259D-4474-AC80-D864E8EFB676}"/>
              </a:ext>
            </a:extLst>
          </p:cNvPr>
          <p:cNvSpPr/>
          <p:nvPr/>
        </p:nvSpPr>
        <p:spPr>
          <a:xfrm>
            <a:off x="1282041" y="3736021"/>
            <a:ext cx="902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</a:t>
            </a:r>
            <a:r>
              <a:rPr lang="en-US" baseline="30000" dirty="0"/>
              <a:t>th</a:t>
            </a:r>
            <a:r>
              <a:rPr lang="en-US" dirty="0"/>
              <a:t> run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3092884-38C4-4369-A87C-DC708DAC9F0C}"/>
              </a:ext>
            </a:extLst>
          </p:cNvPr>
          <p:cNvSpPr/>
          <p:nvPr/>
        </p:nvSpPr>
        <p:spPr>
          <a:xfrm>
            <a:off x="3035674" y="3741483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7</a:t>
            </a:r>
            <a:r>
              <a:rPr lang="en-US" baseline="30000" dirty="0"/>
              <a:t>th</a:t>
            </a:r>
            <a:r>
              <a:rPr lang="en-US" dirty="0"/>
              <a:t> run 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F973622-A7D9-4CD6-AA89-A894AC419AF8}"/>
              </a:ext>
            </a:extLst>
          </p:cNvPr>
          <p:cNvSpPr/>
          <p:nvPr/>
        </p:nvSpPr>
        <p:spPr>
          <a:xfrm>
            <a:off x="4316004" y="3722295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8</a:t>
            </a:r>
            <a:r>
              <a:rPr lang="en-US" baseline="30000" dirty="0"/>
              <a:t>th</a:t>
            </a:r>
            <a:r>
              <a:rPr lang="en-US" dirty="0"/>
              <a:t> run  </a:t>
            </a: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xmlns="" id="{1B2BA589-D518-433C-835C-CBA8E6239823}"/>
              </a:ext>
            </a:extLst>
          </p:cNvPr>
          <p:cNvSpPr/>
          <p:nvPr/>
        </p:nvSpPr>
        <p:spPr>
          <a:xfrm rot="5400000">
            <a:off x="5634983" y="3257595"/>
            <a:ext cx="322468" cy="665034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5891948-D06E-4030-A772-F544DEDD6765}"/>
              </a:ext>
            </a:extLst>
          </p:cNvPr>
          <p:cNvSpPr/>
          <p:nvPr/>
        </p:nvSpPr>
        <p:spPr>
          <a:xfrm>
            <a:off x="5425541" y="3747017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run  </a:t>
            </a:r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xmlns="" id="{7CC99B51-7194-463B-BB8A-529C53B36B31}"/>
              </a:ext>
            </a:extLst>
          </p:cNvPr>
          <p:cNvSpPr/>
          <p:nvPr/>
        </p:nvSpPr>
        <p:spPr>
          <a:xfrm rot="5400000">
            <a:off x="6513298" y="3434883"/>
            <a:ext cx="313748" cy="31720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B4B07AA-7544-473D-BAED-74068F8ACA52}"/>
              </a:ext>
            </a:extLst>
          </p:cNvPr>
          <p:cNvSpPr/>
          <p:nvPr/>
        </p:nvSpPr>
        <p:spPr>
          <a:xfrm>
            <a:off x="6281188" y="375885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10</a:t>
            </a:r>
            <a:r>
              <a:rPr lang="en-US" baseline="30000" dirty="0"/>
              <a:t>th</a:t>
            </a:r>
            <a:r>
              <a:rPr lang="en-US" dirty="0"/>
              <a:t> run  </a:t>
            </a:r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xmlns="" id="{1AB38CFB-939B-4622-851D-FA872402F786}"/>
              </a:ext>
            </a:extLst>
          </p:cNvPr>
          <p:cNvSpPr/>
          <p:nvPr/>
        </p:nvSpPr>
        <p:spPr>
          <a:xfrm rot="5400000">
            <a:off x="7383609" y="3406819"/>
            <a:ext cx="313748" cy="31720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E3D90B8D-D9A6-474F-B8E4-169B6FF576BC}"/>
              </a:ext>
            </a:extLst>
          </p:cNvPr>
          <p:cNvSpPr/>
          <p:nvPr/>
        </p:nvSpPr>
        <p:spPr>
          <a:xfrm>
            <a:off x="7243294" y="3747017"/>
            <a:ext cx="1078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11</a:t>
            </a:r>
            <a:r>
              <a:rPr lang="en-US" baseline="30000" dirty="0"/>
              <a:t>th</a:t>
            </a:r>
            <a:r>
              <a:rPr lang="en-US" dirty="0"/>
              <a:t> run  </a:t>
            </a:r>
          </a:p>
        </p:txBody>
      </p:sp>
    </p:spTree>
    <p:extLst>
      <p:ext uri="{BB962C8B-B14F-4D97-AF65-F5344CB8AC3E}">
        <p14:creationId xmlns:p14="http://schemas.microsoft.com/office/powerpoint/2010/main" val="336543263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xmlns="" id="{F02F64FB-47C6-41B7-B413-58F219F5497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Because </a:t>
                </a:r>
                <a:r>
                  <a:rPr lang="en-US" i="1" dirty="0"/>
                  <a:t>n</a:t>
                </a:r>
                <a:r>
                  <a:rPr lang="en-US" baseline="-25000" dirty="0"/>
                  <a:t>2 </a:t>
                </a:r>
                <a:r>
                  <a:rPr lang="en-US" dirty="0"/>
                  <a:t>&gt; 20, use Table 4 in Appendix B to find the critical values. Because the test is a two-tailed test with </a:t>
                </a:r>
                <a:r>
                  <a:rPr lang="en-US" i="1" dirty="0">
                    <a:latin typeface="Symbol" panose="05050102010706020507" pitchFamily="18" charset="2"/>
                  </a:rPr>
                  <a:t>a</a:t>
                </a:r>
                <a:r>
                  <a:rPr lang="en-US" dirty="0"/>
                  <a:t> = 0.05, the critical values are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i="1" dirty="0"/>
                  <a:t>z</a:t>
                </a:r>
                <a:r>
                  <a:rPr lang="en-US" baseline="-25000" dirty="0"/>
                  <a:t>0 </a:t>
                </a:r>
                <a:r>
                  <a:rPr lang="en-US" dirty="0"/>
                  <a:t>= 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−</a:t>
                </a:r>
                <a:r>
                  <a:rPr lang="en-US" dirty="0"/>
                  <a:t>1.96.</a:t>
                </a:r>
              </a:p>
              <a:p>
                <a:pPr marL="400050" lvl="1" indent="0">
                  <a:buNone/>
                </a:pPr>
                <a:r>
                  <a:rPr lang="en-US" dirty="0"/>
                  <a:t>and</a:t>
                </a:r>
              </a:p>
              <a:p>
                <a:pPr marL="400050" lvl="1" indent="0">
                  <a:buNone/>
                </a:pPr>
                <a:r>
                  <a:rPr lang="en-US" i="1" dirty="0"/>
                  <a:t>z</a:t>
                </a:r>
                <a:r>
                  <a:rPr lang="en-US" baseline="-25000" dirty="0"/>
                  <a:t>0 </a:t>
                </a:r>
                <a:r>
                  <a:rPr lang="en-US" dirty="0"/>
                  <a:t>= 1.96.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02F64FB-47C6-41B7-B413-58F219F5497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1482" r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xmlns="" id="{4F6B0024-EBDC-4701-8EFA-90C0DC26B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Using the Runs Test</a:t>
            </a:r>
          </a:p>
        </p:txBody>
      </p:sp>
      <p:sp>
        <p:nvSpPr>
          <p:cNvPr id="30734" name="Footer Placeholder 2">
            <a:extLst>
              <a:ext uri="{FF2B5EF4-FFF2-40B4-BE49-F238E27FC236}">
                <a16:creationId xmlns:a16="http://schemas.microsoft.com/office/drawing/2014/main" xmlns="" id="{4E904358-6926-406C-87D1-3D3BDE50936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77850658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D57C33-0349-45EC-9E85-4241A2E1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8275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4400" dirty="0">
                <a:solidFill>
                  <a:schemeClr val="accent3"/>
                </a:solidFill>
                <a:ea typeface="+mj-ea"/>
              </a:rPr>
              <a:t>Solution: Using the Runs Test</a:t>
            </a:r>
          </a:p>
        </p:txBody>
      </p:sp>
      <p:graphicFrame>
        <p:nvGraphicFramePr>
          <p:cNvPr id="1189907" name="Object 19">
            <a:extLst>
              <a:ext uri="{FF2B5EF4-FFF2-40B4-BE49-F238E27FC236}">
                <a16:creationId xmlns:a16="http://schemas.microsoft.com/office/drawing/2014/main" xmlns="" id="{ABA7565E-881B-4FAE-8D05-75AA484270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132508"/>
              </p:ext>
            </p:extLst>
          </p:nvPr>
        </p:nvGraphicFramePr>
        <p:xfrm>
          <a:off x="2373457" y="5550354"/>
          <a:ext cx="18669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2" name="Equation" r:id="rId3" imgW="1600200" imgH="711200" progId="Equation.DSMT4">
                  <p:embed/>
                </p:oleObj>
              </mc:Choice>
              <mc:Fallback>
                <p:oleObj name="Equation" r:id="rId3" imgW="1600200" imgH="711200" progId="Equation.DSMT4">
                  <p:embed/>
                  <p:pic>
                    <p:nvPicPr>
                      <p:cNvPr id="1189907" name="Object 19">
                        <a:extLst>
                          <a:ext uri="{FF2B5EF4-FFF2-40B4-BE49-F238E27FC236}">
                            <a16:creationId xmlns:a16="http://schemas.microsoft.com/office/drawing/2014/main" xmlns="" id="{ABA7565E-881B-4FAE-8D05-75AA484270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3457" y="5550354"/>
                        <a:ext cx="18669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Object 24">
            <a:extLst>
              <a:ext uri="{FF2B5EF4-FFF2-40B4-BE49-F238E27FC236}">
                <a16:creationId xmlns:a16="http://schemas.microsoft.com/office/drawing/2014/main" xmlns="" id="{85F3BB84-773A-459D-A5BE-A32D06CA0A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947593"/>
              </p:ext>
            </p:extLst>
          </p:nvPr>
        </p:nvGraphicFramePr>
        <p:xfrm>
          <a:off x="1657495" y="2165305"/>
          <a:ext cx="2582862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3" name="Equation" r:id="rId5" imgW="2311400" imgH="711200" progId="Equation.DSMT4">
                  <p:embed/>
                </p:oleObj>
              </mc:Choice>
              <mc:Fallback>
                <p:oleObj name="Equation" r:id="rId5" imgW="2311400" imgH="711200" progId="Equation.DSMT4">
                  <p:embed/>
                  <p:pic>
                    <p:nvPicPr>
                      <p:cNvPr id="31747" name="Object 24">
                        <a:extLst>
                          <a:ext uri="{FF2B5EF4-FFF2-40B4-BE49-F238E27FC236}">
                            <a16:creationId xmlns:a16="http://schemas.microsoft.com/office/drawing/2014/main" xmlns="" id="{85F3BB84-773A-459D-A5BE-A32D06CA0A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495" y="2165305"/>
                        <a:ext cx="2582862" cy="798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>
            <a:extLst>
              <a:ext uri="{FF2B5EF4-FFF2-40B4-BE49-F238E27FC236}">
                <a16:creationId xmlns:a16="http://schemas.microsoft.com/office/drawing/2014/main" xmlns="" id="{C656F964-C51B-42CB-BDA5-6AB38418B5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028618"/>
              </p:ext>
            </p:extLst>
          </p:nvPr>
        </p:nvGraphicFramePr>
        <p:xfrm>
          <a:off x="827088" y="3089890"/>
          <a:ext cx="3744912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4" name="Equation" r:id="rId7" imgW="3352800" imgH="850900" progId="Equation.DSMT4">
                  <p:embed/>
                </p:oleObj>
              </mc:Choice>
              <mc:Fallback>
                <p:oleObj name="Equation" r:id="rId7" imgW="3352800" imgH="850900" progId="Equation.DSMT4">
                  <p:embed/>
                  <p:pic>
                    <p:nvPicPr>
                      <p:cNvPr id="13" name="Object 6">
                        <a:extLst>
                          <a:ext uri="{FF2B5EF4-FFF2-40B4-BE49-F238E27FC236}">
                            <a16:creationId xmlns:a16="http://schemas.microsoft.com/office/drawing/2014/main" xmlns="" id="{C656F964-C51B-42CB-BDA5-6AB38418B5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089890"/>
                        <a:ext cx="3744912" cy="954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xmlns="" id="{5F116510-B47E-4565-BF02-EECEC67182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377304"/>
              </p:ext>
            </p:extLst>
          </p:nvPr>
        </p:nvGraphicFramePr>
        <p:xfrm>
          <a:off x="4348307" y="2192293"/>
          <a:ext cx="282257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" name="Equation" r:id="rId9" imgW="2527300" imgH="622300" progId="Equation.DSMT4">
                  <p:embed/>
                </p:oleObj>
              </mc:Choice>
              <mc:Fallback>
                <p:oleObj name="Equation" r:id="rId9" imgW="2527300" imgH="622300" progId="Equation.DSMT4">
                  <p:embed/>
                  <p:pic>
                    <p:nvPicPr>
                      <p:cNvPr id="3" name="Object 5">
                        <a:extLst>
                          <a:ext uri="{FF2B5EF4-FFF2-40B4-BE49-F238E27FC236}">
                            <a16:creationId xmlns:a16="http://schemas.microsoft.com/office/drawing/2014/main" xmlns="" id="{5F116510-B47E-4565-BF02-EECEC67182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8307" y="2192293"/>
                        <a:ext cx="2822575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6">
            <a:extLst>
              <a:ext uri="{FF2B5EF4-FFF2-40B4-BE49-F238E27FC236}">
                <a16:creationId xmlns:a16="http://schemas.microsoft.com/office/drawing/2014/main" xmlns="" id="{32FC4632-774E-46BC-9F9A-14F0B44F7B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255289"/>
              </p:ext>
            </p:extLst>
          </p:nvPr>
        </p:nvGraphicFramePr>
        <p:xfrm>
          <a:off x="1281113" y="4140200"/>
          <a:ext cx="5332412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6" name="Equation" r:id="rId11" imgW="4775040" imgH="825480" progId="Equation.DSMT4">
                  <p:embed/>
                </p:oleObj>
              </mc:Choice>
              <mc:Fallback>
                <p:oleObj name="Equation" r:id="rId11" imgW="4775040" imgH="825480" progId="Equation.DSMT4">
                  <p:embed/>
                  <p:pic>
                    <p:nvPicPr>
                      <p:cNvPr id="4" name="Object 6">
                        <a:extLst>
                          <a:ext uri="{FF2B5EF4-FFF2-40B4-BE49-F238E27FC236}">
                            <a16:creationId xmlns:a16="http://schemas.microsoft.com/office/drawing/2014/main" xmlns="" id="{32FC4632-774E-46BC-9F9A-14F0B44F7BD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1113" y="4140200"/>
                        <a:ext cx="5332412" cy="925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">
            <a:extLst>
              <a:ext uri="{FF2B5EF4-FFF2-40B4-BE49-F238E27FC236}">
                <a16:creationId xmlns:a16="http://schemas.microsoft.com/office/drawing/2014/main" xmlns="" id="{04236F20-E3BA-404E-9D77-1952F17F11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896192"/>
              </p:ext>
            </p:extLst>
          </p:nvPr>
        </p:nvGraphicFramePr>
        <p:xfrm>
          <a:off x="4348307" y="5555252"/>
          <a:ext cx="256381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7" name="Equation" r:id="rId13" imgW="2197100" imgH="622300" progId="Equation.DSMT4">
                  <p:embed/>
                </p:oleObj>
              </mc:Choice>
              <mc:Fallback>
                <p:oleObj name="Equation" r:id="rId13" imgW="2197100" imgH="622300" progId="Equation.DSMT4">
                  <p:embed/>
                  <p:pic>
                    <p:nvPicPr>
                      <p:cNvPr id="5" name="Object 7">
                        <a:extLst>
                          <a:ext uri="{FF2B5EF4-FFF2-40B4-BE49-F238E27FC236}">
                            <a16:creationId xmlns:a16="http://schemas.microsoft.com/office/drawing/2014/main" xmlns="" id="{04236F20-E3BA-404E-9D77-1952F17F117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8307" y="5555252"/>
                        <a:ext cx="2563812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2" name="Footer Placeholder 2">
            <a:extLst>
              <a:ext uri="{FF2B5EF4-FFF2-40B4-BE49-F238E27FC236}">
                <a16:creationId xmlns:a16="http://schemas.microsoft.com/office/drawing/2014/main" xmlns="" id="{3AA33833-B601-4679-98C4-8AD36FB3BEF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DE38EE6-52D1-4850-9427-53455E7DD5A8}"/>
              </a:ext>
            </a:extLst>
          </p:cNvPr>
          <p:cNvSpPr/>
          <p:nvPr/>
        </p:nvSpPr>
        <p:spPr>
          <a:xfrm>
            <a:off x="290512" y="1250047"/>
            <a:ext cx="83962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+mn-lt"/>
              </a:rPr>
              <a:t>Before calculating the test statistic, find the values of </a:t>
            </a:r>
            <a:r>
              <a:rPr lang="en-US" sz="2800" i="1" dirty="0" err="1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r>
              <a:rPr lang="en-US" sz="2800" i="1" baseline="-25000" dirty="0" err="1">
                <a:solidFill>
                  <a:srgbClr val="000000"/>
                </a:solidFill>
                <a:latin typeface="+mn-lt"/>
              </a:rPr>
              <a:t>G</a:t>
            </a:r>
            <a:r>
              <a:rPr lang="en-US" sz="2800" i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+mn-lt"/>
              </a:rPr>
              <a:t>and </a:t>
            </a:r>
            <a:r>
              <a:rPr lang="en-US" sz="2800" i="1" dirty="0" err="1">
                <a:solidFill>
                  <a:srgbClr val="000000"/>
                </a:solidFill>
                <a:latin typeface="Symbol" panose="05050102010706020507" pitchFamily="18" charset="2"/>
              </a:rPr>
              <a:t>s</a:t>
            </a:r>
            <a:r>
              <a:rPr lang="en-US" sz="2800" i="1" baseline="-25000" dirty="0" err="1">
                <a:solidFill>
                  <a:srgbClr val="000000"/>
                </a:solidFill>
                <a:latin typeface="+mn-lt"/>
              </a:rPr>
              <a:t>G</a:t>
            </a:r>
            <a:r>
              <a:rPr lang="en-US" sz="2800" dirty="0">
                <a:solidFill>
                  <a:srgbClr val="000000"/>
                </a:solidFill>
                <a:latin typeface="+mn-lt"/>
              </a:rPr>
              <a:t>, as follows. </a:t>
            </a:r>
            <a:endParaRPr lang="en-US" sz="2800" dirty="0"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A7580A8-07B0-42B1-B41A-8805E6D55F10}"/>
              </a:ext>
            </a:extLst>
          </p:cNvPr>
          <p:cNvSpPr/>
          <p:nvPr/>
        </p:nvSpPr>
        <p:spPr>
          <a:xfrm>
            <a:off x="290512" y="5052890"/>
            <a:ext cx="60541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Ten LT Std Roman"/>
              </a:rPr>
              <a:t>You can find the test statistic as follows.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5819341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3433A2B-3364-4BA9-8171-CF316BCE0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964545" cy="4525963"/>
          </a:xfrm>
        </p:spPr>
        <p:txBody>
          <a:bodyPr/>
          <a:lstStyle/>
          <a:p>
            <a:r>
              <a:rPr lang="en-US" dirty="0"/>
              <a:t>The figure shows the location of the rejection regions and the test statistic </a:t>
            </a:r>
            <a:r>
              <a:rPr lang="en-US" i="1" dirty="0"/>
              <a:t>z</a:t>
            </a:r>
            <a:r>
              <a:rPr lang="en-US" dirty="0"/>
              <a:t>. Because </a:t>
            </a:r>
            <a:r>
              <a:rPr lang="en-US" i="1" dirty="0"/>
              <a:t>z </a:t>
            </a:r>
            <a:r>
              <a:rPr lang="en-US" dirty="0"/>
              <a:t>is in the rejection region, you reject the null hypothesis. </a:t>
            </a:r>
          </a:p>
          <a:p>
            <a:r>
              <a:rPr lang="en-US" dirty="0"/>
              <a:t>There is enough evidence at the 5% level of significance to support the claim that the sequence of employees with respect to gender is not random.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97EF4C-DC50-4CDC-A802-0277E2C1D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Using the Runs Test</a:t>
            </a:r>
          </a:p>
        </p:txBody>
      </p:sp>
      <p:sp>
        <p:nvSpPr>
          <p:cNvPr id="32786" name="Footer Placeholder 2">
            <a:extLst>
              <a:ext uri="{FF2B5EF4-FFF2-40B4-BE49-F238E27FC236}">
                <a16:creationId xmlns:a16="http://schemas.microsoft.com/office/drawing/2014/main" xmlns="" id="{4495ED15-E5CF-4C37-AB39-45E5DAC914A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  <p:pic>
        <p:nvPicPr>
          <p:cNvPr id="6" name="Picture 5" descr="A close up of text on a white background&#10;&#10;Description generated with high confidence">
            <a:extLst>
              <a:ext uri="{FF2B5EF4-FFF2-40B4-BE49-F238E27FC236}">
                <a16:creationId xmlns:a16="http://schemas.microsoft.com/office/drawing/2014/main" xmlns="" id="{6B9EC713-0E83-4F74-8EB4-EB7C59FACA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003" y="1600200"/>
            <a:ext cx="3496969" cy="261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076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:a16="http://schemas.microsoft.com/office/drawing/2014/main" xmlns="" id="{E6BB22BA-A104-4DE6-A879-F9503AAA88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Section 11.5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851F8D3-634D-40D7-B54D-EFA06E63B7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dirty="0">
                <a:ea typeface="+mn-ea"/>
              </a:rPr>
              <a:t>The Runs Test</a:t>
            </a:r>
          </a:p>
        </p:txBody>
      </p:sp>
      <p:sp>
        <p:nvSpPr>
          <p:cNvPr id="12291" name="Footer Placeholder 2">
            <a:extLst>
              <a:ext uri="{FF2B5EF4-FFF2-40B4-BE49-F238E27FC236}">
                <a16:creationId xmlns:a16="http://schemas.microsoft.com/office/drawing/2014/main" xmlns="" id="{E405FE98-4790-4904-BB64-18F29E96A96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17378984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xmlns="" id="{0E6CA013-2951-4E15-8225-BF3602BD3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11.5 Objectives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xmlns="" id="{34122653-BE80-4A53-9583-AC766B62DE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How to use the runs test to determine whether a data set is random.</a:t>
            </a:r>
          </a:p>
        </p:txBody>
      </p:sp>
      <p:sp>
        <p:nvSpPr>
          <p:cNvPr id="13315" name="Footer Placeholder 2">
            <a:extLst>
              <a:ext uri="{FF2B5EF4-FFF2-40B4-BE49-F238E27FC236}">
                <a16:creationId xmlns:a16="http://schemas.microsoft.com/office/drawing/2014/main" xmlns="" id="{2FD0EC2B-3A57-4E55-B438-8C00F605CA3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43489025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:a16="http://schemas.microsoft.com/office/drawing/2014/main" xmlns="" id="{191238C6-9F34-4D3D-9D1C-3C98AD67C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Runs Test for Randomness</a:t>
            </a:r>
          </a:p>
        </p:txBody>
      </p:sp>
      <p:sp>
        <p:nvSpPr>
          <p:cNvPr id="91139" name="Content Placeholder 2">
            <a:extLst>
              <a:ext uri="{FF2B5EF4-FFF2-40B4-BE49-F238E27FC236}">
                <a16:creationId xmlns:a16="http://schemas.microsoft.com/office/drawing/2014/main" xmlns="" id="{2E628ED9-CA58-4308-839C-9F32034E79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b="1" dirty="0">
                <a:solidFill>
                  <a:srgbClr val="C00000"/>
                </a:solidFill>
              </a:rPr>
              <a:t>Run</a:t>
            </a:r>
          </a:p>
          <a:p>
            <a:r>
              <a:rPr lang="en-US" altLang="en-US" dirty="0"/>
              <a:t>A </a:t>
            </a:r>
            <a:r>
              <a:rPr lang="en-US" altLang="en-US" b="1" dirty="0"/>
              <a:t>run</a:t>
            </a:r>
            <a:r>
              <a:rPr lang="en-US" altLang="en-US" dirty="0"/>
              <a:t> is a sequence of data having the same characteristic. </a:t>
            </a:r>
          </a:p>
          <a:p>
            <a:r>
              <a:rPr lang="en-US" dirty="0"/>
              <a:t>Each run is preceded by and followed by data with a different characteristic or by no data at all. </a:t>
            </a:r>
          </a:p>
          <a:p>
            <a:r>
              <a:rPr lang="en-US" dirty="0"/>
              <a:t>The number of data in a run is called the </a:t>
            </a:r>
            <a:r>
              <a:rPr lang="en-US" b="1" dirty="0"/>
              <a:t>length </a:t>
            </a:r>
            <a:r>
              <a:rPr lang="en-US" dirty="0"/>
              <a:t>of the run. </a:t>
            </a:r>
            <a:endParaRPr lang="en-US" altLang="en-US" dirty="0"/>
          </a:p>
        </p:txBody>
      </p:sp>
      <p:sp>
        <p:nvSpPr>
          <p:cNvPr id="14339" name="Footer Placeholder 2">
            <a:extLst>
              <a:ext uri="{FF2B5EF4-FFF2-40B4-BE49-F238E27FC236}">
                <a16:creationId xmlns:a16="http://schemas.microsoft.com/office/drawing/2014/main" xmlns="" id="{76C69BAF-F5D7-4B6C-984D-C0213450FC7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3343655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D0D014-960A-49A6-A949-CD038F392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Finding the Number of Runs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9D79791-8E34-49CD-9D4A-A662E52F2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260725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A liquid-dispensing machine has been designed to fill one-liter bottles. A quality control inspector decides whether each bottle is filled to an acceptable level and passes inspection (</a:t>
            </a:r>
            <a:r>
              <a:rPr lang="en-US" i="1" dirty="0">
                <a:ea typeface="+mn-ea"/>
              </a:rPr>
              <a:t>P</a:t>
            </a:r>
            <a:r>
              <a:rPr lang="en-US" dirty="0">
                <a:ea typeface="+mn-ea"/>
              </a:rPr>
              <a:t>) or fails inspection (</a:t>
            </a:r>
            <a:r>
              <a:rPr lang="en-US" i="1" dirty="0">
                <a:ea typeface="+mn-ea"/>
              </a:rPr>
              <a:t>F</a:t>
            </a:r>
            <a:r>
              <a:rPr lang="en-US" dirty="0">
                <a:ea typeface="+mn-ea"/>
              </a:rPr>
              <a:t>). Determine the number of runs for the sequence and find the length of each run.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>
                <a:ea typeface="+mn-ea"/>
              </a:rPr>
              <a:t>	</a:t>
            </a:r>
            <a:r>
              <a:rPr lang="en-US" i="1" dirty="0">
                <a:ea typeface="+mn-ea"/>
              </a:rPr>
              <a:t>P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F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F</a:t>
            </a:r>
            <a:endParaRPr lang="en-US" i="1" dirty="0">
              <a:ea typeface="+mn-ea"/>
            </a:endParaRPr>
          </a:p>
          <a:p>
            <a:pPr>
              <a:buFont typeface="Arial" charset="0"/>
              <a:buNone/>
              <a:defRPr/>
            </a:pPr>
            <a:endParaRPr lang="en-US" dirty="0">
              <a:ea typeface="+mn-ea"/>
            </a:endParaRPr>
          </a:p>
        </p:txBody>
      </p:sp>
      <p:sp>
        <p:nvSpPr>
          <p:cNvPr id="92164" name="TextBox 3">
            <a:extLst>
              <a:ext uri="{FF2B5EF4-FFF2-40B4-BE49-F238E27FC236}">
                <a16:creationId xmlns:a16="http://schemas.microsoft.com/office/drawing/2014/main" xmlns="" id="{A720E3B4-DAE7-48BD-B5F1-966184C5B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6725" y="5273675"/>
            <a:ext cx="6462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en-US" i="1" dirty="0">
                <a:latin typeface="+mn-lt"/>
              </a:rPr>
              <a:t>P </a:t>
            </a:r>
            <a:r>
              <a:rPr lang="en-US" i="1" dirty="0" err="1">
                <a:latin typeface="+mn-lt"/>
              </a:rPr>
              <a:t>P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P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P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P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P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P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P</a:t>
            </a:r>
            <a:r>
              <a:rPr lang="en-US" i="1" dirty="0">
                <a:latin typeface="+mn-lt"/>
              </a:rPr>
              <a:t> 	F </a:t>
            </a:r>
            <a:r>
              <a:rPr lang="en-US" i="1" dirty="0" err="1">
                <a:latin typeface="+mn-lt"/>
              </a:rPr>
              <a:t>F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F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F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F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F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F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F</a:t>
            </a:r>
            <a:endParaRPr lang="en-US" i="1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4655A0A-575D-4EEE-86FD-BFB353F7FEEB}"/>
              </a:ext>
            </a:extLst>
          </p:cNvPr>
          <p:cNvSpPr txBox="1"/>
          <p:nvPr/>
        </p:nvSpPr>
        <p:spPr>
          <a:xfrm>
            <a:off x="487363" y="5334000"/>
            <a:ext cx="1249362" cy="82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Length of run:</a:t>
            </a:r>
          </a:p>
        </p:txBody>
      </p:sp>
      <p:sp>
        <p:nvSpPr>
          <p:cNvPr id="92166" name="AutoShape 11">
            <a:extLst>
              <a:ext uri="{FF2B5EF4-FFF2-40B4-BE49-F238E27FC236}">
                <a16:creationId xmlns:a16="http://schemas.microsoft.com/office/drawing/2014/main" xmlns="" id="{F622F9EB-406B-4BF3-AAD9-E5233AFC983F}"/>
              </a:ext>
            </a:extLst>
          </p:cNvPr>
          <p:cNvSpPr>
            <a:spLocks/>
          </p:cNvSpPr>
          <p:nvPr/>
        </p:nvSpPr>
        <p:spPr bwMode="auto">
          <a:xfrm rot="16200000" flipV="1">
            <a:off x="5486900" y="4630828"/>
            <a:ext cx="168274" cy="2152074"/>
          </a:xfrm>
          <a:prstGeom prst="leftBrace">
            <a:avLst>
              <a:gd name="adj1" fmla="val 154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Times New Roman" panose="02020603050405020304" pitchFamily="18" charset="0"/>
            </a:endParaRPr>
          </a:p>
        </p:txBody>
      </p:sp>
      <p:sp>
        <p:nvSpPr>
          <p:cNvPr id="92167" name="Text Box 12">
            <a:extLst>
              <a:ext uri="{FF2B5EF4-FFF2-40B4-BE49-F238E27FC236}">
                <a16:creationId xmlns:a16="http://schemas.microsoft.com/office/drawing/2014/main" xmlns="" id="{971A0F3F-765A-4FA8-B6C9-76B0C36BF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8808" y="4745360"/>
            <a:ext cx="26082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There are 2 runs.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25C2863-35B4-4FC5-A284-C2A4B51942C0}"/>
              </a:ext>
            </a:extLst>
          </p:cNvPr>
          <p:cNvSpPr txBox="1"/>
          <p:nvPr/>
        </p:nvSpPr>
        <p:spPr>
          <a:xfrm>
            <a:off x="2611654" y="5745162"/>
            <a:ext cx="4730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B4F2025-2E61-4661-8FCA-30E2D2733659}"/>
              </a:ext>
            </a:extLst>
          </p:cNvPr>
          <p:cNvSpPr txBox="1"/>
          <p:nvPr/>
        </p:nvSpPr>
        <p:spPr>
          <a:xfrm>
            <a:off x="457200" y="4708525"/>
            <a:ext cx="2041525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  <a:cs typeface="Arial" charset="0"/>
              </a:rPr>
              <a:t>Solution:</a:t>
            </a:r>
          </a:p>
        </p:txBody>
      </p:sp>
      <p:sp>
        <p:nvSpPr>
          <p:cNvPr id="15373" name="Footer Placeholder 2">
            <a:extLst>
              <a:ext uri="{FF2B5EF4-FFF2-40B4-BE49-F238E27FC236}">
                <a16:creationId xmlns:a16="http://schemas.microsoft.com/office/drawing/2014/main" xmlns="" id="{8B49B4CD-E7A4-4A34-823B-4ED9B554D10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FE5999-8792-47B6-8CD6-4BAECD993729}"/>
              </a:ext>
            </a:extLst>
          </p:cNvPr>
          <p:cNvSpPr txBox="1"/>
          <p:nvPr/>
        </p:nvSpPr>
        <p:spPr>
          <a:xfrm>
            <a:off x="5432975" y="5761895"/>
            <a:ext cx="4730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8</a:t>
            </a:r>
          </a:p>
        </p:txBody>
      </p:sp>
      <p:sp>
        <p:nvSpPr>
          <p:cNvPr id="16" name="AutoShape 11">
            <a:extLst>
              <a:ext uri="{FF2B5EF4-FFF2-40B4-BE49-F238E27FC236}">
                <a16:creationId xmlns:a16="http://schemas.microsoft.com/office/drawing/2014/main" xmlns="" id="{11EAE261-32BA-4280-90A9-37B7FAC50D3D}"/>
              </a:ext>
            </a:extLst>
          </p:cNvPr>
          <p:cNvSpPr>
            <a:spLocks/>
          </p:cNvSpPr>
          <p:nvPr/>
        </p:nvSpPr>
        <p:spPr bwMode="auto">
          <a:xfrm rot="16200000" flipV="1">
            <a:off x="2706654" y="4710141"/>
            <a:ext cx="121228" cy="2041525"/>
          </a:xfrm>
          <a:prstGeom prst="leftBrace">
            <a:avLst>
              <a:gd name="adj1" fmla="val 154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97442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  <p:bldP spid="5" grpId="0"/>
      <p:bldP spid="92166" grpId="0" animBg="1"/>
      <p:bldP spid="92167" grpId="0"/>
      <p:bldP spid="9" grpId="0"/>
      <p:bldP spid="14" grpId="0"/>
      <p:bldP spid="15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TextBox 3">
            <a:extLst>
              <a:ext uri="{FF2B5EF4-FFF2-40B4-BE49-F238E27FC236}">
                <a16:creationId xmlns:a16="http://schemas.microsoft.com/office/drawing/2014/main" xmlns="" id="{A720E3B4-DAE7-48BD-B5F1-966184C5B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6725" y="5301745"/>
            <a:ext cx="6462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en-US" sz="2800" i="1" dirty="0">
                <a:latin typeface="+mn-lt"/>
              </a:rPr>
              <a:t>P  F  P  F  P  F  P  F  P  F  P  F  P  F  P  F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D0D014-960A-49A6-A949-CD038F392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Finding the Number of Runs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9D79791-8E34-49CD-9D4A-A662E52F2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260725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A liquid-dispensing machine has been designed to fill one-liter bottles. A quality control inspector decides whether each bottle is filled to an acceptable level and passes inspection (</a:t>
            </a:r>
            <a:r>
              <a:rPr lang="en-US" i="1" dirty="0">
                <a:ea typeface="+mn-ea"/>
              </a:rPr>
              <a:t>P</a:t>
            </a:r>
            <a:r>
              <a:rPr lang="en-US" dirty="0">
                <a:ea typeface="+mn-ea"/>
              </a:rPr>
              <a:t>) or fails inspection (</a:t>
            </a:r>
            <a:r>
              <a:rPr lang="en-US" i="1" dirty="0">
                <a:ea typeface="+mn-ea"/>
              </a:rPr>
              <a:t>F</a:t>
            </a:r>
            <a:r>
              <a:rPr lang="en-US" dirty="0">
                <a:ea typeface="+mn-ea"/>
              </a:rPr>
              <a:t>). Determine the number of runs for the sequence and find the length of each run.</a:t>
            </a:r>
          </a:p>
          <a:p>
            <a:pPr marL="514350" indent="-514350">
              <a:buFont typeface="+mj-lt"/>
              <a:buAutoNum type="arabicPeriod" startAt="2"/>
              <a:defRPr/>
            </a:pPr>
            <a:r>
              <a:rPr lang="en-US" dirty="0">
                <a:ea typeface="+mn-ea"/>
              </a:rPr>
              <a:t>	</a:t>
            </a:r>
            <a:r>
              <a:rPr lang="en-US" i="1" dirty="0">
                <a:ea typeface="+mn-ea"/>
              </a:rPr>
              <a:t>P F P F P F P F P F P F P F P F</a:t>
            </a:r>
          </a:p>
          <a:p>
            <a:pPr>
              <a:buFont typeface="Arial" charset="0"/>
              <a:buNone/>
              <a:defRPr/>
            </a:pPr>
            <a:endParaRPr lang="en-US" dirty="0">
              <a:ea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4655A0A-575D-4EEE-86FD-BFB353F7FEEB}"/>
              </a:ext>
            </a:extLst>
          </p:cNvPr>
          <p:cNvSpPr txBox="1"/>
          <p:nvPr/>
        </p:nvSpPr>
        <p:spPr>
          <a:xfrm>
            <a:off x="487363" y="5334000"/>
            <a:ext cx="124936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rgbClr val="AE0337"/>
                </a:solidFill>
                <a:latin typeface="+mn-lt"/>
                <a:ea typeface="+mn-ea"/>
                <a:cs typeface="Arial" charset="0"/>
              </a:rPr>
              <a:t>Length of run:</a:t>
            </a:r>
          </a:p>
        </p:txBody>
      </p:sp>
      <p:sp>
        <p:nvSpPr>
          <p:cNvPr id="92167" name="Text Box 12">
            <a:extLst>
              <a:ext uri="{FF2B5EF4-FFF2-40B4-BE49-F238E27FC236}">
                <a16:creationId xmlns:a16="http://schemas.microsoft.com/office/drawing/2014/main" xmlns="" id="{971A0F3F-765A-4FA8-B6C9-76B0C36BF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2103" y="4711590"/>
            <a:ext cx="45588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There are 16 runs of length 1.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B4F2025-2E61-4661-8FCA-30E2D2733659}"/>
              </a:ext>
            </a:extLst>
          </p:cNvPr>
          <p:cNvSpPr txBox="1"/>
          <p:nvPr/>
        </p:nvSpPr>
        <p:spPr>
          <a:xfrm>
            <a:off x="457200" y="4708525"/>
            <a:ext cx="2041525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  <a:cs typeface="Arial" charset="0"/>
              </a:rPr>
              <a:t>Solution:</a:t>
            </a:r>
          </a:p>
        </p:txBody>
      </p:sp>
      <p:sp>
        <p:nvSpPr>
          <p:cNvPr id="15373" name="Footer Placeholder 2">
            <a:extLst>
              <a:ext uri="{FF2B5EF4-FFF2-40B4-BE49-F238E27FC236}">
                <a16:creationId xmlns:a16="http://schemas.microsoft.com/office/drawing/2014/main" xmlns="" id="{8B49B4CD-E7A4-4A34-823B-4ED9B554D10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  <p:sp>
        <p:nvSpPr>
          <p:cNvPr id="16" name="AutoShape 11">
            <a:extLst>
              <a:ext uri="{FF2B5EF4-FFF2-40B4-BE49-F238E27FC236}">
                <a16:creationId xmlns:a16="http://schemas.microsoft.com/office/drawing/2014/main" xmlns="" id="{11EAE261-32BA-4280-90A9-37B7FAC50D3D}"/>
              </a:ext>
            </a:extLst>
          </p:cNvPr>
          <p:cNvSpPr>
            <a:spLocks/>
          </p:cNvSpPr>
          <p:nvPr/>
        </p:nvSpPr>
        <p:spPr bwMode="auto">
          <a:xfrm rot="16200000">
            <a:off x="1789545" y="5648123"/>
            <a:ext cx="140708" cy="299170"/>
          </a:xfrm>
          <a:prstGeom prst="leftBrace">
            <a:avLst>
              <a:gd name="adj1" fmla="val 154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Times New Roman" panose="02020603050405020304" pitchFamily="18" charset="0"/>
            </a:endParaRPr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xmlns="" id="{637486CD-DA2A-4884-A896-DF7E1260F956}"/>
              </a:ext>
            </a:extLst>
          </p:cNvPr>
          <p:cNvSpPr>
            <a:spLocks/>
          </p:cNvSpPr>
          <p:nvPr/>
        </p:nvSpPr>
        <p:spPr bwMode="auto">
          <a:xfrm rot="16200000">
            <a:off x="2230700" y="5648123"/>
            <a:ext cx="140708" cy="299170"/>
          </a:xfrm>
          <a:prstGeom prst="leftBrace">
            <a:avLst>
              <a:gd name="adj1" fmla="val 154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Times New Roman" panose="02020603050405020304" pitchFamily="18" charset="0"/>
            </a:endParaRPr>
          </a:p>
        </p:txBody>
      </p:sp>
      <p:sp>
        <p:nvSpPr>
          <p:cNvPr id="12" name="AutoShape 11">
            <a:extLst>
              <a:ext uri="{FF2B5EF4-FFF2-40B4-BE49-F238E27FC236}">
                <a16:creationId xmlns:a16="http://schemas.microsoft.com/office/drawing/2014/main" xmlns="" id="{FF979E49-9CD5-4D3D-9284-F43B4FB3BE0D}"/>
              </a:ext>
            </a:extLst>
          </p:cNvPr>
          <p:cNvSpPr>
            <a:spLocks/>
          </p:cNvSpPr>
          <p:nvPr/>
        </p:nvSpPr>
        <p:spPr bwMode="auto">
          <a:xfrm rot="16200000">
            <a:off x="7696258" y="5648124"/>
            <a:ext cx="140708" cy="299170"/>
          </a:xfrm>
          <a:prstGeom prst="leftBrace">
            <a:avLst>
              <a:gd name="adj1" fmla="val 154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E32B0A-850F-40B1-BF9F-2580E91B367C}"/>
              </a:ext>
            </a:extLst>
          </p:cNvPr>
          <p:cNvSpPr txBox="1"/>
          <p:nvPr/>
        </p:nvSpPr>
        <p:spPr>
          <a:xfrm>
            <a:off x="1698951" y="58177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AE0337"/>
                </a:solidFill>
                <a:latin typeface="+mn-lt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1F3EBAF-5C03-4384-898C-53A154C403C2}"/>
              </a:ext>
            </a:extLst>
          </p:cNvPr>
          <p:cNvSpPr txBox="1"/>
          <p:nvPr/>
        </p:nvSpPr>
        <p:spPr>
          <a:xfrm>
            <a:off x="2151469" y="58177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AE0337"/>
                </a:solidFill>
                <a:latin typeface="+mn-lt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E14F96A-E767-4319-9878-B76E1A979D75}"/>
              </a:ext>
            </a:extLst>
          </p:cNvPr>
          <p:cNvSpPr txBox="1"/>
          <p:nvPr/>
        </p:nvSpPr>
        <p:spPr>
          <a:xfrm>
            <a:off x="7577643" y="58177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AE0337"/>
                </a:solidFill>
                <a:latin typeface="+mn-lt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0D6449B-F007-4E37-B9AC-B9534E340838}"/>
              </a:ext>
            </a:extLst>
          </p:cNvPr>
          <p:cNvSpPr txBox="1"/>
          <p:nvPr/>
        </p:nvSpPr>
        <p:spPr>
          <a:xfrm>
            <a:off x="6656891" y="573703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AE0337"/>
                </a:solidFill>
                <a:latin typeface="+mn-lt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5438279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  <p:bldP spid="5" grpId="0"/>
      <p:bldP spid="92167" grpId="0"/>
      <p:bldP spid="14" grpId="0"/>
      <p:bldP spid="16" grpId="0" animBg="1"/>
      <p:bldP spid="11" grpId="0" animBg="1"/>
      <p:bldP spid="12" grpId="0" animBg="1"/>
      <p:bldP spid="4" grpId="0"/>
      <p:bldP spid="15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TextBox 3">
            <a:extLst>
              <a:ext uri="{FF2B5EF4-FFF2-40B4-BE49-F238E27FC236}">
                <a16:creationId xmlns:a16="http://schemas.microsoft.com/office/drawing/2014/main" xmlns="" id="{A720E3B4-DAE7-48BD-B5F1-966184C5B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6725" y="5273675"/>
            <a:ext cx="64627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>
                <a:srgbClr val="D17230"/>
              </a:buClr>
            </a:pPr>
            <a:r>
              <a:rPr lang="en-US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P     F F F F     P     F F F     P P P P P 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D0D014-960A-49A6-A949-CD038F392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Finding the Number of Runs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9D79791-8E34-49CD-9D4A-A662E52F2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260725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>
                <a:ea typeface="+mn-ea"/>
              </a:rPr>
              <a:t>A liquid-dispensing machine has been designed to fill one-liter bottles. A quality control inspector decides whether each bottle is filled to an acceptable level and passes inspection (</a:t>
            </a:r>
            <a:r>
              <a:rPr lang="en-US" i="1" dirty="0">
                <a:ea typeface="+mn-ea"/>
              </a:rPr>
              <a:t>P</a:t>
            </a:r>
            <a:r>
              <a:rPr lang="en-US" dirty="0">
                <a:ea typeface="+mn-ea"/>
              </a:rPr>
              <a:t>) or fails inspection (</a:t>
            </a:r>
            <a:r>
              <a:rPr lang="en-US" i="1" dirty="0">
                <a:ea typeface="+mn-ea"/>
              </a:rPr>
              <a:t>F</a:t>
            </a:r>
            <a:r>
              <a:rPr lang="en-US" dirty="0">
                <a:ea typeface="+mn-ea"/>
              </a:rPr>
              <a:t>). Determine the number of runs for the sequence and find the length of each run.</a:t>
            </a:r>
          </a:p>
          <a:p>
            <a:pPr marL="514350" indent="-514350">
              <a:buFont typeface="+mj-lt"/>
              <a:buAutoNum type="arabicPeriod" startAt="3"/>
              <a:defRPr/>
            </a:pPr>
            <a:r>
              <a:rPr lang="en-US" dirty="0">
                <a:ea typeface="+mn-ea"/>
              </a:rPr>
              <a:t>	</a:t>
            </a:r>
            <a:r>
              <a:rPr lang="en-US" i="1" dirty="0">
                <a:ea typeface="+mn-ea"/>
              </a:rPr>
              <a:t>P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F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P F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F</a:t>
            </a:r>
            <a:r>
              <a:rPr lang="en-US" i="1" dirty="0">
                <a:ea typeface="+mn-ea"/>
              </a:rPr>
              <a:t> P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P</a:t>
            </a:r>
            <a:r>
              <a:rPr lang="en-US" i="1" dirty="0">
                <a:ea typeface="+mn-ea"/>
              </a:rPr>
              <a:t> </a:t>
            </a:r>
            <a:r>
              <a:rPr lang="en-US" i="1" dirty="0" err="1">
                <a:ea typeface="+mn-ea"/>
              </a:rPr>
              <a:t>P</a:t>
            </a:r>
            <a:endParaRPr lang="en-US" i="1" dirty="0">
              <a:ea typeface="+mn-ea"/>
            </a:endParaRPr>
          </a:p>
          <a:p>
            <a:pPr>
              <a:buFont typeface="Arial" charset="0"/>
              <a:buNone/>
              <a:defRPr/>
            </a:pPr>
            <a:endParaRPr lang="en-US" dirty="0">
              <a:ea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4655A0A-575D-4EEE-86FD-BFB353F7FEEB}"/>
              </a:ext>
            </a:extLst>
          </p:cNvPr>
          <p:cNvSpPr txBox="1"/>
          <p:nvPr/>
        </p:nvSpPr>
        <p:spPr>
          <a:xfrm>
            <a:off x="487363" y="5334000"/>
            <a:ext cx="1249362" cy="82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Length of run:</a:t>
            </a:r>
          </a:p>
        </p:txBody>
      </p:sp>
      <p:sp>
        <p:nvSpPr>
          <p:cNvPr id="92166" name="AutoShape 11">
            <a:extLst>
              <a:ext uri="{FF2B5EF4-FFF2-40B4-BE49-F238E27FC236}">
                <a16:creationId xmlns:a16="http://schemas.microsoft.com/office/drawing/2014/main" xmlns="" id="{F622F9EB-406B-4BF3-AAD9-E5233AFC983F}"/>
              </a:ext>
            </a:extLst>
          </p:cNvPr>
          <p:cNvSpPr>
            <a:spLocks/>
          </p:cNvSpPr>
          <p:nvPr/>
        </p:nvSpPr>
        <p:spPr bwMode="auto">
          <a:xfrm rot="16200000" flipV="1">
            <a:off x="5293086" y="5248519"/>
            <a:ext cx="275430" cy="925441"/>
          </a:xfrm>
          <a:prstGeom prst="leftBrace">
            <a:avLst>
              <a:gd name="adj1" fmla="val 154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Times New Roman" panose="02020603050405020304" pitchFamily="18" charset="0"/>
            </a:endParaRPr>
          </a:p>
        </p:txBody>
      </p:sp>
      <p:sp>
        <p:nvSpPr>
          <p:cNvPr id="92167" name="Text Box 12">
            <a:extLst>
              <a:ext uri="{FF2B5EF4-FFF2-40B4-BE49-F238E27FC236}">
                <a16:creationId xmlns:a16="http://schemas.microsoft.com/office/drawing/2014/main" xmlns="" id="{971A0F3F-765A-4FA8-B6C9-76B0C36BF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6360" y="4736608"/>
            <a:ext cx="26082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There are 5 runs.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25C2863-35B4-4FC5-A284-C2A4B51942C0}"/>
              </a:ext>
            </a:extLst>
          </p:cNvPr>
          <p:cNvSpPr txBox="1"/>
          <p:nvPr/>
        </p:nvSpPr>
        <p:spPr>
          <a:xfrm>
            <a:off x="1850138" y="5805000"/>
            <a:ext cx="4730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2892C57-3F8A-4665-82A7-F096DE6A1F45}"/>
              </a:ext>
            </a:extLst>
          </p:cNvPr>
          <p:cNvSpPr txBox="1"/>
          <p:nvPr/>
        </p:nvSpPr>
        <p:spPr>
          <a:xfrm>
            <a:off x="3065963" y="5805000"/>
            <a:ext cx="47148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9DB9456-9B0C-43D5-BC49-68284CBCE143}"/>
              </a:ext>
            </a:extLst>
          </p:cNvPr>
          <p:cNvSpPr txBox="1"/>
          <p:nvPr/>
        </p:nvSpPr>
        <p:spPr>
          <a:xfrm>
            <a:off x="4235750" y="5805000"/>
            <a:ext cx="4714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7CCC8FC-669B-44A1-9C3D-704FF5C4E0FE}"/>
              </a:ext>
            </a:extLst>
          </p:cNvPr>
          <p:cNvSpPr txBox="1"/>
          <p:nvPr/>
        </p:nvSpPr>
        <p:spPr>
          <a:xfrm>
            <a:off x="5189938" y="5805000"/>
            <a:ext cx="47148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26558C3-A0AE-4B6F-A561-DCC6C9F094F5}"/>
              </a:ext>
            </a:extLst>
          </p:cNvPr>
          <p:cNvSpPr txBox="1"/>
          <p:nvPr/>
        </p:nvSpPr>
        <p:spPr>
          <a:xfrm>
            <a:off x="6874675" y="5805000"/>
            <a:ext cx="4714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B4F2025-2E61-4661-8FCA-30E2D2733659}"/>
              </a:ext>
            </a:extLst>
          </p:cNvPr>
          <p:cNvSpPr txBox="1"/>
          <p:nvPr/>
        </p:nvSpPr>
        <p:spPr>
          <a:xfrm>
            <a:off x="457200" y="4708525"/>
            <a:ext cx="2041525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  <a:cs typeface="Arial" charset="0"/>
              </a:rPr>
              <a:t>Solution:</a:t>
            </a:r>
          </a:p>
        </p:txBody>
      </p:sp>
      <p:sp>
        <p:nvSpPr>
          <p:cNvPr id="15373" name="Footer Placeholder 2">
            <a:extLst>
              <a:ext uri="{FF2B5EF4-FFF2-40B4-BE49-F238E27FC236}">
                <a16:creationId xmlns:a16="http://schemas.microsoft.com/office/drawing/2014/main" xmlns="" id="{8B49B4CD-E7A4-4A34-823B-4ED9B554D10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  <p:sp>
        <p:nvSpPr>
          <p:cNvPr id="15" name="AutoShape 11">
            <a:extLst>
              <a:ext uri="{FF2B5EF4-FFF2-40B4-BE49-F238E27FC236}">
                <a16:creationId xmlns:a16="http://schemas.microsoft.com/office/drawing/2014/main" xmlns="" id="{BFD3C3AE-E60A-4634-9A7B-D7CA56CE1D01}"/>
              </a:ext>
            </a:extLst>
          </p:cNvPr>
          <p:cNvSpPr>
            <a:spLocks/>
          </p:cNvSpPr>
          <p:nvPr/>
        </p:nvSpPr>
        <p:spPr bwMode="auto">
          <a:xfrm rot="16200000" flipV="1">
            <a:off x="6988741" y="4790979"/>
            <a:ext cx="275431" cy="1840523"/>
          </a:xfrm>
          <a:prstGeom prst="leftBrace">
            <a:avLst>
              <a:gd name="adj1" fmla="val 154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Times New Roman" panose="02020603050405020304" pitchFamily="18" charset="0"/>
            </a:endParaRPr>
          </a:p>
        </p:txBody>
      </p:sp>
      <p:sp>
        <p:nvSpPr>
          <p:cNvPr id="16" name="AutoShape 11">
            <a:extLst>
              <a:ext uri="{FF2B5EF4-FFF2-40B4-BE49-F238E27FC236}">
                <a16:creationId xmlns:a16="http://schemas.microsoft.com/office/drawing/2014/main" xmlns="" id="{1F384035-D8B8-46B9-9F75-61A726B7FF57}"/>
              </a:ext>
            </a:extLst>
          </p:cNvPr>
          <p:cNvSpPr>
            <a:spLocks/>
          </p:cNvSpPr>
          <p:nvPr/>
        </p:nvSpPr>
        <p:spPr bwMode="auto">
          <a:xfrm rot="16200000" flipV="1">
            <a:off x="1963759" y="5382358"/>
            <a:ext cx="256200" cy="638531"/>
          </a:xfrm>
          <a:prstGeom prst="leftBrace">
            <a:avLst>
              <a:gd name="adj1" fmla="val 154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Times New Roman" panose="02020603050405020304" pitchFamily="18" charset="0"/>
            </a:endParaRPr>
          </a:p>
        </p:txBody>
      </p:sp>
      <p:sp>
        <p:nvSpPr>
          <p:cNvPr id="17" name="AutoShape 11">
            <a:extLst>
              <a:ext uri="{FF2B5EF4-FFF2-40B4-BE49-F238E27FC236}">
                <a16:creationId xmlns:a16="http://schemas.microsoft.com/office/drawing/2014/main" xmlns="" id="{8C510BC9-CDD4-4FF7-B6A7-267339B76FCB}"/>
              </a:ext>
            </a:extLst>
          </p:cNvPr>
          <p:cNvSpPr>
            <a:spLocks/>
          </p:cNvSpPr>
          <p:nvPr/>
        </p:nvSpPr>
        <p:spPr bwMode="auto">
          <a:xfrm rot="16200000" flipV="1">
            <a:off x="3172776" y="5082471"/>
            <a:ext cx="275432" cy="1257539"/>
          </a:xfrm>
          <a:prstGeom prst="leftBrace">
            <a:avLst>
              <a:gd name="adj1" fmla="val 154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Times New Roman" panose="02020603050405020304" pitchFamily="18" charset="0"/>
            </a:endParaRPr>
          </a:p>
        </p:txBody>
      </p:sp>
      <p:sp>
        <p:nvSpPr>
          <p:cNvPr id="18" name="AutoShape 11">
            <a:extLst>
              <a:ext uri="{FF2B5EF4-FFF2-40B4-BE49-F238E27FC236}">
                <a16:creationId xmlns:a16="http://schemas.microsoft.com/office/drawing/2014/main" xmlns="" id="{E5D09A29-CCE7-467C-8736-8CE7F25CC908}"/>
              </a:ext>
            </a:extLst>
          </p:cNvPr>
          <p:cNvSpPr>
            <a:spLocks/>
          </p:cNvSpPr>
          <p:nvPr/>
        </p:nvSpPr>
        <p:spPr bwMode="auto">
          <a:xfrm rot="16200000" flipV="1">
            <a:off x="4333839" y="5446560"/>
            <a:ext cx="275431" cy="529360"/>
          </a:xfrm>
          <a:prstGeom prst="leftBrace">
            <a:avLst>
              <a:gd name="adj1" fmla="val 154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52345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  <p:bldP spid="5" grpId="0"/>
      <p:bldP spid="92166" grpId="0" animBg="1"/>
      <p:bldP spid="92167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xmlns="" id="{95F058FB-D62D-463E-8FFD-EAF316CF3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Runs Test for Randomness</a:t>
            </a:r>
          </a:p>
        </p:txBody>
      </p:sp>
      <p:sp>
        <p:nvSpPr>
          <p:cNvPr id="93187" name="Content Placeholder 2">
            <a:extLst>
              <a:ext uri="{FF2B5EF4-FFF2-40B4-BE49-F238E27FC236}">
                <a16:creationId xmlns:a16="http://schemas.microsoft.com/office/drawing/2014/main" xmlns="" id="{F9AC5FFD-92F8-4D2D-A06D-139735B68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2087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Runs Test for Randomness</a:t>
            </a:r>
          </a:p>
          <a:p>
            <a:r>
              <a:rPr lang="en-US" dirty="0"/>
              <a:t>The </a:t>
            </a:r>
            <a:r>
              <a:rPr lang="en-US" b="1" dirty="0"/>
              <a:t>runs test for randomness </a:t>
            </a:r>
            <a:r>
              <a:rPr lang="en-US" dirty="0"/>
              <a:t>is a nonparametric test that can be used to determine whether a sequence of sample data is random.</a:t>
            </a:r>
          </a:p>
          <a:p>
            <a:r>
              <a:rPr lang="en-US" altLang="en-US" dirty="0"/>
              <a:t>The null and alternative hypotheses for this test are as follows.</a:t>
            </a:r>
          </a:p>
          <a:p>
            <a:pPr marL="400050" lvl="1" indent="0" eaLnBrk="1" hangingPunct="1">
              <a:lnSpc>
                <a:spcPct val="120000"/>
              </a:lnSpc>
              <a:buClr>
                <a:schemeClr val="tx1"/>
              </a:buClr>
              <a:buSzPct val="75000"/>
              <a:buNone/>
            </a:pPr>
            <a:r>
              <a:rPr lang="en-US" altLang="en-US" i="1" dirty="0"/>
              <a:t>H</a:t>
            </a:r>
            <a:r>
              <a:rPr lang="en-US" altLang="en-US" baseline="-25000" dirty="0"/>
              <a:t>0</a:t>
            </a:r>
            <a:r>
              <a:rPr lang="en-US" altLang="en-US" dirty="0"/>
              <a:t>: The sequence of data is random.</a:t>
            </a:r>
            <a:endParaRPr lang="en-US" altLang="en-US" dirty="0">
              <a:sym typeface="Symbol" panose="05050102010706020507" pitchFamily="18" charset="2"/>
            </a:endParaRPr>
          </a:p>
          <a:p>
            <a:pPr marL="400050" lvl="1" indent="0" eaLnBrk="1" hangingPunct="1">
              <a:lnSpc>
                <a:spcPct val="120000"/>
              </a:lnSpc>
              <a:buClr>
                <a:schemeClr val="tx1"/>
              </a:buClr>
              <a:buSzPct val="75000"/>
              <a:buNone/>
            </a:pPr>
            <a:r>
              <a:rPr lang="en-US" altLang="en-US" i="1" dirty="0"/>
              <a:t>H</a:t>
            </a:r>
            <a:r>
              <a:rPr lang="en-US" altLang="en-US" i="1" baseline="-25000" dirty="0"/>
              <a:t>a</a:t>
            </a:r>
            <a:r>
              <a:rPr lang="en-US" altLang="en-US" dirty="0"/>
              <a:t>:  The sequence of data is not random.</a:t>
            </a:r>
            <a:endParaRPr lang="en-US" altLang="en-US" dirty="0">
              <a:sym typeface="Symbol" panose="05050102010706020507" pitchFamily="18" charset="2"/>
            </a:endParaRPr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DD765330-0B6C-4589-811F-92ABB1315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9038" y="3997325"/>
            <a:ext cx="61420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20000"/>
              </a:lnSpc>
              <a:buClr>
                <a:schemeClr val="tx1"/>
              </a:buClr>
              <a:buSzPct val="75000"/>
            </a:pPr>
            <a:endParaRPr lang="en-US" altLang="en-US" sz="28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6388" name="Footer Placeholder 2">
            <a:extLst>
              <a:ext uri="{FF2B5EF4-FFF2-40B4-BE49-F238E27FC236}">
                <a16:creationId xmlns:a16="http://schemas.microsoft.com/office/drawing/2014/main" xmlns="" id="{86FED96B-2506-4C4D-BC59-0ABFFBEE2CD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/>
              <a:t>.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15055550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dvAuto="500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2210</TotalTime>
  <Words>1257</Words>
  <Application>Microsoft Office PowerPoint</Application>
  <PresentationFormat>On-screen Show (4:3)</PresentationFormat>
  <Paragraphs>186</Paragraphs>
  <Slides>24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MS PGothic</vt:lpstr>
      <vt:lpstr>Arial</vt:lpstr>
      <vt:lpstr>Calibri</vt:lpstr>
      <vt:lpstr>Cambria Math</vt:lpstr>
      <vt:lpstr>Symbol</vt:lpstr>
      <vt:lpstr>Times New Roman</vt:lpstr>
      <vt:lpstr>Times Ten LT Std Roman</vt:lpstr>
      <vt:lpstr>Wingdings</vt:lpstr>
      <vt:lpstr>lf4template</vt:lpstr>
      <vt:lpstr>Equation</vt:lpstr>
      <vt:lpstr>PowerPoint Presentation</vt:lpstr>
      <vt:lpstr>Chapter Outline</vt:lpstr>
      <vt:lpstr>Section 11.5</vt:lpstr>
      <vt:lpstr>Section 11.5 Objectives</vt:lpstr>
      <vt:lpstr>The Runs Test for Randomness</vt:lpstr>
      <vt:lpstr>Example: Finding the Number of Runs</vt:lpstr>
      <vt:lpstr>Example: Finding the Number of Runs</vt:lpstr>
      <vt:lpstr>Example: Finding the Number of Runs</vt:lpstr>
      <vt:lpstr>Runs Test for Randomness</vt:lpstr>
      <vt:lpstr>Test Statistic for the Runs Test</vt:lpstr>
      <vt:lpstr>Performing a Runs Test for Randomness</vt:lpstr>
      <vt:lpstr>Performing a Runs Test for Randomness</vt:lpstr>
      <vt:lpstr>Performing a Runs Test for Randomness</vt:lpstr>
      <vt:lpstr>Example: Using the Runs Test</vt:lpstr>
      <vt:lpstr>Solution: Using the Runs Test</vt:lpstr>
      <vt:lpstr>Solution: Using the Runs Test</vt:lpstr>
      <vt:lpstr>Solution: Using the Runs Test</vt:lpstr>
      <vt:lpstr>Example: Using the Runs Test</vt:lpstr>
      <vt:lpstr>Solution: Using the Runs Test</vt:lpstr>
      <vt:lpstr>Solution: Using the Runs Test</vt:lpstr>
      <vt:lpstr>Solution: Using the Runs Test</vt:lpstr>
      <vt:lpstr>Solution: Using the Runs Test</vt:lpstr>
      <vt:lpstr>Solution: Using the Runs Test</vt:lpstr>
      <vt:lpstr>Solution: Using the Runs Test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11</dc:title>
  <dc:subject>Elementary Statistics  7e</dc:subject>
  <dc:creator>Ron Larson, Betsy Farber</dc:creator>
  <cp:lastModifiedBy>Sandra Scholten</cp:lastModifiedBy>
  <cp:revision>91</cp:revision>
  <dcterms:created xsi:type="dcterms:W3CDTF">2007-07-18T23:54:35Z</dcterms:created>
  <dcterms:modified xsi:type="dcterms:W3CDTF">2019-02-12T19:08:35Z</dcterms:modified>
</cp:coreProperties>
</file>