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0"/>
  </p:notesMasterIdLst>
  <p:handoutMasterIdLst>
    <p:handoutMasterId r:id="rId31"/>
  </p:handoutMasterIdLst>
  <p:sldIdLst>
    <p:sldId id="257" r:id="rId2"/>
    <p:sldId id="258" r:id="rId3"/>
    <p:sldId id="259" r:id="rId4"/>
    <p:sldId id="260" r:id="rId5"/>
    <p:sldId id="261" r:id="rId6"/>
    <p:sldId id="262" r:id="rId7"/>
    <p:sldId id="263" r:id="rId8"/>
    <p:sldId id="264" r:id="rId9"/>
    <p:sldId id="265" r:id="rId10"/>
    <p:sldId id="279" r:id="rId11"/>
    <p:sldId id="280" r:id="rId12"/>
    <p:sldId id="266" r:id="rId13"/>
    <p:sldId id="267" r:id="rId14"/>
    <p:sldId id="281" r:id="rId15"/>
    <p:sldId id="268" r:id="rId16"/>
    <p:sldId id="269" r:id="rId17"/>
    <p:sldId id="270" r:id="rId18"/>
    <p:sldId id="271" r:id="rId19"/>
    <p:sldId id="272" r:id="rId20"/>
    <p:sldId id="273" r:id="rId21"/>
    <p:sldId id="274" r:id="rId22"/>
    <p:sldId id="282" r:id="rId23"/>
    <p:sldId id="283" r:id="rId24"/>
    <p:sldId id="275" r:id="rId25"/>
    <p:sldId id="276" r:id="rId26"/>
    <p:sldId id="284" r:id="rId27"/>
    <p:sldId id="277" r:id="rId28"/>
    <p:sldId id="285" r:id="rId29"/>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39"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MasterView">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10</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30790090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10</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221452431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353111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xmlns="" id="{69D0031A-DD30-4FEC-9EEF-BAA57BEC3E4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Rectangle 3">
            <a:extLst>
              <a:ext uri="{FF2B5EF4-FFF2-40B4-BE49-F238E27FC236}">
                <a16:creationId xmlns:a16="http://schemas.microsoft.com/office/drawing/2014/main" xmlns="" id="{BBAFA274-341B-46AC-BC9E-6F0EDCF5E4E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714134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xmlns="" id="{69D0031A-DD30-4FEC-9EEF-BAA57BEC3E4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Rectangle 3">
            <a:extLst>
              <a:ext uri="{FF2B5EF4-FFF2-40B4-BE49-F238E27FC236}">
                <a16:creationId xmlns:a16="http://schemas.microsoft.com/office/drawing/2014/main" xmlns="" id="{BBAFA274-341B-46AC-BC9E-6F0EDCF5E4E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683970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a:extLst>
              <a:ext uri="{FF2B5EF4-FFF2-40B4-BE49-F238E27FC236}">
                <a16:creationId xmlns:a16="http://schemas.microsoft.com/office/drawing/2014/main" xmlns="" id="{A6456B9B-8BB4-4825-8887-9B1FDF6361D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Rectangle 3">
            <a:extLst>
              <a:ext uri="{FF2B5EF4-FFF2-40B4-BE49-F238E27FC236}">
                <a16:creationId xmlns:a16="http://schemas.microsoft.com/office/drawing/2014/main" xmlns="" id="{665C60FE-2860-4804-9A3E-3D81FE426CA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605413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a:extLst>
              <a:ext uri="{FF2B5EF4-FFF2-40B4-BE49-F238E27FC236}">
                <a16:creationId xmlns:a16="http://schemas.microsoft.com/office/drawing/2014/main" xmlns="" id="{E28E7F99-0436-41FD-98D4-3310099A0A6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Rectangle 3">
            <a:extLst>
              <a:ext uri="{FF2B5EF4-FFF2-40B4-BE49-F238E27FC236}">
                <a16:creationId xmlns:a16="http://schemas.microsoft.com/office/drawing/2014/main" xmlns="" id="{EAB1195A-9D6F-47B9-9CDA-0CC3BB27214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154767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a:extLst>
              <a:ext uri="{FF2B5EF4-FFF2-40B4-BE49-F238E27FC236}">
                <a16:creationId xmlns:a16="http://schemas.microsoft.com/office/drawing/2014/main" xmlns="" id="{E28E7F99-0436-41FD-98D4-3310099A0A6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Rectangle 3">
            <a:extLst>
              <a:ext uri="{FF2B5EF4-FFF2-40B4-BE49-F238E27FC236}">
                <a16:creationId xmlns:a16="http://schemas.microsoft.com/office/drawing/2014/main" xmlns="" id="{EAB1195A-9D6F-47B9-9CDA-0CC3BB27214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331461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a16="http://schemas.microsoft.com/office/drawing/2014/main" xmlns="" id="{3CB19D0A-FBFB-4970-B17D-6B63022C4A8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Rectangle 3">
            <a:extLst>
              <a:ext uri="{FF2B5EF4-FFF2-40B4-BE49-F238E27FC236}">
                <a16:creationId xmlns:a16="http://schemas.microsoft.com/office/drawing/2014/main" xmlns="" id="{AA4EB0E5-D1EF-4A66-898C-8B2611B1F15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797592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a:extLst>
              <a:ext uri="{FF2B5EF4-FFF2-40B4-BE49-F238E27FC236}">
                <a16:creationId xmlns:a16="http://schemas.microsoft.com/office/drawing/2014/main" xmlns="" id="{F0A5190C-8BB7-42FC-BDDE-68A32B4480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Rectangle 3">
            <a:extLst>
              <a:ext uri="{FF2B5EF4-FFF2-40B4-BE49-F238E27FC236}">
                <a16:creationId xmlns:a16="http://schemas.microsoft.com/office/drawing/2014/main" xmlns="" id="{93C329DE-FBED-4917-ACF3-D5DDC840373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16967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a16="http://schemas.microsoft.com/office/drawing/2014/main" xmlns="" id="{92C11B3C-B7C9-4463-B3C0-3240476411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D42F4FA-A759-4290-A15B-FE04766B779E}"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
        <p:nvSpPr>
          <p:cNvPr id="37890" name="Rectangle 2">
            <a:extLst>
              <a:ext uri="{FF2B5EF4-FFF2-40B4-BE49-F238E27FC236}">
                <a16:creationId xmlns:a16="http://schemas.microsoft.com/office/drawing/2014/main" xmlns="" id="{5F19CFB9-6995-47DA-ABB9-73B6BE355C1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3">
            <a:extLst>
              <a:ext uri="{FF2B5EF4-FFF2-40B4-BE49-F238E27FC236}">
                <a16:creationId xmlns:a16="http://schemas.microsoft.com/office/drawing/2014/main" xmlns="" id="{02E0729B-7AA7-4292-A3DF-0D5680CCC335}"/>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3129FE8D-271D-4FB5-B740-C912FD43FD17}"/>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653C8E3D-1201-4B1B-AA86-C48845D166F7}"/>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2512288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a:extLst>
              <a:ext uri="{FF2B5EF4-FFF2-40B4-BE49-F238E27FC236}">
                <a16:creationId xmlns:a16="http://schemas.microsoft.com/office/drawing/2014/main" xmlns="" id="{FAD3E7DE-0F28-474E-8759-297C0F39A4B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DF38B9E-5FE6-425B-89DA-9EB048D50FA5}"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
        <p:nvSpPr>
          <p:cNvPr id="39938" name="Rectangle 2">
            <a:extLst>
              <a:ext uri="{FF2B5EF4-FFF2-40B4-BE49-F238E27FC236}">
                <a16:creationId xmlns:a16="http://schemas.microsoft.com/office/drawing/2014/main" xmlns="" id="{9C75E359-73E7-40A8-968E-D0FC5F30B79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Rectangle 3">
            <a:extLst>
              <a:ext uri="{FF2B5EF4-FFF2-40B4-BE49-F238E27FC236}">
                <a16:creationId xmlns:a16="http://schemas.microsoft.com/office/drawing/2014/main" xmlns="" id="{7CFA527C-C1AE-478A-9C01-3861BA0ADD70}"/>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952674C4-BB48-4FE7-8049-28B3F652460D}"/>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2D7996D4-74B0-4535-817C-AA097693BC98}"/>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3766920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a:extLst>
              <a:ext uri="{FF2B5EF4-FFF2-40B4-BE49-F238E27FC236}">
                <a16:creationId xmlns:a16="http://schemas.microsoft.com/office/drawing/2014/main" xmlns="" id="{899D083F-768E-48A3-A93A-C7C17915A06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41818F0-25B3-4C39-B50A-04FA95A92251}" type="slidenum">
              <a:rPr lang="en-US" altLang="en-US" sz="1200">
                <a:latin typeface="Calibri" panose="020F0502020204030204" pitchFamily="34" charset="0"/>
              </a:rPr>
              <a:pPr eaLnBrk="1" hangingPunct="1"/>
              <a:t>19</a:t>
            </a:fld>
            <a:endParaRPr lang="en-US" altLang="en-US" sz="1200">
              <a:latin typeface="Calibri" panose="020F0502020204030204" pitchFamily="34" charset="0"/>
            </a:endParaRPr>
          </a:p>
        </p:txBody>
      </p:sp>
      <p:sp>
        <p:nvSpPr>
          <p:cNvPr id="41986" name="Rectangle 2">
            <a:extLst>
              <a:ext uri="{FF2B5EF4-FFF2-40B4-BE49-F238E27FC236}">
                <a16:creationId xmlns:a16="http://schemas.microsoft.com/office/drawing/2014/main" xmlns="" id="{43BE5229-91CA-492B-9C91-352C998D33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Rectangle 3">
            <a:extLst>
              <a:ext uri="{FF2B5EF4-FFF2-40B4-BE49-F238E27FC236}">
                <a16:creationId xmlns:a16="http://schemas.microsoft.com/office/drawing/2014/main" xmlns="" id="{F0711158-C186-445B-A613-701C2B9ECE52}"/>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4A62169E-AF00-445F-9741-7EBFCEF8D8AF}"/>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7B06C383-7CA1-46E7-814E-1F04D5FC2026}"/>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419334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xmlns="" id="{F9429C59-50D4-49D4-9B0A-0DCC08E7B30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Rectangle 3">
            <a:extLst>
              <a:ext uri="{FF2B5EF4-FFF2-40B4-BE49-F238E27FC236}">
                <a16:creationId xmlns:a16="http://schemas.microsoft.com/office/drawing/2014/main" xmlns="" id="{846EB07C-0367-46BA-A71C-1275751196C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863440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a:extLst>
              <a:ext uri="{FF2B5EF4-FFF2-40B4-BE49-F238E27FC236}">
                <a16:creationId xmlns:a16="http://schemas.microsoft.com/office/drawing/2014/main" xmlns="" id="{9FE26E98-9B6A-4DA6-86CB-CFD86A2DB2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Rectangle 3">
            <a:extLst>
              <a:ext uri="{FF2B5EF4-FFF2-40B4-BE49-F238E27FC236}">
                <a16:creationId xmlns:a16="http://schemas.microsoft.com/office/drawing/2014/main" xmlns="" id="{151602DD-3589-4032-9322-40790E1A479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0752359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a:extLst>
              <a:ext uri="{FF2B5EF4-FFF2-40B4-BE49-F238E27FC236}">
                <a16:creationId xmlns:a16="http://schemas.microsoft.com/office/drawing/2014/main" xmlns="" id="{CEEE6390-6E4D-456F-9865-BE6097A4DA4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Rectangle 3">
            <a:extLst>
              <a:ext uri="{FF2B5EF4-FFF2-40B4-BE49-F238E27FC236}">
                <a16:creationId xmlns:a16="http://schemas.microsoft.com/office/drawing/2014/main" xmlns="" id="{9FA07EEB-2BC1-4E3E-B626-3251D5CBBA3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5789592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a:extLst>
              <a:ext uri="{FF2B5EF4-FFF2-40B4-BE49-F238E27FC236}">
                <a16:creationId xmlns:a16="http://schemas.microsoft.com/office/drawing/2014/main" xmlns="" id="{CEEE6390-6E4D-456F-9865-BE6097A4DA4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Rectangle 3">
            <a:extLst>
              <a:ext uri="{FF2B5EF4-FFF2-40B4-BE49-F238E27FC236}">
                <a16:creationId xmlns:a16="http://schemas.microsoft.com/office/drawing/2014/main" xmlns="" id="{9FA07EEB-2BC1-4E3E-B626-3251D5CBBA3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942227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a:extLst>
              <a:ext uri="{FF2B5EF4-FFF2-40B4-BE49-F238E27FC236}">
                <a16:creationId xmlns:a16="http://schemas.microsoft.com/office/drawing/2014/main" xmlns="" id="{CEEE6390-6E4D-456F-9865-BE6097A4DA4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Rectangle 3">
            <a:extLst>
              <a:ext uri="{FF2B5EF4-FFF2-40B4-BE49-F238E27FC236}">
                <a16:creationId xmlns:a16="http://schemas.microsoft.com/office/drawing/2014/main" xmlns="" id="{9FA07EEB-2BC1-4E3E-B626-3251D5CBBA3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2066303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a:extLst>
              <a:ext uri="{FF2B5EF4-FFF2-40B4-BE49-F238E27FC236}">
                <a16:creationId xmlns:a16="http://schemas.microsoft.com/office/drawing/2014/main" xmlns="" id="{86737061-2F5A-4081-AE81-2FC60208DA3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Rectangle 3">
            <a:extLst>
              <a:ext uri="{FF2B5EF4-FFF2-40B4-BE49-F238E27FC236}">
                <a16:creationId xmlns:a16="http://schemas.microsoft.com/office/drawing/2014/main" xmlns="" id="{59FB08F1-143B-4E20-A98B-012DFE3B0C8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702967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a:extLst>
              <a:ext uri="{FF2B5EF4-FFF2-40B4-BE49-F238E27FC236}">
                <a16:creationId xmlns:a16="http://schemas.microsoft.com/office/drawing/2014/main" xmlns="" id="{184C39B4-509E-4C0D-A04F-07EBDF58C6A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Rectangle 3">
            <a:extLst>
              <a:ext uri="{FF2B5EF4-FFF2-40B4-BE49-F238E27FC236}">
                <a16:creationId xmlns:a16="http://schemas.microsoft.com/office/drawing/2014/main" xmlns="" id="{379628E4-228E-4FE9-BA34-DE0BABB9C67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8270645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a:extLst>
              <a:ext uri="{FF2B5EF4-FFF2-40B4-BE49-F238E27FC236}">
                <a16:creationId xmlns:a16="http://schemas.microsoft.com/office/drawing/2014/main" xmlns="" id="{184C39B4-509E-4C0D-A04F-07EBDF58C6A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Rectangle 3">
            <a:extLst>
              <a:ext uri="{FF2B5EF4-FFF2-40B4-BE49-F238E27FC236}">
                <a16:creationId xmlns:a16="http://schemas.microsoft.com/office/drawing/2014/main" xmlns="" id="{379628E4-228E-4FE9-BA34-DE0BABB9C67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507231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a16="http://schemas.microsoft.com/office/drawing/2014/main" xmlns="" id="{1A58B1E1-8ED0-4711-A20F-9F15BAB38FF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Rectangle 3">
            <a:extLst>
              <a:ext uri="{FF2B5EF4-FFF2-40B4-BE49-F238E27FC236}">
                <a16:creationId xmlns:a16="http://schemas.microsoft.com/office/drawing/2014/main" xmlns="" id="{8126F4B2-2F6F-4170-8FE5-B303149B049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6950045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a16="http://schemas.microsoft.com/office/drawing/2014/main" xmlns="" id="{1A58B1E1-8ED0-4711-A20F-9F15BAB38FF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Rectangle 3">
            <a:extLst>
              <a:ext uri="{FF2B5EF4-FFF2-40B4-BE49-F238E27FC236}">
                <a16:creationId xmlns:a16="http://schemas.microsoft.com/office/drawing/2014/main" xmlns="" id="{8126F4B2-2F6F-4170-8FE5-B303149B049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9973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xmlns="" id="{06B3805F-2025-4802-ADF7-697B341A5B4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Rectangle 3">
            <a:extLst>
              <a:ext uri="{FF2B5EF4-FFF2-40B4-BE49-F238E27FC236}">
                <a16:creationId xmlns:a16="http://schemas.microsoft.com/office/drawing/2014/main" xmlns="" id="{3C7D6F22-76C2-4846-AE49-363CF64BBFC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12332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xmlns="" id="{ADDCA736-1C0B-4701-8673-2C90104208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Rectangle 3">
            <a:extLst>
              <a:ext uri="{FF2B5EF4-FFF2-40B4-BE49-F238E27FC236}">
                <a16:creationId xmlns:a16="http://schemas.microsoft.com/office/drawing/2014/main" xmlns="" id="{EACBAB4A-A708-44A8-9D7D-AF798BF3113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546017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xmlns="" id="{D2754F3E-8C5C-443B-B992-F7179059CD2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Rectangle 3">
            <a:extLst>
              <a:ext uri="{FF2B5EF4-FFF2-40B4-BE49-F238E27FC236}">
                <a16:creationId xmlns:a16="http://schemas.microsoft.com/office/drawing/2014/main" xmlns="" id="{0CF8E4FC-3891-4CB3-9D0D-ECEE0705C6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02827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xmlns="" id="{87849A5D-21CD-4E0C-A16B-FF929BB8D2F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Rectangle 3">
            <a:extLst>
              <a:ext uri="{FF2B5EF4-FFF2-40B4-BE49-F238E27FC236}">
                <a16:creationId xmlns:a16="http://schemas.microsoft.com/office/drawing/2014/main" xmlns="" id="{EE0F3F4D-3578-4C00-AE0E-0F3396B210E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784777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xmlns="" id="{D94B4112-D997-4E2E-B112-A4F40157524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xmlns="" id="{D43B215A-B2DA-40FE-B032-EFB5B7D1D49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3555" name="Slide Number Placeholder 3">
            <a:extLst>
              <a:ext uri="{FF2B5EF4-FFF2-40B4-BE49-F238E27FC236}">
                <a16:creationId xmlns:a16="http://schemas.microsoft.com/office/drawing/2014/main" xmlns="" id="{C057DD07-37FF-40CF-BF5B-3076DC1E8B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ACB9EE7-3AC0-422A-8896-34B5C0F76090}"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
        <p:nvSpPr>
          <p:cNvPr id="5" name="Footer Placeholder 4">
            <a:extLst>
              <a:ext uri="{FF2B5EF4-FFF2-40B4-BE49-F238E27FC236}">
                <a16:creationId xmlns:a16="http://schemas.microsoft.com/office/drawing/2014/main" xmlns="" id="{00504B0B-121F-4127-937D-4F9D9E1D291A}"/>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F68358F9-6823-4B4E-AF0D-3146AF3829B2}"/>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2506705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a:extLst>
              <a:ext uri="{FF2B5EF4-FFF2-40B4-BE49-F238E27FC236}">
                <a16:creationId xmlns:a16="http://schemas.microsoft.com/office/drawing/2014/main" xmlns="" id="{233C35B3-38E7-4C8F-957B-932FB392DAC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3CA05A9-F55C-45BD-B84A-41DC7BC92656}"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
        <p:nvSpPr>
          <p:cNvPr id="25602" name="Rectangle 2">
            <a:extLst>
              <a:ext uri="{FF2B5EF4-FFF2-40B4-BE49-F238E27FC236}">
                <a16:creationId xmlns:a16="http://schemas.microsoft.com/office/drawing/2014/main" xmlns="" id="{64A19B05-02D2-40AD-B65E-DC3BBCF7C93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a:extLst>
              <a:ext uri="{FF2B5EF4-FFF2-40B4-BE49-F238E27FC236}">
                <a16:creationId xmlns:a16="http://schemas.microsoft.com/office/drawing/2014/main" xmlns="" id="{492D6063-BF91-4FBD-BCCF-2E4BE9C9C683}"/>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a16="http://schemas.microsoft.com/office/drawing/2014/main" xmlns="" id="{4D1D721E-C63A-40E0-AF6A-05A1246936CD}"/>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a16="http://schemas.microsoft.com/office/drawing/2014/main" xmlns="" id="{DF02326D-88F5-40FB-A235-37D6D5FFEE39}"/>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967836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xmlns="" id="{69D0031A-DD30-4FEC-9EEF-BAA57BEC3E4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Rectangle 3">
            <a:extLst>
              <a:ext uri="{FF2B5EF4-FFF2-40B4-BE49-F238E27FC236}">
                <a16:creationId xmlns:a16="http://schemas.microsoft.com/office/drawing/2014/main" xmlns="" id="{BBAFA274-341B-46AC-BC9E-6F0EDCF5E4E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500324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16.xml"/><Relationship Id="rId7" Type="http://schemas.openxmlformats.org/officeDocument/2006/relationships/image" Target="../media/image16.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15.wmf"/><Relationship Id="rId4" Type="http://schemas.openxmlformats.org/officeDocument/2006/relationships/oleObject" Target="../embeddings/oleObject4.bin"/><Relationship Id="rId9" Type="http://schemas.openxmlformats.org/officeDocument/2006/relationships/image" Target="../media/image17.w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8.wmf"/><Relationship Id="rId4" Type="http://schemas.openxmlformats.org/officeDocument/2006/relationships/oleObject" Target="../embeddings/oleObject7.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5.xml"/><Relationship Id="rId7" Type="http://schemas.openxmlformats.org/officeDocument/2006/relationships/image" Target="../media/image6.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wmf"/><Relationship Id="rId4" Type="http://schemas.openxmlformats.org/officeDocument/2006/relationships/oleObject" Target="../embeddings/oleObject1.bin"/><Relationship Id="rId9" Type="http://schemas.openxmlformats.org/officeDocument/2006/relationships/image" Target="../media/image7.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Chi-Square Tests and the </a:t>
            </a:r>
            <a:r>
              <a:rPr lang="en-US" altLang="en-US" sz="3200" i="1" dirty="0">
                <a:latin typeface="Arial" panose="020B0604020202020204" pitchFamily="34" charset="0"/>
              </a:rPr>
              <a:t>F</a:t>
            </a:r>
            <a:r>
              <a:rPr lang="en-US" altLang="en-US" sz="3200" dirty="0">
                <a:latin typeface="Arial" panose="020B0604020202020204" pitchFamily="34" charset="0"/>
              </a:rPr>
              <a:t>-Distribution</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599127" y="665202"/>
            <a:ext cx="11565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10</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a:extLst>
              <a:ext uri="{FF2B5EF4-FFF2-40B4-BE49-F238E27FC236}">
                <a16:creationId xmlns:a16="http://schemas.microsoft.com/office/drawing/2014/main" xmlns="" id="{10DB8D2F-B5C7-470C-9BC4-429CEB3F03EB}"/>
              </a:ext>
            </a:extLst>
          </p:cNvPr>
          <p:cNvSpPr>
            <a:spLocks noGrp="1"/>
          </p:cNvSpPr>
          <p:nvPr>
            <p:ph type="title"/>
          </p:nvPr>
        </p:nvSpPr>
        <p:spPr>
          <a:xfrm>
            <a:off x="457200" y="64000"/>
            <a:ext cx="8229600" cy="1143000"/>
          </a:xfrm>
        </p:spPr>
        <p:txBody>
          <a:bodyPr/>
          <a:lstStyle/>
          <a:p>
            <a:pPr eaLnBrk="1" hangingPunct="1"/>
            <a:r>
              <a:rPr lang="en-US" altLang="en-US" dirty="0">
                <a:solidFill>
                  <a:srgbClr val="83BB35"/>
                </a:solidFill>
              </a:rPr>
              <a:t>Solution: Finding Critical </a:t>
            </a:r>
            <a:r>
              <a:rPr lang="en-US" altLang="en-US" i="1" dirty="0">
                <a:solidFill>
                  <a:srgbClr val="83BB35"/>
                </a:solidFill>
              </a:rPr>
              <a:t>F</a:t>
            </a:r>
            <a:r>
              <a:rPr lang="en-US" altLang="en-US" dirty="0">
                <a:solidFill>
                  <a:srgbClr val="83BB35"/>
                </a:solidFill>
              </a:rPr>
              <a:t>-Values for a Right-Tailed Test</a:t>
            </a:r>
          </a:p>
        </p:txBody>
      </p:sp>
      <p:sp>
        <p:nvSpPr>
          <p:cNvPr id="17" name="TextBox 16">
            <a:extLst>
              <a:ext uri="{FF2B5EF4-FFF2-40B4-BE49-F238E27FC236}">
                <a16:creationId xmlns:a16="http://schemas.microsoft.com/office/drawing/2014/main" xmlns="" id="{EB1F57B6-FD9A-4BE2-B49D-47B03131E1D7}"/>
              </a:ext>
            </a:extLst>
          </p:cNvPr>
          <p:cNvSpPr txBox="1"/>
          <p:nvPr/>
        </p:nvSpPr>
        <p:spPr>
          <a:xfrm>
            <a:off x="535709" y="4896568"/>
            <a:ext cx="8151091" cy="954107"/>
          </a:xfrm>
          <a:prstGeom prst="rect">
            <a:avLst/>
          </a:prstGeom>
          <a:noFill/>
        </p:spPr>
        <p:txBody>
          <a:bodyPr wrap="square">
            <a:spAutoFit/>
          </a:bodyPr>
          <a:lstStyle/>
          <a:p>
            <a:r>
              <a:rPr lang="en-US" sz="2800" dirty="0">
                <a:latin typeface="+mn-lt"/>
              </a:rPr>
              <a:t>From the table, you can see that the critical value is </a:t>
            </a:r>
          </a:p>
          <a:p>
            <a:pPr algn="ctr"/>
            <a:r>
              <a:rPr lang="en-US" sz="2800" i="1" dirty="0">
                <a:latin typeface="+mn-lt"/>
              </a:rPr>
              <a:t>F</a:t>
            </a:r>
            <a:r>
              <a:rPr lang="en-US" sz="2800" baseline="-25000" dirty="0">
                <a:latin typeface="+mn-lt"/>
              </a:rPr>
              <a:t>0</a:t>
            </a:r>
            <a:r>
              <a:rPr lang="en-US" sz="2800" dirty="0">
                <a:latin typeface="+mn-lt"/>
              </a:rPr>
              <a:t> = 2.06. </a:t>
            </a:r>
            <a:r>
              <a:rPr lang="en-US" sz="2800" dirty="0">
                <a:solidFill>
                  <a:srgbClr val="C00000"/>
                </a:solidFill>
                <a:latin typeface="+mn-lt"/>
              </a:rPr>
              <a:t>Critical value</a:t>
            </a:r>
            <a:endParaRPr lang="en-US" sz="2800" b="1" dirty="0">
              <a:solidFill>
                <a:srgbClr val="C00000"/>
              </a:solidFill>
              <a:latin typeface="+mn-lt"/>
              <a:cs typeface="Arial" charset="0"/>
            </a:endParaRPr>
          </a:p>
        </p:txBody>
      </p:sp>
      <p:sp>
        <p:nvSpPr>
          <p:cNvPr id="26631" name="Footer Placeholder 2">
            <a:extLst>
              <a:ext uri="{FF2B5EF4-FFF2-40B4-BE49-F238E27FC236}">
                <a16:creationId xmlns:a16="http://schemas.microsoft.com/office/drawing/2014/main" xmlns="" id="{5D9CF7CA-A016-4F64-96E4-BB2C37C9F1D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a16="http://schemas.microsoft.com/office/drawing/2014/main" xmlns="" id="{62FA2320-A23C-480B-946E-389DD0DAC6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4350" y="1415151"/>
            <a:ext cx="7289630" cy="3276148"/>
          </a:xfrm>
          <a:prstGeom prst="rect">
            <a:avLst/>
          </a:prstGeom>
        </p:spPr>
      </p:pic>
    </p:spTree>
    <p:extLst>
      <p:ext uri="{BB962C8B-B14F-4D97-AF65-F5344CB8AC3E}">
        <p14:creationId xmlns:p14="http://schemas.microsoft.com/office/powerpoint/2010/main" val="341156404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a:extLst>
              <a:ext uri="{FF2B5EF4-FFF2-40B4-BE49-F238E27FC236}">
                <a16:creationId xmlns:a16="http://schemas.microsoft.com/office/drawing/2014/main" xmlns="" id="{10DB8D2F-B5C7-470C-9BC4-429CEB3F03EB}"/>
              </a:ext>
            </a:extLst>
          </p:cNvPr>
          <p:cNvSpPr>
            <a:spLocks noGrp="1"/>
          </p:cNvSpPr>
          <p:nvPr>
            <p:ph type="title"/>
          </p:nvPr>
        </p:nvSpPr>
        <p:spPr>
          <a:xfrm>
            <a:off x="457200" y="64000"/>
            <a:ext cx="8229600" cy="1143000"/>
          </a:xfrm>
        </p:spPr>
        <p:txBody>
          <a:bodyPr/>
          <a:lstStyle/>
          <a:p>
            <a:pPr eaLnBrk="1" hangingPunct="1"/>
            <a:r>
              <a:rPr lang="en-US" altLang="en-US" dirty="0">
                <a:solidFill>
                  <a:srgbClr val="83BB35"/>
                </a:solidFill>
              </a:rPr>
              <a:t>Solution: Finding Critical </a:t>
            </a:r>
            <a:r>
              <a:rPr lang="en-US" altLang="en-US" i="1" dirty="0">
                <a:solidFill>
                  <a:srgbClr val="83BB35"/>
                </a:solidFill>
              </a:rPr>
              <a:t>F</a:t>
            </a:r>
            <a:r>
              <a:rPr lang="en-US" altLang="en-US" dirty="0">
                <a:solidFill>
                  <a:srgbClr val="83BB35"/>
                </a:solidFill>
              </a:rPr>
              <a:t>-Values for a Right-Tailed Test</a:t>
            </a:r>
          </a:p>
        </p:txBody>
      </p:sp>
      <p:sp>
        <p:nvSpPr>
          <p:cNvPr id="17" name="TextBox 16">
            <a:extLst>
              <a:ext uri="{FF2B5EF4-FFF2-40B4-BE49-F238E27FC236}">
                <a16:creationId xmlns:a16="http://schemas.microsoft.com/office/drawing/2014/main" xmlns="" id="{EB1F57B6-FD9A-4BE2-B49D-47B03131E1D7}"/>
              </a:ext>
            </a:extLst>
          </p:cNvPr>
          <p:cNvSpPr txBox="1"/>
          <p:nvPr/>
        </p:nvSpPr>
        <p:spPr>
          <a:xfrm>
            <a:off x="496454" y="1608423"/>
            <a:ext cx="8151091" cy="954107"/>
          </a:xfrm>
          <a:prstGeom prst="rect">
            <a:avLst/>
          </a:prstGeom>
          <a:noFill/>
        </p:spPr>
        <p:txBody>
          <a:bodyPr wrap="square">
            <a:spAutoFit/>
          </a:bodyPr>
          <a:lstStyle/>
          <a:p>
            <a:r>
              <a:rPr lang="en-US" sz="2800" dirty="0">
                <a:latin typeface="+mn-lt"/>
              </a:rPr>
              <a:t>The figure shows the </a:t>
            </a:r>
            <a:r>
              <a:rPr lang="en-US" sz="2800" i="1" dirty="0">
                <a:latin typeface="+mn-lt"/>
              </a:rPr>
              <a:t>F</a:t>
            </a:r>
            <a:r>
              <a:rPr lang="en-US" sz="2800" dirty="0">
                <a:latin typeface="+mn-lt"/>
              </a:rPr>
              <a:t>-distribution for </a:t>
            </a:r>
            <a:r>
              <a:rPr lang="en-US" sz="2800" i="1" dirty="0">
                <a:latin typeface="Symbol" panose="05050102010706020507" pitchFamily="18" charset="2"/>
              </a:rPr>
              <a:t>a</a:t>
            </a:r>
            <a:r>
              <a:rPr lang="en-US" sz="2800" dirty="0">
                <a:latin typeface="+mn-lt"/>
              </a:rPr>
              <a:t> = 0.10, </a:t>
            </a:r>
            <a:br>
              <a:rPr lang="en-US" sz="2800" dirty="0">
                <a:latin typeface="+mn-lt"/>
              </a:rPr>
            </a:br>
            <a:r>
              <a:rPr lang="en-US" sz="2800" dirty="0" err="1">
                <a:latin typeface="+mn-lt"/>
              </a:rPr>
              <a:t>d.f.</a:t>
            </a:r>
            <a:r>
              <a:rPr lang="en-US" sz="2800" baseline="-25000" dirty="0" err="1">
                <a:latin typeface="+mn-lt"/>
              </a:rPr>
              <a:t>N</a:t>
            </a:r>
            <a:r>
              <a:rPr lang="en-US" sz="2800" dirty="0">
                <a:latin typeface="+mn-lt"/>
              </a:rPr>
              <a:t> = 5, </a:t>
            </a:r>
            <a:r>
              <a:rPr lang="en-US" sz="2800" dirty="0" err="1">
                <a:latin typeface="+mn-lt"/>
              </a:rPr>
              <a:t>d.f.</a:t>
            </a:r>
            <a:r>
              <a:rPr lang="en-US" sz="2800" baseline="-25000" dirty="0" err="1">
                <a:latin typeface="+mn-lt"/>
              </a:rPr>
              <a:t>D</a:t>
            </a:r>
            <a:r>
              <a:rPr lang="en-US" sz="2800" dirty="0">
                <a:latin typeface="+mn-lt"/>
              </a:rPr>
              <a:t> = 28, and </a:t>
            </a:r>
            <a:r>
              <a:rPr lang="en-US" sz="2800" i="1" dirty="0">
                <a:latin typeface="+mn-lt"/>
              </a:rPr>
              <a:t>F</a:t>
            </a:r>
            <a:r>
              <a:rPr lang="en-US" sz="2800" baseline="-25000" dirty="0">
                <a:latin typeface="+mn-lt"/>
              </a:rPr>
              <a:t>0</a:t>
            </a:r>
            <a:r>
              <a:rPr lang="en-US" sz="2800" dirty="0">
                <a:latin typeface="+mn-lt"/>
              </a:rPr>
              <a:t> = 2.06.</a:t>
            </a:r>
            <a:endParaRPr lang="en-US" sz="2800" b="1" dirty="0">
              <a:solidFill>
                <a:srgbClr val="FF0000"/>
              </a:solidFill>
              <a:latin typeface="+mn-lt"/>
              <a:cs typeface="Arial" charset="0"/>
            </a:endParaRPr>
          </a:p>
        </p:txBody>
      </p:sp>
      <p:sp>
        <p:nvSpPr>
          <p:cNvPr id="26631" name="Footer Placeholder 2">
            <a:extLst>
              <a:ext uri="{FF2B5EF4-FFF2-40B4-BE49-F238E27FC236}">
                <a16:creationId xmlns:a16="http://schemas.microsoft.com/office/drawing/2014/main" xmlns="" id="{5D9CF7CA-A016-4F64-96E4-BB2C37C9F1D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a16="http://schemas.microsoft.com/office/drawing/2014/main" xmlns="" id="{0A3AC530-37A2-41A6-AE97-41A9F3625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5350" y="2908805"/>
            <a:ext cx="4128524" cy="3401575"/>
          </a:xfrm>
          <a:prstGeom prst="rect">
            <a:avLst/>
          </a:prstGeom>
        </p:spPr>
      </p:pic>
    </p:spTree>
    <p:extLst>
      <p:ext uri="{BB962C8B-B14F-4D97-AF65-F5344CB8AC3E}">
        <p14:creationId xmlns:p14="http://schemas.microsoft.com/office/powerpoint/2010/main" val="106369977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a:extLst>
              <a:ext uri="{FF2B5EF4-FFF2-40B4-BE49-F238E27FC236}">
                <a16:creationId xmlns:a16="http://schemas.microsoft.com/office/drawing/2014/main" xmlns="" id="{A0492C9C-609D-4802-BF42-E327FBFBD1C0}"/>
              </a:ext>
            </a:extLst>
          </p:cNvPr>
          <p:cNvSpPr>
            <a:spLocks noGrp="1"/>
          </p:cNvSpPr>
          <p:nvPr>
            <p:ph type="title"/>
          </p:nvPr>
        </p:nvSpPr>
        <p:spPr/>
        <p:txBody>
          <a:bodyPr/>
          <a:lstStyle/>
          <a:p>
            <a:pPr eaLnBrk="1" hangingPunct="1"/>
            <a:r>
              <a:rPr lang="en-US" altLang="en-US" dirty="0">
                <a:solidFill>
                  <a:srgbClr val="83BB35"/>
                </a:solidFill>
              </a:rPr>
              <a:t>Example: Finding Critical </a:t>
            </a:r>
            <a:r>
              <a:rPr lang="en-US" altLang="en-US" i="1" dirty="0">
                <a:solidFill>
                  <a:srgbClr val="83BB35"/>
                </a:solidFill>
              </a:rPr>
              <a:t>F</a:t>
            </a:r>
            <a:r>
              <a:rPr lang="en-US" altLang="en-US" dirty="0">
                <a:solidFill>
                  <a:srgbClr val="83BB35"/>
                </a:solidFill>
              </a:rPr>
              <a:t>-Value for a Two-Tailed Test</a:t>
            </a:r>
          </a:p>
        </p:txBody>
      </p:sp>
      <p:sp>
        <p:nvSpPr>
          <p:cNvPr id="28674" name="Content Placeholder 2">
            <a:extLst>
              <a:ext uri="{FF2B5EF4-FFF2-40B4-BE49-F238E27FC236}">
                <a16:creationId xmlns:a16="http://schemas.microsoft.com/office/drawing/2014/main" xmlns="" id="{84D05FD6-8BF8-4DDC-9347-4ED0448B22C1}"/>
              </a:ext>
            </a:extLst>
          </p:cNvPr>
          <p:cNvSpPr>
            <a:spLocks noGrp="1"/>
          </p:cNvSpPr>
          <p:nvPr>
            <p:ph idx="1"/>
          </p:nvPr>
        </p:nvSpPr>
        <p:spPr/>
        <p:txBody>
          <a:bodyPr/>
          <a:lstStyle/>
          <a:p>
            <a:pPr marL="0" indent="0" eaLnBrk="1" hangingPunct="1">
              <a:buFont typeface="Arial" panose="020B0604020202020204" pitchFamily="34" charset="0"/>
              <a:buNone/>
            </a:pPr>
            <a:r>
              <a:rPr lang="en-US" altLang="en-US" dirty="0"/>
              <a:t>Find the critical </a:t>
            </a:r>
            <a:r>
              <a:rPr lang="en-US" altLang="en-US" i="1" dirty="0"/>
              <a:t>F</a:t>
            </a:r>
            <a:r>
              <a:rPr lang="en-US" altLang="en-US" dirty="0"/>
              <a:t>-value for a two-tailed test when </a:t>
            </a:r>
            <a:br>
              <a:rPr lang="en-US" altLang="en-US" dirty="0"/>
            </a:br>
            <a:r>
              <a:rPr lang="el-GR" altLang="en-US" i="1" dirty="0"/>
              <a:t>α</a:t>
            </a:r>
            <a:r>
              <a:rPr lang="en-US" altLang="en-US" dirty="0"/>
              <a:t> = 0.05, </a:t>
            </a:r>
            <a:r>
              <a:rPr lang="en-US" altLang="en-US" dirty="0" err="1"/>
              <a:t>d.f.</a:t>
            </a:r>
            <a:r>
              <a:rPr lang="en-US" altLang="en-US" baseline="-25000" dirty="0" err="1"/>
              <a:t>N</a:t>
            </a:r>
            <a:r>
              <a:rPr lang="en-US" altLang="en-US" dirty="0"/>
              <a:t> = 4 and </a:t>
            </a:r>
            <a:r>
              <a:rPr lang="en-US" altLang="en-US" dirty="0" err="1"/>
              <a:t>d.f.</a:t>
            </a:r>
            <a:r>
              <a:rPr lang="en-US" altLang="en-US" baseline="-25000" dirty="0" err="1"/>
              <a:t>D</a:t>
            </a:r>
            <a:r>
              <a:rPr lang="en-US" altLang="en-US" dirty="0"/>
              <a:t> = 8. </a:t>
            </a:r>
            <a:endParaRPr lang="en-US" altLang="en-US" baseline="-25000" dirty="0"/>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xmlns="" id="{E05CFDBD-6A96-40F7-A548-9DB9638ABF98}"/>
                  </a:ext>
                </a:extLst>
              </p:cNvPr>
              <p:cNvSpPr txBox="1">
                <a:spLocks noChangeArrowheads="1"/>
              </p:cNvSpPr>
              <p:nvPr/>
            </p:nvSpPr>
            <p:spPr bwMode="auto">
              <a:xfrm>
                <a:off x="579438" y="2879725"/>
                <a:ext cx="8015287" cy="293291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mn-lt"/>
                  </a:rPr>
                  <a:t>Solution:</a:t>
                </a:r>
              </a:p>
              <a:p>
                <a:r>
                  <a:rPr lang="en-US" sz="2800" dirty="0">
                    <a:latin typeface="+mn-lt"/>
                  </a:rPr>
                  <a:t>A portion of Table 7 is shown on the next slide. </a:t>
                </a:r>
                <a:br>
                  <a:rPr lang="en-US" sz="2800" dirty="0">
                    <a:latin typeface="+mn-lt"/>
                  </a:rPr>
                </a:br>
                <a:r>
                  <a:rPr lang="en-US" sz="2800" dirty="0">
                    <a:latin typeface="+mn-lt"/>
                  </a:rPr>
                  <a:t>Using the</a:t>
                </a:r>
              </a:p>
              <a:p>
                <a:pPr algn="ctr"/>
                <a14:m>
                  <m:oMath xmlns:m="http://schemas.openxmlformats.org/officeDocument/2006/math">
                    <m:f>
                      <m:fPr>
                        <m:ctrlPr>
                          <a:rPr lang="en-US" sz="2800" i="1" smtClean="0">
                            <a:solidFill>
                              <a:srgbClr val="C00000"/>
                            </a:solidFill>
                            <a:latin typeface="Cambria Math" panose="02040503050406030204" pitchFamily="18" charset="0"/>
                          </a:rPr>
                        </m:ctrlPr>
                      </m:fPr>
                      <m:num>
                        <m:r>
                          <m:rPr>
                            <m:nor/>
                          </m:rPr>
                          <a:rPr lang="en-US" sz="2800" dirty="0">
                            <a:solidFill>
                              <a:srgbClr val="C00000"/>
                            </a:solidFill>
                            <a:latin typeface="+mn-lt"/>
                          </a:rPr>
                          <m:t>1</m:t>
                        </m:r>
                      </m:num>
                      <m:den>
                        <m:r>
                          <m:rPr>
                            <m:nor/>
                          </m:rPr>
                          <a:rPr lang="en-US" sz="2800" dirty="0">
                            <a:solidFill>
                              <a:srgbClr val="C00000"/>
                            </a:solidFill>
                            <a:latin typeface="+mn-lt"/>
                          </a:rPr>
                          <m:t>2</m:t>
                        </m:r>
                      </m:den>
                    </m:f>
                  </m:oMath>
                </a14:m>
                <a:r>
                  <a:rPr lang="en-US" sz="2800" i="1" dirty="0">
                    <a:solidFill>
                      <a:srgbClr val="C00000"/>
                    </a:solidFill>
                    <a:latin typeface="Symbol" panose="05050102010706020507" pitchFamily="18" charset="2"/>
                  </a:rPr>
                  <a:t>a</a:t>
                </a:r>
                <a:r>
                  <a:rPr lang="en-US" sz="2800" dirty="0">
                    <a:solidFill>
                      <a:srgbClr val="C00000"/>
                    </a:solidFill>
                    <a:latin typeface="+mn-lt"/>
                  </a:rPr>
                  <a:t> =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dirty="0">
                            <a:solidFill>
                              <a:srgbClr val="C00000"/>
                            </a:solidFill>
                            <a:latin typeface="+mn-lt"/>
                          </a:rPr>
                          <m:t>1</m:t>
                        </m:r>
                      </m:num>
                      <m:den>
                        <m:r>
                          <m:rPr>
                            <m:nor/>
                          </m:rPr>
                          <a:rPr lang="en-US" sz="2800" dirty="0">
                            <a:solidFill>
                              <a:srgbClr val="C00000"/>
                            </a:solidFill>
                            <a:latin typeface="+mn-lt"/>
                          </a:rPr>
                          <m:t>2</m:t>
                        </m:r>
                      </m:den>
                    </m:f>
                    <m:r>
                      <a:rPr lang="en-US" sz="2800" b="0" i="0" dirty="0" smtClean="0">
                        <a:solidFill>
                          <a:srgbClr val="C00000"/>
                        </a:solidFill>
                        <a:latin typeface="Cambria Math" panose="02040503050406030204" pitchFamily="18" charset="0"/>
                      </a:rPr>
                      <m:t>(</m:t>
                    </m:r>
                  </m:oMath>
                </a14:m>
                <a:r>
                  <a:rPr lang="en-US" sz="2800" dirty="0">
                    <a:solidFill>
                      <a:srgbClr val="C00000"/>
                    </a:solidFill>
                    <a:latin typeface="+mn-lt"/>
                  </a:rPr>
                  <a:t>0.05) = 0.025</a:t>
                </a:r>
              </a:p>
              <a:p>
                <a:r>
                  <a:rPr lang="en-US" sz="2800" i="1" dirty="0">
                    <a:latin typeface="+mn-lt"/>
                  </a:rPr>
                  <a:t>F</a:t>
                </a:r>
                <a:r>
                  <a:rPr lang="en-US" sz="2800" dirty="0">
                    <a:latin typeface="+mn-lt"/>
                  </a:rPr>
                  <a:t>-table with </a:t>
                </a:r>
                <a:r>
                  <a:rPr lang="en-US" sz="2800" dirty="0" err="1">
                    <a:latin typeface="+mn-lt"/>
                  </a:rPr>
                  <a:t>d.f.</a:t>
                </a:r>
                <a:r>
                  <a:rPr lang="en-US" sz="2800" baseline="-25000" dirty="0" err="1">
                    <a:latin typeface="+mn-lt"/>
                  </a:rPr>
                  <a:t>N</a:t>
                </a:r>
                <a:r>
                  <a:rPr lang="en-US" sz="2800" dirty="0">
                    <a:latin typeface="+mn-lt"/>
                  </a:rPr>
                  <a:t> = 4 and </a:t>
                </a:r>
                <a:r>
                  <a:rPr lang="en-US" sz="2800" dirty="0" err="1">
                    <a:latin typeface="+mn-lt"/>
                  </a:rPr>
                  <a:t>d.f.</a:t>
                </a:r>
                <a:r>
                  <a:rPr lang="en-US" sz="2800" baseline="-25000" dirty="0" err="1">
                    <a:latin typeface="+mn-lt"/>
                  </a:rPr>
                  <a:t>D</a:t>
                </a:r>
                <a:r>
                  <a:rPr lang="en-US" sz="2800" dirty="0">
                    <a:latin typeface="+mn-lt"/>
                  </a:rPr>
                  <a:t> = 8, you can find the critical value, by the highlighted areas in the table.</a:t>
                </a:r>
                <a:endParaRPr lang="en-US" altLang="en-US" sz="2800" dirty="0">
                  <a:latin typeface="+mn-lt"/>
                </a:endParaRPr>
              </a:p>
            </p:txBody>
          </p:sp>
        </mc:Choice>
        <mc:Fallback xmlns="">
          <p:sp>
            <p:nvSpPr>
              <p:cNvPr id="11" name="TextBox 10">
                <a:extLst>
                  <a:ext uri="{FF2B5EF4-FFF2-40B4-BE49-F238E27FC236}">
                    <a16:creationId xmlns:a16="http://schemas.microsoft.com/office/drawing/2014/main" id="{E05CFDBD-6A96-40F7-A548-9DB9638ABF98}"/>
                  </a:ext>
                </a:extLst>
              </p:cNvPr>
              <p:cNvSpPr txBox="1">
                <a:spLocks noRot="1" noChangeAspect="1" noMove="1" noResize="1" noEditPoints="1" noAdjustHandles="1" noChangeArrowheads="1" noChangeShapeType="1" noTextEdit="1"/>
              </p:cNvSpPr>
              <p:nvPr/>
            </p:nvSpPr>
            <p:spPr bwMode="auto">
              <a:xfrm>
                <a:off x="579438" y="2879725"/>
                <a:ext cx="8015287" cy="2932919"/>
              </a:xfrm>
              <a:prstGeom prst="rect">
                <a:avLst/>
              </a:prstGeom>
              <a:blipFill>
                <a:blip r:embed="rId3"/>
                <a:stretch>
                  <a:fillRect l="-1521" t="-2075" b="-477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28677" name="Footer Placeholder 2">
            <a:extLst>
              <a:ext uri="{FF2B5EF4-FFF2-40B4-BE49-F238E27FC236}">
                <a16:creationId xmlns:a16="http://schemas.microsoft.com/office/drawing/2014/main" xmlns="" id="{C1A81AF2-3488-4695-B1F6-20B2F2CFDFB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2515119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xmlns="" id="{D05EA75C-AD5D-4678-BB6B-6F4BE9B8ACAA}"/>
              </a:ext>
            </a:extLst>
          </p:cNvPr>
          <p:cNvSpPr>
            <a:spLocks noGrp="1"/>
          </p:cNvSpPr>
          <p:nvPr>
            <p:ph type="title"/>
          </p:nvPr>
        </p:nvSpPr>
        <p:spPr/>
        <p:txBody>
          <a:bodyPr/>
          <a:lstStyle/>
          <a:p>
            <a:pPr eaLnBrk="1" hangingPunct="1"/>
            <a:r>
              <a:rPr lang="en-US" altLang="en-US" dirty="0">
                <a:solidFill>
                  <a:srgbClr val="83BB35"/>
                </a:solidFill>
              </a:rPr>
              <a:t>Solution: Finding Critical </a:t>
            </a:r>
            <a:r>
              <a:rPr lang="en-US" altLang="en-US" i="1" dirty="0">
                <a:solidFill>
                  <a:srgbClr val="83BB35"/>
                </a:solidFill>
              </a:rPr>
              <a:t>F</a:t>
            </a:r>
            <a:r>
              <a:rPr lang="en-US" altLang="en-US" dirty="0">
                <a:solidFill>
                  <a:srgbClr val="83BB35"/>
                </a:solidFill>
              </a:rPr>
              <a:t>-Value for a Two-Tailed Test</a:t>
            </a:r>
          </a:p>
        </p:txBody>
      </p:sp>
      <mc:AlternateContent xmlns:mc="http://schemas.openxmlformats.org/markup-compatibility/2006" xmlns:a14="http://schemas.microsoft.com/office/drawing/2010/main">
        <mc:Choice Requires="a14">
          <p:sp>
            <p:nvSpPr>
              <p:cNvPr id="30722" name="Content Placeholder 2">
                <a:extLst>
                  <a:ext uri="{FF2B5EF4-FFF2-40B4-BE49-F238E27FC236}">
                    <a16:creationId xmlns:a16="http://schemas.microsoft.com/office/drawing/2014/main" xmlns="" id="{DD5DF938-FB4D-4823-BC1B-66670A5E8F69}"/>
                  </a:ext>
                </a:extLst>
              </p:cNvPr>
              <p:cNvSpPr>
                <a:spLocks noGrp="1"/>
              </p:cNvSpPr>
              <p:nvPr>
                <p:ph idx="1"/>
              </p:nvPr>
            </p:nvSpPr>
            <p:spPr>
              <a:xfrm>
                <a:off x="611204" y="1470043"/>
                <a:ext cx="8229600" cy="669925"/>
              </a:xfrm>
            </p:spPr>
            <p:txBody>
              <a:bodyPr/>
              <a:lstStyle/>
              <a:p>
                <a:pPr marL="0" indent="0" eaLnBrk="1" hangingPunct="1">
                  <a:buNone/>
                </a:pPr>
                <a14:m>
                  <m:oMath xmlns:m="http://schemas.openxmlformats.org/officeDocument/2006/math">
                    <m:f>
                      <m:fPr>
                        <m:ctrlPr>
                          <a:rPr lang="en-US" i="1" smtClean="0">
                            <a:solidFill>
                              <a:schemeClr val="tx1"/>
                            </a:solidFill>
                            <a:latin typeface="Cambria Math" panose="02040503050406030204" pitchFamily="18" charset="0"/>
                          </a:rPr>
                        </m:ctrlPr>
                      </m:fPr>
                      <m:num>
                        <m:r>
                          <m:rPr>
                            <m:nor/>
                          </m:rPr>
                          <a:rPr lang="en-US" dirty="0">
                            <a:solidFill>
                              <a:schemeClr val="tx1"/>
                            </a:solidFill>
                          </a:rPr>
                          <m:t>1</m:t>
                        </m:r>
                      </m:num>
                      <m:den>
                        <m:r>
                          <m:rPr>
                            <m:nor/>
                          </m:rPr>
                          <a:rPr lang="en-US" dirty="0">
                            <a:solidFill>
                              <a:schemeClr val="tx1"/>
                            </a:solidFill>
                          </a:rPr>
                          <m:t>2</m:t>
                        </m:r>
                      </m:den>
                    </m:f>
                    <m:r>
                      <a:rPr lang="en-US" i="1" dirty="0">
                        <a:solidFill>
                          <a:srgbClr val="C00000"/>
                        </a:solidFill>
                        <a:latin typeface="Cambria Math" panose="02040503050406030204" pitchFamily="18" charset="0"/>
                      </a:rPr>
                      <m:t> </m:t>
                    </m:r>
                  </m:oMath>
                </a14:m>
                <a:r>
                  <a:rPr lang="el-GR" altLang="en-US" dirty="0"/>
                  <a:t>α</a:t>
                </a:r>
                <a:r>
                  <a:rPr lang="en-US" altLang="en-US" dirty="0"/>
                  <a:t> = 0.025, </a:t>
                </a:r>
                <a:r>
                  <a:rPr lang="en-US" altLang="en-US" dirty="0" err="1"/>
                  <a:t>d.f.</a:t>
                </a:r>
                <a:r>
                  <a:rPr lang="en-US" altLang="en-US" baseline="-25000" dirty="0" err="1"/>
                  <a:t>N</a:t>
                </a:r>
                <a:r>
                  <a:rPr lang="en-US" altLang="en-US" dirty="0"/>
                  <a:t> = 4 and </a:t>
                </a:r>
                <a:r>
                  <a:rPr lang="en-US" altLang="en-US" dirty="0" err="1"/>
                  <a:t>d.f.</a:t>
                </a:r>
                <a:r>
                  <a:rPr lang="en-US" altLang="en-US" baseline="-25000" dirty="0" err="1"/>
                  <a:t>D</a:t>
                </a:r>
                <a:r>
                  <a:rPr lang="en-US" altLang="en-US" dirty="0"/>
                  <a:t> = 8 </a:t>
                </a:r>
                <a:endParaRPr lang="en-US" altLang="en-US" baseline="-25000" dirty="0"/>
              </a:p>
            </p:txBody>
          </p:sp>
        </mc:Choice>
        <mc:Fallback xmlns="">
          <p:sp>
            <p:nvSpPr>
              <p:cNvPr id="30722" name="Content Placeholder 2">
                <a:extLst>
                  <a:ext uri="{FF2B5EF4-FFF2-40B4-BE49-F238E27FC236}">
                    <a16:creationId xmlns:a16="http://schemas.microsoft.com/office/drawing/2014/main" id="{DD5DF938-FB4D-4823-BC1B-66670A5E8F69}"/>
                  </a:ext>
                </a:extLst>
              </p:cNvPr>
              <p:cNvSpPr>
                <a:spLocks noGrp="1" noRot="1" noChangeAspect="1" noMove="1" noResize="1" noEditPoints="1" noAdjustHandles="1" noChangeArrowheads="1" noChangeShapeType="1" noTextEdit="1"/>
              </p:cNvSpPr>
              <p:nvPr>
                <p:ph idx="1"/>
              </p:nvPr>
            </p:nvSpPr>
            <p:spPr>
              <a:xfrm>
                <a:off x="611204" y="1470043"/>
                <a:ext cx="8229600" cy="669925"/>
              </a:xfrm>
              <a:blipFill>
                <a:blip r:embed="rId3"/>
                <a:stretch>
                  <a:fillRect b="-26364"/>
                </a:stretch>
              </a:blipFill>
            </p:spPr>
            <p:txBody>
              <a:bodyPr/>
              <a:lstStyle/>
              <a:p>
                <a:r>
                  <a:rPr lang="en-US">
                    <a:noFill/>
                  </a:rPr>
                  <a:t> </a:t>
                </a:r>
              </a:p>
            </p:txBody>
          </p:sp>
        </mc:Fallback>
      </mc:AlternateContent>
      <p:sp>
        <p:nvSpPr>
          <p:cNvPr id="10" name="Rectangle 419">
            <a:extLst>
              <a:ext uri="{FF2B5EF4-FFF2-40B4-BE49-F238E27FC236}">
                <a16:creationId xmlns:a16="http://schemas.microsoft.com/office/drawing/2014/main" xmlns="" id="{5A98FBC6-CD22-4293-B1CF-DE73B019A8C0}"/>
              </a:ext>
            </a:extLst>
          </p:cNvPr>
          <p:cNvSpPr>
            <a:spLocks noChangeArrowheads="1"/>
          </p:cNvSpPr>
          <p:nvPr/>
        </p:nvSpPr>
        <p:spPr bwMode="auto">
          <a:xfrm>
            <a:off x="2161353" y="5471177"/>
            <a:ext cx="4198938"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The critical value is </a:t>
            </a:r>
            <a:r>
              <a:rPr lang="en-US" altLang="en-US" sz="2600" i="1" dirty="0">
                <a:solidFill>
                  <a:schemeClr val="accent2"/>
                </a:solidFill>
                <a:latin typeface="Times New Roman" panose="02020603050405020304" pitchFamily="18" charset="0"/>
              </a:rPr>
              <a:t>F</a:t>
            </a:r>
            <a:r>
              <a:rPr lang="en-US" altLang="en-US" sz="2600" baseline="-25000" dirty="0">
                <a:solidFill>
                  <a:schemeClr val="accent2"/>
                </a:solidFill>
                <a:latin typeface="Times New Roman" panose="02020603050405020304" pitchFamily="18" charset="0"/>
              </a:rPr>
              <a:t>0</a:t>
            </a:r>
            <a:r>
              <a:rPr lang="en-US" altLang="en-US" sz="2600" dirty="0">
                <a:solidFill>
                  <a:schemeClr val="accent2"/>
                </a:solidFill>
                <a:latin typeface="Times New Roman" panose="02020603050405020304" pitchFamily="18" charset="0"/>
              </a:rPr>
              <a:t> = 5.05</a:t>
            </a:r>
            <a:r>
              <a:rPr lang="en-US" altLang="en-US" sz="2600" dirty="0">
                <a:latin typeface="Times New Roman" panose="02020603050405020304" pitchFamily="18" charset="0"/>
              </a:rPr>
              <a:t>.</a:t>
            </a:r>
          </a:p>
        </p:txBody>
      </p:sp>
      <p:sp>
        <p:nvSpPr>
          <p:cNvPr id="30728" name="Footer Placeholder 2">
            <a:extLst>
              <a:ext uri="{FF2B5EF4-FFF2-40B4-BE49-F238E27FC236}">
                <a16:creationId xmlns:a16="http://schemas.microsoft.com/office/drawing/2014/main" xmlns="" id="{7F330E8C-9956-4288-BC1C-318C957789E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screenshot of a cell phone&#10;&#10;Description generated with very high confidence">
            <a:extLst>
              <a:ext uri="{FF2B5EF4-FFF2-40B4-BE49-F238E27FC236}">
                <a16:creationId xmlns:a16="http://schemas.microsoft.com/office/drawing/2014/main" xmlns="" id="{00A0E223-A3ED-4CBD-A2A8-6A4FB78F9E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0571" y="2192374"/>
            <a:ext cx="6617015" cy="3065426"/>
          </a:xfrm>
          <a:prstGeom prst="rect">
            <a:avLst/>
          </a:prstGeom>
        </p:spPr>
      </p:pic>
    </p:spTree>
    <p:extLst>
      <p:ext uri="{BB962C8B-B14F-4D97-AF65-F5344CB8AC3E}">
        <p14:creationId xmlns:p14="http://schemas.microsoft.com/office/powerpoint/2010/main" val="41337995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xmlns="" id="{D05EA75C-AD5D-4678-BB6B-6F4BE9B8ACAA}"/>
              </a:ext>
            </a:extLst>
          </p:cNvPr>
          <p:cNvSpPr>
            <a:spLocks noGrp="1"/>
          </p:cNvSpPr>
          <p:nvPr>
            <p:ph type="title"/>
          </p:nvPr>
        </p:nvSpPr>
        <p:spPr>
          <a:xfrm>
            <a:off x="457200" y="244299"/>
            <a:ext cx="8229600" cy="1143000"/>
          </a:xfrm>
        </p:spPr>
        <p:txBody>
          <a:bodyPr/>
          <a:lstStyle/>
          <a:p>
            <a:pPr eaLnBrk="1" hangingPunct="1"/>
            <a:r>
              <a:rPr lang="en-US" altLang="en-US" dirty="0">
                <a:solidFill>
                  <a:srgbClr val="83BB35"/>
                </a:solidFill>
              </a:rPr>
              <a:t>Solution: Finding Critical </a:t>
            </a:r>
            <a:r>
              <a:rPr lang="en-US" altLang="en-US" i="1" dirty="0">
                <a:solidFill>
                  <a:srgbClr val="83BB35"/>
                </a:solidFill>
              </a:rPr>
              <a:t>F</a:t>
            </a:r>
            <a:r>
              <a:rPr lang="en-US" altLang="en-US" dirty="0">
                <a:solidFill>
                  <a:srgbClr val="83BB35"/>
                </a:solidFill>
              </a:rPr>
              <a:t>-Value for a Two-Tailed Test</a:t>
            </a:r>
          </a:p>
        </p:txBody>
      </p:sp>
      <mc:AlternateContent xmlns:mc="http://schemas.openxmlformats.org/markup-compatibility/2006" xmlns:a14="http://schemas.microsoft.com/office/drawing/2010/main">
        <mc:Choice Requires="a14">
          <p:sp>
            <p:nvSpPr>
              <p:cNvPr id="30722" name="Content Placeholder 2">
                <a:extLst>
                  <a:ext uri="{FF2B5EF4-FFF2-40B4-BE49-F238E27FC236}">
                    <a16:creationId xmlns:a16="http://schemas.microsoft.com/office/drawing/2014/main" xmlns="" id="{DD5DF938-FB4D-4823-BC1B-66670A5E8F69}"/>
                  </a:ext>
                </a:extLst>
              </p:cNvPr>
              <p:cNvSpPr>
                <a:spLocks noGrp="1"/>
              </p:cNvSpPr>
              <p:nvPr>
                <p:ph idx="1"/>
              </p:nvPr>
            </p:nvSpPr>
            <p:spPr>
              <a:xfrm>
                <a:off x="457200" y="1600200"/>
                <a:ext cx="8229600" cy="669925"/>
              </a:xfrm>
            </p:spPr>
            <p:txBody>
              <a:bodyPr/>
              <a:lstStyle/>
              <a:p>
                <a:pPr marL="0" indent="0">
                  <a:buNone/>
                </a:pPr>
                <a:r>
                  <a:rPr lang="en-US" dirty="0"/>
                  <a:t>The figure shows the </a:t>
                </a:r>
                <a:r>
                  <a:rPr lang="en-US" i="1" dirty="0"/>
                  <a:t>F</a:t>
                </a:r>
                <a:r>
                  <a:rPr lang="en-US" dirty="0"/>
                  <a:t>-distribution for </a:t>
                </a:r>
                <a14:m>
                  <m:oMath xmlns:m="http://schemas.openxmlformats.org/officeDocument/2006/math">
                    <m:f>
                      <m:fPr>
                        <m:ctrlPr>
                          <a:rPr lang="en-US" i="1" smtClean="0">
                            <a:solidFill>
                              <a:schemeClr val="tx1"/>
                            </a:solidFill>
                            <a:latin typeface="Cambria Math" panose="02040503050406030204" pitchFamily="18" charset="0"/>
                          </a:rPr>
                        </m:ctrlPr>
                      </m:fPr>
                      <m:num>
                        <m:r>
                          <m:rPr>
                            <m:nor/>
                          </m:rPr>
                          <a:rPr lang="en-US" dirty="0">
                            <a:solidFill>
                              <a:schemeClr val="tx1"/>
                            </a:solidFill>
                          </a:rPr>
                          <m:t>1</m:t>
                        </m:r>
                      </m:num>
                      <m:den>
                        <m:r>
                          <m:rPr>
                            <m:nor/>
                          </m:rPr>
                          <a:rPr lang="en-US" dirty="0">
                            <a:solidFill>
                              <a:schemeClr val="tx1"/>
                            </a:solidFill>
                          </a:rPr>
                          <m:t>2</m:t>
                        </m:r>
                      </m:den>
                    </m:f>
                  </m:oMath>
                </a14:m>
                <a:r>
                  <a:rPr lang="en-US" i="1" dirty="0">
                    <a:solidFill>
                      <a:schemeClr val="tx1"/>
                    </a:solidFill>
                    <a:latin typeface="Symbol" panose="05050102010706020507" pitchFamily="18" charset="2"/>
                  </a:rPr>
                  <a:t>a</a:t>
                </a:r>
                <a:r>
                  <a:rPr lang="en-US" dirty="0">
                    <a:solidFill>
                      <a:schemeClr val="tx1"/>
                    </a:solidFill>
                  </a:rPr>
                  <a:t> </a:t>
                </a:r>
                <a:r>
                  <a:rPr lang="en-US" dirty="0"/>
                  <a:t>= 0.025, </a:t>
                </a:r>
                <a:r>
                  <a:rPr lang="en-US" dirty="0" err="1"/>
                  <a:t>d.f.</a:t>
                </a:r>
                <a:r>
                  <a:rPr lang="en-US" baseline="-25000" dirty="0" err="1"/>
                  <a:t>N</a:t>
                </a:r>
                <a:r>
                  <a:rPr lang="en-US" dirty="0"/>
                  <a:t> = 4, </a:t>
                </a:r>
                <a:r>
                  <a:rPr lang="en-US" dirty="0" err="1"/>
                  <a:t>d.f.</a:t>
                </a:r>
                <a:r>
                  <a:rPr lang="en-US" baseline="-25000" dirty="0" err="1"/>
                  <a:t>D</a:t>
                </a:r>
                <a:r>
                  <a:rPr lang="en-US" dirty="0"/>
                  <a:t> = 8, and </a:t>
                </a:r>
                <a:r>
                  <a:rPr lang="en-US" i="1" dirty="0"/>
                  <a:t>F</a:t>
                </a:r>
                <a:r>
                  <a:rPr lang="en-US" baseline="-25000" dirty="0"/>
                  <a:t>0</a:t>
                </a:r>
                <a:r>
                  <a:rPr lang="en-US" dirty="0"/>
                  <a:t> = 5.05.</a:t>
                </a:r>
                <a:endParaRPr lang="en-US" altLang="en-US" baseline="-25000" dirty="0"/>
              </a:p>
            </p:txBody>
          </p:sp>
        </mc:Choice>
        <mc:Fallback xmlns="">
          <p:sp>
            <p:nvSpPr>
              <p:cNvPr id="30722" name="Content Placeholder 2">
                <a:extLst>
                  <a:ext uri="{FF2B5EF4-FFF2-40B4-BE49-F238E27FC236}">
                    <a16:creationId xmlns:a16="http://schemas.microsoft.com/office/drawing/2014/main" id="{DD5DF938-FB4D-4823-BC1B-66670A5E8F69}"/>
                  </a:ext>
                </a:extLst>
              </p:cNvPr>
              <p:cNvSpPr>
                <a:spLocks noGrp="1" noRot="1" noChangeAspect="1" noMove="1" noResize="1" noEditPoints="1" noAdjustHandles="1" noChangeArrowheads="1" noChangeShapeType="1" noTextEdit="1"/>
              </p:cNvSpPr>
              <p:nvPr>
                <p:ph idx="1"/>
              </p:nvPr>
            </p:nvSpPr>
            <p:spPr>
              <a:xfrm>
                <a:off x="457200" y="1600200"/>
                <a:ext cx="8229600" cy="669925"/>
              </a:xfrm>
              <a:blipFill>
                <a:blip r:embed="rId3"/>
                <a:stretch>
                  <a:fillRect l="-1481" b="-105505"/>
                </a:stretch>
              </a:blipFill>
            </p:spPr>
            <p:txBody>
              <a:bodyPr/>
              <a:lstStyle/>
              <a:p>
                <a:r>
                  <a:rPr lang="en-US">
                    <a:noFill/>
                  </a:rPr>
                  <a:t> </a:t>
                </a:r>
              </a:p>
            </p:txBody>
          </p:sp>
        </mc:Fallback>
      </mc:AlternateContent>
      <p:sp>
        <p:nvSpPr>
          <p:cNvPr id="30728" name="Footer Placeholder 2">
            <a:extLst>
              <a:ext uri="{FF2B5EF4-FFF2-40B4-BE49-F238E27FC236}">
                <a16:creationId xmlns:a16="http://schemas.microsoft.com/office/drawing/2014/main" xmlns="" id="{7F330E8C-9956-4288-BC1C-318C957789E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a16="http://schemas.microsoft.com/office/drawing/2014/main" xmlns="" id="{41EE271A-57D7-482E-815E-981C96E964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2572" y="3001754"/>
            <a:ext cx="3150015" cy="3322043"/>
          </a:xfrm>
          <a:prstGeom prst="rect">
            <a:avLst/>
          </a:prstGeom>
        </p:spPr>
      </p:pic>
    </p:spTree>
    <p:extLst>
      <p:ext uri="{BB962C8B-B14F-4D97-AF65-F5344CB8AC3E}">
        <p14:creationId xmlns:p14="http://schemas.microsoft.com/office/powerpoint/2010/main" val="85654364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69" name="Rectangle 2">
            <a:extLst>
              <a:ext uri="{FF2B5EF4-FFF2-40B4-BE49-F238E27FC236}">
                <a16:creationId xmlns:a16="http://schemas.microsoft.com/office/drawing/2014/main" xmlns="" id="{1498B3C9-921E-4E57-9B10-DAF18A098C8B}"/>
              </a:ext>
            </a:extLst>
          </p:cNvPr>
          <p:cNvSpPr>
            <a:spLocks noGrp="1" noChangeArrowheads="1"/>
          </p:cNvSpPr>
          <p:nvPr>
            <p:ph type="title"/>
          </p:nvPr>
        </p:nvSpPr>
        <p:spPr>
          <a:noFill/>
        </p:spPr>
        <p:txBody>
          <a:bodyPr/>
          <a:lstStyle/>
          <a:p>
            <a:pPr eaLnBrk="1" hangingPunct="1"/>
            <a:r>
              <a:rPr lang="en-US" altLang="en-US"/>
              <a:t>Two-Sample </a:t>
            </a:r>
            <a:r>
              <a:rPr lang="en-US" altLang="en-US" i="1"/>
              <a:t>F</a:t>
            </a:r>
            <a:r>
              <a:rPr lang="en-US" altLang="en-US"/>
              <a:t>-Test for Variances</a:t>
            </a:r>
          </a:p>
        </p:txBody>
      </p:sp>
      <p:sp>
        <p:nvSpPr>
          <p:cNvPr id="8" name="Content Placeholder 7">
            <a:extLst>
              <a:ext uri="{FF2B5EF4-FFF2-40B4-BE49-F238E27FC236}">
                <a16:creationId xmlns:a16="http://schemas.microsoft.com/office/drawing/2014/main" xmlns="" id="{FA14BFA6-053B-4075-9621-D941E9DB93E3}"/>
              </a:ext>
            </a:extLst>
          </p:cNvPr>
          <p:cNvSpPr>
            <a:spLocks noGrp="1"/>
          </p:cNvSpPr>
          <p:nvPr>
            <p:ph idx="1"/>
          </p:nvPr>
        </p:nvSpPr>
        <p:spPr/>
        <p:txBody>
          <a:bodyPr/>
          <a:lstStyle/>
          <a:p>
            <a:pPr marL="0" indent="0" eaLnBrk="1" hangingPunct="1">
              <a:buClr>
                <a:schemeClr val="tx1"/>
              </a:buClr>
              <a:buSzPct val="75000"/>
              <a:buFont typeface="Arial" panose="020B0604020202020204" pitchFamily="34" charset="0"/>
              <a:buNone/>
            </a:pPr>
            <a:r>
              <a:rPr lang="en-US" altLang="en-US" dirty="0"/>
              <a:t>A two-sample F-test is used to compare two population variances </a:t>
            </a:r>
            <a:r>
              <a:rPr lang="en-US" altLang="en-US" i="1" dirty="0">
                <a:latin typeface="Symbol" panose="05050102010706020507" pitchFamily="18" charset="2"/>
              </a:rPr>
              <a:t>s</a:t>
            </a:r>
            <a:r>
              <a:rPr lang="en-US" altLang="en-US" baseline="-25000" dirty="0"/>
              <a:t>1</a:t>
            </a:r>
            <a:r>
              <a:rPr lang="en-US" altLang="en-US" baseline="30000" dirty="0"/>
              <a:t>2</a:t>
            </a:r>
            <a:r>
              <a:rPr lang="en-US" altLang="en-US" dirty="0"/>
              <a:t> and </a:t>
            </a:r>
            <a:r>
              <a:rPr lang="en-US" altLang="en-US" i="1" dirty="0">
                <a:latin typeface="Symbol" panose="05050102010706020507" pitchFamily="18" charset="2"/>
              </a:rPr>
              <a:t>s</a:t>
            </a:r>
            <a:r>
              <a:rPr lang="en-US" altLang="en-US" baseline="-25000" dirty="0"/>
              <a:t>2</a:t>
            </a:r>
            <a:r>
              <a:rPr lang="en-US" altLang="en-US" baseline="30000" dirty="0"/>
              <a:t>2</a:t>
            </a:r>
            <a:r>
              <a:rPr lang="en-US" altLang="en-US" dirty="0"/>
              <a:t>. To perform this test, these conditions must be met.</a:t>
            </a:r>
          </a:p>
          <a:p>
            <a:pPr marL="0" indent="0" eaLnBrk="1" hangingPunct="1">
              <a:buFontTx/>
              <a:buAutoNum type="arabicPeriod"/>
            </a:pPr>
            <a:r>
              <a:rPr lang="en-US" altLang="en-US" dirty="0"/>
              <a:t> The samples must be random.</a:t>
            </a:r>
          </a:p>
          <a:p>
            <a:pPr marL="0" indent="0" eaLnBrk="1" hangingPunct="1">
              <a:buFontTx/>
              <a:buAutoNum type="arabicPeriod"/>
            </a:pPr>
            <a:r>
              <a:rPr lang="en-US" altLang="en-US" dirty="0"/>
              <a:t> The samples must be independent.</a:t>
            </a:r>
          </a:p>
          <a:p>
            <a:pPr marL="0" indent="0" eaLnBrk="1" hangingPunct="1">
              <a:buFontTx/>
              <a:buAutoNum type="arabicPeriod"/>
            </a:pPr>
            <a:r>
              <a:rPr lang="en-US" altLang="en-US" dirty="0"/>
              <a:t> Each population must have a normal distribution.</a:t>
            </a:r>
          </a:p>
          <a:p>
            <a:pPr marL="0" indent="0" eaLnBrk="1" hangingPunct="1">
              <a:buClr>
                <a:schemeClr val="tx1"/>
              </a:buClr>
              <a:buSzPct val="75000"/>
            </a:pPr>
            <a:endParaRPr lang="en-US" altLang="en-US" dirty="0"/>
          </a:p>
          <a:p>
            <a:pPr marL="0" indent="0" eaLnBrk="1" hangingPunct="1"/>
            <a:endParaRPr lang="en-US" altLang="en-US" dirty="0"/>
          </a:p>
        </p:txBody>
      </p:sp>
      <p:sp>
        <p:nvSpPr>
          <p:cNvPr id="32771" name="Footer Placeholder 2">
            <a:extLst>
              <a:ext uri="{FF2B5EF4-FFF2-40B4-BE49-F238E27FC236}">
                <a16:creationId xmlns:a16="http://schemas.microsoft.com/office/drawing/2014/main" xmlns="" id="{F1B4F52D-DDAD-4ABC-B8A2-3E7C3D7CE08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5049042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a:extLst>
              <a:ext uri="{FF2B5EF4-FFF2-40B4-BE49-F238E27FC236}">
                <a16:creationId xmlns:a16="http://schemas.microsoft.com/office/drawing/2014/main" xmlns="" id="{D9FEA2CA-DEAE-4603-BBFB-73E0D5B78115}"/>
              </a:ext>
            </a:extLst>
          </p:cNvPr>
          <p:cNvSpPr>
            <a:spLocks noGrp="1"/>
          </p:cNvSpPr>
          <p:nvPr>
            <p:ph type="title"/>
          </p:nvPr>
        </p:nvSpPr>
        <p:spPr/>
        <p:txBody>
          <a:bodyPr/>
          <a:lstStyle/>
          <a:p>
            <a:pPr eaLnBrk="1" hangingPunct="1"/>
            <a:r>
              <a:rPr lang="en-US" altLang="en-US"/>
              <a:t>Two-Sample </a:t>
            </a:r>
            <a:r>
              <a:rPr lang="en-US" altLang="en-US" i="1"/>
              <a:t>F</a:t>
            </a:r>
            <a:r>
              <a:rPr lang="en-US" altLang="en-US"/>
              <a:t>-Test for Variances</a:t>
            </a:r>
          </a:p>
        </p:txBody>
      </p:sp>
      <p:sp>
        <p:nvSpPr>
          <p:cNvPr id="34818" name="Content Placeholder 2">
            <a:extLst>
              <a:ext uri="{FF2B5EF4-FFF2-40B4-BE49-F238E27FC236}">
                <a16:creationId xmlns:a16="http://schemas.microsoft.com/office/drawing/2014/main" xmlns="" id="{E6B2A2D2-DFFA-4E5D-AA28-67C3CB4B9BA7}"/>
              </a:ext>
            </a:extLst>
          </p:cNvPr>
          <p:cNvSpPr>
            <a:spLocks noGrp="1"/>
          </p:cNvSpPr>
          <p:nvPr>
            <p:ph idx="1"/>
          </p:nvPr>
        </p:nvSpPr>
        <p:spPr/>
        <p:txBody>
          <a:bodyPr/>
          <a:lstStyle/>
          <a:p>
            <a:pPr eaLnBrk="1" hangingPunct="1"/>
            <a:r>
              <a:rPr lang="en-US" altLang="en-US" dirty="0"/>
              <a:t>The</a:t>
            </a:r>
            <a:r>
              <a:rPr lang="en-US" altLang="en-US" b="1" dirty="0"/>
              <a:t> test statistic</a:t>
            </a:r>
            <a:r>
              <a:rPr lang="en-US" altLang="en-US" dirty="0"/>
              <a:t> is </a:t>
            </a:r>
            <a:endParaRPr lang="en-US" altLang="en-US" b="1" dirty="0"/>
          </a:p>
        </p:txBody>
      </p:sp>
      <p:graphicFrame>
        <p:nvGraphicFramePr>
          <p:cNvPr id="34819" name="Object 7">
            <a:extLst>
              <a:ext uri="{FF2B5EF4-FFF2-40B4-BE49-F238E27FC236}">
                <a16:creationId xmlns:a16="http://schemas.microsoft.com/office/drawing/2014/main" xmlns="" id="{4FCB571C-463C-48D9-B169-B48051A68E9C}"/>
              </a:ext>
            </a:extLst>
          </p:cNvPr>
          <p:cNvGraphicFramePr>
            <a:graphicFrameLocks noChangeAspect="1"/>
          </p:cNvGraphicFramePr>
          <p:nvPr/>
        </p:nvGraphicFramePr>
        <p:xfrm>
          <a:off x="2241550" y="1974850"/>
          <a:ext cx="938213" cy="923925"/>
        </p:xfrm>
        <a:graphic>
          <a:graphicData uri="http://schemas.openxmlformats.org/presentationml/2006/ole">
            <mc:AlternateContent xmlns:mc="http://schemas.openxmlformats.org/markup-compatibility/2006">
              <mc:Choice xmlns:v="urn:schemas-microsoft-com:vml" Requires="v">
                <p:oleObj spid="_x0000_s14437" name="Equation" r:id="rId4" imgW="850900" imgH="838200" progId="Equation.DSMT4">
                  <p:embed/>
                </p:oleObj>
              </mc:Choice>
              <mc:Fallback>
                <p:oleObj name="Equation" r:id="rId4" imgW="850900" imgH="838200" progId="Equation.DSMT4">
                  <p:embed/>
                  <p:pic>
                    <p:nvPicPr>
                      <p:cNvPr id="34819" name="Object 7">
                        <a:extLst>
                          <a:ext uri="{FF2B5EF4-FFF2-40B4-BE49-F238E27FC236}">
                            <a16:creationId xmlns:a16="http://schemas.microsoft.com/office/drawing/2014/main" xmlns="" id="{4FCB571C-463C-48D9-B169-B48051A68E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1550" y="1974850"/>
                        <a:ext cx="938213" cy="923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4345" name="TextBox 4">
            <a:extLst>
              <a:ext uri="{FF2B5EF4-FFF2-40B4-BE49-F238E27FC236}">
                <a16:creationId xmlns:a16="http://schemas.microsoft.com/office/drawing/2014/main" xmlns="" id="{182EF78E-AEDB-43FE-BDDD-F98A65F393BD}"/>
              </a:ext>
            </a:extLst>
          </p:cNvPr>
          <p:cNvSpPr txBox="1">
            <a:spLocks noChangeArrowheads="1"/>
          </p:cNvSpPr>
          <p:nvPr/>
        </p:nvSpPr>
        <p:spPr bwMode="auto">
          <a:xfrm>
            <a:off x="457200" y="2849563"/>
            <a:ext cx="8169275"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solidFill>
                  <a:srgbClr val="000000"/>
                </a:solidFill>
                <a:latin typeface="Times New Roman" panose="02020603050405020304" pitchFamily="18" charset="0"/>
              </a:rPr>
              <a:t>	where   	      	represent the sample variances with	    </a:t>
            </a:r>
          </a:p>
          <a:p>
            <a:pPr>
              <a:buClr>
                <a:schemeClr val="accent1"/>
              </a:buClr>
              <a:buFont typeface="Arial" panose="020B0604020202020204" pitchFamily="34" charset="0"/>
              <a:buChar char="•"/>
            </a:pPr>
            <a:r>
              <a:rPr lang="en-US" sz="2800" dirty="0">
                <a:latin typeface="+mn-lt"/>
              </a:rPr>
              <a:t>The numerator has </a:t>
            </a:r>
            <a:r>
              <a:rPr lang="en-US" sz="2800" dirty="0" err="1">
                <a:latin typeface="+mn-lt"/>
              </a:rPr>
              <a:t>d.f.</a:t>
            </a:r>
            <a:r>
              <a:rPr lang="en-US" sz="2800" baseline="-25000" dirty="0" err="1">
                <a:latin typeface="+mn-lt"/>
              </a:rPr>
              <a:t>N</a:t>
            </a:r>
            <a:r>
              <a:rPr lang="en-US" sz="2800" dirty="0">
                <a:latin typeface="+mn-lt"/>
              </a:rPr>
              <a:t> = </a:t>
            </a:r>
            <a:r>
              <a:rPr lang="en-US" sz="2800" i="1" dirty="0">
                <a:latin typeface="+mn-lt"/>
              </a:rPr>
              <a:t>n</a:t>
            </a:r>
            <a:r>
              <a:rPr lang="en-US" sz="2800" baseline="-25000" dirty="0">
                <a:latin typeface="+mn-lt"/>
              </a:rPr>
              <a:t>1</a:t>
            </a:r>
            <a:r>
              <a:rPr lang="en-US" sz="2800" dirty="0">
                <a:latin typeface="+mn-lt"/>
              </a:rPr>
              <a:t> – 1 degrees of freedom and the denominator has </a:t>
            </a:r>
            <a:r>
              <a:rPr lang="en-US" sz="2800" dirty="0" err="1">
                <a:latin typeface="+mn-lt"/>
              </a:rPr>
              <a:t>d.f.</a:t>
            </a:r>
            <a:r>
              <a:rPr lang="en-US" sz="2800" baseline="-25000" dirty="0" err="1">
                <a:latin typeface="+mn-lt"/>
              </a:rPr>
              <a:t>D</a:t>
            </a:r>
            <a:r>
              <a:rPr lang="en-US" sz="2800" dirty="0">
                <a:latin typeface="+mn-lt"/>
              </a:rPr>
              <a:t> = </a:t>
            </a:r>
            <a:r>
              <a:rPr lang="en-US" sz="2800" i="1" dirty="0">
                <a:latin typeface="+mn-lt"/>
              </a:rPr>
              <a:t>n</a:t>
            </a:r>
            <a:r>
              <a:rPr lang="en-US" sz="2800" baseline="-25000" dirty="0">
                <a:latin typeface="+mn-lt"/>
              </a:rPr>
              <a:t>2</a:t>
            </a:r>
            <a:r>
              <a:rPr lang="en-US" sz="2800" dirty="0">
                <a:latin typeface="+mn-lt"/>
              </a:rPr>
              <a:t> – 1 degrees of freedom, where </a:t>
            </a:r>
            <a:r>
              <a:rPr lang="en-US" sz="2800" i="1" dirty="0">
                <a:latin typeface="+mn-lt"/>
              </a:rPr>
              <a:t>n</a:t>
            </a:r>
            <a:r>
              <a:rPr lang="en-US" sz="2800" baseline="-25000" dirty="0">
                <a:latin typeface="+mn-lt"/>
              </a:rPr>
              <a:t>1</a:t>
            </a:r>
            <a:r>
              <a:rPr lang="en-US" sz="2800" dirty="0">
                <a:latin typeface="+mn-lt"/>
              </a:rPr>
              <a:t> is the size of the sample having variance </a:t>
            </a:r>
            <a:r>
              <a:rPr lang="en-US" sz="2800" i="1" dirty="0">
                <a:latin typeface="+mn-lt"/>
              </a:rPr>
              <a:t>s</a:t>
            </a:r>
            <a:r>
              <a:rPr lang="en-US" sz="2800" baseline="-25000" dirty="0">
                <a:latin typeface="+mn-lt"/>
              </a:rPr>
              <a:t>2</a:t>
            </a:r>
            <a:r>
              <a:rPr lang="en-US" sz="2800" baseline="30000" dirty="0">
                <a:latin typeface="+mn-lt"/>
              </a:rPr>
              <a:t>1</a:t>
            </a:r>
            <a:r>
              <a:rPr lang="en-US" sz="2800" dirty="0">
                <a:latin typeface="+mn-lt"/>
              </a:rPr>
              <a:t> and </a:t>
            </a:r>
            <a:r>
              <a:rPr lang="en-US" sz="2800" i="1" dirty="0">
                <a:latin typeface="+mn-lt"/>
              </a:rPr>
              <a:t>n</a:t>
            </a:r>
            <a:r>
              <a:rPr lang="en-US" sz="2800" baseline="-25000" dirty="0">
                <a:latin typeface="+mn-lt"/>
              </a:rPr>
              <a:t>2</a:t>
            </a:r>
            <a:r>
              <a:rPr lang="en-US" sz="2800" dirty="0">
                <a:latin typeface="+mn-lt"/>
              </a:rPr>
              <a:t> is the size of the sample having variance </a:t>
            </a:r>
            <a:r>
              <a:rPr lang="en-US" sz="2800" i="1" dirty="0">
                <a:latin typeface="+mn-lt"/>
              </a:rPr>
              <a:t>s</a:t>
            </a:r>
            <a:r>
              <a:rPr lang="en-US" sz="2800" baseline="-25000" dirty="0">
                <a:latin typeface="+mn-lt"/>
              </a:rPr>
              <a:t>2</a:t>
            </a:r>
            <a:r>
              <a:rPr lang="en-US" sz="2800" baseline="30000" dirty="0">
                <a:latin typeface="+mn-lt"/>
              </a:rPr>
              <a:t>2</a:t>
            </a:r>
            <a:r>
              <a:rPr lang="en-US" sz="2800" dirty="0">
                <a:latin typeface="+mn-lt"/>
              </a:rPr>
              <a:t>.</a:t>
            </a:r>
            <a:endParaRPr lang="en-US" altLang="en-US" sz="2800" dirty="0">
              <a:latin typeface="+mn-lt"/>
            </a:endParaRPr>
          </a:p>
        </p:txBody>
      </p:sp>
      <p:graphicFrame>
        <p:nvGraphicFramePr>
          <p:cNvPr id="34821" name="Object 8">
            <a:extLst>
              <a:ext uri="{FF2B5EF4-FFF2-40B4-BE49-F238E27FC236}">
                <a16:creationId xmlns:a16="http://schemas.microsoft.com/office/drawing/2014/main" xmlns="" id="{40F77F6D-F2EC-405D-9242-ACCC4DF5ED75}"/>
              </a:ext>
            </a:extLst>
          </p:cNvPr>
          <p:cNvGraphicFramePr>
            <a:graphicFrameLocks noChangeAspect="1"/>
          </p:cNvGraphicFramePr>
          <p:nvPr/>
        </p:nvGraphicFramePr>
        <p:xfrm>
          <a:off x="1968500" y="2881313"/>
          <a:ext cx="1204913" cy="479425"/>
        </p:xfrm>
        <a:graphic>
          <a:graphicData uri="http://schemas.openxmlformats.org/presentationml/2006/ole">
            <mc:AlternateContent xmlns:mc="http://schemas.openxmlformats.org/markup-compatibility/2006">
              <mc:Choice xmlns:v="urn:schemas-microsoft-com:vml" Requires="v">
                <p:oleObj spid="_x0000_s14438" name="Equation" r:id="rId6" imgW="1117115" imgH="444307" progId="Equation.DSMT4">
                  <p:embed/>
                </p:oleObj>
              </mc:Choice>
              <mc:Fallback>
                <p:oleObj name="Equation" r:id="rId6" imgW="1117115" imgH="444307" progId="Equation.DSMT4">
                  <p:embed/>
                  <p:pic>
                    <p:nvPicPr>
                      <p:cNvPr id="34821" name="Object 8">
                        <a:extLst>
                          <a:ext uri="{FF2B5EF4-FFF2-40B4-BE49-F238E27FC236}">
                            <a16:creationId xmlns:a16="http://schemas.microsoft.com/office/drawing/2014/main" xmlns="" id="{40F77F6D-F2EC-405D-9242-ACCC4DF5ED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68500" y="2881313"/>
                        <a:ext cx="120491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4822" name="Object 9">
            <a:extLst>
              <a:ext uri="{FF2B5EF4-FFF2-40B4-BE49-F238E27FC236}">
                <a16:creationId xmlns:a16="http://schemas.microsoft.com/office/drawing/2014/main" xmlns="" id="{EC3CF59F-371D-4B83-AAFD-175A63DECC6C}"/>
              </a:ext>
            </a:extLst>
          </p:cNvPr>
          <p:cNvGraphicFramePr>
            <a:graphicFrameLocks noChangeAspect="1"/>
          </p:cNvGraphicFramePr>
          <p:nvPr/>
        </p:nvGraphicFramePr>
        <p:xfrm>
          <a:off x="1039813" y="3292475"/>
          <a:ext cx="1014412" cy="506413"/>
        </p:xfrm>
        <a:graphic>
          <a:graphicData uri="http://schemas.openxmlformats.org/presentationml/2006/ole">
            <mc:AlternateContent xmlns:mc="http://schemas.openxmlformats.org/markup-compatibility/2006">
              <mc:Choice xmlns:v="urn:schemas-microsoft-com:vml" Requires="v">
                <p:oleObj spid="_x0000_s14439" name="Equation" r:id="rId8" imgW="888614" imgH="444307" progId="Equation.DSMT4">
                  <p:embed/>
                </p:oleObj>
              </mc:Choice>
              <mc:Fallback>
                <p:oleObj name="Equation" r:id="rId8" imgW="888614" imgH="444307" progId="Equation.DSMT4">
                  <p:embed/>
                  <p:pic>
                    <p:nvPicPr>
                      <p:cNvPr id="34822" name="Object 9">
                        <a:extLst>
                          <a:ext uri="{FF2B5EF4-FFF2-40B4-BE49-F238E27FC236}">
                            <a16:creationId xmlns:a16="http://schemas.microsoft.com/office/drawing/2014/main" xmlns="" id="{EC3CF59F-371D-4B83-AAFD-175A63DECC6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9813" y="3292475"/>
                        <a:ext cx="1014412"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4825" name="Footer Placeholder 2">
            <a:extLst>
              <a:ext uri="{FF2B5EF4-FFF2-40B4-BE49-F238E27FC236}">
                <a16:creationId xmlns:a16="http://schemas.microsoft.com/office/drawing/2014/main" xmlns="" id="{86537F21-F3A7-46DD-8EF9-5613C66E18A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5758014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a:extLst>
              <a:ext uri="{FF2B5EF4-FFF2-40B4-BE49-F238E27FC236}">
                <a16:creationId xmlns:a16="http://schemas.microsoft.com/office/drawing/2014/main" xmlns="" id="{C5B81850-E7A6-4362-9261-F26B6078ED5A}"/>
              </a:ext>
            </a:extLst>
          </p:cNvPr>
          <p:cNvSpPr>
            <a:spLocks noGrp="1" noChangeArrowheads="1"/>
          </p:cNvSpPr>
          <p:nvPr>
            <p:ph type="title"/>
          </p:nvPr>
        </p:nvSpPr>
        <p:spPr>
          <a:xfrm>
            <a:off x="457200" y="183857"/>
            <a:ext cx="8229600" cy="1143000"/>
          </a:xfrm>
        </p:spPr>
        <p:txBody>
          <a:bodyPr/>
          <a:lstStyle/>
          <a:p>
            <a:pPr eaLnBrk="1" hangingPunct="1"/>
            <a:r>
              <a:rPr lang="en-US" altLang="en-US" dirty="0"/>
              <a:t>Using a Two</a:t>
            </a:r>
            <a:r>
              <a:rPr lang="en-US" altLang="en-US" dirty="0">
                <a:latin typeface="Times New Roman" panose="02020603050405020304" pitchFamily="18" charset="0"/>
              </a:rPr>
              <a:t>-</a:t>
            </a:r>
            <a:r>
              <a:rPr lang="en-US" altLang="en-US" dirty="0"/>
              <a:t>Sample </a:t>
            </a:r>
            <a:r>
              <a:rPr lang="en-US" altLang="en-US" i="1" dirty="0"/>
              <a:t>F</a:t>
            </a:r>
            <a:r>
              <a:rPr lang="en-US" altLang="en-US" dirty="0">
                <a:latin typeface="Times New Roman" panose="02020603050405020304" pitchFamily="18" charset="0"/>
              </a:rPr>
              <a:t>-</a:t>
            </a:r>
            <a:r>
              <a:rPr lang="en-US" altLang="en-US" dirty="0"/>
              <a:t>Test to Compare </a:t>
            </a:r>
            <a:r>
              <a:rPr lang="en-US" altLang="en-US" i="1" dirty="0">
                <a:latin typeface="Symbol" panose="05050102010706020507" pitchFamily="18" charset="2"/>
              </a:rPr>
              <a:t>s</a:t>
            </a:r>
            <a:r>
              <a:rPr lang="en-US" altLang="en-US" baseline="-25000" dirty="0"/>
              <a:t>1</a:t>
            </a:r>
            <a:r>
              <a:rPr lang="en-US" altLang="en-US" baseline="30000" dirty="0"/>
              <a:t>2</a:t>
            </a:r>
            <a:r>
              <a:rPr lang="en-US" altLang="en-US" dirty="0"/>
              <a:t> and </a:t>
            </a:r>
            <a:r>
              <a:rPr lang="en-US" altLang="en-US" i="1" dirty="0">
                <a:latin typeface="Symbol" panose="05050102010706020507" pitchFamily="18" charset="2"/>
              </a:rPr>
              <a:t>s</a:t>
            </a:r>
            <a:r>
              <a:rPr lang="en-US" altLang="en-US" baseline="-25000" dirty="0"/>
              <a:t>2</a:t>
            </a:r>
            <a:r>
              <a:rPr lang="en-US" altLang="en-US" baseline="30000" dirty="0"/>
              <a:t>2</a:t>
            </a:r>
            <a:endParaRPr lang="el-GR" altLang="en-US" dirty="0"/>
          </a:p>
        </p:txBody>
      </p:sp>
      <p:sp>
        <p:nvSpPr>
          <p:cNvPr id="36866" name="Text Box 3">
            <a:extLst>
              <a:ext uri="{FF2B5EF4-FFF2-40B4-BE49-F238E27FC236}">
                <a16:creationId xmlns:a16="http://schemas.microsoft.com/office/drawing/2014/main" xmlns="" id="{B64EA221-B066-4481-A58D-DC371493E6D9}"/>
              </a:ext>
            </a:extLst>
          </p:cNvPr>
          <p:cNvSpPr txBox="1">
            <a:spLocks noChangeArrowheads="1"/>
          </p:cNvSpPr>
          <p:nvPr/>
        </p:nvSpPr>
        <p:spPr bwMode="auto">
          <a:xfrm>
            <a:off x="276225" y="1330032"/>
            <a:ext cx="8610600" cy="491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134596" name="Text Box 4">
            <a:extLst>
              <a:ext uri="{FF2B5EF4-FFF2-40B4-BE49-F238E27FC236}">
                <a16:creationId xmlns:a16="http://schemas.microsoft.com/office/drawing/2014/main" xmlns="" id="{DE8E27B5-A26F-4724-9083-233E53207317}"/>
              </a:ext>
            </a:extLst>
          </p:cNvPr>
          <p:cNvSpPr txBox="1">
            <a:spLocks noChangeArrowheads="1"/>
          </p:cNvSpPr>
          <p:nvPr/>
        </p:nvSpPr>
        <p:spPr bwMode="auto">
          <a:xfrm>
            <a:off x="366713" y="2022182"/>
            <a:ext cx="4670425"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40000"/>
              </a:spcBef>
              <a:buClr>
                <a:schemeClr val="accent1"/>
              </a:buClr>
              <a:buFontTx/>
              <a:buAutoNum type="arabicPeriod"/>
            </a:pPr>
            <a:r>
              <a:rPr lang="en-US" altLang="en-US" sz="2600" dirty="0">
                <a:latin typeface="Times New Roman" panose="02020603050405020304" pitchFamily="18" charset="0"/>
                <a:cs typeface="Times New Roman" panose="02020603050405020304" pitchFamily="18" charset="0"/>
              </a:rPr>
              <a:t>Verify that the samples are random and independent, and the populations have normal distributions.</a:t>
            </a:r>
            <a:endParaRPr lang="en-US" altLang="en-US" sz="2600" dirty="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40000"/>
              </a:spcBef>
              <a:buClr>
                <a:schemeClr val="accent1"/>
              </a:buClr>
              <a:buFontTx/>
              <a:buAutoNum type="arabicPeriod"/>
            </a:pPr>
            <a:r>
              <a:rPr lang="en-US" altLang="en-US" sz="2600" dirty="0">
                <a:latin typeface="Times New Roman" panose="02020603050405020304" pitchFamily="18" charset="0"/>
                <a:cs typeface="Times New Roman" panose="02020603050405020304" pitchFamily="18" charset="0"/>
              </a:rPr>
              <a:t>Identify the claim. State the null and alternative hypotheses.</a:t>
            </a:r>
            <a:endParaRPr lang="en-US" altLang="en-US" sz="2600" dirty="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40000"/>
              </a:spcBef>
              <a:buClr>
                <a:schemeClr val="accent1"/>
              </a:buClr>
              <a:buFontTx/>
              <a:buAutoNum type="arabicPeriod"/>
            </a:pPr>
            <a:r>
              <a:rPr lang="en-US" altLang="en-US" sz="2600" dirty="0">
                <a:latin typeface="Times New Roman" panose="02020603050405020304" pitchFamily="18" charset="0"/>
                <a:cs typeface="Times New Roman" panose="02020603050405020304" pitchFamily="18" charset="0"/>
                <a:sym typeface="Symbol" panose="05050102010706020507" pitchFamily="18" charset="2"/>
              </a:rPr>
              <a:t>Specify the level of significance.</a:t>
            </a:r>
          </a:p>
        </p:txBody>
      </p:sp>
      <p:sp>
        <p:nvSpPr>
          <p:cNvPr id="68613" name="Text Box 8">
            <a:extLst>
              <a:ext uri="{FF2B5EF4-FFF2-40B4-BE49-F238E27FC236}">
                <a16:creationId xmlns:a16="http://schemas.microsoft.com/office/drawing/2014/main" xmlns="" id="{EDC9A64F-3926-460B-BEB7-A1149E124B18}"/>
              </a:ext>
            </a:extLst>
          </p:cNvPr>
          <p:cNvSpPr txBox="1">
            <a:spLocks noChangeArrowheads="1"/>
          </p:cNvSpPr>
          <p:nvPr/>
        </p:nvSpPr>
        <p:spPr bwMode="auto">
          <a:xfrm>
            <a:off x="5478463" y="3785895"/>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State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and </a:t>
            </a:r>
            <a:r>
              <a:rPr lang="en-US" altLang="en-US" sz="2600" i="1">
                <a:latin typeface="Times New Roman" panose="02020603050405020304" pitchFamily="18" charset="0"/>
              </a:rPr>
              <a:t>H</a:t>
            </a:r>
            <a:r>
              <a:rPr lang="en-US" altLang="en-US" sz="2600" i="1" baseline="-25000">
                <a:latin typeface="Times New Roman" panose="02020603050405020304" pitchFamily="18" charset="0"/>
              </a:rPr>
              <a:t>a</a:t>
            </a:r>
            <a:r>
              <a:rPr lang="en-US" altLang="en-US" sz="2600">
                <a:latin typeface="Times New Roman" panose="02020603050405020304" pitchFamily="18" charset="0"/>
              </a:rPr>
              <a:t>. </a:t>
            </a:r>
          </a:p>
        </p:txBody>
      </p:sp>
      <p:sp>
        <p:nvSpPr>
          <p:cNvPr id="1134601" name="Text Box 9">
            <a:extLst>
              <a:ext uri="{FF2B5EF4-FFF2-40B4-BE49-F238E27FC236}">
                <a16:creationId xmlns:a16="http://schemas.microsoft.com/office/drawing/2014/main" xmlns="" id="{BBA96503-DA6F-4D3D-A7E5-E9F9EDE703EA}"/>
              </a:ext>
            </a:extLst>
          </p:cNvPr>
          <p:cNvSpPr txBox="1">
            <a:spLocks noChangeArrowheads="1"/>
          </p:cNvSpPr>
          <p:nvPr/>
        </p:nvSpPr>
        <p:spPr bwMode="auto">
          <a:xfrm>
            <a:off x="5754688" y="4836820"/>
            <a:ext cx="16033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Identify </a:t>
            </a:r>
            <a:r>
              <a:rPr lang="el-GR" altLang="en-US" sz="2600" i="1">
                <a:latin typeface="Times New Roman" panose="02020603050405020304" pitchFamily="18" charset="0"/>
                <a:sym typeface="Symbol" panose="05050102010706020507" pitchFamily="18" charset="2"/>
              </a:rPr>
              <a:t>α</a:t>
            </a:r>
            <a:r>
              <a:rPr lang="en-US" altLang="en-US" sz="2600">
                <a:latin typeface="Times New Roman" panose="02020603050405020304" pitchFamily="18" charset="0"/>
                <a:sym typeface="Symbol" panose="05050102010706020507" pitchFamily="18" charset="2"/>
              </a:rPr>
              <a:t>.</a:t>
            </a:r>
          </a:p>
        </p:txBody>
      </p:sp>
      <p:sp>
        <p:nvSpPr>
          <p:cNvPr id="36870" name="Text Box 26">
            <a:extLst>
              <a:ext uri="{FF2B5EF4-FFF2-40B4-BE49-F238E27FC236}">
                <a16:creationId xmlns:a16="http://schemas.microsoft.com/office/drawing/2014/main" xmlns="" id="{98F3F6B9-2B7C-445F-9C9B-670DA9AD656C}"/>
              </a:ext>
            </a:extLst>
          </p:cNvPr>
          <p:cNvSpPr txBox="1">
            <a:spLocks noChangeArrowheads="1"/>
          </p:cNvSpPr>
          <p:nvPr/>
        </p:nvSpPr>
        <p:spPr bwMode="auto">
          <a:xfrm>
            <a:off x="407988" y="1485607"/>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36871" name="Footer Placeholder 2">
            <a:extLst>
              <a:ext uri="{FF2B5EF4-FFF2-40B4-BE49-F238E27FC236}">
                <a16:creationId xmlns:a16="http://schemas.microsoft.com/office/drawing/2014/main" xmlns="" id="{9D83844B-7D61-4CC1-A006-8E4B707A0F8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5982282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3459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61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3459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346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P spid="113460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a:extLst>
              <a:ext uri="{FF2B5EF4-FFF2-40B4-BE49-F238E27FC236}">
                <a16:creationId xmlns:a16="http://schemas.microsoft.com/office/drawing/2014/main" xmlns="" id="{964DF096-CCC9-4853-9B25-A25FB551D719}"/>
              </a:ext>
            </a:extLst>
          </p:cNvPr>
          <p:cNvSpPr>
            <a:spLocks noGrp="1" noChangeArrowheads="1"/>
          </p:cNvSpPr>
          <p:nvPr>
            <p:ph type="title"/>
          </p:nvPr>
        </p:nvSpPr>
        <p:spPr/>
        <p:txBody>
          <a:bodyPr/>
          <a:lstStyle/>
          <a:p>
            <a:pPr eaLnBrk="1" hangingPunct="1"/>
            <a:r>
              <a:rPr lang="en-US" altLang="en-US" dirty="0"/>
              <a:t>Using a Two</a:t>
            </a:r>
            <a:r>
              <a:rPr lang="en-US" altLang="en-US" dirty="0">
                <a:latin typeface="Times New Roman" panose="02020603050405020304" pitchFamily="18" charset="0"/>
              </a:rPr>
              <a:t>-</a:t>
            </a:r>
            <a:r>
              <a:rPr lang="en-US" altLang="en-US" dirty="0"/>
              <a:t>Sample </a:t>
            </a:r>
            <a:r>
              <a:rPr lang="en-US" altLang="en-US" i="1" dirty="0"/>
              <a:t>F</a:t>
            </a:r>
            <a:r>
              <a:rPr lang="en-US" altLang="en-US" dirty="0">
                <a:latin typeface="Times New Roman" panose="02020603050405020304" pitchFamily="18" charset="0"/>
              </a:rPr>
              <a:t>-</a:t>
            </a:r>
            <a:r>
              <a:rPr lang="en-US" altLang="en-US" dirty="0"/>
              <a:t>Test to Compare </a:t>
            </a:r>
            <a:r>
              <a:rPr lang="en-US" altLang="en-US" i="1" dirty="0">
                <a:latin typeface="Symbol" panose="05050102010706020507" pitchFamily="18" charset="2"/>
              </a:rPr>
              <a:t>s</a:t>
            </a:r>
            <a:r>
              <a:rPr lang="en-US" altLang="en-US" baseline="-25000" dirty="0"/>
              <a:t>1</a:t>
            </a:r>
            <a:r>
              <a:rPr lang="en-US" altLang="en-US" baseline="30000" dirty="0"/>
              <a:t>2</a:t>
            </a:r>
            <a:r>
              <a:rPr lang="en-US" altLang="en-US" dirty="0"/>
              <a:t> and </a:t>
            </a:r>
            <a:r>
              <a:rPr lang="en-US" altLang="en-US" i="1" dirty="0">
                <a:latin typeface="Symbol" panose="05050102010706020507" pitchFamily="18" charset="2"/>
              </a:rPr>
              <a:t>s</a:t>
            </a:r>
            <a:r>
              <a:rPr lang="en-US" altLang="en-US" baseline="-25000" dirty="0"/>
              <a:t>2</a:t>
            </a:r>
            <a:r>
              <a:rPr lang="en-US" altLang="en-US" baseline="30000" dirty="0"/>
              <a:t>2</a:t>
            </a:r>
            <a:endParaRPr lang="el-GR" altLang="en-US" dirty="0"/>
          </a:p>
        </p:txBody>
      </p:sp>
      <p:sp>
        <p:nvSpPr>
          <p:cNvPr id="38914" name="Text Box 3">
            <a:extLst>
              <a:ext uri="{FF2B5EF4-FFF2-40B4-BE49-F238E27FC236}">
                <a16:creationId xmlns:a16="http://schemas.microsoft.com/office/drawing/2014/main" xmlns="" id="{6B64AF45-DA83-4F29-B26E-D42B7ADAF7CA}"/>
              </a:ext>
            </a:extLst>
          </p:cNvPr>
          <p:cNvSpPr txBox="1">
            <a:spLocks noChangeArrowheads="1"/>
          </p:cNvSpPr>
          <p:nvPr/>
        </p:nvSpPr>
        <p:spPr bwMode="auto">
          <a:xfrm>
            <a:off x="247650" y="1396129"/>
            <a:ext cx="8610600" cy="506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136647" name="Text Box 7">
            <a:extLst>
              <a:ext uri="{FF2B5EF4-FFF2-40B4-BE49-F238E27FC236}">
                <a16:creationId xmlns:a16="http://schemas.microsoft.com/office/drawing/2014/main" xmlns="" id="{55D29779-1E66-48C5-BFAB-6849FA97A2A2}"/>
              </a:ext>
            </a:extLst>
          </p:cNvPr>
          <p:cNvSpPr txBox="1">
            <a:spLocks noChangeArrowheads="1"/>
          </p:cNvSpPr>
          <p:nvPr/>
        </p:nvSpPr>
        <p:spPr bwMode="auto">
          <a:xfrm>
            <a:off x="365125" y="2040654"/>
            <a:ext cx="4424363"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40000"/>
              </a:spcBef>
              <a:buClr>
                <a:schemeClr val="accent1"/>
              </a:buClr>
              <a:buFont typeface="Arial" panose="020B0604020202020204" pitchFamily="34" charset="0"/>
              <a:buAutoNum type="arabicPeriod" startAt="4"/>
            </a:pPr>
            <a:r>
              <a:rPr lang="en-US" altLang="en-US" sz="2600">
                <a:latin typeface="Times New Roman" panose="02020603050405020304" pitchFamily="18" charset="0"/>
                <a:cs typeface="Times New Roman" panose="02020603050405020304" pitchFamily="18" charset="0"/>
                <a:sym typeface="Symbol" panose="05050102010706020507" pitchFamily="18" charset="2"/>
              </a:rPr>
              <a:t>Identify the degrees of freedom for the numerator and the denominator.</a:t>
            </a:r>
          </a:p>
          <a:p>
            <a:pPr eaLnBrk="1" hangingPunct="1">
              <a:spcBef>
                <a:spcPct val="40000"/>
              </a:spcBef>
              <a:buClr>
                <a:schemeClr val="accent1"/>
              </a:buClr>
              <a:buFont typeface="Arial" panose="020B0604020202020204" pitchFamily="34" charset="0"/>
              <a:buAutoNum type="arabicPeriod" startAt="4"/>
            </a:pPr>
            <a:r>
              <a:rPr lang="en-US" altLang="en-US" sz="2600">
                <a:latin typeface="Times New Roman" panose="02020603050405020304" pitchFamily="18" charset="0"/>
                <a:cs typeface="Times New Roman" panose="02020603050405020304" pitchFamily="18" charset="0"/>
                <a:sym typeface="Symbol" panose="05050102010706020507" pitchFamily="18" charset="2"/>
              </a:rPr>
              <a:t>Determine the critical value.</a:t>
            </a:r>
          </a:p>
          <a:p>
            <a:pPr eaLnBrk="1" hangingPunct="1">
              <a:spcBef>
                <a:spcPct val="40000"/>
              </a:spcBef>
              <a:buClr>
                <a:schemeClr val="accent1"/>
              </a:buClr>
              <a:buFont typeface="Arial" panose="020B0604020202020204" pitchFamily="34" charset="0"/>
              <a:buAutoNum type="arabicPeriod" startAt="4"/>
            </a:pPr>
            <a:r>
              <a:rPr lang="en-US" altLang="en-US" sz="2600">
                <a:latin typeface="Times New Roman" panose="02020603050405020304" pitchFamily="18" charset="0"/>
                <a:cs typeface="Times New Roman" panose="02020603050405020304" pitchFamily="18" charset="0"/>
                <a:sym typeface="Symbol" panose="05050102010706020507" pitchFamily="18" charset="2"/>
              </a:rPr>
              <a:t>Determine the rejection region.</a:t>
            </a:r>
          </a:p>
        </p:txBody>
      </p:sp>
      <p:sp>
        <p:nvSpPr>
          <p:cNvPr id="38916" name="Text Box 26">
            <a:extLst>
              <a:ext uri="{FF2B5EF4-FFF2-40B4-BE49-F238E27FC236}">
                <a16:creationId xmlns:a16="http://schemas.microsoft.com/office/drawing/2014/main" xmlns="" id="{57ED040B-B629-48E9-B246-7A5CE34EA9BE}"/>
              </a:ext>
            </a:extLst>
          </p:cNvPr>
          <p:cNvSpPr txBox="1">
            <a:spLocks noChangeArrowheads="1"/>
          </p:cNvSpPr>
          <p:nvPr/>
        </p:nvSpPr>
        <p:spPr bwMode="auto">
          <a:xfrm>
            <a:off x="407988" y="1504079"/>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38917" name="Footer Placeholder 2">
            <a:extLst>
              <a:ext uri="{FF2B5EF4-FFF2-40B4-BE49-F238E27FC236}">
                <a16:creationId xmlns:a16="http://schemas.microsoft.com/office/drawing/2014/main" xmlns="" id="{74CF5BF0-88D5-4371-ADD8-CF9E8178F6C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10" name="Text Box 10">
            <a:extLst>
              <a:ext uri="{FF2B5EF4-FFF2-40B4-BE49-F238E27FC236}">
                <a16:creationId xmlns:a16="http://schemas.microsoft.com/office/drawing/2014/main" xmlns="" id="{832670AD-BFAD-481F-98C6-CABCC9CCEA51}"/>
              </a:ext>
            </a:extLst>
          </p:cNvPr>
          <p:cNvSpPr txBox="1">
            <a:spLocks noChangeArrowheads="1"/>
          </p:cNvSpPr>
          <p:nvPr/>
        </p:nvSpPr>
        <p:spPr bwMode="auto">
          <a:xfrm>
            <a:off x="5786438" y="3204292"/>
            <a:ext cx="2805112"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Use Table 7 in Appendix B.</a:t>
            </a:r>
            <a:endParaRPr lang="en-US" altLang="en-US" sz="2600">
              <a:latin typeface="Times New Roman" panose="02020603050405020304" pitchFamily="18" charset="0"/>
              <a:sym typeface="Symbol" panose="05050102010706020507" pitchFamily="18" charset="2"/>
            </a:endParaRPr>
          </a:p>
        </p:txBody>
      </p:sp>
      <p:sp>
        <p:nvSpPr>
          <p:cNvPr id="11" name="Text Box 11">
            <a:extLst>
              <a:ext uri="{FF2B5EF4-FFF2-40B4-BE49-F238E27FC236}">
                <a16:creationId xmlns:a16="http://schemas.microsoft.com/office/drawing/2014/main" xmlns="" id="{DB393F48-606E-448E-BBAE-71A4A18E5163}"/>
              </a:ext>
            </a:extLst>
          </p:cNvPr>
          <p:cNvSpPr txBox="1">
            <a:spLocks noChangeArrowheads="1"/>
          </p:cNvSpPr>
          <p:nvPr/>
        </p:nvSpPr>
        <p:spPr bwMode="auto">
          <a:xfrm>
            <a:off x="5748338" y="2061292"/>
            <a:ext cx="21336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d.f.</a:t>
            </a:r>
            <a:r>
              <a:rPr lang="en-US" altLang="en-US" sz="2600" baseline="-25000">
                <a:latin typeface="Times New Roman" panose="02020603050405020304" pitchFamily="18" charset="0"/>
              </a:rPr>
              <a:t>N</a:t>
            </a:r>
            <a:r>
              <a:rPr lang="en-US" altLang="en-US" sz="2600">
                <a:latin typeface="Times New Roman" panose="02020603050405020304" pitchFamily="18" charset="0"/>
              </a:rPr>
              <a:t> = </a:t>
            </a:r>
            <a:r>
              <a:rPr lang="en-US" altLang="en-US" sz="2600" i="1">
                <a:latin typeface="Times New Roman" panose="02020603050405020304" pitchFamily="18" charset="0"/>
              </a:rPr>
              <a:t>n</a:t>
            </a:r>
            <a:r>
              <a:rPr lang="en-US" altLang="en-US" sz="2600" baseline="-25000">
                <a:latin typeface="Times New Roman" panose="02020603050405020304" pitchFamily="18" charset="0"/>
              </a:rPr>
              <a:t>1</a:t>
            </a:r>
            <a:r>
              <a:rPr lang="en-US" altLang="en-US" sz="2600">
                <a:latin typeface="Times New Roman" panose="02020603050405020304" pitchFamily="18" charset="0"/>
              </a:rPr>
              <a:t> – 1 d.f.</a:t>
            </a:r>
            <a:r>
              <a:rPr lang="en-US" altLang="en-US" sz="2600" baseline="-25000">
                <a:latin typeface="Times New Roman" panose="02020603050405020304" pitchFamily="18" charset="0"/>
              </a:rPr>
              <a:t>D</a:t>
            </a:r>
            <a:r>
              <a:rPr lang="en-US" altLang="en-US" sz="2600">
                <a:latin typeface="Times New Roman" panose="02020603050405020304" pitchFamily="18" charset="0"/>
              </a:rPr>
              <a:t> = </a:t>
            </a:r>
            <a:r>
              <a:rPr lang="en-US" altLang="en-US" sz="2600" i="1">
                <a:latin typeface="Times New Roman" panose="02020603050405020304" pitchFamily="18" charset="0"/>
              </a:rPr>
              <a:t>n</a:t>
            </a:r>
            <a:r>
              <a:rPr lang="en-US" altLang="en-US" sz="2600" baseline="-25000">
                <a:latin typeface="Times New Roman" panose="02020603050405020304" pitchFamily="18" charset="0"/>
              </a:rPr>
              <a:t>2</a:t>
            </a:r>
            <a:r>
              <a:rPr lang="en-US" altLang="en-US" sz="2600">
                <a:latin typeface="Times New Roman" panose="02020603050405020304" pitchFamily="18" charset="0"/>
              </a:rPr>
              <a:t> – 1 </a:t>
            </a:r>
          </a:p>
        </p:txBody>
      </p:sp>
    </p:spTree>
    <p:extLst>
      <p:ext uri="{BB962C8B-B14F-4D97-AF65-F5344CB8AC3E}">
        <p14:creationId xmlns:p14="http://schemas.microsoft.com/office/powerpoint/2010/main" val="374416578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3664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366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a:extLst>
              <a:ext uri="{FF2B5EF4-FFF2-40B4-BE49-F238E27FC236}">
                <a16:creationId xmlns:a16="http://schemas.microsoft.com/office/drawing/2014/main" xmlns="" id="{98B45A2D-9EE6-4BC0-8319-21E3BA1F30E7}"/>
              </a:ext>
            </a:extLst>
          </p:cNvPr>
          <p:cNvSpPr>
            <a:spLocks noGrp="1" noChangeArrowheads="1"/>
          </p:cNvSpPr>
          <p:nvPr>
            <p:ph type="title"/>
          </p:nvPr>
        </p:nvSpPr>
        <p:spPr/>
        <p:txBody>
          <a:bodyPr/>
          <a:lstStyle/>
          <a:p>
            <a:pPr eaLnBrk="1" hangingPunct="1"/>
            <a:r>
              <a:rPr lang="en-US" altLang="en-US" dirty="0"/>
              <a:t>Using a Two</a:t>
            </a:r>
            <a:r>
              <a:rPr lang="en-US" altLang="en-US" dirty="0">
                <a:latin typeface="Times New Roman" panose="02020603050405020304" pitchFamily="18" charset="0"/>
              </a:rPr>
              <a:t>-</a:t>
            </a:r>
            <a:r>
              <a:rPr lang="en-US" altLang="en-US" dirty="0"/>
              <a:t>Sample </a:t>
            </a:r>
            <a:r>
              <a:rPr lang="en-US" altLang="en-US" i="1" dirty="0"/>
              <a:t>F</a:t>
            </a:r>
            <a:r>
              <a:rPr lang="en-US" altLang="en-US" dirty="0">
                <a:latin typeface="Times New Roman" panose="02020603050405020304" pitchFamily="18" charset="0"/>
              </a:rPr>
              <a:t>-</a:t>
            </a:r>
            <a:r>
              <a:rPr lang="en-US" altLang="en-US" dirty="0"/>
              <a:t>Test to Compare </a:t>
            </a:r>
            <a:r>
              <a:rPr lang="en-US" altLang="en-US" i="1" dirty="0">
                <a:latin typeface="Symbol" panose="05050102010706020507" pitchFamily="18" charset="2"/>
              </a:rPr>
              <a:t>s</a:t>
            </a:r>
            <a:r>
              <a:rPr lang="en-US" altLang="en-US" baseline="-25000" dirty="0"/>
              <a:t>1</a:t>
            </a:r>
            <a:r>
              <a:rPr lang="en-US" altLang="en-US" baseline="30000" dirty="0"/>
              <a:t>2</a:t>
            </a:r>
            <a:r>
              <a:rPr lang="en-US" altLang="en-US" dirty="0"/>
              <a:t> and </a:t>
            </a:r>
            <a:r>
              <a:rPr lang="en-US" altLang="en-US" i="1" dirty="0">
                <a:latin typeface="Symbol" panose="05050102010706020507" pitchFamily="18" charset="2"/>
              </a:rPr>
              <a:t>s</a:t>
            </a:r>
            <a:r>
              <a:rPr lang="en-US" altLang="en-US" baseline="-25000" dirty="0"/>
              <a:t>2</a:t>
            </a:r>
            <a:r>
              <a:rPr lang="en-US" altLang="en-US" baseline="30000" dirty="0"/>
              <a:t>2</a:t>
            </a:r>
            <a:endParaRPr lang="el-GR" altLang="en-US" dirty="0"/>
          </a:p>
        </p:txBody>
      </p:sp>
      <p:sp>
        <p:nvSpPr>
          <p:cNvPr id="40962" name="Text Box 3">
            <a:extLst>
              <a:ext uri="{FF2B5EF4-FFF2-40B4-BE49-F238E27FC236}">
                <a16:creationId xmlns:a16="http://schemas.microsoft.com/office/drawing/2014/main" xmlns="" id="{A2927D5C-A855-4B0E-B556-6F781C7BAF05}"/>
              </a:ext>
            </a:extLst>
          </p:cNvPr>
          <p:cNvSpPr txBox="1">
            <a:spLocks noChangeArrowheads="1"/>
          </p:cNvSpPr>
          <p:nvPr/>
        </p:nvSpPr>
        <p:spPr bwMode="auto">
          <a:xfrm>
            <a:off x="247650" y="1368421"/>
            <a:ext cx="8610600" cy="506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136646" name="Text Box 6">
            <a:extLst>
              <a:ext uri="{FF2B5EF4-FFF2-40B4-BE49-F238E27FC236}">
                <a16:creationId xmlns:a16="http://schemas.microsoft.com/office/drawing/2014/main" xmlns="" id="{7CD8F82F-C048-4DD4-A4E0-AF179D874406}"/>
              </a:ext>
            </a:extLst>
          </p:cNvPr>
          <p:cNvSpPr txBox="1">
            <a:spLocks noChangeArrowheads="1"/>
          </p:cNvSpPr>
          <p:nvPr/>
        </p:nvSpPr>
        <p:spPr bwMode="auto">
          <a:xfrm>
            <a:off x="5983288" y="3362321"/>
            <a:ext cx="28194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a:t>
            </a:r>
            <a:r>
              <a:rPr lang="en-US" altLang="en-US" sz="2600" i="1">
                <a:latin typeface="Times New Roman" panose="02020603050405020304" pitchFamily="18" charset="0"/>
              </a:rPr>
              <a:t>F</a:t>
            </a:r>
            <a:r>
              <a:rPr lang="en-US" altLang="en-US" sz="2600">
                <a:latin typeface="Times New Roman" panose="02020603050405020304" pitchFamily="18" charset="0"/>
              </a:rPr>
              <a:t> is in the rejection region,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p>
        </p:txBody>
      </p:sp>
      <p:sp>
        <p:nvSpPr>
          <p:cNvPr id="1136647" name="Text Box 7">
            <a:extLst>
              <a:ext uri="{FF2B5EF4-FFF2-40B4-BE49-F238E27FC236}">
                <a16:creationId xmlns:a16="http://schemas.microsoft.com/office/drawing/2014/main" xmlns="" id="{06223DDA-B15C-422E-AE2A-3FD073693861}"/>
              </a:ext>
            </a:extLst>
          </p:cNvPr>
          <p:cNvSpPr txBox="1">
            <a:spLocks noChangeArrowheads="1"/>
          </p:cNvSpPr>
          <p:nvPr/>
        </p:nvSpPr>
        <p:spPr bwMode="auto">
          <a:xfrm>
            <a:off x="365125" y="2012946"/>
            <a:ext cx="4424363"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40000"/>
              </a:spcBef>
              <a:buClr>
                <a:schemeClr val="accent1"/>
              </a:buClr>
              <a:buFont typeface="Arial" panose="020B0604020202020204" pitchFamily="34" charset="0"/>
              <a:buAutoNum type="arabicPeriod" startAt="7"/>
            </a:pPr>
            <a:r>
              <a:rPr lang="en-US" altLang="en-US" sz="2600">
                <a:latin typeface="Times New Roman" panose="02020603050405020304" pitchFamily="18" charset="0"/>
                <a:cs typeface="Times New Roman" panose="02020603050405020304" pitchFamily="18" charset="0"/>
                <a:sym typeface="Symbol" panose="05050102010706020507" pitchFamily="18" charset="2"/>
              </a:rPr>
              <a:t>Find the test statistic and sketch the sampling distribution. </a:t>
            </a:r>
          </a:p>
          <a:p>
            <a:pPr eaLnBrk="1" hangingPunct="1">
              <a:spcBef>
                <a:spcPct val="40000"/>
              </a:spcBef>
              <a:buClr>
                <a:schemeClr val="accent1"/>
              </a:buClr>
              <a:buFont typeface="Arial" panose="020B0604020202020204" pitchFamily="34" charset="0"/>
              <a:buAutoNum type="arabicPeriod" startAt="7"/>
            </a:pPr>
            <a:r>
              <a:rPr lang="en-US" altLang="en-US" sz="2600">
                <a:latin typeface="Times New Roman" panose="02020603050405020304" pitchFamily="18" charset="0"/>
                <a:cs typeface="Times New Roman" panose="02020603050405020304" pitchFamily="18" charset="0"/>
                <a:sym typeface="Symbol" panose="05050102010706020507" pitchFamily="18" charset="2"/>
              </a:rPr>
              <a:t>Make a decision to reject or fail to reject the null hypothesis. </a:t>
            </a:r>
          </a:p>
          <a:p>
            <a:pPr eaLnBrk="1" hangingPunct="1">
              <a:spcBef>
                <a:spcPct val="40000"/>
              </a:spcBef>
              <a:buClr>
                <a:schemeClr val="accent1"/>
              </a:buClr>
              <a:buFont typeface="Arial" panose="020B0604020202020204" pitchFamily="34" charset="0"/>
              <a:buAutoNum type="arabicPeriod" startAt="7"/>
            </a:pPr>
            <a:r>
              <a:rPr lang="en-US" altLang="en-US" sz="2600">
                <a:latin typeface="Times New Roman" panose="02020603050405020304" pitchFamily="18" charset="0"/>
                <a:cs typeface="Times New Roman" panose="02020603050405020304" pitchFamily="18" charset="0"/>
                <a:sym typeface="Symbol" panose="05050102010706020507" pitchFamily="18" charset="2"/>
              </a:rPr>
              <a:t>Interpret the decision in the context of the original claim</a:t>
            </a:r>
            <a:r>
              <a:rPr lang="en-US" altLang="en-US" sz="2600">
                <a:latin typeface="Times New Roman" panose="02020603050405020304" pitchFamily="18" charset="0"/>
                <a:sym typeface="Symbol" panose="05050102010706020507" pitchFamily="18" charset="2"/>
              </a:rPr>
              <a:t>.</a:t>
            </a:r>
          </a:p>
        </p:txBody>
      </p:sp>
      <p:graphicFrame>
        <p:nvGraphicFramePr>
          <p:cNvPr id="1136648" name="Object 8">
            <a:extLst>
              <a:ext uri="{FF2B5EF4-FFF2-40B4-BE49-F238E27FC236}">
                <a16:creationId xmlns:a16="http://schemas.microsoft.com/office/drawing/2014/main" xmlns="" id="{B527E930-7CE9-4F36-B6BA-7A12EF55AECA}"/>
              </a:ext>
            </a:extLst>
          </p:cNvPr>
          <p:cNvGraphicFramePr>
            <a:graphicFrameLocks noGrp="1" noChangeAspect="1"/>
          </p:cNvGraphicFramePr>
          <p:nvPr>
            <p:ph idx="1"/>
            <p:extLst>
              <p:ext uri="{D42A27DB-BD31-4B8C-83A1-F6EECF244321}">
                <p14:modId xmlns:p14="http://schemas.microsoft.com/office/powerpoint/2010/main" val="1276495053"/>
              </p:ext>
            </p:extLst>
          </p:nvPr>
        </p:nvGraphicFramePr>
        <p:xfrm>
          <a:off x="6054475" y="2178043"/>
          <a:ext cx="857250" cy="833437"/>
        </p:xfrm>
        <a:graphic>
          <a:graphicData uri="http://schemas.openxmlformats.org/presentationml/2006/ole">
            <mc:AlternateContent xmlns:mc="http://schemas.openxmlformats.org/markup-compatibility/2006">
              <mc:Choice xmlns:v="urn:schemas-microsoft-com:vml" Requires="v">
                <p:oleObj spid="_x0000_s15393" name="Equation" r:id="rId4" imgW="901440" imgH="876240" progId="Equation.DSMT4">
                  <p:embed/>
                </p:oleObj>
              </mc:Choice>
              <mc:Fallback>
                <p:oleObj name="Equation" r:id="rId4" imgW="901440" imgH="876240" progId="Equation.DSMT4">
                  <p:embed/>
                  <p:pic>
                    <p:nvPicPr>
                      <p:cNvPr id="1136648" name="Object 8">
                        <a:extLst>
                          <a:ext uri="{FF2B5EF4-FFF2-40B4-BE49-F238E27FC236}">
                            <a16:creationId xmlns:a16="http://schemas.microsoft.com/office/drawing/2014/main" xmlns="" id="{B527E930-7CE9-4F36-B6BA-7A12EF55AECA}"/>
                          </a:ext>
                        </a:extLst>
                      </p:cNvPr>
                      <p:cNvPicPr>
                        <a:picLocks noChangeAspect="1" noChangeArrowheads="1"/>
                      </p:cNvPicPr>
                      <p:nvPr/>
                    </p:nvPicPr>
                    <p:blipFill>
                      <a:blip r:embed="rId5"/>
                      <a:srcRect/>
                      <a:stretch>
                        <a:fillRect/>
                      </a:stretch>
                    </p:blipFill>
                    <p:spPr bwMode="auto">
                      <a:xfrm>
                        <a:off x="6054475" y="2178043"/>
                        <a:ext cx="857250" cy="833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966" name="Text Box 26">
            <a:extLst>
              <a:ext uri="{FF2B5EF4-FFF2-40B4-BE49-F238E27FC236}">
                <a16:creationId xmlns:a16="http://schemas.microsoft.com/office/drawing/2014/main" xmlns="" id="{146156EC-4546-453D-ACF0-072B6E18E02B}"/>
              </a:ext>
            </a:extLst>
          </p:cNvPr>
          <p:cNvSpPr txBox="1">
            <a:spLocks noChangeArrowheads="1"/>
          </p:cNvSpPr>
          <p:nvPr/>
        </p:nvSpPr>
        <p:spPr bwMode="auto">
          <a:xfrm>
            <a:off x="407988" y="1476371"/>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40967" name="Footer Placeholder 2">
            <a:extLst>
              <a:ext uri="{FF2B5EF4-FFF2-40B4-BE49-F238E27FC236}">
                <a16:creationId xmlns:a16="http://schemas.microsoft.com/office/drawing/2014/main" xmlns="" id="{8AA042EB-FA44-484B-ACF4-66462B2307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3136637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36647">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36646"/>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366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46" grpId="0"/>
      <p:bldP spid="113664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a16="http://schemas.microsoft.com/office/drawing/2014/main" xmlns="" id="{DEDD7A5F-B305-47EF-AD65-57B6676A8C46}"/>
              </a:ext>
            </a:extLst>
          </p:cNvPr>
          <p:cNvSpPr>
            <a:spLocks noGrp="1"/>
          </p:cNvSpPr>
          <p:nvPr>
            <p:ph type="title"/>
          </p:nvPr>
        </p:nvSpPr>
        <p:spPr/>
        <p:txBody>
          <a:bodyPr/>
          <a:lstStyle/>
          <a:p>
            <a:pPr eaLnBrk="1" hangingPunct="1"/>
            <a:r>
              <a:rPr lang="en-US" altLang="en-US"/>
              <a:t>Chapter Outline</a:t>
            </a:r>
          </a:p>
        </p:txBody>
      </p:sp>
      <p:sp>
        <p:nvSpPr>
          <p:cNvPr id="12290" name="Content Placeholder 2">
            <a:extLst>
              <a:ext uri="{FF2B5EF4-FFF2-40B4-BE49-F238E27FC236}">
                <a16:creationId xmlns:a16="http://schemas.microsoft.com/office/drawing/2014/main" xmlns="" id="{FFC1E298-7CD3-49B4-A528-71C8870A1A40}"/>
              </a:ext>
            </a:extLst>
          </p:cNvPr>
          <p:cNvSpPr>
            <a:spLocks noGrp="1"/>
          </p:cNvSpPr>
          <p:nvPr>
            <p:ph idx="1"/>
          </p:nvPr>
        </p:nvSpPr>
        <p:spPr/>
        <p:txBody>
          <a:bodyPr/>
          <a:lstStyle/>
          <a:p>
            <a:pPr eaLnBrk="1" hangingPunct="1"/>
            <a:r>
              <a:rPr lang="en-US" altLang="en-US" dirty="0"/>
              <a:t>10.1 </a:t>
            </a:r>
            <a:r>
              <a:rPr lang="en-US" altLang="en-US"/>
              <a:t>Goodness-of-Fit Test</a:t>
            </a:r>
            <a:endParaRPr lang="en-US" altLang="en-US" dirty="0"/>
          </a:p>
          <a:p>
            <a:pPr eaLnBrk="1" hangingPunct="1"/>
            <a:r>
              <a:rPr lang="en-US" altLang="en-US" dirty="0"/>
              <a:t>10.2 Independence</a:t>
            </a:r>
          </a:p>
          <a:p>
            <a:pPr eaLnBrk="1" hangingPunct="1"/>
            <a:r>
              <a:rPr lang="en-US" altLang="en-US" dirty="0"/>
              <a:t>10.3 Comparing Two Variances</a:t>
            </a:r>
          </a:p>
          <a:p>
            <a:pPr eaLnBrk="1" hangingPunct="1"/>
            <a:r>
              <a:rPr lang="en-US" altLang="en-US" dirty="0"/>
              <a:t>10.4 Analysis of Variance</a:t>
            </a:r>
          </a:p>
        </p:txBody>
      </p:sp>
      <p:sp>
        <p:nvSpPr>
          <p:cNvPr id="12291" name="Footer Placeholder 2">
            <a:extLst>
              <a:ext uri="{FF2B5EF4-FFF2-40B4-BE49-F238E27FC236}">
                <a16:creationId xmlns:a16="http://schemas.microsoft.com/office/drawing/2014/main" xmlns="" id="{65D2E86D-DE14-4C63-B30E-A028C9A714F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099368585"/>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a16="http://schemas.microsoft.com/office/drawing/2014/main" xmlns="" id="{8F687720-AD05-4107-9BD6-C2D152FC0D9B}"/>
              </a:ext>
            </a:extLst>
          </p:cNvPr>
          <p:cNvSpPr>
            <a:spLocks noGrp="1"/>
          </p:cNvSpPr>
          <p:nvPr>
            <p:ph type="title"/>
          </p:nvPr>
        </p:nvSpPr>
        <p:spPr>
          <a:xfrm>
            <a:off x="271463" y="119063"/>
            <a:ext cx="8686800" cy="1143000"/>
          </a:xfrm>
        </p:spPr>
        <p:txBody>
          <a:bodyPr/>
          <a:lstStyle/>
          <a:p>
            <a:pPr eaLnBrk="1" hangingPunct="1"/>
            <a:r>
              <a:rPr lang="en-US" altLang="en-US" dirty="0">
                <a:solidFill>
                  <a:srgbClr val="83BB35"/>
                </a:solidFill>
              </a:rPr>
              <a:t>Example: Performing a Two-Sample </a:t>
            </a:r>
            <a:r>
              <a:rPr lang="en-US" altLang="en-US" i="1" dirty="0">
                <a:solidFill>
                  <a:srgbClr val="83BB35"/>
                </a:solidFill>
              </a:rPr>
              <a:t>F</a:t>
            </a:r>
            <a:r>
              <a:rPr lang="en-US" altLang="en-US" dirty="0">
                <a:solidFill>
                  <a:srgbClr val="83BB35"/>
                </a:solidFill>
              </a:rPr>
              <a:t>-Test</a:t>
            </a:r>
          </a:p>
        </p:txBody>
      </p:sp>
      <p:sp>
        <p:nvSpPr>
          <p:cNvPr id="43010" name="Content Placeholder 2">
            <a:extLst>
              <a:ext uri="{FF2B5EF4-FFF2-40B4-BE49-F238E27FC236}">
                <a16:creationId xmlns:a16="http://schemas.microsoft.com/office/drawing/2014/main" xmlns="" id="{BC67DAAE-A83D-4C60-8521-481BF1C6ECF3}"/>
              </a:ext>
            </a:extLst>
          </p:cNvPr>
          <p:cNvSpPr>
            <a:spLocks noGrp="1"/>
          </p:cNvSpPr>
          <p:nvPr>
            <p:ph idx="1"/>
          </p:nvPr>
        </p:nvSpPr>
        <p:spPr>
          <a:xfrm>
            <a:off x="457200" y="1600200"/>
            <a:ext cx="8229600" cy="4068763"/>
          </a:xfrm>
        </p:spPr>
        <p:txBody>
          <a:bodyPr/>
          <a:lstStyle/>
          <a:p>
            <a:pPr marL="0" indent="0" eaLnBrk="1" hangingPunct="1">
              <a:buFont typeface="Arial" panose="020B0604020202020204" pitchFamily="34" charset="0"/>
              <a:buNone/>
            </a:pPr>
            <a:r>
              <a:rPr lang="en-US" altLang="en-US"/>
              <a:t>A restaurant manager is designing a system that is intended to decrease the variance of the time customers wait before their meals are served. Under the old system, a random sample of 10 customers had a variance of 400. Under the new system, a random sample of 21 customers had a variance of 256. At </a:t>
            </a:r>
            <a:br>
              <a:rPr lang="en-US" altLang="en-US"/>
            </a:br>
            <a:r>
              <a:rPr lang="el-GR" altLang="en-US" i="1"/>
              <a:t>α</a:t>
            </a:r>
            <a:r>
              <a:rPr lang="en-US" altLang="en-US"/>
              <a:t> =  0.10, is there enough evidence to convince the manager to switch to the new system? Assume both populations are normally distributed.</a:t>
            </a:r>
          </a:p>
          <a:p>
            <a:pPr marL="0" indent="0" eaLnBrk="1" hangingPunct="1">
              <a:buFont typeface="Arial" panose="020B0604020202020204" pitchFamily="34" charset="0"/>
              <a:buNone/>
            </a:pPr>
            <a:endParaRPr lang="en-US" altLang="en-US"/>
          </a:p>
        </p:txBody>
      </p:sp>
      <p:sp>
        <p:nvSpPr>
          <p:cNvPr id="43011" name="Footer Placeholder 2">
            <a:extLst>
              <a:ext uri="{FF2B5EF4-FFF2-40B4-BE49-F238E27FC236}">
                <a16:creationId xmlns:a16="http://schemas.microsoft.com/office/drawing/2014/main" xmlns="" id="{EE619E89-7112-4676-8FED-8D67503F7DC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3901814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4553C552-BBA1-4C85-8467-42FFB6DC41E3}"/>
              </a:ext>
            </a:extLst>
          </p:cNvPr>
          <p:cNvSpPr>
            <a:spLocks noGrp="1"/>
          </p:cNvSpPr>
          <p:nvPr>
            <p:ph idx="1"/>
          </p:nvPr>
        </p:nvSpPr>
        <p:spPr/>
        <p:txBody>
          <a:bodyPr/>
          <a:lstStyle/>
          <a:p>
            <a:pPr marL="0" indent="0">
              <a:buNone/>
            </a:pPr>
            <a:r>
              <a:rPr lang="en-US" dirty="0"/>
              <a:t>Because 400 &gt; 256, </a:t>
            </a:r>
            <a:r>
              <a:rPr lang="en-US" i="1" dirty="0">
                <a:latin typeface="+mn-lt"/>
              </a:rPr>
              <a:t>s</a:t>
            </a:r>
            <a:r>
              <a:rPr lang="en-US" baseline="-25000" dirty="0"/>
              <a:t>1</a:t>
            </a:r>
            <a:r>
              <a:rPr lang="en-US" baseline="30000" dirty="0"/>
              <a:t>2</a:t>
            </a:r>
            <a:r>
              <a:rPr lang="en-US" dirty="0"/>
              <a:t> = 400 and </a:t>
            </a:r>
            <a:r>
              <a:rPr lang="en-US" i="1" dirty="0">
                <a:latin typeface="+mn-lt"/>
              </a:rPr>
              <a:t>s</a:t>
            </a:r>
            <a:r>
              <a:rPr lang="en-US" baseline="-25000" dirty="0"/>
              <a:t>2</a:t>
            </a:r>
            <a:r>
              <a:rPr lang="en-US" baseline="30000" dirty="0"/>
              <a:t>2</a:t>
            </a:r>
            <a:r>
              <a:rPr lang="en-US" dirty="0"/>
              <a:t> = 256. Therefore, </a:t>
            </a:r>
            <a:r>
              <a:rPr lang="en-US" i="1" dirty="0">
                <a:latin typeface="+mn-lt"/>
              </a:rPr>
              <a:t>s</a:t>
            </a:r>
            <a:r>
              <a:rPr lang="en-US" baseline="-25000" dirty="0"/>
              <a:t>1</a:t>
            </a:r>
            <a:r>
              <a:rPr lang="en-US" baseline="30000" dirty="0"/>
              <a:t>2</a:t>
            </a:r>
            <a:r>
              <a:rPr lang="en-US" dirty="0"/>
              <a:t> and </a:t>
            </a:r>
            <a:r>
              <a:rPr lang="en-US" i="1" dirty="0">
                <a:latin typeface="Symbol" panose="05050102010706020507" pitchFamily="18" charset="2"/>
              </a:rPr>
              <a:t>s</a:t>
            </a:r>
            <a:r>
              <a:rPr lang="en-US" baseline="-25000" dirty="0"/>
              <a:t>1</a:t>
            </a:r>
            <a:r>
              <a:rPr lang="en-US" baseline="30000" dirty="0"/>
              <a:t>2</a:t>
            </a:r>
            <a:r>
              <a:rPr lang="en-US" dirty="0"/>
              <a:t> represent the sample and population variances for the old system, respectively. With the claim “the variance of the waiting times under the new system is less than the variance of the waiting times under the old system,” the null and alternative hypotheses are</a:t>
            </a:r>
          </a:p>
          <a:p>
            <a:pPr marL="800100" lvl="2" indent="0">
              <a:buNone/>
            </a:pPr>
            <a:r>
              <a:rPr lang="en-US" i="1" dirty="0"/>
              <a:t>H</a:t>
            </a:r>
            <a:r>
              <a:rPr lang="en-US" baseline="-25000" dirty="0"/>
              <a:t>0</a:t>
            </a:r>
            <a:r>
              <a:rPr lang="en-US" dirty="0"/>
              <a:t>: </a:t>
            </a:r>
            <a:r>
              <a:rPr lang="en-US" i="1" dirty="0">
                <a:latin typeface="Symbol" panose="05050102010706020507" pitchFamily="18" charset="2"/>
              </a:rPr>
              <a:t>s</a:t>
            </a:r>
            <a:r>
              <a:rPr lang="en-US" baseline="-25000" dirty="0"/>
              <a:t>1</a:t>
            </a:r>
            <a:r>
              <a:rPr lang="en-US" baseline="30000" dirty="0"/>
              <a:t>2</a:t>
            </a:r>
            <a:r>
              <a:rPr lang="en-US" dirty="0"/>
              <a:t> </a:t>
            </a:r>
            <a:r>
              <a:rPr lang="en-US" dirty="0">
                <a:sym typeface="Symbol" panose="05050102010706020507" pitchFamily="18" charset="2"/>
              </a:rPr>
              <a:t></a:t>
            </a:r>
            <a:r>
              <a:rPr lang="en-US" dirty="0"/>
              <a:t> </a:t>
            </a:r>
            <a:r>
              <a:rPr lang="en-US" i="1" dirty="0">
                <a:latin typeface="Symbol" panose="05050102010706020507" pitchFamily="18" charset="2"/>
              </a:rPr>
              <a:t>s</a:t>
            </a:r>
            <a:r>
              <a:rPr lang="en-US" baseline="-25000" dirty="0"/>
              <a:t>2</a:t>
            </a:r>
            <a:r>
              <a:rPr lang="en-US" baseline="30000" dirty="0"/>
              <a:t>2    </a:t>
            </a:r>
            <a:r>
              <a:rPr lang="en-US" dirty="0"/>
              <a:t>and     </a:t>
            </a:r>
            <a:r>
              <a:rPr lang="en-US" i="1" dirty="0"/>
              <a:t>H</a:t>
            </a:r>
            <a:r>
              <a:rPr lang="en-US" i="1" baseline="-25000" dirty="0"/>
              <a:t>a</a:t>
            </a:r>
            <a:r>
              <a:rPr lang="en-US" dirty="0"/>
              <a:t>: </a:t>
            </a:r>
            <a:r>
              <a:rPr lang="en-US" i="1" dirty="0">
                <a:latin typeface="Symbol" panose="05050102010706020507" pitchFamily="18" charset="2"/>
              </a:rPr>
              <a:t>s</a:t>
            </a:r>
            <a:r>
              <a:rPr lang="en-US" baseline="-25000" dirty="0"/>
              <a:t>1</a:t>
            </a:r>
            <a:r>
              <a:rPr lang="en-US" baseline="30000" dirty="0"/>
              <a:t>2</a:t>
            </a:r>
            <a:r>
              <a:rPr lang="en-US" dirty="0"/>
              <a:t> &gt; </a:t>
            </a:r>
            <a:r>
              <a:rPr lang="en-US" i="1" dirty="0">
                <a:latin typeface="Symbol" panose="05050102010706020507" pitchFamily="18" charset="2"/>
              </a:rPr>
              <a:t>s</a:t>
            </a:r>
            <a:r>
              <a:rPr lang="en-US" baseline="-25000" dirty="0"/>
              <a:t>2</a:t>
            </a:r>
            <a:r>
              <a:rPr lang="en-US" baseline="30000" dirty="0"/>
              <a:t>2</a:t>
            </a:r>
            <a:r>
              <a:rPr lang="en-US" dirty="0"/>
              <a:t> . </a:t>
            </a:r>
            <a:r>
              <a:rPr lang="en-US" dirty="0">
                <a:solidFill>
                  <a:srgbClr val="C00000"/>
                </a:solidFill>
              </a:rPr>
              <a:t>(Claim)</a:t>
            </a:r>
          </a:p>
        </p:txBody>
      </p:sp>
      <p:sp>
        <p:nvSpPr>
          <p:cNvPr id="45057" name="Title 3">
            <a:extLst>
              <a:ext uri="{FF2B5EF4-FFF2-40B4-BE49-F238E27FC236}">
                <a16:creationId xmlns:a16="http://schemas.microsoft.com/office/drawing/2014/main" xmlns="" id="{2E61E640-34CC-4C33-AB49-F1CE696D2E25}"/>
              </a:ext>
            </a:extLst>
          </p:cNvPr>
          <p:cNvSpPr>
            <a:spLocks noGrp="1"/>
          </p:cNvSpPr>
          <p:nvPr>
            <p:ph type="title"/>
          </p:nvPr>
        </p:nvSpPr>
        <p:spPr/>
        <p:txBody>
          <a:bodyPr/>
          <a:lstStyle/>
          <a:p>
            <a:pPr eaLnBrk="1" hangingPunct="1"/>
            <a:r>
              <a:rPr lang="en-US" altLang="en-US">
                <a:solidFill>
                  <a:srgbClr val="83BB35"/>
                </a:solidFill>
              </a:rPr>
              <a:t>Solution: Performing a Two-Sample </a:t>
            </a:r>
            <a:r>
              <a:rPr lang="en-US" altLang="en-US" i="1">
                <a:solidFill>
                  <a:srgbClr val="83BB35"/>
                </a:solidFill>
              </a:rPr>
              <a:t>F</a:t>
            </a:r>
            <a:r>
              <a:rPr lang="en-US" altLang="en-US">
                <a:solidFill>
                  <a:srgbClr val="83BB35"/>
                </a:solidFill>
              </a:rPr>
              <a:t>-Test</a:t>
            </a:r>
            <a:endParaRPr lang="en-US" altLang="en-US"/>
          </a:p>
        </p:txBody>
      </p:sp>
      <p:sp>
        <p:nvSpPr>
          <p:cNvPr id="45068" name="Footer Placeholder 2">
            <a:extLst>
              <a:ext uri="{FF2B5EF4-FFF2-40B4-BE49-F238E27FC236}">
                <a16:creationId xmlns:a16="http://schemas.microsoft.com/office/drawing/2014/main" xmlns="" id="{CF2B9FF5-8A50-48FC-931D-E6EC1461CD3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414736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xmlns="" id="{4553C552-BBA1-4C85-8467-42FFB6DC41E3}"/>
                  </a:ext>
                </a:extLst>
              </p:cNvPr>
              <p:cNvSpPr>
                <a:spLocks noGrp="1"/>
              </p:cNvSpPr>
              <p:nvPr>
                <p:ph idx="1"/>
              </p:nvPr>
            </p:nvSpPr>
            <p:spPr/>
            <p:txBody>
              <a:bodyPr/>
              <a:lstStyle/>
              <a:p>
                <a:pPr marL="0" indent="0">
                  <a:buNone/>
                </a:pPr>
                <a:r>
                  <a:rPr lang="en-US" dirty="0"/>
                  <a:t>Note that the test is a right-tailed test with </a:t>
                </a:r>
                <a:r>
                  <a:rPr lang="en-US" i="1" dirty="0">
                    <a:latin typeface="Symbol" panose="05050102010706020507" pitchFamily="18" charset="2"/>
                  </a:rPr>
                  <a:t>a</a:t>
                </a:r>
                <a:r>
                  <a:rPr lang="en-US" dirty="0"/>
                  <a:t> = 0.10, and the degrees of freedom are</a:t>
                </a:r>
              </a:p>
              <a:p>
                <a:pPr marL="800100" lvl="2" indent="0">
                  <a:buNone/>
                </a:pPr>
                <a:r>
                  <a:rPr lang="pt-BR" dirty="0">
                    <a:solidFill>
                      <a:srgbClr val="C00000"/>
                    </a:solidFill>
                  </a:rPr>
                  <a:t>d.f.</a:t>
                </a:r>
                <a:r>
                  <a:rPr lang="pt-BR" baseline="-25000" dirty="0">
                    <a:solidFill>
                      <a:srgbClr val="C00000"/>
                    </a:solidFill>
                  </a:rPr>
                  <a:t>N</a:t>
                </a:r>
                <a:r>
                  <a:rPr lang="pt-BR" dirty="0">
                    <a:solidFill>
                      <a:srgbClr val="C00000"/>
                    </a:solidFill>
                  </a:rPr>
                  <a:t> = </a:t>
                </a:r>
                <a:r>
                  <a:rPr lang="pt-BR" i="1" dirty="0">
                    <a:solidFill>
                      <a:srgbClr val="C00000"/>
                    </a:solidFill>
                  </a:rPr>
                  <a:t>n</a:t>
                </a:r>
                <a:r>
                  <a:rPr lang="pt-BR" baseline="-25000" dirty="0">
                    <a:solidFill>
                      <a:srgbClr val="C00000"/>
                    </a:solidFill>
                  </a:rPr>
                  <a:t>1</a:t>
                </a:r>
                <a:r>
                  <a:rPr lang="pt-BR" dirty="0">
                    <a:solidFill>
                      <a:srgbClr val="C00000"/>
                    </a:solidFill>
                  </a:rPr>
                  <a:t> – 1 = 10 – 1 = 9</a:t>
                </a:r>
              </a:p>
              <a:p>
                <a:pPr marL="800100" lvl="2" indent="0">
                  <a:buNone/>
                </a:pPr>
                <a:r>
                  <a:rPr lang="en-US" dirty="0"/>
                  <a:t>and</a:t>
                </a:r>
              </a:p>
              <a:p>
                <a:pPr marL="800100" lvl="2" indent="0">
                  <a:buNone/>
                </a:pPr>
                <a:r>
                  <a:rPr lang="pt-BR" dirty="0">
                    <a:solidFill>
                      <a:srgbClr val="C00000"/>
                    </a:solidFill>
                  </a:rPr>
                  <a:t>d.f.</a:t>
                </a:r>
                <a:r>
                  <a:rPr lang="pt-BR" i="1" baseline="-25000" dirty="0">
                    <a:solidFill>
                      <a:srgbClr val="C00000"/>
                    </a:solidFill>
                  </a:rPr>
                  <a:t>D</a:t>
                </a:r>
                <a:r>
                  <a:rPr lang="pt-BR" i="1" dirty="0">
                    <a:solidFill>
                      <a:srgbClr val="C00000"/>
                    </a:solidFill>
                  </a:rPr>
                  <a:t> </a:t>
                </a:r>
                <a:r>
                  <a:rPr lang="pt-BR" dirty="0">
                    <a:solidFill>
                      <a:srgbClr val="C00000"/>
                    </a:solidFill>
                  </a:rPr>
                  <a:t>= </a:t>
                </a:r>
                <a:r>
                  <a:rPr lang="pt-BR" i="1" dirty="0">
                    <a:solidFill>
                      <a:srgbClr val="C00000"/>
                    </a:solidFill>
                  </a:rPr>
                  <a:t>n</a:t>
                </a:r>
                <a:r>
                  <a:rPr lang="pt-BR" baseline="-25000" dirty="0">
                    <a:solidFill>
                      <a:srgbClr val="C00000"/>
                    </a:solidFill>
                  </a:rPr>
                  <a:t>2</a:t>
                </a:r>
                <a:r>
                  <a:rPr lang="pt-BR" dirty="0">
                    <a:solidFill>
                      <a:srgbClr val="C00000"/>
                    </a:solidFill>
                  </a:rPr>
                  <a:t> – 1 = 21 – 1 = 20.</a:t>
                </a:r>
              </a:p>
              <a:p>
                <a:pPr marL="0" indent="0">
                  <a:buNone/>
                </a:pPr>
                <a:r>
                  <a:rPr lang="en-US" dirty="0"/>
                  <a:t>So, the critical value is </a:t>
                </a:r>
                <a:r>
                  <a:rPr lang="en-US" i="1" dirty="0"/>
                  <a:t>F</a:t>
                </a:r>
                <a:r>
                  <a:rPr lang="en-US" baseline="-25000" dirty="0"/>
                  <a:t>0</a:t>
                </a:r>
                <a:r>
                  <a:rPr lang="en-US" sz="800" dirty="0"/>
                  <a:t> </a:t>
                </a:r>
                <a:r>
                  <a:rPr lang="en-US" dirty="0"/>
                  <a:t>= 1.96 and the rejection region is </a:t>
                </a:r>
                <a:r>
                  <a:rPr lang="en-US" i="1" dirty="0"/>
                  <a:t>F </a:t>
                </a:r>
                <a:r>
                  <a:rPr lang="en-US" dirty="0"/>
                  <a:t>&gt; 1.96. The test statistic is</a:t>
                </a:r>
              </a:p>
              <a:p>
                <a:pPr marL="0" indent="0" algn="ctr">
                  <a:buNone/>
                </a:pPr>
                <a:r>
                  <a:rPr lang="en-US" i="1" dirty="0">
                    <a:solidFill>
                      <a:srgbClr val="C00000"/>
                    </a:solidFill>
                  </a:rPr>
                  <a:t>F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sz="3600" i="1" dirty="0">
                            <a:solidFill>
                              <a:srgbClr val="C00000"/>
                            </a:solidFill>
                          </a:rPr>
                          <m:t>s</m:t>
                        </m:r>
                        <m:r>
                          <m:rPr>
                            <m:nor/>
                          </m:rPr>
                          <a:rPr lang="en-US" baseline="-25000" dirty="0">
                            <a:solidFill>
                              <a:srgbClr val="C00000"/>
                            </a:solidFill>
                          </a:rPr>
                          <m:t>1</m:t>
                        </m:r>
                        <m:r>
                          <m:rPr>
                            <m:nor/>
                          </m:rPr>
                          <a:rPr lang="en-US" baseline="30000" dirty="0">
                            <a:solidFill>
                              <a:srgbClr val="C00000"/>
                            </a:solidFill>
                          </a:rPr>
                          <m:t>2</m:t>
                        </m:r>
                      </m:num>
                      <m:den>
                        <m:r>
                          <m:rPr>
                            <m:nor/>
                          </m:rPr>
                          <a:rPr lang="en-US" sz="3600" i="1" dirty="0">
                            <a:solidFill>
                              <a:srgbClr val="C00000"/>
                            </a:solidFill>
                          </a:rPr>
                          <m:t>s</m:t>
                        </m:r>
                        <m:r>
                          <m:rPr>
                            <m:nor/>
                          </m:rPr>
                          <a:rPr lang="en-US" baseline="-25000" dirty="0">
                            <a:solidFill>
                              <a:srgbClr val="C00000"/>
                            </a:solidFill>
                          </a:rPr>
                          <m:t>2</m:t>
                        </m:r>
                        <m:r>
                          <m:rPr>
                            <m:nor/>
                          </m:rPr>
                          <a:rPr lang="en-US" baseline="30000" dirty="0">
                            <a:solidFill>
                              <a:srgbClr val="C00000"/>
                            </a:solidFill>
                          </a:rPr>
                          <m:t>2</m:t>
                        </m:r>
                      </m:den>
                    </m:f>
                  </m:oMath>
                </a14:m>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400</m:t>
                        </m:r>
                      </m:num>
                      <m:den>
                        <m:r>
                          <m:rPr>
                            <m:nor/>
                          </m:rPr>
                          <a:rPr lang="en-US" dirty="0">
                            <a:solidFill>
                              <a:srgbClr val="C00000"/>
                            </a:solidFill>
                          </a:rPr>
                          <m:t>256</m:t>
                        </m:r>
                      </m:den>
                    </m:f>
                  </m:oMath>
                </a14:m>
                <a:r>
                  <a:rPr lang="en-US" dirty="0">
                    <a:solidFill>
                      <a:srgbClr val="C00000"/>
                    </a:solidFill>
                  </a:rPr>
                  <a:t>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1.56.</a:t>
                </a:r>
              </a:p>
            </p:txBody>
          </p:sp>
        </mc:Choice>
        <mc:Fallback xmlns="">
          <p:sp>
            <p:nvSpPr>
              <p:cNvPr id="4" name="Content Placeholder 3">
                <a:extLst>
                  <a:ext uri="{FF2B5EF4-FFF2-40B4-BE49-F238E27FC236}">
                    <a16:creationId xmlns:a16="http://schemas.microsoft.com/office/drawing/2014/main" id="{4553C552-BBA1-4C85-8467-42FFB6DC41E3}"/>
                  </a:ext>
                </a:extLst>
              </p:cNvPr>
              <p:cNvSpPr>
                <a:spLocks noGrp="1" noRot="1" noChangeAspect="1" noMove="1" noResize="1" noEditPoints="1" noAdjustHandles="1" noChangeArrowheads="1" noChangeShapeType="1" noTextEdit="1"/>
              </p:cNvSpPr>
              <p:nvPr>
                <p:ph idx="1"/>
              </p:nvPr>
            </p:nvSpPr>
            <p:spPr>
              <a:blipFill>
                <a:blip r:embed="rId3"/>
                <a:stretch>
                  <a:fillRect l="-1481" t="-1482" r="-1481"/>
                </a:stretch>
              </a:blipFill>
            </p:spPr>
            <p:txBody>
              <a:bodyPr/>
              <a:lstStyle/>
              <a:p>
                <a:r>
                  <a:rPr lang="en-US">
                    <a:noFill/>
                  </a:rPr>
                  <a:t> </a:t>
                </a:r>
              </a:p>
            </p:txBody>
          </p:sp>
        </mc:Fallback>
      </mc:AlternateContent>
      <p:sp>
        <p:nvSpPr>
          <p:cNvPr id="45057" name="Title 3">
            <a:extLst>
              <a:ext uri="{FF2B5EF4-FFF2-40B4-BE49-F238E27FC236}">
                <a16:creationId xmlns:a16="http://schemas.microsoft.com/office/drawing/2014/main" xmlns="" id="{2E61E640-34CC-4C33-AB49-F1CE696D2E25}"/>
              </a:ext>
            </a:extLst>
          </p:cNvPr>
          <p:cNvSpPr>
            <a:spLocks noGrp="1"/>
          </p:cNvSpPr>
          <p:nvPr>
            <p:ph type="title"/>
          </p:nvPr>
        </p:nvSpPr>
        <p:spPr/>
        <p:txBody>
          <a:bodyPr/>
          <a:lstStyle/>
          <a:p>
            <a:pPr eaLnBrk="1" hangingPunct="1"/>
            <a:r>
              <a:rPr lang="en-US" altLang="en-US">
                <a:solidFill>
                  <a:srgbClr val="83BB35"/>
                </a:solidFill>
              </a:rPr>
              <a:t>Solution: Performing a Two-Sample </a:t>
            </a:r>
            <a:r>
              <a:rPr lang="en-US" altLang="en-US" i="1">
                <a:solidFill>
                  <a:srgbClr val="83BB35"/>
                </a:solidFill>
              </a:rPr>
              <a:t>F</a:t>
            </a:r>
            <a:r>
              <a:rPr lang="en-US" altLang="en-US">
                <a:solidFill>
                  <a:srgbClr val="83BB35"/>
                </a:solidFill>
              </a:rPr>
              <a:t>-Test</a:t>
            </a:r>
            <a:endParaRPr lang="en-US" altLang="en-US"/>
          </a:p>
        </p:txBody>
      </p:sp>
      <p:sp>
        <p:nvSpPr>
          <p:cNvPr id="45068" name="Footer Placeholder 2">
            <a:extLst>
              <a:ext uri="{FF2B5EF4-FFF2-40B4-BE49-F238E27FC236}">
                <a16:creationId xmlns:a16="http://schemas.microsoft.com/office/drawing/2014/main" xmlns="" id="{CF2B9FF5-8A50-48FC-931D-E6EC1461CD3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0726554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4553C552-BBA1-4C85-8467-42FFB6DC41E3}"/>
              </a:ext>
            </a:extLst>
          </p:cNvPr>
          <p:cNvSpPr>
            <a:spLocks noGrp="1"/>
          </p:cNvSpPr>
          <p:nvPr>
            <p:ph idx="1"/>
          </p:nvPr>
        </p:nvSpPr>
        <p:spPr>
          <a:xfrm>
            <a:off x="457200" y="1470891"/>
            <a:ext cx="8229600" cy="4525963"/>
          </a:xfrm>
        </p:spPr>
        <p:txBody>
          <a:bodyPr/>
          <a:lstStyle/>
          <a:p>
            <a:pPr marL="0" indent="0">
              <a:buNone/>
            </a:pPr>
            <a:r>
              <a:rPr lang="en-US" dirty="0"/>
              <a:t>The figure shows the location of the rejection region and the test statistic </a:t>
            </a:r>
            <a:r>
              <a:rPr lang="en-US" i="1" dirty="0"/>
              <a:t>F</a:t>
            </a:r>
            <a:r>
              <a:rPr lang="en-US" dirty="0"/>
              <a:t>. Because </a:t>
            </a:r>
            <a:r>
              <a:rPr lang="en-US" i="1" dirty="0"/>
              <a:t>F </a:t>
            </a:r>
            <a:r>
              <a:rPr lang="en-US" dirty="0"/>
              <a:t>is not in the rejection region, you </a:t>
            </a:r>
            <a:r>
              <a:rPr lang="en-US" dirty="0">
                <a:solidFill>
                  <a:srgbClr val="C00000"/>
                </a:solidFill>
              </a:rPr>
              <a:t>fail to reject the null hypothesis</a:t>
            </a:r>
            <a:r>
              <a:rPr lang="en-US" dirty="0"/>
              <a:t>.</a:t>
            </a:r>
            <a:endParaRPr lang="en-US" dirty="0">
              <a:solidFill>
                <a:srgbClr val="C00000"/>
              </a:solidFill>
            </a:endParaRPr>
          </a:p>
        </p:txBody>
      </p:sp>
      <p:sp>
        <p:nvSpPr>
          <p:cNvPr id="45057" name="Title 3">
            <a:extLst>
              <a:ext uri="{FF2B5EF4-FFF2-40B4-BE49-F238E27FC236}">
                <a16:creationId xmlns:a16="http://schemas.microsoft.com/office/drawing/2014/main" xmlns="" id="{2E61E640-34CC-4C33-AB49-F1CE696D2E25}"/>
              </a:ext>
            </a:extLst>
          </p:cNvPr>
          <p:cNvSpPr>
            <a:spLocks noGrp="1"/>
          </p:cNvSpPr>
          <p:nvPr>
            <p:ph type="title"/>
          </p:nvPr>
        </p:nvSpPr>
        <p:spPr/>
        <p:txBody>
          <a:bodyPr/>
          <a:lstStyle/>
          <a:p>
            <a:pPr eaLnBrk="1" hangingPunct="1"/>
            <a:r>
              <a:rPr lang="en-US" altLang="en-US">
                <a:solidFill>
                  <a:srgbClr val="83BB35"/>
                </a:solidFill>
              </a:rPr>
              <a:t>Solution: Performing a Two-Sample </a:t>
            </a:r>
            <a:r>
              <a:rPr lang="en-US" altLang="en-US" i="1">
                <a:solidFill>
                  <a:srgbClr val="83BB35"/>
                </a:solidFill>
              </a:rPr>
              <a:t>F</a:t>
            </a:r>
            <a:r>
              <a:rPr lang="en-US" altLang="en-US">
                <a:solidFill>
                  <a:srgbClr val="83BB35"/>
                </a:solidFill>
              </a:rPr>
              <a:t>-Test</a:t>
            </a:r>
            <a:endParaRPr lang="en-US" altLang="en-US"/>
          </a:p>
        </p:txBody>
      </p:sp>
      <p:sp>
        <p:nvSpPr>
          <p:cNvPr id="45068" name="Footer Placeholder 2">
            <a:extLst>
              <a:ext uri="{FF2B5EF4-FFF2-40B4-BE49-F238E27FC236}">
                <a16:creationId xmlns:a16="http://schemas.microsoft.com/office/drawing/2014/main" xmlns="" id="{CF2B9FF5-8A50-48FC-931D-E6EC1461CD3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3" name="Rectangle 2">
            <a:extLst>
              <a:ext uri="{FF2B5EF4-FFF2-40B4-BE49-F238E27FC236}">
                <a16:creationId xmlns:a16="http://schemas.microsoft.com/office/drawing/2014/main" xmlns="" id="{E1973404-0FF0-4AF7-8AD0-5636F1820336}"/>
              </a:ext>
            </a:extLst>
          </p:cNvPr>
          <p:cNvSpPr/>
          <p:nvPr/>
        </p:nvSpPr>
        <p:spPr>
          <a:xfrm>
            <a:off x="457200" y="3125877"/>
            <a:ext cx="3479532" cy="2677656"/>
          </a:xfrm>
          <a:prstGeom prst="rect">
            <a:avLst/>
          </a:prstGeom>
        </p:spPr>
        <p:txBody>
          <a:bodyPr wrap="square">
            <a:spAutoFit/>
          </a:bodyPr>
          <a:lstStyle/>
          <a:p>
            <a:r>
              <a:rPr lang="en-US" sz="2800" dirty="0">
                <a:latin typeface="TimesTenLTStd-Roman"/>
              </a:rPr>
              <a:t>There is not enough evidence at the 10% level of significance to convince the manager to switch to the new system.</a:t>
            </a:r>
            <a:endParaRPr lang="en-US" sz="2800" dirty="0"/>
          </a:p>
        </p:txBody>
      </p:sp>
      <p:pic>
        <p:nvPicPr>
          <p:cNvPr id="6" name="Picture 5" descr="A close up of a logo&#10;&#10;Description generated with very high confidence">
            <a:extLst>
              <a:ext uri="{FF2B5EF4-FFF2-40B4-BE49-F238E27FC236}">
                <a16:creationId xmlns:a16="http://schemas.microsoft.com/office/drawing/2014/main" xmlns="" id="{7D0E3A1D-0581-46A5-833E-F61BD99DA9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0076" y="2874243"/>
            <a:ext cx="4183380" cy="3332522"/>
          </a:xfrm>
          <a:prstGeom prst="rect">
            <a:avLst/>
          </a:prstGeom>
        </p:spPr>
      </p:pic>
    </p:spTree>
    <p:extLst>
      <p:ext uri="{BB962C8B-B14F-4D97-AF65-F5344CB8AC3E}">
        <p14:creationId xmlns:p14="http://schemas.microsoft.com/office/powerpoint/2010/main" val="3135132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a:extLst>
              <a:ext uri="{FF2B5EF4-FFF2-40B4-BE49-F238E27FC236}">
                <a16:creationId xmlns:a16="http://schemas.microsoft.com/office/drawing/2014/main" xmlns="" id="{2FD90ADF-5594-4B2E-A012-5BCF6C9E78A6}"/>
              </a:ext>
            </a:extLst>
          </p:cNvPr>
          <p:cNvSpPr>
            <a:spLocks noGrp="1"/>
          </p:cNvSpPr>
          <p:nvPr>
            <p:ph type="title"/>
          </p:nvPr>
        </p:nvSpPr>
        <p:spPr>
          <a:xfrm>
            <a:off x="336884" y="76200"/>
            <a:ext cx="8470232" cy="1143000"/>
          </a:xfrm>
        </p:spPr>
        <p:txBody>
          <a:bodyPr/>
          <a:lstStyle/>
          <a:p>
            <a:pPr eaLnBrk="1" hangingPunct="1"/>
            <a:r>
              <a:rPr lang="en-US" altLang="en-US" dirty="0">
                <a:solidFill>
                  <a:srgbClr val="83BB35"/>
                </a:solidFill>
              </a:rPr>
              <a:t>Example: Using Technology for a Two-Sample </a:t>
            </a:r>
            <a:r>
              <a:rPr lang="en-US" altLang="en-US" i="1" dirty="0">
                <a:solidFill>
                  <a:srgbClr val="83BB35"/>
                </a:solidFill>
              </a:rPr>
              <a:t>F</a:t>
            </a:r>
            <a:r>
              <a:rPr lang="en-US" altLang="en-US" dirty="0">
                <a:solidFill>
                  <a:srgbClr val="83BB35"/>
                </a:solidFill>
              </a:rPr>
              <a:t>-Test</a:t>
            </a:r>
          </a:p>
        </p:txBody>
      </p:sp>
      <p:sp>
        <p:nvSpPr>
          <p:cNvPr id="47106" name="Content Placeholder 2">
            <a:extLst>
              <a:ext uri="{FF2B5EF4-FFF2-40B4-BE49-F238E27FC236}">
                <a16:creationId xmlns:a16="http://schemas.microsoft.com/office/drawing/2014/main" xmlns="" id="{8EF97289-6366-4753-B67F-50A4E64210EC}"/>
              </a:ext>
            </a:extLst>
          </p:cNvPr>
          <p:cNvSpPr>
            <a:spLocks noGrp="1"/>
          </p:cNvSpPr>
          <p:nvPr>
            <p:ph idx="1"/>
          </p:nvPr>
        </p:nvSpPr>
        <p:spPr>
          <a:xfrm>
            <a:off x="457200" y="1431925"/>
            <a:ext cx="8229600" cy="3597275"/>
          </a:xfrm>
        </p:spPr>
        <p:txBody>
          <a:bodyPr/>
          <a:lstStyle/>
          <a:p>
            <a:pPr marL="0" indent="0" eaLnBrk="1" hangingPunct="1">
              <a:buFont typeface="Arial" panose="020B0604020202020204" pitchFamily="34" charset="0"/>
              <a:buNone/>
            </a:pPr>
            <a:r>
              <a:rPr lang="en-US" altLang="en-US" dirty="0"/>
              <a:t>You want to purchase stock in a company and are deciding between two different stocks. Because a stock’s risk can be associated with the standard deviation of its daily closing prices, you randomly select samples of the daily closing prices for each stock to obtain the results. At </a:t>
            </a:r>
            <a:r>
              <a:rPr lang="el-GR" altLang="en-US" i="1" dirty="0"/>
              <a:t>α</a:t>
            </a:r>
            <a:r>
              <a:rPr lang="en-US" altLang="en-US" dirty="0"/>
              <a:t> = 0.05, can you conclude that one of the two stocks is a riskier investment? Assume the stock closing prices are normally distributed.</a:t>
            </a:r>
          </a:p>
        </p:txBody>
      </p:sp>
      <p:sp>
        <p:nvSpPr>
          <p:cNvPr id="47122" name="Footer Placeholder 2">
            <a:extLst>
              <a:ext uri="{FF2B5EF4-FFF2-40B4-BE49-F238E27FC236}">
                <a16:creationId xmlns:a16="http://schemas.microsoft.com/office/drawing/2014/main" xmlns="" id="{8CF6989C-8F98-4033-8E51-98C34D7515F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a:extLst>
              <a:ext uri="{FF2B5EF4-FFF2-40B4-BE49-F238E27FC236}">
                <a16:creationId xmlns:a16="http://schemas.microsoft.com/office/drawing/2014/main" xmlns="" id="{AC20E9E8-ADEF-4BD2-A30F-7CE3FBAA98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0666" y="4907920"/>
            <a:ext cx="2808301" cy="1499130"/>
          </a:xfrm>
          <a:prstGeom prst="rect">
            <a:avLst/>
          </a:prstGeom>
        </p:spPr>
      </p:pic>
    </p:spTree>
    <p:extLst>
      <p:ext uri="{BB962C8B-B14F-4D97-AF65-F5344CB8AC3E}">
        <p14:creationId xmlns:p14="http://schemas.microsoft.com/office/powerpoint/2010/main" val="25766489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0E6AF9D5-D72A-4B1C-9E84-C474CF0DDF22}"/>
              </a:ext>
            </a:extLst>
          </p:cNvPr>
          <p:cNvSpPr>
            <a:spLocks noGrp="1"/>
          </p:cNvSpPr>
          <p:nvPr>
            <p:ph idx="1"/>
          </p:nvPr>
        </p:nvSpPr>
        <p:spPr/>
        <p:txBody>
          <a:bodyPr/>
          <a:lstStyle/>
          <a:p>
            <a:pPr marL="0" indent="0">
              <a:buNone/>
            </a:pPr>
            <a:r>
              <a:rPr lang="en-US" dirty="0"/>
              <a:t>Because 5.7</a:t>
            </a:r>
            <a:r>
              <a:rPr lang="en-US" baseline="30000" dirty="0"/>
              <a:t>2</a:t>
            </a:r>
            <a:r>
              <a:rPr lang="en-US" dirty="0"/>
              <a:t> &gt; 3.5</a:t>
            </a:r>
            <a:r>
              <a:rPr lang="en-US" baseline="30000" dirty="0"/>
              <a:t>2</a:t>
            </a:r>
            <a:r>
              <a:rPr lang="en-US" dirty="0"/>
              <a:t>, </a:t>
            </a:r>
            <a:r>
              <a:rPr lang="en-US" i="1" dirty="0"/>
              <a:t>s</a:t>
            </a:r>
            <a:r>
              <a:rPr lang="en-US" baseline="-25000" dirty="0"/>
              <a:t>1</a:t>
            </a:r>
            <a:r>
              <a:rPr lang="en-US" baseline="30000" dirty="0"/>
              <a:t>2</a:t>
            </a:r>
            <a:r>
              <a:rPr lang="en-US" dirty="0"/>
              <a:t> = 5.7</a:t>
            </a:r>
            <a:r>
              <a:rPr lang="en-US" baseline="30000" dirty="0"/>
              <a:t>2</a:t>
            </a:r>
            <a:r>
              <a:rPr lang="en-US" dirty="0"/>
              <a:t> and </a:t>
            </a:r>
            <a:r>
              <a:rPr lang="en-US" i="1" dirty="0"/>
              <a:t>s</a:t>
            </a:r>
            <a:r>
              <a:rPr lang="en-US" baseline="-25000" dirty="0"/>
              <a:t>2</a:t>
            </a:r>
            <a:r>
              <a:rPr lang="en-US" baseline="30000" dirty="0"/>
              <a:t>2</a:t>
            </a:r>
            <a:r>
              <a:rPr lang="en-US" dirty="0"/>
              <a:t> = 3.5</a:t>
            </a:r>
            <a:r>
              <a:rPr lang="en-US" baseline="30000" dirty="0"/>
              <a:t>2</a:t>
            </a:r>
            <a:r>
              <a:rPr lang="en-US" dirty="0"/>
              <a:t>. Therefore, </a:t>
            </a:r>
            <a:r>
              <a:rPr lang="en-US" i="1" dirty="0"/>
              <a:t>s</a:t>
            </a:r>
            <a:r>
              <a:rPr lang="en-US" baseline="-25000" dirty="0"/>
              <a:t>1</a:t>
            </a:r>
            <a:r>
              <a:rPr lang="en-US" baseline="30000" dirty="0"/>
              <a:t>2</a:t>
            </a:r>
            <a:r>
              <a:rPr lang="en-US" dirty="0"/>
              <a:t> and </a:t>
            </a:r>
            <a:r>
              <a:rPr lang="en-US" i="1" dirty="0">
                <a:latin typeface="Symbol" panose="05050102010706020507" pitchFamily="18" charset="2"/>
              </a:rPr>
              <a:t>s</a:t>
            </a:r>
            <a:r>
              <a:rPr lang="en-US" baseline="-25000" dirty="0"/>
              <a:t>1</a:t>
            </a:r>
            <a:r>
              <a:rPr lang="en-US" baseline="30000" dirty="0"/>
              <a:t>2</a:t>
            </a:r>
            <a:r>
              <a:rPr lang="en-US" dirty="0"/>
              <a:t> represent the sample and population variances for Stock B, respectively. With the claim “one of the two stocks is a riskier investment,” the null and alternative hypotheses are</a:t>
            </a:r>
          </a:p>
          <a:p>
            <a:pPr marL="800100" lvl="2" indent="0">
              <a:buNone/>
            </a:pPr>
            <a:r>
              <a:rPr lang="en-US" i="1" dirty="0"/>
              <a:t>H</a:t>
            </a:r>
            <a:r>
              <a:rPr lang="en-US" baseline="-25000" dirty="0"/>
              <a:t>0</a:t>
            </a:r>
            <a:r>
              <a:rPr lang="en-US" dirty="0"/>
              <a:t>: </a:t>
            </a:r>
            <a:r>
              <a:rPr lang="en-US" dirty="0">
                <a:latin typeface="Symbol" panose="05050102010706020507" pitchFamily="18" charset="2"/>
              </a:rPr>
              <a:t>s</a:t>
            </a:r>
            <a:r>
              <a:rPr lang="en-US" baseline="-25000" dirty="0"/>
              <a:t>1</a:t>
            </a:r>
            <a:r>
              <a:rPr lang="en-US" baseline="30000" dirty="0"/>
              <a:t>2</a:t>
            </a:r>
            <a:r>
              <a:rPr lang="en-US" dirty="0"/>
              <a:t> = </a:t>
            </a:r>
            <a:r>
              <a:rPr lang="en-US" dirty="0">
                <a:latin typeface="Symbol" panose="05050102010706020507" pitchFamily="18" charset="2"/>
              </a:rPr>
              <a:t>s</a:t>
            </a:r>
            <a:r>
              <a:rPr lang="en-US" baseline="-25000" dirty="0"/>
              <a:t>2</a:t>
            </a:r>
            <a:r>
              <a:rPr lang="en-US" baseline="30000" dirty="0"/>
              <a:t>2      </a:t>
            </a:r>
            <a:r>
              <a:rPr lang="en-US" dirty="0"/>
              <a:t>and     </a:t>
            </a:r>
            <a:r>
              <a:rPr lang="en-US" i="1" dirty="0"/>
              <a:t>H</a:t>
            </a:r>
            <a:r>
              <a:rPr lang="en-US" i="1" baseline="-25000" dirty="0"/>
              <a:t>a</a:t>
            </a:r>
            <a:r>
              <a:rPr lang="en-US" dirty="0"/>
              <a:t>: </a:t>
            </a:r>
            <a:r>
              <a:rPr lang="en-US" dirty="0">
                <a:latin typeface="Symbol" panose="05050102010706020507" pitchFamily="18" charset="2"/>
              </a:rPr>
              <a:t>s</a:t>
            </a:r>
            <a:r>
              <a:rPr lang="en-US" baseline="-25000" dirty="0"/>
              <a:t>1</a:t>
            </a:r>
            <a:r>
              <a:rPr lang="en-US" baseline="30000" dirty="0"/>
              <a:t>2</a:t>
            </a:r>
            <a:r>
              <a:rPr lang="en-US" dirty="0"/>
              <a:t> </a:t>
            </a:r>
            <a:r>
              <a:rPr lang="en-US" dirty="0">
                <a:sym typeface="Symbol" panose="05050102010706020507" pitchFamily="18" charset="2"/>
              </a:rPr>
              <a:t> </a:t>
            </a:r>
            <a:r>
              <a:rPr lang="en-US" dirty="0">
                <a:latin typeface="Symbol" panose="05050102010706020507" pitchFamily="18" charset="2"/>
              </a:rPr>
              <a:t>s</a:t>
            </a:r>
            <a:r>
              <a:rPr lang="en-US" baseline="-25000" dirty="0"/>
              <a:t>2</a:t>
            </a:r>
            <a:r>
              <a:rPr lang="en-US" baseline="30000" dirty="0"/>
              <a:t>2</a:t>
            </a:r>
            <a:r>
              <a:rPr lang="en-US" dirty="0"/>
              <a:t>. </a:t>
            </a:r>
            <a:r>
              <a:rPr lang="en-US" dirty="0">
                <a:solidFill>
                  <a:srgbClr val="C00000"/>
                </a:solidFill>
              </a:rPr>
              <a:t>(Claim)</a:t>
            </a:r>
          </a:p>
        </p:txBody>
      </p:sp>
      <p:sp>
        <p:nvSpPr>
          <p:cNvPr id="49153" name="Title 3">
            <a:extLst>
              <a:ext uri="{FF2B5EF4-FFF2-40B4-BE49-F238E27FC236}">
                <a16:creationId xmlns:a16="http://schemas.microsoft.com/office/drawing/2014/main" xmlns="" id="{145B7B9A-4179-466F-83B4-6D4EE248AC52}"/>
              </a:ext>
            </a:extLst>
          </p:cNvPr>
          <p:cNvSpPr>
            <a:spLocks noGrp="1"/>
          </p:cNvSpPr>
          <p:nvPr>
            <p:ph type="title"/>
          </p:nvPr>
        </p:nvSpPr>
        <p:spPr>
          <a:xfrm>
            <a:off x="342900" y="166688"/>
            <a:ext cx="8458200" cy="1143000"/>
          </a:xfrm>
        </p:spPr>
        <p:txBody>
          <a:bodyPr/>
          <a:lstStyle/>
          <a:p>
            <a:pPr eaLnBrk="1" hangingPunct="1"/>
            <a:r>
              <a:rPr lang="en-US" altLang="en-US" dirty="0">
                <a:solidFill>
                  <a:srgbClr val="83BB35"/>
                </a:solidFill>
              </a:rPr>
              <a:t>Solution: Using Technology for a Two-Sample </a:t>
            </a:r>
            <a:r>
              <a:rPr lang="en-US" altLang="en-US" i="1" dirty="0">
                <a:solidFill>
                  <a:srgbClr val="83BB35"/>
                </a:solidFill>
              </a:rPr>
              <a:t>F</a:t>
            </a:r>
            <a:r>
              <a:rPr lang="en-US" altLang="en-US" dirty="0">
                <a:solidFill>
                  <a:srgbClr val="83BB35"/>
                </a:solidFill>
              </a:rPr>
              <a:t>-Test</a:t>
            </a:r>
            <a:endParaRPr lang="en-US" altLang="en-US" dirty="0"/>
          </a:p>
        </p:txBody>
      </p:sp>
      <p:sp>
        <p:nvSpPr>
          <p:cNvPr id="49164" name="Footer Placeholder 2">
            <a:extLst>
              <a:ext uri="{FF2B5EF4-FFF2-40B4-BE49-F238E27FC236}">
                <a16:creationId xmlns:a16="http://schemas.microsoft.com/office/drawing/2014/main" xmlns="" id="{267EEC93-5196-4BAD-926B-5B5388B52B3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56761023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xmlns="" id="{0E6AF9D5-D72A-4B1C-9E84-C474CF0DDF22}"/>
                  </a:ext>
                </a:extLst>
              </p:cNvPr>
              <p:cNvSpPr>
                <a:spLocks noGrp="1"/>
              </p:cNvSpPr>
              <p:nvPr>
                <p:ph idx="1"/>
              </p:nvPr>
            </p:nvSpPr>
            <p:spPr/>
            <p:txBody>
              <a:bodyPr/>
              <a:lstStyle/>
              <a:p>
                <a:pPr marL="0" indent="0">
                  <a:buNone/>
                </a:pPr>
                <a:r>
                  <a:rPr lang="en-US" dirty="0"/>
                  <a:t>Note that the test is a two-tailed test with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1</m:t>
                        </m:r>
                      </m:num>
                      <m:den>
                        <m:r>
                          <m:rPr>
                            <m:nor/>
                          </m:rPr>
                          <a:rPr lang="en-US" dirty="0">
                            <a:solidFill>
                              <a:srgbClr val="C00000"/>
                            </a:solidFill>
                          </a:rPr>
                          <m:t>2</m:t>
                        </m:r>
                      </m:den>
                    </m:f>
                  </m:oMath>
                </a14:m>
                <a:r>
                  <a:rPr lang="en-US" i="1" dirty="0">
                    <a:solidFill>
                      <a:srgbClr val="C00000"/>
                    </a:solidFill>
                    <a:latin typeface="Symbol" panose="05050102010706020507" pitchFamily="18" charset="2"/>
                  </a:rPr>
                  <a:t>a</a:t>
                </a:r>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1</m:t>
                        </m:r>
                      </m:num>
                      <m:den>
                        <m:r>
                          <m:rPr>
                            <m:nor/>
                          </m:rPr>
                          <a:rPr lang="en-US" dirty="0">
                            <a:solidFill>
                              <a:srgbClr val="C00000"/>
                            </a:solidFill>
                          </a:rPr>
                          <m:t>2</m:t>
                        </m:r>
                      </m:den>
                    </m:f>
                    <m:r>
                      <a:rPr lang="en-US" b="0" i="1" dirty="0" smtClean="0">
                        <a:solidFill>
                          <a:srgbClr val="C00000"/>
                        </a:solidFill>
                        <a:latin typeface="Cambria Math" panose="02040503050406030204" pitchFamily="18" charset="0"/>
                      </a:rPr>
                      <m:t>(</m:t>
                    </m:r>
                  </m:oMath>
                </a14:m>
                <a:r>
                  <a:rPr lang="en-US" dirty="0">
                    <a:solidFill>
                      <a:srgbClr val="C00000"/>
                    </a:solidFill>
                  </a:rPr>
                  <a:t>0.05) = 0.025</a:t>
                </a:r>
                <a:r>
                  <a:rPr lang="en-US" dirty="0"/>
                  <a:t>, and the degrees of freedom are </a:t>
                </a:r>
                <a:r>
                  <a:rPr lang="en-US" dirty="0" err="1">
                    <a:solidFill>
                      <a:srgbClr val="C00000"/>
                    </a:solidFill>
                  </a:rPr>
                  <a:t>d.f.</a:t>
                </a:r>
                <a:r>
                  <a:rPr lang="en-US" baseline="-25000" dirty="0" err="1">
                    <a:solidFill>
                      <a:srgbClr val="C00000"/>
                    </a:solidFill>
                  </a:rPr>
                  <a:t>N</a:t>
                </a:r>
                <a:r>
                  <a:rPr lang="en-US" dirty="0">
                    <a:solidFill>
                      <a:srgbClr val="C00000"/>
                    </a:solidFill>
                  </a:rPr>
                  <a:t> = </a:t>
                </a:r>
                <a:r>
                  <a:rPr lang="en-US" i="1" dirty="0">
                    <a:solidFill>
                      <a:srgbClr val="C00000"/>
                    </a:solidFill>
                  </a:rPr>
                  <a:t>n</a:t>
                </a:r>
                <a:r>
                  <a:rPr lang="en-US" baseline="-25000" dirty="0">
                    <a:solidFill>
                      <a:srgbClr val="C00000"/>
                    </a:solidFill>
                  </a:rPr>
                  <a:t>1</a:t>
                </a:r>
                <a:r>
                  <a:rPr lang="en-US" dirty="0">
                    <a:solidFill>
                      <a:srgbClr val="C00000"/>
                    </a:solidFill>
                  </a:rPr>
                  <a:t> – 1 </a:t>
                </a:r>
                <a:br>
                  <a:rPr lang="en-US" dirty="0">
                    <a:solidFill>
                      <a:srgbClr val="C00000"/>
                    </a:solidFill>
                  </a:rPr>
                </a:br>
                <a:r>
                  <a:rPr lang="en-US" dirty="0">
                    <a:solidFill>
                      <a:srgbClr val="C00000"/>
                    </a:solidFill>
                  </a:rPr>
                  <a:t>= 31 – 1 = 30</a:t>
                </a:r>
                <a:r>
                  <a:rPr lang="en-US" dirty="0"/>
                  <a:t> and </a:t>
                </a:r>
                <a:r>
                  <a:rPr lang="en-US" dirty="0" err="1">
                    <a:solidFill>
                      <a:srgbClr val="C00000"/>
                    </a:solidFill>
                  </a:rPr>
                  <a:t>d.f.</a:t>
                </a:r>
                <a:r>
                  <a:rPr lang="en-US" baseline="-25000" dirty="0" err="1">
                    <a:solidFill>
                      <a:srgbClr val="C00000"/>
                    </a:solidFill>
                  </a:rPr>
                  <a:t>D</a:t>
                </a:r>
                <a:r>
                  <a:rPr lang="en-US" dirty="0">
                    <a:solidFill>
                      <a:srgbClr val="C00000"/>
                    </a:solidFill>
                  </a:rPr>
                  <a:t> = </a:t>
                </a:r>
                <a:r>
                  <a:rPr lang="en-US" i="1" dirty="0">
                    <a:solidFill>
                      <a:srgbClr val="C00000"/>
                    </a:solidFill>
                  </a:rPr>
                  <a:t>n</a:t>
                </a:r>
                <a:r>
                  <a:rPr lang="en-US" baseline="-25000" dirty="0">
                    <a:solidFill>
                      <a:srgbClr val="C00000"/>
                    </a:solidFill>
                  </a:rPr>
                  <a:t>2</a:t>
                </a:r>
                <a:r>
                  <a:rPr lang="en-US" dirty="0">
                    <a:solidFill>
                      <a:srgbClr val="C00000"/>
                    </a:solidFill>
                  </a:rPr>
                  <a:t> – 1 = 30 – 1 = 29</a:t>
                </a:r>
                <a:r>
                  <a:rPr lang="en-US" dirty="0"/>
                  <a:t>. So, the critical value is </a:t>
                </a:r>
                <a:r>
                  <a:rPr lang="en-US" i="1" dirty="0"/>
                  <a:t>F</a:t>
                </a:r>
                <a:r>
                  <a:rPr lang="en-US" baseline="-25000" dirty="0"/>
                  <a:t>0</a:t>
                </a:r>
                <a:r>
                  <a:rPr lang="en-US" dirty="0"/>
                  <a:t> = 2.09 and the rejection region is </a:t>
                </a:r>
                <a:br>
                  <a:rPr lang="en-US" dirty="0"/>
                </a:br>
                <a:r>
                  <a:rPr lang="en-US" i="1" dirty="0"/>
                  <a:t>F </a:t>
                </a:r>
                <a:r>
                  <a:rPr lang="en-US" dirty="0"/>
                  <a:t>&gt; 2.09.</a:t>
                </a:r>
              </a:p>
            </p:txBody>
          </p:sp>
        </mc:Choice>
        <mc:Fallback xmlns="">
          <p:sp>
            <p:nvSpPr>
              <p:cNvPr id="4" name="Content Placeholder 3">
                <a:extLst>
                  <a:ext uri="{FF2B5EF4-FFF2-40B4-BE49-F238E27FC236}">
                    <a16:creationId xmlns:a16="http://schemas.microsoft.com/office/drawing/2014/main" id="{0E6AF9D5-D72A-4B1C-9E84-C474CF0DDF22}"/>
                  </a:ext>
                </a:extLst>
              </p:cNvPr>
              <p:cNvSpPr>
                <a:spLocks noGrp="1" noRot="1" noChangeAspect="1" noMove="1" noResize="1" noEditPoints="1" noAdjustHandles="1" noChangeArrowheads="1" noChangeShapeType="1" noTextEdit="1"/>
              </p:cNvSpPr>
              <p:nvPr>
                <p:ph idx="1"/>
              </p:nvPr>
            </p:nvSpPr>
            <p:spPr>
              <a:blipFill>
                <a:blip r:embed="rId3"/>
                <a:stretch>
                  <a:fillRect l="-1481"/>
                </a:stretch>
              </a:blipFill>
            </p:spPr>
            <p:txBody>
              <a:bodyPr/>
              <a:lstStyle/>
              <a:p>
                <a:r>
                  <a:rPr lang="en-US">
                    <a:noFill/>
                  </a:rPr>
                  <a:t> </a:t>
                </a:r>
              </a:p>
            </p:txBody>
          </p:sp>
        </mc:Fallback>
      </mc:AlternateContent>
      <p:sp>
        <p:nvSpPr>
          <p:cNvPr id="49153" name="Title 3">
            <a:extLst>
              <a:ext uri="{FF2B5EF4-FFF2-40B4-BE49-F238E27FC236}">
                <a16:creationId xmlns:a16="http://schemas.microsoft.com/office/drawing/2014/main" xmlns="" id="{145B7B9A-4179-466F-83B4-6D4EE248AC52}"/>
              </a:ext>
            </a:extLst>
          </p:cNvPr>
          <p:cNvSpPr>
            <a:spLocks noGrp="1"/>
          </p:cNvSpPr>
          <p:nvPr>
            <p:ph type="title"/>
          </p:nvPr>
        </p:nvSpPr>
        <p:spPr>
          <a:xfrm>
            <a:off x="342900" y="166688"/>
            <a:ext cx="8458200" cy="1143000"/>
          </a:xfrm>
        </p:spPr>
        <p:txBody>
          <a:bodyPr/>
          <a:lstStyle/>
          <a:p>
            <a:pPr eaLnBrk="1" hangingPunct="1"/>
            <a:r>
              <a:rPr lang="en-US" altLang="en-US" dirty="0">
                <a:solidFill>
                  <a:srgbClr val="83BB35"/>
                </a:solidFill>
              </a:rPr>
              <a:t>Solution: Using Technology for a Two-Sample </a:t>
            </a:r>
            <a:r>
              <a:rPr lang="en-US" altLang="en-US" i="1" dirty="0">
                <a:solidFill>
                  <a:srgbClr val="83BB35"/>
                </a:solidFill>
              </a:rPr>
              <a:t>F</a:t>
            </a:r>
            <a:r>
              <a:rPr lang="en-US" altLang="en-US" dirty="0">
                <a:solidFill>
                  <a:srgbClr val="83BB35"/>
                </a:solidFill>
              </a:rPr>
              <a:t>-Test</a:t>
            </a:r>
            <a:endParaRPr lang="en-US" altLang="en-US" dirty="0"/>
          </a:p>
        </p:txBody>
      </p:sp>
      <p:sp>
        <p:nvSpPr>
          <p:cNvPr id="49164" name="Footer Placeholder 2">
            <a:extLst>
              <a:ext uri="{FF2B5EF4-FFF2-40B4-BE49-F238E27FC236}">
                <a16:creationId xmlns:a16="http://schemas.microsoft.com/office/drawing/2014/main" xmlns="" id="{267EEC93-5196-4BAD-926B-5B5388B52B3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020179393"/>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3">
            <a:extLst>
              <a:ext uri="{FF2B5EF4-FFF2-40B4-BE49-F238E27FC236}">
                <a16:creationId xmlns:a16="http://schemas.microsoft.com/office/drawing/2014/main" xmlns="" id="{E2CC0AE7-E3EB-4AC0-B1E4-F6B1FB17D2FD}"/>
              </a:ext>
            </a:extLst>
          </p:cNvPr>
          <p:cNvSpPr>
            <a:spLocks noGrp="1"/>
          </p:cNvSpPr>
          <p:nvPr>
            <p:ph type="title"/>
          </p:nvPr>
        </p:nvSpPr>
        <p:spPr>
          <a:xfrm>
            <a:off x="273050" y="70150"/>
            <a:ext cx="8686800" cy="1143000"/>
          </a:xfrm>
        </p:spPr>
        <p:txBody>
          <a:bodyPr/>
          <a:lstStyle/>
          <a:p>
            <a:pPr eaLnBrk="1" hangingPunct="1"/>
            <a:r>
              <a:rPr lang="en-US" altLang="en-US" sz="4400" dirty="0">
                <a:solidFill>
                  <a:srgbClr val="83BB35"/>
                </a:solidFill>
              </a:rPr>
              <a:t>Solution: Using Technology to Perform a Two-Sample </a:t>
            </a:r>
            <a:r>
              <a:rPr lang="en-US" altLang="en-US" sz="4400" i="1" dirty="0">
                <a:solidFill>
                  <a:srgbClr val="83BB35"/>
                </a:solidFill>
              </a:rPr>
              <a:t>F</a:t>
            </a:r>
            <a:r>
              <a:rPr lang="en-US" altLang="en-US" sz="4400" dirty="0">
                <a:solidFill>
                  <a:srgbClr val="83BB35"/>
                </a:solidFill>
              </a:rPr>
              <a:t>-Test</a:t>
            </a:r>
            <a:endParaRPr lang="en-US" altLang="en-US" sz="4400" dirty="0"/>
          </a:p>
        </p:txBody>
      </p:sp>
      <p:sp>
        <p:nvSpPr>
          <p:cNvPr id="37" name="TextBox 64">
            <a:extLst>
              <a:ext uri="{FF2B5EF4-FFF2-40B4-BE49-F238E27FC236}">
                <a16:creationId xmlns:a16="http://schemas.microsoft.com/office/drawing/2014/main" xmlns="" id="{AB1C3BEB-A18B-4200-B97E-9608E1FBA588}"/>
              </a:ext>
            </a:extLst>
          </p:cNvPr>
          <p:cNvSpPr txBox="1">
            <a:spLocks noChangeArrowheads="1"/>
          </p:cNvSpPr>
          <p:nvPr/>
        </p:nvSpPr>
        <p:spPr bwMode="auto">
          <a:xfrm>
            <a:off x="584200" y="1149057"/>
            <a:ext cx="82169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dirty="0">
                <a:latin typeface="+mn-lt"/>
              </a:rPr>
              <a:t>To perform a two-sample </a:t>
            </a:r>
            <a:r>
              <a:rPr lang="en-US" i="1" dirty="0">
                <a:latin typeface="+mn-lt"/>
              </a:rPr>
              <a:t>F</a:t>
            </a:r>
            <a:r>
              <a:rPr lang="en-US" dirty="0">
                <a:latin typeface="+mn-lt"/>
              </a:rPr>
              <a:t>-test using a TI-84 Plus, begin with the STAT keystroke. Choose the TESTS menu and select </a:t>
            </a:r>
            <a:r>
              <a:rPr lang="en-US" i="1" dirty="0">
                <a:latin typeface="+mn-lt"/>
              </a:rPr>
              <a:t>E:2–SampFTest. </a:t>
            </a:r>
            <a:r>
              <a:rPr lang="en-US" dirty="0">
                <a:latin typeface="+mn-lt"/>
              </a:rPr>
              <a:t>Then set up the two-sample </a:t>
            </a:r>
            <a:r>
              <a:rPr lang="en-US" i="1" dirty="0">
                <a:latin typeface="+mn-lt"/>
              </a:rPr>
              <a:t>F</a:t>
            </a:r>
            <a:r>
              <a:rPr lang="en-US" dirty="0">
                <a:latin typeface="+mn-lt"/>
              </a:rPr>
              <a:t>-test as shown in the first screen below. Because you are entering the descriptive statistics, select the </a:t>
            </a:r>
            <a:r>
              <a:rPr lang="en-US" i="1" dirty="0">
                <a:latin typeface="+mn-lt"/>
              </a:rPr>
              <a:t>Stats </a:t>
            </a:r>
            <a:r>
              <a:rPr lang="en-US" dirty="0">
                <a:latin typeface="+mn-lt"/>
              </a:rPr>
              <a:t>input option. When entering the original data, select the </a:t>
            </a:r>
            <a:r>
              <a:rPr lang="en-US" i="1" dirty="0">
                <a:latin typeface="+mn-lt"/>
              </a:rPr>
              <a:t>Data </a:t>
            </a:r>
            <a:r>
              <a:rPr lang="en-US" dirty="0">
                <a:latin typeface="+mn-lt"/>
              </a:rPr>
              <a:t>input option. The other displays below show the results of selecting </a:t>
            </a:r>
            <a:r>
              <a:rPr lang="en-US" i="1" dirty="0">
                <a:latin typeface="+mn-lt"/>
              </a:rPr>
              <a:t>Calculate </a:t>
            </a:r>
            <a:r>
              <a:rPr lang="en-US" dirty="0">
                <a:latin typeface="+mn-lt"/>
              </a:rPr>
              <a:t>or </a:t>
            </a:r>
            <a:r>
              <a:rPr lang="en-US" i="1" dirty="0">
                <a:latin typeface="+mn-lt"/>
              </a:rPr>
              <a:t>Draw</a:t>
            </a:r>
            <a:r>
              <a:rPr lang="en-US" dirty="0">
                <a:latin typeface="+mn-lt"/>
              </a:rPr>
              <a:t>.</a:t>
            </a:r>
            <a:endParaRPr lang="en-US" altLang="en-US" sz="2600" dirty="0">
              <a:solidFill>
                <a:srgbClr val="000000"/>
              </a:solidFill>
              <a:latin typeface="+mn-lt"/>
            </a:endParaRPr>
          </a:p>
        </p:txBody>
      </p:sp>
      <p:pic>
        <p:nvPicPr>
          <p:cNvPr id="3" name="Picture 2" descr="A screenshot of a cell phone&#10;&#10;Description generated with very high confidence">
            <a:extLst>
              <a:ext uri="{FF2B5EF4-FFF2-40B4-BE49-F238E27FC236}">
                <a16:creationId xmlns:a16="http://schemas.microsoft.com/office/drawing/2014/main" xmlns="" id="{7AFF36EE-2C6A-4883-8365-9595D5208B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5092" y="3826713"/>
            <a:ext cx="7584708" cy="2438423"/>
          </a:xfrm>
          <a:prstGeom prst="rect">
            <a:avLst/>
          </a:prstGeom>
        </p:spPr>
      </p:pic>
    </p:spTree>
    <p:extLst>
      <p:ext uri="{BB962C8B-B14F-4D97-AF65-F5344CB8AC3E}">
        <p14:creationId xmlns:p14="http://schemas.microsoft.com/office/powerpoint/2010/main" val="3842283486"/>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3">
            <a:extLst>
              <a:ext uri="{FF2B5EF4-FFF2-40B4-BE49-F238E27FC236}">
                <a16:creationId xmlns:a16="http://schemas.microsoft.com/office/drawing/2014/main" xmlns="" id="{E2CC0AE7-E3EB-4AC0-B1E4-F6B1FB17D2FD}"/>
              </a:ext>
            </a:extLst>
          </p:cNvPr>
          <p:cNvSpPr>
            <a:spLocks noGrp="1"/>
          </p:cNvSpPr>
          <p:nvPr>
            <p:ph type="title"/>
          </p:nvPr>
        </p:nvSpPr>
        <p:spPr>
          <a:xfrm>
            <a:off x="304800" y="274638"/>
            <a:ext cx="8382000" cy="1143000"/>
          </a:xfrm>
        </p:spPr>
        <p:txBody>
          <a:bodyPr/>
          <a:lstStyle/>
          <a:p>
            <a:pPr eaLnBrk="1" hangingPunct="1"/>
            <a:r>
              <a:rPr lang="en-US" altLang="en-US" dirty="0">
                <a:solidFill>
                  <a:srgbClr val="83BB35"/>
                </a:solidFill>
              </a:rPr>
              <a:t>Solution: Using Technology for a Two-Sample </a:t>
            </a:r>
            <a:r>
              <a:rPr lang="en-US" altLang="en-US" i="1" dirty="0">
                <a:solidFill>
                  <a:srgbClr val="83BB35"/>
                </a:solidFill>
              </a:rPr>
              <a:t>F</a:t>
            </a:r>
            <a:r>
              <a:rPr lang="en-US" altLang="en-US" dirty="0">
                <a:solidFill>
                  <a:srgbClr val="83BB35"/>
                </a:solidFill>
              </a:rPr>
              <a:t>-Test</a:t>
            </a:r>
            <a:endParaRPr lang="en-US" altLang="en-US" dirty="0"/>
          </a:p>
        </p:txBody>
      </p:sp>
      <mc:AlternateContent xmlns:mc="http://schemas.openxmlformats.org/markup-compatibility/2006" xmlns:a14="http://schemas.microsoft.com/office/drawing/2010/main">
        <mc:Choice Requires="a14">
          <p:sp>
            <p:nvSpPr>
              <p:cNvPr id="37" name="TextBox 64">
                <a:extLst>
                  <a:ext uri="{FF2B5EF4-FFF2-40B4-BE49-F238E27FC236}">
                    <a16:creationId xmlns:a16="http://schemas.microsoft.com/office/drawing/2014/main" xmlns="" id="{AB1C3BEB-A18B-4200-B97E-9608E1FBA588}"/>
                  </a:ext>
                </a:extLst>
              </p:cNvPr>
              <p:cNvSpPr txBox="1">
                <a:spLocks noChangeArrowheads="1"/>
              </p:cNvSpPr>
              <p:nvPr/>
            </p:nvSpPr>
            <p:spPr bwMode="auto">
              <a:xfrm>
                <a:off x="463550" y="1795606"/>
                <a:ext cx="8216900" cy="267765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buClr>
                    <a:schemeClr val="accent1"/>
                  </a:buClr>
                </a:pPr>
                <a:r>
                  <a:rPr lang="en-US" sz="2800" dirty="0">
                    <a:latin typeface="+mn-lt"/>
                  </a:rPr>
                  <a:t>The test statistic </a:t>
                </a:r>
                <a:r>
                  <a:rPr lang="en-US" sz="2800" i="1" dirty="0">
                    <a:latin typeface="+mn-lt"/>
                  </a:rPr>
                  <a:t>F </a:t>
                </a:r>
                <a14:m>
                  <m:oMath xmlns:m="http://schemas.openxmlformats.org/officeDocument/2006/math">
                    <m:r>
                      <a:rPr lang="en-US" sz="2800" i="1" smtClean="0">
                        <a:latin typeface="Cambria Math" panose="02040503050406030204" pitchFamily="18" charset="0"/>
                        <a:ea typeface="Cambria Math" panose="02040503050406030204" pitchFamily="18" charset="0"/>
                      </a:rPr>
                      <m:t>≈</m:t>
                    </m:r>
                  </m:oMath>
                </a14:m>
                <a:r>
                  <a:rPr lang="en-US" sz="2800" dirty="0">
                    <a:latin typeface="+mn-lt"/>
                  </a:rPr>
                  <a:t> 2.65 is in the rejection region, so you </a:t>
                </a:r>
                <a:r>
                  <a:rPr lang="en-US" sz="2800" dirty="0">
                    <a:solidFill>
                      <a:srgbClr val="C00000"/>
                    </a:solidFill>
                    <a:latin typeface="+mn-lt"/>
                  </a:rPr>
                  <a:t>reject the null hypothesis</a:t>
                </a:r>
                <a:r>
                  <a:rPr lang="en-US" sz="2800" dirty="0">
                    <a:latin typeface="+mn-lt"/>
                  </a:rPr>
                  <a:t>.</a:t>
                </a:r>
              </a:p>
              <a:p>
                <a:pPr marL="457200" indent="-457200">
                  <a:buClr>
                    <a:schemeClr val="accent1"/>
                  </a:buClr>
                  <a:buFont typeface="Arial" panose="020B0604020202020204" pitchFamily="34" charset="0"/>
                  <a:buChar char="•"/>
                </a:pPr>
                <a:endParaRPr lang="en-US" sz="2800" dirty="0">
                  <a:latin typeface="+mn-lt"/>
                </a:endParaRPr>
              </a:p>
              <a:p>
                <a:pPr>
                  <a:buClr>
                    <a:schemeClr val="accent1"/>
                  </a:buClr>
                </a:pPr>
                <a:r>
                  <a:rPr lang="en-US" sz="2800" dirty="0">
                    <a:latin typeface="+mn-lt"/>
                  </a:rPr>
                  <a:t>There is enough evidence at the 5% level of significance to support the claim that one of the two stocks is a riskier investment.</a:t>
                </a:r>
                <a:endParaRPr lang="en-US" altLang="en-US" sz="2800" dirty="0">
                  <a:solidFill>
                    <a:srgbClr val="000000"/>
                  </a:solidFill>
                  <a:latin typeface="+mn-lt"/>
                </a:endParaRPr>
              </a:p>
            </p:txBody>
          </p:sp>
        </mc:Choice>
        <mc:Fallback xmlns="">
          <p:sp>
            <p:nvSpPr>
              <p:cNvPr id="37" name="TextBox 64">
                <a:extLst>
                  <a:ext uri="{FF2B5EF4-FFF2-40B4-BE49-F238E27FC236}">
                    <a16:creationId xmlns:a16="http://schemas.microsoft.com/office/drawing/2014/main" id="{AB1C3BEB-A18B-4200-B97E-9608E1FBA588}"/>
                  </a:ext>
                </a:extLst>
              </p:cNvPr>
              <p:cNvSpPr txBox="1">
                <a:spLocks noRot="1" noChangeAspect="1" noMove="1" noResize="1" noEditPoints="1" noAdjustHandles="1" noChangeArrowheads="1" noChangeShapeType="1" noTextEdit="1"/>
              </p:cNvSpPr>
              <p:nvPr/>
            </p:nvSpPr>
            <p:spPr bwMode="auto">
              <a:xfrm>
                <a:off x="463550" y="1795606"/>
                <a:ext cx="8216900" cy="2677656"/>
              </a:xfrm>
              <a:prstGeom prst="rect">
                <a:avLst/>
              </a:prstGeom>
              <a:blipFill>
                <a:blip r:embed="rId3"/>
                <a:stretch>
                  <a:fillRect l="-1484" t="-2506" b="-54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Tree>
    <p:extLst>
      <p:ext uri="{BB962C8B-B14F-4D97-AF65-F5344CB8AC3E}">
        <p14:creationId xmlns:p14="http://schemas.microsoft.com/office/powerpoint/2010/main" val="308497032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3">
            <a:extLst>
              <a:ext uri="{FF2B5EF4-FFF2-40B4-BE49-F238E27FC236}">
                <a16:creationId xmlns:a16="http://schemas.microsoft.com/office/drawing/2014/main" xmlns="" id="{EB8D5B55-B77C-48AA-BEC9-441232A390A4}"/>
              </a:ext>
            </a:extLst>
          </p:cNvPr>
          <p:cNvSpPr>
            <a:spLocks noGrp="1"/>
          </p:cNvSpPr>
          <p:nvPr>
            <p:ph type="ctrTitle"/>
          </p:nvPr>
        </p:nvSpPr>
        <p:spPr/>
        <p:txBody>
          <a:bodyPr/>
          <a:lstStyle/>
          <a:p>
            <a:pPr eaLnBrk="1" hangingPunct="1"/>
            <a:r>
              <a:rPr lang="en-US" altLang="en-US"/>
              <a:t>Section 10.3</a:t>
            </a:r>
          </a:p>
        </p:txBody>
      </p:sp>
      <p:sp>
        <p:nvSpPr>
          <p:cNvPr id="5" name="Subtitle 4">
            <a:extLst>
              <a:ext uri="{FF2B5EF4-FFF2-40B4-BE49-F238E27FC236}">
                <a16:creationId xmlns:a16="http://schemas.microsoft.com/office/drawing/2014/main" xmlns="" id="{16FD7AE4-35EB-4FA3-8C1E-BC4462DC742D}"/>
              </a:ext>
            </a:extLst>
          </p:cNvPr>
          <p:cNvSpPr>
            <a:spLocks noGrp="1"/>
          </p:cNvSpPr>
          <p:nvPr>
            <p:ph type="subTitle" idx="1"/>
          </p:nvPr>
        </p:nvSpPr>
        <p:spPr/>
        <p:txBody>
          <a:bodyPr/>
          <a:lstStyle/>
          <a:p>
            <a:pPr eaLnBrk="1" hangingPunct="1">
              <a:defRPr/>
            </a:pPr>
            <a:r>
              <a:rPr lang="en-US" altLang="en-US">
                <a:ea typeface="Times New Roman" charset="0"/>
              </a:rPr>
              <a:t>Comparing Two Variances</a:t>
            </a:r>
          </a:p>
        </p:txBody>
      </p:sp>
      <p:sp>
        <p:nvSpPr>
          <p:cNvPr id="14339" name="Footer Placeholder 2">
            <a:extLst>
              <a:ext uri="{FF2B5EF4-FFF2-40B4-BE49-F238E27FC236}">
                <a16:creationId xmlns:a16="http://schemas.microsoft.com/office/drawing/2014/main" xmlns="" id="{0DFED6E1-D3C4-4517-9C06-1DD3F989C04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02825356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a:extLst>
              <a:ext uri="{FF2B5EF4-FFF2-40B4-BE49-F238E27FC236}">
                <a16:creationId xmlns:a16="http://schemas.microsoft.com/office/drawing/2014/main" xmlns="" id="{A4746B6B-0C28-4633-B73A-1D06F44FE654}"/>
              </a:ext>
            </a:extLst>
          </p:cNvPr>
          <p:cNvSpPr>
            <a:spLocks noGrp="1"/>
          </p:cNvSpPr>
          <p:nvPr>
            <p:ph type="title"/>
          </p:nvPr>
        </p:nvSpPr>
        <p:spPr/>
        <p:txBody>
          <a:bodyPr/>
          <a:lstStyle/>
          <a:p>
            <a:pPr eaLnBrk="1" hangingPunct="1"/>
            <a:r>
              <a:rPr lang="en-US" altLang="en-US"/>
              <a:t>Section 10.3 Objectives</a:t>
            </a:r>
          </a:p>
        </p:txBody>
      </p:sp>
      <p:sp>
        <p:nvSpPr>
          <p:cNvPr id="16386" name="Content Placeholder 2">
            <a:extLst>
              <a:ext uri="{FF2B5EF4-FFF2-40B4-BE49-F238E27FC236}">
                <a16:creationId xmlns:a16="http://schemas.microsoft.com/office/drawing/2014/main" xmlns="" id="{77A1E034-AB1F-4821-B337-5E49BDC67898}"/>
              </a:ext>
            </a:extLst>
          </p:cNvPr>
          <p:cNvSpPr>
            <a:spLocks noGrp="1"/>
          </p:cNvSpPr>
          <p:nvPr>
            <p:ph idx="1"/>
          </p:nvPr>
        </p:nvSpPr>
        <p:spPr/>
        <p:txBody>
          <a:bodyPr/>
          <a:lstStyle/>
          <a:p>
            <a:pPr eaLnBrk="1" hangingPunct="1"/>
            <a:r>
              <a:rPr lang="en-US" altLang="en-US" dirty="0"/>
              <a:t>How to interpret the </a:t>
            </a:r>
            <a:r>
              <a:rPr lang="en-US" altLang="en-US" i="1" dirty="0"/>
              <a:t>F</a:t>
            </a:r>
            <a:r>
              <a:rPr lang="en-US" altLang="en-US" dirty="0"/>
              <a:t>-distribution and use an </a:t>
            </a:r>
            <a:r>
              <a:rPr lang="en-US" altLang="en-US" i="1" dirty="0"/>
              <a:t>F</a:t>
            </a:r>
            <a:r>
              <a:rPr lang="en-US" altLang="en-US" dirty="0"/>
              <a:t>-table to find critical values</a:t>
            </a:r>
          </a:p>
          <a:p>
            <a:pPr eaLnBrk="1" hangingPunct="1"/>
            <a:r>
              <a:rPr lang="en-US" altLang="en-US" dirty="0"/>
              <a:t>How to perform a two-sample </a:t>
            </a:r>
            <a:r>
              <a:rPr lang="en-US" altLang="en-US" i="1" dirty="0"/>
              <a:t>F</a:t>
            </a:r>
            <a:r>
              <a:rPr lang="en-US" altLang="en-US" dirty="0"/>
              <a:t>-test to compare two variances</a:t>
            </a:r>
          </a:p>
        </p:txBody>
      </p:sp>
      <p:sp>
        <p:nvSpPr>
          <p:cNvPr id="16387" name="Footer Placeholder 2">
            <a:extLst>
              <a:ext uri="{FF2B5EF4-FFF2-40B4-BE49-F238E27FC236}">
                <a16:creationId xmlns:a16="http://schemas.microsoft.com/office/drawing/2014/main" xmlns="" id="{5D48E5E1-AD96-4832-9FBA-464C15BD817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0181741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a:extLst>
              <a:ext uri="{FF2B5EF4-FFF2-40B4-BE49-F238E27FC236}">
                <a16:creationId xmlns:a16="http://schemas.microsoft.com/office/drawing/2014/main" xmlns="" id="{9C02EC1A-BDE1-44BE-8660-E34F6C463AC6}"/>
              </a:ext>
            </a:extLst>
          </p:cNvPr>
          <p:cNvSpPr>
            <a:spLocks noGrp="1"/>
          </p:cNvSpPr>
          <p:nvPr>
            <p:ph type="title"/>
          </p:nvPr>
        </p:nvSpPr>
        <p:spPr/>
        <p:txBody>
          <a:bodyPr/>
          <a:lstStyle/>
          <a:p>
            <a:pPr eaLnBrk="1" hangingPunct="1"/>
            <a:r>
              <a:rPr lang="en-US" altLang="en-US" i="1"/>
              <a:t>F</a:t>
            </a:r>
            <a:r>
              <a:rPr lang="en-US" altLang="en-US"/>
              <a:t>-Distribution</a:t>
            </a:r>
          </a:p>
        </p:txBody>
      </p:sp>
      <p:sp>
        <p:nvSpPr>
          <p:cNvPr id="12294" name="Content Placeholder 2">
            <a:extLst>
              <a:ext uri="{FF2B5EF4-FFF2-40B4-BE49-F238E27FC236}">
                <a16:creationId xmlns:a16="http://schemas.microsoft.com/office/drawing/2014/main" xmlns="" id="{2CEC0B8E-293D-4AF8-ADE7-94D3438CD759}"/>
              </a:ext>
            </a:extLst>
          </p:cNvPr>
          <p:cNvSpPr>
            <a:spLocks noGrp="1"/>
          </p:cNvSpPr>
          <p:nvPr>
            <p:ph idx="1"/>
          </p:nvPr>
        </p:nvSpPr>
        <p:spPr/>
        <p:txBody>
          <a:bodyPr/>
          <a:lstStyle/>
          <a:p>
            <a:pPr eaLnBrk="1" hangingPunct="1"/>
            <a:r>
              <a:rPr lang="en-US" altLang="en-US"/>
              <a:t>Let                represent the sample variances of two different populations.  </a:t>
            </a:r>
          </a:p>
          <a:p>
            <a:pPr eaLnBrk="1" hangingPunct="1"/>
            <a:r>
              <a:rPr lang="en-US" altLang="en-US"/>
              <a:t>If both populations are normal and the population variances                   are equal, then the sampling distribution of </a:t>
            </a:r>
          </a:p>
          <a:p>
            <a:pPr eaLnBrk="1" hangingPunct="1"/>
            <a:endParaRPr lang="en-US" altLang="en-US" sz="5400"/>
          </a:p>
          <a:p>
            <a:pPr eaLnBrk="1" hangingPunct="1">
              <a:buFont typeface="Arial" panose="020B0604020202020204" pitchFamily="34" charset="0"/>
              <a:buNone/>
            </a:pPr>
            <a:r>
              <a:rPr lang="en-US" altLang="en-US"/>
              <a:t>	is called an </a:t>
            </a:r>
            <a:r>
              <a:rPr lang="en-US" altLang="en-US" b="1" i="1">
                <a:solidFill>
                  <a:schemeClr val="accent2"/>
                </a:solidFill>
              </a:rPr>
              <a:t>F</a:t>
            </a:r>
            <a:r>
              <a:rPr lang="en-US" altLang="en-US" b="1">
                <a:solidFill>
                  <a:schemeClr val="accent2"/>
                </a:solidFill>
              </a:rPr>
              <a:t>-distribution</a:t>
            </a:r>
            <a:r>
              <a:rPr lang="en-US" altLang="en-US"/>
              <a:t>.  </a:t>
            </a:r>
          </a:p>
        </p:txBody>
      </p:sp>
      <p:graphicFrame>
        <p:nvGraphicFramePr>
          <p:cNvPr id="18435" name="Object 4">
            <a:extLst>
              <a:ext uri="{FF2B5EF4-FFF2-40B4-BE49-F238E27FC236}">
                <a16:creationId xmlns:a16="http://schemas.microsoft.com/office/drawing/2014/main" xmlns="" id="{8E81B9FF-8004-4CD0-9DF2-E18AB7B7F812}"/>
              </a:ext>
            </a:extLst>
          </p:cNvPr>
          <p:cNvGraphicFramePr>
            <a:graphicFrameLocks noChangeAspect="1"/>
          </p:cNvGraphicFramePr>
          <p:nvPr/>
        </p:nvGraphicFramePr>
        <p:xfrm>
          <a:off x="1447800" y="1616075"/>
          <a:ext cx="1249363" cy="500063"/>
        </p:xfrm>
        <a:graphic>
          <a:graphicData uri="http://schemas.openxmlformats.org/presentationml/2006/ole">
            <mc:AlternateContent xmlns:mc="http://schemas.openxmlformats.org/markup-compatibility/2006">
              <mc:Choice xmlns:v="urn:schemas-microsoft-com:vml" Requires="v">
                <p:oleObj spid="_x0000_s12380" name="Equation" r:id="rId4" imgW="1117115" imgH="444307" progId="Equation.DSMT4">
                  <p:embed/>
                </p:oleObj>
              </mc:Choice>
              <mc:Fallback>
                <p:oleObj name="Equation" r:id="rId4" imgW="1117115" imgH="444307" progId="Equation.DSMT4">
                  <p:embed/>
                  <p:pic>
                    <p:nvPicPr>
                      <p:cNvPr id="18435" name="Object 4">
                        <a:extLst>
                          <a:ext uri="{FF2B5EF4-FFF2-40B4-BE49-F238E27FC236}">
                            <a16:creationId xmlns:a16="http://schemas.microsoft.com/office/drawing/2014/main" xmlns="" id="{8E81B9FF-8004-4CD0-9DF2-E18AB7B7F81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1616075"/>
                        <a:ext cx="1249363"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2291" name="Object 9">
            <a:extLst>
              <a:ext uri="{FF2B5EF4-FFF2-40B4-BE49-F238E27FC236}">
                <a16:creationId xmlns:a16="http://schemas.microsoft.com/office/drawing/2014/main" xmlns="" id="{F3A7C750-CF83-4E96-B51D-6241A965E192}"/>
              </a:ext>
            </a:extLst>
          </p:cNvPr>
          <p:cNvGraphicFramePr>
            <a:graphicFrameLocks noChangeAspect="1"/>
          </p:cNvGraphicFramePr>
          <p:nvPr/>
        </p:nvGraphicFramePr>
        <p:xfrm>
          <a:off x="2349500" y="2987675"/>
          <a:ext cx="1423988" cy="501650"/>
        </p:xfrm>
        <a:graphic>
          <a:graphicData uri="http://schemas.openxmlformats.org/presentationml/2006/ole">
            <mc:AlternateContent xmlns:mc="http://schemas.openxmlformats.org/markup-compatibility/2006">
              <mc:Choice xmlns:v="urn:schemas-microsoft-com:vml" Requires="v">
                <p:oleObj spid="_x0000_s12381" name="Equation" r:id="rId6" imgW="1269449" imgH="444307" progId="Equation.DSMT4">
                  <p:embed/>
                </p:oleObj>
              </mc:Choice>
              <mc:Fallback>
                <p:oleObj name="Equation" r:id="rId6" imgW="1269449" imgH="444307" progId="Equation.DSMT4">
                  <p:embed/>
                  <p:pic>
                    <p:nvPicPr>
                      <p:cNvPr id="12291" name="Object 9">
                        <a:extLst>
                          <a:ext uri="{FF2B5EF4-FFF2-40B4-BE49-F238E27FC236}">
                            <a16:creationId xmlns:a16="http://schemas.microsoft.com/office/drawing/2014/main" xmlns="" id="{F3A7C750-CF83-4E96-B51D-6241A965E19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49500" y="2987675"/>
                        <a:ext cx="1423988"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114122" name="Object 10">
            <a:extLst>
              <a:ext uri="{FF2B5EF4-FFF2-40B4-BE49-F238E27FC236}">
                <a16:creationId xmlns:a16="http://schemas.microsoft.com/office/drawing/2014/main" xmlns="" id="{0646D72C-E431-49D1-B946-C32FC45044CD}"/>
              </a:ext>
            </a:extLst>
          </p:cNvPr>
          <p:cNvGraphicFramePr>
            <a:graphicFrameLocks noChangeAspect="1"/>
          </p:cNvGraphicFramePr>
          <p:nvPr/>
        </p:nvGraphicFramePr>
        <p:xfrm>
          <a:off x="3038475" y="3870325"/>
          <a:ext cx="969963" cy="962025"/>
        </p:xfrm>
        <a:graphic>
          <a:graphicData uri="http://schemas.openxmlformats.org/presentationml/2006/ole">
            <mc:AlternateContent xmlns:mc="http://schemas.openxmlformats.org/markup-compatibility/2006">
              <mc:Choice xmlns:v="urn:schemas-microsoft-com:vml" Requires="v">
                <p:oleObj spid="_x0000_s12382" name="Equation" r:id="rId8" imgW="850900" imgH="838200" progId="Equation.DSMT4">
                  <p:embed/>
                </p:oleObj>
              </mc:Choice>
              <mc:Fallback>
                <p:oleObj name="Equation" r:id="rId8" imgW="850900" imgH="838200" progId="Equation.DSMT4">
                  <p:embed/>
                  <p:pic>
                    <p:nvPicPr>
                      <p:cNvPr id="1114122" name="Object 10">
                        <a:extLst>
                          <a:ext uri="{FF2B5EF4-FFF2-40B4-BE49-F238E27FC236}">
                            <a16:creationId xmlns:a16="http://schemas.microsoft.com/office/drawing/2014/main" xmlns="" id="{0646D72C-E431-49D1-B946-C32FC45044C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38475" y="3870325"/>
                        <a:ext cx="969963" cy="962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8438" name="Footer Placeholder 2">
            <a:extLst>
              <a:ext uri="{FF2B5EF4-FFF2-40B4-BE49-F238E27FC236}">
                <a16:creationId xmlns:a16="http://schemas.microsoft.com/office/drawing/2014/main" xmlns="" id="{B6EB7CC6-F41B-4681-8DF2-3516F5F2D21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55255993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1"/>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nodeType="afterEffect">
                                  <p:stCondLst>
                                    <p:cond delay="0"/>
                                  </p:stCondLst>
                                  <p:childTnLst>
                                    <p:set>
                                      <p:cBhvr>
                                        <p:cTn id="11" dur="1" fill="hold">
                                          <p:stCondLst>
                                            <p:cond delay="0"/>
                                          </p:stCondLst>
                                        </p:cTn>
                                        <p:tgtEl>
                                          <p:spTgt spid="1114122"/>
                                        </p:tgtEl>
                                        <p:attrNameLst>
                                          <p:attrName>style.visibility</p:attrName>
                                        </p:attrNameLst>
                                      </p:cBhvr>
                                      <p:to>
                                        <p:strVal val="visible"/>
                                      </p:to>
                                    </p:set>
                                  </p:childTnLst>
                                </p:cTn>
                              </p:par>
                            </p:childTnLst>
                          </p:cTn>
                        </p:par>
                        <p:par>
                          <p:cTn id="12" fill="hold" nodeType="afterGroup">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122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a16="http://schemas.microsoft.com/office/drawing/2014/main" xmlns="" id="{72AAE56E-622B-4161-BA1E-C18FD5EA59C6}"/>
              </a:ext>
            </a:extLst>
          </p:cNvPr>
          <p:cNvSpPr>
            <a:spLocks noGrp="1"/>
          </p:cNvSpPr>
          <p:nvPr>
            <p:ph type="title"/>
          </p:nvPr>
        </p:nvSpPr>
        <p:spPr/>
        <p:txBody>
          <a:bodyPr/>
          <a:lstStyle/>
          <a:p>
            <a:pPr eaLnBrk="1" hangingPunct="1"/>
            <a:r>
              <a:rPr lang="en-US" altLang="en-US"/>
              <a:t>Properties of the </a:t>
            </a:r>
            <a:r>
              <a:rPr lang="en-US" altLang="en-US" i="1"/>
              <a:t>F</a:t>
            </a:r>
            <a:r>
              <a:rPr lang="en-US" altLang="en-US"/>
              <a:t>-Distribution</a:t>
            </a:r>
          </a:p>
        </p:txBody>
      </p:sp>
      <p:sp>
        <p:nvSpPr>
          <p:cNvPr id="74755" name="Content Placeholder 2">
            <a:extLst>
              <a:ext uri="{FF2B5EF4-FFF2-40B4-BE49-F238E27FC236}">
                <a16:creationId xmlns:a16="http://schemas.microsoft.com/office/drawing/2014/main" xmlns="" id="{140DF8BA-7530-4AB1-998C-BD8AB2F1FDE3}"/>
              </a:ext>
            </a:extLst>
          </p:cNvPr>
          <p:cNvSpPr>
            <a:spLocks noGrp="1"/>
          </p:cNvSpPr>
          <p:nvPr>
            <p:ph idx="1"/>
          </p:nvPr>
        </p:nvSpPr>
        <p:spPr>
          <a:xfrm>
            <a:off x="228600" y="1417638"/>
            <a:ext cx="8601364" cy="4525963"/>
          </a:xfrm>
        </p:spPr>
        <p:txBody>
          <a:bodyPr/>
          <a:lstStyle/>
          <a:p>
            <a:pPr marL="514350" indent="-514350" eaLnBrk="1" hangingPunct="1">
              <a:buFont typeface="Arial" panose="020B0604020202020204" pitchFamily="34" charset="0"/>
              <a:buAutoNum type="arabicPeriod"/>
            </a:pPr>
            <a:r>
              <a:rPr lang="en-US" altLang="en-US" dirty="0"/>
              <a:t>The </a:t>
            </a:r>
            <a:r>
              <a:rPr lang="en-US" altLang="en-US" i="1" dirty="0"/>
              <a:t>F</a:t>
            </a:r>
            <a:r>
              <a:rPr lang="en-US" altLang="en-US" dirty="0"/>
              <a:t>-distribution is a family of curves each of which is determined by two types of degrees of freedom: </a:t>
            </a:r>
          </a:p>
          <a:p>
            <a:pPr marL="971550" lvl="1" indent="-514350" eaLnBrk="1" hangingPunct="1"/>
            <a:r>
              <a:rPr lang="en-US" altLang="en-US" dirty="0">
                <a:ea typeface="Times New Roman" panose="02020603050405020304" pitchFamily="18" charset="0"/>
              </a:rPr>
              <a:t>The degrees of freedom corresponding to the variance in the numerator, denoted </a:t>
            </a:r>
            <a:r>
              <a:rPr lang="en-US" altLang="en-US" b="1" dirty="0" err="1">
                <a:solidFill>
                  <a:schemeClr val="accent2"/>
                </a:solidFill>
                <a:ea typeface="Times New Roman" panose="02020603050405020304" pitchFamily="18" charset="0"/>
              </a:rPr>
              <a:t>d.f.</a:t>
            </a:r>
            <a:r>
              <a:rPr lang="en-US" altLang="en-US" b="1" baseline="-25000" dirty="0" err="1">
                <a:solidFill>
                  <a:schemeClr val="accent2"/>
                </a:solidFill>
                <a:ea typeface="Times New Roman" panose="02020603050405020304" pitchFamily="18" charset="0"/>
              </a:rPr>
              <a:t>N</a:t>
            </a:r>
            <a:endParaRPr lang="en-US" altLang="en-US" dirty="0">
              <a:ea typeface="Times New Roman" panose="02020603050405020304" pitchFamily="18" charset="0"/>
            </a:endParaRPr>
          </a:p>
          <a:p>
            <a:pPr marL="971550" lvl="1" indent="-514350" eaLnBrk="1" hangingPunct="1"/>
            <a:r>
              <a:rPr lang="en-US" altLang="en-US" dirty="0">
                <a:ea typeface="Times New Roman" panose="02020603050405020304" pitchFamily="18" charset="0"/>
              </a:rPr>
              <a:t>The degrees of freedom corresponding to the variance in the denominator, denoted </a:t>
            </a:r>
            <a:r>
              <a:rPr lang="en-US" altLang="en-US" b="1" dirty="0" err="1">
                <a:solidFill>
                  <a:schemeClr val="accent2"/>
                </a:solidFill>
                <a:ea typeface="Times New Roman" panose="02020603050405020304" pitchFamily="18" charset="0"/>
              </a:rPr>
              <a:t>d.f.</a:t>
            </a:r>
            <a:r>
              <a:rPr lang="en-US" altLang="en-US" b="1" baseline="-25000" dirty="0" err="1">
                <a:solidFill>
                  <a:schemeClr val="accent2"/>
                </a:solidFill>
                <a:ea typeface="Times New Roman" panose="02020603050405020304" pitchFamily="18" charset="0"/>
              </a:rPr>
              <a:t>D</a:t>
            </a:r>
            <a:endParaRPr lang="en-US" altLang="en-US" dirty="0">
              <a:ea typeface="Times New Roman" panose="02020603050405020304" pitchFamily="18" charset="0"/>
            </a:endParaRPr>
          </a:p>
          <a:p>
            <a:pPr marL="514350" indent="-514350" eaLnBrk="1" hangingPunct="1">
              <a:buFont typeface="Arial" panose="020B0604020202020204" pitchFamily="34" charset="0"/>
              <a:buAutoNum type="arabicPeriod"/>
            </a:pPr>
            <a:r>
              <a:rPr lang="en-US" altLang="en-US" dirty="0"/>
              <a:t>The </a:t>
            </a:r>
            <a:r>
              <a:rPr lang="en-US" altLang="en-US" i="1" dirty="0"/>
              <a:t>F</a:t>
            </a:r>
            <a:r>
              <a:rPr lang="en-US" altLang="en-US" dirty="0"/>
              <a:t>-distributions is positively skewed and therefore  the distribution is not symmetric.</a:t>
            </a:r>
          </a:p>
          <a:p>
            <a:pPr marL="514350" indent="-514350" eaLnBrk="1" hangingPunct="1">
              <a:buFont typeface="Arial" panose="020B0604020202020204" pitchFamily="34" charset="0"/>
              <a:buAutoNum type="arabicPeriod"/>
            </a:pPr>
            <a:r>
              <a:rPr lang="en-US" altLang="en-US" dirty="0"/>
              <a:t>The total area under each </a:t>
            </a:r>
            <a:r>
              <a:rPr lang="en-US" altLang="en-US" i="1" dirty="0"/>
              <a:t>F</a:t>
            </a:r>
            <a:r>
              <a:rPr lang="en-US" altLang="en-US" dirty="0"/>
              <a:t>-distribution curve is equal to 1.</a:t>
            </a:r>
            <a:endParaRPr lang="en-US" altLang="en-US" baseline="-25000" dirty="0"/>
          </a:p>
          <a:p>
            <a:pPr marL="514350" indent="-514350" eaLnBrk="1" hangingPunct="1">
              <a:buFont typeface="Arial" panose="020B0604020202020204" pitchFamily="34" charset="0"/>
              <a:buAutoNum type="arabicPeriod"/>
            </a:pPr>
            <a:endParaRPr lang="en-US" altLang="en-US" dirty="0"/>
          </a:p>
        </p:txBody>
      </p:sp>
      <p:sp>
        <p:nvSpPr>
          <p:cNvPr id="20483" name="Footer Placeholder 2">
            <a:extLst>
              <a:ext uri="{FF2B5EF4-FFF2-40B4-BE49-F238E27FC236}">
                <a16:creationId xmlns:a16="http://schemas.microsoft.com/office/drawing/2014/main" xmlns="" id="{E8C2337B-D75E-4088-B47E-D76AC1E0D55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5003348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75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475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475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47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a:extLst>
              <a:ext uri="{FF2B5EF4-FFF2-40B4-BE49-F238E27FC236}">
                <a16:creationId xmlns:a16="http://schemas.microsoft.com/office/drawing/2014/main" xmlns="" id="{CDFF2625-81B1-4CCD-B059-C0CAF0B40B1F}"/>
              </a:ext>
            </a:extLst>
          </p:cNvPr>
          <p:cNvSpPr>
            <a:spLocks noGrp="1"/>
          </p:cNvSpPr>
          <p:nvPr>
            <p:ph type="title"/>
          </p:nvPr>
        </p:nvSpPr>
        <p:spPr/>
        <p:txBody>
          <a:bodyPr/>
          <a:lstStyle/>
          <a:p>
            <a:pPr eaLnBrk="1" hangingPunct="1"/>
            <a:r>
              <a:rPr lang="en-US" altLang="en-US"/>
              <a:t>Properties of the </a:t>
            </a:r>
            <a:r>
              <a:rPr lang="en-US" altLang="en-US" i="1"/>
              <a:t>F</a:t>
            </a:r>
            <a:r>
              <a:rPr lang="en-US" altLang="en-US"/>
              <a:t>-Distribution</a:t>
            </a:r>
          </a:p>
        </p:txBody>
      </p:sp>
      <p:sp>
        <p:nvSpPr>
          <p:cNvPr id="75779" name="Content Placeholder 2">
            <a:extLst>
              <a:ext uri="{FF2B5EF4-FFF2-40B4-BE49-F238E27FC236}">
                <a16:creationId xmlns:a16="http://schemas.microsoft.com/office/drawing/2014/main" xmlns="" id="{B81B2CFB-1522-482A-98BC-A36BB8985EF8}"/>
              </a:ext>
            </a:extLst>
          </p:cNvPr>
          <p:cNvSpPr>
            <a:spLocks noGrp="1"/>
          </p:cNvSpPr>
          <p:nvPr>
            <p:ph idx="1"/>
          </p:nvPr>
        </p:nvSpPr>
        <p:spPr>
          <a:xfrm>
            <a:off x="457200" y="1600200"/>
            <a:ext cx="8229600" cy="1539875"/>
          </a:xfrm>
        </p:spPr>
        <p:txBody>
          <a:bodyPr/>
          <a:lstStyle/>
          <a:p>
            <a:pPr marL="514350" indent="-514350" eaLnBrk="1" hangingPunct="1">
              <a:spcBef>
                <a:spcPct val="10000"/>
              </a:spcBef>
              <a:buFont typeface="Arial" panose="020B0604020202020204" pitchFamily="34" charset="0"/>
              <a:buAutoNum type="arabicPeriod" startAt="4"/>
            </a:pPr>
            <a:r>
              <a:rPr lang="en-US" altLang="en-US" dirty="0"/>
              <a:t> All </a:t>
            </a:r>
            <a:r>
              <a:rPr lang="en-US" altLang="en-US" i="1" dirty="0"/>
              <a:t>F</a:t>
            </a:r>
            <a:r>
              <a:rPr lang="en-US" altLang="en-US" dirty="0"/>
              <a:t>-values are greater than or equal to 0.</a:t>
            </a:r>
          </a:p>
          <a:p>
            <a:pPr marL="514350" indent="-514350" eaLnBrk="1" hangingPunct="1">
              <a:spcBef>
                <a:spcPct val="10000"/>
              </a:spcBef>
              <a:buFont typeface="Arial" panose="020B0604020202020204" pitchFamily="34" charset="0"/>
              <a:buAutoNum type="arabicPeriod" startAt="4"/>
            </a:pPr>
            <a:r>
              <a:rPr lang="en-US" altLang="en-US" dirty="0"/>
              <a:t>For all </a:t>
            </a:r>
            <a:r>
              <a:rPr lang="en-US" altLang="en-US" i="1" dirty="0"/>
              <a:t>F</a:t>
            </a:r>
            <a:r>
              <a:rPr lang="en-US" altLang="en-US" dirty="0"/>
              <a:t>-distributions, the mean value of </a:t>
            </a:r>
            <a:r>
              <a:rPr lang="en-US" altLang="en-US" i="1" dirty="0"/>
              <a:t>F</a:t>
            </a:r>
            <a:r>
              <a:rPr lang="en-US" altLang="en-US" dirty="0"/>
              <a:t> is approximately equal to 1.</a:t>
            </a:r>
          </a:p>
        </p:txBody>
      </p:sp>
      <p:sp>
        <p:nvSpPr>
          <p:cNvPr id="22540" name="Footer Placeholder 2">
            <a:extLst>
              <a:ext uri="{FF2B5EF4-FFF2-40B4-BE49-F238E27FC236}">
                <a16:creationId xmlns:a16="http://schemas.microsoft.com/office/drawing/2014/main" xmlns="" id="{333A51AE-E579-45B7-B5AE-2CD8E114444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a:extLst>
              <a:ext uri="{FF2B5EF4-FFF2-40B4-BE49-F238E27FC236}">
                <a16:creationId xmlns:a16="http://schemas.microsoft.com/office/drawing/2014/main" xmlns="" id="{20435CCE-B61E-4036-A333-3A4B377097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2228" y="3095016"/>
            <a:ext cx="5658218" cy="3198444"/>
          </a:xfrm>
          <a:prstGeom prst="rect">
            <a:avLst/>
          </a:prstGeom>
        </p:spPr>
      </p:pic>
    </p:spTree>
    <p:extLst>
      <p:ext uri="{BB962C8B-B14F-4D97-AF65-F5344CB8AC3E}">
        <p14:creationId xmlns:p14="http://schemas.microsoft.com/office/powerpoint/2010/main" val="2111599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a:extLst>
              <a:ext uri="{FF2B5EF4-FFF2-40B4-BE49-F238E27FC236}">
                <a16:creationId xmlns:a16="http://schemas.microsoft.com/office/drawing/2014/main" xmlns="" id="{B168EBEF-BBFA-460B-8431-33E34155B317}"/>
              </a:ext>
            </a:extLst>
          </p:cNvPr>
          <p:cNvSpPr>
            <a:spLocks noGrp="1" noChangeArrowheads="1"/>
          </p:cNvSpPr>
          <p:nvPr>
            <p:ph type="title"/>
          </p:nvPr>
        </p:nvSpPr>
        <p:spPr>
          <a:xfrm>
            <a:off x="0" y="274638"/>
            <a:ext cx="9144000" cy="1143000"/>
          </a:xfrm>
          <a:noFill/>
        </p:spPr>
        <p:txBody>
          <a:bodyPr/>
          <a:lstStyle/>
          <a:p>
            <a:pPr eaLnBrk="1" hangingPunct="1"/>
            <a:r>
              <a:rPr lang="en-US" altLang="en-US"/>
              <a:t>Finding Critical Values for the </a:t>
            </a:r>
            <a:r>
              <a:rPr lang="en-US" altLang="en-US" i="1"/>
              <a:t>F</a:t>
            </a:r>
            <a:r>
              <a:rPr lang="en-US" altLang="en-US"/>
              <a:t>-Distribution</a:t>
            </a:r>
            <a:endParaRPr lang="el-GR" altLang="en-US"/>
          </a:p>
        </p:txBody>
      </p:sp>
      <p:sp>
        <p:nvSpPr>
          <p:cNvPr id="76803" name="Content Placeholder 5">
            <a:extLst>
              <a:ext uri="{FF2B5EF4-FFF2-40B4-BE49-F238E27FC236}">
                <a16:creationId xmlns:a16="http://schemas.microsoft.com/office/drawing/2014/main" xmlns="" id="{5679D9BB-163F-44D9-89ED-279611B8D5A1}"/>
              </a:ext>
            </a:extLst>
          </p:cNvPr>
          <p:cNvSpPr>
            <a:spLocks noGrp="1"/>
          </p:cNvSpPr>
          <p:nvPr>
            <p:ph idx="1"/>
          </p:nvPr>
        </p:nvSpPr>
        <p:spPr>
          <a:xfrm>
            <a:off x="457199" y="1600200"/>
            <a:ext cx="8465419" cy="4656221"/>
          </a:xfrm>
        </p:spPr>
        <p:txBody>
          <a:bodyPr/>
          <a:lstStyle/>
          <a:p>
            <a:pPr marL="457200" indent="-457200" eaLnBrk="1" hangingPunct="1">
              <a:spcBef>
                <a:spcPct val="40000"/>
              </a:spcBef>
              <a:buFontTx/>
              <a:buAutoNum type="arabicPeriod"/>
            </a:pPr>
            <a:r>
              <a:rPr lang="en-US" altLang="en-US" sz="2500" dirty="0"/>
              <a:t>Specify the level of significance </a:t>
            </a:r>
            <a:r>
              <a:rPr lang="el-GR" altLang="en-US" sz="2500" i="1" dirty="0">
                <a:sym typeface="Symbol" panose="05050102010706020507" pitchFamily="18" charset="2"/>
              </a:rPr>
              <a:t>α</a:t>
            </a:r>
            <a:r>
              <a:rPr lang="en-US" altLang="en-US" sz="2500" dirty="0">
                <a:sym typeface="Symbol" panose="05050102010706020507" pitchFamily="18" charset="2"/>
              </a:rPr>
              <a:t>.</a:t>
            </a:r>
          </a:p>
          <a:p>
            <a:pPr marL="457200" indent="-457200" eaLnBrk="1" hangingPunct="1">
              <a:spcBef>
                <a:spcPct val="40000"/>
              </a:spcBef>
              <a:buFontTx/>
              <a:buAutoNum type="arabicPeriod"/>
            </a:pPr>
            <a:r>
              <a:rPr lang="en-US" altLang="en-US" sz="2500" dirty="0">
                <a:sym typeface="Symbol" panose="05050102010706020507" pitchFamily="18" charset="2"/>
              </a:rPr>
              <a:t>Determine the degrees of freedom for the numerator, </a:t>
            </a:r>
            <a:r>
              <a:rPr lang="en-US" altLang="en-US" sz="2500" dirty="0" err="1">
                <a:sym typeface="Symbol" panose="05050102010706020507" pitchFamily="18" charset="2"/>
              </a:rPr>
              <a:t>d.f.</a:t>
            </a:r>
            <a:r>
              <a:rPr lang="en-US" altLang="en-US" sz="2500" baseline="-25000" dirty="0" err="1">
                <a:sym typeface="Symbol" panose="05050102010706020507" pitchFamily="18" charset="2"/>
              </a:rPr>
              <a:t>N</a:t>
            </a:r>
            <a:r>
              <a:rPr lang="en-US" altLang="en-US" sz="2500" dirty="0">
                <a:sym typeface="Symbol" panose="05050102010706020507" pitchFamily="18" charset="2"/>
              </a:rPr>
              <a:t>.</a:t>
            </a:r>
          </a:p>
          <a:p>
            <a:pPr marL="457200" indent="-457200" eaLnBrk="1" hangingPunct="1">
              <a:spcBef>
                <a:spcPct val="40000"/>
              </a:spcBef>
              <a:buFontTx/>
              <a:buAutoNum type="arabicPeriod"/>
            </a:pPr>
            <a:r>
              <a:rPr lang="en-US" altLang="en-US" sz="2500" dirty="0">
                <a:sym typeface="Symbol" panose="05050102010706020507" pitchFamily="18" charset="2"/>
              </a:rPr>
              <a:t>Determine the degrees of freedom for the denominator, </a:t>
            </a:r>
            <a:r>
              <a:rPr lang="en-US" altLang="en-US" sz="2500" dirty="0" err="1">
                <a:sym typeface="Symbol" panose="05050102010706020507" pitchFamily="18" charset="2"/>
              </a:rPr>
              <a:t>d.f.</a:t>
            </a:r>
            <a:r>
              <a:rPr lang="en-US" altLang="en-US" sz="2500" baseline="-25000" dirty="0" err="1">
                <a:sym typeface="Symbol" panose="05050102010706020507" pitchFamily="18" charset="2"/>
              </a:rPr>
              <a:t>D</a:t>
            </a:r>
            <a:r>
              <a:rPr lang="en-US" altLang="en-US" sz="2500" dirty="0">
                <a:sym typeface="Symbol" panose="05050102010706020507" pitchFamily="18" charset="2"/>
              </a:rPr>
              <a:t>.</a:t>
            </a:r>
          </a:p>
          <a:p>
            <a:pPr marL="457200" indent="-457200" eaLnBrk="1" hangingPunct="1">
              <a:spcBef>
                <a:spcPct val="40000"/>
              </a:spcBef>
              <a:buFontTx/>
              <a:buAutoNum type="arabicPeriod"/>
            </a:pPr>
            <a:r>
              <a:rPr lang="en-US" altLang="en-US" sz="2500" dirty="0">
                <a:sym typeface="Symbol" panose="05050102010706020507" pitchFamily="18" charset="2"/>
              </a:rPr>
              <a:t>Use Table 7 in Appendix B to find the critical value.  If the hypothesis test is</a:t>
            </a:r>
          </a:p>
          <a:p>
            <a:pPr marL="914400" lvl="1" indent="-457200" eaLnBrk="1" hangingPunct="1">
              <a:spcBef>
                <a:spcPct val="40000"/>
              </a:spcBef>
              <a:buFontTx/>
              <a:buAutoNum type="alphaLcPeriod"/>
            </a:pPr>
            <a:r>
              <a:rPr lang="en-US" altLang="en-US" sz="2500" dirty="0">
                <a:ea typeface="Times New Roman" panose="02020603050405020304" pitchFamily="18" charset="0"/>
                <a:sym typeface="Symbol" panose="05050102010706020507" pitchFamily="18" charset="2"/>
              </a:rPr>
              <a:t>one</a:t>
            </a:r>
            <a:r>
              <a:rPr lang="en-US" altLang="en-US" sz="2500" dirty="0">
                <a:ea typeface="Times New Roman" panose="02020603050405020304" pitchFamily="18" charset="0"/>
              </a:rPr>
              <a:t>-</a:t>
            </a:r>
            <a:r>
              <a:rPr lang="en-US" altLang="en-US" sz="2500" dirty="0">
                <a:ea typeface="Times New Roman" panose="02020603050405020304" pitchFamily="18" charset="0"/>
                <a:sym typeface="Symbol" panose="05050102010706020507" pitchFamily="18" charset="2"/>
              </a:rPr>
              <a:t>tailed, use the </a:t>
            </a:r>
            <a:r>
              <a:rPr lang="el-GR" altLang="en-US" sz="2500" i="1" dirty="0">
                <a:ea typeface="Times New Roman" panose="02020603050405020304" pitchFamily="18" charset="0"/>
                <a:sym typeface="Symbol" panose="05050102010706020507" pitchFamily="18" charset="2"/>
              </a:rPr>
              <a:t>α </a:t>
            </a:r>
            <a:r>
              <a:rPr lang="en-US" altLang="en-US" sz="2500" i="1" dirty="0">
                <a:ea typeface="Times New Roman" panose="02020603050405020304" pitchFamily="18" charset="0"/>
                <a:sym typeface="Symbol" panose="05050102010706020507" pitchFamily="18" charset="2"/>
              </a:rPr>
              <a:t>F</a:t>
            </a:r>
            <a:r>
              <a:rPr lang="en-US" altLang="en-US" sz="2500" dirty="0">
                <a:ea typeface="Times New Roman" panose="02020603050405020304" pitchFamily="18" charset="0"/>
                <a:sym typeface="Symbol" panose="05050102010706020507" pitchFamily="18" charset="2"/>
              </a:rPr>
              <a:t>-table.</a:t>
            </a:r>
          </a:p>
          <a:p>
            <a:pPr marL="914400" lvl="1" indent="-457200">
              <a:buFont typeface="+mj-lt"/>
              <a:buAutoNum type="alphaLcPeriod"/>
            </a:pPr>
            <a:r>
              <a:rPr lang="en-US" altLang="en-US" sz="2500" dirty="0">
                <a:ea typeface="Times New Roman" panose="02020603050405020304" pitchFamily="18" charset="0"/>
                <a:sym typeface="Symbol" panose="05050102010706020507" pitchFamily="18" charset="2"/>
              </a:rPr>
              <a:t>two</a:t>
            </a:r>
            <a:r>
              <a:rPr lang="en-US" altLang="en-US" sz="2500" dirty="0">
                <a:ea typeface="Times New Roman" panose="02020603050405020304" pitchFamily="18" charset="0"/>
              </a:rPr>
              <a:t>-</a:t>
            </a:r>
            <a:r>
              <a:rPr lang="en-US" altLang="en-US" sz="2500" dirty="0">
                <a:ea typeface="Times New Roman" panose="02020603050405020304" pitchFamily="18" charset="0"/>
                <a:sym typeface="Symbol" panose="05050102010706020507" pitchFamily="18" charset="2"/>
              </a:rPr>
              <a:t>tailed, use the ½</a:t>
            </a:r>
            <a:r>
              <a:rPr lang="el-GR" altLang="en-US" sz="2500" i="1" dirty="0">
                <a:ea typeface="Times New Roman" panose="02020603050405020304" pitchFamily="18" charset="0"/>
                <a:sym typeface="Symbol" panose="05050102010706020507" pitchFamily="18" charset="2"/>
              </a:rPr>
              <a:t>α</a:t>
            </a:r>
            <a:r>
              <a:rPr lang="en-US" altLang="en-US" sz="2500" i="1" dirty="0">
                <a:ea typeface="Times New Roman" panose="02020603050405020304" pitchFamily="18" charset="0"/>
                <a:sym typeface="Symbol" panose="05050102010706020507" pitchFamily="18" charset="2"/>
              </a:rPr>
              <a:t> F</a:t>
            </a:r>
            <a:r>
              <a:rPr lang="en-US" altLang="en-US" sz="2500" dirty="0">
                <a:ea typeface="Times New Roman" panose="02020603050405020304" pitchFamily="18" charset="0"/>
                <a:sym typeface="Symbol" panose="05050102010706020507" pitchFamily="18" charset="2"/>
              </a:rPr>
              <a:t>-table.</a:t>
            </a:r>
            <a:r>
              <a:rPr lang="en-US" sz="2500" dirty="0"/>
              <a:t> </a:t>
            </a:r>
          </a:p>
          <a:p>
            <a:r>
              <a:rPr lang="en-US" sz="2500" dirty="0"/>
              <a:t>Note that because </a:t>
            </a:r>
            <a:r>
              <a:rPr lang="en-US" sz="2500" i="1" dirty="0"/>
              <a:t>F </a:t>
            </a:r>
            <a:r>
              <a:rPr lang="en-US" sz="2500" dirty="0"/>
              <a:t>is always greater than or equal to 1, all one-tailed tests are right-tailed tests. For two-tailed tests, you need only to find the right-tailed critical value.</a:t>
            </a:r>
            <a:endParaRPr lang="en-US" altLang="en-US" sz="2500" dirty="0">
              <a:ea typeface="Times New Roman" panose="02020603050405020304" pitchFamily="18" charset="0"/>
              <a:sym typeface="Symbol" panose="05050102010706020507" pitchFamily="18" charset="2"/>
            </a:endParaRPr>
          </a:p>
        </p:txBody>
      </p:sp>
      <p:sp>
        <p:nvSpPr>
          <p:cNvPr id="24580" name="Footer Placeholder 2">
            <a:extLst>
              <a:ext uri="{FF2B5EF4-FFF2-40B4-BE49-F238E27FC236}">
                <a16:creationId xmlns:a16="http://schemas.microsoft.com/office/drawing/2014/main" xmlns="" id="{20D6BABC-E933-492D-A52B-A35F36F6113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9344452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0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80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6803">
                                            <p:txEl>
                                              <p:pRg st="3" end="3"/>
                                            </p:txEl>
                                          </p:spTgt>
                                        </p:tgtEl>
                                        <p:attrNameLst>
                                          <p:attrName>style.visibility</p:attrName>
                                        </p:attrNameLst>
                                      </p:cBhvr>
                                      <p:to>
                                        <p:strVal val="visible"/>
                                      </p:to>
                                    </p:set>
                                  </p:childTnLst>
                                </p:cTn>
                              </p:par>
                            </p:childTnLst>
                          </p:cTn>
                        </p:par>
                        <p:par>
                          <p:cTn id="15" fill="hold" nodeType="afterGroup">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76803">
                                            <p:txEl>
                                              <p:pRg st="4" end="4"/>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76803">
                                            <p:txEl>
                                              <p:pRg st="5" end="5"/>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680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a:extLst>
              <a:ext uri="{FF2B5EF4-FFF2-40B4-BE49-F238E27FC236}">
                <a16:creationId xmlns:a16="http://schemas.microsoft.com/office/drawing/2014/main" xmlns="" id="{10DB8D2F-B5C7-470C-9BC4-429CEB3F03EB}"/>
              </a:ext>
            </a:extLst>
          </p:cNvPr>
          <p:cNvSpPr>
            <a:spLocks noGrp="1"/>
          </p:cNvSpPr>
          <p:nvPr>
            <p:ph type="title"/>
          </p:nvPr>
        </p:nvSpPr>
        <p:spPr>
          <a:xfrm>
            <a:off x="457200" y="54375"/>
            <a:ext cx="8229600" cy="1143000"/>
          </a:xfrm>
        </p:spPr>
        <p:txBody>
          <a:bodyPr/>
          <a:lstStyle/>
          <a:p>
            <a:pPr eaLnBrk="1" hangingPunct="1"/>
            <a:r>
              <a:rPr lang="en-US" altLang="en-US" dirty="0">
                <a:solidFill>
                  <a:srgbClr val="83BB35"/>
                </a:solidFill>
              </a:rPr>
              <a:t>Example: Finding Critical </a:t>
            </a:r>
            <a:r>
              <a:rPr lang="en-US" altLang="en-US" i="1" dirty="0">
                <a:solidFill>
                  <a:srgbClr val="83BB35"/>
                </a:solidFill>
              </a:rPr>
              <a:t>F</a:t>
            </a:r>
            <a:r>
              <a:rPr lang="en-US" altLang="en-US" dirty="0">
                <a:solidFill>
                  <a:srgbClr val="83BB35"/>
                </a:solidFill>
              </a:rPr>
              <a:t>-Values for a Right-Tailed Test</a:t>
            </a:r>
          </a:p>
        </p:txBody>
      </p:sp>
      <p:sp>
        <p:nvSpPr>
          <p:cNvPr id="26626" name="Content Placeholder 2">
            <a:extLst>
              <a:ext uri="{FF2B5EF4-FFF2-40B4-BE49-F238E27FC236}">
                <a16:creationId xmlns:a16="http://schemas.microsoft.com/office/drawing/2014/main" xmlns="" id="{AB35A671-719D-4E13-B70F-BE1E7136E418}"/>
              </a:ext>
            </a:extLst>
          </p:cNvPr>
          <p:cNvSpPr>
            <a:spLocks noGrp="1"/>
          </p:cNvSpPr>
          <p:nvPr>
            <p:ph idx="1"/>
          </p:nvPr>
        </p:nvSpPr>
        <p:spPr>
          <a:xfrm>
            <a:off x="457200" y="1265238"/>
            <a:ext cx="8229600" cy="998537"/>
          </a:xfrm>
        </p:spPr>
        <p:txBody>
          <a:bodyPr/>
          <a:lstStyle/>
          <a:p>
            <a:pPr marL="0" indent="0" eaLnBrk="1" hangingPunct="1">
              <a:buFont typeface="Arial" panose="020B0604020202020204" pitchFamily="34" charset="0"/>
              <a:buNone/>
            </a:pPr>
            <a:r>
              <a:rPr lang="en-US" altLang="en-US"/>
              <a:t>Find the critical </a:t>
            </a:r>
            <a:r>
              <a:rPr lang="en-US" altLang="en-US" i="1"/>
              <a:t>F</a:t>
            </a:r>
            <a:r>
              <a:rPr lang="en-US" altLang="en-US"/>
              <a:t>-value for a right-tailed test when </a:t>
            </a:r>
            <a:br>
              <a:rPr lang="en-US" altLang="en-US"/>
            </a:br>
            <a:r>
              <a:rPr lang="el-GR" altLang="en-US" i="1"/>
              <a:t>α</a:t>
            </a:r>
            <a:r>
              <a:rPr lang="en-US" altLang="en-US"/>
              <a:t> = 0.10, d.f.</a:t>
            </a:r>
            <a:r>
              <a:rPr lang="en-US" altLang="en-US" baseline="-25000"/>
              <a:t>N</a:t>
            </a:r>
            <a:r>
              <a:rPr lang="en-US" altLang="en-US"/>
              <a:t> = 5 and d.f.</a:t>
            </a:r>
            <a:r>
              <a:rPr lang="en-US" altLang="en-US" baseline="-25000"/>
              <a:t>D</a:t>
            </a:r>
            <a:r>
              <a:rPr lang="en-US" altLang="en-US"/>
              <a:t> = 28. </a:t>
            </a:r>
            <a:endParaRPr lang="en-US" altLang="en-US" baseline="-25000"/>
          </a:p>
        </p:txBody>
      </p:sp>
      <p:sp>
        <p:nvSpPr>
          <p:cNvPr id="17" name="TextBox 16">
            <a:extLst>
              <a:ext uri="{FF2B5EF4-FFF2-40B4-BE49-F238E27FC236}">
                <a16:creationId xmlns:a16="http://schemas.microsoft.com/office/drawing/2014/main" xmlns="" id="{EB1F57B6-FD9A-4BE2-B49D-47B03131E1D7}"/>
              </a:ext>
            </a:extLst>
          </p:cNvPr>
          <p:cNvSpPr txBox="1"/>
          <p:nvPr/>
        </p:nvSpPr>
        <p:spPr>
          <a:xfrm>
            <a:off x="457200" y="2218459"/>
            <a:ext cx="8151091" cy="2246769"/>
          </a:xfrm>
          <a:prstGeom prst="rect">
            <a:avLst/>
          </a:prstGeom>
          <a:noFill/>
        </p:spPr>
        <p:txBody>
          <a:bodyPr wrap="square">
            <a:spAutoFit/>
          </a:bodyPr>
          <a:lstStyle/>
          <a:p>
            <a:pPr>
              <a:defRPr/>
            </a:pPr>
            <a:r>
              <a:rPr lang="en-US" sz="2800" b="1" dirty="0">
                <a:solidFill>
                  <a:schemeClr val="accent3"/>
                </a:solidFill>
                <a:latin typeface="+mn-lt"/>
                <a:ea typeface="+mn-ea"/>
                <a:cs typeface="Arial" charset="0"/>
              </a:rPr>
              <a:t>Solution:</a:t>
            </a:r>
          </a:p>
          <a:p>
            <a:r>
              <a:rPr lang="en-US" sz="2800" dirty="0">
                <a:latin typeface="+mn-lt"/>
              </a:rPr>
              <a:t>A portion of Table 7 is shown on the next screen. Using the </a:t>
            </a:r>
            <a:r>
              <a:rPr lang="en-US" sz="2800" i="1" dirty="0">
                <a:latin typeface="Symbol" panose="05050102010706020507" pitchFamily="18" charset="2"/>
              </a:rPr>
              <a:t>a</a:t>
            </a:r>
            <a:r>
              <a:rPr lang="en-US" sz="2800" dirty="0">
                <a:latin typeface="+mn-lt"/>
              </a:rPr>
              <a:t> = 0.10 </a:t>
            </a:r>
            <a:r>
              <a:rPr lang="en-US" sz="2800" i="1" dirty="0">
                <a:latin typeface="+mn-lt"/>
              </a:rPr>
              <a:t>F</a:t>
            </a:r>
            <a:r>
              <a:rPr lang="en-US" sz="2800" dirty="0">
                <a:latin typeface="+mn-lt"/>
              </a:rPr>
              <a:t>-table with </a:t>
            </a:r>
            <a:r>
              <a:rPr lang="en-US" sz="2800" dirty="0" err="1">
                <a:latin typeface="+mn-lt"/>
              </a:rPr>
              <a:t>d.f.</a:t>
            </a:r>
            <a:r>
              <a:rPr lang="en-US" sz="2800" baseline="-25000" dirty="0" err="1">
                <a:latin typeface="+mn-lt"/>
              </a:rPr>
              <a:t>N</a:t>
            </a:r>
            <a:r>
              <a:rPr lang="en-US" sz="2800" dirty="0">
                <a:latin typeface="+mn-lt"/>
              </a:rPr>
              <a:t> = 5 and </a:t>
            </a:r>
            <a:r>
              <a:rPr lang="en-US" sz="2800" dirty="0" err="1">
                <a:latin typeface="+mn-lt"/>
              </a:rPr>
              <a:t>d.f.</a:t>
            </a:r>
            <a:r>
              <a:rPr lang="en-US" sz="2800" baseline="-25000" dirty="0" err="1">
                <a:latin typeface="+mn-lt"/>
              </a:rPr>
              <a:t>D</a:t>
            </a:r>
            <a:r>
              <a:rPr lang="en-US" sz="2800" dirty="0">
                <a:latin typeface="+mn-lt"/>
              </a:rPr>
              <a:t> = 28, you can find the critical value, by the highlighted areas in the table.</a:t>
            </a:r>
            <a:endParaRPr lang="en-US" sz="2800" b="1" dirty="0">
              <a:solidFill>
                <a:schemeClr val="accent3"/>
              </a:solidFill>
              <a:latin typeface="+mn-lt"/>
              <a:ea typeface="+mn-ea"/>
              <a:cs typeface="Arial" charset="0"/>
            </a:endParaRPr>
          </a:p>
        </p:txBody>
      </p:sp>
      <p:sp>
        <p:nvSpPr>
          <p:cNvPr id="26631" name="Footer Placeholder 2">
            <a:extLst>
              <a:ext uri="{FF2B5EF4-FFF2-40B4-BE49-F238E27FC236}">
                <a16:creationId xmlns:a16="http://schemas.microsoft.com/office/drawing/2014/main" xmlns="" id="{5D9CF7CA-A016-4F64-96E4-BB2C37C9F1D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7512389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872</TotalTime>
  <Words>1351</Words>
  <Application>Microsoft Office PowerPoint</Application>
  <PresentationFormat>On-screen Show (4:3)</PresentationFormat>
  <Paragraphs>155</Paragraphs>
  <Slides>28</Slides>
  <Notes>28</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8" baseType="lpstr">
      <vt:lpstr>MS PGothic</vt:lpstr>
      <vt:lpstr>Arial</vt:lpstr>
      <vt:lpstr>Calibri</vt:lpstr>
      <vt:lpstr>Cambria Math</vt:lpstr>
      <vt:lpstr>Symbol</vt:lpstr>
      <vt:lpstr>Times New Roman</vt:lpstr>
      <vt:lpstr>TimesTenLTStd-Roman</vt:lpstr>
      <vt:lpstr>Wingdings</vt:lpstr>
      <vt:lpstr>lf4template</vt:lpstr>
      <vt:lpstr>Equation</vt:lpstr>
      <vt:lpstr>PowerPoint Presentation</vt:lpstr>
      <vt:lpstr>Chapter Outline</vt:lpstr>
      <vt:lpstr>Section 10.3</vt:lpstr>
      <vt:lpstr>Section 10.3 Objectives</vt:lpstr>
      <vt:lpstr>F-Distribution</vt:lpstr>
      <vt:lpstr>Properties of the F-Distribution</vt:lpstr>
      <vt:lpstr>Properties of the F-Distribution</vt:lpstr>
      <vt:lpstr>Finding Critical Values for the F-Distribution</vt:lpstr>
      <vt:lpstr>Example: Finding Critical F-Values for a Right-Tailed Test</vt:lpstr>
      <vt:lpstr>Solution: Finding Critical F-Values for a Right-Tailed Test</vt:lpstr>
      <vt:lpstr>Solution: Finding Critical F-Values for a Right-Tailed Test</vt:lpstr>
      <vt:lpstr>Example: Finding Critical F-Value for a Two-Tailed Test</vt:lpstr>
      <vt:lpstr>Solution: Finding Critical F-Value for a Two-Tailed Test</vt:lpstr>
      <vt:lpstr>Solution: Finding Critical F-Value for a Two-Tailed Test</vt:lpstr>
      <vt:lpstr>Two-Sample F-Test for Variances</vt:lpstr>
      <vt:lpstr>Two-Sample F-Test for Variances</vt:lpstr>
      <vt:lpstr>Using a Two-Sample F-Test to Compare s12 and s22</vt:lpstr>
      <vt:lpstr>Using a Two-Sample F-Test to Compare s12 and s22</vt:lpstr>
      <vt:lpstr>Using a Two-Sample F-Test to Compare s12 and s22</vt:lpstr>
      <vt:lpstr>Example: Performing a Two-Sample F-Test</vt:lpstr>
      <vt:lpstr>Solution: Performing a Two-Sample F-Test</vt:lpstr>
      <vt:lpstr>Solution: Performing a Two-Sample F-Test</vt:lpstr>
      <vt:lpstr>Solution: Performing a Two-Sample F-Test</vt:lpstr>
      <vt:lpstr>Example: Using Technology for a Two-Sample F-Test</vt:lpstr>
      <vt:lpstr>Solution: Using Technology for a Two-Sample F-Test</vt:lpstr>
      <vt:lpstr>Solution: Using Technology for a Two-Sample F-Test</vt:lpstr>
      <vt:lpstr>Solution: Using Technology to Perform a Two-Sample F-Test</vt:lpstr>
      <vt:lpstr>Solution: Using Technology for a Two-Sample F-Test</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dc:title>
  <dc:subject>Elementary Statistics  7e</dc:subject>
  <dc:creator>Ron Larson, Betsy Farber</dc:creator>
  <cp:lastModifiedBy>Sandra Scholten</cp:lastModifiedBy>
  <cp:revision>101</cp:revision>
  <dcterms:created xsi:type="dcterms:W3CDTF">2007-07-18T23:54:35Z</dcterms:created>
  <dcterms:modified xsi:type="dcterms:W3CDTF">2019-02-12T18:56:55Z</dcterms:modified>
</cp:coreProperties>
</file>