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handoutMasterIdLst>
    <p:handoutMasterId r:id="rId35"/>
  </p:handoutMasterIdLst>
  <p:sldIdLst>
    <p:sldId id="257" r:id="rId2"/>
    <p:sldId id="258" r:id="rId3"/>
    <p:sldId id="259" r:id="rId4"/>
    <p:sldId id="260" r:id="rId5"/>
    <p:sldId id="261" r:id="rId6"/>
    <p:sldId id="262" r:id="rId7"/>
    <p:sldId id="263" r:id="rId8"/>
    <p:sldId id="264" r:id="rId9"/>
    <p:sldId id="265" r:id="rId10"/>
    <p:sldId id="290" r:id="rId11"/>
    <p:sldId id="266" r:id="rId12"/>
    <p:sldId id="267" r:id="rId13"/>
    <p:sldId id="268" r:id="rId14"/>
    <p:sldId id="269" r:id="rId15"/>
    <p:sldId id="270" r:id="rId16"/>
    <p:sldId id="271" r:id="rId17"/>
    <p:sldId id="272" r:id="rId18"/>
    <p:sldId id="273" r:id="rId19"/>
    <p:sldId id="274" r:id="rId20"/>
    <p:sldId id="275" r:id="rId21"/>
    <p:sldId id="276" r:id="rId22"/>
    <p:sldId id="288" r:id="rId23"/>
    <p:sldId id="289" r:id="rId24"/>
    <p:sldId id="291" r:id="rId25"/>
    <p:sldId id="277" r:id="rId26"/>
    <p:sldId id="279" r:id="rId27"/>
    <p:sldId id="280" r:id="rId28"/>
    <p:sldId id="281" r:id="rId29"/>
    <p:sldId id="282" r:id="rId30"/>
    <p:sldId id="283" r:id="rId31"/>
    <p:sldId id="284" r:id="rId32"/>
    <p:sldId id="286" r:id="rId3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4" clrIdx="0">
    <p:extLst/>
  </p:cmAuthor>
  <p:cmAuthor id="2" name="Sue Glascoe" initials="SG"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6</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23556098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6</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98946498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15497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 xmlns:a16="http://schemas.microsoft.com/office/drawing/2014/main" id="{E3E604DF-33AE-46D3-A81A-3782B0EC61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26290EC-B348-4E1B-9D93-753F9ED65633}"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29698" name="Rectangle 2">
            <a:extLst>
              <a:ext uri="{FF2B5EF4-FFF2-40B4-BE49-F238E27FC236}">
                <a16:creationId xmlns="" xmlns:a16="http://schemas.microsoft.com/office/drawing/2014/main" id="{697B7282-2ED9-4476-BAF7-1E782292C32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ctangle 3">
            <a:extLst>
              <a:ext uri="{FF2B5EF4-FFF2-40B4-BE49-F238E27FC236}">
                <a16:creationId xmlns="" xmlns:a16="http://schemas.microsoft.com/office/drawing/2014/main" id="{1731E488-3CF6-43E3-AE62-48F732E9DF50}"/>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938770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a:extLst>
              <a:ext uri="{FF2B5EF4-FFF2-40B4-BE49-F238E27FC236}">
                <a16:creationId xmlns="" xmlns:a16="http://schemas.microsoft.com/office/drawing/2014/main" id="{0D10C5E7-CB12-4039-8529-A627DA7B86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82F6D84-E549-42D5-BAE2-CF71A1A679CF}"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31746" name="Rectangle 2">
            <a:extLst>
              <a:ext uri="{FF2B5EF4-FFF2-40B4-BE49-F238E27FC236}">
                <a16:creationId xmlns="" xmlns:a16="http://schemas.microsoft.com/office/drawing/2014/main" id="{09A3C20A-CA37-4D72-9AA9-53C8B8A71C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Rectangle 3">
            <a:extLst>
              <a:ext uri="{FF2B5EF4-FFF2-40B4-BE49-F238E27FC236}">
                <a16:creationId xmlns="" xmlns:a16="http://schemas.microsoft.com/office/drawing/2014/main" id="{02DDD130-2748-474A-85B8-F0906E37767C}"/>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52887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 xmlns:a16="http://schemas.microsoft.com/office/drawing/2014/main" id="{BC8897BD-B210-480F-9D8D-A83DFE966A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F278BE-A05D-4E90-A15B-BC23E3FF7154}"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35842" name="Rectangle 2">
            <a:extLst>
              <a:ext uri="{FF2B5EF4-FFF2-40B4-BE49-F238E27FC236}">
                <a16:creationId xmlns="" xmlns:a16="http://schemas.microsoft.com/office/drawing/2014/main" id="{D1FCD54A-1A69-4400-BAC8-893DB4FA0C1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Rectangle 3">
            <a:extLst>
              <a:ext uri="{FF2B5EF4-FFF2-40B4-BE49-F238E27FC236}">
                <a16:creationId xmlns="" xmlns:a16="http://schemas.microsoft.com/office/drawing/2014/main" id="{ABCF5B9A-9399-4ED8-99DF-4CEFD11C18D7}"/>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77013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23B4C4B3-3037-4B9D-8562-C16A172C8A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28E7C79-A2A3-405C-96F3-D264EE8AC8CA}"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37890" name="Rectangle 2">
            <a:extLst>
              <a:ext uri="{FF2B5EF4-FFF2-40B4-BE49-F238E27FC236}">
                <a16:creationId xmlns="" xmlns:a16="http://schemas.microsoft.com/office/drawing/2014/main" id="{FE14FDB1-D937-48C6-8F8E-1C93C86DBD3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 xmlns:a16="http://schemas.microsoft.com/office/drawing/2014/main" id="{E0343092-015C-426E-B9CD-1CA1E0A80B2B}"/>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255168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 xmlns:a16="http://schemas.microsoft.com/office/drawing/2014/main" id="{B875F88C-321B-4868-8B15-F9264B9160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AED56DE-68D1-4D12-A8A8-9A7E5C7CD3C9}"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39938" name="Rectangle 2">
            <a:extLst>
              <a:ext uri="{FF2B5EF4-FFF2-40B4-BE49-F238E27FC236}">
                <a16:creationId xmlns="" xmlns:a16="http://schemas.microsoft.com/office/drawing/2014/main" id="{8B1CA855-5808-49FD-ABB3-831B3F9ADB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a:extLst>
              <a:ext uri="{FF2B5EF4-FFF2-40B4-BE49-F238E27FC236}">
                <a16:creationId xmlns="" xmlns:a16="http://schemas.microsoft.com/office/drawing/2014/main" id="{422FDA73-8E3F-41CA-89F6-90610A293AD9}"/>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809497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4D279BA4-4636-48F4-8B16-6AF5CED047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6F3646-8468-47A6-A0A8-178FA4CCD01E}"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0DE3415A-D0E1-41D5-861A-DF678556EE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959FE212-63D8-4EC3-9668-E04B0D480064}"/>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501770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 xmlns:a16="http://schemas.microsoft.com/office/drawing/2014/main" id="{A6322FAB-53D2-4802-BF52-5A371C14170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62918EE-6B0A-4F45-B31B-77BCCE56CA65}"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
        <p:nvSpPr>
          <p:cNvPr id="44034" name="Rectangle 2">
            <a:extLst>
              <a:ext uri="{FF2B5EF4-FFF2-40B4-BE49-F238E27FC236}">
                <a16:creationId xmlns="" xmlns:a16="http://schemas.microsoft.com/office/drawing/2014/main" id="{B500B70B-3449-43AA-90E4-7EC7A9CD61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Rectangle 3">
            <a:extLst>
              <a:ext uri="{FF2B5EF4-FFF2-40B4-BE49-F238E27FC236}">
                <a16:creationId xmlns="" xmlns:a16="http://schemas.microsoft.com/office/drawing/2014/main" id="{DB9CB022-CFF6-4E60-8757-7BC5B9EF0C78}"/>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81178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4D279BA4-4636-48F4-8B16-6AF5CED047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6F3646-8468-47A6-A0A8-178FA4CCD01E}"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0DE3415A-D0E1-41D5-861A-DF678556EE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959FE212-63D8-4EC3-9668-E04B0D480064}"/>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10618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4D279BA4-4636-48F4-8B16-6AF5CED047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6F3646-8468-47A6-A0A8-178FA4CCD01E}"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0DE3415A-D0E1-41D5-861A-DF678556EE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959FE212-63D8-4EC3-9668-E04B0D480064}"/>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61500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4D279BA4-4636-48F4-8B16-6AF5CED047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6F3646-8468-47A6-A0A8-178FA4CCD01E}"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0DE3415A-D0E1-41D5-861A-DF678556EE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959FE212-63D8-4EC3-9668-E04B0D480064}"/>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777519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 xmlns:a16="http://schemas.microsoft.com/office/drawing/2014/main" id="{5AEADF78-97EE-4438-92C5-444E6860704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6BF4951-7C2B-4B41-8140-FFD83AA47922}"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5362" name="Rectangle 2">
            <a:extLst>
              <a:ext uri="{FF2B5EF4-FFF2-40B4-BE49-F238E27FC236}">
                <a16:creationId xmlns="" xmlns:a16="http://schemas.microsoft.com/office/drawing/2014/main" id="{FDB0E8A9-EAA2-4CCC-AE36-E01B59F96D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a:extLst>
              <a:ext uri="{FF2B5EF4-FFF2-40B4-BE49-F238E27FC236}">
                <a16:creationId xmlns="" xmlns:a16="http://schemas.microsoft.com/office/drawing/2014/main" id="{0640625E-515D-4691-A5B2-70C9E93B4047}"/>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514127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15E3B365-DF9E-4F56-9520-807EE84557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ACCB3B6-35A9-4582-A1AB-A1EB68BA2748}" type="slidenum">
              <a:rPr lang="en-US" altLang="en-US" sz="1200">
                <a:latin typeface="Calibri" panose="020F0502020204030204" pitchFamily="34" charset="0"/>
              </a:rPr>
              <a:pPr eaLnBrk="1" hangingPunct="1"/>
              <a:t>25</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481F9595-E7BC-4727-9122-DE7D3794A3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B5AF45B8-3F33-4EE6-A7D2-3C3C788CFD62}"/>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38143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a:extLst>
              <a:ext uri="{FF2B5EF4-FFF2-40B4-BE49-F238E27FC236}">
                <a16:creationId xmlns="" xmlns:a16="http://schemas.microsoft.com/office/drawing/2014/main" id="{1642F684-D108-4B87-889D-C0A6B95908C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8A011C-208D-412E-B994-3A374A587375}" type="slidenum">
              <a:rPr lang="en-US" altLang="en-US" sz="1200">
                <a:latin typeface="Calibri" panose="020F0502020204030204" pitchFamily="34" charset="0"/>
              </a:rPr>
              <a:pPr eaLnBrk="1" hangingPunct="1"/>
              <a:t>30</a:t>
            </a:fld>
            <a:endParaRPr lang="en-US" altLang="en-US" sz="1200">
              <a:latin typeface="Calibri" panose="020F0502020204030204" pitchFamily="34" charset="0"/>
            </a:endParaRPr>
          </a:p>
        </p:txBody>
      </p:sp>
      <p:sp>
        <p:nvSpPr>
          <p:cNvPr id="54274" name="Rectangle 2">
            <a:extLst>
              <a:ext uri="{FF2B5EF4-FFF2-40B4-BE49-F238E27FC236}">
                <a16:creationId xmlns="" xmlns:a16="http://schemas.microsoft.com/office/drawing/2014/main" id="{56A762E0-EC44-4802-8879-FE1936259ED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Rectangle 3">
            <a:extLst>
              <a:ext uri="{FF2B5EF4-FFF2-40B4-BE49-F238E27FC236}">
                <a16:creationId xmlns="" xmlns:a16="http://schemas.microsoft.com/office/drawing/2014/main" id="{BCD0CBF8-F1E5-43EB-850D-3F0CDD592EE0}"/>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937000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a:extLst>
              <a:ext uri="{FF2B5EF4-FFF2-40B4-BE49-F238E27FC236}">
                <a16:creationId xmlns="" xmlns:a16="http://schemas.microsoft.com/office/drawing/2014/main" id="{1CAC122E-3D65-464E-A3D7-C0C46BE886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60472A5-6E77-4C99-B507-A033EDDD80A5}" type="slidenum">
              <a:rPr lang="en-US" altLang="en-US" sz="1200">
                <a:latin typeface="Calibri" panose="020F0502020204030204" pitchFamily="34" charset="0"/>
              </a:rPr>
              <a:pPr eaLnBrk="1" hangingPunct="1"/>
              <a:t>31</a:t>
            </a:fld>
            <a:endParaRPr lang="en-US" altLang="en-US" sz="1200">
              <a:latin typeface="Calibri" panose="020F0502020204030204" pitchFamily="34" charset="0"/>
            </a:endParaRPr>
          </a:p>
        </p:txBody>
      </p:sp>
      <p:sp>
        <p:nvSpPr>
          <p:cNvPr id="56322" name="Rectangle 2">
            <a:extLst>
              <a:ext uri="{FF2B5EF4-FFF2-40B4-BE49-F238E27FC236}">
                <a16:creationId xmlns="" xmlns:a16="http://schemas.microsoft.com/office/drawing/2014/main" id="{A14317E7-D423-439C-BDAF-29B775F60D0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 xmlns:a16="http://schemas.microsoft.com/office/drawing/2014/main" id="{A3910F97-0606-454F-89CE-A01769553747}"/>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909653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a:extLst>
              <a:ext uri="{FF2B5EF4-FFF2-40B4-BE49-F238E27FC236}">
                <a16:creationId xmlns="" xmlns:a16="http://schemas.microsoft.com/office/drawing/2014/main" id="{7ED7F258-9258-413A-AD27-96B8058D51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12A13CE-F762-4F7A-885F-971518AC64B8}" type="slidenum">
              <a:rPr lang="en-US" altLang="en-US" sz="1200">
                <a:latin typeface="Calibri" panose="020F0502020204030204" pitchFamily="34" charset="0"/>
              </a:rPr>
              <a:pPr eaLnBrk="1" hangingPunct="1"/>
              <a:t>32</a:t>
            </a:fld>
            <a:endParaRPr lang="en-US" altLang="en-US" sz="1200">
              <a:latin typeface="Calibri" panose="020F0502020204030204" pitchFamily="34" charset="0"/>
            </a:endParaRPr>
          </a:p>
        </p:txBody>
      </p:sp>
      <p:sp>
        <p:nvSpPr>
          <p:cNvPr id="60418" name="Rectangle 2">
            <a:extLst>
              <a:ext uri="{FF2B5EF4-FFF2-40B4-BE49-F238E27FC236}">
                <a16:creationId xmlns="" xmlns:a16="http://schemas.microsoft.com/office/drawing/2014/main" id="{6DB0DEAC-4539-4E7A-A803-5AC07F8E93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3">
            <a:extLst>
              <a:ext uri="{FF2B5EF4-FFF2-40B4-BE49-F238E27FC236}">
                <a16:creationId xmlns="" xmlns:a16="http://schemas.microsoft.com/office/drawing/2014/main" id="{60A3C973-9C64-4395-9746-F52B8AE890EA}"/>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61186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 xmlns:a16="http://schemas.microsoft.com/office/drawing/2014/main" id="{0C773ADD-7B99-4FAB-B673-D00DF3600C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CB2D9F1-6B92-4357-A00D-D21690B8F967}"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7410" name="Rectangle 2">
            <a:extLst>
              <a:ext uri="{FF2B5EF4-FFF2-40B4-BE49-F238E27FC236}">
                <a16:creationId xmlns="" xmlns:a16="http://schemas.microsoft.com/office/drawing/2014/main" id="{671BE4E4-1E75-457C-B9A2-217B1C55E38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a:extLst>
              <a:ext uri="{FF2B5EF4-FFF2-40B4-BE49-F238E27FC236}">
                <a16:creationId xmlns="" xmlns:a16="http://schemas.microsoft.com/office/drawing/2014/main" id="{6BC19D4C-0217-47E2-A212-88CF7E92713C}"/>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841299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 xmlns:a16="http://schemas.microsoft.com/office/drawing/2014/main" id="{142C9595-DBC6-487A-A638-6325A3D455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0FF2899-C350-4750-9FFA-8B9EBFEF15B3}"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19458" name="Rectangle 2">
            <a:extLst>
              <a:ext uri="{FF2B5EF4-FFF2-40B4-BE49-F238E27FC236}">
                <a16:creationId xmlns="" xmlns:a16="http://schemas.microsoft.com/office/drawing/2014/main" id="{FDECB1A1-572D-4BFF-BA08-380D3727315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a:extLst>
              <a:ext uri="{FF2B5EF4-FFF2-40B4-BE49-F238E27FC236}">
                <a16:creationId xmlns="" xmlns:a16="http://schemas.microsoft.com/office/drawing/2014/main" id="{89109A25-6918-4AAC-AD8F-ADBA4F143420}"/>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53511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102B81FE-7B47-451D-95FE-1341F831EE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BAE23E9-AE97-48FF-BCFF-1E57C9FD0C69}"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E15B0F53-9848-4FD1-8652-2C2397AE51E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B1CBE209-3315-43F7-9750-9666E62E68D7}"/>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93924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763CEF7D-8548-424E-B544-32B4965F0D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BBDE44A-9024-4D0B-A908-48F42AB88465}"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3554" name="Rectangle 2">
            <a:extLst>
              <a:ext uri="{FF2B5EF4-FFF2-40B4-BE49-F238E27FC236}">
                <a16:creationId xmlns="" xmlns:a16="http://schemas.microsoft.com/office/drawing/2014/main" id="{1F24C917-97DB-40A0-80CC-A4EA47D889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 xmlns:a16="http://schemas.microsoft.com/office/drawing/2014/main" id="{331318A9-B0E0-4610-88A6-A59A10157CCE}"/>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124854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763CEF7D-8548-424E-B544-32B4965F0D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BBDE44A-9024-4D0B-A908-48F42AB88465}"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3554" name="Rectangle 2">
            <a:extLst>
              <a:ext uri="{FF2B5EF4-FFF2-40B4-BE49-F238E27FC236}">
                <a16:creationId xmlns="" xmlns:a16="http://schemas.microsoft.com/office/drawing/2014/main" id="{1F24C917-97DB-40A0-80CC-A4EA47D889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 xmlns:a16="http://schemas.microsoft.com/office/drawing/2014/main" id="{331318A9-B0E0-4610-88A6-A59A10157CCE}"/>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232910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a:extLst>
              <a:ext uri="{FF2B5EF4-FFF2-40B4-BE49-F238E27FC236}">
                <a16:creationId xmlns="" xmlns:a16="http://schemas.microsoft.com/office/drawing/2014/main" id="{C64E90B9-7BB5-47D3-9EED-2E42D89808D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192D283-B758-4D20-8108-A42E6B08AAE5}"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5602" name="Rectangle 2">
            <a:extLst>
              <a:ext uri="{FF2B5EF4-FFF2-40B4-BE49-F238E27FC236}">
                <a16:creationId xmlns="" xmlns:a16="http://schemas.microsoft.com/office/drawing/2014/main" id="{595ECCE4-C621-4D7A-A311-5175016487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a:extLst>
              <a:ext uri="{FF2B5EF4-FFF2-40B4-BE49-F238E27FC236}">
                <a16:creationId xmlns="" xmlns:a16="http://schemas.microsoft.com/office/drawing/2014/main" id="{AC3B210B-6527-412C-AE35-939DB87F134D}"/>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126640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 xmlns:a16="http://schemas.microsoft.com/office/drawing/2014/main" id="{CCE2490E-CAA3-46DC-8809-84F023984A9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0A6C0A5-0096-40C7-ABB2-72DE3B3685DF}"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7650" name="Rectangle 2">
            <a:extLst>
              <a:ext uri="{FF2B5EF4-FFF2-40B4-BE49-F238E27FC236}">
                <a16:creationId xmlns="" xmlns:a16="http://schemas.microsoft.com/office/drawing/2014/main" id="{06D7A188-4A39-493A-BF14-99A8C76827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Rectangle 3">
            <a:extLst>
              <a:ext uri="{FF2B5EF4-FFF2-40B4-BE49-F238E27FC236}">
                <a16:creationId xmlns="" xmlns:a16="http://schemas.microsoft.com/office/drawing/2014/main" id="{7D0DD5B4-C502-4D36-9730-A0123034048C}"/>
              </a:ext>
            </a:extLst>
          </p:cNvPr>
          <p:cNvSpPr>
            <a:spLocks noGrp="1" noChangeArrowheads="1"/>
          </p:cNvSpPr>
          <p:nvPr>
            <p:ph type="body" idx="1"/>
          </p:nvPr>
        </p:nvSpPr>
        <p:spPr bwMode="auto">
          <a:xfrm>
            <a:off x="849313" y="42799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196148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2.wmf"/><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5.png"/><Relationship Id="rId5" Type="http://schemas.openxmlformats.org/officeDocument/2006/relationships/image" Target="../media/image13.w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5.wmf"/><Relationship Id="rId4"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7.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16.wmf"/><Relationship Id="rId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4.xml"/><Relationship Id="rId7"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0.bin"/><Relationship Id="rId11" Type="http://schemas.openxmlformats.org/officeDocument/2006/relationships/image" Target="../media/image21.wmf"/><Relationship Id="rId5" Type="http://schemas.openxmlformats.org/officeDocument/2006/relationships/image" Target="../media/image18.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20.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36.png"/><Relationship Id="rId7"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4.bin"/><Relationship Id="rId5" Type="http://schemas.openxmlformats.org/officeDocument/2006/relationships/image" Target="../media/image27.wmf"/><Relationship Id="rId4" Type="http://schemas.openxmlformats.org/officeDocument/2006/relationships/oleObject" Target="../embeddings/oleObject13.bin"/><Relationship Id="rId9" Type="http://schemas.openxmlformats.org/officeDocument/2006/relationships/image" Target="../media/image29.wmf"/></Relationships>
</file>

<file path=ppt/slides/_rels/slide27.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1.wmf"/><Relationship Id="rId5" Type="http://schemas.openxmlformats.org/officeDocument/2006/relationships/oleObject" Target="../embeddings/oleObject17.bin"/><Relationship Id="rId4" Type="http://schemas.openxmlformats.org/officeDocument/2006/relationships/image" Target="../media/image30.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4.wmf"/><Relationship Id="rId5" Type="http://schemas.openxmlformats.org/officeDocument/2006/relationships/oleObject" Target="../embeddings/oleObject19.bin"/><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Confidence Intervals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6</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a:extLst>
              <a:ext uri="{FF2B5EF4-FFF2-40B4-BE49-F238E27FC236}">
                <a16:creationId xmlns="" xmlns:a16="http://schemas.microsoft.com/office/drawing/2014/main" id="{80D5A8A9-37A0-492E-B1C3-0F37890F8F3A}"/>
              </a:ext>
            </a:extLst>
          </p:cNvPr>
          <p:cNvSpPr>
            <a:spLocks noGrp="1" noChangeArrowheads="1"/>
          </p:cNvSpPr>
          <p:nvPr>
            <p:ph type="title"/>
          </p:nvPr>
        </p:nvSpPr>
        <p:spPr/>
        <p:txBody>
          <a:bodyPr/>
          <a:lstStyle/>
          <a:p>
            <a:pPr eaLnBrk="1" hangingPunct="1"/>
            <a:r>
              <a:rPr lang="en-US" altLang="en-US" dirty="0"/>
              <a:t>Critical Values</a:t>
            </a:r>
          </a:p>
        </p:txBody>
      </p:sp>
      <p:sp>
        <p:nvSpPr>
          <p:cNvPr id="22530" name="Content Placeholder 31">
            <a:extLst>
              <a:ext uri="{FF2B5EF4-FFF2-40B4-BE49-F238E27FC236}">
                <a16:creationId xmlns="" xmlns:a16="http://schemas.microsoft.com/office/drawing/2014/main" id="{217E2E48-8583-4A91-A06D-EC2AC29FD761}"/>
              </a:ext>
            </a:extLst>
          </p:cNvPr>
          <p:cNvSpPr>
            <a:spLocks noGrp="1"/>
          </p:cNvSpPr>
          <p:nvPr>
            <p:ph idx="1"/>
          </p:nvPr>
        </p:nvSpPr>
        <p:spPr>
          <a:xfrm>
            <a:off x="457200" y="1338263"/>
            <a:ext cx="7916779" cy="4525962"/>
          </a:xfrm>
        </p:spPr>
        <p:txBody>
          <a:bodyPr/>
          <a:lstStyle/>
          <a:p>
            <a:pPr eaLnBrk="1" hangingPunct="1">
              <a:buFont typeface="Arial" panose="020B0604020202020204" pitchFamily="34" charset="0"/>
              <a:buNone/>
            </a:pPr>
            <a:r>
              <a:rPr lang="en-US" altLang="en-US" b="1" dirty="0">
                <a:solidFill>
                  <a:schemeClr val="accent2"/>
                </a:solidFill>
              </a:rPr>
              <a:t>Critical Values</a:t>
            </a:r>
            <a:endParaRPr lang="en-US" altLang="en-US" dirty="0">
              <a:solidFill>
                <a:schemeClr val="accent2"/>
              </a:solidFill>
            </a:endParaRPr>
          </a:p>
          <a:p>
            <a:r>
              <a:rPr lang="en-US" b="1" dirty="0"/>
              <a:t>Critical values </a:t>
            </a:r>
            <a:r>
              <a:rPr lang="en-US" dirty="0"/>
              <a:t>are values that separate sample statistics that are probable from sample statistics that are improbable, or unusual.</a:t>
            </a:r>
            <a:endParaRPr lang="en-US" altLang="en-US" dirty="0"/>
          </a:p>
        </p:txBody>
      </p:sp>
      <p:sp>
        <p:nvSpPr>
          <p:cNvPr id="22541" name="Footer Placeholder 2">
            <a:extLst>
              <a:ext uri="{FF2B5EF4-FFF2-40B4-BE49-F238E27FC236}">
                <a16:creationId xmlns="" xmlns:a16="http://schemas.microsoft.com/office/drawing/2014/main" id="{A1BE69D0-03A0-47D1-9B95-CB6FB05CA55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map&#10;&#10;Description generated with very high confidence">
            <a:extLst>
              <a:ext uri="{FF2B5EF4-FFF2-40B4-BE49-F238E27FC236}">
                <a16:creationId xmlns="" xmlns:a16="http://schemas.microsoft.com/office/drawing/2014/main" id="{9BA6E7D9-C294-4653-9A4D-BA00D88AF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299" y="3452711"/>
            <a:ext cx="4521717" cy="2770637"/>
          </a:xfrm>
          <a:prstGeom prst="rect">
            <a:avLst/>
          </a:prstGeom>
        </p:spPr>
      </p:pic>
      <p:pic>
        <p:nvPicPr>
          <p:cNvPr id="6" name="Picture 5" descr="A screenshot of a cell phone&#10;&#10;Description generated with very high confidence">
            <a:extLst>
              <a:ext uri="{FF2B5EF4-FFF2-40B4-BE49-F238E27FC236}">
                <a16:creationId xmlns="" xmlns:a16="http://schemas.microsoft.com/office/drawing/2014/main" id="{8917958A-690E-4159-B217-1F314FD96A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114" y="3335512"/>
            <a:ext cx="3927445" cy="2971475"/>
          </a:xfrm>
          <a:prstGeom prst="rect">
            <a:avLst/>
          </a:prstGeom>
        </p:spPr>
      </p:pic>
    </p:spTree>
    <p:extLst>
      <p:ext uri="{BB962C8B-B14F-4D97-AF65-F5344CB8AC3E}">
        <p14:creationId xmlns:p14="http://schemas.microsoft.com/office/powerpoint/2010/main" val="22663334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0">
            <a:extLst>
              <a:ext uri="{FF2B5EF4-FFF2-40B4-BE49-F238E27FC236}">
                <a16:creationId xmlns="" xmlns:a16="http://schemas.microsoft.com/office/drawing/2014/main" id="{48666467-00E1-4020-89E1-669C474DC231}"/>
              </a:ext>
            </a:extLst>
          </p:cNvPr>
          <p:cNvSpPr/>
          <p:nvPr/>
        </p:nvSpPr>
        <p:spPr>
          <a:xfrm>
            <a:off x="1739900" y="4287838"/>
            <a:ext cx="1376363" cy="444500"/>
          </a:xfrm>
          <a:custGeom>
            <a:avLst/>
            <a:gdLst>
              <a:gd name="connsiteX0" fmla="*/ 1376937 w 1376937"/>
              <a:gd name="connsiteY0" fmla="*/ 444747 h 444747"/>
              <a:gd name="connsiteX1" fmla="*/ 0 w 1376937"/>
              <a:gd name="connsiteY1" fmla="*/ 444747 h 444747"/>
              <a:gd name="connsiteX2" fmla="*/ 10674 w 1376937"/>
              <a:gd name="connsiteY2" fmla="*/ 419841 h 444747"/>
              <a:gd name="connsiteX3" fmla="*/ 330891 w 1376937"/>
              <a:gd name="connsiteY3" fmla="*/ 402051 h 444747"/>
              <a:gd name="connsiteX4" fmla="*/ 629761 w 1376937"/>
              <a:gd name="connsiteY4" fmla="*/ 348682 h 444747"/>
              <a:gd name="connsiteX5" fmla="*/ 914400 w 1376937"/>
              <a:gd name="connsiteY5" fmla="*/ 270406 h 444747"/>
              <a:gd name="connsiteX6" fmla="*/ 1124320 w 1376937"/>
              <a:gd name="connsiteY6" fmla="*/ 170783 h 444747"/>
              <a:gd name="connsiteX7" fmla="*/ 1280871 w 1376937"/>
              <a:gd name="connsiteY7" fmla="*/ 78275 h 444747"/>
              <a:gd name="connsiteX8" fmla="*/ 1373379 w 1376937"/>
              <a:gd name="connsiteY8" fmla="*/ 0 h 444747"/>
              <a:gd name="connsiteX9" fmla="*/ 1376937 w 1376937"/>
              <a:gd name="connsiteY9" fmla="*/ 444747 h 444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6937" h="444747">
                <a:moveTo>
                  <a:pt x="1376937" y="444747"/>
                </a:moveTo>
                <a:lnTo>
                  <a:pt x="0" y="444747"/>
                </a:lnTo>
                <a:lnTo>
                  <a:pt x="10674" y="419841"/>
                </a:lnTo>
                <a:cubicBezTo>
                  <a:pt x="117409" y="413845"/>
                  <a:pt x="223987" y="402051"/>
                  <a:pt x="330891" y="402051"/>
                </a:cubicBezTo>
                <a:lnTo>
                  <a:pt x="629761" y="348682"/>
                </a:lnTo>
                <a:lnTo>
                  <a:pt x="914400" y="270406"/>
                </a:lnTo>
                <a:lnTo>
                  <a:pt x="1124320" y="170783"/>
                </a:lnTo>
                <a:cubicBezTo>
                  <a:pt x="1275772" y="77026"/>
                  <a:pt x="1215171" y="78275"/>
                  <a:pt x="1280871" y="78275"/>
                </a:cubicBezTo>
                <a:lnTo>
                  <a:pt x="1373379" y="0"/>
                </a:lnTo>
                <a:lnTo>
                  <a:pt x="1376937" y="444747"/>
                </a:lnTo>
                <a:close/>
              </a:path>
            </a:pathLst>
          </a:custGeom>
          <a:solidFill>
            <a:srgbClr val="EDC7A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0" name="Freeform 29">
            <a:extLst>
              <a:ext uri="{FF2B5EF4-FFF2-40B4-BE49-F238E27FC236}">
                <a16:creationId xmlns="" xmlns:a16="http://schemas.microsoft.com/office/drawing/2014/main" id="{83A2401C-665D-40E8-B47F-2466B302F2D1}"/>
              </a:ext>
            </a:extLst>
          </p:cNvPr>
          <p:cNvSpPr/>
          <p:nvPr/>
        </p:nvSpPr>
        <p:spPr>
          <a:xfrm>
            <a:off x="5268913" y="4291013"/>
            <a:ext cx="1395412" cy="444500"/>
          </a:xfrm>
          <a:custGeom>
            <a:avLst/>
            <a:gdLst>
              <a:gd name="connsiteX0" fmla="*/ 0 w 1394727"/>
              <a:gd name="connsiteY0" fmla="*/ 444747 h 444747"/>
              <a:gd name="connsiteX1" fmla="*/ 3558 w 1394727"/>
              <a:gd name="connsiteY1" fmla="*/ 106739 h 444747"/>
              <a:gd name="connsiteX2" fmla="*/ 7116 w 1394727"/>
              <a:gd name="connsiteY2" fmla="*/ 0 h 444747"/>
              <a:gd name="connsiteX3" fmla="*/ 14232 w 1394727"/>
              <a:gd name="connsiteY3" fmla="*/ 10674 h 444747"/>
              <a:gd name="connsiteX4" fmla="*/ 35580 w 1394727"/>
              <a:gd name="connsiteY4" fmla="*/ 28464 h 444747"/>
              <a:gd name="connsiteX5" fmla="*/ 56928 w 1394727"/>
              <a:gd name="connsiteY5" fmla="*/ 39138 h 444747"/>
              <a:gd name="connsiteX6" fmla="*/ 85392 w 1394727"/>
              <a:gd name="connsiteY6" fmla="*/ 56927 h 444747"/>
              <a:gd name="connsiteX7" fmla="*/ 110298 w 1394727"/>
              <a:gd name="connsiteY7" fmla="*/ 74717 h 444747"/>
              <a:gd name="connsiteX8" fmla="*/ 120972 w 1394727"/>
              <a:gd name="connsiteY8" fmla="*/ 81833 h 444747"/>
              <a:gd name="connsiteX9" fmla="*/ 145877 w 1394727"/>
              <a:gd name="connsiteY9" fmla="*/ 88949 h 444747"/>
              <a:gd name="connsiteX10" fmla="*/ 167225 w 1394727"/>
              <a:gd name="connsiteY10" fmla="*/ 106739 h 444747"/>
              <a:gd name="connsiteX11" fmla="*/ 177899 w 1394727"/>
              <a:gd name="connsiteY11" fmla="*/ 110297 h 444747"/>
              <a:gd name="connsiteX12" fmla="*/ 185015 w 1394727"/>
              <a:gd name="connsiteY12" fmla="*/ 120971 h 444747"/>
              <a:gd name="connsiteX13" fmla="*/ 206363 w 1394727"/>
              <a:gd name="connsiteY13" fmla="*/ 135203 h 444747"/>
              <a:gd name="connsiteX14" fmla="*/ 209921 w 1394727"/>
              <a:gd name="connsiteY14" fmla="*/ 145877 h 444747"/>
              <a:gd name="connsiteX15" fmla="*/ 213479 w 1394727"/>
              <a:gd name="connsiteY15" fmla="*/ 160109 h 444747"/>
              <a:gd name="connsiteX16" fmla="*/ 224153 w 1394727"/>
              <a:gd name="connsiteY16" fmla="*/ 160109 h 444747"/>
              <a:gd name="connsiteX17" fmla="*/ 448305 w 1394727"/>
              <a:gd name="connsiteY17" fmla="*/ 266848 h 444747"/>
              <a:gd name="connsiteX18" fmla="*/ 786313 w 1394727"/>
              <a:gd name="connsiteY18" fmla="*/ 355798 h 444747"/>
              <a:gd name="connsiteX19" fmla="*/ 1024698 w 1394727"/>
              <a:gd name="connsiteY19" fmla="*/ 402051 h 444747"/>
              <a:gd name="connsiteX20" fmla="*/ 1277314 w 1394727"/>
              <a:gd name="connsiteY20" fmla="*/ 419841 h 444747"/>
              <a:gd name="connsiteX21" fmla="*/ 1387611 w 1394727"/>
              <a:gd name="connsiteY21" fmla="*/ 426957 h 444747"/>
              <a:gd name="connsiteX22" fmla="*/ 1394727 w 1394727"/>
              <a:gd name="connsiteY22" fmla="*/ 441189 h 444747"/>
              <a:gd name="connsiteX23" fmla="*/ 0 w 1394727"/>
              <a:gd name="connsiteY23" fmla="*/ 444747 h 444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94727" h="444747">
                <a:moveTo>
                  <a:pt x="0" y="444747"/>
                </a:moveTo>
                <a:cubicBezTo>
                  <a:pt x="1186" y="332078"/>
                  <a:pt x="1741" y="219400"/>
                  <a:pt x="3558" y="106739"/>
                </a:cubicBezTo>
                <a:cubicBezTo>
                  <a:pt x="4132" y="71144"/>
                  <a:pt x="7116" y="35599"/>
                  <a:pt x="7116" y="0"/>
                </a:cubicBezTo>
                <a:cubicBezTo>
                  <a:pt x="9488" y="3558"/>
                  <a:pt x="11494" y="7389"/>
                  <a:pt x="14232" y="10674"/>
                </a:cubicBezTo>
                <a:cubicBezTo>
                  <a:pt x="19853" y="17419"/>
                  <a:pt x="27584" y="24466"/>
                  <a:pt x="35580" y="28464"/>
                </a:cubicBezTo>
                <a:cubicBezTo>
                  <a:pt x="59079" y="40214"/>
                  <a:pt x="33136" y="22143"/>
                  <a:pt x="56928" y="39138"/>
                </a:cubicBezTo>
                <a:cubicBezTo>
                  <a:pt x="90943" y="63435"/>
                  <a:pt x="51957" y="37822"/>
                  <a:pt x="85392" y="56927"/>
                </a:cubicBezTo>
                <a:cubicBezTo>
                  <a:pt x="93775" y="61717"/>
                  <a:pt x="102665" y="69265"/>
                  <a:pt x="110298" y="74717"/>
                </a:cubicBezTo>
                <a:cubicBezTo>
                  <a:pt x="113778" y="77202"/>
                  <a:pt x="117147" y="79921"/>
                  <a:pt x="120972" y="81833"/>
                </a:cubicBezTo>
                <a:cubicBezTo>
                  <a:pt x="126076" y="84385"/>
                  <a:pt x="141318" y="87809"/>
                  <a:pt x="145877" y="88949"/>
                </a:cubicBezTo>
                <a:cubicBezTo>
                  <a:pt x="153746" y="96818"/>
                  <a:pt x="157318" y="101785"/>
                  <a:pt x="167225" y="106739"/>
                </a:cubicBezTo>
                <a:cubicBezTo>
                  <a:pt x="170580" y="108416"/>
                  <a:pt x="174341" y="109111"/>
                  <a:pt x="177899" y="110297"/>
                </a:cubicBezTo>
                <a:cubicBezTo>
                  <a:pt x="180271" y="113855"/>
                  <a:pt x="181797" y="118155"/>
                  <a:pt x="185015" y="120971"/>
                </a:cubicBezTo>
                <a:cubicBezTo>
                  <a:pt x="191451" y="126603"/>
                  <a:pt x="206363" y="135203"/>
                  <a:pt x="206363" y="135203"/>
                </a:cubicBezTo>
                <a:cubicBezTo>
                  <a:pt x="207549" y="138761"/>
                  <a:pt x="208891" y="142271"/>
                  <a:pt x="209921" y="145877"/>
                </a:cubicBezTo>
                <a:cubicBezTo>
                  <a:pt x="211264" y="150579"/>
                  <a:pt x="210021" y="156651"/>
                  <a:pt x="213479" y="160109"/>
                </a:cubicBezTo>
                <a:cubicBezTo>
                  <a:pt x="215995" y="162625"/>
                  <a:pt x="220595" y="160109"/>
                  <a:pt x="224153" y="160109"/>
                </a:cubicBezTo>
                <a:cubicBezTo>
                  <a:pt x="298647" y="196154"/>
                  <a:pt x="365549" y="266848"/>
                  <a:pt x="448305" y="266848"/>
                </a:cubicBezTo>
                <a:lnTo>
                  <a:pt x="786313" y="355798"/>
                </a:lnTo>
                <a:lnTo>
                  <a:pt x="1024698" y="402051"/>
                </a:lnTo>
                <a:cubicBezTo>
                  <a:pt x="1108891" y="408152"/>
                  <a:pt x="1192900" y="419841"/>
                  <a:pt x="1277314" y="419841"/>
                </a:cubicBezTo>
                <a:cubicBezTo>
                  <a:pt x="1314075" y="422292"/>
                  <a:pt x="1350769" y="426957"/>
                  <a:pt x="1387611" y="426957"/>
                </a:cubicBezTo>
                <a:lnTo>
                  <a:pt x="1394727" y="441189"/>
                </a:lnTo>
                <a:lnTo>
                  <a:pt x="0" y="444747"/>
                </a:lnTo>
                <a:close/>
              </a:path>
            </a:pathLst>
          </a:custGeom>
          <a:solidFill>
            <a:srgbClr val="EDC7A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useBgFill="1">
        <p:nvSpPr>
          <p:cNvPr id="27" name="Text Box 40">
            <a:extLst>
              <a:ext uri="{FF2B5EF4-FFF2-40B4-BE49-F238E27FC236}">
                <a16:creationId xmlns="" xmlns:a16="http://schemas.microsoft.com/office/drawing/2014/main" id="{8C577C38-3F5F-49DA-86FD-381B13791452}"/>
              </a:ext>
            </a:extLst>
          </p:cNvPr>
          <p:cNvSpPr txBox="1">
            <a:spLocks noChangeArrowheads="1"/>
          </p:cNvSpPr>
          <p:nvPr/>
        </p:nvSpPr>
        <p:spPr bwMode="auto">
          <a:xfrm>
            <a:off x="2170113" y="4765675"/>
            <a:ext cx="1657350" cy="55403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18288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Times New Roman" panose="02020603050405020304" pitchFamily="18" charset="0"/>
                <a:sym typeface="Symbol" panose="05050102010706020507" pitchFamily="18" charset="2"/>
              </a:rPr>
              <a:t></a:t>
            </a:r>
            <a:r>
              <a:rPr lang="en-US" altLang="en-US" i="1">
                <a:latin typeface="Times New Roman" panose="02020603050405020304" pitchFamily="18" charset="0"/>
              </a:rPr>
              <a:t>z</a:t>
            </a:r>
            <a:r>
              <a:rPr lang="en-US" altLang="en-US" i="1" baseline="-25000">
                <a:latin typeface="Times New Roman" panose="02020603050405020304" pitchFamily="18" charset="0"/>
              </a:rPr>
              <a:t>c</a:t>
            </a:r>
            <a:endParaRPr lang="en-US" altLang="en-US">
              <a:solidFill>
                <a:schemeClr val="accent2"/>
              </a:solidFill>
              <a:latin typeface="Times New Roman" panose="02020603050405020304" pitchFamily="18" charset="0"/>
            </a:endParaRPr>
          </a:p>
        </p:txBody>
      </p:sp>
      <p:sp>
        <p:nvSpPr>
          <p:cNvPr id="24580" name="Rectangle 2">
            <a:extLst>
              <a:ext uri="{FF2B5EF4-FFF2-40B4-BE49-F238E27FC236}">
                <a16:creationId xmlns="" xmlns:a16="http://schemas.microsoft.com/office/drawing/2014/main" id="{C5D84502-D9B7-4CD8-9286-0AC2AF9D3E66}"/>
              </a:ext>
            </a:extLst>
          </p:cNvPr>
          <p:cNvSpPr>
            <a:spLocks noGrp="1" noChangeArrowheads="1"/>
          </p:cNvSpPr>
          <p:nvPr>
            <p:ph type="title"/>
          </p:nvPr>
        </p:nvSpPr>
        <p:spPr/>
        <p:txBody>
          <a:bodyPr/>
          <a:lstStyle/>
          <a:p>
            <a:pPr eaLnBrk="1" hangingPunct="1"/>
            <a:r>
              <a:rPr lang="en-US" altLang="en-US" dirty="0"/>
              <a:t>90% Level of Confidence</a:t>
            </a:r>
          </a:p>
        </p:txBody>
      </p:sp>
      <p:sp>
        <p:nvSpPr>
          <p:cNvPr id="24581" name="Content Placeholder 25">
            <a:extLst>
              <a:ext uri="{FF2B5EF4-FFF2-40B4-BE49-F238E27FC236}">
                <a16:creationId xmlns="" xmlns:a16="http://schemas.microsoft.com/office/drawing/2014/main" id="{C6DBBF37-998E-4FDA-AED1-18F190EB46CB}"/>
              </a:ext>
            </a:extLst>
          </p:cNvPr>
          <p:cNvSpPr>
            <a:spLocks noGrp="1"/>
          </p:cNvSpPr>
          <p:nvPr>
            <p:ph idx="1"/>
          </p:nvPr>
        </p:nvSpPr>
        <p:spPr>
          <a:xfrm>
            <a:off x="457200" y="1600200"/>
            <a:ext cx="8229600" cy="1084263"/>
          </a:xfrm>
        </p:spPr>
        <p:txBody>
          <a:bodyPr/>
          <a:lstStyle/>
          <a:p>
            <a:pPr eaLnBrk="1" hangingPunct="1"/>
            <a:r>
              <a:rPr lang="en-US" altLang="en-US"/>
              <a:t>If the level of confidence is 90%, this means that we are 90% confident that the interval contains the population mean </a:t>
            </a:r>
            <a:r>
              <a:rPr lang="el-GR" altLang="en-US" i="1"/>
              <a:t>μ</a:t>
            </a:r>
            <a:r>
              <a:rPr lang="en-US" altLang="en-US"/>
              <a:t>.</a:t>
            </a:r>
            <a:endParaRPr lang="el-GR" altLang="en-US"/>
          </a:p>
          <a:p>
            <a:pPr eaLnBrk="1" hangingPunct="1"/>
            <a:endParaRPr lang="en-US" altLang="en-US"/>
          </a:p>
        </p:txBody>
      </p:sp>
      <p:grpSp>
        <p:nvGrpSpPr>
          <p:cNvPr id="2" name="Group 47">
            <a:extLst>
              <a:ext uri="{FF2B5EF4-FFF2-40B4-BE49-F238E27FC236}">
                <a16:creationId xmlns="" xmlns:a16="http://schemas.microsoft.com/office/drawing/2014/main" id="{E84C7C11-E832-46AD-9B9B-EB9FC745C727}"/>
              </a:ext>
            </a:extLst>
          </p:cNvPr>
          <p:cNvGrpSpPr>
            <a:grpSpLocks/>
          </p:cNvGrpSpPr>
          <p:nvPr/>
        </p:nvGrpSpPr>
        <p:grpSpPr bwMode="auto">
          <a:xfrm>
            <a:off x="790575" y="2974975"/>
            <a:ext cx="7140575" cy="2282825"/>
            <a:chOff x="480" y="1600"/>
            <a:chExt cx="4498" cy="1438"/>
          </a:xfrm>
        </p:grpSpPr>
        <p:pic>
          <p:nvPicPr>
            <p:cNvPr id="24596" name="Picture 5">
              <a:extLst>
                <a:ext uri="{FF2B5EF4-FFF2-40B4-BE49-F238E27FC236}">
                  <a16:creationId xmlns="" xmlns:a16="http://schemas.microsoft.com/office/drawing/2014/main" id="{75918FED-1711-487E-ABF1-BD052BEE8A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 y="1600"/>
              <a:ext cx="3132" cy="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7" name="Line 6">
              <a:extLst>
                <a:ext uri="{FF2B5EF4-FFF2-40B4-BE49-F238E27FC236}">
                  <a16:creationId xmlns="" xmlns:a16="http://schemas.microsoft.com/office/drawing/2014/main" id="{B406A551-95A7-4707-8D10-4C1DD8E2E89D}"/>
                </a:ext>
              </a:extLst>
            </p:cNvPr>
            <p:cNvSpPr>
              <a:spLocks noChangeShapeType="1"/>
            </p:cNvSpPr>
            <p:nvPr/>
          </p:nvSpPr>
          <p:spPr bwMode="auto">
            <a:xfrm>
              <a:off x="2626" y="1608"/>
              <a:ext cx="0" cy="1092"/>
            </a:xfrm>
            <a:prstGeom prst="line">
              <a:avLst/>
            </a:prstGeom>
            <a:noFill/>
            <a:ln w="9525">
              <a:solidFill>
                <a:srgbClr val="E1152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598" name="Line 7">
              <a:extLst>
                <a:ext uri="{FF2B5EF4-FFF2-40B4-BE49-F238E27FC236}">
                  <a16:creationId xmlns="" xmlns:a16="http://schemas.microsoft.com/office/drawing/2014/main" id="{B71A8E59-242C-4CCC-A9E8-75788B578232}"/>
                </a:ext>
              </a:extLst>
            </p:cNvPr>
            <p:cNvSpPr>
              <a:spLocks noChangeShapeType="1"/>
            </p:cNvSpPr>
            <p:nvPr/>
          </p:nvSpPr>
          <p:spPr bwMode="auto">
            <a:xfrm>
              <a:off x="480" y="2707"/>
              <a:ext cx="4333"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4599" name="Freeform 8">
              <a:extLst>
                <a:ext uri="{FF2B5EF4-FFF2-40B4-BE49-F238E27FC236}">
                  <a16:creationId xmlns="" xmlns:a16="http://schemas.microsoft.com/office/drawing/2014/main" id="{671A181B-7AD7-42D6-9824-0F3111B541DF}"/>
                </a:ext>
              </a:extLst>
            </p:cNvPr>
            <p:cNvSpPr>
              <a:spLocks/>
            </p:cNvSpPr>
            <p:nvPr/>
          </p:nvSpPr>
          <p:spPr bwMode="auto">
            <a:xfrm>
              <a:off x="1942" y="1608"/>
              <a:ext cx="1362" cy="1096"/>
            </a:xfrm>
            <a:custGeom>
              <a:avLst/>
              <a:gdLst>
                <a:gd name="T0" fmla="*/ 2 w 1362"/>
                <a:gd name="T1" fmla="*/ 1096 h 1096"/>
                <a:gd name="T2" fmla="*/ 0 w 1362"/>
                <a:gd name="T3" fmla="*/ 826 h 1096"/>
                <a:gd name="T4" fmla="*/ 84 w 1362"/>
                <a:gd name="T5" fmla="*/ 746 h 1096"/>
                <a:gd name="T6" fmla="*/ 134 w 1362"/>
                <a:gd name="T7" fmla="*/ 684 h 1096"/>
                <a:gd name="T8" fmla="*/ 204 w 1362"/>
                <a:gd name="T9" fmla="*/ 588 h 1096"/>
                <a:gd name="T10" fmla="*/ 216 w 1362"/>
                <a:gd name="T11" fmla="*/ 564 h 1096"/>
                <a:gd name="T12" fmla="*/ 266 w 1362"/>
                <a:gd name="T13" fmla="*/ 476 h 1096"/>
                <a:gd name="T14" fmla="*/ 314 w 1362"/>
                <a:gd name="T15" fmla="*/ 380 h 1096"/>
                <a:gd name="T16" fmla="*/ 362 w 1362"/>
                <a:gd name="T17" fmla="*/ 284 h 1096"/>
                <a:gd name="T18" fmla="*/ 422 w 1362"/>
                <a:gd name="T19" fmla="*/ 176 h 1096"/>
                <a:gd name="T20" fmla="*/ 470 w 1362"/>
                <a:gd name="T21" fmla="*/ 104 h 1096"/>
                <a:gd name="T22" fmla="*/ 514 w 1362"/>
                <a:gd name="T23" fmla="*/ 56 h 1096"/>
                <a:gd name="T24" fmla="*/ 566 w 1362"/>
                <a:gd name="T25" fmla="*/ 28 h 1096"/>
                <a:gd name="T26" fmla="*/ 650 w 1362"/>
                <a:gd name="T27" fmla="*/ 0 h 1096"/>
                <a:gd name="T28" fmla="*/ 710 w 1362"/>
                <a:gd name="T29" fmla="*/ 0 h 1096"/>
                <a:gd name="T30" fmla="*/ 790 w 1362"/>
                <a:gd name="T31" fmla="*/ 28 h 1096"/>
                <a:gd name="T32" fmla="*/ 878 w 1362"/>
                <a:gd name="T33" fmla="*/ 92 h 1096"/>
                <a:gd name="T34" fmla="*/ 950 w 1362"/>
                <a:gd name="T35" fmla="*/ 180 h 1096"/>
                <a:gd name="T36" fmla="*/ 1046 w 1362"/>
                <a:gd name="T37" fmla="*/ 368 h 1096"/>
                <a:gd name="T38" fmla="*/ 1094 w 1362"/>
                <a:gd name="T39" fmla="*/ 472 h 1096"/>
                <a:gd name="T40" fmla="*/ 1138 w 1362"/>
                <a:gd name="T41" fmla="*/ 564 h 1096"/>
                <a:gd name="T42" fmla="*/ 1178 w 1362"/>
                <a:gd name="T43" fmla="*/ 620 h 1096"/>
                <a:gd name="T44" fmla="*/ 1250 w 1362"/>
                <a:gd name="T45" fmla="*/ 720 h 1096"/>
                <a:gd name="T46" fmla="*/ 1302 w 1362"/>
                <a:gd name="T47" fmla="*/ 778 h 1096"/>
                <a:gd name="T48" fmla="*/ 1362 w 1362"/>
                <a:gd name="T49" fmla="*/ 832 h 1096"/>
                <a:gd name="T50" fmla="*/ 1360 w 1362"/>
                <a:gd name="T51" fmla="*/ 1096 h 1096"/>
                <a:gd name="T52" fmla="*/ 2 w 1362"/>
                <a:gd name="T53" fmla="*/ 1096 h 109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62"/>
                <a:gd name="T82" fmla="*/ 0 h 1096"/>
                <a:gd name="T83" fmla="*/ 1362 w 1362"/>
                <a:gd name="T84" fmla="*/ 1096 h 109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62" h="1096">
                  <a:moveTo>
                    <a:pt x="2" y="1096"/>
                  </a:moveTo>
                  <a:lnTo>
                    <a:pt x="0" y="826"/>
                  </a:lnTo>
                  <a:lnTo>
                    <a:pt x="84" y="746"/>
                  </a:lnTo>
                  <a:lnTo>
                    <a:pt x="134" y="684"/>
                  </a:lnTo>
                  <a:lnTo>
                    <a:pt x="204" y="588"/>
                  </a:lnTo>
                  <a:lnTo>
                    <a:pt x="216" y="564"/>
                  </a:lnTo>
                  <a:lnTo>
                    <a:pt x="266" y="476"/>
                  </a:lnTo>
                  <a:lnTo>
                    <a:pt x="314" y="380"/>
                  </a:lnTo>
                  <a:lnTo>
                    <a:pt x="362" y="284"/>
                  </a:lnTo>
                  <a:lnTo>
                    <a:pt x="422" y="176"/>
                  </a:lnTo>
                  <a:lnTo>
                    <a:pt x="470" y="104"/>
                  </a:lnTo>
                  <a:lnTo>
                    <a:pt x="514" y="56"/>
                  </a:lnTo>
                  <a:lnTo>
                    <a:pt x="566" y="28"/>
                  </a:lnTo>
                  <a:lnTo>
                    <a:pt x="650" y="0"/>
                  </a:lnTo>
                  <a:lnTo>
                    <a:pt x="710" y="0"/>
                  </a:lnTo>
                  <a:lnTo>
                    <a:pt x="790" y="28"/>
                  </a:lnTo>
                  <a:lnTo>
                    <a:pt x="878" y="92"/>
                  </a:lnTo>
                  <a:lnTo>
                    <a:pt x="950" y="180"/>
                  </a:lnTo>
                  <a:lnTo>
                    <a:pt x="1046" y="368"/>
                  </a:lnTo>
                  <a:lnTo>
                    <a:pt x="1094" y="472"/>
                  </a:lnTo>
                  <a:lnTo>
                    <a:pt x="1138" y="564"/>
                  </a:lnTo>
                  <a:lnTo>
                    <a:pt x="1178" y="620"/>
                  </a:lnTo>
                  <a:lnTo>
                    <a:pt x="1250" y="720"/>
                  </a:lnTo>
                  <a:lnTo>
                    <a:pt x="1302" y="778"/>
                  </a:lnTo>
                  <a:lnTo>
                    <a:pt x="1362" y="832"/>
                  </a:lnTo>
                  <a:lnTo>
                    <a:pt x="1360" y="1096"/>
                  </a:lnTo>
                  <a:lnTo>
                    <a:pt x="2" y="1096"/>
                  </a:lnTo>
                  <a:close/>
                </a:path>
              </a:pathLst>
            </a:custGeom>
            <a:solidFill>
              <a:srgbClr val="0070C0">
                <a:alpha val="59999"/>
              </a:srgbClr>
            </a:solidFill>
            <a:ln w="9525">
              <a:solidFill>
                <a:schemeClr val="tx1"/>
              </a:solidFill>
              <a:round/>
              <a:headEnd/>
              <a:tailEnd/>
            </a:ln>
          </p:spPr>
          <p:txBody>
            <a:bodyPr wrap="none"/>
            <a:lstStyle/>
            <a:p>
              <a:endParaRPr lang="en-US"/>
            </a:p>
          </p:txBody>
        </p:sp>
        <p:sp>
          <p:nvSpPr>
            <p:cNvPr id="24600" name="Rectangle 9">
              <a:extLst>
                <a:ext uri="{FF2B5EF4-FFF2-40B4-BE49-F238E27FC236}">
                  <a16:creationId xmlns="" xmlns:a16="http://schemas.microsoft.com/office/drawing/2014/main" id="{5E5D16FE-60EF-4EE6-AB78-758B8AC8F426}"/>
                </a:ext>
              </a:extLst>
            </p:cNvPr>
            <p:cNvSpPr>
              <a:spLocks noChangeArrowheads="1"/>
            </p:cNvSpPr>
            <p:nvPr/>
          </p:nvSpPr>
          <p:spPr bwMode="auto">
            <a:xfrm>
              <a:off x="4786" y="2571"/>
              <a:ext cx="19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Times New Roman" panose="02020603050405020304" pitchFamily="18" charset="0"/>
                </a:rPr>
                <a:t>z</a:t>
              </a:r>
            </a:p>
          </p:txBody>
        </p:sp>
        <p:grpSp>
          <p:nvGrpSpPr>
            <p:cNvPr id="24601" name="Group 46">
              <a:extLst>
                <a:ext uri="{FF2B5EF4-FFF2-40B4-BE49-F238E27FC236}">
                  <a16:creationId xmlns="" xmlns:a16="http://schemas.microsoft.com/office/drawing/2014/main" id="{F410170C-0A8D-4287-B0C2-C462B2F19A6B}"/>
                </a:ext>
              </a:extLst>
            </p:cNvPr>
            <p:cNvGrpSpPr>
              <a:grpSpLocks/>
            </p:cNvGrpSpPr>
            <p:nvPr/>
          </p:nvGrpSpPr>
          <p:grpSpPr bwMode="auto">
            <a:xfrm>
              <a:off x="2208" y="2747"/>
              <a:ext cx="1524" cy="291"/>
              <a:chOff x="2208" y="2747"/>
              <a:chExt cx="1524" cy="291"/>
            </a:xfrm>
          </p:grpSpPr>
          <p:sp>
            <p:nvSpPr>
              <p:cNvPr id="24602" name="Text Box 11">
                <a:extLst>
                  <a:ext uri="{FF2B5EF4-FFF2-40B4-BE49-F238E27FC236}">
                    <a16:creationId xmlns="" xmlns:a16="http://schemas.microsoft.com/office/drawing/2014/main" id="{340AC754-EB10-4FFA-8C9C-76D2F23F4AEE}"/>
                  </a:ext>
                </a:extLst>
              </p:cNvPr>
              <p:cNvSpPr txBox="1">
                <a:spLocks noChangeArrowheads="1"/>
              </p:cNvSpPr>
              <p:nvPr/>
            </p:nvSpPr>
            <p:spPr bwMode="auto">
              <a:xfrm>
                <a:off x="2208" y="2747"/>
                <a:ext cx="8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Times New Roman" panose="02020603050405020304" pitchFamily="18" charset="0"/>
                  </a:rPr>
                  <a:t>z</a:t>
                </a:r>
                <a:r>
                  <a:rPr lang="en-US" altLang="en-US">
                    <a:latin typeface="Times New Roman" panose="02020603050405020304" pitchFamily="18" charset="0"/>
                  </a:rPr>
                  <a:t> = 0</a:t>
                </a:r>
                <a:endParaRPr lang="en-US" altLang="en-US" i="1">
                  <a:latin typeface="Times New Roman" panose="02020603050405020304" pitchFamily="18" charset="0"/>
                </a:endParaRPr>
              </a:p>
            </p:txBody>
          </p:sp>
          <p:sp>
            <p:nvSpPr>
              <p:cNvPr id="24603" name="Text Box 13">
                <a:extLst>
                  <a:ext uri="{FF2B5EF4-FFF2-40B4-BE49-F238E27FC236}">
                    <a16:creationId xmlns="" xmlns:a16="http://schemas.microsoft.com/office/drawing/2014/main" id="{59355525-427D-4274-B1EF-474A2ED1A40C}"/>
                  </a:ext>
                </a:extLst>
              </p:cNvPr>
              <p:cNvSpPr txBox="1">
                <a:spLocks noChangeArrowheads="1"/>
              </p:cNvSpPr>
              <p:nvPr/>
            </p:nvSpPr>
            <p:spPr bwMode="auto">
              <a:xfrm>
                <a:off x="2868" y="2747"/>
                <a:ext cx="8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Times New Roman" panose="02020603050405020304" pitchFamily="18" charset="0"/>
                  </a:rPr>
                  <a:t>z</a:t>
                </a:r>
                <a:r>
                  <a:rPr lang="en-US" altLang="en-US" i="1" baseline="-25000">
                    <a:latin typeface="Times New Roman" panose="02020603050405020304" pitchFamily="18" charset="0"/>
                  </a:rPr>
                  <a:t>c</a:t>
                </a:r>
                <a:endParaRPr lang="en-US" altLang="en-US" i="1">
                  <a:latin typeface="Times New Roman" panose="02020603050405020304" pitchFamily="18" charset="0"/>
                </a:endParaRPr>
              </a:p>
            </p:txBody>
          </p:sp>
        </p:grpSp>
      </p:grpSp>
      <p:sp>
        <p:nvSpPr>
          <p:cNvPr id="1101849" name="Text Box 25">
            <a:extLst>
              <a:ext uri="{FF2B5EF4-FFF2-40B4-BE49-F238E27FC236}">
                <a16:creationId xmlns="" xmlns:a16="http://schemas.microsoft.com/office/drawing/2014/main" id="{1E66C759-DDC2-4064-AD11-17339F21DB02}"/>
              </a:ext>
            </a:extLst>
          </p:cNvPr>
          <p:cNvSpPr txBox="1">
            <a:spLocks noChangeArrowheads="1"/>
          </p:cNvSpPr>
          <p:nvPr/>
        </p:nvSpPr>
        <p:spPr bwMode="auto">
          <a:xfrm>
            <a:off x="514350" y="5514975"/>
            <a:ext cx="80502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a:latin typeface="Times New Roman" panose="02020603050405020304" pitchFamily="18" charset="0"/>
              </a:rPr>
              <a:t>The corresponding </a:t>
            </a:r>
            <a:r>
              <a:rPr lang="en-US" altLang="en-US" sz="2800" i="1">
                <a:latin typeface="Times New Roman" panose="02020603050405020304" pitchFamily="18" charset="0"/>
              </a:rPr>
              <a:t>z</a:t>
            </a:r>
            <a:r>
              <a:rPr lang="en-US" altLang="en-US" sz="2800">
                <a:latin typeface="Times New Roman" panose="02020603050405020304" pitchFamily="18" charset="0"/>
              </a:rPr>
              <a:t>-scores are </a:t>
            </a:r>
            <a:r>
              <a:rPr lang="en-US" altLang="en-US" sz="2800" u="sng">
                <a:latin typeface="Times New Roman" panose="02020603050405020304" pitchFamily="18" charset="0"/>
              </a:rPr>
              <a:t>+</a:t>
            </a:r>
            <a:r>
              <a:rPr lang="en-US" altLang="en-US" sz="2800">
                <a:latin typeface="Times New Roman" panose="02020603050405020304" pitchFamily="18" charset="0"/>
              </a:rPr>
              <a:t>1.645.</a:t>
            </a:r>
          </a:p>
        </p:txBody>
      </p:sp>
      <p:grpSp>
        <p:nvGrpSpPr>
          <p:cNvPr id="4" name="Group 28">
            <a:extLst>
              <a:ext uri="{FF2B5EF4-FFF2-40B4-BE49-F238E27FC236}">
                <a16:creationId xmlns="" xmlns:a16="http://schemas.microsoft.com/office/drawing/2014/main" id="{BDE46177-BAF9-40A9-8D68-A5CA3AD5C8A4}"/>
              </a:ext>
            </a:extLst>
          </p:cNvPr>
          <p:cNvGrpSpPr>
            <a:grpSpLocks/>
          </p:cNvGrpSpPr>
          <p:nvPr/>
        </p:nvGrpSpPr>
        <p:grpSpPr bwMode="auto">
          <a:xfrm>
            <a:off x="4600575" y="2949575"/>
            <a:ext cx="1778000" cy="711200"/>
            <a:chOff x="2940" y="1856"/>
            <a:chExt cx="1120" cy="448"/>
          </a:xfrm>
        </p:grpSpPr>
        <p:sp>
          <p:nvSpPr>
            <p:cNvPr id="24594" name="Rectangle 29">
              <a:extLst>
                <a:ext uri="{FF2B5EF4-FFF2-40B4-BE49-F238E27FC236}">
                  <a16:creationId xmlns="" xmlns:a16="http://schemas.microsoft.com/office/drawing/2014/main" id="{CC1C1BE7-7818-4493-8026-40E790068DC2}"/>
                </a:ext>
              </a:extLst>
            </p:cNvPr>
            <p:cNvSpPr>
              <a:spLocks noChangeArrowheads="1"/>
            </p:cNvSpPr>
            <p:nvPr/>
          </p:nvSpPr>
          <p:spPr bwMode="auto">
            <a:xfrm>
              <a:off x="3312" y="1856"/>
              <a:ext cx="74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i="1">
                  <a:solidFill>
                    <a:schemeClr val="accent2"/>
                  </a:solidFill>
                  <a:latin typeface="Times New Roman" panose="02020603050405020304" pitchFamily="18" charset="0"/>
                </a:rPr>
                <a:t>c</a:t>
              </a:r>
              <a:r>
                <a:rPr lang="en-US" altLang="en-US" b="1">
                  <a:solidFill>
                    <a:schemeClr val="accent2"/>
                  </a:solidFill>
                  <a:latin typeface="Times New Roman" panose="02020603050405020304" pitchFamily="18" charset="0"/>
                </a:rPr>
                <a:t> = 0.90</a:t>
              </a:r>
            </a:p>
          </p:txBody>
        </p:sp>
        <p:sp>
          <p:nvSpPr>
            <p:cNvPr id="24595" name="Line 30">
              <a:extLst>
                <a:ext uri="{FF2B5EF4-FFF2-40B4-BE49-F238E27FC236}">
                  <a16:creationId xmlns="" xmlns:a16="http://schemas.microsoft.com/office/drawing/2014/main" id="{7259ECF3-4C42-4FF3-895D-EF950694F965}"/>
                </a:ext>
              </a:extLst>
            </p:cNvPr>
            <p:cNvSpPr>
              <a:spLocks noChangeShapeType="1"/>
            </p:cNvSpPr>
            <p:nvPr/>
          </p:nvSpPr>
          <p:spPr bwMode="auto">
            <a:xfrm flipH="1">
              <a:off x="2940" y="2064"/>
              <a:ext cx="384"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grpSp>
        <p:nvGrpSpPr>
          <p:cNvPr id="5" name="Group 38">
            <a:extLst>
              <a:ext uri="{FF2B5EF4-FFF2-40B4-BE49-F238E27FC236}">
                <a16:creationId xmlns="" xmlns:a16="http://schemas.microsoft.com/office/drawing/2014/main" id="{0690C3AA-9F6E-48F1-80D3-86340EF4102D}"/>
              </a:ext>
            </a:extLst>
          </p:cNvPr>
          <p:cNvGrpSpPr>
            <a:grpSpLocks/>
          </p:cNvGrpSpPr>
          <p:nvPr/>
        </p:nvGrpSpPr>
        <p:grpSpPr bwMode="auto">
          <a:xfrm>
            <a:off x="5595938" y="3787775"/>
            <a:ext cx="2208212" cy="819150"/>
            <a:chOff x="3408" y="2172"/>
            <a:chExt cx="1391" cy="516"/>
          </a:xfrm>
        </p:grpSpPr>
        <p:sp>
          <p:nvSpPr>
            <p:cNvPr id="24592" name="Rectangle 32">
              <a:extLst>
                <a:ext uri="{FF2B5EF4-FFF2-40B4-BE49-F238E27FC236}">
                  <a16:creationId xmlns="" xmlns:a16="http://schemas.microsoft.com/office/drawing/2014/main" id="{24C18B3F-F65A-43F3-92CD-E10705C2A333}"/>
                </a:ext>
              </a:extLst>
            </p:cNvPr>
            <p:cNvSpPr>
              <a:spLocks noChangeArrowheads="1"/>
            </p:cNvSpPr>
            <p:nvPr/>
          </p:nvSpPr>
          <p:spPr bwMode="auto">
            <a:xfrm>
              <a:off x="3437" y="2172"/>
              <a:ext cx="1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accent2"/>
                  </a:solidFill>
                  <a:latin typeface="Times New Roman" panose="02020603050405020304" pitchFamily="18" charset="0"/>
                </a:rPr>
                <a:t>½(1 – </a:t>
              </a:r>
              <a:r>
                <a:rPr lang="en-US" altLang="en-US" b="1" i="1" dirty="0">
                  <a:solidFill>
                    <a:schemeClr val="accent2"/>
                  </a:solidFill>
                  <a:latin typeface="Times New Roman" panose="02020603050405020304" pitchFamily="18" charset="0"/>
                </a:rPr>
                <a:t>c</a:t>
              </a:r>
              <a:r>
                <a:rPr lang="en-US" altLang="en-US" b="1" dirty="0">
                  <a:solidFill>
                    <a:schemeClr val="accent2"/>
                  </a:solidFill>
                  <a:latin typeface="Times New Roman" panose="02020603050405020304" pitchFamily="18" charset="0"/>
                </a:rPr>
                <a:t>) = 0.05</a:t>
              </a:r>
            </a:p>
          </p:txBody>
        </p:sp>
        <p:sp>
          <p:nvSpPr>
            <p:cNvPr id="24593" name="Line 33">
              <a:extLst>
                <a:ext uri="{FF2B5EF4-FFF2-40B4-BE49-F238E27FC236}">
                  <a16:creationId xmlns="" xmlns:a16="http://schemas.microsoft.com/office/drawing/2014/main" id="{73BB96E4-086C-49A6-9A10-E841AABC3B0A}"/>
                </a:ext>
              </a:extLst>
            </p:cNvPr>
            <p:cNvSpPr>
              <a:spLocks noChangeShapeType="1"/>
            </p:cNvSpPr>
            <p:nvPr/>
          </p:nvSpPr>
          <p:spPr bwMode="auto">
            <a:xfrm flipH="1">
              <a:off x="3408" y="2448"/>
              <a:ext cx="384"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grpSp>
        <p:nvGrpSpPr>
          <p:cNvPr id="6" name="Group 39">
            <a:extLst>
              <a:ext uri="{FF2B5EF4-FFF2-40B4-BE49-F238E27FC236}">
                <a16:creationId xmlns="" xmlns:a16="http://schemas.microsoft.com/office/drawing/2014/main" id="{C95C1BBA-A2D2-40DE-8866-93E1E59A816B}"/>
              </a:ext>
            </a:extLst>
          </p:cNvPr>
          <p:cNvGrpSpPr>
            <a:grpSpLocks/>
          </p:cNvGrpSpPr>
          <p:nvPr/>
        </p:nvGrpSpPr>
        <p:grpSpPr bwMode="auto">
          <a:xfrm>
            <a:off x="930275" y="3867150"/>
            <a:ext cx="2085975" cy="758825"/>
            <a:chOff x="271" y="2258"/>
            <a:chExt cx="1314" cy="478"/>
          </a:xfrm>
        </p:grpSpPr>
        <p:sp>
          <p:nvSpPr>
            <p:cNvPr id="24590" name="Rectangle 35">
              <a:extLst>
                <a:ext uri="{FF2B5EF4-FFF2-40B4-BE49-F238E27FC236}">
                  <a16:creationId xmlns="" xmlns:a16="http://schemas.microsoft.com/office/drawing/2014/main" id="{E6943A3D-226E-417B-A610-1A63FAE98C1C}"/>
                </a:ext>
              </a:extLst>
            </p:cNvPr>
            <p:cNvSpPr>
              <a:spLocks noChangeArrowheads="1"/>
            </p:cNvSpPr>
            <p:nvPr/>
          </p:nvSpPr>
          <p:spPr bwMode="auto">
            <a:xfrm flipH="1">
              <a:off x="271" y="2258"/>
              <a:ext cx="131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chemeClr val="accent2"/>
                  </a:solidFill>
                  <a:latin typeface="Times New Roman" panose="02020603050405020304" pitchFamily="18" charset="0"/>
                </a:rPr>
                <a:t>½(1 – </a:t>
              </a:r>
              <a:r>
                <a:rPr lang="en-US" altLang="en-US" b="1" i="1">
                  <a:solidFill>
                    <a:schemeClr val="accent2"/>
                  </a:solidFill>
                  <a:latin typeface="Times New Roman" panose="02020603050405020304" pitchFamily="18" charset="0"/>
                </a:rPr>
                <a:t>c</a:t>
              </a:r>
              <a:r>
                <a:rPr lang="en-US" altLang="en-US" b="1">
                  <a:solidFill>
                    <a:schemeClr val="accent2"/>
                  </a:solidFill>
                  <a:latin typeface="Times New Roman" panose="02020603050405020304" pitchFamily="18" charset="0"/>
                </a:rPr>
                <a:t>) = 0.05</a:t>
              </a:r>
            </a:p>
          </p:txBody>
        </p:sp>
        <p:sp>
          <p:nvSpPr>
            <p:cNvPr id="24591" name="Line 36">
              <a:extLst>
                <a:ext uri="{FF2B5EF4-FFF2-40B4-BE49-F238E27FC236}">
                  <a16:creationId xmlns="" xmlns:a16="http://schemas.microsoft.com/office/drawing/2014/main" id="{DDA3B2A2-425F-4FF2-BAEE-C81501A37E83}"/>
                </a:ext>
              </a:extLst>
            </p:cNvPr>
            <p:cNvSpPr>
              <a:spLocks noChangeShapeType="1"/>
            </p:cNvSpPr>
            <p:nvPr/>
          </p:nvSpPr>
          <p:spPr bwMode="auto">
            <a:xfrm>
              <a:off x="999" y="2496"/>
              <a:ext cx="384"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sp useBgFill="1">
        <p:nvSpPr>
          <p:cNvPr id="1101864" name="Text Box 40">
            <a:extLst>
              <a:ext uri="{FF2B5EF4-FFF2-40B4-BE49-F238E27FC236}">
                <a16:creationId xmlns="" xmlns:a16="http://schemas.microsoft.com/office/drawing/2014/main" id="{4B504621-44A3-407F-BE38-F467C255C0A9}"/>
              </a:ext>
            </a:extLst>
          </p:cNvPr>
          <p:cNvSpPr txBox="1">
            <a:spLocks noChangeArrowheads="1"/>
          </p:cNvSpPr>
          <p:nvPr/>
        </p:nvSpPr>
        <p:spPr bwMode="auto">
          <a:xfrm>
            <a:off x="2017713" y="4838700"/>
            <a:ext cx="1657350" cy="55403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18288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dirty="0">
                <a:latin typeface="Times New Roman" panose="02020603050405020304" pitchFamily="18" charset="0"/>
                <a:sym typeface="Symbol" panose="05050102010706020507" pitchFamily="18" charset="2"/>
              </a:rPr>
              <a:t>-</a:t>
            </a:r>
            <a:r>
              <a:rPr lang="en-US" altLang="en-US" i="1" dirty="0" err="1">
                <a:latin typeface="Times New Roman" panose="02020603050405020304" pitchFamily="18" charset="0"/>
              </a:rPr>
              <a:t>z</a:t>
            </a:r>
            <a:r>
              <a:rPr lang="en-US" altLang="en-US" i="1" baseline="-25000" dirty="0" err="1">
                <a:latin typeface="Times New Roman" panose="02020603050405020304" pitchFamily="18" charset="0"/>
              </a:rPr>
              <a:t>c</a:t>
            </a:r>
            <a:r>
              <a:rPr lang="en-US" altLang="en-US" i="1" dirty="0">
                <a:latin typeface="Times New Roman" panose="02020603050405020304" pitchFamily="18" charset="0"/>
              </a:rPr>
              <a:t> </a:t>
            </a:r>
            <a:r>
              <a:rPr lang="en-US" altLang="en-US" dirty="0">
                <a:latin typeface="Times New Roman" panose="02020603050405020304" pitchFamily="18" charset="0"/>
              </a:rPr>
              <a:t>= </a:t>
            </a:r>
            <a:r>
              <a:rPr lang="en-US" altLang="en-US" b="1" dirty="0">
                <a:solidFill>
                  <a:schemeClr val="accent2"/>
                </a:solidFill>
                <a:latin typeface="Times New Roman" panose="02020603050405020304" pitchFamily="18" charset="0"/>
              </a:rPr>
              <a:t>– </a:t>
            </a:r>
            <a:r>
              <a:rPr lang="en-US" altLang="en-US" dirty="0">
                <a:solidFill>
                  <a:schemeClr val="accent2"/>
                </a:solidFill>
                <a:latin typeface="Times New Roman" panose="02020603050405020304" pitchFamily="18" charset="0"/>
              </a:rPr>
              <a:t>1.645</a:t>
            </a:r>
          </a:p>
        </p:txBody>
      </p:sp>
      <p:sp useBgFill="1">
        <p:nvSpPr>
          <p:cNvPr id="1101865" name="Text Box 41">
            <a:extLst>
              <a:ext uri="{FF2B5EF4-FFF2-40B4-BE49-F238E27FC236}">
                <a16:creationId xmlns="" xmlns:a16="http://schemas.microsoft.com/office/drawing/2014/main" id="{4301D1E5-CF00-42E3-BA4D-B8E4C09C7926}"/>
              </a:ext>
            </a:extLst>
          </p:cNvPr>
          <p:cNvSpPr txBox="1">
            <a:spLocks noChangeArrowheads="1"/>
          </p:cNvSpPr>
          <p:nvPr/>
        </p:nvSpPr>
        <p:spPr bwMode="auto">
          <a:xfrm>
            <a:off x="4746625" y="4822825"/>
            <a:ext cx="1371600" cy="55403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18288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Times New Roman" panose="02020603050405020304" pitchFamily="18" charset="0"/>
              </a:rPr>
              <a:t>z</a:t>
            </a:r>
            <a:r>
              <a:rPr lang="en-US" altLang="en-US" i="1" baseline="-25000">
                <a:latin typeface="Times New Roman" panose="02020603050405020304" pitchFamily="18" charset="0"/>
              </a:rPr>
              <a:t>c</a:t>
            </a:r>
            <a:r>
              <a:rPr lang="en-US" altLang="en-US" i="1">
                <a:latin typeface="Times New Roman" panose="02020603050405020304" pitchFamily="18" charset="0"/>
              </a:rPr>
              <a:t> </a:t>
            </a:r>
            <a:r>
              <a:rPr lang="en-US" altLang="en-US">
                <a:latin typeface="Times New Roman" panose="02020603050405020304" pitchFamily="18" charset="0"/>
              </a:rPr>
              <a:t>= </a:t>
            </a:r>
            <a:r>
              <a:rPr lang="en-US" altLang="en-US">
                <a:solidFill>
                  <a:schemeClr val="accent2"/>
                </a:solidFill>
                <a:latin typeface="Times New Roman" panose="02020603050405020304" pitchFamily="18" charset="0"/>
              </a:rPr>
              <a:t>1.645</a:t>
            </a:r>
          </a:p>
        </p:txBody>
      </p:sp>
      <p:sp>
        <p:nvSpPr>
          <p:cNvPr id="24589" name="Footer Placeholder 2">
            <a:extLst>
              <a:ext uri="{FF2B5EF4-FFF2-40B4-BE49-F238E27FC236}">
                <a16:creationId xmlns="" xmlns:a16="http://schemas.microsoft.com/office/drawing/2014/main" id="{3709B17D-B973-44BF-AB83-1B12A8C2E72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6927486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par>
                          <p:cTn id="13" fill="hold" nodeType="afterGroup">
                            <p:stCondLst>
                              <p:cond delay="0"/>
                            </p:stCondLst>
                            <p:childTnLst>
                              <p:par>
                                <p:cTn id="14" presetID="22" presetClass="entr" presetSubtype="1"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nodeType="afterGroup">
                            <p:stCondLst>
                              <p:cond delay="1000"/>
                            </p:stCondLst>
                            <p:childTnLst>
                              <p:par>
                                <p:cTn id="18" presetID="22" presetClass="entr" presetSubtype="1" fill="hold" nodeType="after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01864"/>
                                        </p:tgtEl>
                                        <p:attrNameLst>
                                          <p:attrName>style.visibility</p:attrName>
                                        </p:attrNameLst>
                                      </p:cBhvr>
                                      <p:to>
                                        <p:strVal val="visible"/>
                                      </p:to>
                                    </p:set>
                                  </p:childTnLst>
                                </p:cTn>
                              </p:par>
                            </p:childTnLst>
                          </p:cTn>
                        </p:par>
                        <p:par>
                          <p:cTn id="28" fill="hold" nodeType="afterGroup">
                            <p:stCondLst>
                              <p:cond delay="0"/>
                            </p:stCondLst>
                            <p:childTnLst>
                              <p:par>
                                <p:cTn id="29" presetID="1" presetClass="entr" presetSubtype="0" fill="hold" grpId="0" nodeType="afterEffect">
                                  <p:stCondLst>
                                    <p:cond delay="500"/>
                                  </p:stCondLst>
                                  <p:childTnLst>
                                    <p:set>
                                      <p:cBhvr>
                                        <p:cTn id="30" dur="1" fill="hold">
                                          <p:stCondLst>
                                            <p:cond delay="0"/>
                                          </p:stCondLst>
                                        </p:cTn>
                                        <p:tgtEl>
                                          <p:spTgt spid="1101865"/>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grpId="0" nodeType="afterEffect">
                                  <p:stCondLst>
                                    <p:cond delay="500"/>
                                  </p:stCondLst>
                                  <p:childTnLst>
                                    <p:set>
                                      <p:cBhvr>
                                        <p:cTn id="33" dur="1" fill="hold">
                                          <p:stCondLst>
                                            <p:cond delay="0"/>
                                          </p:stCondLst>
                                        </p:cTn>
                                        <p:tgtEl>
                                          <p:spTgt spid="27"/>
                                        </p:tgtEl>
                                        <p:attrNameLst>
                                          <p:attrName>style.visibility</p:attrName>
                                        </p:attrNameLst>
                                      </p:cBhvr>
                                      <p:to>
                                        <p:strVal val="visible"/>
                                      </p:to>
                                    </p:set>
                                  </p:childTnLst>
                                </p:cTn>
                              </p:par>
                            </p:childTnLst>
                          </p:cTn>
                        </p:par>
                        <p:par>
                          <p:cTn id="34" fill="hold" nodeType="afterGroup">
                            <p:stCondLst>
                              <p:cond delay="1000"/>
                            </p:stCondLst>
                            <p:childTnLst>
                              <p:par>
                                <p:cTn id="35" presetID="1" presetClass="entr" presetSubtype="0" fill="hold" grpId="0" nodeType="afterEffect">
                                  <p:stCondLst>
                                    <p:cond delay="0"/>
                                  </p:stCondLst>
                                  <p:childTnLst>
                                    <p:set>
                                      <p:cBhvr>
                                        <p:cTn id="36" dur="1" fill="hold">
                                          <p:stCondLst>
                                            <p:cond delay="0"/>
                                          </p:stCondLst>
                                        </p:cTn>
                                        <p:tgtEl>
                                          <p:spTgt spid="11018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1101849" grpId="0"/>
      <p:bldP spid="1101864" grpId="0" animBg="1"/>
      <p:bldP spid="110186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 xmlns:a16="http://schemas.microsoft.com/office/drawing/2014/main" id="{8BCDE36D-E5AC-4079-9AA2-F6E2C80BBBBA}"/>
              </a:ext>
            </a:extLst>
          </p:cNvPr>
          <p:cNvSpPr>
            <a:spLocks noGrp="1" noChangeArrowheads="1"/>
          </p:cNvSpPr>
          <p:nvPr>
            <p:ph type="title"/>
          </p:nvPr>
        </p:nvSpPr>
        <p:spPr/>
        <p:txBody>
          <a:bodyPr/>
          <a:lstStyle/>
          <a:p>
            <a:pPr eaLnBrk="1" hangingPunct="1"/>
            <a:r>
              <a:rPr lang="en-US" altLang="en-US"/>
              <a:t>Sampling Error</a:t>
            </a:r>
          </a:p>
        </p:txBody>
      </p:sp>
      <p:sp>
        <p:nvSpPr>
          <p:cNvPr id="3077" name="Content Placeholder 9">
            <a:extLst>
              <a:ext uri="{FF2B5EF4-FFF2-40B4-BE49-F238E27FC236}">
                <a16:creationId xmlns="" xmlns:a16="http://schemas.microsoft.com/office/drawing/2014/main" id="{742011D9-18DF-46D2-859C-C9FBC6E70060}"/>
              </a:ext>
            </a:extLst>
          </p:cNvPr>
          <p:cNvSpPr>
            <a:spLocks noGrp="1"/>
          </p:cNvSpPr>
          <p:nvPr>
            <p:ph idx="1"/>
          </p:nvPr>
        </p:nvSpPr>
        <p:spPr>
          <a:xfrm>
            <a:off x="457200" y="1368425"/>
            <a:ext cx="8229600" cy="3914775"/>
          </a:xfrm>
        </p:spPr>
        <p:txBody>
          <a:bodyPr/>
          <a:lstStyle/>
          <a:p>
            <a:pPr eaLnBrk="1" hangingPunct="1">
              <a:buFont typeface="Arial" panose="020B0604020202020204" pitchFamily="34" charset="0"/>
              <a:buNone/>
            </a:pPr>
            <a:r>
              <a:rPr lang="en-US" altLang="en-US" b="1" dirty="0">
                <a:solidFill>
                  <a:schemeClr val="accent2"/>
                </a:solidFill>
              </a:rPr>
              <a:t>Sampling error </a:t>
            </a:r>
          </a:p>
          <a:p>
            <a:pPr eaLnBrk="1" hangingPunct="1"/>
            <a:r>
              <a:rPr lang="en-US" altLang="en-US" dirty="0"/>
              <a:t>The difference between the point estimate and the actual population parameter value.</a:t>
            </a:r>
          </a:p>
          <a:p>
            <a:pPr eaLnBrk="1" hangingPunct="1"/>
            <a:r>
              <a:rPr lang="en-US" altLang="en-US" dirty="0"/>
              <a:t>For </a:t>
            </a:r>
            <a:r>
              <a:rPr lang="el-GR" altLang="en-US" i="1" dirty="0"/>
              <a:t>μ</a:t>
            </a:r>
            <a:r>
              <a:rPr lang="en-US" altLang="en-US" i="1" dirty="0"/>
              <a:t>:</a:t>
            </a:r>
            <a:r>
              <a:rPr lang="en-US" altLang="en-US" dirty="0"/>
              <a:t> </a:t>
            </a:r>
          </a:p>
          <a:p>
            <a:pPr lvl="1" eaLnBrk="1" hangingPunct="1"/>
            <a:r>
              <a:rPr lang="en-US" altLang="en-US" dirty="0">
                <a:ea typeface="Times New Roman" panose="02020603050405020304" pitchFamily="18" charset="0"/>
              </a:rPr>
              <a:t>the sampling error is the difference     – </a:t>
            </a:r>
            <a:r>
              <a:rPr lang="el-GR" altLang="en-US" i="1" dirty="0">
                <a:ea typeface="Times New Roman" panose="02020603050405020304" pitchFamily="18" charset="0"/>
              </a:rPr>
              <a:t>μ</a:t>
            </a:r>
            <a:endParaRPr lang="en-US" altLang="en-US" dirty="0">
              <a:latin typeface="MS Reference Serif" pitchFamily="18" charset="0"/>
              <a:ea typeface="Times New Roman" panose="02020603050405020304" pitchFamily="18" charset="0"/>
            </a:endParaRPr>
          </a:p>
          <a:p>
            <a:pPr lvl="1" eaLnBrk="1" hangingPunct="1"/>
            <a:r>
              <a:rPr lang="en-US" altLang="en-US" i="1" dirty="0">
                <a:ea typeface="Times New Roman" panose="02020603050405020304" pitchFamily="18" charset="0"/>
              </a:rPr>
              <a:t>μ</a:t>
            </a:r>
            <a:r>
              <a:rPr lang="en-US" altLang="en-US" dirty="0">
                <a:ea typeface="Times New Roman" panose="02020603050405020304" pitchFamily="18" charset="0"/>
              </a:rPr>
              <a:t> is generally unknown</a:t>
            </a:r>
          </a:p>
          <a:p>
            <a:pPr lvl="1" eaLnBrk="1" hangingPunct="1"/>
            <a:r>
              <a:rPr lang="en-US" altLang="en-US" dirty="0">
                <a:ea typeface="Times New Roman" panose="02020603050405020304" pitchFamily="18" charset="0"/>
              </a:rPr>
              <a:t>    varies from sample to sample</a:t>
            </a:r>
          </a:p>
          <a:p>
            <a:pPr eaLnBrk="1" hangingPunct="1"/>
            <a:endParaRPr lang="en-US" altLang="en-US" dirty="0"/>
          </a:p>
        </p:txBody>
      </p:sp>
      <p:graphicFrame>
        <p:nvGraphicFramePr>
          <p:cNvPr id="3074" name="Object 3">
            <a:extLst>
              <a:ext uri="{FF2B5EF4-FFF2-40B4-BE49-F238E27FC236}">
                <a16:creationId xmlns="" xmlns:a16="http://schemas.microsoft.com/office/drawing/2014/main" id="{1F44B94C-61DE-4F0C-A770-C9398FE59620}"/>
              </a:ext>
            </a:extLst>
          </p:cNvPr>
          <p:cNvGraphicFramePr>
            <a:graphicFrameLocks noChangeAspect="1"/>
          </p:cNvGraphicFramePr>
          <p:nvPr/>
        </p:nvGraphicFramePr>
        <p:xfrm>
          <a:off x="6345238" y="3411538"/>
          <a:ext cx="366712" cy="431800"/>
        </p:xfrm>
        <a:graphic>
          <a:graphicData uri="http://schemas.openxmlformats.org/presentationml/2006/ole">
            <mc:AlternateContent xmlns:mc="http://schemas.openxmlformats.org/markup-compatibility/2006">
              <mc:Choice xmlns:v="urn:schemas-microsoft-com:vml" Requires="v">
                <p:oleObj spid="_x0000_s3118" name="Equation" r:id="rId4" imgW="139579" imgH="164957" progId="Equation.DSMT4">
                  <p:embed/>
                </p:oleObj>
              </mc:Choice>
              <mc:Fallback>
                <p:oleObj name="Equation" r:id="rId4" imgW="139579" imgH="164957" progId="Equation.DSMT4">
                  <p:embed/>
                  <p:pic>
                    <p:nvPicPr>
                      <p:cNvPr id="3074" name="Object 3">
                        <a:extLst>
                          <a:ext uri="{FF2B5EF4-FFF2-40B4-BE49-F238E27FC236}">
                            <a16:creationId xmlns="" xmlns:a16="http://schemas.microsoft.com/office/drawing/2014/main" id="{1F44B94C-61DE-4F0C-A770-C9398FE596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5238" y="3411538"/>
                        <a:ext cx="3667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075" name="Object 5">
            <a:extLst>
              <a:ext uri="{FF2B5EF4-FFF2-40B4-BE49-F238E27FC236}">
                <a16:creationId xmlns="" xmlns:a16="http://schemas.microsoft.com/office/drawing/2014/main" id="{7C9E0C19-0752-4AB6-B54F-733E40300A0B}"/>
              </a:ext>
            </a:extLst>
          </p:cNvPr>
          <p:cNvGraphicFramePr>
            <a:graphicFrameLocks noChangeAspect="1"/>
          </p:cNvGraphicFramePr>
          <p:nvPr/>
        </p:nvGraphicFramePr>
        <p:xfrm>
          <a:off x="1254125" y="4437063"/>
          <a:ext cx="357188" cy="422275"/>
        </p:xfrm>
        <a:graphic>
          <a:graphicData uri="http://schemas.openxmlformats.org/presentationml/2006/ole">
            <mc:AlternateContent xmlns:mc="http://schemas.openxmlformats.org/markup-compatibility/2006">
              <mc:Choice xmlns:v="urn:schemas-microsoft-com:vml" Requires="v">
                <p:oleObj spid="_x0000_s3119" name="Equation" r:id="rId6" imgW="139579" imgH="164957" progId="Equation.DSMT4">
                  <p:embed/>
                </p:oleObj>
              </mc:Choice>
              <mc:Fallback>
                <p:oleObj name="Equation" r:id="rId6" imgW="139579" imgH="164957" progId="Equation.DSMT4">
                  <p:embed/>
                  <p:pic>
                    <p:nvPicPr>
                      <p:cNvPr id="3075" name="Object 5">
                        <a:extLst>
                          <a:ext uri="{FF2B5EF4-FFF2-40B4-BE49-F238E27FC236}">
                            <a16:creationId xmlns="" xmlns:a16="http://schemas.microsoft.com/office/drawing/2014/main" id="{7C9E0C19-0752-4AB6-B54F-733E40300A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4125" y="4437063"/>
                        <a:ext cx="357188" cy="42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6629" name="Footer Placeholder 2">
            <a:extLst>
              <a:ext uri="{FF2B5EF4-FFF2-40B4-BE49-F238E27FC236}">
                <a16:creationId xmlns="" xmlns:a16="http://schemas.microsoft.com/office/drawing/2014/main" id="{DE899AB5-AEA0-4B39-9F97-675471FF8D0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0844377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307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 xmlns:a16="http://schemas.microsoft.com/office/drawing/2014/main" id="{8980285B-3E00-4D5E-8EB5-CEDCF4A4BAFC}"/>
              </a:ext>
            </a:extLst>
          </p:cNvPr>
          <p:cNvSpPr>
            <a:spLocks noGrp="1" noChangeArrowheads="1"/>
          </p:cNvSpPr>
          <p:nvPr>
            <p:ph type="title"/>
          </p:nvPr>
        </p:nvSpPr>
        <p:spPr/>
        <p:txBody>
          <a:bodyPr/>
          <a:lstStyle/>
          <a:p>
            <a:pPr eaLnBrk="1" hangingPunct="1"/>
            <a:r>
              <a:rPr lang="en-US" altLang="en-US"/>
              <a:t>Margin of Error</a:t>
            </a:r>
          </a:p>
        </p:txBody>
      </p:sp>
      <p:sp>
        <p:nvSpPr>
          <p:cNvPr id="4100" name="Content Placeholder 9">
            <a:extLst>
              <a:ext uri="{FF2B5EF4-FFF2-40B4-BE49-F238E27FC236}">
                <a16:creationId xmlns="" xmlns:a16="http://schemas.microsoft.com/office/drawing/2014/main" id="{BE82B452-3FBE-49F7-98B0-19089B39B11A}"/>
              </a:ext>
            </a:extLst>
          </p:cNvPr>
          <p:cNvSpPr>
            <a:spLocks noGrp="1"/>
          </p:cNvSpPr>
          <p:nvPr>
            <p:ph idx="1"/>
          </p:nvPr>
        </p:nvSpPr>
        <p:spPr>
          <a:xfrm>
            <a:off x="457200" y="1439863"/>
            <a:ext cx="8229600" cy="4525962"/>
          </a:xfrm>
        </p:spPr>
        <p:txBody>
          <a:bodyPr/>
          <a:lstStyle/>
          <a:p>
            <a:pPr eaLnBrk="1" hangingPunct="1">
              <a:buFont typeface="Arial" panose="020B0604020202020204" pitchFamily="34" charset="0"/>
              <a:buNone/>
            </a:pPr>
            <a:r>
              <a:rPr lang="en-US" altLang="en-US" b="1" dirty="0">
                <a:solidFill>
                  <a:schemeClr val="accent2"/>
                </a:solidFill>
              </a:rPr>
              <a:t>Margin of error </a:t>
            </a:r>
          </a:p>
          <a:p>
            <a:pPr eaLnBrk="1" hangingPunct="1"/>
            <a:r>
              <a:rPr lang="en-US" altLang="en-US" dirty="0"/>
              <a:t>Sometimes called the maximum error of estimate or error tolerance.</a:t>
            </a:r>
          </a:p>
          <a:p>
            <a:r>
              <a:rPr lang="en-US" dirty="0"/>
              <a:t>The greatest possible distance between the point estimate and the value of the parameter it is estimating. </a:t>
            </a:r>
            <a:r>
              <a:rPr lang="en-US" altLang="en-US" dirty="0"/>
              <a:t>Denoted by </a:t>
            </a:r>
            <a:r>
              <a:rPr lang="en-US" altLang="en-US" i="1" dirty="0"/>
              <a:t>E.</a:t>
            </a:r>
          </a:p>
          <a:p>
            <a:pPr eaLnBrk="1" hangingPunct="1">
              <a:buFont typeface="Arial" panose="020B0604020202020204" pitchFamily="34" charset="0"/>
              <a:buNone/>
            </a:pPr>
            <a:endParaRPr lang="en-US" altLang="en-US" i="1" dirty="0"/>
          </a:p>
          <a:p>
            <a:pPr eaLnBrk="1" hangingPunct="1">
              <a:buFont typeface="Arial" panose="020B0604020202020204" pitchFamily="34" charset="0"/>
              <a:buNone/>
            </a:pPr>
            <a:endParaRPr lang="en-US" altLang="en-US" i="1" dirty="0"/>
          </a:p>
          <a:p>
            <a:pPr marL="971550" lvl="1" indent="-514350" eaLnBrk="1" hangingPunct="1">
              <a:buFont typeface="+mj-lt"/>
              <a:buAutoNum type="arabicPeriod"/>
            </a:pPr>
            <a:r>
              <a:rPr lang="en-US" altLang="en-US" dirty="0"/>
              <a:t>The sample is random.</a:t>
            </a:r>
          </a:p>
          <a:p>
            <a:pPr marL="971550" lvl="1" indent="-514350" eaLnBrk="1" hangingPunct="1">
              <a:buFont typeface="+mj-lt"/>
              <a:buAutoNum type="arabicPeriod"/>
            </a:pPr>
            <a:r>
              <a:rPr lang="en-US" altLang="en-US" dirty="0"/>
              <a:t>Population is normally distributed or </a:t>
            </a:r>
            <a:r>
              <a:rPr lang="en-US" altLang="en-US" i="1" dirty="0"/>
              <a:t>n</a:t>
            </a:r>
            <a:r>
              <a:rPr lang="en-US" altLang="en-US" dirty="0"/>
              <a:t> ≥ 30.</a:t>
            </a:r>
          </a:p>
          <a:p>
            <a:pPr eaLnBrk="1" hangingPunct="1"/>
            <a:endParaRPr lang="en-US" altLang="en-US" dirty="0"/>
          </a:p>
        </p:txBody>
      </p:sp>
      <p:graphicFrame>
        <p:nvGraphicFramePr>
          <p:cNvPr id="1108002" name="Object 34">
            <a:extLst>
              <a:ext uri="{FF2B5EF4-FFF2-40B4-BE49-F238E27FC236}">
                <a16:creationId xmlns="" xmlns:a16="http://schemas.microsoft.com/office/drawing/2014/main" id="{66A79895-5C5D-4AAE-A11F-DD859A7A8091}"/>
              </a:ext>
            </a:extLst>
          </p:cNvPr>
          <p:cNvGraphicFramePr>
            <a:graphicFrameLocks noChangeAspect="1"/>
          </p:cNvGraphicFramePr>
          <p:nvPr>
            <p:extLst>
              <p:ext uri="{D42A27DB-BD31-4B8C-83A1-F6EECF244321}">
                <p14:modId xmlns:p14="http://schemas.microsoft.com/office/powerpoint/2010/main" val="3673741937"/>
              </p:ext>
            </p:extLst>
          </p:nvPr>
        </p:nvGraphicFramePr>
        <p:xfrm>
          <a:off x="1247013" y="4364887"/>
          <a:ext cx="2541587" cy="874712"/>
        </p:xfrm>
        <a:graphic>
          <a:graphicData uri="http://schemas.openxmlformats.org/presentationml/2006/ole">
            <mc:AlternateContent xmlns:mc="http://schemas.openxmlformats.org/markup-compatibility/2006">
              <mc:Choice xmlns:v="urn:schemas-microsoft-com:vml" Requires="v">
                <p:oleObj spid="_x0000_s4121" name="Equation" r:id="rId4" imgW="2070100" imgH="711200" progId="Equation.DSMT4">
                  <p:embed/>
                </p:oleObj>
              </mc:Choice>
              <mc:Fallback>
                <p:oleObj name="Equation" r:id="rId4" imgW="2070100" imgH="711200" progId="Equation.DSMT4">
                  <p:embed/>
                  <p:pic>
                    <p:nvPicPr>
                      <p:cNvPr id="1108002" name="Object 34">
                        <a:extLst>
                          <a:ext uri="{FF2B5EF4-FFF2-40B4-BE49-F238E27FC236}">
                            <a16:creationId xmlns="" xmlns:a16="http://schemas.microsoft.com/office/drawing/2014/main" id="{66A79895-5C5D-4AAE-A11F-DD859A7A80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7013" y="4364887"/>
                        <a:ext cx="2541587" cy="874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8676" name="Footer Placeholder 2">
            <a:extLst>
              <a:ext uri="{FF2B5EF4-FFF2-40B4-BE49-F238E27FC236}">
                <a16:creationId xmlns="" xmlns:a16="http://schemas.microsoft.com/office/drawing/2014/main" id="{FB04732B-78D8-4DE7-8908-AD87B2890F9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 xmlns:a16="http://schemas.microsoft.com/office/drawing/2014/main" id="{872C1308-3915-48D0-B7E9-1F86D56DCC2B}"/>
                  </a:ext>
                </a:extLst>
              </p:cNvPr>
              <p:cNvSpPr txBox="1"/>
              <p:nvPr/>
            </p:nvSpPr>
            <p:spPr>
              <a:xfrm>
                <a:off x="4029769" y="4540633"/>
                <a:ext cx="4898200" cy="523220"/>
              </a:xfrm>
              <a:prstGeom prst="rect">
                <a:avLst/>
              </a:prstGeom>
              <a:noFill/>
            </p:spPr>
            <p:txBody>
              <a:bodyPr wrap="none" rtlCol="0">
                <a:spAutoFit/>
              </a:bodyPr>
              <a:lstStyle/>
              <a:p>
                <a:r>
                  <a:rPr lang="en-US" sz="2800" dirty="0">
                    <a:solidFill>
                      <a:srgbClr val="AE0337"/>
                    </a:solidFill>
                    <a:latin typeface="+mn-lt"/>
                  </a:rPr>
                  <a:t>Margin of error for </a:t>
                </a:r>
                <a:r>
                  <a:rPr lang="en-US" altLang="en-US" sz="2800" i="1" dirty="0">
                    <a:solidFill>
                      <a:srgbClr val="AE0337"/>
                    </a:solidFill>
                    <a:latin typeface="+mn-lt"/>
                    <a:ea typeface="Times New Roman" panose="02020603050405020304" pitchFamily="18" charset="0"/>
                  </a:rPr>
                  <a:t>μ</a:t>
                </a:r>
                <a:r>
                  <a:rPr lang="en-US" sz="2800" dirty="0">
                    <a:solidFill>
                      <a:srgbClr val="AE0337"/>
                    </a:solidFill>
                    <a:latin typeface="+mn-lt"/>
                  </a:rPr>
                  <a:t> (</a:t>
                </a:r>
                <a14:m>
                  <m:oMath xmlns:m="http://schemas.openxmlformats.org/officeDocument/2006/math">
                    <m:r>
                      <a:rPr lang="en-US" sz="2800" i="1" smtClean="0">
                        <a:solidFill>
                          <a:srgbClr val="AE0337"/>
                        </a:solidFill>
                        <a:latin typeface="Cambria Math" panose="02040503050406030204" pitchFamily="18" charset="0"/>
                        <a:ea typeface="Cambria Math" panose="02040503050406030204" pitchFamily="18" charset="0"/>
                      </a:rPr>
                      <m:t>𝜎</m:t>
                    </m:r>
                  </m:oMath>
                </a14:m>
                <a:r>
                  <a:rPr lang="en-US" sz="2800" dirty="0">
                    <a:solidFill>
                      <a:srgbClr val="AE0337"/>
                    </a:solidFill>
                    <a:latin typeface="+mn-lt"/>
                  </a:rPr>
                  <a:t> known)</a:t>
                </a:r>
              </a:p>
            </p:txBody>
          </p:sp>
        </mc:Choice>
        <mc:Fallback xmlns="">
          <p:sp>
            <p:nvSpPr>
              <p:cNvPr id="2" name="TextBox 1">
                <a:extLst>
                  <a:ext uri="{FF2B5EF4-FFF2-40B4-BE49-F238E27FC236}">
                    <a16:creationId xmlns:a16="http://schemas.microsoft.com/office/drawing/2014/main" id="{872C1308-3915-48D0-B7E9-1F86D56DCC2B}"/>
                  </a:ext>
                </a:extLst>
              </p:cNvPr>
              <p:cNvSpPr txBox="1">
                <a:spLocks noRot="1" noChangeAspect="1" noMove="1" noResize="1" noEditPoints="1" noAdjustHandles="1" noChangeArrowheads="1" noChangeShapeType="1" noTextEdit="1"/>
              </p:cNvSpPr>
              <p:nvPr/>
            </p:nvSpPr>
            <p:spPr>
              <a:xfrm>
                <a:off x="4029769" y="4540633"/>
                <a:ext cx="4898200" cy="523220"/>
              </a:xfrm>
              <a:prstGeom prst="rect">
                <a:avLst/>
              </a:prstGeom>
              <a:blipFill>
                <a:blip r:embed="rId6"/>
                <a:stretch>
                  <a:fillRect l="-2488" t="-12791" b="-31395"/>
                </a:stretch>
              </a:blipFill>
            </p:spPr>
            <p:txBody>
              <a:bodyPr/>
              <a:lstStyle/>
              <a:p>
                <a:r>
                  <a:rPr lang="en-US">
                    <a:noFill/>
                  </a:rPr>
                  <a:t> </a:t>
                </a:r>
              </a:p>
            </p:txBody>
          </p:sp>
        </mc:Fallback>
      </mc:AlternateContent>
    </p:spTree>
    <p:extLst>
      <p:ext uri="{BB962C8B-B14F-4D97-AF65-F5344CB8AC3E}">
        <p14:creationId xmlns:p14="http://schemas.microsoft.com/office/powerpoint/2010/main" val="28883597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0">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108002"/>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100">
                                            <p:txEl>
                                              <p:pRg st="5" end="5"/>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a:extLst>
              <a:ext uri="{FF2B5EF4-FFF2-40B4-BE49-F238E27FC236}">
                <a16:creationId xmlns="" xmlns:a16="http://schemas.microsoft.com/office/drawing/2014/main" id="{F2E7CBA5-9F60-4884-93AD-F0E05BE4288A}"/>
              </a:ext>
            </a:extLst>
          </p:cNvPr>
          <p:cNvSpPr>
            <a:spLocks noGrp="1" noChangeArrowheads="1"/>
          </p:cNvSpPr>
          <p:nvPr>
            <p:ph type="title"/>
          </p:nvPr>
        </p:nvSpPr>
        <p:spPr/>
        <p:txBody>
          <a:bodyPr/>
          <a:lstStyle/>
          <a:p>
            <a:pPr eaLnBrk="1" hangingPunct="1">
              <a:defRPr/>
            </a:pPr>
            <a:r>
              <a:rPr lang="en-US" altLang="en-US" sz="4400" dirty="0">
                <a:solidFill>
                  <a:schemeClr val="accent3"/>
                </a:solidFill>
                <a:ea typeface="+mj-ea"/>
                <a:cs typeface="+mj-cs"/>
              </a:rPr>
              <a:t>Example: Finding the Margin of Error</a:t>
            </a:r>
          </a:p>
        </p:txBody>
      </p:sp>
      <p:sp>
        <p:nvSpPr>
          <p:cNvPr id="30722" name="TextBox 9">
            <a:extLst>
              <a:ext uri="{FF2B5EF4-FFF2-40B4-BE49-F238E27FC236}">
                <a16:creationId xmlns="" xmlns:a16="http://schemas.microsoft.com/office/drawing/2014/main" id="{72ADD5BF-3C3B-4C1C-9AC6-33EA689B77CA}"/>
              </a:ext>
            </a:extLst>
          </p:cNvPr>
          <p:cNvSpPr txBox="1">
            <a:spLocks noChangeArrowheads="1"/>
          </p:cNvSpPr>
          <p:nvPr/>
        </p:nvSpPr>
        <p:spPr bwMode="auto">
          <a:xfrm>
            <a:off x="357188" y="1560513"/>
            <a:ext cx="8072437"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800" dirty="0">
                <a:latin typeface="+mn-lt"/>
              </a:rPr>
              <a:t>Use the data in Example 1 and a 95% confidence level to find the margin of error for the mean number of hours spent on required athletic activities by all student-athletes in the conference. Assume the population standard deviation is 2.3 hours.</a:t>
            </a:r>
            <a:endParaRPr lang="en-US" altLang="en-US" sz="3200" dirty="0">
              <a:latin typeface="+mn-lt"/>
              <a:cs typeface="Times New Roman" panose="02020603050405020304" pitchFamily="18" charset="0"/>
            </a:endParaRPr>
          </a:p>
        </p:txBody>
      </p:sp>
      <p:sp>
        <p:nvSpPr>
          <p:cNvPr id="30723" name="Footer Placeholder 2">
            <a:extLst>
              <a:ext uri="{FF2B5EF4-FFF2-40B4-BE49-F238E27FC236}">
                <a16:creationId xmlns="" xmlns:a16="http://schemas.microsoft.com/office/drawing/2014/main" id="{CDACC893-1D0D-41DB-9DB5-C088F045BD4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7749770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4FD89B-ECF9-4DA4-BA90-346CF2EEDB95}"/>
              </a:ext>
            </a:extLst>
          </p:cNvPr>
          <p:cNvSpPr>
            <a:spLocks noGrp="1"/>
          </p:cNvSpPr>
          <p:nvPr>
            <p:ph type="title"/>
          </p:nvPr>
        </p:nvSpPr>
        <p:spPr/>
        <p:txBody>
          <a:bodyPr/>
          <a:lstStyle/>
          <a:p>
            <a:pPr>
              <a:defRPr/>
            </a:pPr>
            <a:r>
              <a:rPr lang="en-US" altLang="en-US" dirty="0">
                <a:solidFill>
                  <a:schemeClr val="accent3"/>
                </a:solidFill>
                <a:ea typeface="+mj-ea"/>
                <a:cs typeface="+mj-cs"/>
              </a:rPr>
              <a:t>Solution: Finding the Margin of Error</a:t>
            </a:r>
            <a:endParaRPr lang="en-US" dirty="0">
              <a:ea typeface="+mj-ea"/>
              <a:cs typeface="+mj-cs"/>
            </a:endParaRPr>
          </a:p>
        </p:txBody>
      </p:sp>
      <mc:AlternateContent xmlns:mc="http://schemas.openxmlformats.org/markup-compatibility/2006" xmlns:a14="http://schemas.microsoft.com/office/drawing/2010/main">
        <mc:Choice Requires="a14">
          <p:sp>
            <p:nvSpPr>
              <p:cNvPr id="32773" name="Content Placeholder 3">
                <a:extLst>
                  <a:ext uri="{FF2B5EF4-FFF2-40B4-BE49-F238E27FC236}">
                    <a16:creationId xmlns="" xmlns:a16="http://schemas.microsoft.com/office/drawing/2014/main" id="{3F3C20B7-4F3D-4155-BB20-6216C9235DAF}"/>
                  </a:ext>
                </a:extLst>
              </p:cNvPr>
              <p:cNvSpPr>
                <a:spLocks noGrp="1"/>
              </p:cNvSpPr>
              <p:nvPr>
                <p:ph idx="1"/>
              </p:nvPr>
            </p:nvSpPr>
            <p:spPr>
              <a:xfrm>
                <a:off x="434975" y="1331913"/>
                <a:ext cx="8229600" cy="2796742"/>
              </a:xfrm>
            </p:spPr>
            <p:txBody>
              <a:bodyPr/>
              <a:lstStyle/>
              <a:p>
                <a:r>
                  <a:rPr lang="en-US" dirty="0"/>
                  <a:t>Because </a:t>
                </a:r>
                <a14:m>
                  <m:oMath xmlns:m="http://schemas.openxmlformats.org/officeDocument/2006/math">
                    <m:r>
                      <a:rPr lang="en-US" i="1" smtClean="0">
                        <a:latin typeface="Cambria Math" panose="02040503050406030204" pitchFamily="18" charset="0"/>
                        <a:ea typeface="Cambria Math" panose="02040503050406030204" pitchFamily="18" charset="0"/>
                      </a:rPr>
                      <m:t>𝜎</m:t>
                    </m:r>
                  </m:oMath>
                </a14:m>
                <a:r>
                  <a:rPr lang="en-US" dirty="0"/>
                  <a:t> is known (</a:t>
                </a:r>
                <a14:m>
                  <m:oMath xmlns:m="http://schemas.openxmlformats.org/officeDocument/2006/math">
                    <m:r>
                      <a:rPr lang="en-US" i="1">
                        <a:latin typeface="Cambria Math" panose="02040503050406030204" pitchFamily="18" charset="0"/>
                        <a:ea typeface="Cambria Math" panose="02040503050406030204" pitchFamily="18" charset="0"/>
                      </a:rPr>
                      <m:t>𝜎</m:t>
                    </m:r>
                  </m:oMath>
                </a14:m>
                <a:r>
                  <a:rPr lang="en-US" dirty="0"/>
                  <a:t> = 2.3), the sample is random, and </a:t>
                </a:r>
                <a:r>
                  <a:rPr lang="en-US" i="1" dirty="0"/>
                  <a:t>n </a:t>
                </a:r>
                <a:r>
                  <a:rPr lang="en-US" dirty="0"/>
                  <a:t>= 40 </a:t>
                </a:r>
                <a:r>
                  <a:rPr lang="en-US" dirty="0">
                    <a:sym typeface="Symbol" panose="05050102010706020507" pitchFamily="18" charset="2"/>
                  </a:rPr>
                  <a:t></a:t>
                </a:r>
                <a:r>
                  <a:rPr lang="en-US" dirty="0"/>
                  <a:t> 30, use the formula for </a:t>
                </a:r>
                <a:r>
                  <a:rPr lang="en-US" i="1" dirty="0"/>
                  <a:t>E </a:t>
                </a:r>
                <a:r>
                  <a:rPr lang="en-US" dirty="0"/>
                  <a:t>given. </a:t>
                </a:r>
              </a:p>
              <a:p>
                <a:r>
                  <a:rPr lang="en-US" dirty="0"/>
                  <a:t>The </a:t>
                </a:r>
                <a:r>
                  <a:rPr lang="en-US" i="1" dirty="0"/>
                  <a:t>z</a:t>
                </a:r>
                <a:r>
                  <a:rPr lang="en-US" dirty="0"/>
                  <a:t>-score that corresponds to a 95% confidence level is 1.96. This implies that 95% of the area under the standard normal curve falls within 1.96 standard deviations of the mean.</a:t>
                </a:r>
                <a:endParaRPr lang="en-US" altLang="en-US" dirty="0"/>
              </a:p>
            </p:txBody>
          </p:sp>
        </mc:Choice>
        <mc:Fallback xmlns="">
          <p:sp>
            <p:nvSpPr>
              <p:cNvPr id="32773" name="Content Placeholder 3">
                <a:extLst>
                  <a:ext uri="{FF2B5EF4-FFF2-40B4-BE49-F238E27FC236}">
                    <a16:creationId xmlns:a16="http://schemas.microsoft.com/office/drawing/2014/main" id="{3F3C20B7-4F3D-4155-BB20-6216C9235DAF}"/>
                  </a:ext>
                </a:extLst>
              </p:cNvPr>
              <p:cNvSpPr>
                <a:spLocks noGrp="1" noRot="1" noChangeAspect="1" noMove="1" noResize="1" noEditPoints="1" noAdjustHandles="1" noChangeArrowheads="1" noChangeShapeType="1" noTextEdit="1"/>
              </p:cNvSpPr>
              <p:nvPr>
                <p:ph idx="1"/>
              </p:nvPr>
            </p:nvSpPr>
            <p:spPr>
              <a:xfrm>
                <a:off x="434975" y="1331913"/>
                <a:ext cx="8229600" cy="2796742"/>
              </a:xfrm>
              <a:blipFill>
                <a:blip r:embed="rId2"/>
                <a:stretch>
                  <a:fillRect l="-1333" t="-2179" r="-593" b="-3922"/>
                </a:stretch>
              </a:blipFill>
            </p:spPr>
            <p:txBody>
              <a:bodyPr/>
              <a:lstStyle/>
              <a:p>
                <a:r>
                  <a:rPr lang="en-US">
                    <a:noFill/>
                  </a:rPr>
                  <a:t> </a:t>
                </a:r>
              </a:p>
            </p:txBody>
          </p:sp>
        </mc:Fallback>
      </mc:AlternateContent>
      <p:sp>
        <p:nvSpPr>
          <p:cNvPr id="32781" name="Footer Placeholder 2">
            <a:extLst>
              <a:ext uri="{FF2B5EF4-FFF2-40B4-BE49-F238E27FC236}">
                <a16:creationId xmlns="" xmlns:a16="http://schemas.microsoft.com/office/drawing/2014/main" id="{F01BE0E6-42AB-4F61-BF8F-23ECBA5E0E8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map&#10;&#10;Description generated with very high confidence">
            <a:extLst>
              <a:ext uri="{FF2B5EF4-FFF2-40B4-BE49-F238E27FC236}">
                <a16:creationId xmlns="" xmlns:a16="http://schemas.microsoft.com/office/drawing/2014/main" id="{7D013A42-9CDC-4DC9-BF8A-89941F347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9899" y="3705658"/>
            <a:ext cx="4386901" cy="2440976"/>
          </a:xfrm>
          <a:prstGeom prst="rect">
            <a:avLst/>
          </a:prstGeom>
        </p:spPr>
      </p:pic>
    </p:spTree>
    <p:extLst>
      <p:ext uri="{BB962C8B-B14F-4D97-AF65-F5344CB8AC3E}">
        <p14:creationId xmlns:p14="http://schemas.microsoft.com/office/powerpoint/2010/main" val="27021311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3">
                                            <p:txEl>
                                              <p:pRg st="1" end="1"/>
                                            </p:txEl>
                                          </p:spTgt>
                                        </p:tgtEl>
                                        <p:attrNameLst>
                                          <p:attrName>style.visibility</p:attrName>
                                        </p:attrNameLst>
                                      </p:cBhvr>
                                      <p:to>
                                        <p:strVal val="visible"/>
                                      </p:to>
                                    </p:set>
                                    <p:animEffect transition="in" filter="fade">
                                      <p:cBhvr>
                                        <p:cTn id="7" dur="500"/>
                                        <p:tgtEl>
                                          <p:spTgt spid="3277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87778D9-B6BE-4C46-AC94-B38789232BCD}"/>
              </a:ext>
            </a:extLst>
          </p:cNvPr>
          <p:cNvSpPr>
            <a:spLocks noGrp="1"/>
          </p:cNvSpPr>
          <p:nvPr>
            <p:ph type="title"/>
          </p:nvPr>
        </p:nvSpPr>
        <p:spPr/>
        <p:txBody>
          <a:bodyPr/>
          <a:lstStyle/>
          <a:p>
            <a:pPr>
              <a:defRPr/>
            </a:pPr>
            <a:r>
              <a:rPr lang="en-US" altLang="en-US" sz="4400" dirty="0">
                <a:solidFill>
                  <a:schemeClr val="accent3"/>
                </a:solidFill>
                <a:ea typeface="+mj-ea"/>
                <a:cs typeface="+mj-cs"/>
              </a:rPr>
              <a:t>Solution: Finding the Margin of Error</a:t>
            </a:r>
            <a:endParaRPr lang="en-US" sz="4400" dirty="0">
              <a:ea typeface="+mj-ea"/>
              <a:cs typeface="+mj-cs"/>
            </a:endParaRPr>
          </a:p>
        </p:txBody>
      </p:sp>
      <p:sp>
        <p:nvSpPr>
          <p:cNvPr id="31" name="TextBox 30">
            <a:extLst>
              <a:ext uri="{FF2B5EF4-FFF2-40B4-BE49-F238E27FC236}">
                <a16:creationId xmlns="" xmlns:a16="http://schemas.microsoft.com/office/drawing/2014/main" id="{75A17CBD-D151-4195-8F5B-1B7E6A3A20B2}"/>
              </a:ext>
            </a:extLst>
          </p:cNvPr>
          <p:cNvSpPr txBox="1">
            <a:spLocks noChangeArrowheads="1"/>
          </p:cNvSpPr>
          <p:nvPr/>
        </p:nvSpPr>
        <p:spPr bwMode="auto">
          <a:xfrm>
            <a:off x="668338" y="5062538"/>
            <a:ext cx="7962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You are 95% confident that the margin of error for the population mean is about 0.7 hours.</a:t>
            </a:r>
          </a:p>
        </p:txBody>
      </p:sp>
      <p:sp>
        <p:nvSpPr>
          <p:cNvPr id="33796" name="Footer Placeholder 2">
            <a:extLst>
              <a:ext uri="{FF2B5EF4-FFF2-40B4-BE49-F238E27FC236}">
                <a16:creationId xmlns="" xmlns:a16="http://schemas.microsoft.com/office/drawing/2014/main" id="{3C9E6E5B-85FB-4AD1-BD7A-34210AB3CBA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2" name="Rectangle 1">
                <a:extLst>
                  <a:ext uri="{FF2B5EF4-FFF2-40B4-BE49-F238E27FC236}">
                    <a16:creationId xmlns="" xmlns:a16="http://schemas.microsoft.com/office/drawing/2014/main" id="{C3726775-EA05-433D-82E2-B06956903088}"/>
                  </a:ext>
                </a:extLst>
              </p:cNvPr>
              <p:cNvSpPr/>
              <p:nvPr/>
            </p:nvSpPr>
            <p:spPr>
              <a:xfrm>
                <a:off x="780472" y="1593523"/>
                <a:ext cx="7559964" cy="523220"/>
              </a:xfrm>
              <a:prstGeom prst="rect">
                <a:avLst/>
              </a:prstGeom>
            </p:spPr>
            <p:txBody>
              <a:bodyPr wrap="square">
                <a:spAutoFit/>
              </a:bodyPr>
              <a:lstStyle/>
              <a:p>
                <a:pPr marL="285750" indent="-285750">
                  <a:buClr>
                    <a:schemeClr val="accent1"/>
                  </a:buClr>
                  <a:buFont typeface="Arial" panose="020B0604020202020204" pitchFamily="34" charset="0"/>
                  <a:buChar char="•"/>
                </a:pPr>
                <a:r>
                  <a:rPr lang="en-US" sz="2800" dirty="0">
                    <a:latin typeface="+mn-lt"/>
                  </a:rPr>
                  <a:t>Using the values </a:t>
                </a:r>
                <a:r>
                  <a:rPr lang="en-US" sz="2800" i="1" dirty="0" err="1">
                    <a:latin typeface="+mn-lt"/>
                  </a:rPr>
                  <a:t>z</a:t>
                </a:r>
                <a:r>
                  <a:rPr lang="en-US" sz="2800" i="1" baseline="-25000" dirty="0" err="1">
                    <a:latin typeface="+mn-lt"/>
                  </a:rPr>
                  <a:t>c</a:t>
                </a:r>
                <a:r>
                  <a:rPr lang="en-US" sz="2800" i="1" dirty="0">
                    <a:latin typeface="+mn-lt"/>
                  </a:rPr>
                  <a:t> </a:t>
                </a:r>
                <a:r>
                  <a:rPr lang="en-US" sz="2800" dirty="0">
                    <a:latin typeface="+mn-lt"/>
                  </a:rPr>
                  <a:t>= 1.96, </a:t>
                </a:r>
                <a14:m>
                  <m:oMath xmlns:m="http://schemas.openxmlformats.org/officeDocument/2006/math">
                    <m:r>
                      <a:rPr lang="en-US" sz="2800" i="1">
                        <a:latin typeface="Cambria Math" panose="02040503050406030204" pitchFamily="18" charset="0"/>
                        <a:ea typeface="Cambria Math" panose="02040503050406030204" pitchFamily="18" charset="0"/>
                      </a:rPr>
                      <m:t>𝜎</m:t>
                    </m:r>
                  </m:oMath>
                </a14:m>
                <a:r>
                  <a:rPr lang="en-US" sz="2800" dirty="0">
                    <a:latin typeface="+mn-lt"/>
                  </a:rPr>
                  <a:t> = 2.3, and </a:t>
                </a:r>
                <a:r>
                  <a:rPr lang="en-US" sz="2800" i="1" dirty="0">
                    <a:latin typeface="+mn-lt"/>
                  </a:rPr>
                  <a:t>n </a:t>
                </a:r>
                <a:r>
                  <a:rPr lang="en-US" sz="2800" dirty="0">
                    <a:latin typeface="+mn-lt"/>
                  </a:rPr>
                  <a:t>= 40,</a:t>
                </a:r>
              </a:p>
            </p:txBody>
          </p:sp>
        </mc:Choice>
        <mc:Fallback xmlns="">
          <p:sp>
            <p:nvSpPr>
              <p:cNvPr id="2" name="Rectangle 1">
                <a:extLst>
                  <a:ext uri="{FF2B5EF4-FFF2-40B4-BE49-F238E27FC236}">
                    <a16:creationId xmlns:a16="http://schemas.microsoft.com/office/drawing/2014/main" id="{C3726775-EA05-433D-82E2-B06956903088}"/>
                  </a:ext>
                </a:extLst>
              </p:cNvPr>
              <p:cNvSpPr>
                <a:spLocks noRot="1" noChangeAspect="1" noMove="1" noResize="1" noEditPoints="1" noAdjustHandles="1" noChangeArrowheads="1" noChangeShapeType="1" noTextEdit="1"/>
              </p:cNvSpPr>
              <p:nvPr/>
            </p:nvSpPr>
            <p:spPr>
              <a:xfrm>
                <a:off x="780472" y="1593523"/>
                <a:ext cx="7559964" cy="523220"/>
              </a:xfrm>
              <a:prstGeom prst="rect">
                <a:avLst/>
              </a:prstGeom>
              <a:blipFill>
                <a:blip r:embed="rId2"/>
                <a:stretch>
                  <a:fillRect l="-1452" t="-11628" b="-313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 xmlns:a16="http://schemas.microsoft.com/office/drawing/2014/main" id="{33D7AE18-4EB9-4441-B014-856B90D123E3}"/>
                  </a:ext>
                </a:extLst>
              </p:cNvPr>
              <p:cNvSpPr txBox="1"/>
              <p:nvPr/>
            </p:nvSpPr>
            <p:spPr>
              <a:xfrm>
                <a:off x="2877128" y="2415581"/>
                <a:ext cx="2245423" cy="2026837"/>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lang="en-US" sz="2800" b="0" i="1" smtClean="0">
                          <a:solidFill>
                            <a:srgbClr val="AE0337"/>
                          </a:solidFill>
                          <a:latin typeface="Cambria Math" panose="02040503050406030204" pitchFamily="18" charset="0"/>
                        </a:rPr>
                        <m:t>𝐸</m:t>
                      </m:r>
                      <m:r>
                        <a:rPr lang="en-US" sz="2800" b="0" i="1" smtClean="0">
                          <a:solidFill>
                            <a:srgbClr val="AE0337"/>
                          </a:solidFill>
                          <a:latin typeface="Cambria Math" panose="02040503050406030204" pitchFamily="18" charset="0"/>
                        </a:rPr>
                        <m:t>=</m:t>
                      </m:r>
                      <m:sSub>
                        <m:sSubPr>
                          <m:ctrlPr>
                            <a:rPr lang="en-US" sz="2800" b="0" i="1" smtClean="0">
                              <a:solidFill>
                                <a:srgbClr val="AE0337"/>
                              </a:solidFill>
                              <a:latin typeface="Cambria Math" panose="02040503050406030204" pitchFamily="18" charset="0"/>
                            </a:rPr>
                          </m:ctrlPr>
                        </m:sSubPr>
                        <m:e>
                          <m:r>
                            <a:rPr lang="en-US" sz="2800" b="0" i="1" smtClean="0">
                              <a:solidFill>
                                <a:srgbClr val="AE0337"/>
                              </a:solidFill>
                              <a:latin typeface="Cambria Math"/>
                            </a:rPr>
                            <m:t>𝑧</m:t>
                          </m:r>
                        </m:e>
                        <m:sub>
                          <m:r>
                            <a:rPr lang="en-US" sz="2800" b="0" i="1" smtClean="0">
                              <a:solidFill>
                                <a:srgbClr val="AE0337"/>
                              </a:solidFill>
                              <a:latin typeface="Cambria Math"/>
                            </a:rPr>
                            <m:t>𝑐</m:t>
                          </m:r>
                        </m:sub>
                      </m:sSub>
                      <m:f>
                        <m:fPr>
                          <m:ctrlPr>
                            <a:rPr lang="en-US" sz="2800" i="1" dirty="0" smtClean="0">
                              <a:solidFill>
                                <a:srgbClr val="AE0337"/>
                              </a:solidFill>
                              <a:latin typeface="Cambria Math" panose="02040503050406030204" pitchFamily="18" charset="0"/>
                            </a:rPr>
                          </m:ctrlPr>
                        </m:fPr>
                        <m:num>
                          <m:r>
                            <a:rPr lang="en-US" sz="2800" i="1">
                              <a:solidFill>
                                <a:srgbClr val="AE0337"/>
                              </a:solidFill>
                              <a:latin typeface="Cambria Math" panose="02040503050406030204" pitchFamily="18" charset="0"/>
                              <a:ea typeface="Cambria Math" panose="02040503050406030204" pitchFamily="18" charset="0"/>
                            </a:rPr>
                            <m:t>𝜎</m:t>
                          </m:r>
                        </m:num>
                        <m:den>
                          <m:rad>
                            <m:radPr>
                              <m:degHide m:val="on"/>
                              <m:ctrlPr>
                                <a:rPr lang="en-US" sz="2800" i="1" dirty="0" smtClean="0">
                                  <a:solidFill>
                                    <a:srgbClr val="AE0337"/>
                                  </a:solidFill>
                                  <a:latin typeface="Cambria Math" panose="02040503050406030204" pitchFamily="18" charset="0"/>
                                </a:rPr>
                              </m:ctrlPr>
                            </m:radPr>
                            <m:deg/>
                            <m:e>
                              <m:r>
                                <a:rPr lang="en-US" sz="2800" b="0" i="1" dirty="0" smtClean="0">
                                  <a:solidFill>
                                    <a:srgbClr val="AE0337"/>
                                  </a:solidFill>
                                  <a:latin typeface="Cambria Math" panose="02040503050406030204" pitchFamily="18" charset="0"/>
                                </a:rPr>
                                <m:t>𝑛</m:t>
                              </m:r>
                            </m:e>
                          </m:rad>
                        </m:den>
                      </m:f>
                    </m:oMath>
                  </m:oMathPara>
                </a14:m>
                <a:endParaRPr lang="en-US" sz="2800" dirty="0">
                  <a:solidFill>
                    <a:srgbClr val="AE0337"/>
                  </a:solidFill>
                  <a:latin typeface="+mn-lt"/>
                </a:endParaRPr>
              </a:p>
              <a:p>
                <a:r>
                  <a:rPr lang="en-US" sz="2800" dirty="0">
                    <a:solidFill>
                      <a:srgbClr val="AE0337"/>
                    </a:solidFill>
                    <a:latin typeface="+mn-lt"/>
                  </a:rPr>
                  <a:t>    = 1.96 </a:t>
                </a:r>
                <a14:m>
                  <m:oMath xmlns:m="http://schemas.openxmlformats.org/officeDocument/2006/math">
                    <m:r>
                      <a:rPr lang="en-US" sz="2800" i="1" smtClean="0">
                        <a:solidFill>
                          <a:srgbClr val="AE0337"/>
                        </a:solidFill>
                        <a:latin typeface="Cambria Math" panose="02040503050406030204" pitchFamily="18" charset="0"/>
                        <a:ea typeface="Cambria Math" panose="02040503050406030204" pitchFamily="18" charset="0"/>
                      </a:rPr>
                      <m:t>∙</m:t>
                    </m:r>
                    <m:r>
                      <a:rPr lang="en-US" sz="2800" b="0" i="1" smtClean="0">
                        <a:solidFill>
                          <a:srgbClr val="AE0337"/>
                        </a:solidFill>
                        <a:latin typeface="Cambria Math" panose="02040503050406030204" pitchFamily="18" charset="0"/>
                        <a:ea typeface="Cambria Math" panose="02040503050406030204" pitchFamily="18" charset="0"/>
                      </a:rPr>
                      <m:t> </m:t>
                    </m:r>
                    <m:f>
                      <m:fPr>
                        <m:ctrlPr>
                          <a:rPr lang="en-US" sz="2800" i="1" dirty="0">
                            <a:solidFill>
                              <a:srgbClr val="AE0337"/>
                            </a:solidFill>
                            <a:latin typeface="Cambria Math" panose="02040503050406030204" pitchFamily="18" charset="0"/>
                          </a:rPr>
                        </m:ctrlPr>
                      </m:fPr>
                      <m:num>
                        <m:r>
                          <m:rPr>
                            <m:nor/>
                          </m:rPr>
                          <a:rPr lang="en-US" sz="2800" dirty="0">
                            <a:solidFill>
                              <a:srgbClr val="AE0337"/>
                            </a:solidFill>
                            <a:latin typeface="+mn-lt"/>
                          </a:rPr>
                          <m:t>2.3</m:t>
                        </m:r>
                      </m:num>
                      <m:den>
                        <m:rad>
                          <m:radPr>
                            <m:degHide m:val="on"/>
                            <m:ctrlPr>
                              <a:rPr lang="en-US" sz="2800" i="1" dirty="0">
                                <a:solidFill>
                                  <a:srgbClr val="AE0337"/>
                                </a:solidFill>
                                <a:latin typeface="Cambria Math" panose="02040503050406030204" pitchFamily="18" charset="0"/>
                              </a:rPr>
                            </m:ctrlPr>
                          </m:radPr>
                          <m:deg/>
                          <m:e>
                            <m:r>
                              <m:rPr>
                                <m:nor/>
                              </m:rPr>
                              <a:rPr lang="en-US" sz="2800" dirty="0">
                                <a:solidFill>
                                  <a:srgbClr val="AE0337"/>
                                </a:solidFill>
                                <a:latin typeface="+mn-lt"/>
                              </a:rPr>
                              <m:t>40</m:t>
                            </m:r>
                          </m:e>
                        </m:rad>
                      </m:den>
                    </m:f>
                  </m:oMath>
                </a14:m>
                <a:endParaRPr lang="en-US" sz="2800" dirty="0">
                  <a:solidFill>
                    <a:srgbClr val="AE0337"/>
                  </a:solidFill>
                  <a:latin typeface="+mn-lt"/>
                </a:endParaRPr>
              </a:p>
              <a:p>
                <a14:m>
                  <m:oMath xmlns:m="http://schemas.openxmlformats.org/officeDocument/2006/math">
                    <m:r>
                      <a:rPr lang="en-US" sz="2800" b="0" i="1" smtClean="0">
                        <a:solidFill>
                          <a:srgbClr val="AE0337"/>
                        </a:solidFill>
                        <a:latin typeface="Cambria Math" panose="02040503050406030204" pitchFamily="18" charset="0"/>
                        <a:ea typeface="Cambria Math" panose="02040503050406030204" pitchFamily="18" charset="0"/>
                      </a:rPr>
                      <m:t>    </m:t>
                    </m:r>
                    <m:r>
                      <a:rPr lang="en-US" sz="2800" i="1" smtClean="0">
                        <a:solidFill>
                          <a:srgbClr val="AE0337"/>
                        </a:solidFill>
                        <a:latin typeface="Cambria Math" panose="02040503050406030204" pitchFamily="18" charset="0"/>
                        <a:ea typeface="Cambria Math" panose="02040503050406030204" pitchFamily="18" charset="0"/>
                      </a:rPr>
                      <m:t>≈</m:t>
                    </m:r>
                  </m:oMath>
                </a14:m>
                <a:r>
                  <a:rPr lang="en-US" sz="2800" dirty="0">
                    <a:solidFill>
                      <a:srgbClr val="AE0337"/>
                    </a:solidFill>
                    <a:latin typeface="+mn-lt"/>
                  </a:rPr>
                  <a:t> 0.7</a:t>
                </a:r>
              </a:p>
            </p:txBody>
          </p:sp>
        </mc:Choice>
        <mc:Fallback xmlns="">
          <p:sp>
            <p:nvSpPr>
              <p:cNvPr id="4" name="TextBox 3">
                <a:extLst>
                  <a:ext uri="{FF2B5EF4-FFF2-40B4-BE49-F238E27FC236}">
                    <a16:creationId xmlns:a16="http://schemas.microsoft.com/office/drawing/2014/main" xmlns:a14="http://schemas.microsoft.com/office/drawing/2010/main" xmlns="" id="{33D7AE18-4EB9-4441-B014-856B90D123E3}"/>
                  </a:ext>
                </a:extLst>
              </p:cNvPr>
              <p:cNvSpPr txBox="1">
                <a:spLocks noRot="1" noChangeAspect="1" noMove="1" noResize="1" noEditPoints="1" noAdjustHandles="1" noChangeArrowheads="1" noChangeShapeType="1" noTextEdit="1"/>
              </p:cNvSpPr>
              <p:nvPr/>
            </p:nvSpPr>
            <p:spPr>
              <a:xfrm>
                <a:off x="2877128" y="2415581"/>
                <a:ext cx="2245423" cy="2026837"/>
              </a:xfrm>
              <a:prstGeom prst="rect">
                <a:avLst/>
              </a:prstGeom>
              <a:blipFill rotWithShape="1">
                <a:blip r:embed="rId3"/>
                <a:stretch>
                  <a:fillRect b="-9910"/>
                </a:stretch>
              </a:blipFill>
            </p:spPr>
            <p:txBody>
              <a:bodyPr/>
              <a:lstStyle/>
              <a:p>
                <a:r>
                  <a:rPr lang="en-US">
                    <a:noFill/>
                  </a:rPr>
                  <a:t> </a:t>
                </a:r>
              </a:p>
            </p:txBody>
          </p:sp>
        </mc:Fallback>
      </mc:AlternateContent>
    </p:spTree>
    <p:extLst>
      <p:ext uri="{BB962C8B-B14F-4D97-AF65-F5344CB8AC3E}">
        <p14:creationId xmlns:p14="http://schemas.microsoft.com/office/powerpoint/2010/main" val="16516465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a:extLst>
              <a:ext uri="{FF2B5EF4-FFF2-40B4-BE49-F238E27FC236}">
                <a16:creationId xmlns="" xmlns:a16="http://schemas.microsoft.com/office/drawing/2014/main" id="{6EAB4458-FB14-4B56-8781-B1C8E9CC0049}"/>
              </a:ext>
            </a:extLst>
          </p:cNvPr>
          <p:cNvSpPr>
            <a:spLocks noGrp="1" noChangeArrowheads="1"/>
          </p:cNvSpPr>
          <p:nvPr>
            <p:ph type="title"/>
          </p:nvPr>
        </p:nvSpPr>
        <p:spPr>
          <a:xfrm>
            <a:off x="533400" y="245762"/>
            <a:ext cx="8229600" cy="1143000"/>
          </a:xfrm>
        </p:spPr>
        <p:txBody>
          <a:bodyPr/>
          <a:lstStyle/>
          <a:p>
            <a:pPr eaLnBrk="1" hangingPunct="1"/>
            <a:r>
              <a:rPr lang="en-US" altLang="en-US"/>
              <a:t>Confidence Intervals for the Population Mean</a:t>
            </a:r>
            <a:endParaRPr lang="el-GR" altLang="en-US"/>
          </a:p>
        </p:txBody>
      </p:sp>
      <p:sp>
        <p:nvSpPr>
          <p:cNvPr id="34818" name="Text Box 10">
            <a:extLst>
              <a:ext uri="{FF2B5EF4-FFF2-40B4-BE49-F238E27FC236}">
                <a16:creationId xmlns="" xmlns:a16="http://schemas.microsoft.com/office/drawing/2014/main" id="{5DE384B9-4A8B-4460-9314-5C72486C4BF7}"/>
              </a:ext>
            </a:extLst>
          </p:cNvPr>
          <p:cNvSpPr txBox="1">
            <a:spLocks noChangeArrowheads="1"/>
          </p:cNvSpPr>
          <p:nvPr/>
        </p:nvSpPr>
        <p:spPr bwMode="auto">
          <a:xfrm>
            <a:off x="441325" y="1266524"/>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113099" name="Rectangle 11">
            <a:extLst>
              <a:ext uri="{FF2B5EF4-FFF2-40B4-BE49-F238E27FC236}">
                <a16:creationId xmlns="" xmlns:a16="http://schemas.microsoft.com/office/drawing/2014/main" id="{51B4CF55-05B3-4FEA-8691-ABF696B38409}"/>
              </a:ext>
            </a:extLst>
          </p:cNvPr>
          <p:cNvSpPr>
            <a:spLocks noGrp="1" noChangeArrowheads="1"/>
          </p:cNvSpPr>
          <p:nvPr>
            <p:ph idx="1"/>
          </p:nvPr>
        </p:nvSpPr>
        <p:spPr>
          <a:xfrm>
            <a:off x="533400" y="1571324"/>
            <a:ext cx="8229600" cy="4525963"/>
          </a:xfrm>
        </p:spPr>
        <p:txBody>
          <a:bodyPr/>
          <a:lstStyle/>
          <a:p>
            <a:pPr>
              <a:spcBef>
                <a:spcPct val="0"/>
              </a:spcBef>
              <a:buFont typeface="Arial" panose="020B0604020202020204" pitchFamily="34" charset="0"/>
              <a:buNone/>
            </a:pPr>
            <a:r>
              <a:rPr lang="en-US" altLang="en-US" b="1" dirty="0">
                <a:solidFill>
                  <a:schemeClr val="accent2"/>
                </a:solidFill>
              </a:rPr>
              <a:t>A </a:t>
            </a:r>
            <a:r>
              <a:rPr lang="en-US" altLang="en-US" b="1" i="1" dirty="0">
                <a:solidFill>
                  <a:schemeClr val="accent2"/>
                </a:solidFill>
              </a:rPr>
              <a:t>c</a:t>
            </a:r>
            <a:r>
              <a:rPr lang="en-US" altLang="en-US" b="1" dirty="0">
                <a:solidFill>
                  <a:schemeClr val="accent2"/>
                </a:solidFill>
              </a:rPr>
              <a:t>-confidence interval for the population mean </a:t>
            </a:r>
            <a:r>
              <a:rPr lang="el-GR" altLang="en-US" b="1" i="1" dirty="0">
                <a:solidFill>
                  <a:schemeClr val="accent2"/>
                </a:solidFill>
              </a:rPr>
              <a:t>μ</a:t>
            </a:r>
            <a:r>
              <a:rPr lang="en-US" altLang="en-US" b="1" dirty="0">
                <a:solidFill>
                  <a:schemeClr val="folHlink"/>
                </a:solidFill>
              </a:rPr>
              <a:t>  </a:t>
            </a:r>
          </a:p>
          <a:p>
            <a:pPr>
              <a:spcBef>
                <a:spcPct val="0"/>
              </a:spcBef>
            </a:pPr>
            <a:endParaRPr lang="en-US" altLang="en-US" sz="1000" i="1" dirty="0"/>
          </a:p>
          <a:p>
            <a:pPr marL="0" indent="0">
              <a:spcBef>
                <a:spcPct val="0"/>
              </a:spcBef>
              <a:buNone/>
            </a:pPr>
            <a:r>
              <a:rPr lang="en-US" altLang="en-US" dirty="0">
                <a:latin typeface="MS Reference Serif" pitchFamily="18" charset="0"/>
              </a:rPr>
              <a:t>	</a:t>
            </a:r>
            <a:endParaRPr lang="en-US" altLang="en-US" i="1" dirty="0"/>
          </a:p>
          <a:p>
            <a:pPr>
              <a:spcBef>
                <a:spcPct val="0"/>
              </a:spcBef>
            </a:pPr>
            <a:endParaRPr lang="en-US" altLang="en-US" sz="1000" i="1" dirty="0"/>
          </a:p>
          <a:p>
            <a:pPr>
              <a:spcBef>
                <a:spcPct val="0"/>
              </a:spcBef>
            </a:pPr>
            <a:endParaRPr lang="en-US" altLang="en-US" dirty="0"/>
          </a:p>
          <a:p>
            <a:pPr>
              <a:spcBef>
                <a:spcPct val="0"/>
              </a:spcBef>
            </a:pPr>
            <a:endParaRPr lang="en-US" altLang="en-US" dirty="0"/>
          </a:p>
          <a:p>
            <a:pPr>
              <a:spcBef>
                <a:spcPct val="0"/>
              </a:spcBef>
            </a:pPr>
            <a:r>
              <a:rPr lang="en-US" altLang="en-US" dirty="0"/>
              <a:t>The probability that the confidence interval contains </a:t>
            </a:r>
            <a:r>
              <a:rPr lang="el-GR" altLang="en-US" i="1" dirty="0">
                <a:sym typeface="Symbol" panose="05050102010706020507" pitchFamily="18" charset="2"/>
              </a:rPr>
              <a:t>μ</a:t>
            </a:r>
            <a:r>
              <a:rPr lang="en-US" altLang="en-US" i="1" dirty="0">
                <a:sym typeface="Symbol" panose="05050102010706020507" pitchFamily="18" charset="2"/>
              </a:rPr>
              <a:t> </a:t>
            </a:r>
            <a:r>
              <a:rPr lang="en-US" altLang="en-US" dirty="0">
                <a:sym typeface="Symbol" panose="05050102010706020507" pitchFamily="18" charset="2"/>
              </a:rPr>
              <a:t>is </a:t>
            </a:r>
            <a:r>
              <a:rPr lang="en-US" altLang="en-US" i="1" dirty="0">
                <a:sym typeface="Symbol" panose="05050102010706020507" pitchFamily="18" charset="2"/>
              </a:rPr>
              <a:t>c</a:t>
            </a:r>
            <a:r>
              <a:rPr lang="en-US" altLang="en-US" dirty="0">
                <a:sym typeface="Symbol" panose="05050102010706020507" pitchFamily="18" charset="2"/>
              </a:rPr>
              <a:t>, assuming that the estimation process is repeated a large number of times.</a:t>
            </a:r>
          </a:p>
          <a:p>
            <a:pPr eaLnBrk="1" hangingPunct="1"/>
            <a:endParaRPr lang="en-US" altLang="en-US" dirty="0"/>
          </a:p>
        </p:txBody>
      </p:sp>
      <p:graphicFrame>
        <p:nvGraphicFramePr>
          <p:cNvPr id="34820" name="Object 7">
            <a:extLst>
              <a:ext uri="{FF2B5EF4-FFF2-40B4-BE49-F238E27FC236}">
                <a16:creationId xmlns="" xmlns:a16="http://schemas.microsoft.com/office/drawing/2014/main" id="{6141B82E-8BC9-4A52-8DDA-642C84F6FDFE}"/>
              </a:ext>
            </a:extLst>
          </p:cNvPr>
          <p:cNvGraphicFramePr>
            <a:graphicFrameLocks noChangeAspect="1"/>
          </p:cNvGraphicFramePr>
          <p:nvPr>
            <p:extLst>
              <p:ext uri="{D42A27DB-BD31-4B8C-83A1-F6EECF244321}">
                <p14:modId xmlns:p14="http://schemas.microsoft.com/office/powerpoint/2010/main" val="2518839821"/>
              </p:ext>
            </p:extLst>
          </p:nvPr>
        </p:nvGraphicFramePr>
        <p:xfrm>
          <a:off x="1730375" y="2262188"/>
          <a:ext cx="5475288" cy="1001712"/>
        </p:xfrm>
        <a:graphic>
          <a:graphicData uri="http://schemas.openxmlformats.org/presentationml/2006/ole">
            <mc:AlternateContent xmlns:mc="http://schemas.openxmlformats.org/markup-compatibility/2006">
              <mc:Choice xmlns:v="urn:schemas-microsoft-com:vml" Requires="v">
                <p:oleObj spid="_x0000_s6169" name="Equation" r:id="rId4" imgW="2286000" imgH="419040" progId="Equation.DSMT4">
                  <p:embed/>
                </p:oleObj>
              </mc:Choice>
              <mc:Fallback>
                <p:oleObj name="Equation" r:id="rId4" imgW="2286000" imgH="419040" progId="Equation.DSMT4">
                  <p:embed/>
                  <p:pic>
                    <p:nvPicPr>
                      <p:cNvPr id="34820" name="Object 7">
                        <a:extLst>
                          <a:ext uri="{FF2B5EF4-FFF2-40B4-BE49-F238E27FC236}">
                            <a16:creationId xmlns="" xmlns:a16="http://schemas.microsoft.com/office/drawing/2014/main" id="{6141B82E-8BC9-4A52-8DDA-642C84F6FDFE}"/>
                          </a:ext>
                        </a:extLst>
                      </p:cNvPr>
                      <p:cNvPicPr>
                        <a:picLocks noChangeAspect="1" noChangeArrowheads="1"/>
                      </p:cNvPicPr>
                      <p:nvPr/>
                    </p:nvPicPr>
                    <p:blipFill>
                      <a:blip r:embed="rId5"/>
                      <a:srcRect/>
                      <a:stretch>
                        <a:fillRect/>
                      </a:stretch>
                    </p:blipFill>
                    <p:spPr bwMode="auto">
                      <a:xfrm>
                        <a:off x="1730375" y="2262188"/>
                        <a:ext cx="5475288" cy="1001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4821" name="Footer Placeholder 2">
            <a:extLst>
              <a:ext uri="{FF2B5EF4-FFF2-40B4-BE49-F238E27FC236}">
                <a16:creationId xmlns="" xmlns:a16="http://schemas.microsoft.com/office/drawing/2014/main" id="{23C993AF-1C56-4401-B658-96764B6F7CB0}"/>
              </a:ext>
            </a:extLst>
          </p:cNvPr>
          <p:cNvSpPr txBox="1">
            <a:spLocks noGrp="1"/>
          </p:cNvSpPr>
          <p:nvPr/>
        </p:nvSpPr>
        <p:spPr bwMode="auto">
          <a:xfrm>
            <a:off x="304800" y="6387799"/>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984568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1309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 xmlns:a16="http://schemas.microsoft.com/office/drawing/2014/main" id="{5AB316CD-EBEF-4BAA-B47D-9AD9BC76BA33}"/>
              </a:ext>
            </a:extLst>
          </p:cNvPr>
          <p:cNvSpPr>
            <a:spLocks noGrp="1" noChangeArrowheads="1"/>
          </p:cNvSpPr>
          <p:nvPr>
            <p:ph type="title"/>
          </p:nvPr>
        </p:nvSpPr>
        <p:spPr/>
        <p:txBody>
          <a:bodyPr/>
          <a:lstStyle/>
          <a:p>
            <a:pPr eaLnBrk="1" hangingPunct="1"/>
            <a:r>
              <a:rPr lang="en-US" altLang="en-US"/>
              <a:t>Constructing Confidence Intervals for </a:t>
            </a:r>
            <a:r>
              <a:rPr lang="el-GR" altLang="en-US" i="1"/>
              <a:t>μ</a:t>
            </a:r>
          </a:p>
        </p:txBody>
      </p:sp>
      <p:sp>
        <p:nvSpPr>
          <p:cNvPr id="36866" name="Text Box 25">
            <a:extLst>
              <a:ext uri="{FF2B5EF4-FFF2-40B4-BE49-F238E27FC236}">
                <a16:creationId xmlns="" xmlns:a16="http://schemas.microsoft.com/office/drawing/2014/main" id="{942611D2-ADB9-47A2-BD3E-FCCB3D714905}"/>
              </a:ext>
            </a:extLst>
          </p:cNvPr>
          <p:cNvSpPr txBox="1">
            <a:spLocks noChangeArrowheads="1"/>
          </p:cNvSpPr>
          <p:nvPr/>
        </p:nvSpPr>
        <p:spPr bwMode="auto">
          <a:xfrm>
            <a:off x="182563" y="1393825"/>
            <a:ext cx="896143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rPr>
              <a:t>Finding a Confidence Interval for a Population Mean  </a:t>
            </a:r>
            <a:br>
              <a:rPr lang="en-US" altLang="en-US" sz="2800">
                <a:latin typeface="Times New Roman" panose="02020603050405020304" pitchFamily="18" charset="0"/>
              </a:rPr>
            </a:br>
            <a:r>
              <a:rPr lang="en-US" altLang="en-US" sz="2800">
                <a:latin typeface="Times New Roman" panose="02020603050405020304" pitchFamily="18" charset="0"/>
              </a:rPr>
              <a:t>(</a:t>
            </a:r>
            <a:r>
              <a:rPr lang="el-GR" altLang="en-US" sz="2800" i="1">
                <a:latin typeface="Times New Roman" panose="02020603050405020304" pitchFamily="18" charset="0"/>
                <a:sym typeface="Symbol" panose="05050102010706020507" pitchFamily="18" charset="2"/>
              </a:rPr>
              <a:t>σ</a:t>
            </a:r>
            <a:r>
              <a:rPr lang="en-US" altLang="en-US" sz="2800" i="1">
                <a:latin typeface="Times New Roman" panose="02020603050405020304" pitchFamily="18" charset="0"/>
                <a:sym typeface="Symbol" panose="05050102010706020507" pitchFamily="18" charset="2"/>
              </a:rPr>
              <a:t> </a:t>
            </a:r>
            <a:r>
              <a:rPr lang="en-US" altLang="en-US" sz="2800">
                <a:latin typeface="Times New Roman" panose="02020603050405020304" pitchFamily="18" charset="0"/>
                <a:sym typeface="Symbol" panose="05050102010706020507" pitchFamily="18" charset="2"/>
              </a:rPr>
              <a:t>Known)</a:t>
            </a:r>
            <a:endParaRPr lang="el-GR" altLang="en-US" sz="2800" i="1">
              <a:latin typeface="Times New Roman" panose="02020603050405020304" pitchFamily="18" charset="0"/>
              <a:sym typeface="Symbol" panose="05050102010706020507" pitchFamily="18" charset="2"/>
            </a:endParaRPr>
          </a:p>
        </p:txBody>
      </p:sp>
      <p:sp>
        <p:nvSpPr>
          <p:cNvPr id="36867" name="Text Box 26">
            <a:extLst>
              <a:ext uri="{FF2B5EF4-FFF2-40B4-BE49-F238E27FC236}">
                <a16:creationId xmlns="" xmlns:a16="http://schemas.microsoft.com/office/drawing/2014/main" id="{AECE88D3-630F-4F92-9597-D54A9D52CA51}"/>
              </a:ext>
            </a:extLst>
          </p:cNvPr>
          <p:cNvSpPr txBox="1">
            <a:spLocks noChangeArrowheads="1"/>
          </p:cNvSpPr>
          <p:nvPr/>
        </p:nvSpPr>
        <p:spPr bwMode="auto">
          <a:xfrm>
            <a:off x="365125" y="2506663"/>
            <a:ext cx="8242300"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1117211" name="Text Box 27">
            <a:extLst>
              <a:ext uri="{FF2B5EF4-FFF2-40B4-BE49-F238E27FC236}">
                <a16:creationId xmlns="" xmlns:a16="http://schemas.microsoft.com/office/drawing/2014/main" id="{51865DCA-5B4C-42CB-AC27-CCF269BF9237}"/>
              </a:ext>
            </a:extLst>
          </p:cNvPr>
          <p:cNvSpPr txBox="1">
            <a:spLocks noChangeArrowheads="1"/>
          </p:cNvSpPr>
          <p:nvPr/>
        </p:nvSpPr>
        <p:spPr bwMode="auto">
          <a:xfrm>
            <a:off x="288925" y="3070225"/>
            <a:ext cx="522605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65000"/>
              </a:spcBef>
              <a:buClr>
                <a:schemeClr val="accent1"/>
              </a:buClr>
              <a:buFontTx/>
              <a:buAutoNum type="arabicPeriod"/>
            </a:pPr>
            <a:r>
              <a:rPr lang="en-US" altLang="en-US" sz="2800">
                <a:latin typeface="Times New Roman" panose="02020603050405020304" pitchFamily="18" charset="0"/>
              </a:rPr>
              <a:t>Verify that </a:t>
            </a:r>
            <a:r>
              <a:rPr lang="el-GR" altLang="en-US" sz="2800" i="1">
                <a:latin typeface="Times New Roman" panose="02020603050405020304" pitchFamily="18" charset="0"/>
                <a:sym typeface="Symbol" panose="05050102010706020507" pitchFamily="18" charset="2"/>
              </a:rPr>
              <a:t>σ</a:t>
            </a:r>
            <a:r>
              <a:rPr lang="en-US" altLang="en-US" sz="2800" i="1">
                <a:latin typeface="Times New Roman" panose="02020603050405020304" pitchFamily="18" charset="0"/>
                <a:sym typeface="Symbol" panose="05050102010706020507" pitchFamily="18" charset="2"/>
              </a:rPr>
              <a:t> </a:t>
            </a:r>
            <a:r>
              <a:rPr lang="en-US" altLang="en-US" sz="2800">
                <a:latin typeface="Times New Roman" panose="02020603050405020304" pitchFamily="18" charset="0"/>
                <a:sym typeface="Symbol" panose="05050102010706020507" pitchFamily="18" charset="2"/>
              </a:rPr>
              <a:t>known, sample is random, and either the population is normally distributed or </a:t>
            </a:r>
            <a:r>
              <a:rPr lang="en-US" altLang="en-US" sz="2800" i="1">
                <a:latin typeface="Times New Roman" panose="02020603050405020304" pitchFamily="18" charset="0"/>
                <a:sym typeface="Symbol" panose="05050102010706020507" pitchFamily="18" charset="2"/>
              </a:rPr>
              <a:t>n</a:t>
            </a:r>
            <a:r>
              <a:rPr lang="en-US" altLang="en-US" sz="2800">
                <a:latin typeface="Times New Roman" panose="02020603050405020304" pitchFamily="18" charset="0"/>
                <a:sym typeface="Symbol" panose="05050102010706020507" pitchFamily="18" charset="2"/>
              </a:rPr>
              <a:t> ≥ 30.</a:t>
            </a:r>
            <a:endParaRPr lang="en-US" altLang="en-US" sz="2800">
              <a:latin typeface="MS Reference Serif" pitchFamily="18" charset="0"/>
            </a:endParaRPr>
          </a:p>
          <a:p>
            <a:pPr eaLnBrk="1" hangingPunct="1">
              <a:spcBef>
                <a:spcPct val="65000"/>
              </a:spcBef>
              <a:buClr>
                <a:schemeClr val="accent1"/>
              </a:buClr>
              <a:buFontTx/>
              <a:buAutoNum type="arabicPeriod"/>
            </a:pPr>
            <a:r>
              <a:rPr lang="en-US" altLang="en-US" sz="2800">
                <a:latin typeface="Times New Roman" panose="02020603050405020304" pitchFamily="18" charset="0"/>
              </a:rPr>
              <a:t>Find the sample statistics </a:t>
            </a:r>
            <a:r>
              <a:rPr lang="en-US" altLang="en-US" sz="2800" i="1">
                <a:latin typeface="Times New Roman" panose="02020603050405020304" pitchFamily="18" charset="0"/>
              </a:rPr>
              <a:t>n</a:t>
            </a:r>
            <a:r>
              <a:rPr lang="en-US" altLang="en-US" sz="2800">
                <a:latin typeface="Times New Roman" panose="02020603050405020304" pitchFamily="18" charset="0"/>
              </a:rPr>
              <a:t> and</a:t>
            </a:r>
            <a:br>
              <a:rPr lang="en-US" altLang="en-US" sz="2800">
                <a:latin typeface="Times New Roman" panose="02020603050405020304" pitchFamily="18" charset="0"/>
              </a:rPr>
            </a:br>
            <a:r>
              <a:rPr lang="en-US" altLang="en-US" sz="2800">
                <a:latin typeface="Times New Roman" panose="02020603050405020304" pitchFamily="18" charset="0"/>
              </a:rPr>
              <a:t>   </a:t>
            </a:r>
            <a:r>
              <a:rPr lang="en-US" altLang="en-US" sz="2800" i="1">
                <a:latin typeface="MS Reference Serif" pitchFamily="18" charset="0"/>
              </a:rPr>
              <a:t>.</a:t>
            </a:r>
            <a:endParaRPr lang="en-US" altLang="en-US" sz="2800">
              <a:latin typeface="MS Reference Serif" pitchFamily="18" charset="0"/>
            </a:endParaRPr>
          </a:p>
        </p:txBody>
      </p:sp>
      <p:graphicFrame>
        <p:nvGraphicFramePr>
          <p:cNvPr id="1117212" name="Object 28">
            <a:extLst>
              <a:ext uri="{FF2B5EF4-FFF2-40B4-BE49-F238E27FC236}">
                <a16:creationId xmlns="" xmlns:a16="http://schemas.microsoft.com/office/drawing/2014/main" id="{1C89BB74-6DF6-4D91-9215-DAB15CC28E85}"/>
              </a:ext>
            </a:extLst>
          </p:cNvPr>
          <p:cNvGraphicFramePr>
            <a:graphicFrameLocks noChangeAspect="1"/>
          </p:cNvGraphicFramePr>
          <p:nvPr/>
        </p:nvGraphicFramePr>
        <p:xfrm>
          <a:off x="6524625" y="4843463"/>
          <a:ext cx="1243013" cy="895350"/>
        </p:xfrm>
        <a:graphic>
          <a:graphicData uri="http://schemas.openxmlformats.org/presentationml/2006/ole">
            <mc:AlternateContent xmlns:mc="http://schemas.openxmlformats.org/markup-compatibility/2006">
              <mc:Choice xmlns:v="urn:schemas-microsoft-com:vml" Requires="v">
                <p:oleObj spid="_x0000_s7214" name="Equation" r:id="rId4" imgW="863225" imgH="622030" progId="Equation.DSMT4">
                  <p:embed/>
                </p:oleObj>
              </mc:Choice>
              <mc:Fallback>
                <p:oleObj name="Equation" r:id="rId4" imgW="863225" imgH="622030" progId="Equation.DSMT4">
                  <p:embed/>
                  <p:pic>
                    <p:nvPicPr>
                      <p:cNvPr id="1117212" name="Object 28">
                        <a:extLst>
                          <a:ext uri="{FF2B5EF4-FFF2-40B4-BE49-F238E27FC236}">
                            <a16:creationId xmlns="" xmlns:a16="http://schemas.microsoft.com/office/drawing/2014/main" id="{1C89BB74-6DF6-4D91-9215-DAB15CC28E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4625" y="4843463"/>
                        <a:ext cx="12430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72" name="Object 5">
            <a:extLst>
              <a:ext uri="{FF2B5EF4-FFF2-40B4-BE49-F238E27FC236}">
                <a16:creationId xmlns="" xmlns:a16="http://schemas.microsoft.com/office/drawing/2014/main" id="{28CD12DB-0140-45E6-A1C7-287A19E7BC0E}"/>
              </a:ext>
            </a:extLst>
          </p:cNvPr>
          <p:cNvGraphicFramePr>
            <a:graphicFrameLocks noChangeAspect="1"/>
          </p:cNvGraphicFramePr>
          <p:nvPr/>
        </p:nvGraphicFramePr>
        <p:xfrm>
          <a:off x="785813" y="5483225"/>
          <a:ext cx="423862" cy="500063"/>
        </p:xfrm>
        <a:graphic>
          <a:graphicData uri="http://schemas.openxmlformats.org/presentationml/2006/ole">
            <mc:AlternateContent xmlns:mc="http://schemas.openxmlformats.org/markup-compatibility/2006">
              <mc:Choice xmlns:v="urn:schemas-microsoft-com:vml" Requires="v">
                <p:oleObj spid="_x0000_s7215" name="Equation" r:id="rId6" imgW="139579" imgH="164957" progId="Equation.DSMT4">
                  <p:embed/>
                </p:oleObj>
              </mc:Choice>
              <mc:Fallback>
                <p:oleObj name="Equation" r:id="rId6" imgW="139579" imgH="164957" progId="Equation.DSMT4">
                  <p:embed/>
                  <p:pic>
                    <p:nvPicPr>
                      <p:cNvPr id="7172" name="Object 5">
                        <a:extLst>
                          <a:ext uri="{FF2B5EF4-FFF2-40B4-BE49-F238E27FC236}">
                            <a16:creationId xmlns="" xmlns:a16="http://schemas.microsoft.com/office/drawing/2014/main" id="{28CD12DB-0140-45E6-A1C7-287A19E7BC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5813" y="5483225"/>
                        <a:ext cx="423862"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6871" name="Footer Placeholder 2">
            <a:extLst>
              <a:ext uri="{FF2B5EF4-FFF2-40B4-BE49-F238E27FC236}">
                <a16:creationId xmlns="" xmlns:a16="http://schemas.microsoft.com/office/drawing/2014/main" id="{BDEA5572-7538-4230-8E4E-D598ACAD604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55101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72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17211">
                                            <p:txEl>
                                              <p:pRg st="1" end="1"/>
                                            </p:txEl>
                                          </p:spTgt>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0"/>
                                  </p:stCondLst>
                                  <p:childTnLst>
                                    <p:set>
                                      <p:cBhvr>
                                        <p:cTn id="13" dur="1" fill="hold">
                                          <p:stCondLst>
                                            <p:cond delay="0"/>
                                          </p:stCondLst>
                                        </p:cTn>
                                        <p:tgtEl>
                                          <p:spTgt spid="7172"/>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117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72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 xmlns:a16="http://schemas.microsoft.com/office/drawing/2014/main" id="{35D0BF37-5C01-4952-BC64-2E48E364BFC4}"/>
              </a:ext>
            </a:extLst>
          </p:cNvPr>
          <p:cNvSpPr>
            <a:spLocks noGrp="1" noChangeArrowheads="1"/>
          </p:cNvSpPr>
          <p:nvPr>
            <p:ph type="title"/>
          </p:nvPr>
        </p:nvSpPr>
        <p:spPr>
          <a:xfrm>
            <a:off x="457200" y="120651"/>
            <a:ext cx="8229600" cy="1143000"/>
          </a:xfrm>
        </p:spPr>
        <p:txBody>
          <a:bodyPr/>
          <a:lstStyle/>
          <a:p>
            <a:pPr eaLnBrk="1" hangingPunct="1"/>
            <a:r>
              <a:rPr lang="en-US" altLang="en-US" dirty="0"/>
              <a:t>Constructing Confidence Intervals for </a:t>
            </a:r>
            <a:r>
              <a:rPr lang="el-GR" altLang="en-US" dirty="0"/>
              <a:t>μ</a:t>
            </a:r>
          </a:p>
        </p:txBody>
      </p:sp>
      <p:sp>
        <p:nvSpPr>
          <p:cNvPr id="1117211" name="Text Box 27">
            <a:extLst>
              <a:ext uri="{FF2B5EF4-FFF2-40B4-BE49-F238E27FC236}">
                <a16:creationId xmlns="" xmlns:a16="http://schemas.microsoft.com/office/drawing/2014/main" id="{6F34FE95-0003-43B5-AB20-79424CBDB27D}"/>
              </a:ext>
            </a:extLst>
          </p:cNvPr>
          <p:cNvSpPr txBox="1">
            <a:spLocks noChangeArrowheads="1"/>
          </p:cNvSpPr>
          <p:nvPr/>
        </p:nvSpPr>
        <p:spPr bwMode="auto">
          <a:xfrm>
            <a:off x="230188" y="1808163"/>
            <a:ext cx="4864100" cy="3962400"/>
          </a:xfrm>
          <a:prstGeom prst="rect">
            <a:avLst/>
          </a:prstGeom>
          <a:noFill/>
          <a:ln w="9525" algn="ctr">
            <a:noFill/>
            <a:miter lim="800000"/>
            <a:headEnd/>
            <a:tailEnd/>
          </a:ln>
          <a:effectLst/>
        </p:spPr>
        <p:txBody>
          <a:bodyPr/>
          <a:lstStyle/>
          <a:p>
            <a:pPr marL="514350" indent="-514350" fontAlgn="auto">
              <a:spcBef>
                <a:spcPct val="65000"/>
              </a:spcBef>
              <a:spcAft>
                <a:spcPts val="0"/>
              </a:spcAft>
              <a:buClr>
                <a:schemeClr val="accent1"/>
              </a:buClr>
              <a:buFont typeface="+mj-lt"/>
              <a:buAutoNum type="arabicPeriod" startAt="3"/>
              <a:defRPr/>
            </a:pPr>
            <a:r>
              <a:rPr lang="en-US" sz="2800" dirty="0">
                <a:latin typeface="+mn-lt"/>
                <a:ea typeface="+mn-ea"/>
                <a:sym typeface="Symbol" pitchFamily="18" charset="2"/>
              </a:rPr>
              <a:t>Find the critical value </a:t>
            </a:r>
            <a:r>
              <a:rPr lang="en-US" sz="2800" i="1" dirty="0">
                <a:latin typeface="+mn-lt"/>
                <a:ea typeface="+mn-ea"/>
                <a:sym typeface="Symbol" pitchFamily="18" charset="2"/>
              </a:rPr>
              <a:t>z</a:t>
            </a:r>
            <a:r>
              <a:rPr lang="en-US" sz="2800" i="1" baseline="-25000" dirty="0">
                <a:latin typeface="+mn-lt"/>
                <a:ea typeface="+mn-ea"/>
                <a:sym typeface="Symbol" pitchFamily="18" charset="2"/>
              </a:rPr>
              <a:t>c</a:t>
            </a:r>
            <a:r>
              <a:rPr lang="en-US" sz="2800" dirty="0">
                <a:latin typeface="+mn-lt"/>
                <a:ea typeface="+mn-ea"/>
                <a:sym typeface="Symbol" pitchFamily="18" charset="2"/>
              </a:rPr>
              <a:t> that corresponds to the given level of confidence.</a:t>
            </a:r>
          </a:p>
          <a:p>
            <a:pPr marL="457200" indent="-457200" fontAlgn="auto">
              <a:spcBef>
                <a:spcPct val="65000"/>
              </a:spcBef>
              <a:spcAft>
                <a:spcPts val="0"/>
              </a:spcAft>
              <a:buClr>
                <a:schemeClr val="accent1"/>
              </a:buClr>
              <a:buFontTx/>
              <a:buAutoNum type="arabicPeriod" startAt="3"/>
              <a:defRPr/>
            </a:pPr>
            <a:r>
              <a:rPr lang="en-US" sz="2800" dirty="0">
                <a:latin typeface="+mn-lt"/>
                <a:ea typeface="+mn-ea"/>
                <a:sym typeface="Symbol" pitchFamily="18" charset="2"/>
              </a:rPr>
              <a:t>Find the margin of error </a:t>
            </a:r>
            <a:r>
              <a:rPr lang="en-US" sz="2800" i="1" dirty="0">
                <a:latin typeface="+mn-lt"/>
                <a:ea typeface="+mn-ea"/>
                <a:sym typeface="Symbol" pitchFamily="18" charset="2"/>
              </a:rPr>
              <a:t>E</a:t>
            </a:r>
            <a:r>
              <a:rPr lang="en-US" sz="2800" dirty="0">
                <a:latin typeface="+mn-lt"/>
                <a:ea typeface="+mn-ea"/>
                <a:sym typeface="Symbol" pitchFamily="18" charset="2"/>
              </a:rPr>
              <a:t>.</a:t>
            </a:r>
          </a:p>
          <a:p>
            <a:pPr marL="457200" indent="-457200" fontAlgn="auto">
              <a:spcBef>
                <a:spcPct val="65000"/>
              </a:spcBef>
              <a:spcAft>
                <a:spcPts val="0"/>
              </a:spcAft>
              <a:buClr>
                <a:schemeClr val="accent1"/>
              </a:buClr>
              <a:buFontTx/>
              <a:buAutoNum type="arabicPeriod" startAt="3"/>
              <a:defRPr/>
            </a:pPr>
            <a:r>
              <a:rPr lang="en-US" sz="2800" dirty="0">
                <a:latin typeface="+mn-lt"/>
                <a:ea typeface="+mn-ea"/>
                <a:sym typeface="Symbol" pitchFamily="18" charset="2"/>
              </a:rPr>
              <a:t>Find the left and right endpoints and form the confidence interval.</a:t>
            </a:r>
          </a:p>
        </p:txBody>
      </p:sp>
      <p:sp>
        <p:nvSpPr>
          <p:cNvPr id="1117214" name="Text Box 30">
            <a:extLst>
              <a:ext uri="{FF2B5EF4-FFF2-40B4-BE49-F238E27FC236}">
                <a16:creationId xmlns="" xmlns:a16="http://schemas.microsoft.com/office/drawing/2014/main" id="{10B895B1-05ED-4B0A-B530-0F714CBABA92}"/>
              </a:ext>
            </a:extLst>
          </p:cNvPr>
          <p:cNvSpPr txBox="1">
            <a:spLocks noChangeArrowheads="1"/>
          </p:cNvSpPr>
          <p:nvPr/>
        </p:nvSpPr>
        <p:spPr bwMode="auto">
          <a:xfrm>
            <a:off x="5718175" y="1806575"/>
            <a:ext cx="26717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rPr>
              <a:t>Use Table 4, Appendix B.</a:t>
            </a:r>
          </a:p>
        </p:txBody>
      </p:sp>
      <p:sp>
        <p:nvSpPr>
          <p:cNvPr id="1117215" name="Text Box 31">
            <a:extLst>
              <a:ext uri="{FF2B5EF4-FFF2-40B4-BE49-F238E27FC236}">
                <a16:creationId xmlns="" xmlns:a16="http://schemas.microsoft.com/office/drawing/2014/main" id="{A1528450-7CED-4606-89C8-3B91E162AF2F}"/>
              </a:ext>
            </a:extLst>
          </p:cNvPr>
          <p:cNvSpPr txBox="1">
            <a:spLocks noChangeArrowheads="1"/>
          </p:cNvSpPr>
          <p:nvPr/>
        </p:nvSpPr>
        <p:spPr bwMode="auto">
          <a:xfrm>
            <a:off x="5588000" y="4105275"/>
            <a:ext cx="337502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rPr>
              <a:t>Left endpoint: </a:t>
            </a:r>
          </a:p>
          <a:p>
            <a:pPr eaLnBrk="1" hangingPunct="1"/>
            <a:r>
              <a:rPr lang="en-US" altLang="en-US" sz="2800">
                <a:latin typeface="Times New Roman" panose="02020603050405020304" pitchFamily="18" charset="0"/>
                <a:sym typeface="Symbol" panose="05050102010706020507" pitchFamily="18" charset="2"/>
              </a:rPr>
              <a:t>Right endpoint:</a:t>
            </a:r>
            <a:r>
              <a:rPr lang="en-US" altLang="en-US" sz="2800" i="1">
                <a:latin typeface="Times New Roman" panose="02020603050405020304" pitchFamily="18" charset="0"/>
                <a:sym typeface="Symbol" panose="05050102010706020507" pitchFamily="18" charset="2"/>
              </a:rPr>
              <a:t> </a:t>
            </a:r>
            <a:r>
              <a:rPr lang="en-US" altLang="en-US" sz="2800">
                <a:latin typeface="Times New Roman" panose="02020603050405020304" pitchFamily="18" charset="0"/>
                <a:sym typeface="Symbol" panose="05050102010706020507" pitchFamily="18" charset="2"/>
              </a:rPr>
              <a:t>Interval:</a:t>
            </a:r>
          </a:p>
        </p:txBody>
      </p:sp>
      <p:graphicFrame>
        <p:nvGraphicFramePr>
          <p:cNvPr id="1117216" name="Object 32">
            <a:extLst>
              <a:ext uri="{FF2B5EF4-FFF2-40B4-BE49-F238E27FC236}">
                <a16:creationId xmlns="" xmlns:a16="http://schemas.microsoft.com/office/drawing/2014/main" id="{3ED65BB2-4330-4CB0-BCA4-381965EEE838}"/>
              </a:ext>
            </a:extLst>
          </p:cNvPr>
          <p:cNvGraphicFramePr>
            <a:graphicFrameLocks noChangeAspect="1"/>
          </p:cNvGraphicFramePr>
          <p:nvPr/>
        </p:nvGraphicFramePr>
        <p:xfrm>
          <a:off x="6392863" y="3292475"/>
          <a:ext cx="1352550" cy="782638"/>
        </p:xfrm>
        <a:graphic>
          <a:graphicData uri="http://schemas.openxmlformats.org/presentationml/2006/ole">
            <mc:AlternateContent xmlns:mc="http://schemas.openxmlformats.org/markup-compatibility/2006">
              <mc:Choice xmlns:v="urn:schemas-microsoft-com:vml" Requires="v">
                <p:oleObj spid="_x0000_s8286" name="Equation" r:id="rId4" imgW="1231366" imgH="710891" progId="Equation.DSMT4">
                  <p:embed/>
                </p:oleObj>
              </mc:Choice>
              <mc:Fallback>
                <p:oleObj name="Equation" r:id="rId4" imgW="1231366" imgH="710891" progId="Equation.DSMT4">
                  <p:embed/>
                  <p:pic>
                    <p:nvPicPr>
                      <p:cNvPr id="1117216" name="Object 32">
                        <a:extLst>
                          <a:ext uri="{FF2B5EF4-FFF2-40B4-BE49-F238E27FC236}">
                            <a16:creationId xmlns="" xmlns:a16="http://schemas.microsoft.com/office/drawing/2014/main" id="{3ED65BB2-4330-4CB0-BCA4-381965EEE8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2863" y="3292475"/>
                        <a:ext cx="1352550" cy="78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8195" name="Object 5">
            <a:extLst>
              <a:ext uri="{FF2B5EF4-FFF2-40B4-BE49-F238E27FC236}">
                <a16:creationId xmlns="" xmlns:a16="http://schemas.microsoft.com/office/drawing/2014/main" id="{20EC009B-56C0-4398-B008-6389A3593214}"/>
              </a:ext>
            </a:extLst>
          </p:cNvPr>
          <p:cNvGraphicFramePr>
            <a:graphicFrameLocks noChangeAspect="1"/>
          </p:cNvGraphicFramePr>
          <p:nvPr/>
        </p:nvGraphicFramePr>
        <p:xfrm>
          <a:off x="7815263" y="4152900"/>
          <a:ext cx="960437" cy="433388"/>
        </p:xfrm>
        <a:graphic>
          <a:graphicData uri="http://schemas.openxmlformats.org/presentationml/2006/ole">
            <mc:AlternateContent xmlns:mc="http://schemas.openxmlformats.org/markup-compatibility/2006">
              <mc:Choice xmlns:v="urn:schemas-microsoft-com:vml" Requires="v">
                <p:oleObj spid="_x0000_s8287" name="Equation" r:id="rId6" imgW="393359" imgH="177646" progId="Equation.DSMT4">
                  <p:embed/>
                </p:oleObj>
              </mc:Choice>
              <mc:Fallback>
                <p:oleObj name="Equation" r:id="rId6" imgW="393359" imgH="177646" progId="Equation.DSMT4">
                  <p:embed/>
                  <p:pic>
                    <p:nvPicPr>
                      <p:cNvPr id="8195" name="Object 5">
                        <a:extLst>
                          <a:ext uri="{FF2B5EF4-FFF2-40B4-BE49-F238E27FC236}">
                            <a16:creationId xmlns="" xmlns:a16="http://schemas.microsoft.com/office/drawing/2014/main" id="{20EC009B-56C0-4398-B008-6389A359321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15263" y="4152900"/>
                        <a:ext cx="960437"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8196" name="Object 6">
            <a:extLst>
              <a:ext uri="{FF2B5EF4-FFF2-40B4-BE49-F238E27FC236}">
                <a16:creationId xmlns="" xmlns:a16="http://schemas.microsoft.com/office/drawing/2014/main" id="{666B2DF1-EB20-4323-A469-01D012317CA8}"/>
              </a:ext>
            </a:extLst>
          </p:cNvPr>
          <p:cNvGraphicFramePr>
            <a:graphicFrameLocks noChangeAspect="1"/>
          </p:cNvGraphicFramePr>
          <p:nvPr/>
        </p:nvGraphicFramePr>
        <p:xfrm>
          <a:off x="7967663" y="4581525"/>
          <a:ext cx="960437" cy="433388"/>
        </p:xfrm>
        <a:graphic>
          <a:graphicData uri="http://schemas.openxmlformats.org/presentationml/2006/ole">
            <mc:AlternateContent xmlns:mc="http://schemas.openxmlformats.org/markup-compatibility/2006">
              <mc:Choice xmlns:v="urn:schemas-microsoft-com:vml" Requires="v">
                <p:oleObj spid="_x0000_s8288" name="Equation" r:id="rId8" imgW="393359" imgH="177646" progId="Equation.DSMT4">
                  <p:embed/>
                </p:oleObj>
              </mc:Choice>
              <mc:Fallback>
                <p:oleObj name="Equation" r:id="rId8" imgW="393359" imgH="177646" progId="Equation.DSMT4">
                  <p:embed/>
                  <p:pic>
                    <p:nvPicPr>
                      <p:cNvPr id="8196" name="Object 6">
                        <a:extLst>
                          <a:ext uri="{FF2B5EF4-FFF2-40B4-BE49-F238E27FC236}">
                            <a16:creationId xmlns="" xmlns:a16="http://schemas.microsoft.com/office/drawing/2014/main" id="{666B2DF1-EB20-4323-A469-01D012317CA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67663" y="4581525"/>
                        <a:ext cx="960437"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8197" name="Object 7">
            <a:extLst>
              <a:ext uri="{FF2B5EF4-FFF2-40B4-BE49-F238E27FC236}">
                <a16:creationId xmlns="" xmlns:a16="http://schemas.microsoft.com/office/drawing/2014/main" id="{17B5A66C-86DD-4879-8F4C-FD6FB945BEFE}"/>
              </a:ext>
            </a:extLst>
          </p:cNvPr>
          <p:cNvGraphicFramePr>
            <a:graphicFrameLocks noChangeAspect="1"/>
          </p:cNvGraphicFramePr>
          <p:nvPr/>
        </p:nvGraphicFramePr>
        <p:xfrm>
          <a:off x="5834063" y="5421313"/>
          <a:ext cx="2819400" cy="495300"/>
        </p:xfrm>
        <a:graphic>
          <a:graphicData uri="http://schemas.openxmlformats.org/presentationml/2006/ole">
            <mc:AlternateContent xmlns:mc="http://schemas.openxmlformats.org/markup-compatibility/2006">
              <mc:Choice xmlns:v="urn:schemas-microsoft-com:vml" Requires="v">
                <p:oleObj spid="_x0000_s8289" name="Equation" r:id="rId10" imgW="1155700" imgH="203200" progId="Equation.DSMT4">
                  <p:embed/>
                </p:oleObj>
              </mc:Choice>
              <mc:Fallback>
                <p:oleObj name="Equation" r:id="rId10" imgW="1155700" imgH="203200" progId="Equation.DSMT4">
                  <p:embed/>
                  <p:pic>
                    <p:nvPicPr>
                      <p:cNvPr id="8197" name="Object 7">
                        <a:extLst>
                          <a:ext uri="{FF2B5EF4-FFF2-40B4-BE49-F238E27FC236}">
                            <a16:creationId xmlns="" xmlns:a16="http://schemas.microsoft.com/office/drawing/2014/main" id="{17B5A66C-86DD-4879-8F4C-FD6FB945BEF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34063" y="5421313"/>
                        <a:ext cx="2819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8921" name="Text Box 26">
            <a:extLst>
              <a:ext uri="{FF2B5EF4-FFF2-40B4-BE49-F238E27FC236}">
                <a16:creationId xmlns="" xmlns:a16="http://schemas.microsoft.com/office/drawing/2014/main" id="{7E4002D5-748D-47F8-A472-D4DA86A27A95}"/>
              </a:ext>
            </a:extLst>
          </p:cNvPr>
          <p:cNvSpPr txBox="1">
            <a:spLocks noChangeArrowheads="1"/>
          </p:cNvSpPr>
          <p:nvPr/>
        </p:nvSpPr>
        <p:spPr bwMode="auto">
          <a:xfrm>
            <a:off x="365125" y="1287463"/>
            <a:ext cx="8242300"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38922" name="Footer Placeholder 2">
            <a:extLst>
              <a:ext uri="{FF2B5EF4-FFF2-40B4-BE49-F238E27FC236}">
                <a16:creationId xmlns="" xmlns:a16="http://schemas.microsoft.com/office/drawing/2014/main" id="{257CD409-3B64-43C4-8C20-082E08A10B7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785334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17211">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17214"/>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17211">
                                            <p:txEl>
                                              <p:pRg st="1" end="1"/>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11721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17211">
                                            <p:txEl>
                                              <p:pRg st="2" end="2"/>
                                            </p:txEl>
                                          </p:spTgt>
                                        </p:tgtEl>
                                        <p:attrNameLst>
                                          <p:attrName>style.visibility</p:attrName>
                                        </p:attrNameLst>
                                      </p:cBhvr>
                                      <p:to>
                                        <p:strVal val="visible"/>
                                      </p:to>
                                    </p:set>
                                  </p:childTnLst>
                                </p:cTn>
                              </p:par>
                            </p:childTnLst>
                          </p:cTn>
                        </p:par>
                        <p:par>
                          <p:cTn id="21" fill="hold" nodeType="afterGroup">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11721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819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819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8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7211" grpId="0" build="p"/>
      <p:bldP spid="1117214" grpId="0"/>
      <p:bldP spid="11172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F5635C7B-02E4-466E-A875-5ACD0B4EB07A}"/>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 xmlns:a16="http://schemas.microsoft.com/office/drawing/2014/main" id="{B4A8A202-A4CF-4BDA-93DD-6FA84AEC4E9A}"/>
              </a:ext>
            </a:extLst>
          </p:cNvPr>
          <p:cNvSpPr>
            <a:spLocks noGrp="1"/>
          </p:cNvSpPr>
          <p:nvPr>
            <p:ph idx="1"/>
          </p:nvPr>
        </p:nvSpPr>
        <p:spPr/>
        <p:txBody>
          <a:bodyPr/>
          <a:lstStyle/>
          <a:p>
            <a:pPr eaLnBrk="1" hangingPunct="1"/>
            <a:r>
              <a:rPr lang="en-US" altLang="en-US"/>
              <a:t>6.1 Confidence Intervals for the Mean (</a:t>
            </a:r>
            <a:r>
              <a:rPr lang="en-US" altLang="en-US" i="1">
                <a:sym typeface="Symbol" panose="05050102010706020507" pitchFamily="18" charset="2"/>
              </a:rPr>
              <a:t></a:t>
            </a:r>
            <a:r>
              <a:rPr lang="en-US" altLang="en-US">
                <a:sym typeface="Symbol" panose="05050102010706020507" pitchFamily="18" charset="2"/>
              </a:rPr>
              <a:t> Known</a:t>
            </a:r>
            <a:r>
              <a:rPr lang="en-US" altLang="en-US"/>
              <a:t>)</a:t>
            </a:r>
          </a:p>
          <a:p>
            <a:pPr eaLnBrk="1" hangingPunct="1"/>
            <a:r>
              <a:rPr lang="en-US" altLang="en-US"/>
              <a:t>6.2 Confidence Intervals for the Mean (</a:t>
            </a:r>
            <a:r>
              <a:rPr lang="en-US" altLang="en-US" i="1">
                <a:sym typeface="Symbol" panose="05050102010706020507" pitchFamily="18" charset="2"/>
              </a:rPr>
              <a:t></a:t>
            </a:r>
            <a:r>
              <a:rPr lang="en-US" altLang="en-US">
                <a:sym typeface="Symbol" panose="05050102010706020507" pitchFamily="18" charset="2"/>
              </a:rPr>
              <a:t> Unknown</a:t>
            </a:r>
            <a:r>
              <a:rPr lang="en-US" altLang="en-US"/>
              <a:t>)</a:t>
            </a:r>
          </a:p>
          <a:p>
            <a:pPr eaLnBrk="1" hangingPunct="1"/>
            <a:r>
              <a:rPr lang="en-US" altLang="en-US"/>
              <a:t>6.3 Confidence Intervals for Population Proportions</a:t>
            </a:r>
          </a:p>
          <a:p>
            <a:pPr eaLnBrk="1" hangingPunct="1"/>
            <a:r>
              <a:rPr lang="en-US" altLang="en-US"/>
              <a:t>6.4 Confidence Intervals for Variance and Standard      </a:t>
            </a:r>
            <a:br>
              <a:rPr lang="en-US" altLang="en-US"/>
            </a:br>
            <a:r>
              <a:rPr lang="en-US" altLang="en-US"/>
              <a:t>      Deviation</a:t>
            </a:r>
          </a:p>
        </p:txBody>
      </p:sp>
      <p:sp>
        <p:nvSpPr>
          <p:cNvPr id="11267" name="Footer Placeholder 2">
            <a:extLst>
              <a:ext uri="{FF2B5EF4-FFF2-40B4-BE49-F238E27FC236}">
                <a16:creationId xmlns="" xmlns:a16="http://schemas.microsoft.com/office/drawing/2014/main" id="{AD9025F6-54B5-4482-A222-4ABAE50116B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79203294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0A849E9E-2D7E-4E80-A1ED-F87A24C9723C}"/>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Example: Constructing a Confidence Interval</a:t>
            </a:r>
            <a:endParaRPr lang="el-GR" altLang="en-US" dirty="0">
              <a:solidFill>
                <a:schemeClr val="accent3"/>
              </a:solidFill>
              <a:ea typeface="+mj-ea"/>
              <a:cs typeface="+mj-cs"/>
            </a:endParaRPr>
          </a:p>
        </p:txBody>
      </p:sp>
      <p:sp>
        <p:nvSpPr>
          <p:cNvPr id="40962" name="Text Box 10">
            <a:extLst>
              <a:ext uri="{FF2B5EF4-FFF2-40B4-BE49-F238E27FC236}">
                <a16:creationId xmlns="" xmlns:a16="http://schemas.microsoft.com/office/drawing/2014/main" id="{2F4DB3C3-A4C2-4846-B8F6-0B054847BE4B}"/>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0963" name="Rectangle 11">
            <a:extLst>
              <a:ext uri="{FF2B5EF4-FFF2-40B4-BE49-F238E27FC236}">
                <a16:creationId xmlns="" xmlns:a16="http://schemas.microsoft.com/office/drawing/2014/main" id="{AD00B7A8-6CA6-4BA4-BFD5-C202E2EB0D0D}"/>
              </a:ext>
            </a:extLst>
          </p:cNvPr>
          <p:cNvSpPr>
            <a:spLocks noGrp="1" noChangeArrowheads="1"/>
          </p:cNvSpPr>
          <p:nvPr>
            <p:ph idx="1"/>
          </p:nvPr>
        </p:nvSpPr>
        <p:spPr>
          <a:xfrm>
            <a:off x="471488" y="1416050"/>
            <a:ext cx="8596312" cy="1098550"/>
          </a:xfrm>
        </p:spPr>
        <p:txBody>
          <a:bodyPr/>
          <a:lstStyle/>
          <a:p>
            <a:pPr marL="0" indent="0">
              <a:buNone/>
            </a:pPr>
            <a:r>
              <a:rPr lang="en-US" dirty="0"/>
              <a:t>Use the data in Example 1 to construct a 95% confidence interval for the mean number of hours spent on required athletic activities by all student-athletes in the conference.</a:t>
            </a:r>
            <a:endParaRPr lang="en-US" alt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 xmlns:a16="http://schemas.microsoft.com/office/drawing/2014/main" id="{F48989A2-383C-4029-BDCE-9C7CB67CE5D1}"/>
                  </a:ext>
                </a:extLst>
              </p:cNvPr>
              <p:cNvSpPr txBox="1">
                <a:spLocks noChangeArrowheads="1"/>
              </p:cNvSpPr>
              <p:nvPr/>
            </p:nvSpPr>
            <p:spPr bwMode="auto">
              <a:xfrm>
                <a:off x="457200" y="2973433"/>
                <a:ext cx="6669087" cy="52322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  </a:t>
                </a:r>
                <a:r>
                  <a:rPr lang="en-US" altLang="en-US" sz="2800" dirty="0">
                    <a:latin typeface="Times New Roman" panose="02020603050405020304" pitchFamily="18" charset="0"/>
                  </a:rPr>
                  <a:t>Recall  </a:t>
                </a:r>
                <a14:m>
                  <m:oMath xmlns:m="http://schemas.openxmlformats.org/officeDocument/2006/math">
                    <m:acc>
                      <m:accPr>
                        <m:chr m:val="̅"/>
                        <m:ctrlPr>
                          <a:rPr lang="en-US" altLang="en-US" sz="2800" i="1" smtClean="0">
                            <a:latin typeface="Cambria Math" panose="02040503050406030204" pitchFamily="18" charset="0"/>
                          </a:rPr>
                        </m:ctrlPr>
                      </m:accPr>
                      <m:e>
                        <m:r>
                          <a:rPr lang="en-US" altLang="en-US" sz="2800" i="1">
                            <a:latin typeface="Cambria Math" panose="02040503050406030204" pitchFamily="18" charset="0"/>
                          </a:rPr>
                          <m:t>𝑥</m:t>
                        </m:r>
                      </m:e>
                    </m:acc>
                  </m:oMath>
                </a14:m>
                <a:r>
                  <a:rPr lang="en-US" altLang="en-US" sz="2800" dirty="0">
                    <a:latin typeface="Times New Roman" panose="02020603050405020304" pitchFamily="18" charset="0"/>
                  </a:rPr>
                  <a:t> </a:t>
                </a:r>
                <a14:m>
                  <m:oMath xmlns:m="http://schemas.openxmlformats.org/officeDocument/2006/math">
                    <m:r>
                      <a:rPr lang="en-US" altLang="en-US" sz="2800" i="1" dirty="0">
                        <a:latin typeface="Cambria Math" panose="02040503050406030204" pitchFamily="18" charset="0"/>
                        <a:ea typeface="Cambria Math" panose="02040503050406030204" pitchFamily="18" charset="0"/>
                      </a:rPr>
                      <m:t>≈</m:t>
                    </m:r>
                  </m:oMath>
                </a14:m>
                <a:r>
                  <a:rPr lang="en-US" altLang="en-US" sz="2800" dirty="0">
                    <a:latin typeface="Times New Roman" panose="02020603050405020304" pitchFamily="18" charset="0"/>
                  </a:rPr>
                  <a:t> 21.1 and  </a:t>
                </a:r>
                <a:r>
                  <a:rPr lang="en-US" altLang="en-US" sz="2800" i="1" dirty="0">
                    <a:latin typeface="Times New Roman" panose="02020603050405020304" pitchFamily="18" charset="0"/>
                  </a:rPr>
                  <a:t>E</a:t>
                </a:r>
                <a:r>
                  <a:rPr lang="en-US" altLang="en-US" sz="2800" dirty="0">
                    <a:latin typeface="Times New Roman" panose="02020603050405020304" pitchFamily="18" charset="0"/>
                  </a:rPr>
                  <a:t> </a:t>
                </a:r>
                <a14:m>
                  <m:oMath xmlns:m="http://schemas.openxmlformats.org/officeDocument/2006/math">
                    <m:r>
                      <a:rPr lang="en-US" altLang="en-US" sz="2800" i="1" dirty="0">
                        <a:latin typeface="Cambria Math" panose="02040503050406030204" pitchFamily="18" charset="0"/>
                        <a:ea typeface="Cambria Math" panose="02040503050406030204" pitchFamily="18" charset="0"/>
                      </a:rPr>
                      <m:t>≈</m:t>
                    </m:r>
                    <m:r>
                      <a:rPr lang="en-US" altLang="en-US" sz="2800" b="0" i="1" dirty="0" smtClean="0">
                        <a:latin typeface="Cambria Math" panose="02040503050406030204" pitchFamily="18" charset="0"/>
                        <a:ea typeface="Cambria Math" panose="02040503050406030204" pitchFamily="18" charset="0"/>
                      </a:rPr>
                      <m:t>0.7</m:t>
                    </m:r>
                  </m:oMath>
                </a14:m>
                <a:endParaRPr lang="en-US" altLang="en-US" sz="2800" dirty="0">
                  <a:latin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F48989A2-383C-4029-BDCE-9C7CB67CE5D1}"/>
                  </a:ext>
                </a:extLst>
              </p:cNvPr>
              <p:cNvSpPr txBox="1">
                <a:spLocks noRot="1" noChangeAspect="1" noMove="1" noResize="1" noEditPoints="1" noAdjustHandles="1" noChangeArrowheads="1" noChangeShapeType="1" noTextEdit="1"/>
              </p:cNvSpPr>
              <p:nvPr/>
            </p:nvSpPr>
            <p:spPr bwMode="auto">
              <a:xfrm>
                <a:off x="457200" y="2973433"/>
                <a:ext cx="6669087" cy="523220"/>
              </a:xfrm>
              <a:prstGeom prst="rect">
                <a:avLst/>
              </a:prstGeom>
              <a:blipFill>
                <a:blip r:embed="rId3"/>
                <a:stretch>
                  <a:fillRect l="-1828" t="-12791" b="-313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40973" name="Footer Placeholder 2">
            <a:extLst>
              <a:ext uri="{FF2B5EF4-FFF2-40B4-BE49-F238E27FC236}">
                <a16:creationId xmlns="" xmlns:a16="http://schemas.microsoft.com/office/drawing/2014/main" id="{1F69CD95-6796-4DA1-9222-BF1C92398A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 xmlns:a16="http://schemas.microsoft.com/office/drawing/2014/main" id="{C65EED3B-C8EF-4163-A64D-F1874E84EC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424" y="3803087"/>
            <a:ext cx="6997272" cy="2009013"/>
          </a:xfrm>
          <a:prstGeom prst="rect">
            <a:avLst/>
          </a:prstGeom>
        </p:spPr>
      </p:pic>
    </p:spTree>
    <p:extLst>
      <p:ext uri="{BB962C8B-B14F-4D97-AF65-F5344CB8AC3E}">
        <p14:creationId xmlns:p14="http://schemas.microsoft.com/office/powerpoint/2010/main" val="33645082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7413424F-0571-4DFC-BB2C-EDBA07ECB605}"/>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Solution: Constructing a Confidence Interval</a:t>
            </a:r>
            <a:endParaRPr lang="el-GR" altLang="en-US" dirty="0">
              <a:solidFill>
                <a:schemeClr val="accent3"/>
              </a:solidFill>
              <a:ea typeface="+mj-ea"/>
              <a:cs typeface="+mj-cs"/>
            </a:endParaRPr>
          </a:p>
        </p:txBody>
      </p:sp>
      <p:sp>
        <p:nvSpPr>
          <p:cNvPr id="43010" name="Text Box 10">
            <a:extLst>
              <a:ext uri="{FF2B5EF4-FFF2-40B4-BE49-F238E27FC236}">
                <a16:creationId xmlns="" xmlns:a16="http://schemas.microsoft.com/office/drawing/2014/main" id="{91812BCB-C4C0-4EAE-8C7F-064FC5D87CC3}"/>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3011" name="Content Placeholder 11">
            <a:extLst>
              <a:ext uri="{FF2B5EF4-FFF2-40B4-BE49-F238E27FC236}">
                <a16:creationId xmlns="" xmlns:a16="http://schemas.microsoft.com/office/drawing/2014/main" id="{AEF05B42-C8F0-4A19-9969-EEB2C37394E5}"/>
              </a:ext>
            </a:extLst>
          </p:cNvPr>
          <p:cNvSpPr>
            <a:spLocks noGrp="1"/>
          </p:cNvSpPr>
          <p:nvPr>
            <p:ph idx="1"/>
          </p:nvPr>
        </p:nvSpPr>
        <p:spPr>
          <a:xfrm>
            <a:off x="457200" y="1755775"/>
            <a:ext cx="8229600" cy="1076325"/>
          </a:xfrm>
        </p:spPr>
        <p:txBody>
          <a:bodyPr/>
          <a:lstStyle/>
          <a:p>
            <a:pPr>
              <a:buFont typeface="Arial" panose="020B0604020202020204" pitchFamily="34" charset="0"/>
              <a:buNone/>
            </a:pPr>
            <a:r>
              <a:rPr lang="en-US" altLang="en-US" b="1" dirty="0">
                <a:solidFill>
                  <a:schemeClr val="accent2"/>
                </a:solidFill>
              </a:rPr>
              <a:t>20.4 &lt; </a:t>
            </a:r>
            <a:r>
              <a:rPr lang="el-GR" altLang="en-US" b="1" i="1" dirty="0">
                <a:solidFill>
                  <a:schemeClr val="accent2"/>
                </a:solidFill>
              </a:rPr>
              <a:t>μ</a:t>
            </a:r>
            <a:r>
              <a:rPr lang="en-US" altLang="en-US" b="1" dirty="0">
                <a:solidFill>
                  <a:schemeClr val="accent2"/>
                </a:solidFill>
              </a:rPr>
              <a:t> &lt; 21.8</a:t>
            </a:r>
          </a:p>
          <a:p>
            <a:pPr>
              <a:buFont typeface="Arial" panose="020B0604020202020204" pitchFamily="34" charset="0"/>
              <a:buNone/>
            </a:pPr>
            <a:endParaRPr lang="en-US" altLang="en-US" dirty="0"/>
          </a:p>
        </p:txBody>
      </p:sp>
      <p:sp>
        <p:nvSpPr>
          <p:cNvPr id="43014" name="Footer Placeholder 2">
            <a:extLst>
              <a:ext uri="{FF2B5EF4-FFF2-40B4-BE49-F238E27FC236}">
                <a16:creationId xmlns="" xmlns:a16="http://schemas.microsoft.com/office/drawing/2014/main" id="{B16F4626-BEB2-4CB5-91D0-7AFF0E974D3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8" name="Rectangle 7">
            <a:extLst>
              <a:ext uri="{FF2B5EF4-FFF2-40B4-BE49-F238E27FC236}">
                <a16:creationId xmlns="" xmlns:a16="http://schemas.microsoft.com/office/drawing/2014/main" id="{84662912-43D1-4633-A0C9-8F387993902A}"/>
              </a:ext>
            </a:extLst>
          </p:cNvPr>
          <p:cNvSpPr/>
          <p:nvPr/>
        </p:nvSpPr>
        <p:spPr>
          <a:xfrm>
            <a:off x="273284" y="4624387"/>
            <a:ext cx="8794516"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With 95% confidence, you can say that the population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mean number of hours spent on required athletic activities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is between 20.4 and 21.8 hours.</a:t>
            </a:r>
          </a:p>
        </p:txBody>
      </p:sp>
      <p:pic>
        <p:nvPicPr>
          <p:cNvPr id="3" name="Picture 2" descr="A close up of a antenna&#10;&#10;Description generated with high confidence">
            <a:extLst>
              <a:ext uri="{FF2B5EF4-FFF2-40B4-BE49-F238E27FC236}">
                <a16:creationId xmlns="" xmlns:a16="http://schemas.microsoft.com/office/drawing/2014/main" id="{18E8C579-A829-484F-8FC1-E8FEE8956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005" y="2718876"/>
            <a:ext cx="7806723" cy="1472125"/>
          </a:xfrm>
          <a:prstGeom prst="rect">
            <a:avLst/>
          </a:prstGeom>
        </p:spPr>
      </p:pic>
    </p:spTree>
    <p:extLst>
      <p:ext uri="{BB962C8B-B14F-4D97-AF65-F5344CB8AC3E}">
        <p14:creationId xmlns:p14="http://schemas.microsoft.com/office/powerpoint/2010/main" val="1283153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0A849E9E-2D7E-4E80-A1ED-F87A24C9723C}"/>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Example: Constructing a Confidence Interval</a:t>
            </a:r>
            <a:endParaRPr lang="el-GR" altLang="en-US" dirty="0">
              <a:solidFill>
                <a:schemeClr val="accent3"/>
              </a:solidFill>
              <a:ea typeface="+mj-ea"/>
              <a:cs typeface="+mj-cs"/>
            </a:endParaRPr>
          </a:p>
        </p:txBody>
      </p:sp>
      <p:sp>
        <p:nvSpPr>
          <p:cNvPr id="40962" name="Text Box 10">
            <a:extLst>
              <a:ext uri="{FF2B5EF4-FFF2-40B4-BE49-F238E27FC236}">
                <a16:creationId xmlns="" xmlns:a16="http://schemas.microsoft.com/office/drawing/2014/main" id="{2F4DB3C3-A4C2-4846-B8F6-0B054847BE4B}"/>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0963" name="Rectangle 11">
            <a:extLst>
              <a:ext uri="{FF2B5EF4-FFF2-40B4-BE49-F238E27FC236}">
                <a16:creationId xmlns="" xmlns:a16="http://schemas.microsoft.com/office/drawing/2014/main" id="{AD00B7A8-6CA6-4BA4-BFD5-C202E2EB0D0D}"/>
              </a:ext>
            </a:extLst>
          </p:cNvPr>
          <p:cNvSpPr>
            <a:spLocks noGrp="1" noChangeArrowheads="1"/>
          </p:cNvSpPr>
          <p:nvPr>
            <p:ph idx="1"/>
          </p:nvPr>
        </p:nvSpPr>
        <p:spPr>
          <a:xfrm>
            <a:off x="365125" y="1568450"/>
            <a:ext cx="8229600" cy="1098550"/>
          </a:xfrm>
        </p:spPr>
        <p:txBody>
          <a:bodyPr/>
          <a:lstStyle/>
          <a:p>
            <a:pPr marL="0" indent="0">
              <a:buNone/>
            </a:pPr>
            <a:r>
              <a:rPr lang="en-US" dirty="0"/>
              <a:t>Use the data in Example 1 and technology to construct a 99% confidence interval for the mean number of hours spent on required athletic activities by all student-athletes in the conference.</a:t>
            </a:r>
            <a:endParaRPr lang="en-US" altLang="en-US" dirty="0"/>
          </a:p>
        </p:txBody>
      </p:sp>
      <p:sp>
        <p:nvSpPr>
          <p:cNvPr id="40973" name="Footer Placeholder 2">
            <a:extLst>
              <a:ext uri="{FF2B5EF4-FFF2-40B4-BE49-F238E27FC236}">
                <a16:creationId xmlns="" xmlns:a16="http://schemas.microsoft.com/office/drawing/2014/main" id="{1F69CD95-6796-4DA1-9222-BF1C92398A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TextBox 1">
            <a:extLst>
              <a:ext uri="{FF2B5EF4-FFF2-40B4-BE49-F238E27FC236}">
                <a16:creationId xmlns="" xmlns:a16="http://schemas.microsoft.com/office/drawing/2014/main" id="{31D860E5-55A4-445E-A8C6-DE1C29258602}"/>
              </a:ext>
            </a:extLst>
          </p:cNvPr>
          <p:cNvSpPr txBox="1"/>
          <p:nvPr/>
        </p:nvSpPr>
        <p:spPr>
          <a:xfrm>
            <a:off x="365126" y="3429000"/>
            <a:ext cx="7854950" cy="2246769"/>
          </a:xfrm>
          <a:prstGeom prst="rect">
            <a:avLst/>
          </a:prstGeom>
          <a:noFill/>
        </p:spPr>
        <p:txBody>
          <a:bodyPr wrap="square" rtlCol="0">
            <a:spAutoFit/>
          </a:bodyPr>
          <a:lstStyle/>
          <a:p>
            <a:r>
              <a:rPr lang="en-US" sz="2800" b="1" dirty="0">
                <a:solidFill>
                  <a:srgbClr val="92D050"/>
                </a:solidFill>
                <a:latin typeface="+mn-lt"/>
              </a:rPr>
              <a:t>Solution</a:t>
            </a:r>
          </a:p>
          <a:p>
            <a:r>
              <a:rPr lang="en-US" sz="2800" dirty="0">
                <a:latin typeface="+mn-lt"/>
              </a:rPr>
              <a:t>Minitab and </a:t>
            </a:r>
            <a:r>
              <a:rPr lang="en-US" sz="2800" dirty="0" err="1">
                <a:latin typeface="+mn-lt"/>
              </a:rPr>
              <a:t>StatCrunch</a:t>
            </a:r>
            <a:r>
              <a:rPr lang="en-US" sz="2800" dirty="0">
                <a:latin typeface="+mn-lt"/>
              </a:rPr>
              <a:t> have features that allow you to construct a confidence interval. You can construct a confidence interval by entering the original data or by using the descriptive statistics. </a:t>
            </a:r>
          </a:p>
        </p:txBody>
      </p:sp>
    </p:spTree>
    <p:extLst>
      <p:ext uri="{BB962C8B-B14F-4D97-AF65-F5344CB8AC3E}">
        <p14:creationId xmlns:p14="http://schemas.microsoft.com/office/powerpoint/2010/main" val="5889896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0A849E9E-2D7E-4E80-A1ED-F87A24C9723C}"/>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Solution: Constructing a Confidence Interval</a:t>
            </a:r>
            <a:endParaRPr lang="el-GR" altLang="en-US" dirty="0">
              <a:solidFill>
                <a:schemeClr val="accent3"/>
              </a:solidFill>
              <a:ea typeface="+mj-ea"/>
              <a:cs typeface="+mj-cs"/>
            </a:endParaRPr>
          </a:p>
        </p:txBody>
      </p:sp>
      <p:sp>
        <p:nvSpPr>
          <p:cNvPr id="40962" name="Text Box 10">
            <a:extLst>
              <a:ext uri="{FF2B5EF4-FFF2-40B4-BE49-F238E27FC236}">
                <a16:creationId xmlns="" xmlns:a16="http://schemas.microsoft.com/office/drawing/2014/main" id="{2F4DB3C3-A4C2-4846-B8F6-0B054847BE4B}"/>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0973" name="Footer Placeholder 2">
            <a:extLst>
              <a:ext uri="{FF2B5EF4-FFF2-40B4-BE49-F238E27FC236}">
                <a16:creationId xmlns="" xmlns:a16="http://schemas.microsoft.com/office/drawing/2014/main" id="{1F69CD95-6796-4DA1-9222-BF1C92398A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TextBox 1">
            <a:extLst>
              <a:ext uri="{FF2B5EF4-FFF2-40B4-BE49-F238E27FC236}">
                <a16:creationId xmlns="" xmlns:a16="http://schemas.microsoft.com/office/drawing/2014/main" id="{31D860E5-55A4-445E-A8C6-DE1C29258602}"/>
              </a:ext>
            </a:extLst>
          </p:cNvPr>
          <p:cNvSpPr txBox="1"/>
          <p:nvPr/>
        </p:nvSpPr>
        <p:spPr>
          <a:xfrm>
            <a:off x="228600" y="1787591"/>
            <a:ext cx="3329420" cy="523220"/>
          </a:xfrm>
          <a:prstGeom prst="rect">
            <a:avLst/>
          </a:prstGeom>
          <a:noFill/>
        </p:spPr>
        <p:txBody>
          <a:bodyPr wrap="square" rtlCol="0">
            <a:spAutoFit/>
          </a:bodyPr>
          <a:lstStyle/>
          <a:p>
            <a:r>
              <a:rPr lang="en-US" sz="2800" b="1" dirty="0">
                <a:solidFill>
                  <a:srgbClr val="92D050"/>
                </a:solidFill>
                <a:latin typeface="+mn-lt"/>
              </a:rPr>
              <a:t>Solution</a:t>
            </a:r>
          </a:p>
        </p:txBody>
      </p:sp>
      <p:pic>
        <p:nvPicPr>
          <p:cNvPr id="4" name="Picture 3" descr="A screenshot of a cell phone&#10;&#10;Description generated with very high confidence">
            <a:extLst>
              <a:ext uri="{FF2B5EF4-FFF2-40B4-BE49-F238E27FC236}">
                <a16:creationId xmlns="" xmlns:a16="http://schemas.microsoft.com/office/drawing/2014/main" id="{D4C4FDAD-B33C-43EA-BBA8-C37B00FA4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6784" y="1629275"/>
            <a:ext cx="6578577" cy="1822979"/>
          </a:xfrm>
          <a:prstGeom prst="rect">
            <a:avLst/>
          </a:prstGeom>
        </p:spPr>
      </p:pic>
      <p:pic>
        <p:nvPicPr>
          <p:cNvPr id="8" name="Picture 7" descr="A screenshot of a cell phone&#10;&#10;Description generated with very high confidence">
            <a:extLst>
              <a:ext uri="{FF2B5EF4-FFF2-40B4-BE49-F238E27FC236}">
                <a16:creationId xmlns="" xmlns:a16="http://schemas.microsoft.com/office/drawing/2014/main" id="{858F3E51-036B-4EC6-9B42-42C53B9785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6783" y="3610570"/>
            <a:ext cx="6578577" cy="2341405"/>
          </a:xfrm>
          <a:prstGeom prst="rect">
            <a:avLst/>
          </a:prstGeom>
        </p:spPr>
      </p:pic>
    </p:spTree>
    <p:extLst>
      <p:ext uri="{BB962C8B-B14F-4D97-AF65-F5344CB8AC3E}">
        <p14:creationId xmlns:p14="http://schemas.microsoft.com/office/powerpoint/2010/main" val="387199813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0A849E9E-2D7E-4E80-A1ED-F87A24C9723C}"/>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Solution: Constructing a Confidence Interval</a:t>
            </a:r>
            <a:endParaRPr lang="el-GR" altLang="en-US" dirty="0">
              <a:solidFill>
                <a:schemeClr val="accent3"/>
              </a:solidFill>
              <a:ea typeface="+mj-ea"/>
              <a:cs typeface="+mj-cs"/>
            </a:endParaRPr>
          </a:p>
        </p:txBody>
      </p:sp>
      <p:sp>
        <p:nvSpPr>
          <p:cNvPr id="40962" name="Text Box 10">
            <a:extLst>
              <a:ext uri="{FF2B5EF4-FFF2-40B4-BE49-F238E27FC236}">
                <a16:creationId xmlns="" xmlns:a16="http://schemas.microsoft.com/office/drawing/2014/main" id="{2F4DB3C3-A4C2-4846-B8F6-0B054847BE4B}"/>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0973" name="Footer Placeholder 2">
            <a:extLst>
              <a:ext uri="{FF2B5EF4-FFF2-40B4-BE49-F238E27FC236}">
                <a16:creationId xmlns="" xmlns:a16="http://schemas.microsoft.com/office/drawing/2014/main" id="{1F69CD95-6796-4DA1-9222-BF1C92398A3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TextBox 1">
            <a:extLst>
              <a:ext uri="{FF2B5EF4-FFF2-40B4-BE49-F238E27FC236}">
                <a16:creationId xmlns="" xmlns:a16="http://schemas.microsoft.com/office/drawing/2014/main" id="{31D860E5-55A4-445E-A8C6-DE1C29258602}"/>
              </a:ext>
            </a:extLst>
          </p:cNvPr>
          <p:cNvSpPr txBox="1"/>
          <p:nvPr/>
        </p:nvSpPr>
        <p:spPr>
          <a:xfrm>
            <a:off x="228600" y="1787591"/>
            <a:ext cx="8078002" cy="1815882"/>
          </a:xfrm>
          <a:prstGeom prst="rect">
            <a:avLst/>
          </a:prstGeom>
          <a:noFill/>
        </p:spPr>
        <p:txBody>
          <a:bodyPr wrap="square" rtlCol="0">
            <a:spAutoFit/>
          </a:bodyPr>
          <a:lstStyle/>
          <a:p>
            <a:r>
              <a:rPr lang="en-US" sz="2800" b="1" dirty="0">
                <a:solidFill>
                  <a:srgbClr val="92D050"/>
                </a:solidFill>
                <a:latin typeface="+mn-lt"/>
              </a:rPr>
              <a:t>Solution</a:t>
            </a:r>
          </a:p>
          <a:p>
            <a:r>
              <a:rPr lang="en-US" sz="2800" dirty="0">
                <a:latin typeface="+mn-lt"/>
              </a:rPr>
              <a:t>From the displays, a 99% confidence interval for </a:t>
            </a:r>
            <a:r>
              <a:rPr lang="en-US" sz="2800" i="1" dirty="0">
                <a:latin typeface="+mn-lt"/>
                <a:sym typeface="Symbol" panose="05050102010706020507" pitchFamily="18" charset="2"/>
              </a:rPr>
              <a:t></a:t>
            </a:r>
            <a:r>
              <a:rPr lang="en-US" sz="2800" dirty="0">
                <a:latin typeface="+mn-lt"/>
              </a:rPr>
              <a:t> is (20.1, 22.0). Note that this interval is rounded to the same number of decimals places as the sample mean.</a:t>
            </a:r>
          </a:p>
        </p:txBody>
      </p:sp>
      <p:sp>
        <p:nvSpPr>
          <p:cNvPr id="6" name="Rectangle 5">
            <a:extLst>
              <a:ext uri="{FF2B5EF4-FFF2-40B4-BE49-F238E27FC236}">
                <a16:creationId xmlns="" xmlns:a16="http://schemas.microsoft.com/office/drawing/2014/main" id="{0D01D08A-F794-4559-AA73-77BE8E19548E}"/>
              </a:ext>
            </a:extLst>
          </p:cNvPr>
          <p:cNvSpPr/>
          <p:nvPr/>
        </p:nvSpPr>
        <p:spPr>
          <a:xfrm>
            <a:off x="228600" y="3973426"/>
            <a:ext cx="8465127" cy="1384995"/>
          </a:xfrm>
          <a:prstGeom prst="rect">
            <a:avLst/>
          </a:prstGeom>
        </p:spPr>
        <p:txBody>
          <a:bodyPr wrap="square">
            <a:spAutoFit/>
          </a:bodyPr>
          <a:lstStyle/>
          <a:p>
            <a:r>
              <a:rPr lang="en-US" sz="2800" dirty="0">
                <a:latin typeface="+mn-lt"/>
              </a:rPr>
              <a:t>With 99% confidence, you can say that the population mean number of hours spent on required athletic activities is between 20.1 and 22.0 hours.</a:t>
            </a:r>
          </a:p>
        </p:txBody>
      </p:sp>
    </p:spTree>
    <p:extLst>
      <p:ext uri="{BB962C8B-B14F-4D97-AF65-F5344CB8AC3E}">
        <p14:creationId xmlns:p14="http://schemas.microsoft.com/office/powerpoint/2010/main" val="41606589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 xmlns:a16="http://schemas.microsoft.com/office/drawing/2014/main" id="{2BE7F199-2A31-4D33-84E1-96A2D08DF772}"/>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Example: Constructing a Confidence Interval</a:t>
            </a:r>
            <a:endParaRPr lang="el-GR" altLang="en-US" dirty="0">
              <a:solidFill>
                <a:schemeClr val="accent3"/>
              </a:solidFill>
              <a:ea typeface="+mj-ea"/>
              <a:cs typeface="Times New Roman"/>
            </a:endParaRPr>
          </a:p>
        </p:txBody>
      </p:sp>
      <p:sp>
        <p:nvSpPr>
          <p:cNvPr id="45058" name="Text Box 10">
            <a:extLst>
              <a:ext uri="{FF2B5EF4-FFF2-40B4-BE49-F238E27FC236}">
                <a16:creationId xmlns="" xmlns:a16="http://schemas.microsoft.com/office/drawing/2014/main" id="{509B1E3E-3719-4BB2-9D5E-5F0807A4C1CE}"/>
              </a:ext>
            </a:extLst>
          </p:cNvPr>
          <p:cNvSpPr txBox="1">
            <a:spLocks noChangeArrowheads="1"/>
          </p:cNvSpPr>
          <p:nvPr/>
        </p:nvSpPr>
        <p:spPr bwMode="auto">
          <a:xfrm>
            <a:off x="365125" y="1295400"/>
            <a:ext cx="87026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45059" name="Rectangle 11">
            <a:extLst>
              <a:ext uri="{FF2B5EF4-FFF2-40B4-BE49-F238E27FC236}">
                <a16:creationId xmlns="" xmlns:a16="http://schemas.microsoft.com/office/drawing/2014/main" id="{125BB5F8-3B1D-4AB5-90A7-60963E152AF4}"/>
              </a:ext>
            </a:extLst>
          </p:cNvPr>
          <p:cNvSpPr>
            <a:spLocks noGrp="1" noChangeArrowheads="1"/>
          </p:cNvSpPr>
          <p:nvPr>
            <p:ph idx="1"/>
          </p:nvPr>
        </p:nvSpPr>
        <p:spPr>
          <a:xfrm>
            <a:off x="457200" y="1600200"/>
            <a:ext cx="8229600" cy="3260725"/>
          </a:xfrm>
        </p:spPr>
        <p:txBody>
          <a:bodyPr/>
          <a:lstStyle/>
          <a:p>
            <a:pPr marL="0" indent="0">
              <a:buFont typeface="Arial" panose="020B0604020202020204" pitchFamily="34" charset="0"/>
              <a:buNone/>
            </a:pPr>
            <a:r>
              <a:rPr lang="en-US" altLang="en-US"/>
              <a:t>A college admissions director wishes to estimate the mean age of all students currently enrolled. In a random sample of 20 students, the mean age is found to be 22.9 years. From past studies, the standard deviation is  known to be 1.5 years, and the population is normally distributed. Construct a 90% confidence interval of the population mean age.</a:t>
            </a:r>
          </a:p>
          <a:p>
            <a:pPr marL="0" indent="0">
              <a:buFont typeface="Arial" panose="020B0604020202020204" pitchFamily="34" charset="0"/>
              <a:buNone/>
            </a:pPr>
            <a:endParaRPr lang="en-US" altLang="en-US"/>
          </a:p>
        </p:txBody>
      </p:sp>
      <p:pic>
        <p:nvPicPr>
          <p:cNvPr id="45060" name="Picture 12" descr="C:\Program Files\Microsoft Office\Media\CntCD1\ClipArt8\j0344197.wmf">
            <a:extLst>
              <a:ext uri="{FF2B5EF4-FFF2-40B4-BE49-F238E27FC236}">
                <a16:creationId xmlns="" xmlns:a16="http://schemas.microsoft.com/office/drawing/2014/main" id="{6C68CC80-CB4A-4075-BCA8-CDAFB85024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4763" y="4511675"/>
            <a:ext cx="2316162"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Footer Placeholder 2">
            <a:extLst>
              <a:ext uri="{FF2B5EF4-FFF2-40B4-BE49-F238E27FC236}">
                <a16:creationId xmlns="" xmlns:a16="http://schemas.microsoft.com/office/drawing/2014/main" id="{D82ABD53-56F4-4984-89E8-3D0ABE003C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69053018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Content Placeholder 13">
                <a:extLst>
                  <a:ext uri="{FF2B5EF4-FFF2-40B4-BE49-F238E27FC236}">
                    <a16:creationId xmlns="" xmlns:a16="http://schemas.microsoft.com/office/drawing/2014/main" id="{43EA290B-A099-4F7D-9FB4-3DE52F36B50B}"/>
                  </a:ext>
                </a:extLst>
              </p:cNvPr>
              <p:cNvSpPr>
                <a:spLocks noGrp="1"/>
              </p:cNvSpPr>
              <p:nvPr>
                <p:ph idx="1"/>
              </p:nvPr>
            </p:nvSpPr>
            <p:spPr>
              <a:xfrm>
                <a:off x="457200" y="1438275"/>
                <a:ext cx="8229600" cy="2103438"/>
              </a:xfrm>
            </p:spPr>
            <p:txBody>
              <a:bodyPr/>
              <a:lstStyle/>
              <a:p>
                <a:r>
                  <a:rPr lang="en-US" dirty="0"/>
                  <a:t>Using </a:t>
                </a:r>
                <a:r>
                  <a:rPr lang="en-US" i="1" dirty="0"/>
                  <a:t>n </a:t>
                </a:r>
                <a:r>
                  <a:rPr lang="en-US" dirty="0"/>
                  <a:t>= 20, </a:t>
                </a:r>
                <a14:m>
                  <m:oMath xmlns:m="http://schemas.openxmlformats.org/officeDocument/2006/math">
                    <m:acc>
                      <m:accPr>
                        <m:chr m:val="̅"/>
                        <m:ctrlPr>
                          <a:rPr lang="en-US" i="1" smtClean="0">
                            <a:latin typeface="Cambria Math" panose="02040503050406030204" pitchFamily="18" charset="0"/>
                          </a:rPr>
                        </m:ctrlPr>
                      </m:accPr>
                      <m:e>
                        <m:r>
                          <m:rPr>
                            <m:nor/>
                          </m:rPr>
                          <a:rPr lang="en-US" i="1" dirty="0"/>
                          <m:t>x</m:t>
                        </m:r>
                      </m:e>
                    </m:acc>
                  </m:oMath>
                </a14:m>
                <a:r>
                  <a:rPr lang="en-US" i="1" dirty="0"/>
                  <a:t> </a:t>
                </a:r>
                <a:r>
                  <a:rPr lang="en-US" dirty="0"/>
                  <a:t>= 22.9, </a:t>
                </a:r>
                <a:r>
                  <a:rPr lang="en-US" i="1" dirty="0">
                    <a:sym typeface="Symbol" panose="05050102010706020507" pitchFamily="18" charset="2"/>
                  </a:rPr>
                  <a:t></a:t>
                </a:r>
                <a:r>
                  <a:rPr lang="en-US" dirty="0"/>
                  <a:t> = 1.5, and </a:t>
                </a:r>
                <a:r>
                  <a:rPr lang="en-US" i="1" dirty="0" err="1"/>
                  <a:t>z</a:t>
                </a:r>
                <a:r>
                  <a:rPr lang="en-US" i="1" baseline="-25000" dirty="0" err="1"/>
                  <a:t>c</a:t>
                </a:r>
                <a:r>
                  <a:rPr lang="en-US" i="1" dirty="0"/>
                  <a:t> </a:t>
                </a:r>
                <a:r>
                  <a:rPr lang="en-US" dirty="0"/>
                  <a:t>= 1.645, the margin of error at the 90% confidence level is</a:t>
                </a:r>
                <a:endParaRPr lang="en-US" dirty="0">
                  <a:ea typeface="+mn-ea"/>
                </a:endParaRPr>
              </a:p>
              <a:p>
                <a:pPr marL="350838" indent="-350838">
                  <a:buFont typeface="Arial" charset="0"/>
                  <a:buChar char="•"/>
                  <a:defRPr/>
                </a:pPr>
                <a:endParaRPr lang="en-US" dirty="0">
                  <a:ea typeface="+mn-ea"/>
                </a:endParaRPr>
              </a:p>
              <a:p>
                <a:pPr marL="350838" indent="-350838">
                  <a:buFont typeface="Arial" charset="0"/>
                  <a:buChar char="•"/>
                  <a:defRPr/>
                </a:pPr>
                <a:endParaRPr lang="en-US" dirty="0">
                  <a:ea typeface="+mn-ea"/>
                </a:endParaRPr>
              </a:p>
              <a:p>
                <a:pPr marL="350838" indent="-350838">
                  <a:buFont typeface="Arial" charset="0"/>
                  <a:buChar char="•"/>
                  <a:defRPr/>
                </a:pPr>
                <a:r>
                  <a:rPr lang="en-US" dirty="0">
                    <a:ea typeface="+mn-ea"/>
                  </a:rPr>
                  <a:t>Confidence interval:</a:t>
                </a:r>
              </a:p>
              <a:p>
                <a:pPr>
                  <a:buFont typeface="Arial" charset="0"/>
                  <a:buChar char="•"/>
                  <a:defRPr/>
                </a:pPr>
                <a:endParaRPr lang="en-US" dirty="0">
                  <a:ea typeface="+mn-ea"/>
                </a:endParaRPr>
              </a:p>
            </p:txBody>
          </p:sp>
        </mc:Choice>
        <mc:Fallback xmlns="">
          <p:sp>
            <p:nvSpPr>
              <p:cNvPr id="14" name="Content Placeholder 13">
                <a:extLst>
                  <a:ext uri="{FF2B5EF4-FFF2-40B4-BE49-F238E27FC236}">
                    <a16:creationId xmlns:a16="http://schemas.microsoft.com/office/drawing/2014/main" id="{43EA290B-A099-4F7D-9FB4-3DE52F36B50B}"/>
                  </a:ext>
                </a:extLst>
              </p:cNvPr>
              <p:cNvSpPr>
                <a:spLocks noGrp="1" noRot="1" noChangeAspect="1" noMove="1" noResize="1" noEditPoints="1" noAdjustHandles="1" noChangeArrowheads="1" noChangeShapeType="1" noTextEdit="1"/>
              </p:cNvSpPr>
              <p:nvPr>
                <p:ph idx="1"/>
              </p:nvPr>
            </p:nvSpPr>
            <p:spPr>
              <a:xfrm>
                <a:off x="457200" y="1438275"/>
                <a:ext cx="8229600" cy="2103438"/>
              </a:xfrm>
              <a:blipFill>
                <a:blip r:embed="rId3"/>
                <a:stretch>
                  <a:fillRect l="-1333" t="-3188" b="-26087"/>
                </a:stretch>
              </a:blipFill>
            </p:spPr>
            <p:txBody>
              <a:bodyPr/>
              <a:lstStyle/>
              <a:p>
                <a:r>
                  <a:rPr lang="en-US">
                    <a:noFill/>
                  </a:rPr>
                  <a:t> </a:t>
                </a:r>
              </a:p>
            </p:txBody>
          </p:sp>
        </mc:Fallback>
      </mc:AlternateContent>
      <p:sp>
        <p:nvSpPr>
          <p:cNvPr id="2" name="Title 1">
            <a:extLst>
              <a:ext uri="{FF2B5EF4-FFF2-40B4-BE49-F238E27FC236}">
                <a16:creationId xmlns="" xmlns:a16="http://schemas.microsoft.com/office/drawing/2014/main" id="{74CE0455-08AD-4783-8C06-874E9B6573D4}"/>
              </a:ext>
            </a:extLst>
          </p:cNvPr>
          <p:cNvSpPr>
            <a:spLocks noGrp="1"/>
          </p:cNvSpPr>
          <p:nvPr>
            <p:ph type="title"/>
          </p:nvPr>
        </p:nvSpPr>
        <p:spPr/>
        <p:txBody>
          <a:bodyPr/>
          <a:lstStyle/>
          <a:p>
            <a:pPr>
              <a:defRPr/>
            </a:pPr>
            <a:r>
              <a:rPr lang="en-US" altLang="en-US" dirty="0">
                <a:solidFill>
                  <a:schemeClr val="accent3"/>
                </a:solidFill>
                <a:ea typeface="+mj-ea"/>
                <a:cs typeface="+mj-cs"/>
              </a:rPr>
              <a:t>Solution: Constructing a Confidence Interval</a:t>
            </a:r>
            <a:endParaRPr lang="en-US" dirty="0">
              <a:ea typeface="+mj-ea"/>
              <a:cs typeface="+mj-cs"/>
            </a:endParaRPr>
          </a:p>
        </p:txBody>
      </p:sp>
      <p:graphicFrame>
        <p:nvGraphicFramePr>
          <p:cNvPr id="49155" name="Object 4">
            <a:extLst>
              <a:ext uri="{FF2B5EF4-FFF2-40B4-BE49-F238E27FC236}">
                <a16:creationId xmlns="" xmlns:a16="http://schemas.microsoft.com/office/drawing/2014/main" id="{A9E93008-8877-4E94-8D3D-6FABC3864E67}"/>
              </a:ext>
            </a:extLst>
          </p:cNvPr>
          <p:cNvGraphicFramePr>
            <a:graphicFrameLocks noChangeAspect="1"/>
          </p:cNvGraphicFramePr>
          <p:nvPr>
            <p:extLst>
              <p:ext uri="{D42A27DB-BD31-4B8C-83A1-F6EECF244321}">
                <p14:modId xmlns:p14="http://schemas.microsoft.com/office/powerpoint/2010/main" val="2141255641"/>
              </p:ext>
            </p:extLst>
          </p:nvPr>
        </p:nvGraphicFramePr>
        <p:xfrm>
          <a:off x="2185988" y="2483645"/>
          <a:ext cx="4059238" cy="898525"/>
        </p:xfrm>
        <a:graphic>
          <a:graphicData uri="http://schemas.openxmlformats.org/presentationml/2006/ole">
            <mc:AlternateContent xmlns:mc="http://schemas.openxmlformats.org/markup-compatibility/2006">
              <mc:Choice xmlns:v="urn:schemas-microsoft-com:vml" Requires="v">
                <p:oleObj spid="_x0000_s10311" name="Equation" r:id="rId4" imgW="1892300" imgH="419100" progId="Equation.DSMT4">
                  <p:embed/>
                </p:oleObj>
              </mc:Choice>
              <mc:Fallback>
                <p:oleObj name="Equation" r:id="rId4" imgW="1892300" imgH="419100" progId="Equation.DSMT4">
                  <p:embed/>
                  <p:pic>
                    <p:nvPicPr>
                      <p:cNvPr id="49155" name="Object 4">
                        <a:extLst>
                          <a:ext uri="{FF2B5EF4-FFF2-40B4-BE49-F238E27FC236}">
                            <a16:creationId xmlns="" xmlns:a16="http://schemas.microsoft.com/office/drawing/2014/main" id="{A9E93008-8877-4E94-8D3D-6FABC3864E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5988" y="2483645"/>
                        <a:ext cx="4059238"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243" name="Object 6">
            <a:extLst>
              <a:ext uri="{FF2B5EF4-FFF2-40B4-BE49-F238E27FC236}">
                <a16:creationId xmlns="" xmlns:a16="http://schemas.microsoft.com/office/drawing/2014/main" id="{C0BB46E8-0500-4A1A-8574-513E33DC734E}"/>
              </a:ext>
            </a:extLst>
          </p:cNvPr>
          <p:cNvGraphicFramePr>
            <a:graphicFrameLocks noChangeAspect="1"/>
          </p:cNvGraphicFramePr>
          <p:nvPr>
            <p:extLst>
              <p:ext uri="{D42A27DB-BD31-4B8C-83A1-F6EECF244321}">
                <p14:modId xmlns:p14="http://schemas.microsoft.com/office/powerpoint/2010/main" val="514830322"/>
              </p:ext>
            </p:extLst>
          </p:nvPr>
        </p:nvGraphicFramePr>
        <p:xfrm>
          <a:off x="1977448" y="4206875"/>
          <a:ext cx="1908175" cy="1622425"/>
        </p:xfrm>
        <a:graphic>
          <a:graphicData uri="http://schemas.openxmlformats.org/presentationml/2006/ole">
            <mc:AlternateContent xmlns:mc="http://schemas.openxmlformats.org/markup-compatibility/2006">
              <mc:Choice xmlns:v="urn:schemas-microsoft-com:vml" Requires="v">
                <p:oleObj spid="_x0000_s10312" name="Equation" r:id="rId6" imgW="748975" imgH="634725" progId="Equation.DSMT4">
                  <p:embed/>
                </p:oleObj>
              </mc:Choice>
              <mc:Fallback>
                <p:oleObj name="Equation" r:id="rId6" imgW="748975" imgH="634725" progId="Equation.DSMT4">
                  <p:embed/>
                  <p:pic>
                    <p:nvPicPr>
                      <p:cNvPr id="10243" name="Object 6">
                        <a:extLst>
                          <a:ext uri="{FF2B5EF4-FFF2-40B4-BE49-F238E27FC236}">
                            <a16:creationId xmlns="" xmlns:a16="http://schemas.microsoft.com/office/drawing/2014/main" id="{C0BB46E8-0500-4A1A-8574-513E33DC734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7448" y="4206875"/>
                        <a:ext cx="1908175" cy="162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0244" name="Object 7">
            <a:extLst>
              <a:ext uri="{FF2B5EF4-FFF2-40B4-BE49-F238E27FC236}">
                <a16:creationId xmlns="" xmlns:a16="http://schemas.microsoft.com/office/drawing/2014/main" id="{9D3F77FD-03A5-49C9-986C-83C7850E3D4D}"/>
              </a:ext>
            </a:extLst>
          </p:cNvPr>
          <p:cNvGraphicFramePr>
            <a:graphicFrameLocks noChangeAspect="1"/>
          </p:cNvGraphicFramePr>
          <p:nvPr>
            <p:extLst>
              <p:ext uri="{D42A27DB-BD31-4B8C-83A1-F6EECF244321}">
                <p14:modId xmlns:p14="http://schemas.microsoft.com/office/powerpoint/2010/main" val="597327896"/>
              </p:ext>
            </p:extLst>
          </p:nvPr>
        </p:nvGraphicFramePr>
        <p:xfrm>
          <a:off x="5258811" y="4203700"/>
          <a:ext cx="1941512" cy="1622425"/>
        </p:xfrm>
        <a:graphic>
          <a:graphicData uri="http://schemas.openxmlformats.org/presentationml/2006/ole">
            <mc:AlternateContent xmlns:mc="http://schemas.openxmlformats.org/markup-compatibility/2006">
              <mc:Choice xmlns:v="urn:schemas-microsoft-com:vml" Requires="v">
                <p:oleObj spid="_x0000_s10313" name="Equation" r:id="rId8" imgW="761669" imgH="634725" progId="Equation.DSMT4">
                  <p:embed/>
                </p:oleObj>
              </mc:Choice>
              <mc:Fallback>
                <p:oleObj name="Equation" r:id="rId8" imgW="761669" imgH="634725" progId="Equation.DSMT4">
                  <p:embed/>
                  <p:pic>
                    <p:nvPicPr>
                      <p:cNvPr id="10244" name="Object 7">
                        <a:extLst>
                          <a:ext uri="{FF2B5EF4-FFF2-40B4-BE49-F238E27FC236}">
                            <a16:creationId xmlns="" xmlns:a16="http://schemas.microsoft.com/office/drawing/2014/main" id="{9D3F77FD-03A5-49C9-986C-83C7850E3D4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58811" y="4203700"/>
                        <a:ext cx="1941512" cy="162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9" name="TextBox 8">
            <a:extLst>
              <a:ext uri="{FF2B5EF4-FFF2-40B4-BE49-F238E27FC236}">
                <a16:creationId xmlns="" xmlns:a16="http://schemas.microsoft.com/office/drawing/2014/main" id="{A4454E43-C8F5-461F-B677-978BD6AB6248}"/>
              </a:ext>
            </a:extLst>
          </p:cNvPr>
          <p:cNvSpPr txBox="1"/>
          <p:nvPr/>
        </p:nvSpPr>
        <p:spPr>
          <a:xfrm>
            <a:off x="1485323" y="3773487"/>
            <a:ext cx="2543175" cy="519113"/>
          </a:xfrm>
          <a:prstGeom prst="rect">
            <a:avLst/>
          </a:prstGeom>
          <a:noFill/>
        </p:spPr>
        <p:txBody>
          <a:bodyPr>
            <a:spAutoFit/>
          </a:bodyPr>
          <a:lstStyle/>
          <a:p>
            <a:pPr>
              <a:defRPr/>
            </a:pPr>
            <a:r>
              <a:rPr lang="en-US" sz="2800" dirty="0">
                <a:latin typeface="+mn-lt"/>
                <a:ea typeface="+mn-ea"/>
                <a:cs typeface="Arial" charset="0"/>
              </a:rPr>
              <a:t>Left Endpoint:</a:t>
            </a:r>
          </a:p>
        </p:txBody>
      </p:sp>
      <p:sp>
        <p:nvSpPr>
          <p:cNvPr id="10" name="TextBox 9">
            <a:extLst>
              <a:ext uri="{FF2B5EF4-FFF2-40B4-BE49-F238E27FC236}">
                <a16:creationId xmlns="" xmlns:a16="http://schemas.microsoft.com/office/drawing/2014/main" id="{C09D9DFD-C59A-4B20-97F5-F9853797F3F4}"/>
              </a:ext>
            </a:extLst>
          </p:cNvPr>
          <p:cNvSpPr txBox="1"/>
          <p:nvPr/>
        </p:nvSpPr>
        <p:spPr>
          <a:xfrm>
            <a:off x="4782561" y="3773487"/>
            <a:ext cx="2543175" cy="519113"/>
          </a:xfrm>
          <a:prstGeom prst="rect">
            <a:avLst/>
          </a:prstGeom>
          <a:noFill/>
        </p:spPr>
        <p:txBody>
          <a:bodyPr>
            <a:spAutoFit/>
          </a:bodyPr>
          <a:lstStyle/>
          <a:p>
            <a:pPr>
              <a:defRPr/>
            </a:pPr>
            <a:r>
              <a:rPr lang="en-US" sz="2800" dirty="0">
                <a:latin typeface="+mn-lt"/>
                <a:ea typeface="+mn-ea"/>
                <a:cs typeface="Arial" charset="0"/>
              </a:rPr>
              <a:t>Right Endpoint:</a:t>
            </a:r>
          </a:p>
        </p:txBody>
      </p:sp>
      <p:sp>
        <p:nvSpPr>
          <p:cNvPr id="11" name="TextBox 10">
            <a:extLst>
              <a:ext uri="{FF2B5EF4-FFF2-40B4-BE49-F238E27FC236}">
                <a16:creationId xmlns="" xmlns:a16="http://schemas.microsoft.com/office/drawing/2014/main" id="{D3AE0BED-ABCE-448A-A94A-47A56B300E14}"/>
              </a:ext>
            </a:extLst>
          </p:cNvPr>
          <p:cNvSpPr txBox="1">
            <a:spLocks noChangeArrowheads="1"/>
          </p:cNvSpPr>
          <p:nvPr/>
        </p:nvSpPr>
        <p:spPr bwMode="auto">
          <a:xfrm>
            <a:off x="3091873" y="5935662"/>
            <a:ext cx="32115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a:solidFill>
                  <a:schemeClr val="accent2"/>
                </a:solidFill>
                <a:latin typeface="Times New Roman" panose="02020603050405020304" pitchFamily="18" charset="0"/>
              </a:rPr>
              <a:t>22.3 &lt; </a:t>
            </a:r>
            <a:r>
              <a:rPr lang="el-GR" altLang="en-US" sz="2800" b="1" i="1">
                <a:solidFill>
                  <a:schemeClr val="accent2"/>
                </a:solidFill>
                <a:latin typeface="Times New Roman" panose="02020603050405020304" pitchFamily="18" charset="0"/>
                <a:cs typeface="Times New Roman" panose="02020603050405020304" pitchFamily="18" charset="0"/>
              </a:rPr>
              <a:t>μ</a:t>
            </a:r>
            <a:r>
              <a:rPr lang="en-US" altLang="en-US" sz="2800" b="1">
                <a:solidFill>
                  <a:schemeClr val="accent2"/>
                </a:solidFill>
                <a:latin typeface="Times New Roman" panose="02020603050405020304" pitchFamily="18" charset="0"/>
                <a:cs typeface="Times New Roman" panose="02020603050405020304" pitchFamily="18" charset="0"/>
              </a:rPr>
              <a:t> &lt; 23.5</a:t>
            </a:r>
            <a:endParaRPr lang="en-US" altLang="en-US" sz="2800" b="1">
              <a:solidFill>
                <a:schemeClr val="accent2"/>
              </a:solidFill>
              <a:latin typeface="Times New Roman" panose="02020603050405020304" pitchFamily="18" charset="0"/>
            </a:endParaRPr>
          </a:p>
        </p:txBody>
      </p:sp>
      <p:cxnSp>
        <p:nvCxnSpPr>
          <p:cNvPr id="12" name="Straight Arrow Connector 11">
            <a:extLst>
              <a:ext uri="{FF2B5EF4-FFF2-40B4-BE49-F238E27FC236}">
                <a16:creationId xmlns="" xmlns:a16="http://schemas.microsoft.com/office/drawing/2014/main" id="{3B88B55A-6581-42A0-9C0A-AE475AED3B6C}"/>
              </a:ext>
            </a:extLst>
          </p:cNvPr>
          <p:cNvCxnSpPr/>
          <p:nvPr/>
        </p:nvCxnSpPr>
        <p:spPr>
          <a:xfrm>
            <a:off x="2712461" y="5821362"/>
            <a:ext cx="311150" cy="2667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 xmlns:a16="http://schemas.microsoft.com/office/drawing/2014/main" id="{81775C39-ED3A-495E-8546-05E21ABF7960}"/>
              </a:ext>
            </a:extLst>
          </p:cNvPr>
          <p:cNvCxnSpPr/>
          <p:nvPr/>
        </p:nvCxnSpPr>
        <p:spPr>
          <a:xfrm flipH="1">
            <a:off x="5473123" y="5821362"/>
            <a:ext cx="312738" cy="2667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9163" name="Footer Placeholder 2">
            <a:extLst>
              <a:ext uri="{FF2B5EF4-FFF2-40B4-BE49-F238E27FC236}">
                <a16:creationId xmlns="" xmlns:a16="http://schemas.microsoft.com/office/drawing/2014/main" id="{2B6E4327-B7CE-404A-B3FE-46B6566F942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415487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nodeType="clickEffect">
                                  <p:stCondLst>
                                    <p:cond delay="0"/>
                                  </p:stCondLst>
                                  <p:childTnLst>
                                    <p:set>
                                      <p:cBhvr>
                                        <p:cTn id="15" dur="1" fill="hold">
                                          <p:stCondLst>
                                            <p:cond delay="0"/>
                                          </p:stCondLst>
                                        </p:cTn>
                                        <p:tgtEl>
                                          <p:spTgt spid="10243"/>
                                        </p:tgtEl>
                                        <p:attrNameLst>
                                          <p:attrName>style.visibility</p:attrName>
                                        </p:attrNameLst>
                                      </p:cBhvr>
                                      <p:to>
                                        <p:strVal val="visible"/>
                                      </p:to>
                                    </p:set>
                                    <p:animEffect transition="in" filter="wipe(up)">
                                      <p:cBhvr>
                                        <p:cTn id="16" dur="500"/>
                                        <p:tgtEl>
                                          <p:spTgt spid="1024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10244"/>
                                        </p:tgtEl>
                                        <p:attrNameLst>
                                          <p:attrName>style.visibility</p:attrName>
                                        </p:attrNameLst>
                                      </p:cBhvr>
                                      <p:to>
                                        <p:strVal val="visible"/>
                                      </p:to>
                                    </p:set>
                                    <p:animEffect transition="in" filter="wipe(up)">
                                      <p:cBhvr>
                                        <p:cTn id="21" dur="500"/>
                                        <p:tgtEl>
                                          <p:spTgt spid="10244"/>
                                        </p:tgtEl>
                                      </p:cBhvr>
                                    </p:animEffect>
                                  </p:childTnLst>
                                </p:cTn>
                              </p:par>
                            </p:childTnLst>
                          </p:cTn>
                        </p:par>
                        <p:par>
                          <p:cTn id="22" fill="hold" nodeType="afterGroup">
                            <p:stCondLst>
                              <p:cond delay="500"/>
                            </p:stCondLst>
                            <p:childTnLst>
                              <p:par>
                                <p:cTn id="23" presetID="22"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nodeType="afterGroup">
                            <p:stCondLst>
                              <p:cond delay="100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a:extLst>
              <a:ext uri="{FF2B5EF4-FFF2-40B4-BE49-F238E27FC236}">
                <a16:creationId xmlns="" xmlns:a16="http://schemas.microsoft.com/office/drawing/2014/main" id="{4D5BD202-D7BB-47AF-BBBF-130F532D59BE}"/>
              </a:ext>
            </a:extLst>
          </p:cNvPr>
          <p:cNvCxnSpPr/>
          <p:nvPr/>
        </p:nvCxnSpPr>
        <p:spPr>
          <a:xfrm>
            <a:off x="1477963" y="3292475"/>
            <a:ext cx="5364162" cy="1588"/>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3B459B38-08BD-4F0B-93A0-A623D6173E84}"/>
              </a:ext>
            </a:extLst>
          </p:cNvPr>
          <p:cNvSpPr>
            <a:spLocks noGrp="1"/>
          </p:cNvSpPr>
          <p:nvPr>
            <p:ph type="title"/>
          </p:nvPr>
        </p:nvSpPr>
        <p:spPr/>
        <p:txBody>
          <a:bodyPr/>
          <a:lstStyle/>
          <a:p>
            <a:pPr>
              <a:defRPr/>
            </a:pPr>
            <a:r>
              <a:rPr lang="en-US" altLang="en-US" dirty="0">
                <a:solidFill>
                  <a:schemeClr val="accent3"/>
                </a:solidFill>
                <a:ea typeface="+mj-ea"/>
                <a:cs typeface="+mj-cs"/>
              </a:rPr>
              <a:t>Solution: Constructing a Confidence Interval</a:t>
            </a:r>
            <a:endParaRPr lang="en-US" dirty="0">
              <a:ea typeface="+mj-ea"/>
              <a:cs typeface="+mj-cs"/>
            </a:endParaRPr>
          </a:p>
        </p:txBody>
      </p:sp>
      <p:sp>
        <p:nvSpPr>
          <p:cNvPr id="50179" name="Content Placeholder 13">
            <a:extLst>
              <a:ext uri="{FF2B5EF4-FFF2-40B4-BE49-F238E27FC236}">
                <a16:creationId xmlns="" xmlns:a16="http://schemas.microsoft.com/office/drawing/2014/main" id="{6D2DC314-8A02-439F-916B-56E87B0E5720}"/>
              </a:ext>
            </a:extLst>
          </p:cNvPr>
          <p:cNvSpPr>
            <a:spLocks noGrp="1"/>
          </p:cNvSpPr>
          <p:nvPr>
            <p:ph idx="1"/>
          </p:nvPr>
        </p:nvSpPr>
        <p:spPr>
          <a:xfrm>
            <a:off x="457200" y="1722438"/>
            <a:ext cx="8229600" cy="700087"/>
          </a:xfrm>
        </p:spPr>
        <p:txBody>
          <a:bodyPr/>
          <a:lstStyle/>
          <a:p>
            <a:pPr>
              <a:buFont typeface="Arial" panose="020B0604020202020204" pitchFamily="34" charset="0"/>
              <a:buNone/>
            </a:pPr>
            <a:r>
              <a:rPr lang="en-US" altLang="en-US" b="1">
                <a:solidFill>
                  <a:schemeClr val="accent2"/>
                </a:solidFill>
              </a:rPr>
              <a:t>22.3 &lt; </a:t>
            </a:r>
            <a:r>
              <a:rPr lang="el-GR" altLang="en-US" b="1" i="1">
                <a:solidFill>
                  <a:schemeClr val="accent2"/>
                </a:solidFill>
              </a:rPr>
              <a:t>μ</a:t>
            </a:r>
            <a:r>
              <a:rPr lang="en-US" altLang="en-US" b="1">
                <a:solidFill>
                  <a:schemeClr val="accent2"/>
                </a:solidFill>
              </a:rPr>
              <a:t> &lt; 23.5</a:t>
            </a:r>
          </a:p>
          <a:p>
            <a:pPr>
              <a:buFont typeface="Arial" panose="020B0604020202020204" pitchFamily="34" charset="0"/>
              <a:buNone/>
            </a:pPr>
            <a:endParaRPr lang="en-US" altLang="en-US"/>
          </a:p>
          <a:p>
            <a:endParaRPr lang="en-US" altLang="en-US"/>
          </a:p>
        </p:txBody>
      </p:sp>
      <p:sp>
        <p:nvSpPr>
          <p:cNvPr id="17" name="TextBox 16">
            <a:extLst>
              <a:ext uri="{FF2B5EF4-FFF2-40B4-BE49-F238E27FC236}">
                <a16:creationId xmlns="" xmlns:a16="http://schemas.microsoft.com/office/drawing/2014/main" id="{04F896EC-916F-458B-9E32-D99B543C0784}"/>
              </a:ext>
            </a:extLst>
          </p:cNvPr>
          <p:cNvSpPr txBox="1"/>
          <p:nvPr/>
        </p:nvSpPr>
        <p:spPr bwMode="auto">
          <a:xfrm>
            <a:off x="2208213" y="2951163"/>
            <a:ext cx="4344987" cy="579437"/>
          </a:xfrm>
          <a:prstGeom prst="rect">
            <a:avLst/>
          </a:prstGeom>
          <a:noFill/>
        </p:spPr>
        <p:txBody>
          <a:bodyPr>
            <a:spAutoFit/>
          </a:bodyPr>
          <a:lstStyle/>
          <a:p>
            <a:pPr>
              <a:defRPr/>
            </a:pPr>
            <a:r>
              <a:rPr lang="en-US" sz="2800" b="1" dirty="0">
                <a:solidFill>
                  <a:schemeClr val="accent2"/>
                </a:solidFill>
                <a:latin typeface="+mn-lt"/>
                <a:ea typeface="+mn-ea"/>
                <a:cs typeface="Arial" charset="0"/>
              </a:rPr>
              <a:t>(         </a:t>
            </a:r>
            <a:r>
              <a:rPr lang="en-US" sz="3200" b="1" dirty="0">
                <a:solidFill>
                  <a:schemeClr val="accent2"/>
                </a:solidFill>
                <a:latin typeface="+mn-lt"/>
                <a:ea typeface="+mn-ea"/>
                <a:cs typeface="Arial" charset="0"/>
              </a:rPr>
              <a:t> </a:t>
            </a:r>
            <a:r>
              <a:rPr lang="en-US" sz="2800" b="1" dirty="0">
                <a:solidFill>
                  <a:schemeClr val="accent2"/>
                </a:solidFill>
                <a:latin typeface="+mn-lt"/>
                <a:ea typeface="+mn-ea"/>
                <a:cs typeface="Arial" charset="0"/>
              </a:rPr>
              <a:t>                          )</a:t>
            </a:r>
          </a:p>
        </p:txBody>
      </p:sp>
      <p:cxnSp>
        <p:nvCxnSpPr>
          <p:cNvPr id="18" name="Straight Connector 17">
            <a:extLst>
              <a:ext uri="{FF2B5EF4-FFF2-40B4-BE49-F238E27FC236}">
                <a16:creationId xmlns="" xmlns:a16="http://schemas.microsoft.com/office/drawing/2014/main" id="{28FEFD18-5405-42F5-BB76-5DDC2ED33B5E}"/>
              </a:ext>
            </a:extLst>
          </p:cNvPr>
          <p:cNvCxnSpPr/>
          <p:nvPr/>
        </p:nvCxnSpPr>
        <p:spPr bwMode="auto">
          <a:xfrm flipV="1">
            <a:off x="2316163" y="3287713"/>
            <a:ext cx="3376612" cy="476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182" name="Text Box 71">
            <a:extLst>
              <a:ext uri="{FF2B5EF4-FFF2-40B4-BE49-F238E27FC236}">
                <a16:creationId xmlns="" xmlns:a16="http://schemas.microsoft.com/office/drawing/2014/main" id="{C1BCE64E-EFF3-4283-9551-054A328FF003}"/>
              </a:ext>
            </a:extLst>
          </p:cNvPr>
          <p:cNvSpPr txBox="1">
            <a:spLocks noChangeArrowheads="1"/>
          </p:cNvSpPr>
          <p:nvPr/>
        </p:nvSpPr>
        <p:spPr bwMode="auto">
          <a:xfrm>
            <a:off x="3803650" y="2944813"/>
            <a:ext cx="3619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4000">
                <a:latin typeface="Times New Roman" panose="02020603050405020304" pitchFamily="18" charset="0"/>
              </a:rPr>
              <a:t>•</a:t>
            </a:r>
          </a:p>
        </p:txBody>
      </p:sp>
      <p:sp>
        <p:nvSpPr>
          <p:cNvPr id="50183" name="Text Box 72">
            <a:extLst>
              <a:ext uri="{FF2B5EF4-FFF2-40B4-BE49-F238E27FC236}">
                <a16:creationId xmlns="" xmlns:a16="http://schemas.microsoft.com/office/drawing/2014/main" id="{0ACCBC2B-5D82-461C-9655-FB688CF4408B}"/>
              </a:ext>
            </a:extLst>
          </p:cNvPr>
          <p:cNvSpPr txBox="1">
            <a:spLocks noChangeArrowheads="1"/>
          </p:cNvSpPr>
          <p:nvPr/>
        </p:nvSpPr>
        <p:spPr bwMode="auto">
          <a:xfrm>
            <a:off x="3533775" y="2762250"/>
            <a:ext cx="869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a:latin typeface="Times New Roman" panose="02020603050405020304" pitchFamily="18" charset="0"/>
              </a:rPr>
              <a:t>  22.9</a:t>
            </a:r>
          </a:p>
        </p:txBody>
      </p:sp>
      <p:sp>
        <p:nvSpPr>
          <p:cNvPr id="22" name="TextBox 21">
            <a:extLst>
              <a:ext uri="{FF2B5EF4-FFF2-40B4-BE49-F238E27FC236}">
                <a16:creationId xmlns="" xmlns:a16="http://schemas.microsoft.com/office/drawing/2014/main" id="{B309A80E-0A1D-47FE-8555-93F148EC02DE}"/>
              </a:ext>
            </a:extLst>
          </p:cNvPr>
          <p:cNvSpPr txBox="1"/>
          <p:nvPr/>
        </p:nvSpPr>
        <p:spPr>
          <a:xfrm>
            <a:off x="1989138" y="2762250"/>
            <a:ext cx="981075" cy="457200"/>
          </a:xfrm>
          <a:prstGeom prst="rect">
            <a:avLst/>
          </a:prstGeom>
          <a:noFill/>
        </p:spPr>
        <p:txBody>
          <a:bodyPr>
            <a:spAutoFit/>
          </a:bodyPr>
          <a:lstStyle/>
          <a:p>
            <a:pPr>
              <a:defRPr/>
            </a:pPr>
            <a:r>
              <a:rPr lang="en-US" sz="2400" dirty="0">
                <a:latin typeface="+mn-lt"/>
                <a:ea typeface="+mn-ea"/>
                <a:cs typeface="Arial" charset="0"/>
              </a:rPr>
              <a:t>22.3</a:t>
            </a:r>
          </a:p>
        </p:txBody>
      </p:sp>
      <p:sp>
        <p:nvSpPr>
          <p:cNvPr id="23" name="TextBox 22">
            <a:extLst>
              <a:ext uri="{FF2B5EF4-FFF2-40B4-BE49-F238E27FC236}">
                <a16:creationId xmlns="" xmlns:a16="http://schemas.microsoft.com/office/drawing/2014/main" id="{7ECEC49D-AF7B-478C-AA25-B05409CDE723}"/>
              </a:ext>
            </a:extLst>
          </p:cNvPr>
          <p:cNvSpPr txBox="1"/>
          <p:nvPr/>
        </p:nvSpPr>
        <p:spPr>
          <a:xfrm>
            <a:off x="5243513" y="2762250"/>
            <a:ext cx="981075" cy="457200"/>
          </a:xfrm>
          <a:prstGeom prst="rect">
            <a:avLst/>
          </a:prstGeom>
          <a:noFill/>
        </p:spPr>
        <p:txBody>
          <a:bodyPr>
            <a:spAutoFit/>
          </a:bodyPr>
          <a:lstStyle/>
          <a:p>
            <a:pPr>
              <a:defRPr/>
            </a:pPr>
            <a:r>
              <a:rPr lang="en-US" sz="2400" dirty="0">
                <a:latin typeface="+mn-lt"/>
                <a:ea typeface="+mn-ea"/>
                <a:cs typeface="Arial" charset="0"/>
              </a:rPr>
              <a:t>23.5</a:t>
            </a:r>
          </a:p>
        </p:txBody>
      </p:sp>
      <p:sp>
        <p:nvSpPr>
          <p:cNvPr id="24" name="TextBox 23">
            <a:extLst>
              <a:ext uri="{FF2B5EF4-FFF2-40B4-BE49-F238E27FC236}">
                <a16:creationId xmlns="" xmlns:a16="http://schemas.microsoft.com/office/drawing/2014/main" id="{F3E27487-6776-42FA-8426-535FE06271F9}"/>
              </a:ext>
            </a:extLst>
          </p:cNvPr>
          <p:cNvSpPr txBox="1"/>
          <p:nvPr/>
        </p:nvSpPr>
        <p:spPr>
          <a:xfrm>
            <a:off x="557213" y="4249738"/>
            <a:ext cx="7894637" cy="946150"/>
          </a:xfrm>
          <a:prstGeom prst="rect">
            <a:avLst/>
          </a:prstGeom>
          <a:noFill/>
        </p:spPr>
        <p:txBody>
          <a:bodyPr>
            <a:spAutoFit/>
          </a:bodyPr>
          <a:lstStyle/>
          <a:p>
            <a:pPr>
              <a:defRPr/>
            </a:pPr>
            <a:r>
              <a:rPr lang="en-US" sz="2800" dirty="0">
                <a:latin typeface="+mn-lt"/>
                <a:ea typeface="+mn-ea"/>
                <a:cs typeface="Arial" charset="0"/>
              </a:rPr>
              <a:t>With 90% confidence, you can say that the mean age of all the students is between 22.3 and 23.5 years.</a:t>
            </a:r>
          </a:p>
        </p:txBody>
      </p:sp>
      <p:sp>
        <p:nvSpPr>
          <p:cNvPr id="26" name="TextBox 25">
            <a:extLst>
              <a:ext uri="{FF2B5EF4-FFF2-40B4-BE49-F238E27FC236}">
                <a16:creationId xmlns="" xmlns:a16="http://schemas.microsoft.com/office/drawing/2014/main" id="{9C1E6B96-96E8-49A8-90C4-BB4D2952FF16}"/>
              </a:ext>
            </a:extLst>
          </p:cNvPr>
          <p:cNvSpPr txBox="1"/>
          <p:nvPr/>
        </p:nvSpPr>
        <p:spPr>
          <a:xfrm>
            <a:off x="3230563" y="2530475"/>
            <a:ext cx="1738312" cy="396875"/>
          </a:xfrm>
          <a:prstGeom prst="rect">
            <a:avLst/>
          </a:prstGeom>
          <a:noFill/>
        </p:spPr>
        <p:txBody>
          <a:bodyPr>
            <a:spAutoFit/>
          </a:bodyPr>
          <a:lstStyle/>
          <a:p>
            <a:pPr>
              <a:defRPr/>
            </a:pPr>
            <a:r>
              <a:rPr lang="en-US" sz="2000" dirty="0">
                <a:latin typeface="+mn-lt"/>
                <a:ea typeface="+mn-ea"/>
                <a:cs typeface="Arial" charset="0"/>
              </a:rPr>
              <a:t>Point estimate</a:t>
            </a:r>
          </a:p>
        </p:txBody>
      </p:sp>
      <p:graphicFrame>
        <p:nvGraphicFramePr>
          <p:cNvPr id="50188" name="Object 5">
            <a:extLst>
              <a:ext uri="{FF2B5EF4-FFF2-40B4-BE49-F238E27FC236}">
                <a16:creationId xmlns="" xmlns:a16="http://schemas.microsoft.com/office/drawing/2014/main" id="{325B0B2E-2C39-46BC-99D9-41F7F8B2CBD9}"/>
              </a:ext>
            </a:extLst>
          </p:cNvPr>
          <p:cNvGraphicFramePr>
            <a:graphicFrameLocks noChangeAspect="1"/>
          </p:cNvGraphicFramePr>
          <p:nvPr/>
        </p:nvGraphicFramePr>
        <p:xfrm>
          <a:off x="3770313" y="3416300"/>
          <a:ext cx="404812" cy="479425"/>
        </p:xfrm>
        <a:graphic>
          <a:graphicData uri="http://schemas.openxmlformats.org/presentationml/2006/ole">
            <mc:AlternateContent xmlns:mc="http://schemas.openxmlformats.org/markup-compatibility/2006">
              <mc:Choice xmlns:v="urn:schemas-microsoft-com:vml" Requires="v">
                <p:oleObj spid="_x0000_s11332" name="Equation" r:id="rId3" imgW="139579" imgH="164957" progId="Equation.DSMT4">
                  <p:embed/>
                </p:oleObj>
              </mc:Choice>
              <mc:Fallback>
                <p:oleObj name="Equation" r:id="rId3" imgW="139579" imgH="164957" progId="Equation.DSMT4">
                  <p:embed/>
                  <p:pic>
                    <p:nvPicPr>
                      <p:cNvPr id="50188" name="Object 5">
                        <a:extLst>
                          <a:ext uri="{FF2B5EF4-FFF2-40B4-BE49-F238E27FC236}">
                            <a16:creationId xmlns="" xmlns:a16="http://schemas.microsoft.com/office/drawing/2014/main" id="{325B0B2E-2C39-46BC-99D9-41F7F8B2CB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0313" y="3416300"/>
                        <a:ext cx="404812"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50189" name="Object 13">
            <a:extLst>
              <a:ext uri="{FF2B5EF4-FFF2-40B4-BE49-F238E27FC236}">
                <a16:creationId xmlns="" xmlns:a16="http://schemas.microsoft.com/office/drawing/2014/main" id="{562E6F54-4D39-431A-A09D-AD3CB9E012AF}"/>
              </a:ext>
            </a:extLst>
          </p:cNvPr>
          <p:cNvGraphicFramePr>
            <a:graphicFrameLocks noChangeAspect="1"/>
          </p:cNvGraphicFramePr>
          <p:nvPr/>
        </p:nvGraphicFramePr>
        <p:xfrm>
          <a:off x="1914525" y="3457575"/>
          <a:ext cx="966788" cy="438150"/>
        </p:xfrm>
        <a:graphic>
          <a:graphicData uri="http://schemas.openxmlformats.org/presentationml/2006/ole">
            <mc:AlternateContent xmlns:mc="http://schemas.openxmlformats.org/markup-compatibility/2006">
              <mc:Choice xmlns:v="urn:schemas-microsoft-com:vml" Requires="v">
                <p:oleObj spid="_x0000_s11333" name="Equation" r:id="rId5" imgW="393359" imgH="177646" progId="Equation.DSMT4">
                  <p:embed/>
                </p:oleObj>
              </mc:Choice>
              <mc:Fallback>
                <p:oleObj name="Equation" r:id="rId5" imgW="393359" imgH="177646" progId="Equation.DSMT4">
                  <p:embed/>
                  <p:pic>
                    <p:nvPicPr>
                      <p:cNvPr id="50189" name="Object 13">
                        <a:extLst>
                          <a:ext uri="{FF2B5EF4-FFF2-40B4-BE49-F238E27FC236}">
                            <a16:creationId xmlns="" xmlns:a16="http://schemas.microsoft.com/office/drawing/2014/main" id="{562E6F54-4D39-431A-A09D-AD3CB9E012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4525" y="3457575"/>
                        <a:ext cx="966788"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50190" name="Object 14">
            <a:extLst>
              <a:ext uri="{FF2B5EF4-FFF2-40B4-BE49-F238E27FC236}">
                <a16:creationId xmlns="" xmlns:a16="http://schemas.microsoft.com/office/drawing/2014/main" id="{394BE2FC-8C08-426B-9F7D-4BA0573A146A}"/>
              </a:ext>
            </a:extLst>
          </p:cNvPr>
          <p:cNvGraphicFramePr>
            <a:graphicFrameLocks noChangeAspect="1"/>
          </p:cNvGraphicFramePr>
          <p:nvPr/>
        </p:nvGraphicFramePr>
        <p:xfrm>
          <a:off x="5170488" y="3433763"/>
          <a:ext cx="1017587" cy="461962"/>
        </p:xfrm>
        <a:graphic>
          <a:graphicData uri="http://schemas.openxmlformats.org/presentationml/2006/ole">
            <mc:AlternateContent xmlns:mc="http://schemas.openxmlformats.org/markup-compatibility/2006">
              <mc:Choice xmlns:v="urn:schemas-microsoft-com:vml" Requires="v">
                <p:oleObj spid="_x0000_s11334" name="Equation" r:id="rId7" imgW="393359" imgH="177646" progId="Equation.DSMT4">
                  <p:embed/>
                </p:oleObj>
              </mc:Choice>
              <mc:Fallback>
                <p:oleObj name="Equation" r:id="rId7" imgW="393359" imgH="177646" progId="Equation.DSMT4">
                  <p:embed/>
                  <p:pic>
                    <p:nvPicPr>
                      <p:cNvPr id="50190" name="Object 14">
                        <a:extLst>
                          <a:ext uri="{FF2B5EF4-FFF2-40B4-BE49-F238E27FC236}">
                            <a16:creationId xmlns="" xmlns:a16="http://schemas.microsoft.com/office/drawing/2014/main" id="{394BE2FC-8C08-426B-9F7D-4BA0573A14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0488" y="3433763"/>
                        <a:ext cx="1017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50191" name="Footer Placeholder 2">
            <a:extLst>
              <a:ext uri="{FF2B5EF4-FFF2-40B4-BE49-F238E27FC236}">
                <a16:creationId xmlns="" xmlns:a16="http://schemas.microsoft.com/office/drawing/2014/main" id="{B8AF95FE-F0C9-40E9-A345-216D4195C07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18690463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 xmlns:a16="http://schemas.microsoft.com/office/drawing/2014/main" id="{10EED62D-9BF6-4DA0-8A07-9EF96D33F4D2}"/>
              </a:ext>
            </a:extLst>
          </p:cNvPr>
          <p:cNvSpPr>
            <a:spLocks noGrp="1"/>
          </p:cNvSpPr>
          <p:nvPr>
            <p:ph type="title"/>
          </p:nvPr>
        </p:nvSpPr>
        <p:spPr/>
        <p:txBody>
          <a:bodyPr/>
          <a:lstStyle/>
          <a:p>
            <a:r>
              <a:rPr lang="en-US" altLang="en-US" dirty="0"/>
              <a:t>Interpreting the Results</a:t>
            </a:r>
          </a:p>
        </p:txBody>
      </p:sp>
      <p:sp>
        <p:nvSpPr>
          <p:cNvPr id="68611" name="Content Placeholder 2">
            <a:extLst>
              <a:ext uri="{FF2B5EF4-FFF2-40B4-BE49-F238E27FC236}">
                <a16:creationId xmlns="" xmlns:a16="http://schemas.microsoft.com/office/drawing/2014/main" id="{ECAE676C-A2BE-4505-AE24-16AF4155DB6F}"/>
              </a:ext>
            </a:extLst>
          </p:cNvPr>
          <p:cNvSpPr>
            <a:spLocks noGrp="1"/>
          </p:cNvSpPr>
          <p:nvPr>
            <p:ph idx="1"/>
          </p:nvPr>
        </p:nvSpPr>
        <p:spPr/>
        <p:txBody>
          <a:bodyPr/>
          <a:lstStyle/>
          <a:p>
            <a:r>
              <a:rPr lang="el-GR" altLang="en-US" i="1"/>
              <a:t>μ</a:t>
            </a:r>
            <a:r>
              <a:rPr lang="en-US" altLang="en-US"/>
              <a:t> is a fixed number. It is either in the confidence interval or not.</a:t>
            </a:r>
          </a:p>
          <a:p>
            <a:r>
              <a:rPr lang="en-US" altLang="en-US" b="1">
                <a:solidFill>
                  <a:schemeClr val="accent2"/>
                </a:solidFill>
              </a:rPr>
              <a:t>Incorrect: </a:t>
            </a:r>
            <a:r>
              <a:rPr lang="en-US" altLang="en-US"/>
              <a:t>“There is a 90% probability that the actual mean is in the interval (22.3, 23.5).”</a:t>
            </a:r>
          </a:p>
          <a:p>
            <a:r>
              <a:rPr lang="en-US" altLang="en-US" b="1">
                <a:solidFill>
                  <a:schemeClr val="accent2"/>
                </a:solidFill>
              </a:rPr>
              <a:t>Correct:</a:t>
            </a:r>
            <a:r>
              <a:rPr lang="en-US" altLang="en-US"/>
              <a:t> “If a large number of samples is collected and a confidence interval is created for each sample, approximately 90% of these intervals will contain </a:t>
            </a:r>
            <a:r>
              <a:rPr lang="el-GR" altLang="en-US" i="1"/>
              <a:t>μ</a:t>
            </a:r>
            <a:r>
              <a:rPr lang="en-US" altLang="en-US"/>
              <a:t>.</a:t>
            </a:r>
          </a:p>
        </p:txBody>
      </p:sp>
      <p:sp>
        <p:nvSpPr>
          <p:cNvPr id="51203" name="Footer Placeholder 2">
            <a:extLst>
              <a:ext uri="{FF2B5EF4-FFF2-40B4-BE49-F238E27FC236}">
                <a16:creationId xmlns="" xmlns:a16="http://schemas.microsoft.com/office/drawing/2014/main" id="{A4695388-0DE0-4669-9A40-96CE153B0B3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788354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6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3">
            <a:extLst>
              <a:ext uri="{FF2B5EF4-FFF2-40B4-BE49-F238E27FC236}">
                <a16:creationId xmlns="" xmlns:a16="http://schemas.microsoft.com/office/drawing/2014/main" id="{9AC7B170-AA40-4422-BB8F-229E1A1B78C9}"/>
              </a:ext>
            </a:extLst>
          </p:cNvPr>
          <p:cNvSpPr>
            <a:spLocks noGrp="1"/>
          </p:cNvSpPr>
          <p:nvPr>
            <p:ph type="title"/>
          </p:nvPr>
        </p:nvSpPr>
        <p:spPr/>
        <p:txBody>
          <a:bodyPr/>
          <a:lstStyle/>
          <a:p>
            <a:r>
              <a:rPr lang="en-US" altLang="en-US" sz="4400" dirty="0"/>
              <a:t>Interpreting the Results</a:t>
            </a:r>
          </a:p>
        </p:txBody>
      </p:sp>
      <p:sp>
        <p:nvSpPr>
          <p:cNvPr id="52227" name="TextBox 5">
            <a:extLst>
              <a:ext uri="{FF2B5EF4-FFF2-40B4-BE49-F238E27FC236}">
                <a16:creationId xmlns="" xmlns:a16="http://schemas.microsoft.com/office/drawing/2014/main" id="{AAFF71F0-4014-417E-A821-0ABE2AFFC709}"/>
              </a:ext>
            </a:extLst>
          </p:cNvPr>
          <p:cNvSpPr txBox="1">
            <a:spLocks noChangeArrowheads="1"/>
          </p:cNvSpPr>
          <p:nvPr/>
        </p:nvSpPr>
        <p:spPr bwMode="auto">
          <a:xfrm>
            <a:off x="441325" y="1782763"/>
            <a:ext cx="4252913"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Times New Roman" panose="02020603050405020304" pitchFamily="18" charset="0"/>
              </a:rPr>
              <a:t>The horizontal segments represent 90% confidence intervals for different samples of the same size.</a:t>
            </a:r>
          </a:p>
          <a:p>
            <a:pPr eaLnBrk="1" hangingPunct="1"/>
            <a:r>
              <a:rPr lang="en-US" altLang="en-US" sz="2800" dirty="0">
                <a:latin typeface="Times New Roman" panose="02020603050405020304" pitchFamily="18" charset="0"/>
              </a:rPr>
              <a:t>In the long run, 9 of every 10 such intervals will  contain </a:t>
            </a:r>
            <a:r>
              <a:rPr lang="el-GR" altLang="en-US" sz="2800" i="1" dirty="0">
                <a:latin typeface="Times New Roman" panose="02020603050405020304" pitchFamily="18" charset="0"/>
                <a:cs typeface="Times New Roman" panose="02020603050405020304" pitchFamily="18" charset="0"/>
              </a:rPr>
              <a:t>μ</a:t>
            </a:r>
            <a:r>
              <a:rPr lang="en-US" altLang="en-US" sz="2800" dirty="0">
                <a:latin typeface="Times New Roman" panose="02020603050405020304" pitchFamily="18" charset="0"/>
                <a:cs typeface="Times New Roman" panose="02020603050405020304" pitchFamily="18" charset="0"/>
              </a:rPr>
              <a:t>.</a:t>
            </a:r>
            <a:endParaRPr lang="en-US" altLang="en-US" sz="2800" dirty="0">
              <a:latin typeface="Times New Roman" panose="02020603050405020304" pitchFamily="18" charset="0"/>
            </a:endParaRPr>
          </a:p>
          <a:p>
            <a:pPr eaLnBrk="1" hangingPunct="1"/>
            <a:endParaRPr lang="en-US" altLang="en-US" sz="2800" dirty="0">
              <a:latin typeface="Times New Roman" panose="02020603050405020304" pitchFamily="18" charset="0"/>
            </a:endParaRPr>
          </a:p>
        </p:txBody>
      </p:sp>
      <p:sp>
        <p:nvSpPr>
          <p:cNvPr id="52230" name="Footer Placeholder 2">
            <a:extLst>
              <a:ext uri="{FF2B5EF4-FFF2-40B4-BE49-F238E27FC236}">
                <a16:creationId xmlns="" xmlns:a16="http://schemas.microsoft.com/office/drawing/2014/main" id="{6D7B8E78-7699-4C04-AC5C-1E2A8B6B90C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picture containing object, antenna, sky&#10;&#10;Description generated with very high confidence">
            <a:extLst>
              <a:ext uri="{FF2B5EF4-FFF2-40B4-BE49-F238E27FC236}">
                <a16:creationId xmlns="" xmlns:a16="http://schemas.microsoft.com/office/drawing/2014/main" id="{839C8947-D24B-4442-A193-C0B3AF09A7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638384"/>
            <a:ext cx="4133670" cy="3963519"/>
          </a:xfrm>
          <a:prstGeom prst="rect">
            <a:avLst/>
          </a:prstGeom>
        </p:spPr>
      </p:pic>
    </p:spTree>
    <p:extLst>
      <p:ext uri="{BB962C8B-B14F-4D97-AF65-F5344CB8AC3E}">
        <p14:creationId xmlns:p14="http://schemas.microsoft.com/office/powerpoint/2010/main" val="10867121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3">
            <a:extLst>
              <a:ext uri="{FF2B5EF4-FFF2-40B4-BE49-F238E27FC236}">
                <a16:creationId xmlns="" xmlns:a16="http://schemas.microsoft.com/office/drawing/2014/main" id="{884973E7-E3B4-4681-8600-7684C3C8548D}"/>
              </a:ext>
            </a:extLst>
          </p:cNvPr>
          <p:cNvSpPr>
            <a:spLocks noGrp="1"/>
          </p:cNvSpPr>
          <p:nvPr>
            <p:ph type="ctrTitle"/>
          </p:nvPr>
        </p:nvSpPr>
        <p:spPr/>
        <p:txBody>
          <a:bodyPr/>
          <a:lstStyle/>
          <a:p>
            <a:pPr eaLnBrk="1" hangingPunct="1"/>
            <a:r>
              <a:rPr lang="en-US" altLang="en-US"/>
              <a:t>Section 6.1</a:t>
            </a:r>
          </a:p>
        </p:txBody>
      </p:sp>
      <p:sp>
        <p:nvSpPr>
          <p:cNvPr id="5" name="Subtitle 4">
            <a:extLst>
              <a:ext uri="{FF2B5EF4-FFF2-40B4-BE49-F238E27FC236}">
                <a16:creationId xmlns="" xmlns:a16="http://schemas.microsoft.com/office/drawing/2014/main" id="{2163E7FC-71AF-4579-9131-54700609599B}"/>
              </a:ext>
            </a:extLst>
          </p:cNvPr>
          <p:cNvSpPr>
            <a:spLocks noGrp="1"/>
          </p:cNvSpPr>
          <p:nvPr>
            <p:ph type="subTitle" idx="1"/>
          </p:nvPr>
        </p:nvSpPr>
        <p:spPr/>
        <p:txBody>
          <a:bodyPr/>
          <a:lstStyle/>
          <a:p>
            <a:pPr eaLnBrk="1" hangingPunct="1">
              <a:buFont typeface="Arial" charset="0"/>
              <a:buNone/>
              <a:defRPr/>
            </a:pPr>
            <a:r>
              <a:rPr lang="en-US" dirty="0">
                <a:ea typeface="+mn-ea"/>
              </a:rPr>
              <a:t>Confidence Intervals for the Mean </a:t>
            </a:r>
          </a:p>
          <a:p>
            <a:pPr eaLnBrk="1" hangingPunct="1">
              <a:buFont typeface="Arial" charset="0"/>
              <a:buNone/>
              <a:defRPr/>
            </a:pPr>
            <a:r>
              <a:rPr lang="en-US" dirty="0">
                <a:ea typeface="+mn-ea"/>
              </a:rPr>
              <a:t>(</a:t>
            </a:r>
            <a:r>
              <a:rPr lang="en-US" altLang="en-US" i="1" dirty="0">
                <a:ea typeface="+mn-ea"/>
                <a:sym typeface="Symbol"/>
              </a:rPr>
              <a:t></a:t>
            </a:r>
            <a:r>
              <a:rPr lang="en-US" altLang="en-US" dirty="0">
                <a:ea typeface="+mn-ea"/>
                <a:sym typeface="Symbol"/>
              </a:rPr>
              <a:t> Known</a:t>
            </a:r>
            <a:r>
              <a:rPr lang="en-US" dirty="0">
                <a:ea typeface="+mn-ea"/>
              </a:rPr>
              <a:t>)</a:t>
            </a:r>
          </a:p>
        </p:txBody>
      </p:sp>
      <p:sp>
        <p:nvSpPr>
          <p:cNvPr id="12291" name="Footer Placeholder 2">
            <a:extLst>
              <a:ext uri="{FF2B5EF4-FFF2-40B4-BE49-F238E27FC236}">
                <a16:creationId xmlns="" xmlns:a16="http://schemas.microsoft.com/office/drawing/2014/main" id="{2F0C2DEE-D71C-4FF4-A7CA-56D13FCBB03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56104895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3249" name="Rectangle 2">
                <a:extLst>
                  <a:ext uri="{FF2B5EF4-FFF2-40B4-BE49-F238E27FC236}">
                    <a16:creationId xmlns="" xmlns:a16="http://schemas.microsoft.com/office/drawing/2014/main" id="{B4E49EE5-9B63-4E5F-B667-4DFF170EC513}"/>
                  </a:ext>
                </a:extLst>
              </p:cNvPr>
              <p:cNvSpPr>
                <a:spLocks noGrp="1" noChangeArrowheads="1"/>
              </p:cNvSpPr>
              <p:nvPr>
                <p:ph type="title"/>
              </p:nvPr>
            </p:nvSpPr>
            <p:spPr/>
            <p:txBody>
              <a:bodyPr/>
              <a:lstStyle/>
              <a:p>
                <a:pPr eaLnBrk="1" hangingPunct="1"/>
                <a:r>
                  <a:rPr lang="en-US" altLang="en-US" dirty="0"/>
                  <a:t>Finding a Minimum Sample Size to Estimate </a:t>
                </a:r>
                <a14:m>
                  <m:oMath xmlns:m="http://schemas.openxmlformats.org/officeDocument/2006/math">
                    <m:r>
                      <a:rPr lang="en-US" altLang="en-US" i="1" smtClean="0">
                        <a:latin typeface="Cambria Math" panose="02040503050406030204" pitchFamily="18" charset="0"/>
                        <a:ea typeface="Cambria Math" panose="02040503050406030204" pitchFamily="18" charset="0"/>
                      </a:rPr>
                      <m:t>𝝁</m:t>
                    </m:r>
                  </m:oMath>
                </a14:m>
                <a:endParaRPr lang="en-US" altLang="en-US" dirty="0"/>
              </a:p>
            </p:txBody>
          </p:sp>
        </mc:Choice>
        <mc:Fallback xmlns="">
          <p:sp>
            <p:nvSpPr>
              <p:cNvPr id="53249" name="Rectangle 2">
                <a:extLst>
                  <a:ext uri="{FF2B5EF4-FFF2-40B4-BE49-F238E27FC236}">
                    <a16:creationId xmlns:a16="http://schemas.microsoft.com/office/drawing/2014/main" id="{B4E49EE5-9B63-4E5F-B667-4DFF170EC513}"/>
                  </a:ext>
                </a:extLst>
              </p:cNvPr>
              <p:cNvSpPr>
                <a:spLocks noGrp="1" noRot="1" noChangeAspect="1" noMove="1" noResize="1" noEditPoints="1" noAdjustHandles="1" noChangeArrowheads="1" noChangeShapeType="1" noTextEdit="1"/>
              </p:cNvSpPr>
              <p:nvPr>
                <p:ph type="title"/>
              </p:nvPr>
            </p:nvSpPr>
            <p:spPr>
              <a:blipFill>
                <a:blip r:embed="rId4"/>
                <a:stretch>
                  <a:fillRect t="-23936" b="-37234"/>
                </a:stretch>
              </a:blipFill>
            </p:spPr>
            <p:txBody>
              <a:bodyPr/>
              <a:lstStyle/>
              <a:p>
                <a:r>
                  <a:rPr lang="en-US">
                    <a:noFill/>
                  </a:rPr>
                  <a:t> </a:t>
                </a:r>
              </a:p>
            </p:txBody>
          </p:sp>
        </mc:Fallback>
      </mc:AlternateContent>
      <p:sp>
        <p:nvSpPr>
          <p:cNvPr id="12292" name="Content Placeholder 6">
            <a:extLst>
              <a:ext uri="{FF2B5EF4-FFF2-40B4-BE49-F238E27FC236}">
                <a16:creationId xmlns="" xmlns:a16="http://schemas.microsoft.com/office/drawing/2014/main" id="{9A9EA495-7F37-4288-8CB7-C54002774A9B}"/>
              </a:ext>
            </a:extLst>
          </p:cNvPr>
          <p:cNvSpPr>
            <a:spLocks noGrp="1"/>
          </p:cNvSpPr>
          <p:nvPr>
            <p:ph idx="1"/>
          </p:nvPr>
        </p:nvSpPr>
        <p:spPr>
          <a:xfrm>
            <a:off x="457200" y="1600200"/>
            <a:ext cx="8229600" cy="3944938"/>
          </a:xfrm>
        </p:spPr>
        <p:txBody>
          <a:bodyPr/>
          <a:lstStyle/>
          <a:p>
            <a:pPr>
              <a:spcBef>
                <a:spcPct val="0"/>
              </a:spcBef>
            </a:pPr>
            <a:r>
              <a:rPr lang="en-US" altLang="en-US" dirty="0"/>
              <a:t>Given a </a:t>
            </a:r>
            <a:r>
              <a:rPr lang="en-US" altLang="en-US" i="1" dirty="0"/>
              <a:t>c</a:t>
            </a:r>
            <a:r>
              <a:rPr lang="en-US" altLang="en-US" dirty="0"/>
              <a:t>-confidence level and a margin of error </a:t>
            </a:r>
            <a:r>
              <a:rPr lang="en-US" altLang="en-US" i="1" dirty="0"/>
              <a:t>E</a:t>
            </a:r>
            <a:r>
              <a:rPr lang="en-US" altLang="en-US" dirty="0"/>
              <a:t>, the minimum sample size </a:t>
            </a:r>
            <a:r>
              <a:rPr lang="en-US" altLang="en-US" i="1" dirty="0"/>
              <a:t>n</a:t>
            </a:r>
            <a:r>
              <a:rPr lang="en-US" altLang="en-US" dirty="0"/>
              <a:t> needed to estimate</a:t>
            </a:r>
            <a:r>
              <a:rPr lang="en-US" altLang="en-US" dirty="0">
                <a:sym typeface="Arial" panose="020B0604020202020204" pitchFamily="34" charset="0"/>
              </a:rPr>
              <a:t> the population mean</a:t>
            </a:r>
            <a:r>
              <a:rPr lang="en-US" altLang="en-US" dirty="0"/>
              <a:t> </a:t>
            </a:r>
            <a:r>
              <a:rPr lang="en-US" altLang="en-US" i="1" dirty="0">
                <a:sym typeface="Symbol" panose="05050102010706020507" pitchFamily="18" charset="2"/>
              </a:rPr>
              <a:t></a:t>
            </a:r>
            <a:r>
              <a:rPr lang="en-US" altLang="en-US" dirty="0">
                <a:sym typeface="Arial" panose="020B0604020202020204" pitchFamily="34" charset="0"/>
              </a:rPr>
              <a:t> is</a:t>
            </a:r>
          </a:p>
          <a:p>
            <a:pPr>
              <a:spcBef>
                <a:spcPct val="0"/>
              </a:spcBef>
            </a:pPr>
            <a:endParaRPr lang="en-US" altLang="en-US" dirty="0">
              <a:sym typeface="Arial" panose="020B0604020202020204" pitchFamily="34" charset="0"/>
            </a:endParaRPr>
          </a:p>
          <a:p>
            <a:pPr>
              <a:spcBef>
                <a:spcPct val="0"/>
              </a:spcBef>
            </a:pPr>
            <a:endParaRPr lang="en-US" altLang="en-US" dirty="0">
              <a:sym typeface="Arial" panose="020B0604020202020204" pitchFamily="34" charset="0"/>
            </a:endParaRPr>
          </a:p>
          <a:p>
            <a:pPr>
              <a:spcBef>
                <a:spcPct val="0"/>
              </a:spcBef>
            </a:pPr>
            <a:endParaRPr lang="en-US" altLang="en-US" dirty="0">
              <a:sym typeface="Arial" panose="020B0604020202020204" pitchFamily="34" charset="0"/>
            </a:endParaRPr>
          </a:p>
          <a:p>
            <a:pPr>
              <a:spcBef>
                <a:spcPct val="0"/>
              </a:spcBef>
            </a:pPr>
            <a:r>
              <a:rPr lang="en-US" altLang="en-US" dirty="0">
                <a:sym typeface="Arial" panose="020B0604020202020204" pitchFamily="34" charset="0"/>
              </a:rPr>
              <a:t>If </a:t>
            </a:r>
            <a:r>
              <a:rPr lang="en-US" altLang="en-US" i="1" dirty="0">
                <a:sym typeface="Arial" panose="020B0604020202020204" pitchFamily="34" charset="0"/>
              </a:rPr>
              <a:t>n</a:t>
            </a:r>
            <a:r>
              <a:rPr lang="en-US" altLang="en-US" dirty="0">
                <a:sym typeface="Arial" panose="020B0604020202020204" pitchFamily="34" charset="0"/>
              </a:rPr>
              <a:t> is not a while number, then round n up to the next whole number.</a:t>
            </a:r>
          </a:p>
          <a:p>
            <a:pPr>
              <a:spcBef>
                <a:spcPct val="0"/>
              </a:spcBef>
            </a:pPr>
            <a:r>
              <a:rPr lang="en-US" altLang="en-US" dirty="0">
                <a:sym typeface="Arial" panose="020B0604020202020204" pitchFamily="34" charset="0"/>
              </a:rPr>
              <a:t>If </a:t>
            </a:r>
            <a:r>
              <a:rPr lang="en-US" altLang="en-US" i="1" dirty="0">
                <a:sym typeface="Symbol" panose="05050102010706020507" pitchFamily="18" charset="2"/>
              </a:rPr>
              <a:t> </a:t>
            </a:r>
            <a:r>
              <a:rPr lang="en-US" altLang="en-US" dirty="0">
                <a:sym typeface="Symbol" panose="05050102010706020507" pitchFamily="18" charset="2"/>
              </a:rPr>
              <a:t>is unknown, you can estimate it using </a:t>
            </a:r>
            <a:r>
              <a:rPr lang="en-US" altLang="en-US" i="1" dirty="0">
                <a:sym typeface="Symbol" panose="05050102010706020507" pitchFamily="18" charset="2"/>
              </a:rPr>
              <a:t>s</a:t>
            </a:r>
            <a:r>
              <a:rPr lang="en-US" altLang="en-US" dirty="0">
                <a:sym typeface="Symbol" panose="05050102010706020507" pitchFamily="18" charset="2"/>
              </a:rPr>
              <a:t> provided you have a preliminary sample with at least 30 members.</a:t>
            </a:r>
          </a:p>
          <a:p>
            <a:pPr eaLnBrk="1" hangingPunct="1"/>
            <a:endParaRPr lang="en-US" altLang="en-US" dirty="0"/>
          </a:p>
        </p:txBody>
      </p:sp>
      <p:graphicFrame>
        <p:nvGraphicFramePr>
          <p:cNvPr id="1090566" name="Object 6">
            <a:extLst>
              <a:ext uri="{FF2B5EF4-FFF2-40B4-BE49-F238E27FC236}">
                <a16:creationId xmlns="" xmlns:a16="http://schemas.microsoft.com/office/drawing/2014/main" id="{E2F4D045-0A66-4E7A-83F8-3AF7F930A250}"/>
              </a:ext>
            </a:extLst>
          </p:cNvPr>
          <p:cNvGraphicFramePr>
            <a:graphicFrameLocks noChangeAspect="1"/>
          </p:cNvGraphicFramePr>
          <p:nvPr>
            <p:extLst>
              <p:ext uri="{D42A27DB-BD31-4B8C-83A1-F6EECF244321}">
                <p14:modId xmlns:p14="http://schemas.microsoft.com/office/powerpoint/2010/main" val="2412488518"/>
              </p:ext>
            </p:extLst>
          </p:nvPr>
        </p:nvGraphicFramePr>
        <p:xfrm>
          <a:off x="3181350" y="2978150"/>
          <a:ext cx="1860550" cy="1127125"/>
        </p:xfrm>
        <a:graphic>
          <a:graphicData uri="http://schemas.openxmlformats.org/presentationml/2006/ole">
            <mc:AlternateContent xmlns:mc="http://schemas.openxmlformats.org/markup-compatibility/2006">
              <mc:Choice xmlns:v="urn:schemas-microsoft-com:vml" Requires="v">
                <p:oleObj spid="_x0000_s12312" name="Equation" r:id="rId5" imgW="774360" imgH="469800" progId="Equation.DSMT4">
                  <p:embed/>
                </p:oleObj>
              </mc:Choice>
              <mc:Fallback>
                <p:oleObj name="Equation" r:id="rId5" imgW="774360" imgH="469800" progId="Equation.DSMT4">
                  <p:embed/>
                  <p:pic>
                    <p:nvPicPr>
                      <p:cNvPr id="1090566" name="Object 6">
                        <a:extLst>
                          <a:ext uri="{FF2B5EF4-FFF2-40B4-BE49-F238E27FC236}">
                            <a16:creationId xmlns="" xmlns:a16="http://schemas.microsoft.com/office/drawing/2014/main" id="{E2F4D045-0A66-4E7A-83F8-3AF7F930A250}"/>
                          </a:ext>
                        </a:extLst>
                      </p:cNvPr>
                      <p:cNvPicPr>
                        <a:picLocks noChangeAspect="1" noChangeArrowheads="1"/>
                      </p:cNvPicPr>
                      <p:nvPr/>
                    </p:nvPicPr>
                    <p:blipFill>
                      <a:blip r:embed="rId6"/>
                      <a:srcRect/>
                      <a:stretch>
                        <a:fillRect/>
                      </a:stretch>
                    </p:blipFill>
                    <p:spPr bwMode="auto">
                      <a:xfrm>
                        <a:off x="3181350" y="2978150"/>
                        <a:ext cx="1860550"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53252" name="Footer Placeholder 2">
            <a:extLst>
              <a:ext uri="{FF2B5EF4-FFF2-40B4-BE49-F238E27FC236}">
                <a16:creationId xmlns="" xmlns:a16="http://schemas.microsoft.com/office/drawing/2014/main" id="{ADAB3C2E-1E15-4CE5-80B6-66CB50E9941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462790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0905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 xmlns:a16="http://schemas.microsoft.com/office/drawing/2014/main" id="{DD627881-1495-4E9E-9CE4-E3EB2119AF5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Example: Determining a Minimum Sample Size</a:t>
            </a:r>
          </a:p>
        </p:txBody>
      </p:sp>
      <p:sp>
        <p:nvSpPr>
          <p:cNvPr id="55298" name="Content Placeholder 11">
            <a:extLst>
              <a:ext uri="{FF2B5EF4-FFF2-40B4-BE49-F238E27FC236}">
                <a16:creationId xmlns="" xmlns:a16="http://schemas.microsoft.com/office/drawing/2014/main" id="{724D00DC-5530-4E82-B1F7-43F77ECE60EC}"/>
              </a:ext>
            </a:extLst>
          </p:cNvPr>
          <p:cNvSpPr>
            <a:spLocks noGrp="1"/>
          </p:cNvSpPr>
          <p:nvPr>
            <p:ph idx="1"/>
          </p:nvPr>
        </p:nvSpPr>
        <p:spPr>
          <a:xfrm>
            <a:off x="457200" y="1600200"/>
            <a:ext cx="8229600" cy="2713182"/>
          </a:xfrm>
        </p:spPr>
        <p:txBody>
          <a:bodyPr/>
          <a:lstStyle/>
          <a:p>
            <a:pPr marL="0" indent="0">
              <a:buNone/>
            </a:pPr>
            <a:r>
              <a:rPr lang="en-US" dirty="0"/>
              <a:t>The researcher in Example 1 wants to estimate the mean number of hours spent on required athletic activities by all student-athletes in the conference. How many student-athletes must be included in the sample to be 95% confident that the sample mean is within 0.5 hour of the population mean?</a:t>
            </a:r>
            <a:endParaRPr lang="en-US" altLang="en-US" dirty="0"/>
          </a:p>
        </p:txBody>
      </p:sp>
      <p:sp>
        <p:nvSpPr>
          <p:cNvPr id="55299" name="Footer Placeholder 2">
            <a:extLst>
              <a:ext uri="{FF2B5EF4-FFF2-40B4-BE49-F238E27FC236}">
                <a16:creationId xmlns="" xmlns:a16="http://schemas.microsoft.com/office/drawing/2014/main" id="{AFBF70EB-319A-485D-8062-570DF2A18C1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40050581"/>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 xmlns:a16="http://schemas.microsoft.com/office/drawing/2014/main" id="{52A5010F-E01A-4E32-ACD2-A269DF321F6C}"/>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cs typeface="+mj-cs"/>
              </a:rPr>
              <a:t>Solution: Determining a Minimum Sample Size</a:t>
            </a:r>
          </a:p>
        </p:txBody>
      </p:sp>
      <p:sp>
        <p:nvSpPr>
          <p:cNvPr id="59397" name="Footer Placeholder 2">
            <a:extLst>
              <a:ext uri="{FF2B5EF4-FFF2-40B4-BE49-F238E27FC236}">
                <a16:creationId xmlns="" xmlns:a16="http://schemas.microsoft.com/office/drawing/2014/main" id="{52E9AE46-E5C0-47C0-BBB8-72E43527EBE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31A72EFD-C932-45BD-B63B-B334B9EFC537}"/>
                  </a:ext>
                </a:extLst>
              </p:cNvPr>
              <p:cNvSpPr>
                <a:spLocks noGrp="1"/>
              </p:cNvSpPr>
              <p:nvPr>
                <p:ph idx="1"/>
              </p:nvPr>
            </p:nvSpPr>
            <p:spPr/>
            <p:txBody>
              <a:bodyPr/>
              <a:lstStyle/>
              <a:p>
                <a:pPr>
                  <a:spcBef>
                    <a:spcPts val="0"/>
                  </a:spcBef>
                </a:pPr>
                <a:r>
                  <a:rPr lang="en-US" dirty="0"/>
                  <a:t>Using </a:t>
                </a:r>
                <a:r>
                  <a:rPr lang="en-US" i="1" dirty="0"/>
                  <a:t>c </a:t>
                </a:r>
                <a:r>
                  <a:rPr lang="en-US" dirty="0"/>
                  <a:t>= 0.95, </a:t>
                </a:r>
                <a:r>
                  <a:rPr lang="en-US" i="1" dirty="0" err="1"/>
                  <a:t>z</a:t>
                </a:r>
                <a:r>
                  <a:rPr lang="en-US" i="1" baseline="-25000" dirty="0" err="1"/>
                  <a:t>c</a:t>
                </a:r>
                <a:r>
                  <a:rPr lang="en-US" i="1" dirty="0"/>
                  <a:t> </a:t>
                </a:r>
                <a:r>
                  <a:rPr lang="en-US" dirty="0"/>
                  <a:t>= 1.96, </a:t>
                </a:r>
                <a14:m>
                  <m:oMath xmlns:m="http://schemas.openxmlformats.org/officeDocument/2006/math">
                    <m:r>
                      <a:rPr lang="en-US" i="1" smtClean="0">
                        <a:latin typeface="Cambria Math" panose="02040503050406030204" pitchFamily="18" charset="0"/>
                        <a:ea typeface="Cambria Math" panose="02040503050406030204" pitchFamily="18" charset="0"/>
                      </a:rPr>
                      <m:t>𝜎</m:t>
                    </m:r>
                  </m:oMath>
                </a14:m>
                <a:r>
                  <a:rPr lang="en-US" dirty="0"/>
                  <a:t> = 2.3 (from Example 2), and </a:t>
                </a:r>
                <a:r>
                  <a:rPr lang="en-US" i="1" dirty="0"/>
                  <a:t>E </a:t>
                </a:r>
                <a:r>
                  <a:rPr lang="en-US" dirty="0"/>
                  <a:t>= 0.5, you can solve for the minimum sample size </a:t>
                </a:r>
                <a:r>
                  <a:rPr lang="en-US" i="1" dirty="0"/>
                  <a:t>n</a:t>
                </a:r>
                <a:r>
                  <a:rPr lang="en-US" dirty="0"/>
                  <a:t>.</a:t>
                </a:r>
              </a:p>
              <a:p>
                <a:pPr marL="0" indent="0" algn="ctr">
                  <a:spcBef>
                    <a:spcPts val="0"/>
                  </a:spcBef>
                  <a:buNone/>
                </a:pPr>
                <a:r>
                  <a:rPr lang="en-US" i="1" dirty="0">
                    <a:solidFill>
                      <a:srgbClr val="AE0337"/>
                    </a:solidFill>
                  </a:rPr>
                  <a:t>n </a:t>
                </a:r>
                <a:r>
                  <a:rPr lang="en-US" dirty="0">
                    <a:solidFill>
                      <a:srgbClr val="AE0337"/>
                    </a:solidFill>
                  </a:rPr>
                  <a:t>= </a:t>
                </a:r>
                <a14:m>
                  <m:oMath xmlns:m="http://schemas.openxmlformats.org/officeDocument/2006/math">
                    <m:d>
                      <m:dPr>
                        <m:ctrlPr>
                          <a:rPr lang="en-US" i="1" dirty="0" smtClean="0">
                            <a:solidFill>
                              <a:srgbClr val="AE0337"/>
                            </a:solidFill>
                            <a:latin typeface="Cambria Math" panose="02040503050406030204" pitchFamily="18" charset="0"/>
                          </a:rPr>
                        </m:ctrlPr>
                      </m:dPr>
                      <m:e>
                        <m:f>
                          <m:fPr>
                            <m:ctrlPr>
                              <a:rPr lang="en-US" i="1" dirty="0" smtClean="0">
                                <a:solidFill>
                                  <a:srgbClr val="AE0337"/>
                                </a:solidFill>
                                <a:latin typeface="Cambria Math" panose="02040503050406030204" pitchFamily="18" charset="0"/>
                              </a:rPr>
                            </m:ctrlPr>
                          </m:fPr>
                          <m:num>
                            <m:r>
                              <m:rPr>
                                <m:nor/>
                              </m:rPr>
                              <a:rPr lang="en-US" i="1" dirty="0">
                                <a:solidFill>
                                  <a:srgbClr val="AE0337"/>
                                </a:solidFill>
                              </a:rPr>
                              <m:t>z</m:t>
                            </m:r>
                            <m:r>
                              <m:rPr>
                                <m:nor/>
                              </m:rPr>
                              <a:rPr lang="en-US" i="1" baseline="-25000" dirty="0">
                                <a:solidFill>
                                  <a:srgbClr val="AE0337"/>
                                </a:solidFill>
                              </a:rPr>
                              <m:t>c</m:t>
                            </m:r>
                            <m:r>
                              <m:rPr>
                                <m:nor/>
                              </m:rPr>
                              <a:rPr lang="en-US" i="1" dirty="0">
                                <a:solidFill>
                                  <a:srgbClr val="AE0337"/>
                                </a:solidFill>
                                <a:sym typeface="Symbol" panose="05050102010706020507" pitchFamily="18" charset="2"/>
                              </a:rPr>
                              <m:t></m:t>
                            </m:r>
                            <m:r>
                              <m:rPr>
                                <m:nor/>
                              </m:rPr>
                              <a:rPr lang="en-US" i="1" dirty="0">
                                <a:solidFill>
                                  <a:srgbClr val="AE0337"/>
                                </a:solidFill>
                              </a:rPr>
                              <m:t> </m:t>
                            </m:r>
                          </m:num>
                          <m:den>
                            <m:r>
                              <m:rPr>
                                <m:nor/>
                              </m:rPr>
                              <a:rPr lang="en-US" i="1" dirty="0">
                                <a:solidFill>
                                  <a:srgbClr val="AE0337"/>
                                </a:solidFill>
                              </a:rPr>
                              <m:t>E</m:t>
                            </m:r>
                            <m:r>
                              <m:rPr>
                                <m:nor/>
                              </m:rPr>
                              <a:rPr lang="en-US" i="1" dirty="0">
                                <a:solidFill>
                                  <a:srgbClr val="AE0337"/>
                                </a:solidFill>
                              </a:rPr>
                              <m:t> </m:t>
                            </m:r>
                          </m:den>
                        </m:f>
                      </m:e>
                    </m:d>
                  </m:oMath>
                </a14:m>
                <a:r>
                  <a:rPr lang="en-US" baseline="60000" dirty="0">
                    <a:solidFill>
                      <a:srgbClr val="AE0337"/>
                    </a:solidFill>
                  </a:rPr>
                  <a:t>2 </a:t>
                </a:r>
                <a:r>
                  <a:rPr lang="en-US" dirty="0">
                    <a:solidFill>
                      <a:srgbClr val="AE0337"/>
                    </a:solidFill>
                  </a:rPr>
                  <a:t>= </a:t>
                </a:r>
                <a14:m>
                  <m:oMath xmlns:m="http://schemas.openxmlformats.org/officeDocument/2006/math">
                    <m:d>
                      <m:dPr>
                        <m:ctrlPr>
                          <a:rPr lang="en-US" i="1" dirty="0">
                            <a:solidFill>
                              <a:srgbClr val="AE0337"/>
                            </a:solidFill>
                            <a:latin typeface="Cambria Math" panose="02040503050406030204" pitchFamily="18" charset="0"/>
                          </a:rPr>
                        </m:ctrlPr>
                      </m:dPr>
                      <m:e>
                        <m:f>
                          <m:fPr>
                            <m:ctrlPr>
                              <a:rPr lang="en-US" i="1" dirty="0">
                                <a:solidFill>
                                  <a:srgbClr val="AE0337"/>
                                </a:solidFill>
                                <a:latin typeface="Cambria Math" panose="02040503050406030204" pitchFamily="18" charset="0"/>
                              </a:rPr>
                            </m:ctrlPr>
                          </m:fPr>
                          <m:num>
                            <m:r>
                              <m:rPr>
                                <m:nor/>
                              </m:rPr>
                              <a:rPr lang="en-US" dirty="0">
                                <a:solidFill>
                                  <a:srgbClr val="AE0337"/>
                                </a:solidFill>
                              </a:rPr>
                              <m:t>1.96 </m:t>
                            </m:r>
                            <m:r>
                              <a:rPr lang="en-US" i="1" dirty="0">
                                <a:solidFill>
                                  <a:srgbClr val="AE0337"/>
                                </a:solidFill>
                                <a:latin typeface="Cambria Math" panose="02040503050406030204" pitchFamily="18" charset="0"/>
                                <a:ea typeface="Cambria Math" panose="02040503050406030204" pitchFamily="18" charset="0"/>
                              </a:rPr>
                              <m:t>∙</m:t>
                            </m:r>
                            <m:r>
                              <m:rPr>
                                <m:nor/>
                              </m:rPr>
                              <a:rPr lang="en-US" dirty="0">
                                <a:solidFill>
                                  <a:srgbClr val="AE0337"/>
                                </a:solidFill>
                              </a:rPr>
                              <m:t> 2.3 </m:t>
                            </m:r>
                          </m:num>
                          <m:den>
                            <m:r>
                              <m:rPr>
                                <m:nor/>
                              </m:rPr>
                              <a:rPr lang="en-US" b="0" dirty="0" smtClean="0">
                                <a:solidFill>
                                  <a:srgbClr val="AE0337"/>
                                </a:solidFill>
                              </a:rPr>
                              <m:t>0.5</m:t>
                            </m:r>
                          </m:den>
                        </m:f>
                      </m:e>
                    </m:d>
                  </m:oMath>
                </a14:m>
                <a:r>
                  <a:rPr lang="en-US" baseline="60000" dirty="0">
                    <a:solidFill>
                      <a:srgbClr val="AE0337"/>
                    </a:solidFill>
                  </a:rPr>
                  <a:t>2 </a:t>
                </a:r>
                <a:r>
                  <a:rPr lang="en-US" dirty="0">
                    <a:solidFill>
                      <a:srgbClr val="AE0337"/>
                    </a:solidFill>
                  </a:rPr>
                  <a:t> </a:t>
                </a:r>
                <a14:m>
                  <m:oMath xmlns:m="http://schemas.openxmlformats.org/officeDocument/2006/math">
                    <m:r>
                      <a:rPr lang="en-US" i="1"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 81.29.</a:t>
                </a:r>
              </a:p>
              <a:p>
                <a:pPr>
                  <a:spcBef>
                    <a:spcPts val="0"/>
                  </a:spcBef>
                </a:pPr>
                <a:r>
                  <a:rPr lang="en-US" dirty="0"/>
                  <a:t>Because </a:t>
                </a:r>
                <a:r>
                  <a:rPr lang="en-US" i="1" dirty="0"/>
                  <a:t>n </a:t>
                </a:r>
                <a:r>
                  <a:rPr lang="en-US" dirty="0"/>
                  <a:t>is not a whole number, round up to 82. So, the researcher needs at least 82 student-athletes in the sample.</a:t>
                </a:r>
              </a:p>
              <a:p>
                <a:pPr>
                  <a:spcBef>
                    <a:spcPts val="0"/>
                  </a:spcBef>
                </a:pPr>
                <a:r>
                  <a:rPr lang="en-US" dirty="0"/>
                  <a:t>The researcher has 40 student-athletes, so the sample needs 42 more members. Note that 82 is the </a:t>
                </a:r>
                <a:r>
                  <a:rPr lang="en-US" i="1" dirty="0"/>
                  <a:t>minimum </a:t>
                </a:r>
                <a:r>
                  <a:rPr lang="en-US" dirty="0"/>
                  <a:t>number of student-athletes to include in the sample.</a:t>
                </a:r>
              </a:p>
            </p:txBody>
          </p:sp>
        </mc:Choice>
        <mc:Fallback xmlns="">
          <p:sp>
            <p:nvSpPr>
              <p:cNvPr id="3" name="Content Placeholder 2">
                <a:extLst>
                  <a:ext uri="{FF2B5EF4-FFF2-40B4-BE49-F238E27FC236}">
                    <a16:creationId xmlns:a16="http://schemas.microsoft.com/office/drawing/2014/main" id="{31A72EFD-C932-45BD-B63B-B334B9EFC537}"/>
                  </a:ext>
                </a:extLst>
              </p:cNvPr>
              <p:cNvSpPr>
                <a:spLocks noGrp="1" noRot="1" noChangeAspect="1" noMove="1" noResize="1" noEditPoints="1" noAdjustHandles="1" noChangeArrowheads="1" noChangeShapeType="1" noTextEdit="1"/>
              </p:cNvSpPr>
              <p:nvPr>
                <p:ph idx="1"/>
              </p:nvPr>
            </p:nvSpPr>
            <p:spPr>
              <a:blipFill>
                <a:blip r:embed="rId3"/>
                <a:stretch>
                  <a:fillRect l="-1333" t="-1482" r="-2000" b="-5930"/>
                </a:stretch>
              </a:blipFill>
            </p:spPr>
            <p:txBody>
              <a:bodyPr/>
              <a:lstStyle/>
              <a:p>
                <a:r>
                  <a:rPr lang="en-US">
                    <a:noFill/>
                  </a:rPr>
                  <a:t> </a:t>
                </a:r>
              </a:p>
            </p:txBody>
          </p:sp>
        </mc:Fallback>
      </mc:AlternateContent>
    </p:spTree>
    <p:extLst>
      <p:ext uri="{BB962C8B-B14F-4D97-AF65-F5344CB8AC3E}">
        <p14:creationId xmlns:p14="http://schemas.microsoft.com/office/powerpoint/2010/main" val="29136773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 xmlns:a16="http://schemas.microsoft.com/office/drawing/2014/main" id="{5C342608-EB03-4950-884D-655E12147E63}"/>
              </a:ext>
            </a:extLst>
          </p:cNvPr>
          <p:cNvSpPr>
            <a:spLocks noGrp="1"/>
          </p:cNvSpPr>
          <p:nvPr>
            <p:ph type="title"/>
          </p:nvPr>
        </p:nvSpPr>
        <p:spPr/>
        <p:txBody>
          <a:bodyPr/>
          <a:lstStyle/>
          <a:p>
            <a:pPr eaLnBrk="1" hangingPunct="1"/>
            <a:r>
              <a:rPr lang="en-US" altLang="en-US"/>
              <a:t>Section 6.1 Objectives</a:t>
            </a:r>
          </a:p>
        </p:txBody>
      </p:sp>
      <mc:AlternateContent xmlns:mc="http://schemas.openxmlformats.org/markup-compatibility/2006" xmlns:a14="http://schemas.microsoft.com/office/drawing/2010/main">
        <mc:Choice Requires="a14">
          <p:sp>
            <p:nvSpPr>
              <p:cNvPr id="13314" name="Content Placeholder 2">
                <a:extLst>
                  <a:ext uri="{FF2B5EF4-FFF2-40B4-BE49-F238E27FC236}">
                    <a16:creationId xmlns="" xmlns:a16="http://schemas.microsoft.com/office/drawing/2014/main" id="{31D9CCC6-C3E7-4FDB-9901-67A79FFCFF8E}"/>
                  </a:ext>
                </a:extLst>
              </p:cNvPr>
              <p:cNvSpPr>
                <a:spLocks noGrp="1"/>
              </p:cNvSpPr>
              <p:nvPr>
                <p:ph idx="1"/>
              </p:nvPr>
            </p:nvSpPr>
            <p:spPr/>
            <p:txBody>
              <a:bodyPr/>
              <a:lstStyle/>
              <a:p>
                <a:pPr eaLnBrk="1" hangingPunct="1"/>
                <a:r>
                  <a:rPr lang="en-US" altLang="en-US" dirty="0"/>
                  <a:t>How to find a point estimate and a margin of error</a:t>
                </a:r>
              </a:p>
              <a:p>
                <a:pPr eaLnBrk="1" hangingPunct="1"/>
                <a:r>
                  <a:rPr lang="en-US" altLang="en-US" dirty="0"/>
                  <a:t>How to construct and interpret confidence intervals for the population mean when </a:t>
                </a:r>
                <a14:m>
                  <m:oMath xmlns:m="http://schemas.openxmlformats.org/officeDocument/2006/math">
                    <m:r>
                      <a:rPr lang="en-US" altLang="en-US" i="1" smtClean="0">
                        <a:latin typeface="Cambria Math" panose="02040503050406030204" pitchFamily="18" charset="0"/>
                        <a:ea typeface="Cambria Math" panose="02040503050406030204" pitchFamily="18" charset="0"/>
                      </a:rPr>
                      <m:t>𝜎</m:t>
                    </m:r>
                  </m:oMath>
                </a14:m>
                <a:r>
                  <a:rPr lang="en-US" altLang="en-US" dirty="0"/>
                  <a:t> is known</a:t>
                </a:r>
              </a:p>
              <a:p>
                <a:pPr eaLnBrk="1" hangingPunct="1"/>
                <a:r>
                  <a:rPr lang="en-US" altLang="en-US" dirty="0"/>
                  <a:t>How to determine the minimum sample size required when estimating a population mean</a:t>
                </a:r>
                <a:endParaRPr lang="en-US" altLang="en-US" i="1" dirty="0"/>
              </a:p>
            </p:txBody>
          </p:sp>
        </mc:Choice>
        <mc:Fallback xmlns="">
          <p:sp>
            <p:nvSpPr>
              <p:cNvPr id="13314" name="Content Placeholder 2">
                <a:extLst>
                  <a:ext uri="{FF2B5EF4-FFF2-40B4-BE49-F238E27FC236}">
                    <a16:creationId xmlns:a16="http://schemas.microsoft.com/office/drawing/2014/main" id="{31D9CCC6-C3E7-4FDB-9901-67A79FFCFF8E}"/>
                  </a:ext>
                </a:extLst>
              </p:cNvPr>
              <p:cNvSpPr>
                <a:spLocks noGrp="1" noRot="1" noChangeAspect="1" noMove="1" noResize="1" noEditPoints="1" noAdjustHandles="1" noChangeArrowheads="1" noChangeShapeType="1" noTextEdit="1"/>
              </p:cNvSpPr>
              <p:nvPr>
                <p:ph idx="1"/>
              </p:nvPr>
            </p:nvSpPr>
            <p:spPr>
              <a:blipFill>
                <a:blip r:embed="rId2"/>
                <a:stretch>
                  <a:fillRect l="-1333" t="-1482" r="-815"/>
                </a:stretch>
              </a:blipFill>
            </p:spPr>
            <p:txBody>
              <a:bodyPr/>
              <a:lstStyle/>
              <a:p>
                <a:r>
                  <a:rPr lang="en-US">
                    <a:noFill/>
                  </a:rPr>
                  <a:t> </a:t>
                </a:r>
              </a:p>
            </p:txBody>
          </p:sp>
        </mc:Fallback>
      </mc:AlternateContent>
      <p:sp>
        <p:nvSpPr>
          <p:cNvPr id="13315" name="Footer Placeholder 2">
            <a:extLst>
              <a:ext uri="{FF2B5EF4-FFF2-40B4-BE49-F238E27FC236}">
                <a16:creationId xmlns="" xmlns:a16="http://schemas.microsoft.com/office/drawing/2014/main" id="{158B0728-368C-4B3C-98EF-9A6E72163B6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7238539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 xmlns:a16="http://schemas.microsoft.com/office/drawing/2014/main" id="{7487AAAA-17EA-4B73-9C41-FB34FB0B202F}"/>
              </a:ext>
            </a:extLst>
          </p:cNvPr>
          <p:cNvSpPr>
            <a:spLocks noGrp="1" noChangeArrowheads="1"/>
          </p:cNvSpPr>
          <p:nvPr>
            <p:ph type="title"/>
          </p:nvPr>
        </p:nvSpPr>
        <p:spPr/>
        <p:txBody>
          <a:bodyPr/>
          <a:lstStyle/>
          <a:p>
            <a:pPr eaLnBrk="1" hangingPunct="1"/>
            <a:r>
              <a:rPr lang="en-US" altLang="en-US"/>
              <a:t>Point Estimate for Population </a:t>
            </a:r>
            <a:r>
              <a:rPr lang="el-GR" altLang="en-US" i="1"/>
              <a:t>μ</a:t>
            </a:r>
          </a:p>
        </p:txBody>
      </p:sp>
      <p:sp>
        <p:nvSpPr>
          <p:cNvPr id="1029" name="Content Placeholder 8">
            <a:extLst>
              <a:ext uri="{FF2B5EF4-FFF2-40B4-BE49-F238E27FC236}">
                <a16:creationId xmlns="" xmlns:a16="http://schemas.microsoft.com/office/drawing/2014/main" id="{08845E80-EDD0-46FD-93EA-DD1C120A2359}"/>
              </a:ext>
            </a:extLst>
          </p:cNvPr>
          <p:cNvSpPr>
            <a:spLocks noGrp="1"/>
          </p:cNvSpPr>
          <p:nvPr>
            <p:ph idx="1"/>
          </p:nvPr>
        </p:nvSpPr>
        <p:spPr>
          <a:xfrm>
            <a:off x="457200" y="1600200"/>
            <a:ext cx="8229600" cy="2449513"/>
          </a:xfrm>
        </p:spPr>
        <p:txBody>
          <a:bodyPr/>
          <a:lstStyle/>
          <a:p>
            <a:pPr eaLnBrk="1" hangingPunct="1">
              <a:buFont typeface="Arial" panose="020B0604020202020204" pitchFamily="34" charset="0"/>
              <a:buNone/>
            </a:pPr>
            <a:r>
              <a:rPr lang="en-US" altLang="en-US" b="1" dirty="0">
                <a:solidFill>
                  <a:schemeClr val="accent2"/>
                </a:solidFill>
              </a:rPr>
              <a:t>Point Estimate</a:t>
            </a:r>
          </a:p>
          <a:p>
            <a:pPr eaLnBrk="1" hangingPunct="1"/>
            <a:r>
              <a:rPr lang="en-US" altLang="en-US" dirty="0"/>
              <a:t>A single value estimate for a population parameter</a:t>
            </a:r>
          </a:p>
          <a:p>
            <a:pPr eaLnBrk="1" hangingPunct="1"/>
            <a:r>
              <a:rPr lang="en-US" altLang="en-US" dirty="0"/>
              <a:t>The most unbiased point estimate of the population mean </a:t>
            </a:r>
            <a:r>
              <a:rPr lang="el-GR" altLang="en-US" i="1" dirty="0"/>
              <a:t>μ</a:t>
            </a:r>
            <a:r>
              <a:rPr lang="en-US" altLang="en-US" dirty="0"/>
              <a:t> is the sample mean</a:t>
            </a:r>
          </a:p>
        </p:txBody>
      </p:sp>
      <p:graphicFrame>
        <p:nvGraphicFramePr>
          <p:cNvPr id="1026" name="Object 2">
            <a:extLst>
              <a:ext uri="{FF2B5EF4-FFF2-40B4-BE49-F238E27FC236}">
                <a16:creationId xmlns="" xmlns:a16="http://schemas.microsoft.com/office/drawing/2014/main" id="{47CB449D-ECE2-4DD7-BE1A-680F7EA4BBC6}"/>
              </a:ext>
            </a:extLst>
          </p:cNvPr>
          <p:cNvGraphicFramePr>
            <a:graphicFrameLocks noChangeAspect="1"/>
          </p:cNvGraphicFramePr>
          <p:nvPr>
            <p:extLst>
              <p:ext uri="{D42A27DB-BD31-4B8C-83A1-F6EECF244321}">
                <p14:modId xmlns:p14="http://schemas.microsoft.com/office/powerpoint/2010/main" val="41941186"/>
              </p:ext>
            </p:extLst>
          </p:nvPr>
        </p:nvGraphicFramePr>
        <p:xfrm>
          <a:off x="4776287" y="3135634"/>
          <a:ext cx="346075" cy="409575"/>
        </p:xfrm>
        <a:graphic>
          <a:graphicData uri="http://schemas.openxmlformats.org/presentationml/2006/ole">
            <mc:AlternateContent xmlns:mc="http://schemas.openxmlformats.org/markup-compatibility/2006">
              <mc:Choice xmlns:v="urn:schemas-microsoft-com:vml" Requires="v">
                <p:oleObj spid="_x0000_s1070" name="Equation" r:id="rId4" imgW="139579" imgH="164957" progId="Equation.DSMT4">
                  <p:embed/>
                </p:oleObj>
              </mc:Choice>
              <mc:Fallback>
                <p:oleObj name="Equation" r:id="rId4" imgW="139579" imgH="164957" progId="Equation.DSMT4">
                  <p:embed/>
                  <p:pic>
                    <p:nvPicPr>
                      <p:cNvPr id="1026" name="Object 2">
                        <a:extLst>
                          <a:ext uri="{FF2B5EF4-FFF2-40B4-BE49-F238E27FC236}">
                            <a16:creationId xmlns="" xmlns:a16="http://schemas.microsoft.com/office/drawing/2014/main" id="{47CB449D-ECE2-4DD7-BE1A-680F7EA4BB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6287" y="3135634"/>
                        <a:ext cx="34607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 name="Table 10">
            <a:extLst>
              <a:ext uri="{FF2B5EF4-FFF2-40B4-BE49-F238E27FC236}">
                <a16:creationId xmlns="" xmlns:a16="http://schemas.microsoft.com/office/drawing/2014/main" id="{8769F359-C013-46D4-A2C5-7E13D24E3B52}"/>
              </a:ext>
            </a:extLst>
          </p:cNvPr>
          <p:cNvGraphicFramePr>
            <a:graphicFrameLocks noGrp="1"/>
          </p:cNvGraphicFramePr>
          <p:nvPr/>
        </p:nvGraphicFramePr>
        <p:xfrm>
          <a:off x="1349375" y="4146550"/>
          <a:ext cx="5341938" cy="1463997"/>
        </p:xfrm>
        <a:graphic>
          <a:graphicData uri="http://schemas.openxmlformats.org/drawingml/2006/table">
            <a:tbl>
              <a:tblPr/>
              <a:tblGrid>
                <a:gridCol w="3135313">
                  <a:extLst>
                    <a:ext uri="{9D8B030D-6E8A-4147-A177-3AD203B41FA5}">
                      <a16:colId xmlns="" xmlns:a16="http://schemas.microsoft.com/office/drawing/2014/main" val="1165099699"/>
                    </a:ext>
                  </a:extLst>
                </a:gridCol>
                <a:gridCol w="2206625">
                  <a:extLst>
                    <a:ext uri="{9D8B030D-6E8A-4147-A177-3AD203B41FA5}">
                      <a16:colId xmlns="" xmlns:a16="http://schemas.microsoft.com/office/drawing/2014/main" val="2325324465"/>
                    </a:ext>
                  </a:extLst>
                </a:gridCol>
              </a:tblGrid>
              <a:tr h="944563">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Estimate Population Parameter…</a:t>
                      </a:r>
                    </a:p>
                  </a:txBody>
                  <a:tcPr marL="91452" marR="91452"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chemeClr val="bg1"/>
                          </a:solidFill>
                          <a:effectLst/>
                          <a:latin typeface="Times New Roman" panose="02020603050405020304" pitchFamily="18" charset="0"/>
                          <a:ea typeface="MS PGothic" panose="020B0600070205080204" pitchFamily="34" charset="-128"/>
                          <a:cs typeface="Arial" panose="020B0604020202020204" pitchFamily="34" charset="0"/>
                        </a:rPr>
                        <a:t>with Sample Statistic </a:t>
                      </a:r>
                    </a:p>
                  </a:txBody>
                  <a:tcPr marL="91452" marR="91452"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70C0"/>
                    </a:solidFill>
                  </a:tcPr>
                </a:tc>
                <a:extLst>
                  <a:ext uri="{0D108BD9-81ED-4DB2-BD59-A6C34878D82A}">
                    <a16:rowId xmlns="" xmlns:a16="http://schemas.microsoft.com/office/drawing/2014/main" val="1012716941"/>
                  </a:ext>
                </a:extLst>
              </a:tr>
              <a:tr h="519113">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rPr>
                        <a:t>Mean:     </a:t>
                      </a:r>
                      <a:r>
                        <a:rPr kumimoji="0" lang="el-GR" altLang="en-US" sz="28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μ</a:t>
                      </a:r>
                      <a:endParaRPr kumimoji="0" lang="en-US" altLang="en-US" sz="2800" b="0" i="1"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52" marR="91452"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8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cs typeface="Arial" panose="020B0604020202020204" pitchFamily="34" charset="0"/>
                      </a:endParaRPr>
                    </a:p>
                  </a:txBody>
                  <a:tcPr marL="91452" marR="91452"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606189667"/>
                  </a:ext>
                </a:extLst>
              </a:tr>
            </a:tbl>
          </a:graphicData>
        </a:graphic>
      </p:graphicFrame>
      <p:graphicFrame>
        <p:nvGraphicFramePr>
          <p:cNvPr id="1027" name="Object 3">
            <a:extLst>
              <a:ext uri="{FF2B5EF4-FFF2-40B4-BE49-F238E27FC236}">
                <a16:creationId xmlns="" xmlns:a16="http://schemas.microsoft.com/office/drawing/2014/main" id="{E651D2F8-FA2B-493F-8E8C-B49756338960}"/>
              </a:ext>
            </a:extLst>
          </p:cNvPr>
          <p:cNvGraphicFramePr>
            <a:graphicFrameLocks noChangeAspect="1"/>
          </p:cNvGraphicFramePr>
          <p:nvPr/>
        </p:nvGraphicFramePr>
        <p:xfrm>
          <a:off x="5410200" y="5170488"/>
          <a:ext cx="346075" cy="409575"/>
        </p:xfrm>
        <a:graphic>
          <a:graphicData uri="http://schemas.openxmlformats.org/presentationml/2006/ole">
            <mc:AlternateContent xmlns:mc="http://schemas.openxmlformats.org/markup-compatibility/2006">
              <mc:Choice xmlns:v="urn:schemas-microsoft-com:vml" Requires="v">
                <p:oleObj spid="_x0000_s1071" name="Equation" r:id="rId6" imgW="139579" imgH="164957" progId="Equation.DSMT4">
                  <p:embed/>
                </p:oleObj>
              </mc:Choice>
              <mc:Fallback>
                <p:oleObj name="Equation" r:id="rId6" imgW="139579" imgH="164957" progId="Equation.DSMT4">
                  <p:embed/>
                  <p:pic>
                    <p:nvPicPr>
                      <p:cNvPr id="1027" name="Object 3">
                        <a:extLst>
                          <a:ext uri="{FF2B5EF4-FFF2-40B4-BE49-F238E27FC236}">
                            <a16:creationId xmlns="" xmlns:a16="http://schemas.microsoft.com/office/drawing/2014/main" id="{E651D2F8-FA2B-493F-8E8C-B497563389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0200" y="5170488"/>
                        <a:ext cx="34607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4352" name="Footer Placeholder 2">
            <a:extLst>
              <a:ext uri="{FF2B5EF4-FFF2-40B4-BE49-F238E27FC236}">
                <a16:creationId xmlns="" xmlns:a16="http://schemas.microsoft.com/office/drawing/2014/main" id="{4302834C-469E-450F-88E7-BB89D1A27C4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01838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9">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 xmlns:a16="http://schemas.microsoft.com/office/drawing/2014/main" id="{52DFF0DC-758F-4B2E-96C8-6DE488EA7C10}"/>
              </a:ext>
            </a:extLst>
          </p:cNvPr>
          <p:cNvSpPr>
            <a:spLocks noGrp="1" noChangeArrowheads="1"/>
          </p:cNvSpPr>
          <p:nvPr>
            <p:ph type="title"/>
          </p:nvPr>
        </p:nvSpPr>
        <p:spPr>
          <a:xfrm>
            <a:off x="457200" y="170152"/>
            <a:ext cx="8229600" cy="1143000"/>
          </a:xfrm>
        </p:spPr>
        <p:txBody>
          <a:bodyPr/>
          <a:lstStyle/>
          <a:p>
            <a:pPr eaLnBrk="1" hangingPunct="1"/>
            <a:r>
              <a:rPr lang="en-US" altLang="en-US" dirty="0">
                <a:solidFill>
                  <a:srgbClr val="83BB35"/>
                </a:solidFill>
              </a:rPr>
              <a:t>Example: Point Estimate for Population </a:t>
            </a:r>
            <a:r>
              <a:rPr lang="el-GR" altLang="en-US" i="1" dirty="0">
                <a:solidFill>
                  <a:srgbClr val="83BB35"/>
                </a:solidFill>
              </a:rPr>
              <a:t>μ</a:t>
            </a:r>
          </a:p>
        </p:txBody>
      </p:sp>
      <p:sp>
        <p:nvSpPr>
          <p:cNvPr id="16386" name="Content Placeholder 10">
            <a:extLst>
              <a:ext uri="{FF2B5EF4-FFF2-40B4-BE49-F238E27FC236}">
                <a16:creationId xmlns="" xmlns:a16="http://schemas.microsoft.com/office/drawing/2014/main" id="{44C8A2AA-C8C7-421D-8E03-FD19878D9781}"/>
              </a:ext>
            </a:extLst>
          </p:cNvPr>
          <p:cNvSpPr>
            <a:spLocks noGrp="1"/>
          </p:cNvSpPr>
          <p:nvPr>
            <p:ph idx="1"/>
          </p:nvPr>
        </p:nvSpPr>
        <p:spPr>
          <a:xfrm>
            <a:off x="110836" y="1322388"/>
            <a:ext cx="9033164" cy="2803525"/>
          </a:xfrm>
        </p:spPr>
        <p:txBody>
          <a:bodyPr/>
          <a:lstStyle/>
          <a:p>
            <a:pPr marL="0" indent="0">
              <a:buNone/>
            </a:pPr>
            <a:r>
              <a:rPr lang="en-US" dirty="0"/>
              <a:t>A researcher is collecting data about a college athletic conference and its student-athletes. A random sample of 40 student-athletes is selected and their numbers of hours spent on required athletic activities for one week are recorded. Find a point estimate for the population mean </a:t>
            </a:r>
            <a:r>
              <a:rPr lang="en-US" i="1" dirty="0">
                <a:latin typeface="Symbol" panose="05050102010706020507" pitchFamily="18" charset="2"/>
              </a:rPr>
              <a:t>m</a:t>
            </a:r>
            <a:r>
              <a:rPr lang="en-US" dirty="0"/>
              <a:t>, the mean number of hours spent on required athletic activities by all student-athletes in the conference. </a:t>
            </a:r>
            <a:r>
              <a:rPr lang="en-US" i="1" dirty="0">
                <a:solidFill>
                  <a:schemeClr val="tx2">
                    <a:lumMod val="75000"/>
                  </a:schemeClr>
                </a:solidFill>
              </a:rPr>
              <a:t>(Adapted from Penn Schoen Berland)</a:t>
            </a:r>
            <a:endParaRPr lang="en-US" altLang="en-US" dirty="0">
              <a:solidFill>
                <a:schemeClr val="tx2">
                  <a:lumMod val="75000"/>
                </a:schemeClr>
              </a:solidFill>
            </a:endParaRPr>
          </a:p>
        </p:txBody>
      </p:sp>
      <p:sp>
        <p:nvSpPr>
          <p:cNvPr id="16387" name="Footer Placeholder 2">
            <a:extLst>
              <a:ext uri="{FF2B5EF4-FFF2-40B4-BE49-F238E27FC236}">
                <a16:creationId xmlns="" xmlns:a16="http://schemas.microsoft.com/office/drawing/2014/main" id="{E577776F-A9AD-47F3-9AF0-EDB8C3CA50F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 xmlns:a16="http://schemas.microsoft.com/office/drawing/2014/main" id="{D5D38040-BD5A-4DA3-8A57-A6F3FFE84940}"/>
              </a:ext>
            </a:extLst>
          </p:cNvPr>
          <p:cNvPicPr>
            <a:picLocks noChangeAspect="1"/>
          </p:cNvPicPr>
          <p:nvPr/>
        </p:nvPicPr>
        <p:blipFill rotWithShape="1">
          <a:blip r:embed="rId3">
            <a:extLst>
              <a:ext uri="{28A0092B-C50C-407E-A947-70E740481C1C}">
                <a14:useLocalDpi xmlns:a14="http://schemas.microsoft.com/office/drawing/2010/main" val="0"/>
              </a:ext>
            </a:extLst>
          </a:blip>
          <a:srcRect t="3785" b="4001"/>
          <a:stretch/>
        </p:blipFill>
        <p:spPr>
          <a:xfrm>
            <a:off x="2400300" y="4356869"/>
            <a:ext cx="3909068" cy="2040556"/>
          </a:xfrm>
          <a:prstGeom prst="rect">
            <a:avLst/>
          </a:prstGeom>
        </p:spPr>
      </p:pic>
    </p:spTree>
    <p:extLst>
      <p:ext uri="{BB962C8B-B14F-4D97-AF65-F5344CB8AC3E}">
        <p14:creationId xmlns:p14="http://schemas.microsoft.com/office/powerpoint/2010/main" val="318800695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 xmlns:a16="http://schemas.microsoft.com/office/drawing/2014/main" id="{5E9B9FB9-83B6-4C15-BDD7-FAB9E0A5C2DF}"/>
              </a:ext>
            </a:extLst>
          </p:cNvPr>
          <p:cNvSpPr>
            <a:spLocks noGrp="1" noChangeArrowheads="1"/>
          </p:cNvSpPr>
          <p:nvPr>
            <p:ph type="title"/>
          </p:nvPr>
        </p:nvSpPr>
        <p:spPr/>
        <p:txBody>
          <a:bodyPr/>
          <a:lstStyle/>
          <a:p>
            <a:pPr eaLnBrk="1" hangingPunct="1"/>
            <a:r>
              <a:rPr lang="en-US" altLang="en-US" sz="4400" dirty="0">
                <a:solidFill>
                  <a:srgbClr val="83BB35"/>
                </a:solidFill>
              </a:rPr>
              <a:t>Solution: Point Estimate for Population </a:t>
            </a:r>
            <a:r>
              <a:rPr lang="el-GR" altLang="en-US" sz="4400" i="1" dirty="0">
                <a:solidFill>
                  <a:srgbClr val="83BB35"/>
                </a:solidFill>
              </a:rPr>
              <a:t>μ</a:t>
            </a:r>
          </a:p>
        </p:txBody>
      </p:sp>
      <p:sp>
        <p:nvSpPr>
          <p:cNvPr id="6" name="TextBox 5">
            <a:extLst>
              <a:ext uri="{FF2B5EF4-FFF2-40B4-BE49-F238E27FC236}">
                <a16:creationId xmlns="" xmlns:a16="http://schemas.microsoft.com/office/drawing/2014/main" id="{1B98783C-F9C8-4A06-8739-124F77487894}"/>
              </a:ext>
            </a:extLst>
          </p:cNvPr>
          <p:cNvSpPr txBox="1"/>
          <p:nvPr/>
        </p:nvSpPr>
        <p:spPr>
          <a:xfrm>
            <a:off x="427038" y="1776413"/>
            <a:ext cx="5151437" cy="523875"/>
          </a:xfrm>
          <a:prstGeom prst="rect">
            <a:avLst/>
          </a:prstGeom>
          <a:noFill/>
        </p:spPr>
        <p:txBody>
          <a:bodyPr>
            <a:spAutoFit/>
          </a:bodyPr>
          <a:lstStyle/>
          <a:p>
            <a:pPr>
              <a:defRPr/>
            </a:pPr>
            <a:r>
              <a:rPr lang="en-US" sz="2800" dirty="0">
                <a:latin typeface="+mn-lt"/>
                <a:ea typeface="+mn-ea"/>
                <a:cs typeface="Arial" charset="0"/>
              </a:rPr>
              <a:t>The sample mean of the data is</a:t>
            </a:r>
          </a:p>
        </p:txBody>
      </p:sp>
      <p:sp>
        <p:nvSpPr>
          <p:cNvPr id="18436" name="TextBox 7">
            <a:extLst>
              <a:ext uri="{FF2B5EF4-FFF2-40B4-BE49-F238E27FC236}">
                <a16:creationId xmlns="" xmlns:a16="http://schemas.microsoft.com/office/drawing/2014/main" id="{4FB590F9-A9F2-48CA-91E5-521507B51B60}"/>
              </a:ext>
            </a:extLst>
          </p:cNvPr>
          <p:cNvSpPr txBox="1">
            <a:spLocks noChangeArrowheads="1"/>
          </p:cNvSpPr>
          <p:nvPr/>
        </p:nvSpPr>
        <p:spPr bwMode="auto">
          <a:xfrm>
            <a:off x="280194" y="4520225"/>
            <a:ext cx="858361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800" dirty="0">
                <a:latin typeface="+mn-lt"/>
              </a:rPr>
              <a:t>The point estimate for the mean number of hours spent on required athletic activities by all student-athletes in the conference is about 21.1 hours.</a:t>
            </a:r>
            <a:endParaRPr lang="en-US" altLang="en-US" sz="3200" dirty="0">
              <a:latin typeface="+mn-lt"/>
            </a:endParaRPr>
          </a:p>
        </p:txBody>
      </p:sp>
      <p:sp>
        <p:nvSpPr>
          <p:cNvPr id="18437" name="Footer Placeholder 2">
            <a:extLst>
              <a:ext uri="{FF2B5EF4-FFF2-40B4-BE49-F238E27FC236}">
                <a16:creationId xmlns="" xmlns:a16="http://schemas.microsoft.com/office/drawing/2014/main" id="{D7AF53D2-08AD-46E8-90A9-8DB4CD97111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 xmlns:a16="http://schemas.microsoft.com/office/drawing/2014/main" id="{4B1238A1-7421-426C-A3DE-908EAA7D637D}"/>
                  </a:ext>
                </a:extLst>
              </p:cNvPr>
              <p:cNvSpPr txBox="1"/>
              <p:nvPr/>
            </p:nvSpPr>
            <p:spPr>
              <a:xfrm>
                <a:off x="2558481" y="3083809"/>
                <a:ext cx="3019994" cy="690382"/>
              </a:xfrm>
              <a:prstGeom prst="rect">
                <a:avLst/>
              </a:prstGeom>
              <a:noFill/>
            </p:spPr>
            <p:txBody>
              <a:bodyPr wrap="none" lIns="0" tIns="0" rIns="0" bIns="0" rtlCol="0">
                <a:spAutoFit/>
              </a:bodyPr>
              <a:lstStyle/>
              <a:p>
                <a14:m>
                  <m:oMath xmlns:m="http://schemas.openxmlformats.org/officeDocument/2006/math">
                    <m:acc>
                      <m:accPr>
                        <m:chr m:val="̅"/>
                        <m:ctrlPr>
                          <a:rPr lang="en-US" sz="2800" i="1" smtClean="0">
                            <a:solidFill>
                              <a:srgbClr val="AE0337"/>
                            </a:solidFill>
                            <a:latin typeface="Cambria Math" panose="02040503050406030204" pitchFamily="18" charset="0"/>
                          </a:rPr>
                        </m:ctrlPr>
                      </m:accPr>
                      <m:e>
                        <m:r>
                          <a:rPr lang="en-US" sz="2800" i="1">
                            <a:solidFill>
                              <a:srgbClr val="AE0337"/>
                            </a:solidFill>
                            <a:latin typeface="Cambria Math" panose="02040503050406030204" pitchFamily="18" charset="0"/>
                          </a:rPr>
                          <m:t>𝑥</m:t>
                        </m:r>
                      </m:e>
                    </m:acc>
                  </m:oMath>
                </a14:m>
                <a:r>
                  <a:rPr lang="en-US" sz="2800" dirty="0">
                    <a:solidFill>
                      <a:srgbClr val="AE0337"/>
                    </a:solidFill>
                    <a:latin typeface="+mn-lt"/>
                  </a:rPr>
                  <a:t> = </a:t>
                </a:r>
                <a14:m>
                  <m:oMath xmlns:m="http://schemas.openxmlformats.org/officeDocument/2006/math">
                    <m:f>
                      <m:fPr>
                        <m:ctrlPr>
                          <a:rPr lang="en-US" sz="2800" i="1" smtClean="0">
                            <a:solidFill>
                              <a:srgbClr val="AE0337"/>
                            </a:solidFill>
                            <a:latin typeface="Cambria Math" panose="02040503050406030204" pitchFamily="18" charset="0"/>
                          </a:rPr>
                        </m:ctrlPr>
                      </m:fPr>
                      <m:num>
                        <m:nary>
                          <m:naryPr>
                            <m:chr m:val="∑"/>
                            <m:subHide m:val="on"/>
                            <m:supHide m:val="on"/>
                            <m:ctrlPr>
                              <a:rPr lang="en-US" sz="2800" i="1">
                                <a:solidFill>
                                  <a:srgbClr val="AE0337"/>
                                </a:solidFill>
                                <a:latin typeface="Cambria Math" panose="02040503050406030204" pitchFamily="18" charset="0"/>
                              </a:rPr>
                            </m:ctrlPr>
                          </m:naryPr>
                          <m:sub/>
                          <m:sup/>
                          <m:e>
                            <m:r>
                              <m:rPr>
                                <m:nor/>
                              </m:rPr>
                              <a:rPr lang="en-US" sz="2800" i="1" dirty="0">
                                <a:solidFill>
                                  <a:srgbClr val="AE0337"/>
                                </a:solidFill>
                                <a:latin typeface="+mn-lt"/>
                              </a:rPr>
                              <m:t>x</m:t>
                            </m:r>
                          </m:e>
                        </m:nary>
                      </m:num>
                      <m:den>
                        <m:r>
                          <m:rPr>
                            <m:nor/>
                          </m:rPr>
                          <a:rPr lang="en-US" sz="2800" i="1" dirty="0">
                            <a:solidFill>
                              <a:srgbClr val="AE0337"/>
                            </a:solidFill>
                            <a:latin typeface="+mn-lt"/>
                          </a:rPr>
                          <m:t>n</m:t>
                        </m:r>
                      </m:den>
                    </m:f>
                  </m:oMath>
                </a14:m>
                <a:r>
                  <a:rPr lang="en-US" sz="2800" i="1" dirty="0">
                    <a:solidFill>
                      <a:srgbClr val="AE0337"/>
                    </a:solidFill>
                    <a:latin typeface="+mn-lt"/>
                  </a:rPr>
                  <a:t> = </a:t>
                </a:r>
                <a14:m>
                  <m:oMath xmlns:m="http://schemas.openxmlformats.org/officeDocument/2006/math">
                    <m:f>
                      <m:fPr>
                        <m:ctrlPr>
                          <a:rPr lang="en-US" sz="2800" i="1" smtClean="0">
                            <a:solidFill>
                              <a:srgbClr val="AE0337"/>
                            </a:solidFill>
                            <a:latin typeface="Cambria Math" panose="02040503050406030204" pitchFamily="18" charset="0"/>
                          </a:rPr>
                        </m:ctrlPr>
                      </m:fPr>
                      <m:num>
                        <m:r>
                          <m:rPr>
                            <m:nor/>
                          </m:rPr>
                          <a:rPr lang="en-US" sz="2800" dirty="0">
                            <a:solidFill>
                              <a:srgbClr val="AE0337"/>
                            </a:solidFill>
                            <a:latin typeface="+mn-lt"/>
                          </a:rPr>
                          <m:t>842</m:t>
                        </m:r>
                      </m:num>
                      <m:den>
                        <m:r>
                          <m:rPr>
                            <m:nor/>
                          </m:rPr>
                          <a:rPr lang="en-US" sz="2800" dirty="0">
                            <a:solidFill>
                              <a:srgbClr val="AE0337"/>
                            </a:solidFill>
                            <a:latin typeface="+mn-lt"/>
                          </a:rPr>
                          <m:t>40</m:t>
                        </m:r>
                      </m:den>
                    </m:f>
                  </m:oMath>
                </a14:m>
                <a:r>
                  <a:rPr lang="en-US" sz="2800" dirty="0">
                    <a:solidFill>
                      <a:srgbClr val="AE0337"/>
                    </a:solidFill>
                    <a:latin typeface="+mn-lt"/>
                  </a:rPr>
                  <a:t> </a:t>
                </a:r>
                <a14:m>
                  <m:oMath xmlns:m="http://schemas.openxmlformats.org/officeDocument/2006/math">
                    <m:r>
                      <a:rPr lang="en-US" sz="2800" i="1" dirty="0" smtClean="0">
                        <a:solidFill>
                          <a:srgbClr val="AE0337"/>
                        </a:solidFill>
                        <a:latin typeface="Cambria Math" panose="02040503050406030204" pitchFamily="18" charset="0"/>
                        <a:ea typeface="Cambria Math" panose="02040503050406030204" pitchFamily="18" charset="0"/>
                      </a:rPr>
                      <m:t>≈</m:t>
                    </m:r>
                  </m:oMath>
                </a14:m>
                <a:r>
                  <a:rPr lang="en-US" sz="2800" dirty="0">
                    <a:solidFill>
                      <a:srgbClr val="AE0337"/>
                    </a:solidFill>
                    <a:latin typeface="+mn-lt"/>
                  </a:rPr>
                  <a:t> 21.1</a:t>
                </a:r>
              </a:p>
            </p:txBody>
          </p:sp>
        </mc:Choice>
        <mc:Fallback xmlns="">
          <p:sp>
            <p:nvSpPr>
              <p:cNvPr id="2" name="TextBox 1">
                <a:extLst>
                  <a:ext uri="{FF2B5EF4-FFF2-40B4-BE49-F238E27FC236}">
                    <a16:creationId xmlns:a16="http://schemas.microsoft.com/office/drawing/2014/main" id="{4B1238A1-7421-426C-A3DE-908EAA7D637D}"/>
                  </a:ext>
                </a:extLst>
              </p:cNvPr>
              <p:cNvSpPr txBox="1">
                <a:spLocks noRot="1" noChangeAspect="1" noMove="1" noResize="1" noEditPoints="1" noAdjustHandles="1" noChangeArrowheads="1" noChangeShapeType="1" noTextEdit="1"/>
              </p:cNvSpPr>
              <p:nvPr/>
            </p:nvSpPr>
            <p:spPr>
              <a:xfrm>
                <a:off x="2558481" y="3083809"/>
                <a:ext cx="3019994" cy="690382"/>
              </a:xfrm>
              <a:prstGeom prst="rect">
                <a:avLst/>
              </a:prstGeom>
              <a:blipFill>
                <a:blip r:embed="rId3"/>
                <a:stretch>
                  <a:fillRect r="-6465" b="-15929"/>
                </a:stretch>
              </a:blipFill>
            </p:spPr>
            <p:txBody>
              <a:bodyPr/>
              <a:lstStyle/>
              <a:p>
                <a:r>
                  <a:rPr lang="en-US">
                    <a:noFill/>
                  </a:rPr>
                  <a:t> </a:t>
                </a:r>
              </a:p>
            </p:txBody>
          </p:sp>
        </mc:Fallback>
      </mc:AlternateContent>
    </p:spTree>
    <p:extLst>
      <p:ext uri="{BB962C8B-B14F-4D97-AF65-F5344CB8AC3E}">
        <p14:creationId xmlns:p14="http://schemas.microsoft.com/office/powerpoint/2010/main" val="18744466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 xmlns:a16="http://schemas.microsoft.com/office/drawing/2014/main" id="{7B2AD96E-2405-46B7-A700-E3CFFB279069}"/>
              </a:ext>
            </a:extLst>
          </p:cNvPr>
          <p:cNvSpPr>
            <a:spLocks noGrp="1" noChangeArrowheads="1"/>
          </p:cNvSpPr>
          <p:nvPr>
            <p:ph type="title"/>
          </p:nvPr>
        </p:nvSpPr>
        <p:spPr/>
        <p:txBody>
          <a:bodyPr/>
          <a:lstStyle/>
          <a:p>
            <a:pPr eaLnBrk="1" hangingPunct="1"/>
            <a:r>
              <a:rPr lang="en-US" altLang="en-US"/>
              <a:t>Interval Estimate</a:t>
            </a:r>
          </a:p>
        </p:txBody>
      </p:sp>
      <p:sp>
        <p:nvSpPr>
          <p:cNvPr id="20482" name="Content Placeholder 15">
            <a:extLst>
              <a:ext uri="{FF2B5EF4-FFF2-40B4-BE49-F238E27FC236}">
                <a16:creationId xmlns="" xmlns:a16="http://schemas.microsoft.com/office/drawing/2014/main" id="{528D3596-1A02-4987-8927-9780AFC1D6F6}"/>
              </a:ext>
            </a:extLst>
          </p:cNvPr>
          <p:cNvSpPr>
            <a:spLocks noGrp="1"/>
          </p:cNvSpPr>
          <p:nvPr>
            <p:ph idx="1"/>
          </p:nvPr>
        </p:nvSpPr>
        <p:spPr>
          <a:xfrm>
            <a:off x="457200" y="1455738"/>
            <a:ext cx="8229600" cy="1157287"/>
          </a:xfrm>
        </p:spPr>
        <p:txBody>
          <a:bodyPr/>
          <a:lstStyle/>
          <a:p>
            <a:pPr eaLnBrk="1" hangingPunct="1">
              <a:buFont typeface="Arial" panose="020B0604020202020204" pitchFamily="34" charset="0"/>
              <a:buNone/>
            </a:pPr>
            <a:r>
              <a:rPr lang="en-US" altLang="en-US" b="1" dirty="0">
                <a:solidFill>
                  <a:srgbClr val="AE0337"/>
                </a:solidFill>
              </a:rPr>
              <a:t>Inter</a:t>
            </a:r>
            <a:r>
              <a:rPr lang="en-US" altLang="en-US" b="1" dirty="0">
                <a:solidFill>
                  <a:schemeClr val="accent2"/>
                </a:solidFill>
              </a:rPr>
              <a:t>val estimate</a:t>
            </a:r>
            <a:r>
              <a:rPr lang="en-US" altLang="en-US" dirty="0">
                <a:solidFill>
                  <a:schemeClr val="accent2"/>
                </a:solidFill>
              </a:rPr>
              <a:t> </a:t>
            </a:r>
          </a:p>
          <a:p>
            <a:pPr eaLnBrk="1" hangingPunct="1"/>
            <a:r>
              <a:rPr lang="en-US" altLang="en-US" dirty="0"/>
              <a:t>An interval, or range of values, used to estimate a population parameter. </a:t>
            </a:r>
          </a:p>
          <a:p>
            <a:pPr eaLnBrk="1" hangingPunct="1">
              <a:buFont typeface="Arial" panose="020B0604020202020204" pitchFamily="34" charset="0"/>
              <a:buNone/>
            </a:pPr>
            <a:endParaRPr lang="en-US" altLang="en-US" dirty="0"/>
          </a:p>
        </p:txBody>
      </p:sp>
      <p:sp>
        <p:nvSpPr>
          <p:cNvPr id="20483" name="Text Box 3">
            <a:extLst>
              <a:ext uri="{FF2B5EF4-FFF2-40B4-BE49-F238E27FC236}">
                <a16:creationId xmlns="" xmlns:a16="http://schemas.microsoft.com/office/drawing/2014/main" id="{DF28EFB6-63D7-46E2-8766-303AAF88196E}"/>
              </a:ext>
            </a:extLst>
          </p:cNvPr>
          <p:cNvSpPr txBox="1">
            <a:spLocks noChangeArrowheads="1"/>
          </p:cNvSpPr>
          <p:nvPr/>
        </p:nvSpPr>
        <p:spPr bwMode="auto">
          <a:xfrm>
            <a:off x="769386" y="1268633"/>
            <a:ext cx="84740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dirty="0">
              <a:latin typeface="Times New Roman" panose="02020603050405020304" pitchFamily="18" charset="0"/>
            </a:endParaRPr>
          </a:p>
        </p:txBody>
      </p:sp>
      <p:sp>
        <p:nvSpPr>
          <p:cNvPr id="1097810" name="Text Box 82">
            <a:extLst>
              <a:ext uri="{FF2B5EF4-FFF2-40B4-BE49-F238E27FC236}">
                <a16:creationId xmlns="" xmlns:a16="http://schemas.microsoft.com/office/drawing/2014/main" id="{F5427EFA-2835-4535-974B-37EC6CAF1EC3}"/>
              </a:ext>
            </a:extLst>
          </p:cNvPr>
          <p:cNvSpPr txBox="1">
            <a:spLocks noChangeArrowheads="1"/>
          </p:cNvSpPr>
          <p:nvPr/>
        </p:nvSpPr>
        <p:spPr bwMode="auto">
          <a:xfrm>
            <a:off x="661419" y="3711244"/>
            <a:ext cx="8474075" cy="189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800" dirty="0">
                <a:latin typeface="+mn-lt"/>
              </a:rPr>
              <a:t>Before finding a margin of error for an interval estimate, first determine how confident you need to be that your interval estimate contains the population </a:t>
            </a:r>
            <a:r>
              <a:rPr lang="en-US" altLang="en-US" sz="2800" dirty="0">
                <a:latin typeface="+mn-lt"/>
              </a:rPr>
              <a:t>mean </a:t>
            </a:r>
            <a:r>
              <a:rPr lang="el-GR" altLang="en-US" sz="2800" i="1" dirty="0">
                <a:latin typeface="+mn-lt"/>
              </a:rPr>
              <a:t>μ</a:t>
            </a:r>
            <a:r>
              <a:rPr lang="en-US" altLang="en-US" sz="2800" i="1" dirty="0">
                <a:latin typeface="+mn-lt"/>
              </a:rPr>
              <a:t>.</a:t>
            </a:r>
            <a:endParaRPr lang="el-GR" altLang="en-US" sz="2800" i="1" dirty="0">
              <a:latin typeface="+mn-lt"/>
            </a:endParaRPr>
          </a:p>
        </p:txBody>
      </p:sp>
      <p:sp>
        <p:nvSpPr>
          <p:cNvPr id="20485" name="Footer Placeholder 2">
            <a:extLst>
              <a:ext uri="{FF2B5EF4-FFF2-40B4-BE49-F238E27FC236}">
                <a16:creationId xmlns="" xmlns:a16="http://schemas.microsoft.com/office/drawing/2014/main" id="{4E0D15AA-28EC-4505-85B0-82CA4E84770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7031466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78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78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a:extLst>
              <a:ext uri="{FF2B5EF4-FFF2-40B4-BE49-F238E27FC236}">
                <a16:creationId xmlns="" xmlns:a16="http://schemas.microsoft.com/office/drawing/2014/main" id="{80D5A8A9-37A0-492E-B1C3-0F37890F8F3A}"/>
              </a:ext>
            </a:extLst>
          </p:cNvPr>
          <p:cNvSpPr>
            <a:spLocks noGrp="1" noChangeArrowheads="1"/>
          </p:cNvSpPr>
          <p:nvPr>
            <p:ph type="title"/>
          </p:nvPr>
        </p:nvSpPr>
        <p:spPr/>
        <p:txBody>
          <a:bodyPr/>
          <a:lstStyle/>
          <a:p>
            <a:pPr eaLnBrk="1" hangingPunct="1"/>
            <a:r>
              <a:rPr lang="en-US" altLang="en-US"/>
              <a:t>Level of Confidence</a:t>
            </a:r>
          </a:p>
        </p:txBody>
      </p:sp>
      <p:sp>
        <p:nvSpPr>
          <p:cNvPr id="22530" name="Content Placeholder 31">
            <a:extLst>
              <a:ext uri="{FF2B5EF4-FFF2-40B4-BE49-F238E27FC236}">
                <a16:creationId xmlns="" xmlns:a16="http://schemas.microsoft.com/office/drawing/2014/main" id="{217E2E48-8583-4A91-A06D-EC2AC29FD761}"/>
              </a:ext>
            </a:extLst>
          </p:cNvPr>
          <p:cNvSpPr>
            <a:spLocks noGrp="1"/>
          </p:cNvSpPr>
          <p:nvPr>
            <p:ph idx="1"/>
          </p:nvPr>
        </p:nvSpPr>
        <p:spPr>
          <a:xfrm>
            <a:off x="457200" y="1338263"/>
            <a:ext cx="8229600" cy="4525962"/>
          </a:xfrm>
        </p:spPr>
        <p:txBody>
          <a:bodyPr/>
          <a:lstStyle/>
          <a:p>
            <a:pPr eaLnBrk="1" hangingPunct="1">
              <a:buFont typeface="Arial" panose="020B0604020202020204" pitchFamily="34" charset="0"/>
              <a:buNone/>
            </a:pPr>
            <a:r>
              <a:rPr lang="en-US" altLang="en-US" b="1" dirty="0">
                <a:solidFill>
                  <a:schemeClr val="accent2"/>
                </a:solidFill>
              </a:rPr>
              <a:t>Level of confidence </a:t>
            </a:r>
            <a:r>
              <a:rPr lang="en-US" altLang="en-US" b="1" i="1" dirty="0">
                <a:solidFill>
                  <a:schemeClr val="accent2"/>
                </a:solidFill>
              </a:rPr>
              <a:t>c</a:t>
            </a:r>
            <a:r>
              <a:rPr lang="en-US" altLang="en-US" dirty="0">
                <a:solidFill>
                  <a:schemeClr val="accent2"/>
                </a:solidFill>
              </a:rPr>
              <a:t>  </a:t>
            </a:r>
          </a:p>
          <a:p>
            <a:r>
              <a:rPr lang="en-US" altLang="en-US" dirty="0"/>
              <a:t>The probability that the interval estimate contains the population parameter, </a:t>
            </a:r>
            <a:r>
              <a:rPr lang="en-US" dirty="0"/>
              <a:t>assuming that the estimation process is repeated a large number of times.</a:t>
            </a:r>
            <a:endParaRPr lang="en-US" altLang="en-US" dirty="0"/>
          </a:p>
          <a:p>
            <a:pPr eaLnBrk="1" hangingPunct="1"/>
            <a:endParaRPr lang="en-US" altLang="en-US" dirty="0"/>
          </a:p>
        </p:txBody>
      </p:sp>
      <p:sp>
        <p:nvSpPr>
          <p:cNvPr id="22541" name="Footer Placeholder 2">
            <a:extLst>
              <a:ext uri="{FF2B5EF4-FFF2-40B4-BE49-F238E27FC236}">
                <a16:creationId xmlns="" xmlns:a16="http://schemas.microsoft.com/office/drawing/2014/main" id="{A1BE69D0-03A0-47D1-9B95-CB6FB05CA55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464475131"/>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543</TotalTime>
  <Words>1489</Words>
  <Application>Microsoft Office PowerPoint</Application>
  <PresentationFormat>On-screen Show (4:3)</PresentationFormat>
  <Paragraphs>210</Paragraphs>
  <Slides>32</Slides>
  <Notes>23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2" baseType="lpstr">
      <vt:lpstr>MS PGothic</vt:lpstr>
      <vt:lpstr>Arial</vt:lpstr>
      <vt:lpstr>Calibri</vt:lpstr>
      <vt:lpstr>Cambria Math</vt:lpstr>
      <vt:lpstr>MS Reference Serif</vt:lpstr>
      <vt:lpstr>Symbol</vt:lpstr>
      <vt:lpstr>Times New Roman</vt:lpstr>
      <vt:lpstr>Wingdings</vt:lpstr>
      <vt:lpstr>lf4template</vt:lpstr>
      <vt:lpstr>Equation</vt:lpstr>
      <vt:lpstr>PowerPoint Presentation</vt:lpstr>
      <vt:lpstr>Chapter Outline</vt:lpstr>
      <vt:lpstr>Section 6.1</vt:lpstr>
      <vt:lpstr>Section 6.1 Objectives</vt:lpstr>
      <vt:lpstr>Point Estimate for Population μ</vt:lpstr>
      <vt:lpstr>Example: Point Estimate for Population μ</vt:lpstr>
      <vt:lpstr>Solution: Point Estimate for Population μ</vt:lpstr>
      <vt:lpstr>Interval Estimate</vt:lpstr>
      <vt:lpstr>Level of Confidence</vt:lpstr>
      <vt:lpstr>Critical Values</vt:lpstr>
      <vt:lpstr>90% Level of Confidence</vt:lpstr>
      <vt:lpstr>Sampling Error</vt:lpstr>
      <vt:lpstr>Margin of Error</vt:lpstr>
      <vt:lpstr>Example: Finding the Margin of Error</vt:lpstr>
      <vt:lpstr>Solution: Finding the Margin of Error</vt:lpstr>
      <vt:lpstr>Solution: Finding the Margin of Error</vt:lpstr>
      <vt:lpstr>Confidence Intervals for the Population Mean</vt:lpstr>
      <vt:lpstr>Constructing Confidence Intervals for μ</vt:lpstr>
      <vt:lpstr>Constructing Confidence Intervals for μ</vt:lpstr>
      <vt:lpstr>Example: Constructing a Confidence Interval</vt:lpstr>
      <vt:lpstr>Solution: Constructing a Confidence Interval</vt:lpstr>
      <vt:lpstr>Example: Constructing a Confidence Interval</vt:lpstr>
      <vt:lpstr>Solution: Constructing a Confidence Interval</vt:lpstr>
      <vt:lpstr>Solution: Constructing a Confidence Interval</vt:lpstr>
      <vt:lpstr>Example: Constructing a Confidence Interval</vt:lpstr>
      <vt:lpstr>Solution: Constructing a Confidence Interval</vt:lpstr>
      <vt:lpstr>Solution: Constructing a Confidence Interval</vt:lpstr>
      <vt:lpstr>Interpreting the Results</vt:lpstr>
      <vt:lpstr>Interpreting the Results</vt:lpstr>
      <vt:lpstr>Finding a Minimum Sample Size to Estimate μ</vt:lpstr>
      <vt:lpstr>Example: Determining a Minimum Sample Size</vt:lpstr>
      <vt:lpstr>Solution: Determining a Minimum Sample Size</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dc:title>
  <dc:subject>Elementary Statistics  7e</dc:subject>
  <dc:creator>Ron Larson, Betsy Farber</dc:creator>
  <cp:lastModifiedBy>Sandra Scholten</cp:lastModifiedBy>
  <cp:revision>82</cp:revision>
  <dcterms:created xsi:type="dcterms:W3CDTF">2007-07-18T23:54:35Z</dcterms:created>
  <dcterms:modified xsi:type="dcterms:W3CDTF">2019-02-12T18:33:30Z</dcterms:modified>
</cp:coreProperties>
</file>