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7"/>
  </p:notesMasterIdLst>
  <p:handoutMasterIdLst>
    <p:handoutMasterId r:id="rId28"/>
  </p:handout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5" r:id="rId17"/>
    <p:sldId id="272" r:id="rId18"/>
    <p:sldId id="273" r:id="rId19"/>
    <p:sldId id="282" r:id="rId20"/>
    <p:sldId id="276" r:id="rId21"/>
    <p:sldId id="277" r:id="rId22"/>
    <p:sldId id="278" r:id="rId23"/>
    <p:sldId id="279" r:id="rId24"/>
    <p:sldId id="280" r:id="rId25"/>
    <p:sldId id="281" r:id="rId26"/>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 Glascoe" initials="LG" lastIdx="15" clrIdx="0">
    <p:extLst>
      <p:ext uri="{19B8F6BF-5375-455C-9EA6-DF929625EA0E}">
        <p15:presenceInfo xmlns:p15="http://schemas.microsoft.com/office/powerpoint/2012/main" userId="f6b31022bb19b49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8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581" autoAdjust="0"/>
    <p:restoredTop sz="86351" autoAdjust="0"/>
  </p:normalViewPr>
  <p:slideViewPr>
    <p:cSldViewPr snapToGrid="0">
      <p:cViewPr varScale="1">
        <p:scale>
          <a:sx n="87" d="100"/>
          <a:sy n="87" d="100"/>
        </p:scale>
        <p:origin x="360" y="8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p:cViewPr varScale="1">
        <p:scale>
          <a:sx n="65" d="100"/>
          <a:sy n="65" d="100"/>
        </p:scale>
        <p:origin x="2520"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2BA72A0E-95BB-48F7-AF1B-D51E2878E19B}"/>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a:t>Chapter </a:t>
            </a:r>
            <a:r>
              <a:rPr lang="en-US" dirty="0" smtClean="0"/>
              <a:t>8</a:t>
            </a:r>
            <a:endParaRPr lang="en-US" dirty="0"/>
          </a:p>
        </p:txBody>
      </p:sp>
      <p:sp>
        <p:nvSpPr>
          <p:cNvPr id="4" name="Footer Placeholder 3">
            <a:extLst>
              <a:ext uri="{FF2B5EF4-FFF2-40B4-BE49-F238E27FC236}">
                <a16:creationId xmlns:a16="http://schemas.microsoft.com/office/drawing/2014/main" xmlns="" id="{0B8FF084-D64F-4ABA-98C0-BF702B1CEAFA}"/>
              </a:ext>
            </a:extLst>
          </p:cNvPr>
          <p:cNvSpPr>
            <a:spLocks noGrp="1"/>
          </p:cNvSpPr>
          <p:nvPr>
            <p:ph type="ftr" sz="quarter" idx="2"/>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a:t>Larson/Farber </a:t>
            </a:r>
            <a:r>
              <a:rPr lang="en-US" altLang="en-US" dirty="0" smtClean="0"/>
              <a:t>7th </a:t>
            </a:r>
            <a:r>
              <a:rPr lang="en-US" altLang="en-US" dirty="0" err="1"/>
              <a:t>ed</a:t>
            </a:r>
            <a:endParaRPr lang="en-US" altLang="en-US" dirty="0"/>
          </a:p>
        </p:txBody>
      </p:sp>
      <p:sp>
        <p:nvSpPr>
          <p:cNvPr id="5" name="Slide Number Placeholder 4">
            <a:extLst>
              <a:ext uri="{FF2B5EF4-FFF2-40B4-BE49-F238E27FC236}">
                <a16:creationId xmlns:a16="http://schemas.microsoft.com/office/drawing/2014/main" xmlns="" id="{7678EEEA-24E7-481C-AFE0-E8B4A0DB424F}"/>
              </a:ext>
            </a:extLst>
          </p:cNvPr>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92FB8E8C-0D6F-41DF-A5E7-85834431E1CE}" type="slidenum">
              <a:rPr lang="en-US" altLang="en-US"/>
              <a:pPr/>
              <a:t>‹#›</a:t>
            </a:fld>
            <a:endParaRPr lang="en-US" altLang="en-US"/>
          </a:p>
        </p:txBody>
      </p:sp>
    </p:spTree>
    <p:extLst>
      <p:ext uri="{BB962C8B-B14F-4D97-AF65-F5344CB8AC3E}">
        <p14:creationId xmlns:p14="http://schemas.microsoft.com/office/powerpoint/2010/main" val="355879249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423102E6-095D-4A90-8D1F-478AAC9AAA9A}"/>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smtClean="0"/>
              <a:t>Chapter 8</a:t>
            </a:r>
            <a:endParaRPr lang="en-US" dirty="0"/>
          </a:p>
        </p:txBody>
      </p:sp>
      <p:sp>
        <p:nvSpPr>
          <p:cNvPr id="4" name="Slide Image Placeholder 3">
            <a:extLst>
              <a:ext uri="{FF2B5EF4-FFF2-40B4-BE49-F238E27FC236}">
                <a16:creationId xmlns:a16="http://schemas.microsoft.com/office/drawing/2014/main" xmlns="" id="{4E851504-9568-41E5-8749-91CCFA0A8B4A}"/>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a:extLst>
              <a:ext uri="{FF2B5EF4-FFF2-40B4-BE49-F238E27FC236}">
                <a16:creationId xmlns:a16="http://schemas.microsoft.com/office/drawing/2014/main" xmlns="" id="{5CDCA077-DF61-47A4-81F3-0C203C0A982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xmlns="" id="{D3A92A38-6A99-4B4E-9655-A861EED2A81A}"/>
              </a:ext>
            </a:extLst>
          </p:cNvPr>
          <p:cNvSpPr>
            <a:spLocks noGrp="1"/>
          </p:cNvSpPr>
          <p:nvPr>
            <p:ph type="ftr" sz="quarter" idx="4"/>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smtClean="0"/>
              <a:t>Larson/Farber 7th </a:t>
            </a:r>
            <a:r>
              <a:rPr lang="en-US" altLang="en-US" dirty="0" err="1" smtClean="0"/>
              <a:t>ed</a:t>
            </a:r>
            <a:endParaRPr lang="en-US" altLang="en-US" dirty="0"/>
          </a:p>
        </p:txBody>
      </p:sp>
      <p:sp>
        <p:nvSpPr>
          <p:cNvPr id="7" name="Slide Number Placeholder 6">
            <a:extLst>
              <a:ext uri="{FF2B5EF4-FFF2-40B4-BE49-F238E27FC236}">
                <a16:creationId xmlns:a16="http://schemas.microsoft.com/office/drawing/2014/main" xmlns="" id="{7906537B-F884-47EE-884E-6A9274F188F3}"/>
              </a:ext>
            </a:extLst>
          </p:cNvPr>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1A5BD864-E641-43A5-B847-432F3B5DE1C7}" type="slidenum">
              <a:rPr lang="en-US" altLang="en-US"/>
              <a:pPr/>
              <a:t>‹#›</a:t>
            </a:fld>
            <a:endParaRPr lang="en-US" altLang="en-US"/>
          </a:p>
        </p:txBody>
      </p:sp>
    </p:spTree>
    <p:extLst>
      <p:ext uri="{BB962C8B-B14F-4D97-AF65-F5344CB8AC3E}">
        <p14:creationId xmlns:p14="http://schemas.microsoft.com/office/powerpoint/2010/main" val="1932002630"/>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xmlns="" id="{BED3C48F-C7E4-4F1B-B747-19DF446CC1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xmlns="" id="{515691BE-F24A-475C-9AFD-B941AFE86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5604" name="Slide Number Placeholder 3">
            <a:extLst>
              <a:ext uri="{FF2B5EF4-FFF2-40B4-BE49-F238E27FC236}">
                <a16:creationId xmlns:a16="http://schemas.microsoft.com/office/drawing/2014/main" xmlns="" id="{3D8C1F16-5665-4C91-9114-22FA5EF7F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07C95BD-FDD8-4629-B0D8-7E643830E325}" type="slidenum">
              <a:rPr lang="en-US" altLang="en-US">
                <a:latin typeface="Arial" panose="020B0604020202020204" pitchFamily="34" charset="0"/>
              </a:rPr>
              <a:pPr eaLnBrk="1" hangingPunct="1">
                <a:spcBef>
                  <a:spcPct val="0"/>
                </a:spcBef>
              </a:pPr>
              <a:t>1</a:t>
            </a:fld>
            <a:endParaRPr lang="en-US" altLang="en-US">
              <a:latin typeface="Arial" panose="020B0604020202020204" pitchFamily="34" charset="0"/>
            </a:endParaRPr>
          </a:p>
        </p:txBody>
      </p:sp>
      <p:sp>
        <p:nvSpPr>
          <p:cNvPr id="25605" name="Footer Placeholder 4">
            <a:extLst>
              <a:ext uri="{FF2B5EF4-FFF2-40B4-BE49-F238E27FC236}">
                <a16:creationId xmlns:a16="http://schemas.microsoft.com/office/drawing/2014/main" xmlns="" id="{8CC2A149-A2C7-42D1-9CEA-10C1AF17E488}"/>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Larson/Farber 6th ed</a:t>
            </a:r>
          </a:p>
        </p:txBody>
      </p:sp>
      <p:sp>
        <p:nvSpPr>
          <p:cNvPr id="25606" name="Header Placeholder 5">
            <a:extLst>
              <a:ext uri="{FF2B5EF4-FFF2-40B4-BE49-F238E27FC236}">
                <a16:creationId xmlns:a16="http://schemas.microsoft.com/office/drawing/2014/main" xmlns="" id="{061CE2F9-8BD2-44B0-9BF9-E9B8D924ECB3}"/>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Chapter 1</a:t>
            </a:r>
          </a:p>
        </p:txBody>
      </p:sp>
    </p:spTree>
    <p:extLst>
      <p:ext uri="{BB962C8B-B14F-4D97-AF65-F5344CB8AC3E}">
        <p14:creationId xmlns:p14="http://schemas.microsoft.com/office/powerpoint/2010/main" val="25532842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a:extLst>
              <a:ext uri="{FF2B5EF4-FFF2-40B4-BE49-F238E27FC236}">
                <a16:creationId xmlns:a16="http://schemas.microsoft.com/office/drawing/2014/main" xmlns="" id="{FB77915F-3DD8-41C9-98F0-EE53C087EB6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A03FC2E6-F8C0-4F7B-B9A1-8A01621B2F99}" type="slidenum">
              <a:rPr lang="en-US" altLang="en-US"/>
              <a:pPr>
                <a:spcBef>
                  <a:spcPct val="0"/>
                </a:spcBef>
              </a:pPr>
              <a:t>24</a:t>
            </a:fld>
            <a:endParaRPr lang="en-US" altLang="en-US"/>
          </a:p>
        </p:txBody>
      </p:sp>
      <p:sp>
        <p:nvSpPr>
          <p:cNvPr id="28675" name="Rectangle 2">
            <a:extLst>
              <a:ext uri="{FF2B5EF4-FFF2-40B4-BE49-F238E27FC236}">
                <a16:creationId xmlns:a16="http://schemas.microsoft.com/office/drawing/2014/main" xmlns="" id="{D6EE3B3A-7760-48A1-886E-3C673543AB2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6" name="Rectangle 3">
            <a:extLst>
              <a:ext uri="{FF2B5EF4-FFF2-40B4-BE49-F238E27FC236}">
                <a16:creationId xmlns:a16="http://schemas.microsoft.com/office/drawing/2014/main" xmlns="" id="{DE0C6C3C-7F7A-41AA-A025-9C13802E5BA2}"/>
              </a:ext>
            </a:extLst>
          </p:cNvPr>
          <p:cNvSpPr>
            <a:spLocks noGrp="1" noChangeArrowheads="1"/>
          </p:cNvSpPr>
          <p:nvPr>
            <p:ph type="body" idx="1"/>
          </p:nvPr>
        </p:nvSpPr>
        <p:spPr bwMode="auto">
          <a:xfrm>
            <a:off x="838200" y="42672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9766154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a:extLst>
              <a:ext uri="{FF2B5EF4-FFF2-40B4-BE49-F238E27FC236}">
                <a16:creationId xmlns:a16="http://schemas.microsoft.com/office/drawing/2014/main" xmlns="" id="{FB77915F-3DD8-41C9-98F0-EE53C087EB6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A03FC2E6-F8C0-4F7B-B9A1-8A01621B2F99}" type="slidenum">
              <a:rPr lang="en-US" altLang="en-US"/>
              <a:pPr>
                <a:spcBef>
                  <a:spcPct val="0"/>
                </a:spcBef>
              </a:pPr>
              <a:t>25</a:t>
            </a:fld>
            <a:endParaRPr lang="en-US" altLang="en-US"/>
          </a:p>
        </p:txBody>
      </p:sp>
      <p:sp>
        <p:nvSpPr>
          <p:cNvPr id="28675" name="Rectangle 2">
            <a:extLst>
              <a:ext uri="{FF2B5EF4-FFF2-40B4-BE49-F238E27FC236}">
                <a16:creationId xmlns:a16="http://schemas.microsoft.com/office/drawing/2014/main" xmlns="" id="{D6EE3B3A-7760-48A1-886E-3C673543AB2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6" name="Rectangle 3">
            <a:extLst>
              <a:ext uri="{FF2B5EF4-FFF2-40B4-BE49-F238E27FC236}">
                <a16:creationId xmlns:a16="http://schemas.microsoft.com/office/drawing/2014/main" xmlns="" id="{DE0C6C3C-7F7A-41AA-A025-9C13802E5BA2}"/>
              </a:ext>
            </a:extLst>
          </p:cNvPr>
          <p:cNvSpPr>
            <a:spLocks noGrp="1" noChangeArrowheads="1"/>
          </p:cNvSpPr>
          <p:nvPr>
            <p:ph type="body" idx="1"/>
          </p:nvPr>
        </p:nvSpPr>
        <p:spPr bwMode="auto">
          <a:xfrm>
            <a:off x="838200" y="42672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2771017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a:extLst>
              <a:ext uri="{FF2B5EF4-FFF2-40B4-BE49-F238E27FC236}">
                <a16:creationId xmlns:a16="http://schemas.microsoft.com/office/drawing/2014/main" xmlns="" id="{F3475899-B712-4244-BAB7-4D29AD73FC8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367F0BD1-0A6F-41CA-AE8B-CAE39D7EB390}" type="slidenum">
              <a:rPr lang="en-US" altLang="en-US"/>
              <a:pPr>
                <a:spcBef>
                  <a:spcPct val="0"/>
                </a:spcBef>
              </a:pPr>
              <a:t>11</a:t>
            </a:fld>
            <a:endParaRPr lang="en-US" altLang="en-US"/>
          </a:p>
        </p:txBody>
      </p:sp>
      <p:sp>
        <p:nvSpPr>
          <p:cNvPr id="22531" name="Rectangle 2">
            <a:extLst>
              <a:ext uri="{FF2B5EF4-FFF2-40B4-BE49-F238E27FC236}">
                <a16:creationId xmlns:a16="http://schemas.microsoft.com/office/drawing/2014/main" xmlns="" id="{33CFED20-0DEA-4157-8772-4C7541B19F6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2" name="Rectangle 3">
            <a:extLst>
              <a:ext uri="{FF2B5EF4-FFF2-40B4-BE49-F238E27FC236}">
                <a16:creationId xmlns:a16="http://schemas.microsoft.com/office/drawing/2014/main" xmlns="" id="{7FB4E180-1B06-4092-978C-7B98E6D86275}"/>
              </a:ext>
            </a:extLst>
          </p:cNvPr>
          <p:cNvSpPr>
            <a:spLocks noGrp="1" noChangeArrowheads="1"/>
          </p:cNvSpPr>
          <p:nvPr>
            <p:ph type="body" idx="1"/>
          </p:nvPr>
        </p:nvSpPr>
        <p:spPr bwMode="auto">
          <a:xfrm>
            <a:off x="838200" y="42672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7560996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xmlns="" id="{B685D5CF-5B4E-4206-8173-A23FE4B5049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C6B972F-B1EF-45EA-955C-2EDA28EC2F36}" type="slidenum">
              <a:rPr lang="en-US" altLang="en-US"/>
              <a:pPr>
                <a:spcBef>
                  <a:spcPct val="0"/>
                </a:spcBef>
              </a:pPr>
              <a:t>12</a:t>
            </a:fld>
            <a:endParaRPr lang="en-US" altLang="en-US"/>
          </a:p>
        </p:txBody>
      </p:sp>
      <p:sp>
        <p:nvSpPr>
          <p:cNvPr id="24579" name="Rectangle 2">
            <a:extLst>
              <a:ext uri="{FF2B5EF4-FFF2-40B4-BE49-F238E27FC236}">
                <a16:creationId xmlns:a16="http://schemas.microsoft.com/office/drawing/2014/main" xmlns="" id="{19495BD1-AFC8-4675-B267-D7056DD0186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0" name="Rectangle 3">
            <a:extLst>
              <a:ext uri="{FF2B5EF4-FFF2-40B4-BE49-F238E27FC236}">
                <a16:creationId xmlns:a16="http://schemas.microsoft.com/office/drawing/2014/main" xmlns="" id="{771F33F9-3228-45B2-8355-F8547800EA08}"/>
              </a:ext>
            </a:extLst>
          </p:cNvPr>
          <p:cNvSpPr>
            <a:spLocks noGrp="1" noChangeArrowheads="1"/>
          </p:cNvSpPr>
          <p:nvPr>
            <p:ph type="body" idx="1"/>
          </p:nvPr>
        </p:nvSpPr>
        <p:spPr bwMode="auto">
          <a:xfrm>
            <a:off x="838200" y="42672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7211272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a:extLst>
              <a:ext uri="{FF2B5EF4-FFF2-40B4-BE49-F238E27FC236}">
                <a16:creationId xmlns:a16="http://schemas.microsoft.com/office/drawing/2014/main" xmlns="" id="{68A6BFA3-BDE2-4774-8312-F64F524FCEE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5B1CB05-24B9-45AD-837E-CF4157E3C50F}" type="slidenum">
              <a:rPr lang="en-US" altLang="en-US"/>
              <a:pPr>
                <a:spcBef>
                  <a:spcPct val="0"/>
                </a:spcBef>
              </a:pPr>
              <a:t>13</a:t>
            </a:fld>
            <a:endParaRPr lang="en-US" altLang="en-US"/>
          </a:p>
        </p:txBody>
      </p:sp>
      <p:sp>
        <p:nvSpPr>
          <p:cNvPr id="26627" name="Rectangle 2">
            <a:extLst>
              <a:ext uri="{FF2B5EF4-FFF2-40B4-BE49-F238E27FC236}">
                <a16:creationId xmlns:a16="http://schemas.microsoft.com/office/drawing/2014/main" xmlns="" id="{86F37735-326E-405E-B046-26191361DA3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8" name="Rectangle 3">
            <a:extLst>
              <a:ext uri="{FF2B5EF4-FFF2-40B4-BE49-F238E27FC236}">
                <a16:creationId xmlns:a16="http://schemas.microsoft.com/office/drawing/2014/main" xmlns="" id="{8DFB4A83-D370-42ED-A8C6-F242A92C2CEF}"/>
              </a:ext>
            </a:extLst>
          </p:cNvPr>
          <p:cNvSpPr>
            <a:spLocks noGrp="1" noChangeArrowheads="1"/>
          </p:cNvSpPr>
          <p:nvPr>
            <p:ph type="body" idx="1"/>
          </p:nvPr>
        </p:nvSpPr>
        <p:spPr bwMode="auto">
          <a:xfrm>
            <a:off x="838200" y="42672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2419156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a:extLst>
              <a:ext uri="{FF2B5EF4-FFF2-40B4-BE49-F238E27FC236}">
                <a16:creationId xmlns:a16="http://schemas.microsoft.com/office/drawing/2014/main" xmlns="" id="{FB77915F-3DD8-41C9-98F0-EE53C087EB6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A03FC2E6-F8C0-4F7B-B9A1-8A01621B2F99}" type="slidenum">
              <a:rPr lang="en-US" altLang="en-US"/>
              <a:pPr>
                <a:spcBef>
                  <a:spcPct val="0"/>
                </a:spcBef>
              </a:pPr>
              <a:t>14</a:t>
            </a:fld>
            <a:endParaRPr lang="en-US" altLang="en-US"/>
          </a:p>
        </p:txBody>
      </p:sp>
      <p:sp>
        <p:nvSpPr>
          <p:cNvPr id="28675" name="Rectangle 2">
            <a:extLst>
              <a:ext uri="{FF2B5EF4-FFF2-40B4-BE49-F238E27FC236}">
                <a16:creationId xmlns:a16="http://schemas.microsoft.com/office/drawing/2014/main" xmlns="" id="{D6EE3B3A-7760-48A1-886E-3C673543AB2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6" name="Rectangle 3">
            <a:extLst>
              <a:ext uri="{FF2B5EF4-FFF2-40B4-BE49-F238E27FC236}">
                <a16:creationId xmlns:a16="http://schemas.microsoft.com/office/drawing/2014/main" xmlns="" id="{DE0C6C3C-7F7A-41AA-A025-9C13802E5BA2}"/>
              </a:ext>
            </a:extLst>
          </p:cNvPr>
          <p:cNvSpPr>
            <a:spLocks noGrp="1" noChangeArrowheads="1"/>
          </p:cNvSpPr>
          <p:nvPr>
            <p:ph type="body" idx="1"/>
          </p:nvPr>
        </p:nvSpPr>
        <p:spPr bwMode="auto">
          <a:xfrm>
            <a:off x="838200" y="42672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7006839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a:extLst>
              <a:ext uri="{FF2B5EF4-FFF2-40B4-BE49-F238E27FC236}">
                <a16:creationId xmlns:a16="http://schemas.microsoft.com/office/drawing/2014/main" xmlns="" id="{FB77915F-3DD8-41C9-98F0-EE53C087EB6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A03FC2E6-F8C0-4F7B-B9A1-8A01621B2F99}" type="slidenum">
              <a:rPr lang="en-US" altLang="en-US"/>
              <a:pPr>
                <a:spcBef>
                  <a:spcPct val="0"/>
                </a:spcBef>
              </a:pPr>
              <a:t>20</a:t>
            </a:fld>
            <a:endParaRPr lang="en-US" altLang="en-US"/>
          </a:p>
        </p:txBody>
      </p:sp>
      <p:sp>
        <p:nvSpPr>
          <p:cNvPr id="28675" name="Rectangle 2">
            <a:extLst>
              <a:ext uri="{FF2B5EF4-FFF2-40B4-BE49-F238E27FC236}">
                <a16:creationId xmlns:a16="http://schemas.microsoft.com/office/drawing/2014/main" xmlns="" id="{D6EE3B3A-7760-48A1-886E-3C673543AB2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6" name="Rectangle 3">
            <a:extLst>
              <a:ext uri="{FF2B5EF4-FFF2-40B4-BE49-F238E27FC236}">
                <a16:creationId xmlns:a16="http://schemas.microsoft.com/office/drawing/2014/main" xmlns="" id="{DE0C6C3C-7F7A-41AA-A025-9C13802E5BA2}"/>
              </a:ext>
            </a:extLst>
          </p:cNvPr>
          <p:cNvSpPr>
            <a:spLocks noGrp="1" noChangeArrowheads="1"/>
          </p:cNvSpPr>
          <p:nvPr>
            <p:ph type="body" idx="1"/>
          </p:nvPr>
        </p:nvSpPr>
        <p:spPr bwMode="auto">
          <a:xfrm>
            <a:off x="838200" y="42672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40131798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a:extLst>
              <a:ext uri="{FF2B5EF4-FFF2-40B4-BE49-F238E27FC236}">
                <a16:creationId xmlns:a16="http://schemas.microsoft.com/office/drawing/2014/main" xmlns="" id="{FB77915F-3DD8-41C9-98F0-EE53C087EB6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A03FC2E6-F8C0-4F7B-B9A1-8A01621B2F99}" type="slidenum">
              <a:rPr lang="en-US" altLang="en-US"/>
              <a:pPr>
                <a:spcBef>
                  <a:spcPct val="0"/>
                </a:spcBef>
              </a:pPr>
              <a:t>21</a:t>
            </a:fld>
            <a:endParaRPr lang="en-US" altLang="en-US"/>
          </a:p>
        </p:txBody>
      </p:sp>
      <p:sp>
        <p:nvSpPr>
          <p:cNvPr id="28675" name="Rectangle 2">
            <a:extLst>
              <a:ext uri="{FF2B5EF4-FFF2-40B4-BE49-F238E27FC236}">
                <a16:creationId xmlns:a16="http://schemas.microsoft.com/office/drawing/2014/main" xmlns="" id="{D6EE3B3A-7760-48A1-886E-3C673543AB2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6" name="Rectangle 3">
            <a:extLst>
              <a:ext uri="{FF2B5EF4-FFF2-40B4-BE49-F238E27FC236}">
                <a16:creationId xmlns:a16="http://schemas.microsoft.com/office/drawing/2014/main" xmlns="" id="{DE0C6C3C-7F7A-41AA-A025-9C13802E5BA2}"/>
              </a:ext>
            </a:extLst>
          </p:cNvPr>
          <p:cNvSpPr>
            <a:spLocks noGrp="1" noChangeArrowheads="1"/>
          </p:cNvSpPr>
          <p:nvPr>
            <p:ph type="body" idx="1"/>
          </p:nvPr>
        </p:nvSpPr>
        <p:spPr bwMode="auto">
          <a:xfrm>
            <a:off x="838200" y="42672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7168186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a:extLst>
              <a:ext uri="{FF2B5EF4-FFF2-40B4-BE49-F238E27FC236}">
                <a16:creationId xmlns:a16="http://schemas.microsoft.com/office/drawing/2014/main" xmlns="" id="{FB77915F-3DD8-41C9-98F0-EE53C087EB6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A03FC2E6-F8C0-4F7B-B9A1-8A01621B2F99}" type="slidenum">
              <a:rPr lang="en-US" altLang="en-US"/>
              <a:pPr>
                <a:spcBef>
                  <a:spcPct val="0"/>
                </a:spcBef>
              </a:pPr>
              <a:t>22</a:t>
            </a:fld>
            <a:endParaRPr lang="en-US" altLang="en-US"/>
          </a:p>
        </p:txBody>
      </p:sp>
      <p:sp>
        <p:nvSpPr>
          <p:cNvPr id="28675" name="Rectangle 2">
            <a:extLst>
              <a:ext uri="{FF2B5EF4-FFF2-40B4-BE49-F238E27FC236}">
                <a16:creationId xmlns:a16="http://schemas.microsoft.com/office/drawing/2014/main" xmlns="" id="{D6EE3B3A-7760-48A1-886E-3C673543AB2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6" name="Rectangle 3">
            <a:extLst>
              <a:ext uri="{FF2B5EF4-FFF2-40B4-BE49-F238E27FC236}">
                <a16:creationId xmlns:a16="http://schemas.microsoft.com/office/drawing/2014/main" xmlns="" id="{DE0C6C3C-7F7A-41AA-A025-9C13802E5BA2}"/>
              </a:ext>
            </a:extLst>
          </p:cNvPr>
          <p:cNvSpPr>
            <a:spLocks noGrp="1" noChangeArrowheads="1"/>
          </p:cNvSpPr>
          <p:nvPr>
            <p:ph type="body" idx="1"/>
          </p:nvPr>
        </p:nvSpPr>
        <p:spPr bwMode="auto">
          <a:xfrm>
            <a:off x="838200" y="42672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5699569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a:extLst>
              <a:ext uri="{FF2B5EF4-FFF2-40B4-BE49-F238E27FC236}">
                <a16:creationId xmlns:a16="http://schemas.microsoft.com/office/drawing/2014/main" xmlns="" id="{FB77915F-3DD8-41C9-98F0-EE53C087EB6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A03FC2E6-F8C0-4F7B-B9A1-8A01621B2F99}" type="slidenum">
              <a:rPr lang="en-US" altLang="en-US"/>
              <a:pPr>
                <a:spcBef>
                  <a:spcPct val="0"/>
                </a:spcBef>
              </a:pPr>
              <a:t>23</a:t>
            </a:fld>
            <a:endParaRPr lang="en-US" altLang="en-US"/>
          </a:p>
        </p:txBody>
      </p:sp>
      <p:sp>
        <p:nvSpPr>
          <p:cNvPr id="28675" name="Rectangle 2">
            <a:extLst>
              <a:ext uri="{FF2B5EF4-FFF2-40B4-BE49-F238E27FC236}">
                <a16:creationId xmlns:a16="http://schemas.microsoft.com/office/drawing/2014/main" xmlns="" id="{D6EE3B3A-7760-48A1-886E-3C673543AB2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6" name="Rectangle 3">
            <a:extLst>
              <a:ext uri="{FF2B5EF4-FFF2-40B4-BE49-F238E27FC236}">
                <a16:creationId xmlns:a16="http://schemas.microsoft.com/office/drawing/2014/main" xmlns="" id="{DE0C6C3C-7F7A-41AA-A025-9C13802E5BA2}"/>
              </a:ext>
            </a:extLst>
          </p:cNvPr>
          <p:cNvSpPr>
            <a:spLocks noGrp="1" noChangeArrowheads="1"/>
          </p:cNvSpPr>
          <p:nvPr>
            <p:ph type="body" idx="1"/>
          </p:nvPr>
        </p:nvSpPr>
        <p:spPr bwMode="auto">
          <a:xfrm>
            <a:off x="838200" y="42672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6499716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Footer Placeholder 4">
            <a:extLst>
              <a:ext uri="{FF2B5EF4-FFF2-40B4-BE49-F238E27FC236}">
                <a16:creationId xmlns:a16="http://schemas.microsoft.com/office/drawing/2014/main" xmlns="" id="{BA768897-AE1F-4BBA-9735-E85BACB571E0}"/>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5" name="Slide Number Placeholder 5">
            <a:extLst>
              <a:ext uri="{FF2B5EF4-FFF2-40B4-BE49-F238E27FC236}">
                <a16:creationId xmlns:a16="http://schemas.microsoft.com/office/drawing/2014/main" xmlns="" id="{BF425563-4D73-4E13-9485-63369118B5DB}"/>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5088860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xmlns="" id="{D34E719C-6E1A-4409-AAC3-F0FFEF7F8DB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597248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xmlns="" id="{5BD31C36-8DE7-47E3-8210-E92EC5D14626}"/>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25832399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xmlns="" id="{4A0BEBAC-8316-4A0B-B812-B1F4EAE4D6F0}"/>
              </a:ext>
            </a:extLst>
          </p:cNvPr>
          <p:cNvSpPr>
            <a:spLocks noGrp="1"/>
          </p:cNvSpPr>
          <p:nvPr>
            <p:ph type="sldNum" sz="quarter" idx="11"/>
          </p:nvPr>
        </p:nvSpPr>
        <p:spPr>
          <a:xfrm>
            <a:off x="6858000" y="6416675"/>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chemeClr val="tx2"/>
                </a:solidFill>
              </a:defRPr>
            </a:lvl1pPr>
          </a:lstStyle>
          <a:p>
            <a:fld id="{A7332DD2-ADD2-43F1-9DBD-FF46C02CC16F}" type="slidenum">
              <a:rPr lang="en-US" altLang="en-US"/>
              <a:pPr/>
              <a:t>‹#›</a:t>
            </a:fld>
            <a:endParaRPr lang="en-US" altLang="en-US"/>
          </a:p>
        </p:txBody>
      </p:sp>
    </p:spTree>
    <p:extLst>
      <p:ext uri="{BB962C8B-B14F-4D97-AF65-F5344CB8AC3E}">
        <p14:creationId xmlns:p14="http://schemas.microsoft.com/office/powerpoint/2010/main" val="35863688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Footer Placeholder 4">
            <a:extLst>
              <a:ext uri="{FF2B5EF4-FFF2-40B4-BE49-F238E27FC236}">
                <a16:creationId xmlns:a16="http://schemas.microsoft.com/office/drawing/2014/main" xmlns="" id="{EE0BE9A5-7856-40D2-A899-07BF9508CC44}"/>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0DAEE260-4D40-41E5-89C4-AE323EC85D5C}"/>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162742825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609600" y="457200"/>
            <a:ext cx="8077200" cy="1066800"/>
          </a:xfrm>
        </p:spPr>
        <p:txBody>
          <a:bodyPr/>
          <a:lstStyle>
            <a:lvl1pPr>
              <a:buNone/>
              <a:defRPr/>
            </a:lvl1pPr>
            <a:lvl2pPr>
              <a:buNone/>
              <a:defRPr/>
            </a:lvl2pPr>
            <a:lvl3pPr>
              <a:buNone/>
              <a:defRPr/>
            </a:lvl3pPr>
            <a:lvl4pPr>
              <a:buNone/>
              <a:defRPr/>
            </a:lvl4pPr>
            <a:lvl5pPr>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4">
            <a:extLst>
              <a:ext uri="{FF2B5EF4-FFF2-40B4-BE49-F238E27FC236}">
                <a16:creationId xmlns:a16="http://schemas.microsoft.com/office/drawing/2014/main" xmlns="" id="{041D11B2-230C-48EC-82F1-6C9B16E9EC55}"/>
              </a:ext>
            </a:extLst>
          </p:cNvPr>
          <p:cNvSpPr>
            <a:spLocks noGrp="1"/>
          </p:cNvSpPr>
          <p:nvPr>
            <p:ph type="ftr" sz="quarter" idx="13"/>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208A409F-8EBE-4C84-A476-F20B635B0BF9}"/>
              </a:ext>
            </a:extLst>
          </p:cNvPr>
          <p:cNvSpPr>
            <a:spLocks noGrp="1"/>
          </p:cNvSpPr>
          <p:nvPr>
            <p:ph type="sldNum" sz="quarter" idx="14"/>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75126015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603E3298-7589-404A-A3CD-B7D3632FB08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a16="http://schemas.microsoft.com/office/drawing/2014/main" xmlns="" id="{C607DD56-6AC8-4621-9BE9-58551A3302C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Rectangle 2">
            <a:extLst>
              <a:ext uri="{FF2B5EF4-FFF2-40B4-BE49-F238E27FC236}">
                <a16:creationId xmlns:a16="http://schemas.microsoft.com/office/drawing/2014/main" xmlns="" id="{19AF5378-F02F-4509-B60B-CC17F9AFC9B6}"/>
              </a:ext>
            </a:extLst>
          </p:cNvPr>
          <p:cNvSpPr>
            <a:spLocks noChangeArrowheads="1"/>
          </p:cNvSpPr>
          <p:nvPr userDrawn="1"/>
        </p:nvSpPr>
        <p:spPr bwMode="gray">
          <a:xfrm>
            <a:off x="0" y="6407150"/>
            <a:ext cx="9145588" cy="457200"/>
          </a:xfrm>
          <a:prstGeom prst="rect">
            <a:avLst/>
          </a:prstGeom>
          <a:solidFill>
            <a:srgbClr val="36439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z="2400" dirty="0">
              <a:solidFill>
                <a:srgbClr val="000000"/>
              </a:solidFill>
            </a:endParaRPr>
          </a:p>
        </p:txBody>
      </p:sp>
      <p:sp>
        <p:nvSpPr>
          <p:cNvPr id="12" name="Rectangle 10">
            <a:extLst>
              <a:ext uri="{FF2B5EF4-FFF2-40B4-BE49-F238E27FC236}">
                <a16:creationId xmlns:a16="http://schemas.microsoft.com/office/drawing/2014/main" xmlns="" id="{8D11D8C6-6BA5-4960-92F1-9DE927AC48A4}"/>
              </a:ext>
            </a:extLst>
          </p:cNvPr>
          <p:cNvSpPr>
            <a:spLocks noChangeArrowheads="1"/>
          </p:cNvSpPr>
          <p:nvPr userDrawn="1"/>
        </p:nvSpPr>
        <p:spPr bwMode="auto">
          <a:xfrm>
            <a:off x="8145463" y="6333066"/>
            <a:ext cx="842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8283E607-DE1E-42B1-AE02-332DF676BF65}" type="slidenum">
              <a:rPr lang="en-US" altLang="en-US" sz="1400" b="1">
                <a:solidFill>
                  <a:srgbClr val="FBF5EA"/>
                </a:solidFill>
              </a:rPr>
              <a:pPr algn="r"/>
              <a:t>‹#›</a:t>
            </a:fld>
            <a:endParaRPr lang="en-US" altLang="en-US" sz="1400" b="1" dirty="0">
              <a:solidFill>
                <a:srgbClr val="FBF5EA"/>
              </a:solidFill>
            </a:endParaRPr>
          </a:p>
        </p:txBody>
      </p:sp>
      <p:pic>
        <p:nvPicPr>
          <p:cNvPr id="9" name="Picture 19" descr="Pearson_Bound_White">
            <a:extLst>
              <a:ext uri="{FF2B5EF4-FFF2-40B4-BE49-F238E27FC236}">
                <a16:creationId xmlns:a16="http://schemas.microsoft.com/office/drawing/2014/main" xmlns="" id="{280D9147-1857-4AA0-B13A-799662920909}"/>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488950" y="6391275"/>
            <a:ext cx="16557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25">
            <a:extLst>
              <a:ext uri="{FF2B5EF4-FFF2-40B4-BE49-F238E27FC236}">
                <a16:creationId xmlns:a16="http://schemas.microsoft.com/office/drawing/2014/main" xmlns="" id="{3DB57D7B-DFB7-46B6-A92A-369F6BC2D0B0}"/>
              </a:ext>
            </a:extLst>
          </p:cNvPr>
          <p:cNvSpPr txBox="1">
            <a:spLocks/>
          </p:cNvSpPr>
          <p:nvPr userDrawn="1"/>
        </p:nvSpPr>
        <p:spPr bwMode="auto">
          <a:xfrm>
            <a:off x="1966911" y="6475412"/>
            <a:ext cx="5872164"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50000"/>
              </a:spcBef>
              <a:defRPr sz="1000">
                <a:solidFill>
                  <a:schemeClr val="tx1"/>
                </a:solidFill>
                <a:latin typeface="Verdana" panose="020B0604030504040204" pitchFamily="34" charset="0"/>
                <a:cs typeface="Arial" panose="020B0604020202020204" pitchFamily="34" charset="0"/>
              </a:defRPr>
            </a:lvl1pPr>
            <a:lvl2pPr marL="742950" indent="-285750">
              <a:spcBef>
                <a:spcPct val="50000"/>
              </a:spcBef>
              <a:defRPr sz="1000">
                <a:solidFill>
                  <a:schemeClr val="tx1"/>
                </a:solidFill>
                <a:latin typeface="Verdana" panose="020B0604030504040204" pitchFamily="34" charset="0"/>
                <a:cs typeface="Arial" panose="020B0604020202020204" pitchFamily="34" charset="0"/>
              </a:defRPr>
            </a:lvl2pPr>
            <a:lvl3pPr marL="1143000" indent="-228600">
              <a:spcBef>
                <a:spcPct val="50000"/>
              </a:spcBef>
              <a:defRPr sz="1000">
                <a:solidFill>
                  <a:schemeClr val="tx1"/>
                </a:solidFill>
                <a:latin typeface="Verdana" panose="020B0604030504040204" pitchFamily="34" charset="0"/>
                <a:cs typeface="Arial" panose="020B0604020202020204" pitchFamily="34" charset="0"/>
              </a:defRPr>
            </a:lvl3pPr>
            <a:lvl4pPr marL="1600200" indent="-228600">
              <a:spcBef>
                <a:spcPct val="50000"/>
              </a:spcBef>
              <a:defRPr sz="1000">
                <a:solidFill>
                  <a:schemeClr val="tx1"/>
                </a:solidFill>
                <a:latin typeface="Verdana" panose="020B0604030504040204" pitchFamily="34" charset="0"/>
                <a:cs typeface="Arial" panose="020B0604020202020204" pitchFamily="34" charset="0"/>
              </a:defRPr>
            </a:lvl4pPr>
            <a:lvl5pPr marL="2057400" indent="-228600">
              <a:spcBef>
                <a:spcPct val="50000"/>
              </a:spcBef>
              <a:defRPr sz="1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9pPr>
          </a:lstStyle>
          <a:p>
            <a:pPr algn="ctr" eaLnBrk="1" hangingPunct="1">
              <a:defRPr/>
            </a:pPr>
            <a:r>
              <a:rPr lang="en-US" altLang="en-US" sz="1400" dirty="0">
                <a:solidFill>
                  <a:schemeClr val="bg2"/>
                </a:solidFill>
                <a:latin typeface="Arial" panose="020B0604020202020204" pitchFamily="34" charset="0"/>
              </a:rPr>
              <a:t>Copyright 2019, 2015, 2012, Pearson Education, Inc.</a:t>
            </a:r>
          </a:p>
        </p:txBody>
      </p:sp>
      <p:pic>
        <p:nvPicPr>
          <p:cNvPr id="3" name="Picture 2">
            <a:extLst>
              <a:ext uri="{FF2B5EF4-FFF2-40B4-BE49-F238E27FC236}">
                <a16:creationId xmlns:a16="http://schemas.microsoft.com/office/drawing/2014/main" xmlns="" id="{AFBF789B-AA02-4C2A-839B-CF5EBD90F1EC}"/>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45369" y="6461122"/>
            <a:ext cx="294393" cy="310094"/>
          </a:xfrm>
          <a:prstGeom prst="rect">
            <a:avLst/>
          </a:prstGeom>
        </p:spPr>
      </p:pic>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Lst>
  <p:transition>
    <p:wipe dir="r"/>
  </p:transition>
  <p:txStyles>
    <p:title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1"/>
          </a:solidFill>
          <a:latin typeface="Arial" charset="0"/>
        </a:defRPr>
      </a:lvl6pPr>
      <a:lvl7pPr marL="914400" algn="ctr" rtl="0" eaLnBrk="1" fontAlgn="base" hangingPunct="1">
        <a:spcBef>
          <a:spcPct val="0"/>
        </a:spcBef>
        <a:spcAft>
          <a:spcPct val="0"/>
        </a:spcAft>
        <a:defRPr sz="4400" b="1">
          <a:solidFill>
            <a:schemeClr val="tx1"/>
          </a:solidFill>
          <a:latin typeface="Arial" charset="0"/>
        </a:defRPr>
      </a:lvl7pPr>
      <a:lvl8pPr marL="1371600" algn="ctr" rtl="0" eaLnBrk="1" fontAlgn="base" hangingPunct="1">
        <a:spcBef>
          <a:spcPct val="0"/>
        </a:spcBef>
        <a:spcAft>
          <a:spcPct val="0"/>
        </a:spcAft>
        <a:defRPr sz="4400" b="1">
          <a:solidFill>
            <a:schemeClr val="tx1"/>
          </a:solidFill>
          <a:latin typeface="Arial" charset="0"/>
        </a:defRPr>
      </a:lvl8pPr>
      <a:lvl9pPr marL="1828800" algn="ctr" rtl="0" eaLnBrk="1" fontAlgn="base" hangingPunct="1">
        <a:spcBef>
          <a:spcPct val="0"/>
        </a:spcBef>
        <a:spcAft>
          <a:spcPct val="0"/>
        </a:spcAft>
        <a:defRPr sz="4400" b="1">
          <a:solidFill>
            <a:schemeClr val="tx1"/>
          </a:solidFill>
          <a:latin typeface="Arial" charset="0"/>
        </a:defRPr>
      </a:lvl9pPr>
    </p:titleStyle>
    <p:body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2.wmf"/><Relationship Id="rId5" Type="http://schemas.openxmlformats.org/officeDocument/2006/relationships/oleObject" Target="../embeddings/oleObject7.bin"/><Relationship Id="rId4" Type="http://schemas.openxmlformats.org/officeDocument/2006/relationships/image" Target="../media/image11.w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10.bin"/><Relationship Id="rId3" Type="http://schemas.openxmlformats.org/officeDocument/2006/relationships/notesSlide" Target="../notesSlides/notesSlide3.xml"/><Relationship Id="rId7" Type="http://schemas.openxmlformats.org/officeDocument/2006/relationships/image" Target="../media/image14.wmf"/><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oleObject" Target="../embeddings/oleObject9.bin"/><Relationship Id="rId5" Type="http://schemas.openxmlformats.org/officeDocument/2006/relationships/image" Target="../media/image13.wmf"/><Relationship Id="rId10" Type="http://schemas.openxmlformats.org/officeDocument/2006/relationships/image" Target="../media/image18.png"/><Relationship Id="rId4" Type="http://schemas.openxmlformats.org/officeDocument/2006/relationships/oleObject" Target="../embeddings/oleObject8.bin"/><Relationship Id="rId9" Type="http://schemas.openxmlformats.org/officeDocument/2006/relationships/image" Target="../media/image15.wmf"/></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vmlDrawing" Target="../drawings/vmlDrawing6.vml"/><Relationship Id="rId5" Type="http://schemas.openxmlformats.org/officeDocument/2006/relationships/image" Target="../media/image16.wmf"/><Relationship Id="rId4" Type="http://schemas.openxmlformats.org/officeDocument/2006/relationships/oleObject" Target="../embeddings/oleObject11.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image" Target="../media/image18.wmf"/><Relationship Id="rId5" Type="http://schemas.openxmlformats.org/officeDocument/2006/relationships/oleObject" Target="../embeddings/oleObject13.bin"/><Relationship Id="rId4" Type="http://schemas.openxmlformats.org/officeDocument/2006/relationships/image" Target="../media/image17.wmf"/></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5.xml"/><Relationship Id="rId1" Type="http://schemas.openxmlformats.org/officeDocument/2006/relationships/vmlDrawing" Target="../drawings/vmlDrawing8.vml"/><Relationship Id="rId5" Type="http://schemas.openxmlformats.org/officeDocument/2006/relationships/image" Target="../media/image19.wmf"/><Relationship Id="rId4" Type="http://schemas.openxmlformats.org/officeDocument/2006/relationships/oleObject" Target="../embeddings/oleObject14.bin"/></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6.wmf"/><Relationship Id="rId5" Type="http://schemas.openxmlformats.org/officeDocument/2006/relationships/oleObject" Target="../embeddings/oleObject2.bin"/><Relationship Id="rId4" Type="http://schemas.openxmlformats.org/officeDocument/2006/relationships/image" Target="../media/image5.wmf"/></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image" Target="../media/image8.w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4.bin"/><Relationship Id="rId7" Type="http://schemas.openxmlformats.org/officeDocument/2006/relationships/image" Target="../media/image12.png"/><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image" Target="../media/image10.wmf"/><Relationship Id="rId5" Type="http://schemas.openxmlformats.org/officeDocument/2006/relationships/oleObject" Target="../embeddings/oleObject5.bin"/><Relationship Id="rId4" Type="http://schemas.openxmlformats.org/officeDocument/2006/relationships/image" Target="../media/image9.w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map&#10;&#10;Description generated with high confidence">
            <a:extLst>
              <a:ext uri="{FF2B5EF4-FFF2-40B4-BE49-F238E27FC236}">
                <a16:creationId xmlns:a16="http://schemas.microsoft.com/office/drawing/2014/main" xmlns="" id="{28A3BC3E-4DE3-4210-B2C7-89C0027E8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783" y="423863"/>
            <a:ext cx="4194955" cy="5368491"/>
          </a:xfrm>
          <a:prstGeom prst="rect">
            <a:avLst/>
          </a:prstGeom>
        </p:spPr>
      </p:pic>
      <p:sp>
        <p:nvSpPr>
          <p:cNvPr id="8194" name="Rectangle 2">
            <a:extLst>
              <a:ext uri="{FF2B5EF4-FFF2-40B4-BE49-F238E27FC236}">
                <a16:creationId xmlns:a16="http://schemas.microsoft.com/office/drawing/2014/main" xmlns="" id="{D6C12B1B-6B9C-42A1-82EF-224ED97D0E57}"/>
              </a:ext>
            </a:extLst>
          </p:cNvPr>
          <p:cNvSpPr>
            <a:spLocks noChangeArrowheads="1"/>
          </p:cNvSpPr>
          <p:nvPr/>
        </p:nvSpPr>
        <p:spPr bwMode="auto">
          <a:xfrm>
            <a:off x="228600" y="533400"/>
            <a:ext cx="41910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4800">
                <a:latin typeface="Arial" panose="020B0604020202020204" pitchFamily="34" charset="0"/>
                <a:cs typeface="Arial" panose="020B0604020202020204" pitchFamily="34" charset="0"/>
              </a:rPr>
              <a:t>Chapter</a:t>
            </a:r>
          </a:p>
        </p:txBody>
      </p:sp>
      <p:sp>
        <p:nvSpPr>
          <p:cNvPr id="8195" name="Rectangle 3">
            <a:extLst>
              <a:ext uri="{FF2B5EF4-FFF2-40B4-BE49-F238E27FC236}">
                <a16:creationId xmlns:a16="http://schemas.microsoft.com/office/drawing/2014/main" xmlns="" id="{DE794FBC-1286-49A6-9729-EC9BCBD28AAA}"/>
              </a:ext>
            </a:extLst>
          </p:cNvPr>
          <p:cNvSpPr>
            <a:spLocks noChangeArrowheads="1"/>
          </p:cNvSpPr>
          <p:nvPr/>
        </p:nvSpPr>
        <p:spPr bwMode="auto">
          <a:xfrm>
            <a:off x="228600" y="1905000"/>
            <a:ext cx="4191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None/>
            </a:pPr>
            <a:r>
              <a:rPr lang="en-US" altLang="en-US" sz="3200" dirty="0">
                <a:latin typeface="Arial" panose="020B0604020202020204" pitchFamily="34" charset="0"/>
              </a:rPr>
              <a:t>Hypothesis Testing with Two Samples</a:t>
            </a:r>
          </a:p>
        </p:txBody>
      </p:sp>
      <p:pic>
        <p:nvPicPr>
          <p:cNvPr id="8196" name="Picture 4" descr="chapter_blue">
            <a:extLst>
              <a:ext uri="{FF2B5EF4-FFF2-40B4-BE49-F238E27FC236}">
                <a16:creationId xmlns:a16="http://schemas.microsoft.com/office/drawing/2014/main" xmlns="" id="{0CFF2BB2-76D0-43EF-9011-D65D334631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685800"/>
            <a:ext cx="10207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5">
            <a:extLst>
              <a:ext uri="{FF2B5EF4-FFF2-40B4-BE49-F238E27FC236}">
                <a16:creationId xmlns:a16="http://schemas.microsoft.com/office/drawing/2014/main" xmlns="" id="{3FECF86A-24DC-45AB-A1BF-674378B82502}"/>
              </a:ext>
            </a:extLst>
          </p:cNvPr>
          <p:cNvSpPr txBox="1">
            <a:spLocks noChangeArrowheads="1"/>
          </p:cNvSpPr>
          <p:nvPr/>
        </p:nvSpPr>
        <p:spPr bwMode="auto">
          <a:xfrm>
            <a:off x="2865438" y="685800"/>
            <a:ext cx="6858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ClrTx/>
              <a:buFontTx/>
              <a:buNone/>
            </a:pPr>
            <a:r>
              <a:rPr lang="en-US" altLang="en-US" sz="6600" dirty="0">
                <a:solidFill>
                  <a:schemeClr val="bg1"/>
                </a:solidFill>
                <a:latin typeface="Arial" panose="020B0604020202020204" pitchFamily="34" charset="0"/>
                <a:cs typeface="Arial" panose="020B0604020202020204" pitchFamily="34" charset="0"/>
              </a:rPr>
              <a:t>8</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xmlns="" id="{C7397224-21B9-4FD9-B5BA-228389556F2F}"/>
              </a:ext>
            </a:extLst>
          </p:cNvPr>
          <p:cNvSpPr>
            <a:spLocks noGrp="1" noChangeArrowheads="1"/>
          </p:cNvSpPr>
          <p:nvPr>
            <p:ph type="title"/>
          </p:nvPr>
        </p:nvSpPr>
        <p:spPr>
          <a:noFill/>
        </p:spPr>
        <p:txBody>
          <a:bodyPr/>
          <a:lstStyle/>
          <a:p>
            <a:pPr eaLnBrk="1" hangingPunct="1"/>
            <a:r>
              <a:rPr lang="en-US" altLang="en-US" i="1"/>
              <a:t>t</a:t>
            </a:r>
            <a:r>
              <a:rPr lang="en-US" altLang="en-US">
                <a:latin typeface="Times New Roman" panose="02020603050405020304" pitchFamily="18" charset="0"/>
              </a:rPr>
              <a:t>-</a:t>
            </a:r>
            <a:r>
              <a:rPr lang="en-US" altLang="en-US"/>
              <a:t>Test for the Difference Between Means</a:t>
            </a:r>
          </a:p>
        </p:txBody>
      </p:sp>
      <p:sp>
        <p:nvSpPr>
          <p:cNvPr id="6" name="Content Placeholder 5">
            <a:extLst>
              <a:ext uri="{FF2B5EF4-FFF2-40B4-BE49-F238E27FC236}">
                <a16:creationId xmlns:a16="http://schemas.microsoft.com/office/drawing/2014/main" xmlns="" id="{596C6F7A-395D-436A-8C95-C161EB78FDB4}"/>
              </a:ext>
            </a:extLst>
          </p:cNvPr>
          <p:cNvSpPr>
            <a:spLocks noGrp="1"/>
          </p:cNvSpPr>
          <p:nvPr>
            <p:ph idx="1"/>
          </p:nvPr>
        </p:nvSpPr>
        <p:spPr/>
        <p:txBody>
          <a:bodyPr/>
          <a:lstStyle/>
          <a:p>
            <a:r>
              <a:rPr lang="en-US" altLang="en-US"/>
              <a:t>The </a:t>
            </a:r>
            <a:r>
              <a:rPr lang="en-US" altLang="en-US" b="1"/>
              <a:t>test statistic</a:t>
            </a:r>
            <a:r>
              <a:rPr lang="en-US" altLang="en-US"/>
              <a:t> is</a:t>
            </a:r>
          </a:p>
          <a:p>
            <a:endParaRPr lang="en-US" altLang="en-US"/>
          </a:p>
          <a:p>
            <a:endParaRPr lang="en-US" altLang="en-US" sz="1000"/>
          </a:p>
          <a:p>
            <a:r>
              <a:rPr lang="en-US" altLang="en-US"/>
              <a:t>The </a:t>
            </a:r>
            <a:r>
              <a:rPr lang="en-US" altLang="en-US" b="1"/>
              <a:t>standardized</a:t>
            </a:r>
            <a:r>
              <a:rPr lang="en-US" altLang="en-US"/>
              <a:t> </a:t>
            </a:r>
            <a:r>
              <a:rPr lang="en-US" altLang="en-US" b="1"/>
              <a:t>test</a:t>
            </a:r>
            <a:r>
              <a:rPr lang="en-US" altLang="en-US"/>
              <a:t> </a:t>
            </a:r>
            <a:r>
              <a:rPr lang="en-US" altLang="en-US" b="1"/>
              <a:t>statistic</a:t>
            </a:r>
            <a:r>
              <a:rPr lang="en-US" altLang="en-US"/>
              <a:t> is</a:t>
            </a:r>
          </a:p>
          <a:p>
            <a:endParaRPr lang="en-US" altLang="en-US"/>
          </a:p>
          <a:p>
            <a:endParaRPr lang="en-US" altLang="en-US"/>
          </a:p>
          <a:p>
            <a:pPr>
              <a:spcBef>
                <a:spcPct val="5000"/>
              </a:spcBef>
            </a:pPr>
            <a:r>
              <a:rPr lang="en-US" altLang="en-US"/>
              <a:t>The degrees of freedom are </a:t>
            </a:r>
          </a:p>
          <a:p>
            <a:pPr>
              <a:spcBef>
                <a:spcPct val="5000"/>
              </a:spcBef>
              <a:buFont typeface="Arial" panose="020B0604020202020204" pitchFamily="34" charset="0"/>
              <a:buNone/>
            </a:pPr>
            <a:r>
              <a:rPr lang="en-US" altLang="en-US"/>
              <a:t>			</a:t>
            </a:r>
            <a:r>
              <a:rPr lang="en-US" altLang="en-US">
                <a:solidFill>
                  <a:schemeClr val="accent2"/>
                </a:solidFill>
              </a:rPr>
              <a:t>d.f. = </a:t>
            </a:r>
            <a:r>
              <a:rPr lang="en-US" altLang="en-US" i="1">
                <a:solidFill>
                  <a:schemeClr val="accent2"/>
                </a:solidFill>
              </a:rPr>
              <a:t>n</a:t>
            </a:r>
            <a:r>
              <a:rPr lang="en-US" altLang="en-US">
                <a:solidFill>
                  <a:schemeClr val="accent2"/>
                </a:solidFill>
              </a:rPr>
              <a:t> – 1</a:t>
            </a:r>
            <a:endParaRPr lang="el-GR" altLang="en-US">
              <a:solidFill>
                <a:schemeClr val="accent2"/>
              </a:solidFill>
            </a:endParaRPr>
          </a:p>
          <a:p>
            <a:endParaRPr lang="en-US" altLang="en-US"/>
          </a:p>
        </p:txBody>
      </p:sp>
      <p:graphicFrame>
        <p:nvGraphicFramePr>
          <p:cNvPr id="1114116" name="Object 4">
            <a:extLst>
              <a:ext uri="{FF2B5EF4-FFF2-40B4-BE49-F238E27FC236}">
                <a16:creationId xmlns:a16="http://schemas.microsoft.com/office/drawing/2014/main" xmlns="" id="{05A04285-B710-4605-8130-F95B2E457FDF}"/>
              </a:ext>
            </a:extLst>
          </p:cNvPr>
          <p:cNvGraphicFramePr>
            <a:graphicFrameLocks noChangeAspect="1"/>
          </p:cNvGraphicFramePr>
          <p:nvPr/>
        </p:nvGraphicFramePr>
        <p:xfrm>
          <a:off x="2481263" y="3373438"/>
          <a:ext cx="1473200" cy="936625"/>
        </p:xfrm>
        <a:graphic>
          <a:graphicData uri="http://schemas.openxmlformats.org/presentationml/2006/ole">
            <mc:AlternateContent xmlns:mc="http://schemas.openxmlformats.org/markup-compatibility/2006">
              <mc:Choice xmlns:v="urn:schemas-microsoft-com:vml" Requires="v">
                <p:oleObj spid="_x0000_s14380" name="Equation" r:id="rId3" imgW="1257300" imgH="800100" progId="Equation.DSMT4">
                  <p:embed/>
                </p:oleObj>
              </mc:Choice>
              <mc:Fallback>
                <p:oleObj name="Equation" r:id="rId3" imgW="1257300" imgH="800100" progId="Equation.DSMT4">
                  <p:embed/>
                  <p:pic>
                    <p:nvPicPr>
                      <p:cNvPr id="1114116" name="Object 4">
                        <a:extLst>
                          <a:ext uri="{FF2B5EF4-FFF2-40B4-BE49-F238E27FC236}">
                            <a16:creationId xmlns:a16="http://schemas.microsoft.com/office/drawing/2014/main" xmlns="" id="{05A04285-B710-4605-8130-F95B2E457FD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1263" y="3373438"/>
                        <a:ext cx="1473200" cy="936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20485" name="Object 9">
            <a:extLst>
              <a:ext uri="{FF2B5EF4-FFF2-40B4-BE49-F238E27FC236}">
                <a16:creationId xmlns:a16="http://schemas.microsoft.com/office/drawing/2014/main" xmlns="" id="{1C1BA06A-5C10-4730-8ECE-2FD19D50DE9D}"/>
              </a:ext>
            </a:extLst>
          </p:cNvPr>
          <p:cNvGraphicFramePr>
            <a:graphicFrameLocks noChangeAspect="1"/>
          </p:cNvGraphicFramePr>
          <p:nvPr/>
        </p:nvGraphicFramePr>
        <p:xfrm>
          <a:off x="2563813" y="2111375"/>
          <a:ext cx="1100137" cy="674688"/>
        </p:xfrm>
        <a:graphic>
          <a:graphicData uri="http://schemas.openxmlformats.org/presentationml/2006/ole">
            <mc:AlternateContent xmlns:mc="http://schemas.openxmlformats.org/markup-compatibility/2006">
              <mc:Choice xmlns:v="urn:schemas-microsoft-com:vml" Requires="v">
                <p:oleObj spid="_x0000_s14381" name="Equation" r:id="rId5" imgW="1016000" imgH="622300" progId="Equation.DSMT4">
                  <p:embed/>
                </p:oleObj>
              </mc:Choice>
              <mc:Fallback>
                <p:oleObj name="Equation" r:id="rId5" imgW="1016000" imgH="622300" progId="Equation.DSMT4">
                  <p:embed/>
                  <p:pic>
                    <p:nvPicPr>
                      <p:cNvPr id="20485" name="Object 9">
                        <a:extLst>
                          <a:ext uri="{FF2B5EF4-FFF2-40B4-BE49-F238E27FC236}">
                            <a16:creationId xmlns:a16="http://schemas.microsoft.com/office/drawing/2014/main" xmlns="" id="{1C1BA06A-5C10-4730-8ECE-2FD19D50DE9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63813" y="2111375"/>
                        <a:ext cx="1100137" cy="674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20486" name="Footer Placeholder 2">
            <a:extLst>
              <a:ext uri="{FF2B5EF4-FFF2-40B4-BE49-F238E27FC236}">
                <a16:creationId xmlns:a16="http://schemas.microsoft.com/office/drawing/2014/main" xmlns="" id="{0186582C-7C1D-4E86-A2E0-D5BFAD7BCC83}"/>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331829939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0"/>
                                  </p:stCondLst>
                                  <p:childTnLst>
                                    <p:set>
                                      <p:cBhvr>
                                        <p:cTn id="9" dur="1" fill="hold">
                                          <p:stCondLst>
                                            <p:cond delay="0"/>
                                          </p:stCondLst>
                                        </p:cTn>
                                        <p:tgtEl>
                                          <p:spTgt spid="1114116"/>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6">
                                            <p:txEl>
                                              <p:pRg st="6" end="6"/>
                                            </p:txEl>
                                          </p:spTgt>
                                        </p:tgtEl>
                                        <p:attrNameLst>
                                          <p:attrName>style.visibility</p:attrName>
                                        </p:attrNameLst>
                                      </p:cBhvr>
                                      <p:to>
                                        <p:strVal val="visible"/>
                                      </p:to>
                                    </p:set>
                                  </p:childTnLst>
                                </p:cTn>
                              </p:par>
                            </p:childTnLst>
                          </p:cTn>
                        </p:par>
                        <p:par>
                          <p:cTn id="14" fill="hold" nodeType="afterGroup">
                            <p:stCondLst>
                              <p:cond delay="0"/>
                            </p:stCondLst>
                            <p:childTnLst>
                              <p:par>
                                <p:cTn id="15" presetID="1" presetClass="entr" presetSubtype="0" fill="hold" grpId="0" nodeType="afterEffect">
                                  <p:stCondLst>
                                    <p:cond delay="0"/>
                                  </p:stCondLst>
                                  <p:childTnLst>
                                    <p:set>
                                      <p:cBhvr>
                                        <p:cTn id="16"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xmlns="" id="{791C12E2-0D50-4344-A270-348BCC1645C5}"/>
              </a:ext>
            </a:extLst>
          </p:cNvPr>
          <p:cNvSpPr>
            <a:spLocks noGrp="1" noChangeArrowheads="1"/>
          </p:cNvSpPr>
          <p:nvPr>
            <p:ph type="title"/>
          </p:nvPr>
        </p:nvSpPr>
        <p:spPr/>
        <p:txBody>
          <a:bodyPr/>
          <a:lstStyle/>
          <a:p>
            <a:pPr eaLnBrk="1" hangingPunct="1"/>
            <a:r>
              <a:rPr lang="en-US" altLang="en-US" sz="3600" i="1" dirty="0"/>
              <a:t>t</a:t>
            </a:r>
            <a:r>
              <a:rPr lang="en-US" altLang="en-US" sz="3600" dirty="0">
                <a:latin typeface="Times New Roman" panose="02020603050405020304" pitchFamily="18" charset="0"/>
              </a:rPr>
              <a:t>-</a:t>
            </a:r>
            <a:r>
              <a:rPr lang="en-US" altLang="en-US" sz="3600" dirty="0"/>
              <a:t>Test for the Difference Between Means (Dependent Samples)</a:t>
            </a:r>
            <a:endParaRPr lang="el-GR" altLang="en-US" sz="3600" i="1" dirty="0"/>
          </a:p>
        </p:txBody>
      </p:sp>
      <p:sp>
        <p:nvSpPr>
          <p:cNvPr id="21507" name="Text Box 3">
            <a:extLst>
              <a:ext uri="{FF2B5EF4-FFF2-40B4-BE49-F238E27FC236}">
                <a16:creationId xmlns:a16="http://schemas.microsoft.com/office/drawing/2014/main" xmlns="" id="{5A7271C2-C6E4-4A70-A451-35559BADD472}"/>
              </a:ext>
            </a:extLst>
          </p:cNvPr>
          <p:cNvSpPr txBox="1">
            <a:spLocks noChangeArrowheads="1"/>
          </p:cNvSpPr>
          <p:nvPr/>
        </p:nvSpPr>
        <p:spPr bwMode="auto">
          <a:xfrm>
            <a:off x="276225" y="1219200"/>
            <a:ext cx="8610600"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spcBef>
                <a:spcPct val="0"/>
              </a:spcBef>
              <a:buClrTx/>
              <a:buFontTx/>
              <a:buNone/>
            </a:pPr>
            <a:endParaRPr lang="en-US" altLang="en-US" sz="1800">
              <a:sym typeface="Symbol" panose="05050102010706020507" pitchFamily="18" charset="2"/>
            </a:endParaRPr>
          </a:p>
        </p:txBody>
      </p:sp>
      <p:sp>
        <p:nvSpPr>
          <p:cNvPr id="1068036" name="Text Box 4">
            <a:extLst>
              <a:ext uri="{FF2B5EF4-FFF2-40B4-BE49-F238E27FC236}">
                <a16:creationId xmlns:a16="http://schemas.microsoft.com/office/drawing/2014/main" xmlns="" id="{FFBD4799-3CEA-4B76-A9AE-9F996C34BF24}"/>
              </a:ext>
            </a:extLst>
          </p:cNvPr>
          <p:cNvSpPr txBox="1">
            <a:spLocks noChangeArrowheads="1"/>
          </p:cNvSpPr>
          <p:nvPr/>
        </p:nvSpPr>
        <p:spPr bwMode="auto">
          <a:xfrm>
            <a:off x="450850" y="1884363"/>
            <a:ext cx="5119688" cy="3733800"/>
          </a:xfrm>
          <a:prstGeom prst="rect">
            <a:avLst/>
          </a:prstGeom>
          <a:noFill/>
          <a:ln>
            <a:noFill/>
          </a:ln>
          <a:extLst>
            <a:ext uri="{909E8E84-426E-40dd-AFC4-6F175D3DCCD1}"/>
            <a:ext uri="{91240B29-F687-4f45-9708-019B960494DF}"/>
          </a:extLst>
        </p:spPr>
        <p:txBody>
          <a:bodyPr>
            <a:spAutoFit/>
          </a:bodyPr>
          <a:lstStyle>
            <a:lvl1pPr marL="457200" indent="-457200" eaLnBrk="0" hangingPunct="0">
              <a:spcBef>
                <a:spcPct val="20000"/>
              </a:spcBef>
              <a:buClr>
                <a:schemeClr val="accent1"/>
              </a:buClr>
              <a:buFont typeface="Arial" charset="0"/>
              <a:buChar char="•"/>
              <a:defRPr sz="28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buChar char="§"/>
              <a:defRPr sz="28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charset="0"/>
              <a:buChar char="•"/>
              <a:defRPr sz="28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charset="0"/>
              <a:buChar char="–"/>
              <a:defRPr sz="28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charset="0"/>
              <a:buChar char="»"/>
              <a:defRPr sz="28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charset="0"/>
              <a:buChar char="»"/>
              <a:defRPr sz="28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charset="0"/>
              <a:buChar char="»"/>
              <a:defRPr sz="28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charset="0"/>
              <a:buChar char="»"/>
              <a:defRPr sz="28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charset="0"/>
              <a:buChar char="»"/>
              <a:defRPr sz="2800">
                <a:solidFill>
                  <a:schemeClr val="tx1"/>
                </a:solidFill>
                <a:latin typeface="Times New Roman" pitchFamily="18" charset="0"/>
                <a:cs typeface="Times New Roman" pitchFamily="18" charset="0"/>
              </a:defRPr>
            </a:lvl9pPr>
          </a:lstStyle>
          <a:p>
            <a:pPr marL="533400" indent="-533400" eaLnBrk="1" hangingPunct="1">
              <a:spcBef>
                <a:spcPct val="35000"/>
              </a:spcBef>
              <a:buClr>
                <a:srgbClr val="FFC000"/>
              </a:buClr>
              <a:buFont typeface="Wingdings" pitchFamily="2" charset="2"/>
              <a:buAutoNum type="arabicPeriod"/>
              <a:defRPr/>
            </a:pPr>
            <a:r>
              <a:rPr lang="en-US" sz="2600" dirty="0">
                <a:solidFill>
                  <a:prstClr val="black"/>
                </a:solidFill>
                <a:ea typeface="+mn-ea"/>
              </a:rPr>
              <a:t>Verify that </a:t>
            </a:r>
            <a:r>
              <a:rPr lang="en-US" sz="2600" dirty="0">
                <a:solidFill>
                  <a:prstClr val="black"/>
                </a:solidFill>
                <a:ea typeface="+mn-ea"/>
                <a:sym typeface="Symbol"/>
              </a:rPr>
              <a:t>the samples are random and dependent, and either the populations are normally distributed </a:t>
            </a:r>
            <a:r>
              <a:rPr lang="en-US" sz="2600" i="1" dirty="0">
                <a:solidFill>
                  <a:prstClr val="black"/>
                </a:solidFill>
                <a:ea typeface="+mn-ea"/>
                <a:sym typeface="Symbol"/>
              </a:rPr>
              <a:t>or</a:t>
            </a:r>
            <a:r>
              <a:rPr lang="en-US" sz="2600" dirty="0">
                <a:solidFill>
                  <a:prstClr val="black"/>
                </a:solidFill>
                <a:ea typeface="+mn-ea"/>
                <a:sym typeface="Symbol"/>
              </a:rPr>
              <a:t> </a:t>
            </a:r>
            <a:r>
              <a:rPr lang="en-US" sz="2400" i="1" dirty="0">
                <a:ea typeface="+mn-ea"/>
              </a:rPr>
              <a:t>n</a:t>
            </a:r>
            <a:r>
              <a:rPr lang="en-US" sz="2400" dirty="0">
                <a:ea typeface="+mn-ea"/>
              </a:rPr>
              <a:t> </a:t>
            </a:r>
            <a:r>
              <a:rPr lang="en-US" sz="2400" dirty="0">
                <a:ea typeface="+mn-ea"/>
                <a:sym typeface="Symbol"/>
              </a:rPr>
              <a:t> 30</a:t>
            </a:r>
            <a:r>
              <a:rPr lang="en-US" sz="2400" baseline="-25000" dirty="0">
                <a:ea typeface="+mn-ea"/>
                <a:sym typeface="Symbol"/>
              </a:rPr>
              <a:t> .</a:t>
            </a:r>
            <a:endParaRPr lang="en-US" sz="2600" dirty="0">
              <a:solidFill>
                <a:prstClr val="black"/>
              </a:solidFill>
              <a:ea typeface="+mn-ea"/>
              <a:sym typeface="Symbol"/>
            </a:endParaRPr>
          </a:p>
          <a:p>
            <a:pPr eaLnBrk="1" hangingPunct="1">
              <a:spcBef>
                <a:spcPct val="55000"/>
              </a:spcBef>
              <a:buFontTx/>
              <a:buAutoNum type="arabicPeriod"/>
              <a:defRPr/>
            </a:pPr>
            <a:r>
              <a:rPr lang="en-US" altLang="en-US" sz="2600" dirty="0">
                <a:ea typeface="+mn-ea"/>
                <a:cs typeface="Arial" charset="0"/>
              </a:rPr>
              <a:t>State the claim mathematically and verbally.  Identify the null and alternative hypotheses.</a:t>
            </a:r>
            <a:endParaRPr lang="en-US" altLang="en-US" sz="2600" dirty="0">
              <a:ea typeface="+mn-ea"/>
              <a:cs typeface="Arial" charset="0"/>
              <a:sym typeface="Symbol" pitchFamily="18" charset="2"/>
            </a:endParaRPr>
          </a:p>
          <a:p>
            <a:pPr eaLnBrk="1" hangingPunct="1">
              <a:spcBef>
                <a:spcPct val="55000"/>
              </a:spcBef>
              <a:buFontTx/>
              <a:buAutoNum type="arabicPeriod"/>
              <a:defRPr/>
            </a:pPr>
            <a:r>
              <a:rPr lang="en-US" altLang="en-US" sz="2600" dirty="0">
                <a:ea typeface="+mn-ea"/>
                <a:cs typeface="Arial" charset="0"/>
                <a:sym typeface="Symbol" pitchFamily="18" charset="2"/>
              </a:rPr>
              <a:t>Specify the level of significance.</a:t>
            </a:r>
          </a:p>
        </p:txBody>
      </p:sp>
      <p:sp>
        <p:nvSpPr>
          <p:cNvPr id="22533" name="Text Box 8">
            <a:extLst>
              <a:ext uri="{FF2B5EF4-FFF2-40B4-BE49-F238E27FC236}">
                <a16:creationId xmlns:a16="http://schemas.microsoft.com/office/drawing/2014/main" xmlns="" id="{4EC83C93-50BA-4575-8CB0-DF9CD233437B}"/>
              </a:ext>
            </a:extLst>
          </p:cNvPr>
          <p:cNvSpPr txBox="1">
            <a:spLocks noChangeArrowheads="1"/>
          </p:cNvSpPr>
          <p:nvPr/>
        </p:nvSpPr>
        <p:spPr bwMode="auto">
          <a:xfrm>
            <a:off x="5894388" y="3751263"/>
            <a:ext cx="26670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2600" dirty="0"/>
              <a:t>State </a:t>
            </a:r>
            <a:r>
              <a:rPr lang="en-US" altLang="en-US" sz="2600" i="1" dirty="0"/>
              <a:t>H</a:t>
            </a:r>
            <a:r>
              <a:rPr lang="en-US" altLang="en-US" sz="2600" baseline="-25000" dirty="0"/>
              <a:t>0</a:t>
            </a:r>
            <a:r>
              <a:rPr lang="en-US" altLang="en-US" sz="2600" dirty="0"/>
              <a:t> and </a:t>
            </a:r>
            <a:r>
              <a:rPr lang="en-US" altLang="en-US" sz="2600" i="1" dirty="0"/>
              <a:t>H</a:t>
            </a:r>
            <a:r>
              <a:rPr lang="en-US" altLang="en-US" sz="2600" i="1" baseline="-25000" dirty="0"/>
              <a:t>a</a:t>
            </a:r>
            <a:r>
              <a:rPr lang="en-US" altLang="en-US" sz="2600" dirty="0"/>
              <a:t>. </a:t>
            </a:r>
          </a:p>
        </p:txBody>
      </p:sp>
      <p:sp>
        <p:nvSpPr>
          <p:cNvPr id="1068041" name="Text Box 9">
            <a:extLst>
              <a:ext uri="{FF2B5EF4-FFF2-40B4-BE49-F238E27FC236}">
                <a16:creationId xmlns:a16="http://schemas.microsoft.com/office/drawing/2014/main" xmlns="" id="{9AF8E157-F5B1-448B-9CD0-CDBA577D7132}"/>
              </a:ext>
            </a:extLst>
          </p:cNvPr>
          <p:cNvSpPr txBox="1">
            <a:spLocks noChangeArrowheads="1"/>
          </p:cNvSpPr>
          <p:nvPr/>
        </p:nvSpPr>
        <p:spPr bwMode="auto">
          <a:xfrm>
            <a:off x="6040438" y="5087938"/>
            <a:ext cx="19812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2600" dirty="0"/>
              <a:t>Identify </a:t>
            </a:r>
            <a:r>
              <a:rPr lang="en-US" altLang="en-US" sz="2600" i="1" dirty="0">
                <a:sym typeface="Symbol" panose="05050102010706020507" pitchFamily="18" charset="2"/>
              </a:rPr>
              <a:t></a:t>
            </a:r>
            <a:r>
              <a:rPr lang="en-US" altLang="en-US" sz="2600" dirty="0">
                <a:sym typeface="Symbol" panose="05050102010706020507" pitchFamily="18" charset="2"/>
              </a:rPr>
              <a:t>.</a:t>
            </a:r>
          </a:p>
        </p:txBody>
      </p:sp>
      <p:sp>
        <p:nvSpPr>
          <p:cNvPr id="21511" name="Text Box 26">
            <a:extLst>
              <a:ext uri="{FF2B5EF4-FFF2-40B4-BE49-F238E27FC236}">
                <a16:creationId xmlns:a16="http://schemas.microsoft.com/office/drawing/2014/main" xmlns="" id="{05C87E08-1867-418A-8725-08FAB106B1AA}"/>
              </a:ext>
            </a:extLst>
          </p:cNvPr>
          <p:cNvSpPr txBox="1">
            <a:spLocks noChangeArrowheads="1"/>
          </p:cNvSpPr>
          <p:nvPr/>
        </p:nvSpPr>
        <p:spPr bwMode="auto">
          <a:xfrm>
            <a:off x="450850" y="1350963"/>
            <a:ext cx="8240713"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b="1" i="1">
                <a:solidFill>
                  <a:schemeClr val="bg1"/>
                </a:solidFill>
              </a:rPr>
              <a:t>    In Words					In Symbols</a:t>
            </a:r>
            <a:endParaRPr lang="el-GR" altLang="en-US" b="1" i="1">
              <a:solidFill>
                <a:schemeClr val="bg1"/>
              </a:solidFill>
              <a:sym typeface="Symbol" panose="05050102010706020507" pitchFamily="18" charset="2"/>
            </a:endParaRPr>
          </a:p>
        </p:txBody>
      </p:sp>
      <p:sp>
        <p:nvSpPr>
          <p:cNvPr id="21512" name="Footer Placeholder 2">
            <a:extLst>
              <a:ext uri="{FF2B5EF4-FFF2-40B4-BE49-F238E27FC236}">
                <a16:creationId xmlns:a16="http://schemas.microsoft.com/office/drawing/2014/main" xmlns="" id="{652AE469-ED0C-43AC-9E04-94B7B5C76F2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331364105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68036">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5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68036">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680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 grpId="0"/>
      <p:bldP spid="10680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xmlns="" id="{49DBB55D-899A-4223-9362-012EB92B29B7}"/>
              </a:ext>
            </a:extLst>
          </p:cNvPr>
          <p:cNvSpPr>
            <a:spLocks noGrp="1" noChangeArrowheads="1"/>
          </p:cNvSpPr>
          <p:nvPr>
            <p:ph type="title"/>
          </p:nvPr>
        </p:nvSpPr>
        <p:spPr/>
        <p:txBody>
          <a:bodyPr/>
          <a:lstStyle/>
          <a:p>
            <a:pPr eaLnBrk="1" hangingPunct="1"/>
            <a:r>
              <a:rPr lang="en-US" altLang="en-US" sz="3600" i="1" dirty="0"/>
              <a:t>t</a:t>
            </a:r>
            <a:r>
              <a:rPr lang="en-US" altLang="en-US" sz="3600" dirty="0">
                <a:latin typeface="Times New Roman" panose="02020603050405020304" pitchFamily="18" charset="0"/>
              </a:rPr>
              <a:t>-</a:t>
            </a:r>
            <a:r>
              <a:rPr lang="en-US" altLang="en-US" sz="3600" dirty="0"/>
              <a:t>Test for the Difference Between Means (Dependent Samples)</a:t>
            </a:r>
            <a:endParaRPr lang="el-GR" altLang="en-US" sz="3600" dirty="0"/>
          </a:p>
        </p:txBody>
      </p:sp>
      <p:sp>
        <p:nvSpPr>
          <p:cNvPr id="23555" name="Text Box 3">
            <a:extLst>
              <a:ext uri="{FF2B5EF4-FFF2-40B4-BE49-F238E27FC236}">
                <a16:creationId xmlns:a16="http://schemas.microsoft.com/office/drawing/2014/main" xmlns="" id="{A2F095F7-5545-4BEF-9B53-9A20D336667E}"/>
              </a:ext>
            </a:extLst>
          </p:cNvPr>
          <p:cNvSpPr txBox="1">
            <a:spLocks noChangeArrowheads="1"/>
          </p:cNvSpPr>
          <p:nvPr/>
        </p:nvSpPr>
        <p:spPr bwMode="auto">
          <a:xfrm>
            <a:off x="276225" y="1219200"/>
            <a:ext cx="8610600"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spcBef>
                <a:spcPct val="0"/>
              </a:spcBef>
              <a:buClrTx/>
              <a:buFontTx/>
              <a:buNone/>
            </a:pPr>
            <a:endParaRPr lang="en-US" altLang="en-US" sz="1800">
              <a:sym typeface="Symbol" panose="05050102010706020507" pitchFamily="18" charset="2"/>
            </a:endParaRPr>
          </a:p>
        </p:txBody>
      </p:sp>
      <p:sp>
        <p:nvSpPr>
          <p:cNvPr id="1118212" name="Text Box 4">
            <a:extLst>
              <a:ext uri="{FF2B5EF4-FFF2-40B4-BE49-F238E27FC236}">
                <a16:creationId xmlns:a16="http://schemas.microsoft.com/office/drawing/2014/main" xmlns="" id="{7F284152-46E4-4E94-B710-38CC71D89508}"/>
              </a:ext>
            </a:extLst>
          </p:cNvPr>
          <p:cNvSpPr txBox="1">
            <a:spLocks noChangeArrowheads="1"/>
          </p:cNvSpPr>
          <p:nvPr/>
        </p:nvSpPr>
        <p:spPr bwMode="auto">
          <a:xfrm>
            <a:off x="366713" y="1998663"/>
            <a:ext cx="5119687" cy="337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55000"/>
              </a:spcBef>
              <a:buFont typeface="Arial" panose="020B0604020202020204" pitchFamily="34" charset="0"/>
              <a:buAutoNum type="arabicPeriod" startAt="4"/>
            </a:pPr>
            <a:r>
              <a:rPr lang="en-US" altLang="en-US" sz="2600" dirty="0">
                <a:sym typeface="Symbol" panose="05050102010706020507" pitchFamily="18" charset="2"/>
              </a:rPr>
              <a:t>Identify the degrees of freedom. </a:t>
            </a:r>
          </a:p>
          <a:p>
            <a:pPr eaLnBrk="1" hangingPunct="1">
              <a:spcBef>
                <a:spcPct val="55000"/>
              </a:spcBef>
              <a:buFont typeface="Arial" panose="020B0604020202020204" pitchFamily="34" charset="0"/>
              <a:buAutoNum type="arabicPeriod" startAt="4"/>
            </a:pPr>
            <a:r>
              <a:rPr lang="en-US" altLang="en-US" sz="2600" dirty="0">
                <a:sym typeface="Symbol" panose="05050102010706020507" pitchFamily="18" charset="2"/>
              </a:rPr>
              <a:t>Determine the critical value(s).</a:t>
            </a:r>
          </a:p>
          <a:p>
            <a:pPr eaLnBrk="1" hangingPunct="1">
              <a:spcBef>
                <a:spcPct val="55000"/>
              </a:spcBef>
              <a:buFont typeface="Arial" panose="020B0604020202020204" pitchFamily="34" charset="0"/>
              <a:buAutoNum type="arabicPeriod" startAt="4"/>
            </a:pPr>
            <a:r>
              <a:rPr lang="en-US" altLang="en-US" sz="2600" dirty="0">
                <a:sym typeface="Symbol" panose="05050102010706020507" pitchFamily="18" charset="2"/>
              </a:rPr>
              <a:t>Determine the rejection region(s).</a:t>
            </a:r>
          </a:p>
          <a:p>
            <a:pPr eaLnBrk="1" hangingPunct="1">
              <a:spcBef>
                <a:spcPct val="55000"/>
              </a:spcBef>
              <a:buFont typeface="Arial" panose="020B0604020202020204" pitchFamily="34" charset="0"/>
              <a:buAutoNum type="arabicPeriod" startAt="4"/>
            </a:pPr>
            <a:r>
              <a:rPr lang="en-US" altLang="en-US" sz="2600" dirty="0">
                <a:sym typeface="Symbol" panose="05050102010706020507" pitchFamily="18" charset="2"/>
              </a:rPr>
              <a:t>Calculate    and</a:t>
            </a:r>
          </a:p>
          <a:p>
            <a:pPr eaLnBrk="1" hangingPunct="1">
              <a:spcBef>
                <a:spcPct val="55000"/>
              </a:spcBef>
              <a:buFont typeface="Arial" panose="020B0604020202020204" pitchFamily="34" charset="0"/>
              <a:buAutoNum type="arabicPeriod" startAt="4"/>
            </a:pPr>
            <a:endParaRPr lang="en-US" altLang="en-US" sz="2600" dirty="0">
              <a:sym typeface="Symbol" panose="05050102010706020507" pitchFamily="18" charset="2"/>
            </a:endParaRPr>
          </a:p>
        </p:txBody>
      </p:sp>
      <p:sp>
        <p:nvSpPr>
          <p:cNvPr id="1118218" name="Text Box 10">
            <a:extLst>
              <a:ext uri="{FF2B5EF4-FFF2-40B4-BE49-F238E27FC236}">
                <a16:creationId xmlns:a16="http://schemas.microsoft.com/office/drawing/2014/main" xmlns="" id="{70EB928E-C748-4A00-9BBB-67F21C0AA867}"/>
              </a:ext>
            </a:extLst>
          </p:cNvPr>
          <p:cNvSpPr txBox="1">
            <a:spLocks noChangeArrowheads="1"/>
          </p:cNvSpPr>
          <p:nvPr/>
        </p:nvSpPr>
        <p:spPr bwMode="auto">
          <a:xfrm>
            <a:off x="5527675" y="2665413"/>
            <a:ext cx="346075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2600"/>
              <a:t>Use Table 5 in Appendix B.</a:t>
            </a:r>
            <a:endParaRPr lang="en-US" altLang="en-US" sz="2600">
              <a:sym typeface="Symbol" panose="05050102010706020507" pitchFamily="18" charset="2"/>
            </a:endParaRPr>
          </a:p>
        </p:txBody>
      </p:sp>
      <p:sp>
        <p:nvSpPr>
          <p:cNvPr id="1118219" name="Text Box 11">
            <a:extLst>
              <a:ext uri="{FF2B5EF4-FFF2-40B4-BE49-F238E27FC236}">
                <a16:creationId xmlns:a16="http://schemas.microsoft.com/office/drawing/2014/main" xmlns="" id="{A72FD582-27BE-4AF7-90AC-1C817CBB36B3}"/>
              </a:ext>
            </a:extLst>
          </p:cNvPr>
          <p:cNvSpPr txBox="1">
            <a:spLocks noChangeArrowheads="1"/>
          </p:cNvSpPr>
          <p:nvPr/>
        </p:nvSpPr>
        <p:spPr bwMode="auto">
          <a:xfrm>
            <a:off x="6088063" y="2062163"/>
            <a:ext cx="1908175"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747713" indent="-747713">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lnSpc>
                <a:spcPct val="90000"/>
              </a:lnSpc>
              <a:spcBef>
                <a:spcPct val="5000"/>
              </a:spcBef>
              <a:buClrTx/>
              <a:buFontTx/>
              <a:buNone/>
            </a:pPr>
            <a:r>
              <a:rPr lang="en-US" altLang="en-US" sz="2600"/>
              <a:t>d.f. = </a:t>
            </a:r>
            <a:r>
              <a:rPr lang="en-US" altLang="en-US" sz="2600" i="1"/>
              <a:t>n</a:t>
            </a:r>
            <a:r>
              <a:rPr lang="en-US" altLang="en-US" sz="2600"/>
              <a:t> – 1</a:t>
            </a:r>
          </a:p>
        </p:txBody>
      </p:sp>
      <p:sp>
        <p:nvSpPr>
          <p:cNvPr id="23559" name="Text Box 26">
            <a:extLst>
              <a:ext uri="{FF2B5EF4-FFF2-40B4-BE49-F238E27FC236}">
                <a16:creationId xmlns:a16="http://schemas.microsoft.com/office/drawing/2014/main" xmlns="" id="{A366F0B5-2B10-470D-A70A-B5149B7BC39A}"/>
              </a:ext>
            </a:extLst>
          </p:cNvPr>
          <p:cNvSpPr txBox="1">
            <a:spLocks noChangeArrowheads="1"/>
          </p:cNvSpPr>
          <p:nvPr/>
        </p:nvSpPr>
        <p:spPr bwMode="auto">
          <a:xfrm>
            <a:off x="320675" y="1490663"/>
            <a:ext cx="8240713"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b="1" i="1">
                <a:solidFill>
                  <a:schemeClr val="bg1"/>
                </a:solidFill>
              </a:rPr>
              <a:t>    In Words					In Symbols</a:t>
            </a:r>
            <a:endParaRPr lang="el-GR" altLang="en-US" b="1" i="1">
              <a:solidFill>
                <a:schemeClr val="bg1"/>
              </a:solidFill>
              <a:sym typeface="Symbol" panose="05050102010706020507" pitchFamily="18" charset="2"/>
            </a:endParaRPr>
          </a:p>
        </p:txBody>
      </p:sp>
      <p:sp>
        <p:nvSpPr>
          <p:cNvPr id="23560" name="Footer Placeholder 2">
            <a:extLst>
              <a:ext uri="{FF2B5EF4-FFF2-40B4-BE49-F238E27FC236}">
                <a16:creationId xmlns:a16="http://schemas.microsoft.com/office/drawing/2014/main" xmlns="" id="{470DEA3D-46E4-4294-9ABC-14EC93C97C6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graphicFrame>
        <p:nvGraphicFramePr>
          <p:cNvPr id="2" name="Object 1">
            <a:extLst>
              <a:ext uri="{FF2B5EF4-FFF2-40B4-BE49-F238E27FC236}">
                <a16:creationId xmlns:a16="http://schemas.microsoft.com/office/drawing/2014/main" xmlns="" id="{5136E651-645E-4E6A-9D8B-366C7F924DC6}"/>
              </a:ext>
            </a:extLst>
          </p:cNvPr>
          <p:cNvGraphicFramePr>
            <a:graphicFrameLocks noChangeAspect="1"/>
          </p:cNvGraphicFramePr>
          <p:nvPr/>
        </p:nvGraphicFramePr>
        <p:xfrm>
          <a:off x="2257425" y="4270375"/>
          <a:ext cx="284163" cy="373063"/>
        </p:xfrm>
        <a:graphic>
          <a:graphicData uri="http://schemas.openxmlformats.org/presentationml/2006/ole">
            <mc:AlternateContent xmlns:mc="http://schemas.openxmlformats.org/markup-compatibility/2006">
              <mc:Choice xmlns:v="urn:schemas-microsoft-com:vml" Requires="v">
                <p:oleObj spid="_x0000_s15426" name="Equation" r:id="rId4" imgW="241091" imgH="317225" progId="Equation.DSMT4">
                  <p:embed/>
                </p:oleObj>
              </mc:Choice>
              <mc:Fallback>
                <p:oleObj name="Equation" r:id="rId4" imgW="241091" imgH="317225" progId="Equation.DSMT4">
                  <p:embed/>
                  <p:pic>
                    <p:nvPicPr>
                      <p:cNvPr id="2" name="Object 1">
                        <a:extLst>
                          <a:ext uri="{FF2B5EF4-FFF2-40B4-BE49-F238E27FC236}">
                            <a16:creationId xmlns:a16="http://schemas.microsoft.com/office/drawing/2014/main" xmlns="" id="{5136E651-645E-4E6A-9D8B-366C7F924DC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57425" y="4270375"/>
                        <a:ext cx="284163" cy="373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3" name="Object 2">
            <a:extLst>
              <a:ext uri="{FF2B5EF4-FFF2-40B4-BE49-F238E27FC236}">
                <a16:creationId xmlns:a16="http://schemas.microsoft.com/office/drawing/2014/main" xmlns="" id="{3CC94F19-E677-490F-B17F-D82379B8E3FD}"/>
              </a:ext>
            </a:extLst>
          </p:cNvPr>
          <p:cNvGraphicFramePr>
            <a:graphicFrameLocks noChangeAspect="1"/>
          </p:cNvGraphicFramePr>
          <p:nvPr/>
        </p:nvGraphicFramePr>
        <p:xfrm>
          <a:off x="3124200" y="4270375"/>
          <a:ext cx="379413" cy="438150"/>
        </p:xfrm>
        <a:graphic>
          <a:graphicData uri="http://schemas.openxmlformats.org/presentationml/2006/ole">
            <mc:AlternateContent xmlns:mc="http://schemas.openxmlformats.org/markup-compatibility/2006">
              <mc:Choice xmlns:v="urn:schemas-microsoft-com:vml" Requires="v">
                <p:oleObj spid="_x0000_s15427" name="Equation" r:id="rId6" imgW="330057" imgH="380835" progId="Equation.DSMT4">
                  <p:embed/>
                </p:oleObj>
              </mc:Choice>
              <mc:Fallback>
                <p:oleObj name="Equation" r:id="rId6" imgW="330057" imgH="380835" progId="Equation.DSMT4">
                  <p:embed/>
                  <p:pic>
                    <p:nvPicPr>
                      <p:cNvPr id="3" name="Object 2">
                        <a:extLst>
                          <a:ext uri="{FF2B5EF4-FFF2-40B4-BE49-F238E27FC236}">
                            <a16:creationId xmlns:a16="http://schemas.microsoft.com/office/drawing/2014/main" xmlns="" id="{3CC94F19-E677-490F-B17F-D82379B8E3F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24200" y="4270375"/>
                        <a:ext cx="379413" cy="438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4" name="Object 3">
            <a:extLst>
              <a:ext uri="{FF2B5EF4-FFF2-40B4-BE49-F238E27FC236}">
                <a16:creationId xmlns:a16="http://schemas.microsoft.com/office/drawing/2014/main" xmlns="" id="{DDFF5666-5B74-41A4-A4C5-39400691682D}"/>
              </a:ext>
            </a:extLst>
          </p:cNvPr>
          <p:cNvGraphicFramePr>
            <a:graphicFrameLocks noChangeAspect="1"/>
          </p:cNvGraphicFramePr>
          <p:nvPr/>
        </p:nvGraphicFramePr>
        <p:xfrm>
          <a:off x="5626100" y="4187825"/>
          <a:ext cx="1149350" cy="687388"/>
        </p:xfrm>
        <a:graphic>
          <a:graphicData uri="http://schemas.openxmlformats.org/presentationml/2006/ole">
            <mc:AlternateContent xmlns:mc="http://schemas.openxmlformats.org/markup-compatibility/2006">
              <mc:Choice xmlns:v="urn:schemas-microsoft-com:vml" Requires="v">
                <p:oleObj spid="_x0000_s15428" name="Equation" r:id="rId8" imgW="1040948" imgH="622030" progId="Equation.DSMT4">
                  <p:embed/>
                </p:oleObj>
              </mc:Choice>
              <mc:Fallback>
                <p:oleObj name="Equation" r:id="rId8" imgW="1040948" imgH="622030" progId="Equation.DSMT4">
                  <p:embed/>
                  <p:pic>
                    <p:nvPicPr>
                      <p:cNvPr id="4" name="Object 3">
                        <a:extLst>
                          <a:ext uri="{FF2B5EF4-FFF2-40B4-BE49-F238E27FC236}">
                            <a16:creationId xmlns:a16="http://schemas.microsoft.com/office/drawing/2014/main" xmlns="" id="{DDFF5666-5B74-41A4-A4C5-39400691682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626100" y="4187825"/>
                        <a:ext cx="1149350" cy="687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xmlns="" id="{50DA1FC8-1444-4528-A213-448285E27A7A}"/>
                  </a:ext>
                </a:extLst>
              </p:cNvPr>
              <p:cNvSpPr txBox="1"/>
              <p:nvPr/>
            </p:nvSpPr>
            <p:spPr>
              <a:xfrm>
                <a:off x="5576888" y="5020862"/>
                <a:ext cx="2329933" cy="969176"/>
              </a:xfrm>
              <a:prstGeom prst="rect">
                <a:avLst/>
              </a:prstGeom>
              <a:noFill/>
            </p:spPr>
            <p:txBody>
              <a:bodyPr wrap="none" rtlCol="0">
                <a:spAutoFit/>
              </a:bodyPr>
              <a:lstStyle/>
              <a:p>
                <a:r>
                  <a:rPr lang="en-US" sz="2800" i="1" dirty="0" err="1">
                    <a:latin typeface="+mn-lt"/>
                  </a:rPr>
                  <a:t>s</a:t>
                </a:r>
                <a:r>
                  <a:rPr lang="en-US" sz="2800" i="1" baseline="-25000" dirty="0" err="1">
                    <a:latin typeface="+mn-lt"/>
                  </a:rPr>
                  <a:t>d</a:t>
                </a:r>
                <a:r>
                  <a:rPr lang="en-US" sz="2800" dirty="0">
                    <a:latin typeface="+mn-lt"/>
                  </a:rPr>
                  <a:t> =</a:t>
                </a:r>
                <a14:m>
                  <m:oMath xmlns:m="http://schemas.openxmlformats.org/officeDocument/2006/math">
                    <m:rad>
                      <m:radPr>
                        <m:degHide m:val="on"/>
                        <m:ctrlPr>
                          <a:rPr lang="en-US" sz="2800" i="1" smtClean="0">
                            <a:latin typeface="Cambria Math" panose="02040503050406030204" pitchFamily="18" charset="0"/>
                          </a:rPr>
                        </m:ctrlPr>
                      </m:radPr>
                      <m:deg/>
                      <m:e>
                        <m:f>
                          <m:fPr>
                            <m:ctrlPr>
                              <a:rPr lang="en-US" sz="2800" i="1">
                                <a:latin typeface="Cambria Math" panose="02040503050406030204" pitchFamily="18" charset="0"/>
                              </a:rPr>
                            </m:ctrlPr>
                          </m:fPr>
                          <m:num>
                            <m:nary>
                              <m:naryPr>
                                <m:chr m:val="∑"/>
                                <m:subHide m:val="on"/>
                                <m:supHide m:val="on"/>
                                <m:ctrlPr>
                                  <a:rPr lang="en-US" sz="2800" i="1">
                                    <a:latin typeface="Cambria Math" panose="02040503050406030204" pitchFamily="18" charset="0"/>
                                  </a:rPr>
                                </m:ctrlPr>
                              </m:naryPr>
                              <m:sub/>
                              <m:sup/>
                              <m:e>
                                <m:r>
                                  <m:rPr>
                                    <m:nor/>
                                  </m:rPr>
                                  <a:rPr lang="en-US" sz="2800" dirty="0">
                                    <a:latin typeface="+mn-lt"/>
                                  </a:rPr>
                                  <m:t>(</m:t>
                                </m:r>
                                <m:r>
                                  <m:rPr>
                                    <m:nor/>
                                  </m:rPr>
                                  <a:rPr lang="en-US" sz="2800" i="1" dirty="0">
                                    <a:latin typeface="+mn-lt"/>
                                  </a:rPr>
                                  <m:t>d</m:t>
                                </m:r>
                                <m:r>
                                  <m:rPr>
                                    <m:nor/>
                                  </m:rPr>
                                  <a:rPr lang="en-US" sz="2800" dirty="0">
                                    <a:latin typeface="+mn-lt"/>
                                  </a:rPr>
                                  <m:t> – </m:t>
                                </m:r>
                                <m:acc>
                                  <m:accPr>
                                    <m:chr m:val="̅"/>
                                    <m:ctrlPr>
                                      <a:rPr lang="en-US" sz="2800" i="1">
                                        <a:latin typeface="Cambria Math" panose="02040503050406030204" pitchFamily="18" charset="0"/>
                                      </a:rPr>
                                    </m:ctrlPr>
                                  </m:accPr>
                                  <m:e>
                                    <m:r>
                                      <m:rPr>
                                        <m:nor/>
                                      </m:rPr>
                                      <a:rPr lang="en-US" sz="2800" i="1" dirty="0">
                                        <a:latin typeface="+mn-lt"/>
                                      </a:rPr>
                                      <m:t>d</m:t>
                                    </m:r>
                                  </m:e>
                                </m:acc>
                                <m:r>
                                  <m:rPr>
                                    <m:nor/>
                                  </m:rPr>
                                  <a:rPr lang="en-US" sz="2800" dirty="0">
                                    <a:latin typeface="+mn-lt"/>
                                  </a:rPr>
                                  <m:t>)</m:t>
                                </m:r>
                                <m:r>
                                  <m:rPr>
                                    <m:nor/>
                                  </m:rPr>
                                  <a:rPr lang="en-US" sz="2800" baseline="30000" dirty="0">
                                    <a:latin typeface="+mn-lt"/>
                                  </a:rPr>
                                  <m:t>2</m:t>
                                </m:r>
                              </m:e>
                            </m:nary>
                          </m:num>
                          <m:den>
                            <m:r>
                              <m:rPr>
                                <m:nor/>
                              </m:rPr>
                              <a:rPr lang="en-US" sz="2800" i="1" dirty="0">
                                <a:latin typeface="+mn-lt"/>
                              </a:rPr>
                              <m:t>n</m:t>
                            </m:r>
                            <m:r>
                              <m:rPr>
                                <m:nor/>
                              </m:rPr>
                              <a:rPr lang="en-US" sz="2800" dirty="0">
                                <a:latin typeface="+mn-lt"/>
                              </a:rPr>
                              <m:t> – 1</m:t>
                            </m:r>
                          </m:den>
                        </m:f>
                      </m:e>
                    </m:rad>
                  </m:oMath>
                </a14:m>
                <a:endParaRPr lang="en-US" sz="2800" dirty="0">
                  <a:latin typeface="+mn-lt"/>
                </a:endParaRPr>
              </a:p>
            </p:txBody>
          </p:sp>
        </mc:Choice>
        <mc:Fallback xmlns="">
          <p:sp>
            <p:nvSpPr>
              <p:cNvPr id="13" name="TextBox 12">
                <a:extLst>
                  <a:ext uri="{FF2B5EF4-FFF2-40B4-BE49-F238E27FC236}">
                    <a16:creationId xmlns:a16="http://schemas.microsoft.com/office/drawing/2014/main" id="{50DA1FC8-1444-4528-A213-448285E27A7A}"/>
                  </a:ext>
                </a:extLst>
              </p:cNvPr>
              <p:cNvSpPr txBox="1">
                <a:spLocks noRot="1" noChangeAspect="1" noMove="1" noResize="1" noEditPoints="1" noAdjustHandles="1" noChangeArrowheads="1" noChangeShapeType="1" noTextEdit="1"/>
              </p:cNvSpPr>
              <p:nvPr/>
            </p:nvSpPr>
            <p:spPr>
              <a:xfrm>
                <a:off x="5576888" y="5020862"/>
                <a:ext cx="2329933" cy="969176"/>
              </a:xfrm>
              <a:prstGeom prst="rect">
                <a:avLst/>
              </a:prstGeom>
              <a:blipFill>
                <a:blip r:embed="rId10"/>
                <a:stretch>
                  <a:fillRect l="-5497" b="-3145"/>
                </a:stretch>
              </a:blipFill>
            </p:spPr>
            <p:txBody>
              <a:bodyPr/>
              <a:lstStyle/>
              <a:p>
                <a:r>
                  <a:rPr lang="en-US">
                    <a:noFill/>
                  </a:rPr>
                  <a:t> </a:t>
                </a:r>
              </a:p>
            </p:txBody>
          </p:sp>
        </mc:Fallback>
      </mc:AlternateContent>
    </p:spTree>
    <p:extLst>
      <p:ext uri="{BB962C8B-B14F-4D97-AF65-F5344CB8AC3E}">
        <p14:creationId xmlns:p14="http://schemas.microsoft.com/office/powerpoint/2010/main" val="72626977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18212">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18218"/>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18212">
                                            <p:txEl>
                                              <p:pRg st="2" end="2"/>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18212">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8212" grpId="0" uiExpand="1" build="p"/>
      <p:bldP spid="1118218" grpId="0" uiExpand="1"/>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xmlns="" id="{F5F613AD-2697-49FB-8077-499D6AC87B8F}"/>
              </a:ext>
            </a:extLst>
          </p:cNvPr>
          <p:cNvSpPr>
            <a:spLocks noGrp="1" noChangeArrowheads="1"/>
          </p:cNvSpPr>
          <p:nvPr>
            <p:ph type="title"/>
          </p:nvPr>
        </p:nvSpPr>
        <p:spPr/>
        <p:txBody>
          <a:bodyPr/>
          <a:lstStyle/>
          <a:p>
            <a:pPr eaLnBrk="1" hangingPunct="1"/>
            <a:r>
              <a:rPr lang="en-US" altLang="en-US" sz="3600" i="1" dirty="0"/>
              <a:t>t</a:t>
            </a:r>
            <a:r>
              <a:rPr lang="en-US" altLang="en-US" sz="3600" dirty="0">
                <a:latin typeface="Times New Roman" panose="02020603050405020304" pitchFamily="18" charset="0"/>
              </a:rPr>
              <a:t>-</a:t>
            </a:r>
            <a:r>
              <a:rPr lang="en-US" altLang="en-US" sz="3600" dirty="0"/>
              <a:t>Test for the Difference Between Means (Dependent Samples)</a:t>
            </a:r>
            <a:endParaRPr lang="el-GR" altLang="en-US" sz="3600" dirty="0"/>
          </a:p>
        </p:txBody>
      </p:sp>
      <p:sp>
        <p:nvSpPr>
          <p:cNvPr id="25603" name="Text Box 3">
            <a:extLst>
              <a:ext uri="{FF2B5EF4-FFF2-40B4-BE49-F238E27FC236}">
                <a16:creationId xmlns:a16="http://schemas.microsoft.com/office/drawing/2014/main" xmlns="" id="{C6507047-3A67-4254-AD0D-D953CB46FD44}"/>
              </a:ext>
            </a:extLst>
          </p:cNvPr>
          <p:cNvSpPr txBox="1">
            <a:spLocks noChangeArrowheads="1"/>
          </p:cNvSpPr>
          <p:nvPr/>
        </p:nvSpPr>
        <p:spPr bwMode="auto">
          <a:xfrm>
            <a:off x="276225" y="1219200"/>
            <a:ext cx="8610600"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spcBef>
                <a:spcPct val="0"/>
              </a:spcBef>
              <a:buClrTx/>
              <a:buFontTx/>
              <a:buNone/>
            </a:pPr>
            <a:endParaRPr lang="en-US" altLang="en-US" sz="1800">
              <a:sym typeface="Symbol" panose="05050102010706020507" pitchFamily="18" charset="2"/>
            </a:endParaRPr>
          </a:p>
        </p:txBody>
      </p:sp>
      <p:sp>
        <p:nvSpPr>
          <p:cNvPr id="1118212" name="Text Box 4">
            <a:extLst>
              <a:ext uri="{FF2B5EF4-FFF2-40B4-BE49-F238E27FC236}">
                <a16:creationId xmlns:a16="http://schemas.microsoft.com/office/drawing/2014/main" xmlns="" id="{C9D50C7A-9265-4F8A-BF13-D88A80232D50}"/>
              </a:ext>
            </a:extLst>
          </p:cNvPr>
          <p:cNvSpPr txBox="1">
            <a:spLocks noChangeArrowheads="1"/>
          </p:cNvSpPr>
          <p:nvPr/>
        </p:nvSpPr>
        <p:spPr bwMode="auto">
          <a:xfrm>
            <a:off x="366713" y="1998663"/>
            <a:ext cx="4597400" cy="4352925"/>
          </a:xfrm>
          <a:prstGeom prst="rect">
            <a:avLst/>
          </a:prstGeom>
          <a:noFill/>
          <a:ln w="9525" algn="ctr">
            <a:noFill/>
            <a:miter lim="800000"/>
            <a:headEnd/>
            <a:tailEnd/>
          </a:ln>
        </p:spPr>
        <p:txBody>
          <a:bodyPr>
            <a:spAutoFit/>
          </a:bodyPr>
          <a:lstStyle/>
          <a:p>
            <a:pPr marL="514350" indent="-514350" eaLnBrk="1" hangingPunct="1">
              <a:spcBef>
                <a:spcPct val="55000"/>
              </a:spcBef>
              <a:buClr>
                <a:schemeClr val="accent1"/>
              </a:buClr>
              <a:buFont typeface="+mj-lt"/>
              <a:buAutoNum type="arabicPeriod" startAt="8"/>
              <a:defRPr/>
            </a:pPr>
            <a:r>
              <a:rPr lang="en-US" sz="2600" dirty="0">
                <a:latin typeface="Times New Roman" pitchFamily="18" charset="0"/>
                <a:ea typeface="+mn-ea"/>
                <a:cs typeface="Arial" charset="0"/>
                <a:sym typeface="Symbol" pitchFamily="18" charset="2"/>
              </a:rPr>
              <a:t>Find the standardized test statistic and sketch the sampling distribution.</a:t>
            </a:r>
          </a:p>
          <a:p>
            <a:pPr marL="514350" indent="-514350" eaLnBrk="1" hangingPunct="1">
              <a:spcBef>
                <a:spcPct val="55000"/>
              </a:spcBef>
              <a:buClr>
                <a:schemeClr val="accent1"/>
              </a:buClr>
              <a:buFont typeface="+mj-lt"/>
              <a:buAutoNum type="arabicPeriod" startAt="8"/>
              <a:defRPr/>
            </a:pPr>
            <a:r>
              <a:rPr lang="en-US" sz="2600" dirty="0">
                <a:latin typeface="Times New Roman" pitchFamily="18" charset="0"/>
                <a:ea typeface="+mn-ea"/>
                <a:cs typeface="Arial" charset="0"/>
                <a:sym typeface="Symbol" pitchFamily="18" charset="2"/>
              </a:rPr>
              <a:t>Make a decision to reject or fail to reject the null hypothesis.</a:t>
            </a:r>
          </a:p>
          <a:p>
            <a:pPr marL="514350" indent="-514350" eaLnBrk="1" hangingPunct="1">
              <a:spcBef>
                <a:spcPct val="55000"/>
              </a:spcBef>
              <a:buClr>
                <a:schemeClr val="accent1"/>
              </a:buClr>
              <a:buFont typeface="+mj-lt"/>
              <a:buAutoNum type="arabicPeriod" startAt="8"/>
              <a:defRPr/>
            </a:pPr>
            <a:r>
              <a:rPr lang="en-US" sz="2600" dirty="0">
                <a:latin typeface="Times New Roman" pitchFamily="18" charset="0"/>
                <a:ea typeface="+mn-ea"/>
                <a:cs typeface="Arial" charset="0"/>
                <a:sym typeface="Symbol" pitchFamily="18" charset="2"/>
              </a:rPr>
              <a:t>Interpret the decision in the context of the original claim.</a:t>
            </a:r>
          </a:p>
          <a:p>
            <a:pPr eaLnBrk="1" hangingPunct="1">
              <a:spcBef>
                <a:spcPct val="55000"/>
              </a:spcBef>
              <a:buClr>
                <a:schemeClr val="accent1"/>
              </a:buClr>
              <a:defRPr/>
            </a:pPr>
            <a:endParaRPr lang="en-US" sz="2600" dirty="0">
              <a:latin typeface="Times New Roman" pitchFamily="18" charset="0"/>
              <a:ea typeface="+mn-ea"/>
              <a:cs typeface="Arial" charset="0"/>
              <a:sym typeface="Symbol" pitchFamily="18" charset="2"/>
            </a:endParaRPr>
          </a:p>
        </p:txBody>
      </p:sp>
      <p:graphicFrame>
        <p:nvGraphicFramePr>
          <p:cNvPr id="1130508" name="Object 12">
            <a:extLst>
              <a:ext uri="{FF2B5EF4-FFF2-40B4-BE49-F238E27FC236}">
                <a16:creationId xmlns:a16="http://schemas.microsoft.com/office/drawing/2014/main" xmlns="" id="{1531C6D4-339F-4BE7-9C24-8561CF34F42D}"/>
              </a:ext>
            </a:extLst>
          </p:cNvPr>
          <p:cNvGraphicFramePr>
            <a:graphicFrameLocks noChangeAspect="1"/>
          </p:cNvGraphicFramePr>
          <p:nvPr/>
        </p:nvGraphicFramePr>
        <p:xfrm>
          <a:off x="6321425" y="2184400"/>
          <a:ext cx="1447800" cy="919163"/>
        </p:xfrm>
        <a:graphic>
          <a:graphicData uri="http://schemas.openxmlformats.org/presentationml/2006/ole">
            <mc:AlternateContent xmlns:mc="http://schemas.openxmlformats.org/markup-compatibility/2006">
              <mc:Choice xmlns:v="urn:schemas-microsoft-com:vml" Requires="v">
                <p:oleObj spid="_x0000_s16407" name="Equation" r:id="rId4" imgW="1257300" imgH="800100" progId="Equation.DSMT4">
                  <p:embed/>
                </p:oleObj>
              </mc:Choice>
              <mc:Fallback>
                <p:oleObj name="Equation" r:id="rId4" imgW="1257300" imgH="800100" progId="Equation.DSMT4">
                  <p:embed/>
                  <p:pic>
                    <p:nvPicPr>
                      <p:cNvPr id="1130508" name="Object 12">
                        <a:extLst>
                          <a:ext uri="{FF2B5EF4-FFF2-40B4-BE49-F238E27FC236}">
                            <a16:creationId xmlns:a16="http://schemas.microsoft.com/office/drawing/2014/main" xmlns="" id="{1531C6D4-339F-4BE7-9C24-8561CF34F42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1425" y="2184400"/>
                        <a:ext cx="1447800" cy="919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25606" name="Text Box 26">
            <a:extLst>
              <a:ext uri="{FF2B5EF4-FFF2-40B4-BE49-F238E27FC236}">
                <a16:creationId xmlns:a16="http://schemas.microsoft.com/office/drawing/2014/main" xmlns="" id="{960E7140-5A27-4F53-AB85-FFD59287E84D}"/>
              </a:ext>
            </a:extLst>
          </p:cNvPr>
          <p:cNvSpPr txBox="1">
            <a:spLocks noChangeArrowheads="1"/>
          </p:cNvSpPr>
          <p:nvPr/>
        </p:nvSpPr>
        <p:spPr bwMode="auto">
          <a:xfrm>
            <a:off x="320675" y="1490663"/>
            <a:ext cx="8240713"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b="1" i="1">
                <a:solidFill>
                  <a:schemeClr val="bg1"/>
                </a:solidFill>
              </a:rPr>
              <a:t>    In Words					In Symbols</a:t>
            </a:r>
            <a:endParaRPr lang="el-GR" altLang="en-US" b="1" i="1">
              <a:solidFill>
                <a:schemeClr val="bg1"/>
              </a:solidFill>
              <a:sym typeface="Symbol" panose="05050102010706020507" pitchFamily="18" charset="2"/>
            </a:endParaRPr>
          </a:p>
        </p:txBody>
      </p:sp>
      <p:sp>
        <p:nvSpPr>
          <p:cNvPr id="25607" name="Footer Placeholder 2">
            <a:extLst>
              <a:ext uri="{FF2B5EF4-FFF2-40B4-BE49-F238E27FC236}">
                <a16:creationId xmlns:a16="http://schemas.microsoft.com/office/drawing/2014/main" xmlns="" id="{B86DD162-1B65-4AF0-9AAB-3606178C1C1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
        <p:nvSpPr>
          <p:cNvPr id="13" name="Text Box 10">
            <a:extLst>
              <a:ext uri="{FF2B5EF4-FFF2-40B4-BE49-F238E27FC236}">
                <a16:creationId xmlns:a16="http://schemas.microsoft.com/office/drawing/2014/main" xmlns="" id="{91D36CE0-7542-4CA8-B8F4-DE67001B54E2}"/>
              </a:ext>
            </a:extLst>
          </p:cNvPr>
          <p:cNvSpPr txBox="1">
            <a:spLocks noChangeArrowheads="1"/>
          </p:cNvSpPr>
          <p:nvPr/>
        </p:nvSpPr>
        <p:spPr bwMode="auto">
          <a:xfrm>
            <a:off x="5253038" y="3465513"/>
            <a:ext cx="3889375"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2600"/>
              <a:t>If </a:t>
            </a:r>
            <a:r>
              <a:rPr lang="en-US" altLang="en-US" sz="2600" i="1"/>
              <a:t>t</a:t>
            </a:r>
            <a:r>
              <a:rPr lang="en-US" altLang="en-US" sz="2600"/>
              <a:t> is in the rejection region, then reject </a:t>
            </a:r>
            <a:r>
              <a:rPr lang="en-US" altLang="en-US" sz="2600" i="1"/>
              <a:t>H</a:t>
            </a:r>
            <a:r>
              <a:rPr lang="en-US" altLang="en-US" sz="2600" i="1" baseline="-25000"/>
              <a:t>0 </a:t>
            </a:r>
            <a:r>
              <a:rPr lang="en-US" altLang="en-US" sz="2600" i="1"/>
              <a:t>. </a:t>
            </a:r>
            <a:r>
              <a:rPr lang="en-US" altLang="en-US" sz="2600"/>
              <a:t>Otherwise, fail to reject </a:t>
            </a:r>
            <a:r>
              <a:rPr lang="en-US" altLang="en-US" sz="2600" i="1"/>
              <a:t>H</a:t>
            </a:r>
            <a:r>
              <a:rPr lang="en-US" altLang="en-US" sz="2600" i="1" baseline="-25000"/>
              <a:t>0 </a:t>
            </a:r>
            <a:r>
              <a:rPr lang="en-US" altLang="en-US" sz="2600" i="1"/>
              <a:t>. </a:t>
            </a:r>
            <a:endParaRPr lang="en-US" altLang="en-US" sz="2600">
              <a:sym typeface="Symbol" panose="05050102010706020507" pitchFamily="18" charset="2"/>
            </a:endParaRPr>
          </a:p>
        </p:txBody>
      </p:sp>
    </p:spTree>
    <p:extLst>
      <p:ext uri="{BB962C8B-B14F-4D97-AF65-F5344CB8AC3E}">
        <p14:creationId xmlns:p14="http://schemas.microsoft.com/office/powerpoint/2010/main" val="214100049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18212">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182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8212" grpId="0" uiExpand="1" build="p"/>
      <p:bldP spid="13" grpId="0" uiExpan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xmlns="" id="{0EFE372C-E6D8-4DFA-82DC-95428BFEDA2C}"/>
              </a:ext>
            </a:extLst>
          </p:cNvPr>
          <p:cNvSpPr>
            <a:spLocks noGrp="1" noChangeArrowheads="1"/>
          </p:cNvSpPr>
          <p:nvPr>
            <p:ph type="title"/>
          </p:nvPr>
        </p:nvSpPr>
        <p:spPr>
          <a:xfrm>
            <a:off x="457200" y="76200"/>
            <a:ext cx="8229600" cy="1143000"/>
          </a:xfrm>
        </p:spPr>
        <p:txBody>
          <a:bodyPr/>
          <a:lstStyle/>
          <a:p>
            <a:pPr eaLnBrk="1" hangingPunct="1">
              <a:defRPr/>
            </a:pPr>
            <a:r>
              <a:rPr lang="en-US" sz="4400" dirty="0">
                <a:solidFill>
                  <a:schemeClr val="accent3"/>
                </a:solidFill>
                <a:ea typeface="+mj-ea"/>
              </a:rPr>
              <a:t>Example: </a:t>
            </a:r>
            <a:r>
              <a:rPr lang="en-US" sz="4400" i="1" dirty="0">
                <a:solidFill>
                  <a:schemeClr val="accent3"/>
                </a:solidFill>
                <a:ea typeface="+mj-ea"/>
              </a:rPr>
              <a:t>t</a:t>
            </a:r>
            <a:r>
              <a:rPr lang="en-US" sz="4400" dirty="0">
                <a:solidFill>
                  <a:schemeClr val="accent3"/>
                </a:solidFill>
                <a:latin typeface="Times New Roman" pitchFamily="18" charset="0"/>
                <a:ea typeface="+mj-ea"/>
              </a:rPr>
              <a:t>-</a:t>
            </a:r>
            <a:r>
              <a:rPr lang="en-US" sz="4400" dirty="0">
                <a:solidFill>
                  <a:schemeClr val="accent3"/>
                </a:solidFill>
                <a:ea typeface="+mj-ea"/>
              </a:rPr>
              <a:t>Test for the Difference Between Means</a:t>
            </a:r>
            <a:endParaRPr lang="el-GR" altLang="en-US" sz="4400" dirty="0">
              <a:solidFill>
                <a:schemeClr val="accent3"/>
              </a:solidFill>
              <a:ea typeface="+mj-ea"/>
            </a:endParaRPr>
          </a:p>
        </p:txBody>
      </p:sp>
      <p:graphicFrame>
        <p:nvGraphicFramePr>
          <p:cNvPr id="69685" name="Group 53">
            <a:extLst>
              <a:ext uri="{FF2B5EF4-FFF2-40B4-BE49-F238E27FC236}">
                <a16:creationId xmlns:a16="http://schemas.microsoft.com/office/drawing/2014/main" xmlns="" id="{4075B864-BC8C-4299-B6E4-3299E547A0DC}"/>
              </a:ext>
            </a:extLst>
          </p:cNvPr>
          <p:cNvGraphicFramePr>
            <a:graphicFrameLocks noGrp="1"/>
          </p:cNvGraphicFramePr>
          <p:nvPr>
            <p:ph idx="4294967295"/>
          </p:nvPr>
        </p:nvGraphicFramePr>
        <p:xfrm>
          <a:off x="574675" y="5197475"/>
          <a:ext cx="8181975" cy="1189038"/>
        </p:xfrm>
        <a:graphic>
          <a:graphicData uri="http://schemas.openxmlformats.org/drawingml/2006/table">
            <a:tbl>
              <a:tblPr/>
              <a:tblGrid>
                <a:gridCol w="1647825">
                  <a:extLst>
                    <a:ext uri="{9D8B030D-6E8A-4147-A177-3AD203B41FA5}">
                      <a16:colId xmlns:a16="http://schemas.microsoft.com/office/drawing/2014/main" xmlns="" val="20000"/>
                    </a:ext>
                  </a:extLst>
                </a:gridCol>
                <a:gridCol w="819150">
                  <a:extLst>
                    <a:ext uri="{9D8B030D-6E8A-4147-A177-3AD203B41FA5}">
                      <a16:colId xmlns:a16="http://schemas.microsoft.com/office/drawing/2014/main" xmlns="" val="20001"/>
                    </a:ext>
                  </a:extLst>
                </a:gridCol>
                <a:gridCol w="814388">
                  <a:extLst>
                    <a:ext uri="{9D8B030D-6E8A-4147-A177-3AD203B41FA5}">
                      <a16:colId xmlns:a16="http://schemas.microsoft.com/office/drawing/2014/main" xmlns="" val="20002"/>
                    </a:ext>
                  </a:extLst>
                </a:gridCol>
                <a:gridCol w="815975">
                  <a:extLst>
                    <a:ext uri="{9D8B030D-6E8A-4147-A177-3AD203B41FA5}">
                      <a16:colId xmlns:a16="http://schemas.microsoft.com/office/drawing/2014/main" xmlns="" val="20003"/>
                    </a:ext>
                  </a:extLst>
                </a:gridCol>
                <a:gridCol w="819150">
                  <a:extLst>
                    <a:ext uri="{9D8B030D-6E8A-4147-A177-3AD203B41FA5}">
                      <a16:colId xmlns:a16="http://schemas.microsoft.com/office/drawing/2014/main" xmlns="" val="20004"/>
                    </a:ext>
                  </a:extLst>
                </a:gridCol>
                <a:gridCol w="815975">
                  <a:extLst>
                    <a:ext uri="{9D8B030D-6E8A-4147-A177-3AD203B41FA5}">
                      <a16:colId xmlns:a16="http://schemas.microsoft.com/office/drawing/2014/main" xmlns="" val="20005"/>
                    </a:ext>
                  </a:extLst>
                </a:gridCol>
                <a:gridCol w="814387">
                  <a:extLst>
                    <a:ext uri="{9D8B030D-6E8A-4147-A177-3AD203B41FA5}">
                      <a16:colId xmlns:a16="http://schemas.microsoft.com/office/drawing/2014/main" xmlns="" val="20006"/>
                    </a:ext>
                  </a:extLst>
                </a:gridCol>
                <a:gridCol w="817563">
                  <a:extLst>
                    <a:ext uri="{9D8B030D-6E8A-4147-A177-3AD203B41FA5}">
                      <a16:colId xmlns:a16="http://schemas.microsoft.com/office/drawing/2014/main" xmlns="" val="20007"/>
                    </a:ext>
                  </a:extLst>
                </a:gridCol>
                <a:gridCol w="817562">
                  <a:extLst>
                    <a:ext uri="{9D8B030D-6E8A-4147-A177-3AD203B41FA5}">
                      <a16:colId xmlns:a16="http://schemas.microsoft.com/office/drawing/2014/main" xmlns="" val="20008"/>
                    </a:ext>
                  </a:extLst>
                </a:gridCol>
              </a:tblGrid>
              <a:tr h="396346">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l" defTabSz="914400" rtl="0" eaLnBrk="1" fontAlgn="base" latinLnBrk="0" hangingPunct="1">
                        <a:lnSpc>
                          <a:spcPct val="100000"/>
                        </a:lnSpc>
                        <a:spcBef>
                          <a:spcPct val="20000"/>
                        </a:spcBef>
                        <a:spcAft>
                          <a:spcPct val="0"/>
                        </a:spcAft>
                        <a:buClr>
                          <a:schemeClr val="tx2"/>
                        </a:buClr>
                        <a:buSzPct val="75000"/>
                        <a:buFont typeface="Wingdings" pitchFamily="2" charset="2"/>
                        <a:buNone/>
                        <a:tabLst/>
                      </a:pPr>
                      <a:r>
                        <a:rPr kumimoji="0" lang="en-US" altLang="en-US" sz="2000" b="0" i="0" u="none" strike="noStrike" cap="none" normalizeH="0" baseline="0" dirty="0">
                          <a:ln>
                            <a:noFill/>
                          </a:ln>
                          <a:solidFill>
                            <a:schemeClr val="bg1"/>
                          </a:solidFill>
                          <a:effectLst/>
                          <a:latin typeface="Times New Roman" pitchFamily="18" charset="0"/>
                          <a:cs typeface="Arial" pitchFamily="34" charset="0"/>
                        </a:rPr>
                        <a:t>Athletes</a:t>
                      </a:r>
                    </a:p>
                  </a:txBody>
                  <a:tcPr marL="139092" marR="139092" marT="45732" marB="4573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5000"/>
                        <a:buFont typeface="Wingdings" pitchFamily="2" charset="2"/>
                        <a:buNone/>
                        <a:tabLst/>
                      </a:pPr>
                      <a:r>
                        <a:rPr kumimoji="0" lang="en-US" altLang="en-US" sz="2000" b="0" i="0" u="none" strike="noStrike" cap="none" normalizeH="0" baseline="0" dirty="0">
                          <a:ln>
                            <a:noFill/>
                          </a:ln>
                          <a:solidFill>
                            <a:schemeClr val="tx1"/>
                          </a:solidFill>
                          <a:effectLst/>
                          <a:latin typeface="Times New Roman" pitchFamily="18" charset="0"/>
                          <a:cs typeface="Arial" pitchFamily="34" charset="0"/>
                        </a:rPr>
                        <a:t>1</a:t>
                      </a:r>
                    </a:p>
                  </a:txBody>
                  <a:tcPr marL="139092" marR="139092"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5000"/>
                        <a:buFont typeface="Wingdings" pitchFamily="2" charset="2"/>
                        <a:buNone/>
                        <a:tabLst/>
                      </a:pPr>
                      <a:r>
                        <a:rPr kumimoji="0" lang="en-US" altLang="en-US" sz="2000" b="0" i="0" u="none" strike="noStrike" cap="none" normalizeH="0" baseline="0" dirty="0">
                          <a:ln>
                            <a:noFill/>
                          </a:ln>
                          <a:solidFill>
                            <a:schemeClr val="tx1"/>
                          </a:solidFill>
                          <a:effectLst/>
                          <a:latin typeface="Times New Roman" pitchFamily="18" charset="0"/>
                          <a:cs typeface="Arial" pitchFamily="34" charset="0"/>
                        </a:rPr>
                        <a:t>2</a:t>
                      </a:r>
                    </a:p>
                  </a:txBody>
                  <a:tcPr marL="139092" marR="139092"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5000"/>
                        <a:buFont typeface="Wingdings" pitchFamily="2" charset="2"/>
                        <a:buNone/>
                        <a:tabLst/>
                      </a:pPr>
                      <a:r>
                        <a:rPr kumimoji="0" lang="en-US" altLang="en-US" sz="2000" b="0" i="0" u="none" strike="noStrike" cap="none" normalizeH="0" baseline="0" dirty="0">
                          <a:ln>
                            <a:noFill/>
                          </a:ln>
                          <a:solidFill>
                            <a:schemeClr val="tx1"/>
                          </a:solidFill>
                          <a:effectLst/>
                          <a:latin typeface="Times New Roman" pitchFamily="18" charset="0"/>
                          <a:cs typeface="Arial" pitchFamily="34" charset="0"/>
                        </a:rPr>
                        <a:t>3</a:t>
                      </a:r>
                    </a:p>
                  </a:txBody>
                  <a:tcPr marL="139092" marR="139092"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5000"/>
                        <a:buFont typeface="Wingdings" pitchFamily="2" charset="2"/>
                        <a:buNone/>
                        <a:tabLst/>
                      </a:pPr>
                      <a:r>
                        <a:rPr kumimoji="0" lang="en-US" altLang="en-US" sz="2000" b="0" i="0" u="none" strike="noStrike" cap="none" normalizeH="0" baseline="0" dirty="0">
                          <a:ln>
                            <a:noFill/>
                          </a:ln>
                          <a:solidFill>
                            <a:schemeClr val="tx1"/>
                          </a:solidFill>
                          <a:effectLst/>
                          <a:latin typeface="Times New Roman" pitchFamily="18" charset="0"/>
                          <a:cs typeface="Arial" pitchFamily="34" charset="0"/>
                        </a:rPr>
                        <a:t>4</a:t>
                      </a:r>
                    </a:p>
                  </a:txBody>
                  <a:tcPr marL="139092" marR="139092"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5000"/>
                        <a:buFont typeface="Wingdings" pitchFamily="2" charset="2"/>
                        <a:buNone/>
                        <a:tabLst/>
                      </a:pPr>
                      <a:r>
                        <a:rPr kumimoji="0" lang="en-US" altLang="en-US" sz="2000" b="0" i="0" u="none" strike="noStrike" cap="none" normalizeH="0" baseline="0" dirty="0">
                          <a:ln>
                            <a:noFill/>
                          </a:ln>
                          <a:solidFill>
                            <a:schemeClr val="tx1"/>
                          </a:solidFill>
                          <a:effectLst/>
                          <a:latin typeface="Times New Roman" pitchFamily="18" charset="0"/>
                          <a:cs typeface="Arial" pitchFamily="34" charset="0"/>
                        </a:rPr>
                        <a:t>5</a:t>
                      </a:r>
                    </a:p>
                  </a:txBody>
                  <a:tcPr marL="139092" marR="139092"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5000"/>
                        <a:buFont typeface="Wingdings" pitchFamily="2" charset="2"/>
                        <a:buNone/>
                        <a:tabLst/>
                      </a:pPr>
                      <a:r>
                        <a:rPr kumimoji="0" lang="en-US" altLang="en-US" sz="2000" b="0" i="0" u="none" strike="noStrike" cap="none" normalizeH="0" baseline="0" dirty="0">
                          <a:ln>
                            <a:noFill/>
                          </a:ln>
                          <a:solidFill>
                            <a:schemeClr val="tx1"/>
                          </a:solidFill>
                          <a:effectLst/>
                          <a:latin typeface="Times New Roman" pitchFamily="18" charset="0"/>
                          <a:cs typeface="Arial" pitchFamily="34" charset="0"/>
                        </a:rPr>
                        <a:t>6</a:t>
                      </a:r>
                    </a:p>
                  </a:txBody>
                  <a:tcPr marL="139092" marR="139092"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5000"/>
                        <a:buFont typeface="Wingdings" pitchFamily="2" charset="2"/>
                        <a:buNone/>
                        <a:tabLst/>
                      </a:pPr>
                      <a:r>
                        <a:rPr kumimoji="0" lang="en-US" altLang="en-US" sz="2000" b="0" i="0" u="none" strike="noStrike" cap="none" normalizeH="0" baseline="0" dirty="0">
                          <a:ln>
                            <a:noFill/>
                          </a:ln>
                          <a:solidFill>
                            <a:schemeClr val="tx1"/>
                          </a:solidFill>
                          <a:effectLst/>
                          <a:latin typeface="Times New Roman" pitchFamily="18" charset="0"/>
                          <a:cs typeface="Arial" pitchFamily="34" charset="0"/>
                        </a:rPr>
                        <a:t>7</a:t>
                      </a:r>
                    </a:p>
                  </a:txBody>
                  <a:tcPr marL="139092" marR="139092"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5000"/>
                        <a:buFont typeface="Wingdings" pitchFamily="2" charset="2"/>
                        <a:buNone/>
                        <a:tabLst/>
                      </a:pPr>
                      <a:r>
                        <a:rPr kumimoji="0" lang="en-US" altLang="en-US" sz="2000" b="0" i="0" u="none" strike="noStrike" cap="none" normalizeH="0" baseline="0" dirty="0">
                          <a:ln>
                            <a:noFill/>
                          </a:ln>
                          <a:solidFill>
                            <a:schemeClr val="tx1"/>
                          </a:solidFill>
                          <a:effectLst/>
                          <a:latin typeface="Times New Roman" pitchFamily="18" charset="0"/>
                          <a:cs typeface="Arial" pitchFamily="34" charset="0"/>
                        </a:rPr>
                        <a:t>8</a:t>
                      </a:r>
                    </a:p>
                  </a:txBody>
                  <a:tcPr marL="139092" marR="139092" marT="45732" marB="4573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396346">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l" defTabSz="914400" rtl="0" eaLnBrk="1" fontAlgn="base" latinLnBrk="0" hangingPunct="1">
                        <a:lnSpc>
                          <a:spcPct val="100000"/>
                        </a:lnSpc>
                        <a:spcBef>
                          <a:spcPct val="20000"/>
                        </a:spcBef>
                        <a:spcAft>
                          <a:spcPct val="0"/>
                        </a:spcAft>
                        <a:buClr>
                          <a:schemeClr val="tx2"/>
                        </a:buClr>
                        <a:buSzPct val="75000"/>
                        <a:buFont typeface="Wingdings" pitchFamily="2" charset="2"/>
                        <a:buNone/>
                        <a:tabLst/>
                      </a:pPr>
                      <a:r>
                        <a:rPr kumimoji="0" lang="en-US" altLang="en-US" sz="2000" b="0" i="0" u="none" strike="noStrike" cap="none" normalizeH="0" baseline="0" dirty="0">
                          <a:ln>
                            <a:noFill/>
                          </a:ln>
                          <a:solidFill>
                            <a:schemeClr val="bg1"/>
                          </a:solidFill>
                          <a:effectLst/>
                          <a:latin typeface="Times New Roman" pitchFamily="18" charset="0"/>
                          <a:cs typeface="Arial" pitchFamily="34" charset="0"/>
                        </a:rPr>
                        <a:t>Height (old)</a:t>
                      </a:r>
                    </a:p>
                  </a:txBody>
                  <a:tcPr marL="139092" marR="139092" marT="45732" marB="4573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5000"/>
                        <a:buFont typeface="Wingdings" pitchFamily="2" charset="2"/>
                        <a:buNone/>
                        <a:tabLst/>
                      </a:pPr>
                      <a:r>
                        <a:rPr kumimoji="0" lang="en-US" altLang="en-US" sz="2000" b="0" i="0" u="none" strike="noStrike" cap="none" normalizeH="0" baseline="0" dirty="0">
                          <a:ln>
                            <a:noFill/>
                          </a:ln>
                          <a:solidFill>
                            <a:schemeClr val="tx1"/>
                          </a:solidFill>
                          <a:effectLst/>
                          <a:latin typeface="Times New Roman" pitchFamily="18" charset="0"/>
                          <a:cs typeface="Arial" pitchFamily="34" charset="0"/>
                        </a:rPr>
                        <a:t>24</a:t>
                      </a:r>
                    </a:p>
                  </a:txBody>
                  <a:tcPr marL="139092" marR="139092"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5000"/>
                        <a:buFont typeface="Wingdings" pitchFamily="2" charset="2"/>
                        <a:buNone/>
                        <a:tabLst/>
                      </a:pPr>
                      <a:r>
                        <a:rPr kumimoji="0" lang="en-US" altLang="en-US" sz="2000" b="0" i="0" u="none" strike="noStrike" cap="none" normalizeH="0" baseline="0" dirty="0">
                          <a:ln>
                            <a:noFill/>
                          </a:ln>
                          <a:solidFill>
                            <a:schemeClr val="tx1"/>
                          </a:solidFill>
                          <a:effectLst/>
                          <a:latin typeface="Times New Roman" pitchFamily="18" charset="0"/>
                          <a:cs typeface="Arial" pitchFamily="34" charset="0"/>
                        </a:rPr>
                        <a:t>22</a:t>
                      </a:r>
                    </a:p>
                  </a:txBody>
                  <a:tcPr marL="139092" marR="139092"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5000"/>
                        <a:buFont typeface="Wingdings" pitchFamily="2" charset="2"/>
                        <a:buNone/>
                        <a:tabLst/>
                      </a:pPr>
                      <a:r>
                        <a:rPr kumimoji="0" lang="en-US" altLang="en-US" sz="2000" b="0" i="0" u="none" strike="noStrike" cap="none" normalizeH="0" baseline="0" dirty="0">
                          <a:ln>
                            <a:noFill/>
                          </a:ln>
                          <a:solidFill>
                            <a:schemeClr val="tx1"/>
                          </a:solidFill>
                          <a:effectLst/>
                          <a:latin typeface="Times New Roman" pitchFamily="18" charset="0"/>
                          <a:cs typeface="Arial" pitchFamily="34" charset="0"/>
                        </a:rPr>
                        <a:t>25</a:t>
                      </a:r>
                    </a:p>
                  </a:txBody>
                  <a:tcPr marL="139092" marR="139092"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5000"/>
                        <a:buFont typeface="Wingdings" pitchFamily="2" charset="2"/>
                        <a:buNone/>
                        <a:tabLst/>
                      </a:pPr>
                      <a:r>
                        <a:rPr kumimoji="0" lang="en-US" altLang="en-US" sz="2000" b="0" i="0" u="none" strike="noStrike" cap="none" normalizeH="0" baseline="0" dirty="0">
                          <a:ln>
                            <a:noFill/>
                          </a:ln>
                          <a:solidFill>
                            <a:schemeClr val="tx1"/>
                          </a:solidFill>
                          <a:effectLst/>
                          <a:latin typeface="Times New Roman" pitchFamily="18" charset="0"/>
                          <a:cs typeface="Arial" pitchFamily="34" charset="0"/>
                        </a:rPr>
                        <a:t>28</a:t>
                      </a:r>
                    </a:p>
                  </a:txBody>
                  <a:tcPr marL="139092" marR="139092"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5000"/>
                        <a:buFont typeface="Wingdings" pitchFamily="2" charset="2"/>
                        <a:buNone/>
                        <a:tabLst/>
                      </a:pPr>
                      <a:r>
                        <a:rPr kumimoji="0" lang="en-US" altLang="en-US" sz="2000" b="0" i="0" u="none" strike="noStrike" cap="none" normalizeH="0" baseline="0" dirty="0">
                          <a:ln>
                            <a:noFill/>
                          </a:ln>
                          <a:solidFill>
                            <a:schemeClr val="tx1"/>
                          </a:solidFill>
                          <a:effectLst/>
                          <a:latin typeface="Times New Roman" pitchFamily="18" charset="0"/>
                          <a:cs typeface="Arial" pitchFamily="34" charset="0"/>
                        </a:rPr>
                        <a:t>35</a:t>
                      </a:r>
                    </a:p>
                  </a:txBody>
                  <a:tcPr marL="139092" marR="139092"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5000"/>
                        <a:buFont typeface="Wingdings" pitchFamily="2" charset="2"/>
                        <a:buNone/>
                        <a:tabLst/>
                      </a:pPr>
                      <a:r>
                        <a:rPr kumimoji="0" lang="en-US" altLang="en-US" sz="2000" b="0" i="0" u="none" strike="noStrike" cap="none" normalizeH="0" baseline="0" dirty="0">
                          <a:ln>
                            <a:noFill/>
                          </a:ln>
                          <a:solidFill>
                            <a:schemeClr val="tx1"/>
                          </a:solidFill>
                          <a:effectLst/>
                          <a:latin typeface="Times New Roman" pitchFamily="18" charset="0"/>
                          <a:cs typeface="Arial" pitchFamily="34" charset="0"/>
                        </a:rPr>
                        <a:t>32</a:t>
                      </a:r>
                    </a:p>
                  </a:txBody>
                  <a:tcPr marL="139092" marR="139092"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5000"/>
                        <a:buFont typeface="Wingdings" pitchFamily="2" charset="2"/>
                        <a:buNone/>
                        <a:tabLst/>
                      </a:pPr>
                      <a:r>
                        <a:rPr kumimoji="0" lang="en-US" altLang="en-US" sz="2000" b="0" i="0" u="none" strike="noStrike" cap="none" normalizeH="0" baseline="0" dirty="0">
                          <a:ln>
                            <a:noFill/>
                          </a:ln>
                          <a:solidFill>
                            <a:schemeClr val="tx1"/>
                          </a:solidFill>
                          <a:effectLst/>
                          <a:latin typeface="Times New Roman" pitchFamily="18" charset="0"/>
                          <a:cs typeface="Arial" pitchFamily="34" charset="0"/>
                        </a:rPr>
                        <a:t>30</a:t>
                      </a:r>
                    </a:p>
                  </a:txBody>
                  <a:tcPr marL="139092" marR="139092"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5000"/>
                        <a:buFont typeface="Wingdings" pitchFamily="2" charset="2"/>
                        <a:buNone/>
                        <a:tabLst/>
                      </a:pPr>
                      <a:r>
                        <a:rPr kumimoji="0" lang="en-US" altLang="en-US" sz="2000" b="0" i="0" u="none" strike="noStrike" cap="none" normalizeH="0" baseline="0" dirty="0">
                          <a:ln>
                            <a:noFill/>
                          </a:ln>
                          <a:solidFill>
                            <a:schemeClr val="tx1"/>
                          </a:solidFill>
                          <a:effectLst/>
                          <a:latin typeface="Times New Roman" pitchFamily="18" charset="0"/>
                          <a:cs typeface="Arial" pitchFamily="34" charset="0"/>
                        </a:rPr>
                        <a:t>27</a:t>
                      </a:r>
                    </a:p>
                  </a:txBody>
                  <a:tcPr marL="139092" marR="139092" marT="45732" marB="4573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396346">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l" defTabSz="914400" rtl="0" eaLnBrk="1" fontAlgn="base" latinLnBrk="0" hangingPunct="1">
                        <a:lnSpc>
                          <a:spcPct val="100000"/>
                        </a:lnSpc>
                        <a:spcBef>
                          <a:spcPct val="20000"/>
                        </a:spcBef>
                        <a:spcAft>
                          <a:spcPct val="0"/>
                        </a:spcAft>
                        <a:buClr>
                          <a:schemeClr val="tx2"/>
                        </a:buClr>
                        <a:buSzPct val="75000"/>
                        <a:buFont typeface="Wingdings" pitchFamily="2" charset="2"/>
                        <a:buNone/>
                        <a:tabLst/>
                      </a:pPr>
                      <a:r>
                        <a:rPr kumimoji="0" lang="en-US" altLang="en-US" sz="2000" b="0" i="0" u="none" strike="noStrike" cap="none" normalizeH="0" baseline="0" dirty="0">
                          <a:ln>
                            <a:noFill/>
                          </a:ln>
                          <a:solidFill>
                            <a:schemeClr val="bg1"/>
                          </a:solidFill>
                          <a:effectLst/>
                          <a:latin typeface="Times New Roman" pitchFamily="18" charset="0"/>
                          <a:cs typeface="Arial" pitchFamily="34" charset="0"/>
                        </a:rPr>
                        <a:t>Height (new)</a:t>
                      </a:r>
                    </a:p>
                  </a:txBody>
                  <a:tcPr marL="139092" marR="139092" marT="45732" marB="4573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5000"/>
                        <a:buFont typeface="Wingdings" pitchFamily="2" charset="2"/>
                        <a:buNone/>
                        <a:tabLst/>
                      </a:pPr>
                      <a:r>
                        <a:rPr kumimoji="0" lang="en-US" altLang="en-US" sz="2000" b="0" i="0" u="none" strike="noStrike" cap="none" normalizeH="0" baseline="0" dirty="0">
                          <a:ln>
                            <a:noFill/>
                          </a:ln>
                          <a:solidFill>
                            <a:schemeClr val="tx1"/>
                          </a:solidFill>
                          <a:effectLst/>
                          <a:latin typeface="Times New Roman" pitchFamily="18" charset="0"/>
                          <a:cs typeface="Arial" pitchFamily="34" charset="0"/>
                        </a:rPr>
                        <a:t>26</a:t>
                      </a:r>
                    </a:p>
                  </a:txBody>
                  <a:tcPr marL="139092" marR="139092"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5000"/>
                        <a:buFont typeface="Wingdings" pitchFamily="2" charset="2"/>
                        <a:buNone/>
                        <a:tabLst/>
                      </a:pPr>
                      <a:r>
                        <a:rPr kumimoji="0" lang="en-US" altLang="en-US" sz="2000" b="0" i="0" u="none" strike="noStrike" cap="none" normalizeH="0" baseline="0" dirty="0">
                          <a:ln>
                            <a:noFill/>
                          </a:ln>
                          <a:solidFill>
                            <a:schemeClr val="tx1"/>
                          </a:solidFill>
                          <a:effectLst/>
                          <a:latin typeface="Times New Roman" pitchFamily="18" charset="0"/>
                          <a:cs typeface="Arial" pitchFamily="34" charset="0"/>
                        </a:rPr>
                        <a:t>25</a:t>
                      </a:r>
                    </a:p>
                  </a:txBody>
                  <a:tcPr marL="139092" marR="139092"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5000"/>
                        <a:buFont typeface="Wingdings" pitchFamily="2" charset="2"/>
                        <a:buNone/>
                        <a:tabLst/>
                      </a:pPr>
                      <a:r>
                        <a:rPr kumimoji="0" lang="en-US" altLang="en-US" sz="2000" b="0" i="0" u="none" strike="noStrike" cap="none" normalizeH="0" baseline="0" dirty="0">
                          <a:ln>
                            <a:noFill/>
                          </a:ln>
                          <a:solidFill>
                            <a:schemeClr val="tx1"/>
                          </a:solidFill>
                          <a:effectLst/>
                          <a:latin typeface="Times New Roman" pitchFamily="18" charset="0"/>
                          <a:cs typeface="Arial" pitchFamily="34" charset="0"/>
                        </a:rPr>
                        <a:t>25</a:t>
                      </a:r>
                    </a:p>
                  </a:txBody>
                  <a:tcPr marL="139092" marR="139092"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5000"/>
                        <a:buFont typeface="Wingdings" pitchFamily="2" charset="2"/>
                        <a:buNone/>
                        <a:tabLst/>
                      </a:pPr>
                      <a:r>
                        <a:rPr kumimoji="0" lang="en-US" altLang="en-US" sz="2000" b="0" i="0" u="none" strike="noStrike" cap="none" normalizeH="0" baseline="0" dirty="0">
                          <a:ln>
                            <a:noFill/>
                          </a:ln>
                          <a:solidFill>
                            <a:schemeClr val="tx1"/>
                          </a:solidFill>
                          <a:effectLst/>
                          <a:latin typeface="Times New Roman" pitchFamily="18" charset="0"/>
                          <a:cs typeface="Arial" pitchFamily="34" charset="0"/>
                        </a:rPr>
                        <a:t>29</a:t>
                      </a:r>
                    </a:p>
                  </a:txBody>
                  <a:tcPr marL="139092" marR="139092"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5000"/>
                        <a:buFont typeface="Wingdings" pitchFamily="2" charset="2"/>
                        <a:buNone/>
                        <a:tabLst/>
                      </a:pPr>
                      <a:r>
                        <a:rPr kumimoji="0" lang="en-US" altLang="en-US" sz="2000" b="0" i="0" u="none" strike="noStrike" cap="none" normalizeH="0" baseline="0" dirty="0">
                          <a:ln>
                            <a:noFill/>
                          </a:ln>
                          <a:solidFill>
                            <a:schemeClr val="tx1"/>
                          </a:solidFill>
                          <a:effectLst/>
                          <a:latin typeface="Times New Roman" pitchFamily="18" charset="0"/>
                          <a:cs typeface="Arial" pitchFamily="34" charset="0"/>
                        </a:rPr>
                        <a:t>33</a:t>
                      </a:r>
                    </a:p>
                  </a:txBody>
                  <a:tcPr marL="139092" marR="139092"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5000"/>
                        <a:buFont typeface="Wingdings" pitchFamily="2" charset="2"/>
                        <a:buNone/>
                        <a:tabLst/>
                      </a:pPr>
                      <a:r>
                        <a:rPr kumimoji="0" lang="en-US" altLang="en-US" sz="2000" b="0" i="0" u="none" strike="noStrike" cap="none" normalizeH="0" baseline="0" dirty="0">
                          <a:ln>
                            <a:noFill/>
                          </a:ln>
                          <a:solidFill>
                            <a:schemeClr val="tx1"/>
                          </a:solidFill>
                          <a:effectLst/>
                          <a:latin typeface="Times New Roman" pitchFamily="18" charset="0"/>
                          <a:cs typeface="Arial" pitchFamily="34" charset="0"/>
                        </a:rPr>
                        <a:t>34</a:t>
                      </a:r>
                    </a:p>
                  </a:txBody>
                  <a:tcPr marL="139092" marR="139092"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5000"/>
                        <a:buFont typeface="Wingdings" pitchFamily="2" charset="2"/>
                        <a:buNone/>
                        <a:tabLst/>
                      </a:pPr>
                      <a:r>
                        <a:rPr kumimoji="0" lang="en-US" altLang="en-US" sz="2000" b="0" i="0" u="none" strike="noStrike" cap="none" normalizeH="0" baseline="0" dirty="0">
                          <a:ln>
                            <a:noFill/>
                          </a:ln>
                          <a:solidFill>
                            <a:schemeClr val="tx1"/>
                          </a:solidFill>
                          <a:effectLst/>
                          <a:latin typeface="Times New Roman" pitchFamily="18" charset="0"/>
                          <a:cs typeface="Arial" pitchFamily="34" charset="0"/>
                        </a:rPr>
                        <a:t>35</a:t>
                      </a:r>
                    </a:p>
                  </a:txBody>
                  <a:tcPr marL="139092" marR="139092"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defRPr sz="24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pitchFamily="34" charset="0"/>
                        <a:defRPr sz="24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pitchFamily="34" charset="0"/>
                        <a:defRPr sz="2400">
                          <a:solidFill>
                            <a:schemeClr val="tx1"/>
                          </a:solidFill>
                          <a:latin typeface="Times New Roman" pitchFamily="18" charset="0"/>
                          <a:cs typeface="Times New Roman"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5000"/>
                        <a:buFont typeface="Wingdings" pitchFamily="2" charset="2"/>
                        <a:buNone/>
                        <a:tabLst/>
                      </a:pPr>
                      <a:r>
                        <a:rPr kumimoji="0" lang="en-US" altLang="en-US" sz="2000" b="0" i="0" u="none" strike="noStrike" cap="none" normalizeH="0" baseline="0" dirty="0">
                          <a:ln>
                            <a:noFill/>
                          </a:ln>
                          <a:solidFill>
                            <a:schemeClr val="tx1"/>
                          </a:solidFill>
                          <a:effectLst/>
                          <a:latin typeface="Times New Roman" pitchFamily="18" charset="0"/>
                          <a:cs typeface="Arial" pitchFamily="34" charset="0"/>
                        </a:rPr>
                        <a:t>30</a:t>
                      </a:r>
                    </a:p>
                  </a:txBody>
                  <a:tcPr marL="139092" marR="139092" marT="45732" marB="4573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bl>
          </a:graphicData>
        </a:graphic>
      </p:graphicFrame>
      <p:sp>
        <p:nvSpPr>
          <p:cNvPr id="27693" name="TextBox 7">
            <a:extLst>
              <a:ext uri="{FF2B5EF4-FFF2-40B4-BE49-F238E27FC236}">
                <a16:creationId xmlns:a16="http://schemas.microsoft.com/office/drawing/2014/main" xmlns="" id="{0A819B74-FF2B-474B-B9DE-9413D3CE96CD}"/>
              </a:ext>
            </a:extLst>
          </p:cNvPr>
          <p:cNvSpPr txBox="1">
            <a:spLocks noChangeArrowheads="1"/>
          </p:cNvSpPr>
          <p:nvPr/>
        </p:nvSpPr>
        <p:spPr bwMode="auto">
          <a:xfrm>
            <a:off x="396875" y="1155700"/>
            <a:ext cx="8335963" cy="406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2600" dirty="0"/>
              <a:t>A shoe manufacturer claims that the athletes can increase their vertical jump heights using the manufacturer’s training shoes. The vertical jump heights of eight randomly selected athletes are measured. After the athletes have used the training shoes for 8 months, their vertical jump heights are measured again. The vertical jump heights (in inches) for each athlete are shown in the table. At </a:t>
            </a:r>
            <a:r>
              <a:rPr lang="el-GR" altLang="en-US" sz="2600" i="1" dirty="0"/>
              <a:t>α</a:t>
            </a:r>
            <a:r>
              <a:rPr lang="en-US" altLang="en-US" sz="2600" dirty="0"/>
              <a:t> = 0.10, is there enough evidence to support the manufacturer’s claim? Assuming the vertical jump heights are normally distributed </a:t>
            </a:r>
            <a:r>
              <a:rPr lang="en-US" altLang="en-US" sz="2400" i="1" dirty="0">
                <a:solidFill>
                  <a:srgbClr val="0058A8"/>
                </a:solidFill>
              </a:rPr>
              <a:t>(Adapted from Coaches Sports Publishing)</a:t>
            </a:r>
          </a:p>
        </p:txBody>
      </p:sp>
      <p:sp>
        <p:nvSpPr>
          <p:cNvPr id="27694" name="Footer Placeholder 2">
            <a:extLst>
              <a:ext uri="{FF2B5EF4-FFF2-40B4-BE49-F238E27FC236}">
                <a16:creationId xmlns:a16="http://schemas.microsoft.com/office/drawing/2014/main" xmlns="" id="{AD0120A6-0F78-40BD-B2BD-F68A9DDC8AE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258942400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38A8FA61-CD8F-4C51-BBED-5788C91A6243}"/>
              </a:ext>
            </a:extLst>
          </p:cNvPr>
          <p:cNvSpPr>
            <a:spLocks noGrp="1"/>
          </p:cNvSpPr>
          <p:nvPr>
            <p:ph idx="1"/>
          </p:nvPr>
        </p:nvSpPr>
        <p:spPr/>
        <p:txBody>
          <a:bodyPr/>
          <a:lstStyle/>
          <a:p>
            <a:pPr marL="0" indent="0">
              <a:buNone/>
            </a:pPr>
            <a:r>
              <a:rPr lang="en-US" b="1" dirty="0">
                <a:solidFill>
                  <a:schemeClr val="accent3"/>
                </a:solidFill>
              </a:rPr>
              <a:t>Solution:</a:t>
            </a:r>
          </a:p>
          <a:p>
            <a:pPr marL="0" indent="0">
              <a:buNone/>
            </a:pPr>
            <a:r>
              <a:rPr lang="en-US" sz="2400" dirty="0"/>
              <a:t>Because the samples are random and dependent, and the populations are normally distributed, you can use the </a:t>
            </a:r>
            <a:r>
              <a:rPr lang="en-US" sz="2400" i="1" dirty="0"/>
              <a:t>t</a:t>
            </a:r>
            <a:r>
              <a:rPr lang="en-US" sz="2400" dirty="0"/>
              <a:t>-test. The claim is that “athletes can increase their vertical jump heights.” In other words, the manufacturer claims that an athlete’s vertical jump height before using the shoes will be less than the athlete’s vertical jump height after using the shoes. Each difference is given by</a:t>
            </a:r>
          </a:p>
          <a:p>
            <a:pPr marL="0" indent="0" algn="ctr">
              <a:buNone/>
            </a:pPr>
            <a:r>
              <a:rPr lang="en-US" sz="2400" i="1" dirty="0"/>
              <a:t>d </a:t>
            </a:r>
            <a:r>
              <a:rPr lang="en-US" sz="2400" dirty="0"/>
              <a:t>= (jump height before shoes) – (jump height after shoes).</a:t>
            </a:r>
          </a:p>
          <a:p>
            <a:pPr marL="0" indent="0">
              <a:buNone/>
            </a:pPr>
            <a:r>
              <a:rPr lang="en-US" sz="2400" dirty="0"/>
              <a:t>The null and alternative hypotheses are</a:t>
            </a:r>
          </a:p>
          <a:p>
            <a:pPr marL="0" indent="0" algn="ctr">
              <a:buNone/>
            </a:pPr>
            <a:r>
              <a:rPr lang="en-US" sz="2400" i="1" dirty="0"/>
              <a:t>H</a:t>
            </a:r>
            <a:r>
              <a:rPr lang="en-US" sz="2400" baseline="-25000" dirty="0"/>
              <a:t>0</a:t>
            </a:r>
            <a:r>
              <a:rPr lang="en-US" sz="2400" dirty="0"/>
              <a:t>: </a:t>
            </a:r>
            <a:r>
              <a:rPr lang="en-US" sz="2400" i="1" dirty="0">
                <a:latin typeface="Symbol" panose="05050102010706020507" pitchFamily="18" charset="2"/>
              </a:rPr>
              <a:t>m</a:t>
            </a:r>
            <a:r>
              <a:rPr lang="en-US" sz="2400" i="1" baseline="-25000" dirty="0"/>
              <a:t>d</a:t>
            </a:r>
            <a:r>
              <a:rPr lang="en-US" sz="2400" i="1" dirty="0"/>
              <a:t> </a:t>
            </a:r>
            <a:r>
              <a:rPr lang="en-US" sz="2400" dirty="0">
                <a:sym typeface="Symbol" panose="05050102010706020507" pitchFamily="18" charset="2"/>
              </a:rPr>
              <a:t></a:t>
            </a:r>
            <a:r>
              <a:rPr lang="en-US" sz="2400" dirty="0"/>
              <a:t> 0 and </a:t>
            </a:r>
            <a:r>
              <a:rPr lang="en-US" sz="2400" i="1" dirty="0"/>
              <a:t>H</a:t>
            </a:r>
            <a:r>
              <a:rPr lang="en-US" sz="2400" i="1" baseline="-25000" dirty="0"/>
              <a:t>a</a:t>
            </a:r>
            <a:r>
              <a:rPr lang="en-US" sz="2400" dirty="0"/>
              <a:t>: </a:t>
            </a:r>
            <a:r>
              <a:rPr lang="en-US" sz="2400" i="1" dirty="0">
                <a:latin typeface="Symbol" panose="05050102010706020507" pitchFamily="18" charset="2"/>
              </a:rPr>
              <a:t>m</a:t>
            </a:r>
            <a:r>
              <a:rPr lang="en-US" sz="2400" i="1" baseline="-25000" dirty="0"/>
              <a:t>d</a:t>
            </a:r>
            <a:r>
              <a:rPr lang="en-US" sz="2400" i="1" dirty="0"/>
              <a:t> </a:t>
            </a:r>
            <a:r>
              <a:rPr lang="en-US" sz="2400" dirty="0"/>
              <a:t>&lt; 0. </a:t>
            </a:r>
            <a:r>
              <a:rPr lang="en-US" sz="2400" dirty="0">
                <a:solidFill>
                  <a:srgbClr val="C00000"/>
                </a:solidFill>
              </a:rPr>
              <a:t>(Claim)</a:t>
            </a:r>
          </a:p>
        </p:txBody>
      </p:sp>
      <p:sp>
        <p:nvSpPr>
          <p:cNvPr id="5" name="Title 4">
            <a:extLst>
              <a:ext uri="{FF2B5EF4-FFF2-40B4-BE49-F238E27FC236}">
                <a16:creationId xmlns:a16="http://schemas.microsoft.com/office/drawing/2014/main" xmlns="" id="{4AC9102E-F6F6-48B0-8F12-8D7B09A2D6FE}"/>
              </a:ext>
            </a:extLst>
          </p:cNvPr>
          <p:cNvSpPr>
            <a:spLocks noGrp="1"/>
          </p:cNvSpPr>
          <p:nvPr>
            <p:ph type="title"/>
          </p:nvPr>
        </p:nvSpPr>
        <p:spPr>
          <a:xfrm>
            <a:off x="228600" y="311944"/>
            <a:ext cx="8855363" cy="1143000"/>
          </a:xfrm>
        </p:spPr>
        <p:txBody>
          <a:bodyPr/>
          <a:lstStyle/>
          <a:p>
            <a:pPr eaLnBrk="1" hangingPunct="1">
              <a:defRPr/>
            </a:pPr>
            <a:r>
              <a:rPr lang="en-US" dirty="0">
                <a:solidFill>
                  <a:schemeClr val="accent3"/>
                </a:solidFill>
                <a:ea typeface="+mj-ea"/>
              </a:rPr>
              <a:t>Solution: Two</a:t>
            </a:r>
            <a:r>
              <a:rPr lang="en-US" dirty="0">
                <a:solidFill>
                  <a:schemeClr val="accent3"/>
                </a:solidFill>
                <a:latin typeface="Times New Roman" pitchFamily="18" charset="0"/>
                <a:ea typeface="+mj-ea"/>
              </a:rPr>
              <a:t>-</a:t>
            </a:r>
            <a:r>
              <a:rPr lang="en-US" dirty="0">
                <a:solidFill>
                  <a:schemeClr val="accent3"/>
                </a:solidFill>
                <a:ea typeface="+mj-ea"/>
              </a:rPr>
              <a:t>Sample </a:t>
            </a:r>
            <a:r>
              <a:rPr lang="en-US" i="1" dirty="0">
                <a:solidFill>
                  <a:schemeClr val="accent3"/>
                </a:solidFill>
                <a:ea typeface="+mj-ea"/>
              </a:rPr>
              <a:t>t</a:t>
            </a:r>
            <a:r>
              <a:rPr lang="en-US" dirty="0">
                <a:solidFill>
                  <a:schemeClr val="accent3"/>
                </a:solidFill>
                <a:latin typeface="Times New Roman" pitchFamily="18" charset="0"/>
                <a:ea typeface="+mj-ea"/>
              </a:rPr>
              <a:t>-</a:t>
            </a:r>
            <a:r>
              <a:rPr lang="en-US" dirty="0">
                <a:solidFill>
                  <a:schemeClr val="accent3"/>
                </a:solidFill>
                <a:ea typeface="+mj-ea"/>
              </a:rPr>
              <a:t>Test for the Difference Between Means</a:t>
            </a:r>
            <a:endParaRPr lang="en-US" dirty="0">
              <a:ea typeface="+mj-ea"/>
            </a:endParaRPr>
          </a:p>
        </p:txBody>
      </p:sp>
      <p:sp>
        <p:nvSpPr>
          <p:cNvPr id="29705" name="Footer Placeholder 2">
            <a:extLst>
              <a:ext uri="{FF2B5EF4-FFF2-40B4-BE49-F238E27FC236}">
                <a16:creationId xmlns:a16="http://schemas.microsoft.com/office/drawing/2014/main" xmlns="" id="{41B93FD8-A5E3-4688-BE37-FE8ADFA25D1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244003142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xmlns="" id="{38A8FA61-CD8F-4C51-BBED-5788C91A6243}"/>
                  </a:ext>
                </a:extLst>
              </p:cNvPr>
              <p:cNvSpPr>
                <a:spLocks noGrp="1"/>
              </p:cNvSpPr>
              <p:nvPr>
                <p:ph idx="1"/>
              </p:nvPr>
            </p:nvSpPr>
            <p:spPr/>
            <p:txBody>
              <a:bodyPr/>
              <a:lstStyle/>
              <a:p>
                <a:pPr marL="0" indent="0">
                  <a:buNone/>
                </a:pPr>
                <a:r>
                  <a:rPr lang="en-US" dirty="0"/>
                  <a:t>Because the test is a left-tailed test, </a:t>
                </a:r>
                <a:r>
                  <a:rPr lang="en-US" i="1" dirty="0">
                    <a:latin typeface="Symbol" panose="05050102010706020507" pitchFamily="18" charset="2"/>
                  </a:rPr>
                  <a:t>a</a:t>
                </a:r>
                <a:r>
                  <a:rPr lang="en-US" dirty="0"/>
                  <a:t> = 0.10, and </a:t>
                </a:r>
                <a:r>
                  <a:rPr lang="en-US" dirty="0">
                    <a:solidFill>
                      <a:srgbClr val="C00000"/>
                    </a:solidFill>
                  </a:rPr>
                  <a:t>d.f. = 8 </a:t>
                </a:r>
                <a14:m>
                  <m:oMath xmlns:m="http://schemas.openxmlformats.org/officeDocument/2006/math">
                    <m:r>
                      <a:rPr lang="en-US" i="1" dirty="0" smtClean="0">
                        <a:solidFill>
                          <a:srgbClr val="C00000"/>
                        </a:solidFill>
                        <a:latin typeface="Cambria Math" panose="02040503050406030204" pitchFamily="18" charset="0"/>
                        <a:ea typeface="Cambria Math" panose="02040503050406030204" pitchFamily="18" charset="0"/>
                      </a:rPr>
                      <m:t>−</m:t>
                    </m:r>
                  </m:oMath>
                </a14:m>
                <a:r>
                  <a:rPr lang="en-US" dirty="0">
                    <a:solidFill>
                      <a:srgbClr val="C00000"/>
                    </a:solidFill>
                  </a:rPr>
                  <a:t> 1 = 7</a:t>
                </a:r>
                <a:r>
                  <a:rPr lang="en-US" dirty="0"/>
                  <a:t>, the critical value is </a:t>
                </a:r>
                <a:r>
                  <a:rPr lang="en-US" i="1" dirty="0"/>
                  <a:t>t</a:t>
                </a:r>
                <a:r>
                  <a:rPr lang="en-US" baseline="-25000" dirty="0"/>
                  <a:t>0</a:t>
                </a:r>
                <a:r>
                  <a:rPr lang="en-US" dirty="0"/>
                  <a:t> = </a:t>
                </a:r>
                <a14:m>
                  <m:oMath xmlns:m="http://schemas.openxmlformats.org/officeDocument/2006/math">
                    <m:r>
                      <a:rPr lang="en-US" i="1" dirty="0" smtClean="0">
                        <a:solidFill>
                          <a:schemeClr val="tx1"/>
                        </a:solidFill>
                        <a:latin typeface="Cambria Math" panose="02040503050406030204" pitchFamily="18" charset="0"/>
                        <a:ea typeface="Cambria Math" panose="02040503050406030204" pitchFamily="18" charset="0"/>
                      </a:rPr>
                      <m:t>−</m:t>
                    </m:r>
                  </m:oMath>
                </a14:m>
                <a:r>
                  <a:rPr lang="en-US" dirty="0"/>
                  <a:t>1.415. The rejection region is </a:t>
                </a:r>
                <a:r>
                  <a:rPr lang="en-US" i="1" dirty="0"/>
                  <a:t>t </a:t>
                </a:r>
                <a:r>
                  <a:rPr lang="en-US" dirty="0"/>
                  <a:t>&lt; </a:t>
                </a:r>
                <a14:m>
                  <m:oMath xmlns:m="http://schemas.openxmlformats.org/officeDocument/2006/math">
                    <m:r>
                      <a:rPr lang="en-US" i="1" dirty="0">
                        <a:latin typeface="Cambria Math" panose="02040503050406030204" pitchFamily="18" charset="0"/>
                        <a:ea typeface="Cambria Math" panose="02040503050406030204" pitchFamily="18" charset="0"/>
                      </a:rPr>
                      <m:t>−</m:t>
                    </m:r>
                  </m:oMath>
                </a14:m>
                <a:r>
                  <a:rPr lang="en-US" dirty="0"/>
                  <a:t>1.415. Using the table on the next slide, you can calculate </a:t>
                </a:r>
                <a14:m>
                  <m:oMath xmlns:m="http://schemas.openxmlformats.org/officeDocument/2006/math">
                    <m:acc>
                      <m:accPr>
                        <m:chr m:val="̅"/>
                        <m:ctrlPr>
                          <a:rPr lang="en-US" i="1" smtClean="0">
                            <a:latin typeface="Cambria Math" panose="02040503050406030204" pitchFamily="18" charset="0"/>
                          </a:rPr>
                        </m:ctrlPr>
                      </m:accPr>
                      <m:e>
                        <m:r>
                          <m:rPr>
                            <m:nor/>
                          </m:rPr>
                          <a:rPr lang="en-US" i="1" dirty="0"/>
                          <m:t>d</m:t>
                        </m:r>
                      </m:e>
                    </m:acc>
                  </m:oMath>
                </a14:m>
                <a:r>
                  <a:rPr lang="en-US" i="1" dirty="0"/>
                  <a:t> </a:t>
                </a:r>
                <a:r>
                  <a:rPr lang="en-US" dirty="0"/>
                  <a:t>and </a:t>
                </a:r>
                <a:r>
                  <a:rPr lang="en-US" i="1" dirty="0" err="1"/>
                  <a:t>s</a:t>
                </a:r>
                <a:r>
                  <a:rPr lang="en-US" i="1" baseline="-25000" dirty="0" err="1"/>
                  <a:t>d</a:t>
                </a:r>
                <a:r>
                  <a:rPr lang="en-US" i="1" dirty="0"/>
                  <a:t> </a:t>
                </a:r>
                <a:r>
                  <a:rPr lang="en-US" dirty="0"/>
                  <a:t>as shown on the next slide. Notice that the alternate formula is used to calculate the standard deviation.</a:t>
                </a:r>
                <a:endParaRPr lang="en-US" sz="2400" dirty="0">
                  <a:solidFill>
                    <a:srgbClr val="FF0000"/>
                  </a:solidFill>
                </a:endParaRPr>
              </a:p>
            </p:txBody>
          </p:sp>
        </mc:Choice>
        <mc:Fallback xmlns="">
          <p:sp>
            <p:nvSpPr>
              <p:cNvPr id="2" name="Content Placeholder 1">
                <a:extLst>
                  <a:ext uri="{FF2B5EF4-FFF2-40B4-BE49-F238E27FC236}">
                    <a16:creationId xmlns:a16="http://schemas.microsoft.com/office/drawing/2014/main" id="{38A8FA61-CD8F-4C51-BBED-5788C91A6243}"/>
                  </a:ext>
                </a:extLst>
              </p:cNvPr>
              <p:cNvSpPr>
                <a:spLocks noGrp="1" noRot="1" noChangeAspect="1" noMove="1" noResize="1" noEditPoints="1" noAdjustHandles="1" noChangeArrowheads="1" noChangeShapeType="1" noTextEdit="1"/>
              </p:cNvSpPr>
              <p:nvPr>
                <p:ph idx="1"/>
              </p:nvPr>
            </p:nvSpPr>
            <p:spPr>
              <a:blipFill>
                <a:blip r:embed="rId2"/>
                <a:stretch>
                  <a:fillRect l="-1481" t="-1482" r="-2222"/>
                </a:stretch>
              </a:blipFill>
            </p:spPr>
            <p:txBody>
              <a:bodyPr/>
              <a:lstStyle/>
              <a:p>
                <a:r>
                  <a:rPr lang="en-US">
                    <a:noFill/>
                  </a:rPr>
                  <a:t> </a:t>
                </a:r>
              </a:p>
            </p:txBody>
          </p:sp>
        </mc:Fallback>
      </mc:AlternateContent>
      <p:sp>
        <p:nvSpPr>
          <p:cNvPr id="5" name="Title 4">
            <a:extLst>
              <a:ext uri="{FF2B5EF4-FFF2-40B4-BE49-F238E27FC236}">
                <a16:creationId xmlns:a16="http://schemas.microsoft.com/office/drawing/2014/main" xmlns="" id="{4AC9102E-F6F6-48B0-8F12-8D7B09A2D6FE}"/>
              </a:ext>
            </a:extLst>
          </p:cNvPr>
          <p:cNvSpPr>
            <a:spLocks noGrp="1"/>
          </p:cNvSpPr>
          <p:nvPr>
            <p:ph type="title"/>
          </p:nvPr>
        </p:nvSpPr>
        <p:spPr>
          <a:xfrm>
            <a:off x="369454" y="166688"/>
            <a:ext cx="8548255" cy="1143000"/>
          </a:xfrm>
        </p:spPr>
        <p:txBody>
          <a:bodyPr/>
          <a:lstStyle/>
          <a:p>
            <a:pPr eaLnBrk="1" hangingPunct="1">
              <a:defRPr/>
            </a:pPr>
            <a:r>
              <a:rPr lang="en-US" dirty="0">
                <a:solidFill>
                  <a:schemeClr val="accent3"/>
                </a:solidFill>
                <a:ea typeface="+mj-ea"/>
              </a:rPr>
              <a:t>Solution: Two</a:t>
            </a:r>
            <a:r>
              <a:rPr lang="en-US" dirty="0">
                <a:solidFill>
                  <a:schemeClr val="accent3"/>
                </a:solidFill>
                <a:latin typeface="Times New Roman" pitchFamily="18" charset="0"/>
                <a:ea typeface="+mj-ea"/>
              </a:rPr>
              <a:t>-</a:t>
            </a:r>
            <a:r>
              <a:rPr lang="en-US" dirty="0">
                <a:solidFill>
                  <a:schemeClr val="accent3"/>
                </a:solidFill>
                <a:ea typeface="+mj-ea"/>
              </a:rPr>
              <a:t>Sample </a:t>
            </a:r>
            <a:r>
              <a:rPr lang="en-US" i="1" dirty="0">
                <a:solidFill>
                  <a:schemeClr val="accent3"/>
                </a:solidFill>
                <a:ea typeface="+mj-ea"/>
              </a:rPr>
              <a:t>t</a:t>
            </a:r>
            <a:r>
              <a:rPr lang="en-US" dirty="0">
                <a:solidFill>
                  <a:schemeClr val="accent3"/>
                </a:solidFill>
                <a:latin typeface="Times New Roman" pitchFamily="18" charset="0"/>
                <a:ea typeface="+mj-ea"/>
              </a:rPr>
              <a:t>-</a:t>
            </a:r>
            <a:r>
              <a:rPr lang="en-US" dirty="0">
                <a:solidFill>
                  <a:schemeClr val="accent3"/>
                </a:solidFill>
                <a:ea typeface="+mj-ea"/>
              </a:rPr>
              <a:t>Test for the Difference Between Means</a:t>
            </a:r>
            <a:endParaRPr lang="en-US" dirty="0">
              <a:ea typeface="+mj-ea"/>
            </a:endParaRPr>
          </a:p>
        </p:txBody>
      </p:sp>
      <p:sp>
        <p:nvSpPr>
          <p:cNvPr id="29705" name="Footer Placeholder 2">
            <a:extLst>
              <a:ext uri="{FF2B5EF4-FFF2-40B4-BE49-F238E27FC236}">
                <a16:creationId xmlns:a16="http://schemas.microsoft.com/office/drawing/2014/main" xmlns="" id="{41B93FD8-A5E3-4688-BE37-FE8ADFA25D1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3817129460"/>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2FB7B0AE-65D2-43D1-B122-C1610BFC67E9}"/>
              </a:ext>
            </a:extLst>
          </p:cNvPr>
          <p:cNvSpPr>
            <a:spLocks noGrp="1"/>
          </p:cNvSpPr>
          <p:nvPr>
            <p:ph type="title"/>
          </p:nvPr>
        </p:nvSpPr>
        <p:spPr>
          <a:xfrm>
            <a:off x="296429" y="144463"/>
            <a:ext cx="8760691" cy="1143000"/>
          </a:xfrm>
        </p:spPr>
        <p:txBody>
          <a:bodyPr/>
          <a:lstStyle/>
          <a:p>
            <a:pPr eaLnBrk="1" hangingPunct="1">
              <a:defRPr/>
            </a:pPr>
            <a:r>
              <a:rPr lang="en-US" sz="4400" dirty="0">
                <a:solidFill>
                  <a:schemeClr val="accent3"/>
                </a:solidFill>
                <a:ea typeface="+mj-ea"/>
              </a:rPr>
              <a:t>Solution: Two</a:t>
            </a:r>
            <a:r>
              <a:rPr lang="en-US" sz="4400" dirty="0">
                <a:solidFill>
                  <a:schemeClr val="accent3"/>
                </a:solidFill>
                <a:latin typeface="Times New Roman" pitchFamily="18" charset="0"/>
                <a:ea typeface="+mj-ea"/>
              </a:rPr>
              <a:t>-</a:t>
            </a:r>
            <a:r>
              <a:rPr lang="en-US" sz="4400" dirty="0">
                <a:solidFill>
                  <a:schemeClr val="accent3"/>
                </a:solidFill>
                <a:ea typeface="+mj-ea"/>
              </a:rPr>
              <a:t>Sample </a:t>
            </a:r>
            <a:r>
              <a:rPr lang="en-US" sz="4400" i="1" dirty="0">
                <a:solidFill>
                  <a:schemeClr val="accent3"/>
                </a:solidFill>
                <a:ea typeface="+mj-ea"/>
              </a:rPr>
              <a:t>t</a:t>
            </a:r>
            <a:r>
              <a:rPr lang="en-US" sz="4400" dirty="0">
                <a:solidFill>
                  <a:schemeClr val="accent3"/>
                </a:solidFill>
                <a:latin typeface="Times New Roman" pitchFamily="18" charset="0"/>
                <a:ea typeface="+mj-ea"/>
              </a:rPr>
              <a:t>-</a:t>
            </a:r>
            <a:r>
              <a:rPr lang="en-US" sz="4400" dirty="0">
                <a:solidFill>
                  <a:schemeClr val="accent3"/>
                </a:solidFill>
                <a:ea typeface="+mj-ea"/>
              </a:rPr>
              <a:t>Test for the Difference Between Means</a:t>
            </a:r>
            <a:endParaRPr lang="en-US" sz="4400" dirty="0">
              <a:ea typeface="+mj-ea"/>
            </a:endParaRPr>
          </a:p>
        </p:txBody>
      </p:sp>
      <p:graphicFrame>
        <p:nvGraphicFramePr>
          <p:cNvPr id="23618" name="Group 66">
            <a:extLst>
              <a:ext uri="{FF2B5EF4-FFF2-40B4-BE49-F238E27FC236}">
                <a16:creationId xmlns:a16="http://schemas.microsoft.com/office/drawing/2014/main" xmlns="" id="{E99BAE2C-12A9-4CF2-8CAE-1343ADF98CF5}"/>
              </a:ext>
            </a:extLst>
          </p:cNvPr>
          <p:cNvGraphicFramePr>
            <a:graphicFrameLocks noGrp="1"/>
          </p:cNvGraphicFramePr>
          <p:nvPr>
            <p:extLst>
              <p:ext uri="{D42A27DB-BD31-4B8C-83A1-F6EECF244321}">
                <p14:modId xmlns:p14="http://schemas.microsoft.com/office/powerpoint/2010/main" val="3374396948"/>
              </p:ext>
            </p:extLst>
          </p:nvPr>
        </p:nvGraphicFramePr>
        <p:xfrm>
          <a:off x="355599" y="1641158"/>
          <a:ext cx="4418532" cy="4572000"/>
        </p:xfrm>
        <a:graphic>
          <a:graphicData uri="http://schemas.openxmlformats.org/drawingml/2006/table">
            <a:tbl>
              <a:tblPr/>
              <a:tblGrid>
                <a:gridCol w="1082719">
                  <a:extLst>
                    <a:ext uri="{9D8B030D-6E8A-4147-A177-3AD203B41FA5}">
                      <a16:colId xmlns:a16="http://schemas.microsoft.com/office/drawing/2014/main" xmlns="" val="20000"/>
                    </a:ext>
                  </a:extLst>
                </a:gridCol>
                <a:gridCol w="1081096">
                  <a:extLst>
                    <a:ext uri="{9D8B030D-6E8A-4147-A177-3AD203B41FA5}">
                      <a16:colId xmlns:a16="http://schemas.microsoft.com/office/drawing/2014/main" xmlns="" val="20001"/>
                    </a:ext>
                  </a:extLst>
                </a:gridCol>
                <a:gridCol w="1159012">
                  <a:extLst>
                    <a:ext uri="{9D8B030D-6E8A-4147-A177-3AD203B41FA5}">
                      <a16:colId xmlns:a16="http://schemas.microsoft.com/office/drawing/2014/main" xmlns="" val="20002"/>
                    </a:ext>
                  </a:extLst>
                </a:gridCol>
                <a:gridCol w="1095705">
                  <a:extLst>
                    <a:ext uri="{9D8B030D-6E8A-4147-A177-3AD203B41FA5}">
                      <a16:colId xmlns:a16="http://schemas.microsoft.com/office/drawing/2014/main" xmlns="" val="20003"/>
                    </a:ext>
                  </a:extLst>
                </a:gridCol>
              </a:tblGrid>
              <a:tr h="3714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1" i="0" u="none" strike="noStrike" cap="none" normalizeH="0" baseline="0">
                          <a:ln>
                            <a:noFill/>
                          </a:ln>
                          <a:solidFill>
                            <a:schemeClr val="bg1"/>
                          </a:solidFill>
                          <a:effectLst/>
                          <a:latin typeface="Times New Roman" panose="02020603050405020304" pitchFamily="18" charset="0"/>
                          <a:ea typeface="MS PGothic" panose="020B0600070205080204" pitchFamily="34" charset="-128"/>
                        </a:rPr>
                        <a:t>Before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1" i="0" u="none" strike="noStrike" cap="none" normalizeH="0" baseline="0">
                          <a:ln>
                            <a:noFill/>
                          </a:ln>
                          <a:solidFill>
                            <a:schemeClr val="bg1"/>
                          </a:solidFill>
                          <a:effectLst/>
                          <a:latin typeface="Times New Roman" panose="02020603050405020304" pitchFamily="18" charset="0"/>
                          <a:ea typeface="MS PGothic" panose="020B0600070205080204" pitchFamily="34" charset="-128"/>
                        </a:rPr>
                        <a:t>After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1" i="1" u="none" strike="noStrike" cap="none" normalizeH="0" baseline="0" dirty="0">
                          <a:ln>
                            <a:noFill/>
                          </a:ln>
                          <a:solidFill>
                            <a:schemeClr val="bg1"/>
                          </a:solidFill>
                          <a:effectLst/>
                          <a:latin typeface="Times New Roman" panose="02020603050405020304" pitchFamily="18" charset="0"/>
                          <a:ea typeface="MS PGothic" panose="020B0600070205080204" pitchFamily="34" charset="-128"/>
                        </a:rPr>
                        <a:t>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1" i="1" u="none" strike="noStrike" cap="none" normalizeH="0" baseline="0">
                          <a:ln>
                            <a:noFill/>
                          </a:ln>
                          <a:solidFill>
                            <a:schemeClr val="bg1"/>
                          </a:solidFill>
                          <a:effectLst/>
                          <a:latin typeface="Times New Roman" panose="02020603050405020304" pitchFamily="18" charset="0"/>
                          <a:ea typeface="MS PGothic" panose="020B0600070205080204" pitchFamily="34" charset="-128"/>
                        </a:rPr>
                        <a:t>d</a:t>
                      </a:r>
                      <a:r>
                        <a:rPr kumimoji="0" lang="en-US" altLang="en-US" sz="2400" b="1" i="1" u="none" strike="noStrike" cap="none" normalizeH="0" baseline="30000">
                          <a:ln>
                            <a:noFill/>
                          </a:ln>
                          <a:solidFill>
                            <a:schemeClr val="bg1"/>
                          </a:solidFill>
                          <a:effectLst/>
                          <a:latin typeface="Times New Roman" panose="02020603050405020304" pitchFamily="18" charset="0"/>
                          <a:ea typeface="MS PGothic" panose="020B0600070205080204" pitchFamily="34" charset="-128"/>
                        </a:rPr>
                        <a:t>2</a:t>
                      </a:r>
                      <a:endParaRPr kumimoji="0" lang="en-US" altLang="en-US" sz="2400" b="1" i="1" u="none" strike="noStrike" cap="none" normalizeH="0" baseline="0">
                        <a:ln>
                          <a:noFill/>
                        </a:ln>
                        <a:solidFill>
                          <a:schemeClr val="bg1"/>
                        </a:solidFill>
                        <a:effectLst/>
                        <a:latin typeface="Times New Roman" panose="02020603050405020304" pitchFamily="18" charset="0"/>
                        <a:ea typeface="MS PGothic" panose="020B0600070205080204" pitchFamily="34"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xmlns="" val="10000"/>
                  </a:ext>
                </a:extLst>
              </a:tr>
              <a:tr h="3714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24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26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xmlns="" val="10001"/>
                  </a:ext>
                </a:extLst>
              </a:tr>
              <a:tr h="3714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22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25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2"/>
                  </a:ext>
                </a:extLst>
              </a:tr>
              <a:tr h="3714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25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25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 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3"/>
                  </a:ext>
                </a:extLst>
              </a:tr>
              <a:tr h="3714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28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29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4"/>
                  </a:ext>
                </a:extLst>
              </a:tr>
              <a:tr h="3714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35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33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 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5"/>
                  </a:ext>
                </a:extLst>
              </a:tr>
              <a:tr h="3714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32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34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6"/>
                  </a:ext>
                </a:extLst>
              </a:tr>
              <a:tr h="3714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30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35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25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xmlns="" val="10007"/>
                  </a:ext>
                </a:extLst>
              </a:tr>
              <a:tr h="3714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27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30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rPr>
                        <a:t>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r h="371475">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Times New Roman" panose="02020603050405020304" pitchFamily="18" charset="0"/>
                        <a:ea typeface="MS PGothic" panose="020B0600070205080204" pitchFamily="34"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l-GR" altLang="en-US" sz="24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Times New Roman" panose="02020603050405020304" pitchFamily="18" charset="0"/>
                        </a:rPr>
                        <a:t>Σ</a:t>
                      </a:r>
                      <a:r>
                        <a:rPr kumimoji="0" lang="en-US" altLang="en-US" sz="24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Times New Roman" panose="02020603050405020304" pitchFamily="18" charset="0"/>
                        </a:rPr>
                        <a:t> = </a:t>
                      </a:r>
                      <a:r>
                        <a:rPr kumimoji="0" lang="en-US" altLang="en-US" sz="24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rPr>
                        <a:t>–</a:t>
                      </a:r>
                      <a:r>
                        <a:rPr kumimoji="0" lang="en-US" altLang="en-US" sz="24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Times New Roman" panose="02020603050405020304" pitchFamily="18" charset="0"/>
                        </a:rPr>
                        <a:t>14</a:t>
                      </a:r>
                      <a:endParaRPr kumimoji="0" lang="en-US" altLang="en-US" sz="24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lr>
                          <a:schemeClr val="accent1"/>
                        </a:buClr>
                        <a:buFont typeface="Wingdings" panose="05000000000000000000" pitchFamily="2" charset="2"/>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defRPr sz="24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l-GR" altLang="en-US" sz="24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Times New Roman" panose="02020603050405020304" pitchFamily="18" charset="0"/>
                        </a:rPr>
                        <a:t>Σ</a:t>
                      </a:r>
                      <a:r>
                        <a:rPr kumimoji="0" lang="en-US" altLang="en-US" sz="24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cs typeface="Times New Roman" panose="02020603050405020304" pitchFamily="18" charset="0"/>
                        </a:rPr>
                        <a:t> = 56</a:t>
                      </a:r>
                      <a:endParaRPr kumimoji="0" lang="en-US" altLang="en-US" sz="2400" b="0" i="0" u="none" strike="noStrike" cap="none" normalizeH="0" baseline="0" dirty="0">
                        <a:ln>
                          <a:noFill/>
                        </a:ln>
                        <a:solidFill>
                          <a:schemeClr val="tx1"/>
                        </a:solidFill>
                        <a:effectLst/>
                        <a:latin typeface="Times New Roman" panose="02020603050405020304" pitchFamily="18" charset="0"/>
                        <a:ea typeface="MS PGothic" panose="020B0600070205080204" pitchFamily="34"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9"/>
                  </a:ext>
                </a:extLst>
              </a:tr>
            </a:tbl>
          </a:graphicData>
        </a:graphic>
      </p:graphicFrame>
      <p:graphicFrame>
        <p:nvGraphicFramePr>
          <p:cNvPr id="1130504" name="Object 8">
            <a:extLst>
              <a:ext uri="{FF2B5EF4-FFF2-40B4-BE49-F238E27FC236}">
                <a16:creationId xmlns:a16="http://schemas.microsoft.com/office/drawing/2014/main" xmlns="" id="{B8E0033C-915A-4798-9EBA-7F89DD8F72A4}"/>
              </a:ext>
            </a:extLst>
          </p:cNvPr>
          <p:cNvGraphicFramePr>
            <a:graphicFrameLocks noChangeAspect="1"/>
          </p:cNvGraphicFramePr>
          <p:nvPr/>
        </p:nvGraphicFramePr>
        <p:xfrm>
          <a:off x="5272088" y="1981200"/>
          <a:ext cx="3111500" cy="687388"/>
        </p:xfrm>
        <a:graphic>
          <a:graphicData uri="http://schemas.openxmlformats.org/presentationml/2006/ole">
            <mc:AlternateContent xmlns:mc="http://schemas.openxmlformats.org/markup-compatibility/2006">
              <mc:Choice xmlns:v="urn:schemas-microsoft-com:vml" Requires="v">
                <p:oleObj spid="_x0000_s17454" name="Equation" r:id="rId3" imgW="2819400" imgH="622300" progId="Equation.DSMT4">
                  <p:embed/>
                </p:oleObj>
              </mc:Choice>
              <mc:Fallback>
                <p:oleObj name="Equation" r:id="rId3" imgW="2819400" imgH="622300" progId="Equation.DSMT4">
                  <p:embed/>
                  <p:pic>
                    <p:nvPicPr>
                      <p:cNvPr id="1130504" name="Object 8">
                        <a:extLst>
                          <a:ext uri="{FF2B5EF4-FFF2-40B4-BE49-F238E27FC236}">
                            <a16:creationId xmlns:a16="http://schemas.microsoft.com/office/drawing/2014/main" xmlns="" id="{B8E0033C-915A-4798-9EBA-7F89DD8F72A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72088" y="1981200"/>
                        <a:ext cx="3111500" cy="687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130507" name="Object 11">
            <a:extLst>
              <a:ext uri="{FF2B5EF4-FFF2-40B4-BE49-F238E27FC236}">
                <a16:creationId xmlns:a16="http://schemas.microsoft.com/office/drawing/2014/main" xmlns="" id="{DE56DDFC-4A88-439F-AF31-2DC4ECC95222}"/>
              </a:ext>
            </a:extLst>
          </p:cNvPr>
          <p:cNvGraphicFramePr>
            <a:graphicFrameLocks noChangeAspect="1"/>
          </p:cNvGraphicFramePr>
          <p:nvPr>
            <p:extLst>
              <p:ext uri="{D42A27DB-BD31-4B8C-83A1-F6EECF244321}">
                <p14:modId xmlns:p14="http://schemas.microsoft.com/office/powerpoint/2010/main" val="3992351730"/>
              </p:ext>
            </p:extLst>
          </p:nvPr>
        </p:nvGraphicFramePr>
        <p:xfrm>
          <a:off x="5272088" y="2961373"/>
          <a:ext cx="2867025" cy="3122613"/>
        </p:xfrm>
        <a:graphic>
          <a:graphicData uri="http://schemas.openxmlformats.org/presentationml/2006/ole">
            <mc:AlternateContent xmlns:mc="http://schemas.openxmlformats.org/markup-compatibility/2006">
              <mc:Choice xmlns:v="urn:schemas-microsoft-com:vml" Requires="v">
                <p:oleObj spid="_x0000_s17455" name="Equation" r:id="rId5" imgW="2501640" imgH="2730240" progId="Equation.DSMT4">
                  <p:embed/>
                </p:oleObj>
              </mc:Choice>
              <mc:Fallback>
                <p:oleObj name="Equation" r:id="rId5" imgW="2501640" imgH="2730240" progId="Equation.DSMT4">
                  <p:embed/>
                  <p:pic>
                    <p:nvPicPr>
                      <p:cNvPr id="1130507" name="Object 11">
                        <a:extLst>
                          <a:ext uri="{FF2B5EF4-FFF2-40B4-BE49-F238E27FC236}">
                            <a16:creationId xmlns:a16="http://schemas.microsoft.com/office/drawing/2014/main" xmlns="" id="{DE56DDFC-4A88-439F-AF31-2DC4ECC95222}"/>
                          </a:ext>
                        </a:extLst>
                      </p:cNvPr>
                      <p:cNvPicPr>
                        <a:picLocks noChangeAspect="1" noChangeArrowheads="1"/>
                      </p:cNvPicPr>
                      <p:nvPr/>
                    </p:nvPicPr>
                    <p:blipFill>
                      <a:blip r:embed="rId6"/>
                      <a:srcRect/>
                      <a:stretch>
                        <a:fillRect/>
                      </a:stretch>
                    </p:blipFill>
                    <p:spPr bwMode="auto">
                      <a:xfrm>
                        <a:off x="5272088" y="2961373"/>
                        <a:ext cx="2867025" cy="3122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30776" name="Footer Placeholder 2">
            <a:extLst>
              <a:ext uri="{FF2B5EF4-FFF2-40B4-BE49-F238E27FC236}">
                <a16:creationId xmlns:a16="http://schemas.microsoft.com/office/drawing/2014/main" xmlns="" id="{6FE10B2B-30B4-453A-876C-198914E163D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370401155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3050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305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map&#10;&#10;Description generated with very high confidence">
            <a:extLst>
              <a:ext uri="{FF2B5EF4-FFF2-40B4-BE49-F238E27FC236}">
                <a16:creationId xmlns:a16="http://schemas.microsoft.com/office/drawing/2014/main" xmlns="" id="{35D16807-A742-4D7B-9A3E-BFAB195BC1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3296" y="3751915"/>
            <a:ext cx="4315977" cy="2523749"/>
          </a:xfrm>
          <a:prstGeom prst="rect">
            <a:avLst/>
          </a:prstGeom>
        </p:spPr>
      </p:pic>
      <p:sp>
        <p:nvSpPr>
          <p:cNvPr id="5" name="Title 4">
            <a:extLst>
              <a:ext uri="{FF2B5EF4-FFF2-40B4-BE49-F238E27FC236}">
                <a16:creationId xmlns:a16="http://schemas.microsoft.com/office/drawing/2014/main" xmlns="" id="{48864EB9-02AA-441A-BF66-F25A6BD101DF}"/>
              </a:ext>
            </a:extLst>
          </p:cNvPr>
          <p:cNvSpPr>
            <a:spLocks noGrp="1"/>
          </p:cNvSpPr>
          <p:nvPr>
            <p:ph type="title"/>
          </p:nvPr>
        </p:nvSpPr>
        <p:spPr>
          <a:xfrm>
            <a:off x="272473" y="117402"/>
            <a:ext cx="8686800" cy="1143000"/>
          </a:xfrm>
        </p:spPr>
        <p:txBody>
          <a:bodyPr/>
          <a:lstStyle/>
          <a:p>
            <a:pPr eaLnBrk="1" hangingPunct="1">
              <a:defRPr/>
            </a:pPr>
            <a:r>
              <a:rPr lang="en-US" sz="4400" dirty="0">
                <a:solidFill>
                  <a:schemeClr val="accent3"/>
                </a:solidFill>
                <a:ea typeface="+mj-ea"/>
              </a:rPr>
              <a:t>Solution: Two</a:t>
            </a:r>
            <a:r>
              <a:rPr lang="en-US" sz="4400" dirty="0">
                <a:solidFill>
                  <a:schemeClr val="accent3"/>
                </a:solidFill>
                <a:latin typeface="Times New Roman" pitchFamily="18" charset="0"/>
                <a:ea typeface="+mj-ea"/>
              </a:rPr>
              <a:t>-</a:t>
            </a:r>
            <a:r>
              <a:rPr lang="en-US" sz="4400" dirty="0">
                <a:solidFill>
                  <a:schemeClr val="accent3"/>
                </a:solidFill>
                <a:ea typeface="+mj-ea"/>
              </a:rPr>
              <a:t>Sample </a:t>
            </a:r>
            <a:r>
              <a:rPr lang="en-US" sz="4400" i="1" dirty="0">
                <a:solidFill>
                  <a:schemeClr val="accent3"/>
                </a:solidFill>
                <a:ea typeface="+mj-ea"/>
              </a:rPr>
              <a:t>t</a:t>
            </a:r>
            <a:r>
              <a:rPr lang="en-US" sz="4400" dirty="0">
                <a:solidFill>
                  <a:schemeClr val="accent3"/>
                </a:solidFill>
                <a:latin typeface="Times New Roman" pitchFamily="18" charset="0"/>
                <a:ea typeface="+mj-ea"/>
              </a:rPr>
              <a:t>-</a:t>
            </a:r>
            <a:r>
              <a:rPr lang="en-US" sz="4400" dirty="0">
                <a:solidFill>
                  <a:schemeClr val="accent3"/>
                </a:solidFill>
                <a:ea typeface="+mj-ea"/>
              </a:rPr>
              <a:t>Test for the Difference Between Means</a:t>
            </a:r>
            <a:endParaRPr lang="en-US" sz="4400" dirty="0">
              <a:ea typeface="+mj-ea"/>
            </a:endParaRPr>
          </a:p>
        </p:txBody>
      </p:sp>
      <p:sp>
        <p:nvSpPr>
          <p:cNvPr id="33" name="Rectangle 32">
            <a:extLst>
              <a:ext uri="{FF2B5EF4-FFF2-40B4-BE49-F238E27FC236}">
                <a16:creationId xmlns:a16="http://schemas.microsoft.com/office/drawing/2014/main" xmlns="" id="{EC40B03E-849D-46D0-8E7E-E0A038CD519A}"/>
              </a:ext>
            </a:extLst>
          </p:cNvPr>
          <p:cNvSpPr>
            <a:spLocks noChangeArrowheads="1"/>
          </p:cNvSpPr>
          <p:nvPr/>
        </p:nvSpPr>
        <p:spPr bwMode="auto">
          <a:xfrm>
            <a:off x="461818" y="3373385"/>
            <a:ext cx="4770437" cy="2761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buNone/>
            </a:pPr>
            <a:r>
              <a:rPr lang="en-US" dirty="0"/>
              <a:t>The figure shows the location of the rejection region and the standardized test statistic </a:t>
            </a:r>
            <a:r>
              <a:rPr lang="en-US" i="1" dirty="0"/>
              <a:t>t</a:t>
            </a:r>
            <a:r>
              <a:rPr lang="en-US" dirty="0"/>
              <a:t>. Because </a:t>
            </a:r>
            <a:r>
              <a:rPr lang="en-US" i="1" dirty="0"/>
              <a:t>t </a:t>
            </a:r>
            <a:r>
              <a:rPr lang="en-US" dirty="0"/>
              <a:t>is in the rejection region, you </a:t>
            </a:r>
            <a:r>
              <a:rPr lang="en-US" dirty="0">
                <a:solidFill>
                  <a:srgbClr val="C00000"/>
                </a:solidFill>
              </a:rPr>
              <a:t>reject the null hypothesis.</a:t>
            </a:r>
            <a:endParaRPr lang="en-US" altLang="en-US" sz="2600" dirty="0">
              <a:solidFill>
                <a:srgbClr val="C00000"/>
              </a:solidFill>
            </a:endParaRPr>
          </a:p>
        </p:txBody>
      </p:sp>
      <p:sp>
        <p:nvSpPr>
          <p:cNvPr id="31755" name="Footer Placeholder 2">
            <a:extLst>
              <a:ext uri="{FF2B5EF4-FFF2-40B4-BE49-F238E27FC236}">
                <a16:creationId xmlns:a16="http://schemas.microsoft.com/office/drawing/2014/main" xmlns="" id="{9175ADDF-00DF-45AE-88E9-CEDC6579EC5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graphicFrame>
        <p:nvGraphicFramePr>
          <p:cNvPr id="1130508" name="Object 12">
            <a:extLst>
              <a:ext uri="{FF2B5EF4-FFF2-40B4-BE49-F238E27FC236}">
                <a16:creationId xmlns:a16="http://schemas.microsoft.com/office/drawing/2014/main" xmlns="" id="{F66E7221-DBBA-40F7-BF8D-E246CD526A54}"/>
              </a:ext>
            </a:extLst>
          </p:cNvPr>
          <p:cNvGraphicFramePr>
            <a:graphicFrameLocks noChangeAspect="1"/>
          </p:cNvGraphicFramePr>
          <p:nvPr>
            <p:extLst>
              <p:ext uri="{D42A27DB-BD31-4B8C-83A1-F6EECF244321}">
                <p14:modId xmlns:p14="http://schemas.microsoft.com/office/powerpoint/2010/main" val="3235107015"/>
              </p:ext>
            </p:extLst>
          </p:nvPr>
        </p:nvGraphicFramePr>
        <p:xfrm>
          <a:off x="2048669" y="2143668"/>
          <a:ext cx="4649788" cy="919163"/>
        </p:xfrm>
        <a:graphic>
          <a:graphicData uri="http://schemas.openxmlformats.org/presentationml/2006/ole">
            <mc:AlternateContent xmlns:mc="http://schemas.openxmlformats.org/markup-compatibility/2006">
              <mc:Choice xmlns:v="urn:schemas-microsoft-com:vml" Requires="v">
                <p:oleObj spid="_x0000_s18456" name="Equation" r:id="rId4" imgW="4038600" imgH="800100" progId="Equation.DSMT4">
                  <p:embed/>
                </p:oleObj>
              </mc:Choice>
              <mc:Fallback>
                <p:oleObj name="Equation" r:id="rId4" imgW="4038600" imgH="800100" progId="Equation.DSMT4">
                  <p:embed/>
                  <p:pic>
                    <p:nvPicPr>
                      <p:cNvPr id="1130508" name="Object 12">
                        <a:extLst>
                          <a:ext uri="{FF2B5EF4-FFF2-40B4-BE49-F238E27FC236}">
                            <a16:creationId xmlns:a16="http://schemas.microsoft.com/office/drawing/2014/main" xmlns="" id="{F66E7221-DBBA-40F7-BF8D-E246CD526A5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48669" y="2143668"/>
                        <a:ext cx="4649788" cy="919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2" name="TextBox 1">
            <a:extLst>
              <a:ext uri="{FF2B5EF4-FFF2-40B4-BE49-F238E27FC236}">
                <a16:creationId xmlns:a16="http://schemas.microsoft.com/office/drawing/2014/main" xmlns="" id="{C281BDEE-F7A5-4BC7-B86F-518150EDDC85}"/>
              </a:ext>
            </a:extLst>
          </p:cNvPr>
          <p:cNvSpPr txBox="1"/>
          <p:nvPr/>
        </p:nvSpPr>
        <p:spPr>
          <a:xfrm>
            <a:off x="461818" y="1580761"/>
            <a:ext cx="4742004" cy="523220"/>
          </a:xfrm>
          <a:prstGeom prst="rect">
            <a:avLst/>
          </a:prstGeom>
          <a:noFill/>
        </p:spPr>
        <p:txBody>
          <a:bodyPr wrap="none" rtlCol="0">
            <a:spAutoFit/>
          </a:bodyPr>
          <a:lstStyle/>
          <a:p>
            <a:r>
              <a:rPr lang="en-US" sz="2800" dirty="0">
                <a:latin typeface="+mn-lt"/>
              </a:rPr>
              <a:t>The standardized test statistic is</a:t>
            </a:r>
          </a:p>
        </p:txBody>
      </p:sp>
    </p:spTree>
    <p:extLst>
      <p:ext uri="{BB962C8B-B14F-4D97-AF65-F5344CB8AC3E}">
        <p14:creationId xmlns:p14="http://schemas.microsoft.com/office/powerpoint/2010/main" val="204818789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48864EB9-02AA-441A-BF66-F25A6BD101DF}"/>
              </a:ext>
            </a:extLst>
          </p:cNvPr>
          <p:cNvSpPr>
            <a:spLocks noGrp="1"/>
          </p:cNvSpPr>
          <p:nvPr>
            <p:ph type="title"/>
          </p:nvPr>
        </p:nvSpPr>
        <p:spPr>
          <a:xfrm>
            <a:off x="272473" y="117402"/>
            <a:ext cx="8686800" cy="1143000"/>
          </a:xfrm>
        </p:spPr>
        <p:txBody>
          <a:bodyPr/>
          <a:lstStyle/>
          <a:p>
            <a:pPr eaLnBrk="1" hangingPunct="1">
              <a:defRPr/>
            </a:pPr>
            <a:r>
              <a:rPr lang="en-US" sz="4400" dirty="0">
                <a:solidFill>
                  <a:schemeClr val="accent3"/>
                </a:solidFill>
                <a:ea typeface="+mj-ea"/>
              </a:rPr>
              <a:t>Solution: Two</a:t>
            </a:r>
            <a:r>
              <a:rPr lang="en-US" sz="4400" dirty="0">
                <a:solidFill>
                  <a:schemeClr val="accent3"/>
                </a:solidFill>
                <a:latin typeface="Times New Roman" pitchFamily="18" charset="0"/>
                <a:ea typeface="+mj-ea"/>
              </a:rPr>
              <a:t>-</a:t>
            </a:r>
            <a:r>
              <a:rPr lang="en-US" sz="4400" dirty="0">
                <a:solidFill>
                  <a:schemeClr val="accent3"/>
                </a:solidFill>
                <a:ea typeface="+mj-ea"/>
              </a:rPr>
              <a:t>Sample </a:t>
            </a:r>
            <a:r>
              <a:rPr lang="en-US" sz="4400" i="1" dirty="0">
                <a:solidFill>
                  <a:schemeClr val="accent3"/>
                </a:solidFill>
                <a:ea typeface="+mj-ea"/>
              </a:rPr>
              <a:t>t</a:t>
            </a:r>
            <a:r>
              <a:rPr lang="en-US" sz="4400" dirty="0">
                <a:solidFill>
                  <a:schemeClr val="accent3"/>
                </a:solidFill>
                <a:latin typeface="Times New Roman" pitchFamily="18" charset="0"/>
                <a:ea typeface="+mj-ea"/>
              </a:rPr>
              <a:t>-</a:t>
            </a:r>
            <a:r>
              <a:rPr lang="en-US" sz="4400" dirty="0">
                <a:solidFill>
                  <a:schemeClr val="accent3"/>
                </a:solidFill>
                <a:ea typeface="+mj-ea"/>
              </a:rPr>
              <a:t>Test for the Difference Between Means</a:t>
            </a:r>
            <a:endParaRPr lang="en-US" sz="4400" dirty="0">
              <a:ea typeface="+mj-ea"/>
            </a:endParaRPr>
          </a:p>
        </p:txBody>
      </p:sp>
      <p:sp>
        <p:nvSpPr>
          <p:cNvPr id="31755" name="Footer Placeholder 2">
            <a:extLst>
              <a:ext uri="{FF2B5EF4-FFF2-40B4-BE49-F238E27FC236}">
                <a16:creationId xmlns:a16="http://schemas.microsoft.com/office/drawing/2014/main" xmlns="" id="{9175ADDF-00DF-45AE-88E9-CEDC6579EC5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
        <p:nvSpPr>
          <p:cNvPr id="3" name="Rectangle 2">
            <a:extLst>
              <a:ext uri="{FF2B5EF4-FFF2-40B4-BE49-F238E27FC236}">
                <a16:creationId xmlns:a16="http://schemas.microsoft.com/office/drawing/2014/main" xmlns="" id="{E2530CFC-C6FE-4005-8640-ED807D8DAF7C}"/>
              </a:ext>
            </a:extLst>
          </p:cNvPr>
          <p:cNvSpPr/>
          <p:nvPr/>
        </p:nvSpPr>
        <p:spPr>
          <a:xfrm>
            <a:off x="570297" y="1757127"/>
            <a:ext cx="8003406" cy="1815882"/>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There is enough evidence at the 10% level of significance to support the shoe manufacturer’s claim that athletes can increase their vertical jump heights using the manufacturer’s training shoes.</a:t>
            </a:r>
          </a:p>
        </p:txBody>
      </p:sp>
    </p:spTree>
    <p:extLst>
      <p:ext uri="{BB962C8B-B14F-4D97-AF65-F5344CB8AC3E}">
        <p14:creationId xmlns:p14="http://schemas.microsoft.com/office/powerpoint/2010/main" val="2611117976"/>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xmlns="" id="{0CD0619E-A432-4C5C-A017-DBE82120DAF0}"/>
              </a:ext>
            </a:extLst>
          </p:cNvPr>
          <p:cNvSpPr>
            <a:spLocks noGrp="1"/>
          </p:cNvSpPr>
          <p:nvPr>
            <p:ph type="title"/>
          </p:nvPr>
        </p:nvSpPr>
        <p:spPr/>
        <p:txBody>
          <a:bodyPr/>
          <a:lstStyle/>
          <a:p>
            <a:pPr eaLnBrk="1" hangingPunct="1"/>
            <a:r>
              <a:rPr lang="en-US" altLang="en-US"/>
              <a:t>Chapter Outline</a:t>
            </a:r>
          </a:p>
        </p:txBody>
      </p:sp>
      <p:sp>
        <p:nvSpPr>
          <p:cNvPr id="12291" name="Content Placeholder 2">
            <a:extLst>
              <a:ext uri="{FF2B5EF4-FFF2-40B4-BE49-F238E27FC236}">
                <a16:creationId xmlns:a16="http://schemas.microsoft.com/office/drawing/2014/main" xmlns="" id="{7AFA7298-904D-4E68-9D94-72A77B1305DF}"/>
              </a:ext>
            </a:extLst>
          </p:cNvPr>
          <p:cNvSpPr>
            <a:spLocks noGrp="1"/>
          </p:cNvSpPr>
          <p:nvPr>
            <p:ph idx="1"/>
          </p:nvPr>
        </p:nvSpPr>
        <p:spPr/>
        <p:txBody>
          <a:bodyPr/>
          <a:lstStyle/>
          <a:p>
            <a:pPr eaLnBrk="1" hangingPunct="1"/>
            <a:r>
              <a:rPr lang="en-US" altLang="en-US"/>
              <a:t>8.1 Testing the Difference Between Means 	(Independent Samples, </a:t>
            </a:r>
            <a:r>
              <a:rPr lang="en-US" altLang="en-US" i="1">
                <a:sym typeface="Symbol" panose="05050102010706020507" pitchFamily="18" charset="2"/>
              </a:rPr>
              <a:t></a:t>
            </a:r>
            <a:r>
              <a:rPr lang="en-US" altLang="en-US" baseline="-25000">
                <a:sym typeface="Symbol" panose="05050102010706020507" pitchFamily="18" charset="2"/>
              </a:rPr>
              <a:t>1 </a:t>
            </a:r>
            <a:r>
              <a:rPr lang="en-US" altLang="en-US">
                <a:sym typeface="Symbol" panose="05050102010706020507" pitchFamily="18" charset="2"/>
              </a:rPr>
              <a:t>and </a:t>
            </a:r>
            <a:r>
              <a:rPr lang="en-US" altLang="en-US" i="1">
                <a:sym typeface="Symbol" panose="05050102010706020507" pitchFamily="18" charset="2"/>
              </a:rPr>
              <a:t></a:t>
            </a:r>
            <a:r>
              <a:rPr lang="en-US" altLang="en-US" baseline="-25000">
                <a:sym typeface="Symbol" panose="05050102010706020507" pitchFamily="18" charset="2"/>
              </a:rPr>
              <a:t>2</a:t>
            </a:r>
            <a:r>
              <a:rPr lang="en-US" altLang="en-US">
                <a:sym typeface="Symbol" panose="05050102010706020507" pitchFamily="18" charset="2"/>
              </a:rPr>
              <a:t> </a:t>
            </a:r>
            <a:r>
              <a:rPr lang="en-US" altLang="en-US" baseline="-25000">
                <a:sym typeface="Symbol" panose="05050102010706020507" pitchFamily="18" charset="2"/>
              </a:rPr>
              <a:t> </a:t>
            </a:r>
            <a:r>
              <a:rPr lang="en-US" altLang="en-US">
                <a:sym typeface="Symbol" panose="05050102010706020507" pitchFamily="18" charset="2"/>
              </a:rPr>
              <a:t>Known</a:t>
            </a:r>
            <a:r>
              <a:rPr lang="en-US" altLang="en-US"/>
              <a:t>)</a:t>
            </a:r>
          </a:p>
          <a:p>
            <a:pPr eaLnBrk="1" hangingPunct="1"/>
            <a:r>
              <a:rPr lang="en-US" altLang="en-US"/>
              <a:t>8.2 Testing the Difference Between Means 	(Independent Samples, </a:t>
            </a:r>
            <a:r>
              <a:rPr lang="en-US" altLang="en-US" i="1">
                <a:sym typeface="Symbol" panose="05050102010706020507" pitchFamily="18" charset="2"/>
              </a:rPr>
              <a:t></a:t>
            </a:r>
            <a:r>
              <a:rPr lang="en-US" altLang="en-US" baseline="-25000">
                <a:sym typeface="Symbol" panose="05050102010706020507" pitchFamily="18" charset="2"/>
              </a:rPr>
              <a:t>1 </a:t>
            </a:r>
            <a:r>
              <a:rPr lang="en-US" altLang="en-US">
                <a:sym typeface="Symbol" panose="05050102010706020507" pitchFamily="18" charset="2"/>
              </a:rPr>
              <a:t>and </a:t>
            </a:r>
            <a:r>
              <a:rPr lang="en-US" altLang="en-US" i="1">
                <a:sym typeface="Symbol" panose="05050102010706020507" pitchFamily="18" charset="2"/>
              </a:rPr>
              <a:t></a:t>
            </a:r>
            <a:r>
              <a:rPr lang="en-US" altLang="en-US" baseline="-25000">
                <a:sym typeface="Symbol" panose="05050102010706020507" pitchFamily="18" charset="2"/>
              </a:rPr>
              <a:t>2</a:t>
            </a:r>
            <a:r>
              <a:rPr lang="en-US" altLang="en-US">
                <a:sym typeface="Symbol" panose="05050102010706020507" pitchFamily="18" charset="2"/>
              </a:rPr>
              <a:t> </a:t>
            </a:r>
            <a:r>
              <a:rPr lang="en-US" altLang="en-US" baseline="-25000">
                <a:sym typeface="Symbol" panose="05050102010706020507" pitchFamily="18" charset="2"/>
              </a:rPr>
              <a:t> </a:t>
            </a:r>
            <a:r>
              <a:rPr lang="en-US" altLang="en-US">
                <a:sym typeface="Symbol" panose="05050102010706020507" pitchFamily="18" charset="2"/>
              </a:rPr>
              <a:t>Unknown</a:t>
            </a:r>
            <a:r>
              <a:rPr lang="en-US" altLang="en-US"/>
              <a:t>)</a:t>
            </a:r>
          </a:p>
          <a:p>
            <a:pPr eaLnBrk="1" hangingPunct="1"/>
            <a:r>
              <a:rPr lang="en-US" altLang="en-US"/>
              <a:t>8.3 Testing the Difference Between Means </a:t>
            </a:r>
            <a:br>
              <a:rPr lang="en-US" altLang="en-US"/>
            </a:br>
            <a:r>
              <a:rPr lang="en-US" altLang="en-US"/>
              <a:t>      (Dependent Samples)</a:t>
            </a:r>
          </a:p>
          <a:p>
            <a:pPr eaLnBrk="1" hangingPunct="1"/>
            <a:r>
              <a:rPr lang="en-US" altLang="en-US"/>
              <a:t>8.4 Testing the Difference Between Proportions</a:t>
            </a:r>
          </a:p>
        </p:txBody>
      </p:sp>
      <p:sp>
        <p:nvSpPr>
          <p:cNvPr id="12292" name="Footer Placeholder 2">
            <a:extLst>
              <a:ext uri="{FF2B5EF4-FFF2-40B4-BE49-F238E27FC236}">
                <a16:creationId xmlns:a16="http://schemas.microsoft.com/office/drawing/2014/main" xmlns="" id="{86BA70DC-E978-4C2B-B3E5-349129569053}"/>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3833165596"/>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creenshot of a cell phone&#10;&#10;Description generated with very high confidence">
            <a:extLst>
              <a:ext uri="{FF2B5EF4-FFF2-40B4-BE49-F238E27FC236}">
                <a16:creationId xmlns:a16="http://schemas.microsoft.com/office/drawing/2014/main" xmlns="" id="{5637DC36-6FD6-40E7-B2BA-8258C1C3C4E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50000"/>
          <a:stretch/>
        </p:blipFill>
        <p:spPr>
          <a:xfrm>
            <a:off x="1775376" y="5195847"/>
            <a:ext cx="4856915" cy="1220828"/>
          </a:xfrm>
          <a:prstGeom prst="rect">
            <a:avLst/>
          </a:prstGeom>
        </p:spPr>
      </p:pic>
      <p:pic>
        <p:nvPicPr>
          <p:cNvPr id="4" name="Picture 3" descr="A screenshot of a cell phone&#10;&#10;Description generated with very high confidence">
            <a:extLst>
              <a:ext uri="{FF2B5EF4-FFF2-40B4-BE49-F238E27FC236}">
                <a16:creationId xmlns:a16="http://schemas.microsoft.com/office/drawing/2014/main" xmlns="" id="{5C6B9270-3D97-458F-AE4D-0657B0F09D5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52446"/>
          <a:stretch/>
        </p:blipFill>
        <p:spPr>
          <a:xfrm>
            <a:off x="1775376" y="4098976"/>
            <a:ext cx="4856915" cy="1161111"/>
          </a:xfrm>
          <a:prstGeom prst="rect">
            <a:avLst/>
          </a:prstGeom>
        </p:spPr>
      </p:pic>
      <p:sp>
        <p:nvSpPr>
          <p:cNvPr id="66562" name="Rectangle 2">
            <a:extLst>
              <a:ext uri="{FF2B5EF4-FFF2-40B4-BE49-F238E27FC236}">
                <a16:creationId xmlns:a16="http://schemas.microsoft.com/office/drawing/2014/main" xmlns="" id="{0EFE372C-E6D8-4DFA-82DC-95428BFEDA2C}"/>
              </a:ext>
            </a:extLst>
          </p:cNvPr>
          <p:cNvSpPr>
            <a:spLocks noGrp="1" noChangeArrowheads="1"/>
          </p:cNvSpPr>
          <p:nvPr>
            <p:ph type="title"/>
          </p:nvPr>
        </p:nvSpPr>
        <p:spPr>
          <a:xfrm>
            <a:off x="457200" y="76200"/>
            <a:ext cx="8229600" cy="1143000"/>
          </a:xfrm>
        </p:spPr>
        <p:txBody>
          <a:bodyPr/>
          <a:lstStyle/>
          <a:p>
            <a:pPr eaLnBrk="1" hangingPunct="1">
              <a:defRPr/>
            </a:pPr>
            <a:r>
              <a:rPr lang="en-US" sz="4400" dirty="0">
                <a:solidFill>
                  <a:schemeClr val="accent3"/>
                </a:solidFill>
                <a:ea typeface="+mj-ea"/>
              </a:rPr>
              <a:t>Example: </a:t>
            </a:r>
            <a:r>
              <a:rPr lang="en-US" sz="4400" i="1" dirty="0">
                <a:solidFill>
                  <a:schemeClr val="accent3"/>
                </a:solidFill>
                <a:ea typeface="+mj-ea"/>
              </a:rPr>
              <a:t>t</a:t>
            </a:r>
            <a:r>
              <a:rPr lang="en-US" sz="4400" dirty="0">
                <a:solidFill>
                  <a:schemeClr val="accent3"/>
                </a:solidFill>
                <a:latin typeface="Times New Roman" pitchFamily="18" charset="0"/>
                <a:ea typeface="+mj-ea"/>
              </a:rPr>
              <a:t>-</a:t>
            </a:r>
            <a:r>
              <a:rPr lang="en-US" sz="4400" dirty="0">
                <a:solidFill>
                  <a:schemeClr val="accent3"/>
                </a:solidFill>
                <a:ea typeface="+mj-ea"/>
              </a:rPr>
              <a:t>Test for the Difference Between Means</a:t>
            </a:r>
            <a:endParaRPr lang="el-GR" altLang="en-US" sz="4400" dirty="0">
              <a:solidFill>
                <a:schemeClr val="accent3"/>
              </a:solidFill>
              <a:ea typeface="+mj-ea"/>
            </a:endParaRPr>
          </a:p>
        </p:txBody>
      </p:sp>
      <p:sp>
        <p:nvSpPr>
          <p:cNvPr id="27693" name="TextBox 7">
            <a:extLst>
              <a:ext uri="{FF2B5EF4-FFF2-40B4-BE49-F238E27FC236}">
                <a16:creationId xmlns:a16="http://schemas.microsoft.com/office/drawing/2014/main" xmlns="" id="{0A819B74-FF2B-474B-B9DE-9413D3CE96CD}"/>
              </a:ext>
            </a:extLst>
          </p:cNvPr>
          <p:cNvSpPr txBox="1">
            <a:spLocks noChangeArrowheads="1"/>
          </p:cNvSpPr>
          <p:nvPr/>
        </p:nvSpPr>
        <p:spPr bwMode="auto">
          <a:xfrm>
            <a:off x="350837" y="1350735"/>
            <a:ext cx="8335963"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a:buNone/>
            </a:pPr>
            <a:r>
              <a:rPr lang="en-US" sz="2400" dirty="0"/>
              <a:t>The campaign staff for a state legislator wants to determine whether the legislator’s performance rating (0 –100) has changed from last year to this year. The table below shows the legislator’s performance ratings from the same 16 randomly selected voters for last year and this year. At </a:t>
            </a:r>
            <a:r>
              <a:rPr lang="en-US" sz="2400" i="1" dirty="0">
                <a:latin typeface="Symbol" panose="05050102010706020507" pitchFamily="18" charset="2"/>
              </a:rPr>
              <a:t>a</a:t>
            </a:r>
            <a:r>
              <a:rPr lang="en-US" sz="2400" dirty="0"/>
              <a:t> = 0.01, is there enough evidence to conclude that the legislator’s performance rating has changed? Assume the performance ratings are normally distributed.</a:t>
            </a:r>
            <a:endParaRPr lang="en-US" altLang="en-US" sz="2000" i="1" dirty="0">
              <a:solidFill>
                <a:srgbClr val="1F97FF"/>
              </a:solidFill>
            </a:endParaRPr>
          </a:p>
        </p:txBody>
      </p:sp>
      <p:sp>
        <p:nvSpPr>
          <p:cNvPr id="27694" name="Footer Placeholder 2">
            <a:extLst>
              <a:ext uri="{FF2B5EF4-FFF2-40B4-BE49-F238E27FC236}">
                <a16:creationId xmlns:a16="http://schemas.microsoft.com/office/drawing/2014/main" xmlns="" id="{AD0120A6-0F78-40BD-B2BD-F68A9DDC8AE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271382672"/>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17BF8C60-49CE-43DE-A1E4-556F9460D2C3}"/>
              </a:ext>
            </a:extLst>
          </p:cNvPr>
          <p:cNvSpPr>
            <a:spLocks noGrp="1"/>
          </p:cNvSpPr>
          <p:nvPr>
            <p:ph idx="1"/>
          </p:nvPr>
        </p:nvSpPr>
        <p:spPr/>
        <p:txBody>
          <a:bodyPr/>
          <a:lstStyle/>
          <a:p>
            <a:pPr marL="0" indent="0">
              <a:buNone/>
            </a:pPr>
            <a:r>
              <a:rPr lang="en-US" b="1" dirty="0">
                <a:solidFill>
                  <a:schemeClr val="accent3"/>
                </a:solidFill>
              </a:rPr>
              <a:t>Solution:</a:t>
            </a:r>
          </a:p>
          <a:p>
            <a:pPr marL="0" indent="0">
              <a:buNone/>
            </a:pPr>
            <a:r>
              <a:rPr lang="en-US" dirty="0"/>
              <a:t>Because the samples are random and dependent, and the populations are normally distributed, you can use the </a:t>
            </a:r>
            <a:r>
              <a:rPr lang="en-US" i="1" dirty="0"/>
              <a:t>t</a:t>
            </a:r>
            <a:r>
              <a:rPr lang="en-US" dirty="0"/>
              <a:t>-test. If there is a change in the legislator’s rating, then there will be a difference between last year’s ratings and this year’s ratings. Because the legislator wants to determine whether there is a difference, the null and alternative hypotheses are</a:t>
            </a:r>
          </a:p>
          <a:p>
            <a:pPr marL="0" indent="0" algn="ctr">
              <a:buNone/>
            </a:pPr>
            <a:r>
              <a:rPr lang="en-US" i="1" dirty="0"/>
              <a:t>H</a:t>
            </a:r>
            <a:r>
              <a:rPr lang="en-US" baseline="-25000" dirty="0"/>
              <a:t>0</a:t>
            </a:r>
            <a:r>
              <a:rPr lang="en-US" dirty="0"/>
              <a:t>: </a:t>
            </a:r>
            <a:r>
              <a:rPr lang="en-US" i="1" dirty="0">
                <a:latin typeface="Symbol" panose="05050102010706020507" pitchFamily="18" charset="2"/>
              </a:rPr>
              <a:t>m</a:t>
            </a:r>
            <a:r>
              <a:rPr lang="en-US" i="1" baseline="-25000" dirty="0"/>
              <a:t>d</a:t>
            </a:r>
            <a:r>
              <a:rPr lang="en-US" i="1" dirty="0"/>
              <a:t> </a:t>
            </a:r>
            <a:r>
              <a:rPr lang="en-US" dirty="0"/>
              <a:t>= 0 and </a:t>
            </a:r>
            <a:r>
              <a:rPr lang="en-US" i="1" dirty="0"/>
              <a:t>H</a:t>
            </a:r>
            <a:r>
              <a:rPr lang="en-US" i="1" baseline="-25000" dirty="0"/>
              <a:t>a</a:t>
            </a:r>
            <a:r>
              <a:rPr lang="en-US" dirty="0"/>
              <a:t>: </a:t>
            </a:r>
            <a:r>
              <a:rPr lang="en-US" i="1" dirty="0">
                <a:latin typeface="Symbol" panose="05050102010706020507" pitchFamily="18" charset="2"/>
              </a:rPr>
              <a:t>m</a:t>
            </a:r>
            <a:r>
              <a:rPr lang="en-US" i="1" baseline="-25000" dirty="0"/>
              <a:t>d</a:t>
            </a:r>
            <a:r>
              <a:rPr lang="en-US" i="1" dirty="0"/>
              <a:t> </a:t>
            </a:r>
            <a:r>
              <a:rPr lang="en-US" i="1" dirty="0">
                <a:sym typeface="Symbol" panose="05050102010706020507" pitchFamily="18" charset="2"/>
              </a:rPr>
              <a:t></a:t>
            </a:r>
            <a:r>
              <a:rPr lang="en-US" dirty="0"/>
              <a:t> 0. </a:t>
            </a:r>
            <a:r>
              <a:rPr lang="en-US" dirty="0">
                <a:solidFill>
                  <a:srgbClr val="C00000"/>
                </a:solidFill>
              </a:rPr>
              <a:t>(Claim)</a:t>
            </a:r>
          </a:p>
        </p:txBody>
      </p:sp>
      <p:sp>
        <p:nvSpPr>
          <p:cNvPr id="66562" name="Rectangle 2">
            <a:extLst>
              <a:ext uri="{FF2B5EF4-FFF2-40B4-BE49-F238E27FC236}">
                <a16:creationId xmlns:a16="http://schemas.microsoft.com/office/drawing/2014/main" xmlns="" id="{0EFE372C-E6D8-4DFA-82DC-95428BFEDA2C}"/>
              </a:ext>
            </a:extLst>
          </p:cNvPr>
          <p:cNvSpPr>
            <a:spLocks noGrp="1" noChangeArrowheads="1"/>
          </p:cNvSpPr>
          <p:nvPr>
            <p:ph type="title"/>
          </p:nvPr>
        </p:nvSpPr>
        <p:spPr>
          <a:xfrm>
            <a:off x="457200" y="166688"/>
            <a:ext cx="8229600" cy="1143000"/>
          </a:xfrm>
        </p:spPr>
        <p:txBody>
          <a:bodyPr/>
          <a:lstStyle/>
          <a:p>
            <a:pPr eaLnBrk="1" hangingPunct="1">
              <a:defRPr/>
            </a:pPr>
            <a:r>
              <a:rPr lang="en-US" sz="4400" dirty="0">
                <a:solidFill>
                  <a:schemeClr val="accent3"/>
                </a:solidFill>
                <a:ea typeface="+mj-ea"/>
              </a:rPr>
              <a:t>Solution: </a:t>
            </a:r>
            <a:r>
              <a:rPr lang="en-US" sz="4400" i="1" dirty="0">
                <a:solidFill>
                  <a:schemeClr val="accent3"/>
                </a:solidFill>
                <a:ea typeface="+mj-ea"/>
              </a:rPr>
              <a:t>t</a:t>
            </a:r>
            <a:r>
              <a:rPr lang="en-US" sz="4400" dirty="0">
                <a:solidFill>
                  <a:schemeClr val="accent3"/>
                </a:solidFill>
                <a:latin typeface="Times New Roman" pitchFamily="18" charset="0"/>
                <a:ea typeface="+mj-ea"/>
              </a:rPr>
              <a:t>-</a:t>
            </a:r>
            <a:r>
              <a:rPr lang="en-US" sz="4400" dirty="0">
                <a:solidFill>
                  <a:schemeClr val="accent3"/>
                </a:solidFill>
                <a:ea typeface="+mj-ea"/>
              </a:rPr>
              <a:t>Test for the Difference Between Means</a:t>
            </a:r>
            <a:endParaRPr lang="el-GR" altLang="en-US" sz="4400" dirty="0">
              <a:solidFill>
                <a:schemeClr val="accent3"/>
              </a:solidFill>
              <a:ea typeface="+mj-ea"/>
            </a:endParaRPr>
          </a:p>
        </p:txBody>
      </p:sp>
      <p:sp>
        <p:nvSpPr>
          <p:cNvPr id="27694" name="Footer Placeholder 2">
            <a:extLst>
              <a:ext uri="{FF2B5EF4-FFF2-40B4-BE49-F238E27FC236}">
                <a16:creationId xmlns:a16="http://schemas.microsoft.com/office/drawing/2014/main" xmlns="" id="{AD0120A6-0F78-40BD-B2BD-F68A9DDC8AE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2799598860"/>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xmlns="" id="{17BF8C60-49CE-43DE-A1E4-556F9460D2C3}"/>
                  </a:ext>
                </a:extLst>
              </p:cNvPr>
              <p:cNvSpPr>
                <a:spLocks noGrp="1"/>
              </p:cNvSpPr>
              <p:nvPr>
                <p:ph idx="1"/>
              </p:nvPr>
            </p:nvSpPr>
            <p:spPr/>
            <p:txBody>
              <a:bodyPr/>
              <a:lstStyle/>
              <a:p>
                <a:pPr marL="0" indent="0">
                  <a:buNone/>
                </a:pPr>
                <a:r>
                  <a:rPr lang="en-US" dirty="0"/>
                  <a:t>Because the test is a two-tailed test, </a:t>
                </a:r>
                <a:r>
                  <a:rPr lang="en-US" i="1" dirty="0">
                    <a:latin typeface="Symbol" panose="05050102010706020507" pitchFamily="18" charset="2"/>
                  </a:rPr>
                  <a:t>a</a:t>
                </a:r>
                <a:r>
                  <a:rPr lang="en-US" dirty="0"/>
                  <a:t> = 0.01, and </a:t>
                </a:r>
                <a:r>
                  <a:rPr lang="en-US" dirty="0" err="1">
                    <a:solidFill>
                      <a:srgbClr val="C00000"/>
                    </a:solidFill>
                  </a:rPr>
                  <a:t>d.f.</a:t>
                </a:r>
                <a:r>
                  <a:rPr lang="en-US" dirty="0">
                    <a:solidFill>
                      <a:srgbClr val="C00000"/>
                    </a:solidFill>
                  </a:rPr>
                  <a:t> = 16 </a:t>
                </a:r>
                <a14:m>
                  <m:oMath xmlns:m="http://schemas.openxmlformats.org/officeDocument/2006/math">
                    <m:r>
                      <a:rPr lang="en-US" i="1" dirty="0" smtClean="0">
                        <a:solidFill>
                          <a:srgbClr val="C00000"/>
                        </a:solidFill>
                        <a:latin typeface="Cambria Math" panose="02040503050406030204" pitchFamily="18" charset="0"/>
                        <a:ea typeface="Cambria Math" panose="02040503050406030204" pitchFamily="18" charset="0"/>
                      </a:rPr>
                      <m:t>−</m:t>
                    </m:r>
                  </m:oMath>
                </a14:m>
                <a:r>
                  <a:rPr lang="en-US" dirty="0">
                    <a:solidFill>
                      <a:srgbClr val="C00000"/>
                    </a:solidFill>
                  </a:rPr>
                  <a:t> 1 = 15</a:t>
                </a:r>
                <a:r>
                  <a:rPr lang="en-US" dirty="0"/>
                  <a:t>, the critical values are </a:t>
                </a:r>
                <a:r>
                  <a:rPr lang="en-US" dirty="0">
                    <a:latin typeface="Cambria Math" panose="02040503050406030204" pitchFamily="18" charset="0"/>
                    <a:ea typeface="Cambria Math" panose="02040503050406030204" pitchFamily="18" charset="0"/>
                  </a:rPr>
                  <a:t>−</a:t>
                </a:r>
                <a:r>
                  <a:rPr lang="en-US" i="1" dirty="0"/>
                  <a:t>t</a:t>
                </a:r>
                <a:r>
                  <a:rPr lang="en-US" baseline="-25000" dirty="0"/>
                  <a:t>0</a:t>
                </a:r>
                <a:r>
                  <a:rPr lang="en-US" dirty="0"/>
                  <a:t> = </a:t>
                </a:r>
                <a:r>
                  <a:rPr lang="en-US" dirty="0">
                    <a:latin typeface="Cambria Math" panose="02040503050406030204" pitchFamily="18" charset="0"/>
                    <a:ea typeface="Cambria Math" panose="02040503050406030204" pitchFamily="18" charset="0"/>
                  </a:rPr>
                  <a:t>−</a:t>
                </a:r>
                <a:r>
                  <a:rPr lang="en-US" dirty="0"/>
                  <a:t>2.947 and </a:t>
                </a:r>
                <a:r>
                  <a:rPr lang="en-US" i="1" dirty="0"/>
                  <a:t>t</a:t>
                </a:r>
                <a:r>
                  <a:rPr lang="en-US" baseline="-25000" dirty="0"/>
                  <a:t>0</a:t>
                </a:r>
                <a:r>
                  <a:rPr lang="en-US" dirty="0"/>
                  <a:t> = 2.947. The rejection regions are </a:t>
                </a:r>
                <a:r>
                  <a:rPr lang="en-US" i="1" dirty="0"/>
                  <a:t>t </a:t>
                </a:r>
                <a:r>
                  <a:rPr lang="en-US" dirty="0"/>
                  <a:t>&lt; </a:t>
                </a:r>
                <a:r>
                  <a:rPr lang="en-US" dirty="0">
                    <a:latin typeface="Cambria Math" panose="02040503050406030204" pitchFamily="18" charset="0"/>
                    <a:ea typeface="Cambria Math" panose="02040503050406030204" pitchFamily="18" charset="0"/>
                  </a:rPr>
                  <a:t>−</a:t>
                </a:r>
                <a:r>
                  <a:rPr lang="en-US" dirty="0"/>
                  <a:t>2.947 and </a:t>
                </a:r>
                <a:br>
                  <a:rPr lang="en-US" dirty="0"/>
                </a:br>
                <a:r>
                  <a:rPr lang="en-US" i="1" dirty="0"/>
                  <a:t>t </a:t>
                </a:r>
                <a:r>
                  <a:rPr lang="en-US" dirty="0"/>
                  <a:t>&gt; 2.947.</a:t>
                </a:r>
                <a:endParaRPr lang="en-US" dirty="0">
                  <a:solidFill>
                    <a:srgbClr val="FF0000"/>
                  </a:solidFill>
                </a:endParaRPr>
              </a:p>
            </p:txBody>
          </p:sp>
        </mc:Choice>
        <mc:Fallback xmlns="">
          <p:sp>
            <p:nvSpPr>
              <p:cNvPr id="3" name="Content Placeholder 2">
                <a:extLst>
                  <a:ext uri="{FF2B5EF4-FFF2-40B4-BE49-F238E27FC236}">
                    <a16:creationId xmlns:a16="http://schemas.microsoft.com/office/drawing/2014/main" id="{17BF8C60-49CE-43DE-A1E4-556F9460D2C3}"/>
                  </a:ext>
                </a:extLst>
              </p:cNvPr>
              <p:cNvSpPr>
                <a:spLocks noGrp="1" noRot="1" noChangeAspect="1" noMove="1" noResize="1" noEditPoints="1" noAdjustHandles="1" noChangeArrowheads="1" noChangeShapeType="1" noTextEdit="1"/>
              </p:cNvSpPr>
              <p:nvPr>
                <p:ph idx="1"/>
              </p:nvPr>
            </p:nvSpPr>
            <p:spPr>
              <a:blipFill>
                <a:blip r:embed="rId3"/>
                <a:stretch>
                  <a:fillRect l="-1481" t="-1482" r="-889"/>
                </a:stretch>
              </a:blipFill>
            </p:spPr>
            <p:txBody>
              <a:bodyPr/>
              <a:lstStyle/>
              <a:p>
                <a:r>
                  <a:rPr lang="en-US">
                    <a:noFill/>
                  </a:rPr>
                  <a:t> </a:t>
                </a:r>
              </a:p>
            </p:txBody>
          </p:sp>
        </mc:Fallback>
      </mc:AlternateContent>
      <p:sp>
        <p:nvSpPr>
          <p:cNvPr id="66562" name="Rectangle 2">
            <a:extLst>
              <a:ext uri="{FF2B5EF4-FFF2-40B4-BE49-F238E27FC236}">
                <a16:creationId xmlns:a16="http://schemas.microsoft.com/office/drawing/2014/main" xmlns="" id="{0EFE372C-E6D8-4DFA-82DC-95428BFEDA2C}"/>
              </a:ext>
            </a:extLst>
          </p:cNvPr>
          <p:cNvSpPr>
            <a:spLocks noGrp="1" noChangeArrowheads="1"/>
          </p:cNvSpPr>
          <p:nvPr>
            <p:ph type="title"/>
          </p:nvPr>
        </p:nvSpPr>
        <p:spPr>
          <a:xfrm>
            <a:off x="457200" y="166688"/>
            <a:ext cx="8229600" cy="1143000"/>
          </a:xfrm>
        </p:spPr>
        <p:txBody>
          <a:bodyPr/>
          <a:lstStyle/>
          <a:p>
            <a:pPr eaLnBrk="1" hangingPunct="1">
              <a:defRPr/>
            </a:pPr>
            <a:r>
              <a:rPr lang="en-US" sz="4400" dirty="0">
                <a:solidFill>
                  <a:schemeClr val="accent3"/>
                </a:solidFill>
                <a:ea typeface="+mj-ea"/>
              </a:rPr>
              <a:t>Solution: </a:t>
            </a:r>
            <a:r>
              <a:rPr lang="en-US" sz="4400" i="1" dirty="0">
                <a:solidFill>
                  <a:schemeClr val="accent3"/>
                </a:solidFill>
                <a:ea typeface="+mj-ea"/>
              </a:rPr>
              <a:t>t</a:t>
            </a:r>
            <a:r>
              <a:rPr lang="en-US" sz="4400" dirty="0">
                <a:solidFill>
                  <a:schemeClr val="accent3"/>
                </a:solidFill>
                <a:latin typeface="Times New Roman" pitchFamily="18" charset="0"/>
                <a:ea typeface="+mj-ea"/>
              </a:rPr>
              <a:t>-</a:t>
            </a:r>
            <a:r>
              <a:rPr lang="en-US" sz="4400" dirty="0">
                <a:solidFill>
                  <a:schemeClr val="accent3"/>
                </a:solidFill>
                <a:ea typeface="+mj-ea"/>
              </a:rPr>
              <a:t>Test for the Difference Between Means</a:t>
            </a:r>
            <a:endParaRPr lang="el-GR" altLang="en-US" sz="4400" dirty="0">
              <a:solidFill>
                <a:schemeClr val="accent3"/>
              </a:solidFill>
              <a:ea typeface="+mj-ea"/>
            </a:endParaRPr>
          </a:p>
        </p:txBody>
      </p:sp>
      <p:sp>
        <p:nvSpPr>
          <p:cNvPr id="27694" name="Footer Placeholder 2">
            <a:extLst>
              <a:ext uri="{FF2B5EF4-FFF2-40B4-BE49-F238E27FC236}">
                <a16:creationId xmlns:a16="http://schemas.microsoft.com/office/drawing/2014/main" xmlns="" id="{AD0120A6-0F78-40BD-B2BD-F68A9DDC8AE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278730063"/>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xmlns="" id="{17BF8C60-49CE-43DE-A1E4-556F9460D2C3}"/>
                  </a:ext>
                </a:extLst>
              </p:cNvPr>
              <p:cNvSpPr>
                <a:spLocks noGrp="1"/>
              </p:cNvSpPr>
              <p:nvPr>
                <p:ph idx="1"/>
              </p:nvPr>
            </p:nvSpPr>
            <p:spPr>
              <a:xfrm>
                <a:off x="3500582" y="1600200"/>
                <a:ext cx="5186218" cy="4525963"/>
              </a:xfrm>
            </p:spPr>
            <p:txBody>
              <a:bodyPr/>
              <a:lstStyle/>
              <a:p>
                <a:pPr marL="0" indent="0">
                  <a:buNone/>
                </a:pPr>
                <a14:m>
                  <m:oMath xmlns:m="http://schemas.openxmlformats.org/officeDocument/2006/math">
                    <m:acc>
                      <m:accPr>
                        <m:chr m:val="̅"/>
                        <m:ctrlPr>
                          <a:rPr lang="en-US" i="1" smtClean="0">
                            <a:solidFill>
                              <a:srgbClr val="C00000"/>
                            </a:solidFill>
                            <a:latin typeface="Cambria Math" panose="02040503050406030204" pitchFamily="18" charset="0"/>
                          </a:rPr>
                        </m:ctrlPr>
                      </m:accPr>
                      <m:e>
                        <m:r>
                          <m:rPr>
                            <m:nor/>
                          </m:rPr>
                          <a:rPr lang="en-US" i="1" dirty="0">
                            <a:solidFill>
                              <a:srgbClr val="C00000"/>
                            </a:solidFill>
                          </a:rPr>
                          <m:t>d</m:t>
                        </m:r>
                      </m:e>
                    </m:acc>
                  </m:oMath>
                </a14:m>
                <a:r>
                  <a:rPr lang="en-US" i="1" dirty="0">
                    <a:solidFill>
                      <a:srgbClr val="C00000"/>
                    </a:solidFill>
                  </a:rPr>
                  <a:t> </a:t>
                </a:r>
                <a:r>
                  <a:rPr lang="en-US" dirty="0">
                    <a:solidFill>
                      <a:srgbClr val="C00000"/>
                    </a:solidFill>
                  </a:rPr>
                  <a:t>= </a:t>
                </a:r>
                <a14:m>
                  <m:oMath xmlns:m="http://schemas.openxmlformats.org/officeDocument/2006/math">
                    <m:f>
                      <m:fPr>
                        <m:ctrlPr>
                          <a:rPr lang="en-US" i="1" smtClean="0">
                            <a:solidFill>
                              <a:srgbClr val="C00000"/>
                            </a:solidFill>
                            <a:latin typeface="Cambria Math" panose="02040503050406030204" pitchFamily="18" charset="0"/>
                          </a:rPr>
                        </m:ctrlPr>
                      </m:fPr>
                      <m:num>
                        <m:nary>
                          <m:naryPr>
                            <m:chr m:val="∑"/>
                            <m:subHide m:val="on"/>
                            <m:supHide m:val="on"/>
                            <m:ctrlPr>
                              <a:rPr lang="en-US" i="1">
                                <a:solidFill>
                                  <a:srgbClr val="C00000"/>
                                </a:solidFill>
                                <a:latin typeface="Cambria Math" panose="02040503050406030204" pitchFamily="18" charset="0"/>
                              </a:rPr>
                            </m:ctrlPr>
                          </m:naryPr>
                          <m:sub/>
                          <m:sup/>
                          <m:e>
                            <m:r>
                              <m:rPr>
                                <m:nor/>
                              </m:rPr>
                              <a:rPr lang="en-US" i="1" dirty="0">
                                <a:solidFill>
                                  <a:srgbClr val="C00000"/>
                                </a:solidFill>
                              </a:rPr>
                              <m:t>d</m:t>
                            </m:r>
                            <m:r>
                              <m:rPr>
                                <m:nor/>
                              </m:rPr>
                              <a:rPr lang="en-US" i="1" dirty="0">
                                <a:solidFill>
                                  <a:srgbClr val="C00000"/>
                                </a:solidFill>
                              </a:rPr>
                              <m:t> </m:t>
                            </m:r>
                          </m:e>
                        </m:nary>
                      </m:num>
                      <m:den>
                        <m:r>
                          <m:rPr>
                            <m:nor/>
                          </m:rPr>
                          <a:rPr lang="en-US" i="1" dirty="0">
                            <a:solidFill>
                              <a:srgbClr val="C00000"/>
                            </a:solidFill>
                          </a:rPr>
                          <m:t>n</m:t>
                        </m:r>
                      </m:den>
                    </m:f>
                  </m:oMath>
                </a14:m>
                <a:r>
                  <a:rPr lang="en-US" i="1" dirty="0">
                    <a:solidFill>
                      <a:srgbClr val="C00000"/>
                    </a:solidFill>
                  </a:rPr>
                  <a:t> </a:t>
                </a:r>
                <a:r>
                  <a:rPr lang="en-US" dirty="0">
                    <a:solidFill>
                      <a:srgbClr val="C00000"/>
                    </a:solidFill>
                  </a:rPr>
                  <a:t>= </a:t>
                </a:r>
                <a14:m>
                  <m:oMath xmlns:m="http://schemas.openxmlformats.org/officeDocument/2006/math">
                    <m:f>
                      <m:fPr>
                        <m:ctrlPr>
                          <a:rPr lang="en-US" i="1" smtClean="0">
                            <a:solidFill>
                              <a:srgbClr val="C00000"/>
                            </a:solidFill>
                            <a:latin typeface="Cambria Math" panose="02040503050406030204" pitchFamily="18" charset="0"/>
                          </a:rPr>
                        </m:ctrlPr>
                      </m:fPr>
                      <m:num>
                        <m:r>
                          <m:rPr>
                            <m:nor/>
                          </m:rPr>
                          <a:rPr lang="en-US" b="0" i="0" smtClean="0">
                            <a:solidFill>
                              <a:srgbClr val="C00000"/>
                            </a:solidFill>
                            <a:latin typeface="Cambria Math" panose="02040503050406030204" pitchFamily="18" charset="0"/>
                          </a:rPr>
                          <m:t> </m:t>
                        </m:r>
                        <m:r>
                          <m:rPr>
                            <m:nor/>
                          </m:rPr>
                          <a:rPr lang="en-US" dirty="0">
                            <a:solidFill>
                              <a:srgbClr val="C00000"/>
                            </a:solidFill>
                          </a:rPr>
                          <m:t>53 </m:t>
                        </m:r>
                      </m:num>
                      <m:den>
                        <m:r>
                          <m:rPr>
                            <m:nor/>
                          </m:rPr>
                          <a:rPr lang="en-US" dirty="0">
                            <a:solidFill>
                              <a:srgbClr val="C00000"/>
                            </a:solidFill>
                          </a:rPr>
                          <m:t>16</m:t>
                        </m:r>
                      </m:den>
                    </m:f>
                  </m:oMath>
                </a14:m>
                <a:r>
                  <a:rPr lang="en-US" dirty="0">
                    <a:solidFill>
                      <a:srgbClr val="C00000"/>
                    </a:solidFill>
                  </a:rPr>
                  <a:t> = 3.3125</a:t>
                </a:r>
              </a:p>
              <a:p>
                <a:pPr marL="0" indent="0">
                  <a:buNone/>
                </a:pPr>
                <a:r>
                  <a:rPr lang="en-US" i="1" dirty="0" err="1">
                    <a:solidFill>
                      <a:srgbClr val="C00000"/>
                    </a:solidFill>
                  </a:rPr>
                  <a:t>s</a:t>
                </a:r>
                <a:r>
                  <a:rPr lang="en-US" i="1" baseline="-25000" dirty="0" err="1">
                    <a:solidFill>
                      <a:srgbClr val="C00000"/>
                    </a:solidFill>
                  </a:rPr>
                  <a:t>d</a:t>
                </a:r>
                <a:r>
                  <a:rPr lang="en-US" i="1" dirty="0">
                    <a:solidFill>
                      <a:srgbClr val="C00000"/>
                    </a:solidFill>
                  </a:rPr>
                  <a:t> </a:t>
                </a:r>
                <a:r>
                  <a:rPr lang="en-US" dirty="0">
                    <a:solidFill>
                      <a:srgbClr val="C00000"/>
                    </a:solidFill>
                  </a:rPr>
                  <a:t>= </a:t>
                </a:r>
                <a14:m>
                  <m:oMath xmlns:m="http://schemas.openxmlformats.org/officeDocument/2006/math">
                    <m:rad>
                      <m:radPr>
                        <m:degHide m:val="on"/>
                        <m:ctrlPr>
                          <a:rPr lang="en-US" i="1" dirty="0" smtClean="0">
                            <a:solidFill>
                              <a:srgbClr val="C00000"/>
                            </a:solidFill>
                            <a:latin typeface="Cambria Math" panose="02040503050406030204" pitchFamily="18" charset="0"/>
                          </a:rPr>
                        </m:ctrlPr>
                      </m:radPr>
                      <m:deg/>
                      <m:e>
                        <m:f>
                          <m:fPr>
                            <m:ctrlPr>
                              <a:rPr lang="en-US" i="1" dirty="0" smtClean="0">
                                <a:solidFill>
                                  <a:srgbClr val="C00000"/>
                                </a:solidFill>
                                <a:latin typeface="Cambria Math" panose="02040503050406030204" pitchFamily="18" charset="0"/>
                              </a:rPr>
                            </m:ctrlPr>
                          </m:fPr>
                          <m:num>
                            <m:nary>
                              <m:naryPr>
                                <m:chr m:val="∑"/>
                                <m:subHide m:val="on"/>
                                <m:supHide m:val="on"/>
                                <m:ctrlPr>
                                  <a:rPr lang="en-US" i="1">
                                    <a:solidFill>
                                      <a:srgbClr val="C00000"/>
                                    </a:solidFill>
                                    <a:latin typeface="Cambria Math" panose="02040503050406030204" pitchFamily="18" charset="0"/>
                                  </a:rPr>
                                </m:ctrlPr>
                              </m:naryPr>
                              <m:sub/>
                              <m:sup/>
                              <m:e>
                                <m:r>
                                  <m:rPr>
                                    <m:nor/>
                                  </m:rPr>
                                  <a:rPr lang="en-US" i="1" dirty="0">
                                    <a:solidFill>
                                      <a:srgbClr val="C00000"/>
                                    </a:solidFill>
                                  </a:rPr>
                                  <m:t>d</m:t>
                                </m:r>
                                <m:r>
                                  <m:rPr>
                                    <m:nor/>
                                  </m:rPr>
                                  <a:rPr lang="en-US" baseline="30000" dirty="0">
                                    <a:solidFill>
                                      <a:srgbClr val="C00000"/>
                                    </a:solidFill>
                                  </a:rPr>
                                  <m:t>2</m:t>
                                </m:r>
                              </m:e>
                            </m:nary>
                            <m:r>
                              <m:rPr>
                                <m:nor/>
                              </m:rPr>
                              <a:rPr lang="en-US" dirty="0">
                                <a:solidFill>
                                  <a:srgbClr val="C00000"/>
                                </a:solidFill>
                              </a:rPr>
                              <m:t> − </m:t>
                            </m:r>
                            <m:d>
                              <m:dPr>
                                <m:begChr m:val="["/>
                                <m:endChr m:val="]"/>
                                <m:ctrlPr>
                                  <a:rPr lang="en-US" i="1" dirty="0">
                                    <a:solidFill>
                                      <a:srgbClr val="C00000"/>
                                    </a:solidFill>
                                    <a:latin typeface="Cambria Math" panose="02040503050406030204" pitchFamily="18" charset="0"/>
                                  </a:rPr>
                                </m:ctrlPr>
                              </m:dPr>
                              <m:e>
                                <m:f>
                                  <m:fPr>
                                    <m:ctrlPr>
                                      <a:rPr lang="en-US" i="1" dirty="0">
                                        <a:solidFill>
                                          <a:srgbClr val="C00000"/>
                                        </a:solidFill>
                                        <a:latin typeface="Cambria Math" panose="02040503050406030204" pitchFamily="18" charset="0"/>
                                      </a:rPr>
                                    </m:ctrlPr>
                                  </m:fPr>
                                  <m:num>
                                    <m:r>
                                      <m:rPr>
                                        <m:nor/>
                                      </m:rPr>
                                      <a:rPr lang="en-US" dirty="0">
                                        <a:solidFill>
                                          <a:srgbClr val="C00000"/>
                                        </a:solidFill>
                                      </a:rPr>
                                      <m:t>(</m:t>
                                    </m:r>
                                    <m:nary>
                                      <m:naryPr>
                                        <m:chr m:val="∑"/>
                                        <m:subHide m:val="on"/>
                                        <m:supHide m:val="on"/>
                                        <m:ctrlPr>
                                          <a:rPr lang="en-US" i="1">
                                            <a:solidFill>
                                              <a:srgbClr val="C00000"/>
                                            </a:solidFill>
                                            <a:latin typeface="Cambria Math" panose="02040503050406030204" pitchFamily="18" charset="0"/>
                                          </a:rPr>
                                        </m:ctrlPr>
                                      </m:naryPr>
                                      <m:sub/>
                                      <m:sup/>
                                      <m:e>
                                        <m:r>
                                          <m:rPr>
                                            <m:nor/>
                                          </m:rPr>
                                          <a:rPr lang="en-US" i="1" dirty="0">
                                            <a:solidFill>
                                              <a:srgbClr val="C00000"/>
                                            </a:solidFill>
                                          </a:rPr>
                                          <m:t>d</m:t>
                                        </m:r>
                                      </m:e>
                                    </m:nary>
                                    <m:r>
                                      <m:rPr>
                                        <m:nor/>
                                      </m:rPr>
                                      <a:rPr lang="en-US" dirty="0">
                                        <a:solidFill>
                                          <a:srgbClr val="C00000"/>
                                        </a:solidFill>
                                      </a:rPr>
                                      <m:t>)</m:t>
                                    </m:r>
                                    <m:r>
                                      <m:rPr>
                                        <m:nor/>
                                      </m:rPr>
                                      <a:rPr lang="en-US" baseline="30000" dirty="0">
                                        <a:solidFill>
                                          <a:srgbClr val="C00000"/>
                                        </a:solidFill>
                                      </a:rPr>
                                      <m:t>2 </m:t>
                                    </m:r>
                                  </m:num>
                                  <m:den>
                                    <m:r>
                                      <m:rPr>
                                        <m:nor/>
                                      </m:rPr>
                                      <a:rPr lang="en-US" i="1" dirty="0">
                                        <a:solidFill>
                                          <a:srgbClr val="C00000"/>
                                        </a:solidFill>
                                      </a:rPr>
                                      <m:t>n</m:t>
                                    </m:r>
                                    <m:r>
                                      <m:rPr>
                                        <m:nor/>
                                      </m:rPr>
                                      <a:rPr lang="en-US" i="1" dirty="0">
                                        <a:solidFill>
                                          <a:srgbClr val="C00000"/>
                                        </a:solidFill>
                                      </a:rPr>
                                      <m:t> </m:t>
                                    </m:r>
                                  </m:den>
                                </m:f>
                              </m:e>
                            </m:d>
                          </m:num>
                          <m:den>
                            <m:r>
                              <m:rPr>
                                <m:nor/>
                              </m:rPr>
                              <a:rPr lang="en-US" i="1" dirty="0">
                                <a:solidFill>
                                  <a:srgbClr val="C00000"/>
                                </a:solidFill>
                              </a:rPr>
                              <m:t>n</m:t>
                            </m:r>
                            <m:r>
                              <m:rPr>
                                <m:nor/>
                              </m:rPr>
                              <a:rPr lang="en-US" i="1" dirty="0">
                                <a:solidFill>
                                  <a:srgbClr val="C00000"/>
                                </a:solidFill>
                              </a:rPr>
                              <m:t> </m:t>
                            </m:r>
                            <m:r>
                              <m:rPr>
                                <m:nor/>
                              </m:rPr>
                              <a:rPr lang="en-US" dirty="0">
                                <a:solidFill>
                                  <a:srgbClr val="C00000"/>
                                </a:solidFill>
                              </a:rPr>
                              <m:t>− 1 </m:t>
                            </m:r>
                          </m:den>
                        </m:f>
                      </m:e>
                    </m:rad>
                  </m:oMath>
                </a14:m>
                <a:endParaRPr lang="en-US" dirty="0">
                  <a:solidFill>
                    <a:srgbClr val="C00000"/>
                  </a:solidFill>
                </a:endParaRPr>
              </a:p>
              <a:p>
                <a:pPr marL="0" indent="0">
                  <a:buNone/>
                </a:pPr>
                <a:r>
                  <a:rPr lang="en-US" dirty="0">
                    <a:solidFill>
                      <a:srgbClr val="C00000"/>
                    </a:solidFill>
                  </a:rPr>
                  <a:t>   = </a:t>
                </a:r>
                <a14:m>
                  <m:oMath xmlns:m="http://schemas.openxmlformats.org/officeDocument/2006/math">
                    <m:rad>
                      <m:radPr>
                        <m:degHide m:val="on"/>
                        <m:ctrlPr>
                          <a:rPr lang="en-US" i="1" dirty="0">
                            <a:solidFill>
                              <a:srgbClr val="C00000"/>
                            </a:solidFill>
                            <a:latin typeface="Cambria Math" panose="02040503050406030204" pitchFamily="18" charset="0"/>
                          </a:rPr>
                        </m:ctrlPr>
                      </m:radPr>
                      <m:deg/>
                      <m:e>
                        <m:f>
                          <m:fPr>
                            <m:ctrlPr>
                              <a:rPr lang="en-US" i="1" dirty="0">
                                <a:solidFill>
                                  <a:srgbClr val="C00000"/>
                                </a:solidFill>
                                <a:latin typeface="Cambria Math" panose="02040503050406030204" pitchFamily="18" charset="0"/>
                              </a:rPr>
                            </m:ctrlPr>
                          </m:fPr>
                          <m:num>
                            <m:r>
                              <m:rPr>
                                <m:nor/>
                              </m:rPr>
                              <a:rPr lang="en-US" dirty="0">
                                <a:solidFill>
                                  <a:srgbClr val="C00000"/>
                                </a:solidFill>
                              </a:rPr>
                              <m:t>1581−</m:t>
                            </m:r>
                            <m:r>
                              <m:rPr>
                                <m:nor/>
                              </m:rPr>
                              <a:rPr lang="en-US" b="0" i="0" dirty="0" smtClean="0">
                                <a:solidFill>
                                  <a:srgbClr val="C00000"/>
                                </a:solidFill>
                              </a:rPr>
                              <m:t> </m:t>
                            </m:r>
                            <m:f>
                              <m:fPr>
                                <m:ctrlPr>
                                  <a:rPr lang="en-US" i="1" dirty="0">
                                    <a:solidFill>
                                      <a:srgbClr val="C00000"/>
                                    </a:solidFill>
                                    <a:latin typeface="Cambria Math" panose="02040503050406030204" pitchFamily="18" charset="0"/>
                                  </a:rPr>
                                </m:ctrlPr>
                              </m:fPr>
                              <m:num>
                                <m:r>
                                  <m:rPr>
                                    <m:nor/>
                                  </m:rPr>
                                  <a:rPr lang="en-US" dirty="0">
                                    <a:solidFill>
                                      <a:srgbClr val="C00000"/>
                                    </a:solidFill>
                                  </a:rPr>
                                  <m:t>53</m:t>
                                </m:r>
                                <m:r>
                                  <m:rPr>
                                    <m:nor/>
                                  </m:rPr>
                                  <a:rPr lang="en-US" baseline="30000" dirty="0">
                                    <a:solidFill>
                                      <a:srgbClr val="C00000"/>
                                    </a:solidFill>
                                  </a:rPr>
                                  <m:t>2 </m:t>
                                </m:r>
                              </m:num>
                              <m:den>
                                <m:r>
                                  <m:rPr>
                                    <m:nor/>
                                  </m:rPr>
                                  <a:rPr lang="en-US" dirty="0">
                                    <a:solidFill>
                                      <a:srgbClr val="C00000"/>
                                    </a:solidFill>
                                  </a:rPr>
                                  <m:t>16</m:t>
                                </m:r>
                              </m:den>
                            </m:f>
                          </m:num>
                          <m:den>
                            <m:r>
                              <m:rPr>
                                <m:nor/>
                              </m:rPr>
                              <a:rPr lang="en-US" dirty="0">
                                <a:solidFill>
                                  <a:srgbClr val="C00000"/>
                                </a:solidFill>
                              </a:rPr>
                              <m:t>16 − 1 </m:t>
                            </m:r>
                          </m:den>
                        </m:f>
                      </m:e>
                    </m:rad>
                  </m:oMath>
                </a14:m>
                <a:r>
                  <a:rPr lang="en-US" dirty="0">
                    <a:solidFill>
                      <a:srgbClr val="C00000"/>
                    </a:solidFill>
                  </a:rPr>
                  <a:t> </a:t>
                </a:r>
                <a14:m>
                  <m:oMath xmlns:m="http://schemas.openxmlformats.org/officeDocument/2006/math">
                    <m:r>
                      <a:rPr lang="en-US" i="1" dirty="0" smtClean="0">
                        <a:solidFill>
                          <a:srgbClr val="C00000"/>
                        </a:solidFill>
                        <a:latin typeface="Cambria Math" panose="02040503050406030204" pitchFamily="18" charset="0"/>
                        <a:ea typeface="Cambria Math" panose="02040503050406030204" pitchFamily="18" charset="0"/>
                      </a:rPr>
                      <m:t>≈</m:t>
                    </m:r>
                    <m:r>
                      <a:rPr lang="en-US" b="0" i="1" dirty="0" smtClean="0">
                        <a:solidFill>
                          <a:srgbClr val="C00000"/>
                        </a:solidFill>
                        <a:latin typeface="Cambria Math" panose="02040503050406030204" pitchFamily="18" charset="0"/>
                        <a:ea typeface="Cambria Math" panose="02040503050406030204" pitchFamily="18" charset="0"/>
                      </a:rPr>
                      <m:t> </m:t>
                    </m:r>
                  </m:oMath>
                </a14:m>
                <a:r>
                  <a:rPr lang="en-US" dirty="0">
                    <a:solidFill>
                      <a:srgbClr val="C00000"/>
                    </a:solidFill>
                  </a:rPr>
                  <a:t>9.6797</a:t>
                </a:r>
              </a:p>
            </p:txBody>
          </p:sp>
        </mc:Choice>
        <mc:Fallback xmlns="">
          <p:sp>
            <p:nvSpPr>
              <p:cNvPr id="3" name="Content Placeholder 2">
                <a:extLst>
                  <a:ext uri="{FF2B5EF4-FFF2-40B4-BE49-F238E27FC236}">
                    <a16:creationId xmlns:a16="http://schemas.microsoft.com/office/drawing/2014/main" id="{17BF8C60-49CE-43DE-A1E4-556F9460D2C3}"/>
                  </a:ext>
                </a:extLst>
              </p:cNvPr>
              <p:cNvSpPr>
                <a:spLocks noGrp="1" noRot="1" noChangeAspect="1" noMove="1" noResize="1" noEditPoints="1" noAdjustHandles="1" noChangeArrowheads="1" noChangeShapeType="1" noTextEdit="1"/>
              </p:cNvSpPr>
              <p:nvPr>
                <p:ph idx="1"/>
              </p:nvPr>
            </p:nvSpPr>
            <p:spPr>
              <a:xfrm>
                <a:off x="3500582" y="1600200"/>
                <a:ext cx="5186218" cy="4525963"/>
              </a:xfrm>
              <a:blipFill>
                <a:blip r:embed="rId3"/>
                <a:stretch>
                  <a:fillRect l="-2350"/>
                </a:stretch>
              </a:blipFill>
            </p:spPr>
            <p:txBody>
              <a:bodyPr/>
              <a:lstStyle/>
              <a:p>
                <a:r>
                  <a:rPr lang="en-US">
                    <a:noFill/>
                  </a:rPr>
                  <a:t> </a:t>
                </a:r>
              </a:p>
            </p:txBody>
          </p:sp>
        </mc:Fallback>
      </mc:AlternateContent>
      <p:sp>
        <p:nvSpPr>
          <p:cNvPr id="66562" name="Rectangle 2">
            <a:extLst>
              <a:ext uri="{FF2B5EF4-FFF2-40B4-BE49-F238E27FC236}">
                <a16:creationId xmlns:a16="http://schemas.microsoft.com/office/drawing/2014/main" xmlns="" id="{0EFE372C-E6D8-4DFA-82DC-95428BFEDA2C}"/>
              </a:ext>
            </a:extLst>
          </p:cNvPr>
          <p:cNvSpPr>
            <a:spLocks noGrp="1" noChangeArrowheads="1"/>
          </p:cNvSpPr>
          <p:nvPr>
            <p:ph type="title"/>
          </p:nvPr>
        </p:nvSpPr>
        <p:spPr>
          <a:xfrm>
            <a:off x="457200" y="166688"/>
            <a:ext cx="8229600" cy="1143000"/>
          </a:xfrm>
        </p:spPr>
        <p:txBody>
          <a:bodyPr/>
          <a:lstStyle/>
          <a:p>
            <a:pPr eaLnBrk="1" hangingPunct="1">
              <a:defRPr/>
            </a:pPr>
            <a:r>
              <a:rPr lang="en-US" sz="4400" dirty="0">
                <a:solidFill>
                  <a:schemeClr val="accent3"/>
                </a:solidFill>
                <a:ea typeface="+mj-ea"/>
              </a:rPr>
              <a:t>Solution: </a:t>
            </a:r>
            <a:r>
              <a:rPr lang="en-US" sz="4400" i="1" dirty="0">
                <a:solidFill>
                  <a:schemeClr val="accent3"/>
                </a:solidFill>
                <a:ea typeface="+mj-ea"/>
              </a:rPr>
              <a:t>t</a:t>
            </a:r>
            <a:r>
              <a:rPr lang="en-US" sz="4400" dirty="0">
                <a:solidFill>
                  <a:schemeClr val="accent3"/>
                </a:solidFill>
                <a:latin typeface="Times New Roman" pitchFamily="18" charset="0"/>
                <a:ea typeface="+mj-ea"/>
              </a:rPr>
              <a:t>-</a:t>
            </a:r>
            <a:r>
              <a:rPr lang="en-US" sz="4400" dirty="0">
                <a:solidFill>
                  <a:schemeClr val="accent3"/>
                </a:solidFill>
                <a:ea typeface="+mj-ea"/>
              </a:rPr>
              <a:t>Test for the Difference Between Means</a:t>
            </a:r>
            <a:endParaRPr lang="el-GR" altLang="en-US" sz="4400" dirty="0">
              <a:solidFill>
                <a:schemeClr val="accent3"/>
              </a:solidFill>
              <a:ea typeface="+mj-ea"/>
            </a:endParaRPr>
          </a:p>
        </p:txBody>
      </p:sp>
      <p:sp>
        <p:nvSpPr>
          <p:cNvPr id="27694" name="Footer Placeholder 2">
            <a:extLst>
              <a:ext uri="{FF2B5EF4-FFF2-40B4-BE49-F238E27FC236}">
                <a16:creationId xmlns:a16="http://schemas.microsoft.com/office/drawing/2014/main" xmlns="" id="{AD0120A6-0F78-40BD-B2BD-F68A9DDC8AE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pic>
        <p:nvPicPr>
          <p:cNvPr id="5" name="Picture 4" descr="A screenshot of a cell phone&#10;&#10;Description generated with very high confidence">
            <a:extLst>
              <a:ext uri="{FF2B5EF4-FFF2-40B4-BE49-F238E27FC236}">
                <a16:creationId xmlns:a16="http://schemas.microsoft.com/office/drawing/2014/main" xmlns="" id="{4DCF46E4-2261-4DC1-B59A-4475BC42F05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8600" y="1309688"/>
            <a:ext cx="3140242" cy="5059279"/>
          </a:xfrm>
          <a:prstGeom prst="rect">
            <a:avLst/>
          </a:prstGeom>
        </p:spPr>
      </p:pic>
    </p:spTree>
    <p:extLst>
      <p:ext uri="{BB962C8B-B14F-4D97-AF65-F5344CB8AC3E}">
        <p14:creationId xmlns:p14="http://schemas.microsoft.com/office/powerpoint/2010/main" val="3496926882"/>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Content Placeholder 3">
                <a:extLst>
                  <a:ext uri="{FF2B5EF4-FFF2-40B4-BE49-F238E27FC236}">
                    <a16:creationId xmlns:a16="http://schemas.microsoft.com/office/drawing/2014/main" xmlns="" id="{92F5650B-5827-4204-82C5-54E963A49D6A}"/>
                  </a:ext>
                </a:extLst>
              </p:cNvPr>
              <p:cNvSpPr>
                <a:spLocks noGrp="1"/>
              </p:cNvSpPr>
              <p:nvPr>
                <p:ph idx="1"/>
              </p:nvPr>
            </p:nvSpPr>
            <p:spPr>
              <a:xfrm>
                <a:off x="457200" y="1600200"/>
                <a:ext cx="8229600" cy="2933299"/>
              </a:xfrm>
            </p:spPr>
            <p:txBody>
              <a:bodyPr/>
              <a:lstStyle/>
              <a:p>
                <a:pPr marL="0" indent="0">
                  <a:buNone/>
                </a:pPr>
                <a:r>
                  <a:rPr lang="en-US" dirty="0"/>
                  <a:t>The standardized test statistic is</a:t>
                </a:r>
              </a:p>
              <a:p>
                <a:pPr marL="800100" lvl="2" indent="0">
                  <a:buNone/>
                </a:pPr>
                <a:r>
                  <a:rPr lang="en-US" i="1" dirty="0">
                    <a:solidFill>
                      <a:srgbClr val="C00000"/>
                    </a:solidFill>
                  </a:rPr>
                  <a:t>t </a:t>
                </a:r>
                <a:r>
                  <a:rPr lang="en-US" dirty="0">
                    <a:solidFill>
                      <a:srgbClr val="C00000"/>
                    </a:solidFill>
                  </a:rPr>
                  <a:t>= </a:t>
                </a:r>
                <a14:m>
                  <m:oMath xmlns:m="http://schemas.openxmlformats.org/officeDocument/2006/math">
                    <m:f>
                      <m:fPr>
                        <m:ctrlPr>
                          <a:rPr lang="en-US" i="1" smtClean="0">
                            <a:solidFill>
                              <a:srgbClr val="C00000"/>
                            </a:solidFill>
                            <a:latin typeface="Cambria Math" panose="02040503050406030204" pitchFamily="18" charset="0"/>
                          </a:rPr>
                        </m:ctrlPr>
                      </m:fPr>
                      <m:num>
                        <m:acc>
                          <m:accPr>
                            <m:chr m:val="̅"/>
                            <m:ctrlPr>
                              <a:rPr lang="en-US" i="1">
                                <a:solidFill>
                                  <a:srgbClr val="C00000"/>
                                </a:solidFill>
                                <a:latin typeface="Cambria Math" panose="02040503050406030204" pitchFamily="18" charset="0"/>
                              </a:rPr>
                            </m:ctrlPr>
                          </m:accPr>
                          <m:e>
                            <m:r>
                              <m:rPr>
                                <m:nor/>
                              </m:rPr>
                              <a:rPr lang="en-US" i="1" dirty="0">
                                <a:solidFill>
                                  <a:srgbClr val="C00000"/>
                                </a:solidFill>
                              </a:rPr>
                              <m:t>d</m:t>
                            </m:r>
                          </m:e>
                        </m:acc>
                        <m:r>
                          <m:rPr>
                            <m:nor/>
                          </m:rPr>
                          <a:rPr lang="en-US" i="1" dirty="0">
                            <a:solidFill>
                              <a:srgbClr val="C00000"/>
                            </a:solidFill>
                          </a:rPr>
                          <m:t> </m:t>
                        </m:r>
                        <m:r>
                          <m:rPr>
                            <m:nor/>
                          </m:rPr>
                          <a:rPr lang="en-US" dirty="0">
                            <a:solidFill>
                              <a:srgbClr val="C00000"/>
                            </a:solidFill>
                          </a:rPr>
                          <m:t>− </m:t>
                        </m:r>
                        <m:r>
                          <m:rPr>
                            <m:nor/>
                          </m:rPr>
                          <a:rPr lang="en-US" i="1" dirty="0">
                            <a:solidFill>
                              <a:srgbClr val="C00000"/>
                            </a:solidFill>
                            <a:latin typeface="Symbol" panose="05050102010706020507" pitchFamily="18" charset="2"/>
                          </a:rPr>
                          <m:t>m</m:t>
                        </m:r>
                        <m:r>
                          <m:rPr>
                            <m:nor/>
                          </m:rPr>
                          <a:rPr lang="en-US" i="1" baseline="-25000" dirty="0">
                            <a:solidFill>
                              <a:srgbClr val="C00000"/>
                            </a:solidFill>
                          </a:rPr>
                          <m:t>d</m:t>
                        </m:r>
                        <m:r>
                          <m:rPr>
                            <m:nor/>
                          </m:rPr>
                          <a:rPr lang="en-US" i="1" baseline="-25000" dirty="0">
                            <a:solidFill>
                              <a:srgbClr val="C00000"/>
                            </a:solidFill>
                          </a:rPr>
                          <m:t> </m:t>
                        </m:r>
                      </m:num>
                      <m:den>
                        <m:r>
                          <m:rPr>
                            <m:nor/>
                          </m:rPr>
                          <a:rPr lang="en-US" i="1" dirty="0">
                            <a:solidFill>
                              <a:srgbClr val="C00000"/>
                            </a:solidFill>
                          </a:rPr>
                          <m:t>s</m:t>
                        </m:r>
                        <m:r>
                          <m:rPr>
                            <m:nor/>
                          </m:rPr>
                          <a:rPr lang="en-US" i="1" baseline="-25000" dirty="0">
                            <a:solidFill>
                              <a:srgbClr val="C00000"/>
                            </a:solidFill>
                          </a:rPr>
                          <m:t>d</m:t>
                        </m:r>
                        <m:r>
                          <m:rPr>
                            <m:nor/>
                          </m:rPr>
                          <a:rPr lang="en-US" b="0" i="1" baseline="-25000" dirty="0" smtClean="0">
                            <a:solidFill>
                              <a:srgbClr val="C00000"/>
                            </a:solidFill>
                          </a:rPr>
                          <m:t> </m:t>
                        </m:r>
                        <m:r>
                          <m:rPr>
                            <m:nor/>
                          </m:rPr>
                          <a:rPr lang="en-US" dirty="0">
                            <a:solidFill>
                              <a:srgbClr val="C00000"/>
                            </a:solidFill>
                          </a:rPr>
                          <m:t>/</m:t>
                        </m:r>
                        <m:rad>
                          <m:radPr>
                            <m:degHide m:val="on"/>
                            <m:ctrlPr>
                              <a:rPr lang="en-US" i="1">
                                <a:solidFill>
                                  <a:srgbClr val="C00000"/>
                                </a:solidFill>
                                <a:latin typeface="Cambria Math" panose="02040503050406030204" pitchFamily="18" charset="0"/>
                              </a:rPr>
                            </m:ctrlPr>
                          </m:radPr>
                          <m:deg/>
                          <m:e>
                            <m:r>
                              <m:rPr>
                                <m:nor/>
                              </m:rPr>
                              <a:rPr lang="en-US" i="1" dirty="0">
                                <a:solidFill>
                                  <a:srgbClr val="C00000"/>
                                </a:solidFill>
                              </a:rPr>
                              <m:t>n</m:t>
                            </m:r>
                          </m:e>
                        </m:rad>
                      </m:den>
                    </m:f>
                  </m:oMath>
                </a14:m>
                <a:r>
                  <a:rPr lang="en-US" dirty="0">
                    <a:solidFill>
                      <a:srgbClr val="C00000"/>
                    </a:solidFill>
                  </a:rPr>
                  <a:t>			Use the </a:t>
                </a:r>
                <a:r>
                  <a:rPr lang="en-US" i="1" dirty="0">
                    <a:solidFill>
                      <a:srgbClr val="C00000"/>
                    </a:solidFill>
                  </a:rPr>
                  <a:t>t</a:t>
                </a:r>
                <a:r>
                  <a:rPr lang="en-US" dirty="0">
                    <a:solidFill>
                      <a:srgbClr val="C00000"/>
                    </a:solidFill>
                  </a:rPr>
                  <a:t>-test.</a:t>
                </a:r>
              </a:p>
              <a:p>
                <a:pPr marL="800100" lvl="2" indent="0">
                  <a:buNone/>
                </a:pPr>
                <a:r>
                  <a:rPr lang="en-US" dirty="0">
                    <a:solidFill>
                      <a:srgbClr val="C00000"/>
                    </a:solidFill>
                  </a:rPr>
                  <a:t>= </a:t>
                </a:r>
                <a14:m>
                  <m:oMath xmlns:m="http://schemas.openxmlformats.org/officeDocument/2006/math">
                    <m:f>
                      <m:fPr>
                        <m:ctrlPr>
                          <a:rPr lang="en-US" i="1">
                            <a:solidFill>
                              <a:srgbClr val="C00000"/>
                            </a:solidFill>
                            <a:latin typeface="Cambria Math" panose="02040503050406030204" pitchFamily="18" charset="0"/>
                          </a:rPr>
                        </m:ctrlPr>
                      </m:fPr>
                      <m:num>
                        <m:r>
                          <m:rPr>
                            <m:nor/>
                          </m:rPr>
                          <a:rPr lang="en-US" dirty="0">
                            <a:solidFill>
                              <a:srgbClr val="C00000"/>
                            </a:solidFill>
                          </a:rPr>
                          <m:t>3.3125 − 0 </m:t>
                        </m:r>
                      </m:num>
                      <m:den>
                        <m:r>
                          <m:rPr>
                            <m:nor/>
                          </m:rPr>
                          <a:rPr lang="en-US" dirty="0">
                            <a:solidFill>
                              <a:srgbClr val="C00000"/>
                            </a:solidFill>
                          </a:rPr>
                          <m:t>9.6797/</m:t>
                        </m:r>
                        <m:rad>
                          <m:radPr>
                            <m:degHide m:val="on"/>
                            <m:ctrlPr>
                              <a:rPr lang="en-US" i="1">
                                <a:solidFill>
                                  <a:srgbClr val="C00000"/>
                                </a:solidFill>
                                <a:latin typeface="Cambria Math" panose="02040503050406030204" pitchFamily="18" charset="0"/>
                              </a:rPr>
                            </m:ctrlPr>
                          </m:radPr>
                          <m:deg/>
                          <m:e>
                            <m:r>
                              <m:rPr>
                                <m:nor/>
                              </m:rPr>
                              <a:rPr lang="en-US" dirty="0">
                                <a:solidFill>
                                  <a:srgbClr val="C00000"/>
                                </a:solidFill>
                              </a:rPr>
                              <m:t>16 </m:t>
                            </m:r>
                          </m:e>
                        </m:rad>
                      </m:den>
                    </m:f>
                  </m:oMath>
                </a14:m>
                <a:r>
                  <a:rPr lang="en-US" dirty="0">
                    <a:solidFill>
                      <a:srgbClr val="C00000"/>
                    </a:solidFill>
                  </a:rPr>
                  <a:t>		Assume </a:t>
                </a:r>
                <a:r>
                  <a:rPr lang="en-US" i="1" dirty="0">
                    <a:solidFill>
                      <a:srgbClr val="C00000"/>
                    </a:solidFill>
                    <a:latin typeface="Symbol" panose="05050102010706020507" pitchFamily="18" charset="2"/>
                  </a:rPr>
                  <a:t>m</a:t>
                </a:r>
                <a:r>
                  <a:rPr lang="en-US" i="1" baseline="-25000" dirty="0">
                    <a:solidFill>
                      <a:srgbClr val="C00000"/>
                    </a:solidFill>
                  </a:rPr>
                  <a:t>d</a:t>
                </a:r>
                <a:r>
                  <a:rPr lang="en-US" i="1" dirty="0">
                    <a:solidFill>
                      <a:srgbClr val="C00000"/>
                    </a:solidFill>
                  </a:rPr>
                  <a:t> </a:t>
                </a:r>
                <a:r>
                  <a:rPr lang="en-US" dirty="0">
                    <a:solidFill>
                      <a:srgbClr val="C00000"/>
                    </a:solidFill>
                  </a:rPr>
                  <a:t>= 0.</a:t>
                </a:r>
              </a:p>
              <a:p>
                <a:pPr marL="800100" lvl="2" indent="0">
                  <a:buNone/>
                </a:pPr>
                <a:r>
                  <a:rPr lang="en-US" dirty="0">
                    <a:solidFill>
                      <a:srgbClr val="C00000"/>
                    </a:solidFill>
                  </a:rPr>
                  <a:t> </a:t>
                </a:r>
                <a14:m>
                  <m:oMath xmlns:m="http://schemas.openxmlformats.org/officeDocument/2006/math">
                    <m:r>
                      <a:rPr lang="en-US" i="1" smtClean="0">
                        <a:solidFill>
                          <a:srgbClr val="C00000"/>
                        </a:solidFill>
                        <a:latin typeface="Cambria Math" panose="02040503050406030204" pitchFamily="18" charset="0"/>
                        <a:ea typeface="Cambria Math" panose="02040503050406030204" pitchFamily="18" charset="0"/>
                      </a:rPr>
                      <m:t>≈</m:t>
                    </m:r>
                  </m:oMath>
                </a14:m>
                <a:r>
                  <a:rPr lang="en-US" dirty="0">
                    <a:solidFill>
                      <a:srgbClr val="C00000"/>
                    </a:solidFill>
                  </a:rPr>
                  <a:t>1.369.</a:t>
                </a:r>
              </a:p>
            </p:txBody>
          </p:sp>
        </mc:Choice>
        <mc:Fallback xmlns="">
          <p:sp>
            <p:nvSpPr>
              <p:cNvPr id="4" name="Content Placeholder 3">
                <a:extLst>
                  <a:ext uri="{FF2B5EF4-FFF2-40B4-BE49-F238E27FC236}">
                    <a16:creationId xmlns:a16="http://schemas.microsoft.com/office/drawing/2014/main" id="{92F5650B-5827-4204-82C5-54E963A49D6A}"/>
                  </a:ext>
                </a:extLst>
              </p:cNvPr>
              <p:cNvSpPr>
                <a:spLocks noGrp="1" noRot="1" noChangeAspect="1" noMove="1" noResize="1" noEditPoints="1" noAdjustHandles="1" noChangeArrowheads="1" noChangeShapeType="1" noTextEdit="1"/>
              </p:cNvSpPr>
              <p:nvPr>
                <p:ph idx="1"/>
              </p:nvPr>
            </p:nvSpPr>
            <p:spPr>
              <a:xfrm>
                <a:off x="457200" y="1600200"/>
                <a:ext cx="8229600" cy="2933299"/>
              </a:xfrm>
              <a:blipFill>
                <a:blip r:embed="rId3"/>
                <a:stretch>
                  <a:fillRect l="-1481" t="-2287" b="-3742"/>
                </a:stretch>
              </a:blipFill>
            </p:spPr>
            <p:txBody>
              <a:bodyPr/>
              <a:lstStyle/>
              <a:p>
                <a:r>
                  <a:rPr lang="en-US">
                    <a:noFill/>
                  </a:rPr>
                  <a:t> </a:t>
                </a:r>
              </a:p>
            </p:txBody>
          </p:sp>
        </mc:Fallback>
      </mc:AlternateContent>
      <p:sp>
        <p:nvSpPr>
          <p:cNvPr id="66562" name="Rectangle 2">
            <a:extLst>
              <a:ext uri="{FF2B5EF4-FFF2-40B4-BE49-F238E27FC236}">
                <a16:creationId xmlns:a16="http://schemas.microsoft.com/office/drawing/2014/main" xmlns="" id="{0EFE372C-E6D8-4DFA-82DC-95428BFEDA2C}"/>
              </a:ext>
            </a:extLst>
          </p:cNvPr>
          <p:cNvSpPr>
            <a:spLocks noGrp="1" noChangeArrowheads="1"/>
          </p:cNvSpPr>
          <p:nvPr>
            <p:ph type="title"/>
          </p:nvPr>
        </p:nvSpPr>
        <p:spPr/>
        <p:txBody>
          <a:bodyPr/>
          <a:lstStyle/>
          <a:p>
            <a:pPr eaLnBrk="1" hangingPunct="1">
              <a:defRPr/>
            </a:pPr>
            <a:r>
              <a:rPr lang="en-US" sz="4400" dirty="0">
                <a:solidFill>
                  <a:schemeClr val="accent3"/>
                </a:solidFill>
                <a:ea typeface="+mj-ea"/>
              </a:rPr>
              <a:t>Solution: </a:t>
            </a:r>
            <a:r>
              <a:rPr lang="en-US" sz="4400" i="1" dirty="0">
                <a:solidFill>
                  <a:schemeClr val="accent3"/>
                </a:solidFill>
                <a:ea typeface="+mj-ea"/>
              </a:rPr>
              <a:t>t</a:t>
            </a:r>
            <a:r>
              <a:rPr lang="en-US" sz="4400" dirty="0">
                <a:solidFill>
                  <a:schemeClr val="accent3"/>
                </a:solidFill>
                <a:latin typeface="Times New Roman" pitchFamily="18" charset="0"/>
                <a:ea typeface="+mj-ea"/>
              </a:rPr>
              <a:t>-</a:t>
            </a:r>
            <a:r>
              <a:rPr lang="en-US" sz="4400" dirty="0">
                <a:solidFill>
                  <a:schemeClr val="accent3"/>
                </a:solidFill>
                <a:ea typeface="+mj-ea"/>
              </a:rPr>
              <a:t>Test for the Difference Between Means</a:t>
            </a:r>
            <a:endParaRPr lang="el-GR" altLang="en-US" sz="4400" dirty="0">
              <a:solidFill>
                <a:schemeClr val="accent3"/>
              </a:solidFill>
              <a:ea typeface="+mj-ea"/>
            </a:endParaRPr>
          </a:p>
        </p:txBody>
      </p:sp>
      <p:sp>
        <p:nvSpPr>
          <p:cNvPr id="27694" name="Footer Placeholder 2">
            <a:extLst>
              <a:ext uri="{FF2B5EF4-FFF2-40B4-BE49-F238E27FC236}">
                <a16:creationId xmlns:a16="http://schemas.microsoft.com/office/drawing/2014/main" xmlns="" id="{AD0120A6-0F78-40BD-B2BD-F68A9DDC8AE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pic>
        <p:nvPicPr>
          <p:cNvPr id="3" name="Picture 2" descr="A screenshot of a cell phone&#10;&#10;Description generated with very high confidence">
            <a:extLst>
              <a:ext uri="{FF2B5EF4-FFF2-40B4-BE49-F238E27FC236}">
                <a16:creationId xmlns:a16="http://schemas.microsoft.com/office/drawing/2014/main" xmlns="" id="{CF35D26B-BA81-462E-9A0A-A8786BB25F5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68833" y="3938623"/>
            <a:ext cx="5640017" cy="2375550"/>
          </a:xfrm>
          <a:prstGeom prst="rect">
            <a:avLst/>
          </a:prstGeom>
        </p:spPr>
      </p:pic>
      <p:sp>
        <p:nvSpPr>
          <p:cNvPr id="5" name="Rectangle 4">
            <a:extLst>
              <a:ext uri="{FF2B5EF4-FFF2-40B4-BE49-F238E27FC236}">
                <a16:creationId xmlns:a16="http://schemas.microsoft.com/office/drawing/2014/main" xmlns="" id="{AC468035-D068-443E-BF6A-4321CA6AE5F5}"/>
              </a:ext>
            </a:extLst>
          </p:cNvPr>
          <p:cNvSpPr/>
          <p:nvPr/>
        </p:nvSpPr>
        <p:spPr>
          <a:xfrm>
            <a:off x="707161" y="4636001"/>
            <a:ext cx="2661672" cy="1384995"/>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You can check this result using technology</a:t>
            </a:r>
          </a:p>
        </p:txBody>
      </p:sp>
    </p:spTree>
    <p:extLst>
      <p:ext uri="{BB962C8B-B14F-4D97-AF65-F5344CB8AC3E}">
        <p14:creationId xmlns:p14="http://schemas.microsoft.com/office/powerpoint/2010/main" val="261627600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xmlns="" id="{92F5650B-5827-4204-82C5-54E963A49D6A}"/>
              </a:ext>
            </a:extLst>
          </p:cNvPr>
          <p:cNvSpPr>
            <a:spLocks noGrp="1"/>
          </p:cNvSpPr>
          <p:nvPr>
            <p:ph idx="1"/>
          </p:nvPr>
        </p:nvSpPr>
        <p:spPr>
          <a:xfrm>
            <a:off x="457200" y="1600201"/>
            <a:ext cx="8229600" cy="1828800"/>
          </a:xfrm>
        </p:spPr>
        <p:txBody>
          <a:bodyPr/>
          <a:lstStyle/>
          <a:p>
            <a:pPr marL="0" indent="0">
              <a:buNone/>
            </a:pPr>
            <a:r>
              <a:rPr lang="en-US" dirty="0"/>
              <a:t>The figure shows the location of the rejection region and the standardized test statistic </a:t>
            </a:r>
            <a:r>
              <a:rPr lang="en-US" i="1" dirty="0"/>
              <a:t>t</a:t>
            </a:r>
            <a:r>
              <a:rPr lang="en-US" dirty="0"/>
              <a:t>. Because </a:t>
            </a:r>
            <a:r>
              <a:rPr lang="en-US" i="1" dirty="0"/>
              <a:t>t </a:t>
            </a:r>
            <a:r>
              <a:rPr lang="en-US" dirty="0"/>
              <a:t>is not in the rejection region, you </a:t>
            </a:r>
            <a:r>
              <a:rPr lang="en-US" dirty="0">
                <a:solidFill>
                  <a:srgbClr val="C00000"/>
                </a:solidFill>
              </a:rPr>
              <a:t>fail to reject the null hypothesis.</a:t>
            </a:r>
          </a:p>
        </p:txBody>
      </p:sp>
      <p:sp>
        <p:nvSpPr>
          <p:cNvPr id="66562" name="Rectangle 2">
            <a:extLst>
              <a:ext uri="{FF2B5EF4-FFF2-40B4-BE49-F238E27FC236}">
                <a16:creationId xmlns:a16="http://schemas.microsoft.com/office/drawing/2014/main" xmlns="" id="{0EFE372C-E6D8-4DFA-82DC-95428BFEDA2C}"/>
              </a:ext>
            </a:extLst>
          </p:cNvPr>
          <p:cNvSpPr>
            <a:spLocks noGrp="1" noChangeArrowheads="1"/>
          </p:cNvSpPr>
          <p:nvPr>
            <p:ph type="title"/>
          </p:nvPr>
        </p:nvSpPr>
        <p:spPr/>
        <p:txBody>
          <a:bodyPr/>
          <a:lstStyle/>
          <a:p>
            <a:pPr eaLnBrk="1" hangingPunct="1">
              <a:defRPr/>
            </a:pPr>
            <a:r>
              <a:rPr lang="en-US" sz="4400" dirty="0">
                <a:solidFill>
                  <a:schemeClr val="accent3"/>
                </a:solidFill>
                <a:ea typeface="+mj-ea"/>
              </a:rPr>
              <a:t>Solution: </a:t>
            </a:r>
            <a:r>
              <a:rPr lang="en-US" sz="4400" i="1" dirty="0">
                <a:solidFill>
                  <a:schemeClr val="accent3"/>
                </a:solidFill>
                <a:ea typeface="+mj-ea"/>
              </a:rPr>
              <a:t>t</a:t>
            </a:r>
            <a:r>
              <a:rPr lang="en-US" sz="4400" dirty="0">
                <a:solidFill>
                  <a:schemeClr val="accent3"/>
                </a:solidFill>
                <a:latin typeface="Times New Roman" pitchFamily="18" charset="0"/>
                <a:ea typeface="+mj-ea"/>
              </a:rPr>
              <a:t>-</a:t>
            </a:r>
            <a:r>
              <a:rPr lang="en-US" sz="4400" dirty="0">
                <a:solidFill>
                  <a:schemeClr val="accent3"/>
                </a:solidFill>
                <a:ea typeface="+mj-ea"/>
              </a:rPr>
              <a:t>Test for the Difference Between Means</a:t>
            </a:r>
            <a:endParaRPr lang="el-GR" altLang="en-US" sz="4400" dirty="0">
              <a:solidFill>
                <a:schemeClr val="accent3"/>
              </a:solidFill>
              <a:ea typeface="+mj-ea"/>
            </a:endParaRPr>
          </a:p>
        </p:txBody>
      </p:sp>
      <p:sp>
        <p:nvSpPr>
          <p:cNvPr id="27694" name="Footer Placeholder 2">
            <a:extLst>
              <a:ext uri="{FF2B5EF4-FFF2-40B4-BE49-F238E27FC236}">
                <a16:creationId xmlns:a16="http://schemas.microsoft.com/office/drawing/2014/main" xmlns="" id="{AD0120A6-0F78-40BD-B2BD-F68A9DDC8AE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pic>
        <p:nvPicPr>
          <p:cNvPr id="7" name="Picture 6" descr="A close up of text on a white background&#10;&#10;Description generated with very high confidence">
            <a:extLst>
              <a:ext uri="{FF2B5EF4-FFF2-40B4-BE49-F238E27FC236}">
                <a16:creationId xmlns:a16="http://schemas.microsoft.com/office/drawing/2014/main" xmlns="" id="{DBFF38B8-37B1-41BD-8D6A-C625DE3C98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6505" y="3126054"/>
            <a:ext cx="4605050" cy="3034116"/>
          </a:xfrm>
          <a:prstGeom prst="rect">
            <a:avLst/>
          </a:prstGeom>
        </p:spPr>
      </p:pic>
      <p:sp>
        <p:nvSpPr>
          <p:cNvPr id="8" name="Rectangle 7">
            <a:extLst>
              <a:ext uri="{FF2B5EF4-FFF2-40B4-BE49-F238E27FC236}">
                <a16:creationId xmlns:a16="http://schemas.microsoft.com/office/drawing/2014/main" xmlns="" id="{EFA751C4-CD6A-41A1-A458-3F1BFF65C9C3}"/>
              </a:ext>
            </a:extLst>
          </p:cNvPr>
          <p:cNvSpPr/>
          <p:nvPr/>
        </p:nvSpPr>
        <p:spPr>
          <a:xfrm>
            <a:off x="457200" y="3553015"/>
            <a:ext cx="3874808" cy="2677656"/>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There is not enough evidence at the 1% level of significance to conclude that the legislator’s performance rating has changed.</a:t>
            </a:r>
          </a:p>
        </p:txBody>
      </p:sp>
    </p:spTree>
    <p:extLst>
      <p:ext uri="{BB962C8B-B14F-4D97-AF65-F5344CB8AC3E}">
        <p14:creationId xmlns:p14="http://schemas.microsoft.com/office/powerpoint/2010/main" val="40556412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xmlns="" id="{B365ED7D-8148-4E04-84DE-B2633DCE872E}"/>
              </a:ext>
            </a:extLst>
          </p:cNvPr>
          <p:cNvSpPr>
            <a:spLocks noGrp="1"/>
          </p:cNvSpPr>
          <p:nvPr>
            <p:ph type="ctrTitle"/>
          </p:nvPr>
        </p:nvSpPr>
        <p:spPr/>
        <p:txBody>
          <a:bodyPr/>
          <a:lstStyle/>
          <a:p>
            <a:r>
              <a:rPr lang="en-US" altLang="en-US"/>
              <a:t>Section 8.3</a:t>
            </a:r>
          </a:p>
        </p:txBody>
      </p:sp>
      <p:sp>
        <p:nvSpPr>
          <p:cNvPr id="3" name="Subtitle 2">
            <a:extLst>
              <a:ext uri="{FF2B5EF4-FFF2-40B4-BE49-F238E27FC236}">
                <a16:creationId xmlns:a16="http://schemas.microsoft.com/office/drawing/2014/main" xmlns="" id="{B2C825FD-BB97-4696-922F-2FC3BA33A56E}"/>
              </a:ext>
            </a:extLst>
          </p:cNvPr>
          <p:cNvSpPr>
            <a:spLocks noGrp="1"/>
          </p:cNvSpPr>
          <p:nvPr>
            <p:ph type="subTitle" idx="1"/>
          </p:nvPr>
        </p:nvSpPr>
        <p:spPr/>
        <p:txBody>
          <a:bodyPr/>
          <a:lstStyle/>
          <a:p>
            <a:pPr>
              <a:buFont typeface="Arial" charset="0"/>
              <a:buNone/>
              <a:defRPr/>
            </a:pPr>
            <a:r>
              <a:rPr lang="en-US" altLang="en-US" dirty="0">
                <a:ea typeface="+mn-ea"/>
              </a:rPr>
              <a:t>Testing the Difference Between Means (Dependent Samples)</a:t>
            </a:r>
          </a:p>
        </p:txBody>
      </p:sp>
      <p:sp>
        <p:nvSpPr>
          <p:cNvPr id="13316" name="Footer Placeholder 2">
            <a:extLst>
              <a:ext uri="{FF2B5EF4-FFF2-40B4-BE49-F238E27FC236}">
                <a16:creationId xmlns:a16="http://schemas.microsoft.com/office/drawing/2014/main" xmlns="" id="{5497820A-A583-4374-99ED-08F0998EC50D}"/>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83999814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xmlns="" id="{0497BBD3-51FC-4A9A-9DF2-0E78DECBBADE}"/>
              </a:ext>
            </a:extLst>
          </p:cNvPr>
          <p:cNvSpPr>
            <a:spLocks noGrp="1"/>
          </p:cNvSpPr>
          <p:nvPr>
            <p:ph type="title"/>
          </p:nvPr>
        </p:nvSpPr>
        <p:spPr/>
        <p:txBody>
          <a:bodyPr/>
          <a:lstStyle/>
          <a:p>
            <a:pPr eaLnBrk="1" hangingPunct="1"/>
            <a:r>
              <a:rPr lang="en-US" altLang="en-US"/>
              <a:t>Section 8.3 Objectives</a:t>
            </a:r>
          </a:p>
        </p:txBody>
      </p:sp>
      <p:sp>
        <p:nvSpPr>
          <p:cNvPr id="14339" name="Content Placeholder 2">
            <a:extLst>
              <a:ext uri="{FF2B5EF4-FFF2-40B4-BE49-F238E27FC236}">
                <a16:creationId xmlns:a16="http://schemas.microsoft.com/office/drawing/2014/main" xmlns="" id="{3BBE7D04-5602-446C-9155-C7B8E052C41B}"/>
              </a:ext>
            </a:extLst>
          </p:cNvPr>
          <p:cNvSpPr>
            <a:spLocks noGrp="1"/>
          </p:cNvSpPr>
          <p:nvPr>
            <p:ph idx="1"/>
          </p:nvPr>
        </p:nvSpPr>
        <p:spPr/>
        <p:txBody>
          <a:bodyPr/>
          <a:lstStyle/>
          <a:p>
            <a:pPr eaLnBrk="1" hangingPunct="1"/>
            <a:r>
              <a:rPr lang="en-US" altLang="en-US"/>
              <a:t>How to perform a </a:t>
            </a:r>
            <a:r>
              <a:rPr lang="en-US" altLang="en-US" i="1"/>
              <a:t>t</a:t>
            </a:r>
            <a:r>
              <a:rPr lang="en-US" altLang="en-US"/>
              <a:t>-test to test the mean of the difference for a population of paired data</a:t>
            </a:r>
          </a:p>
        </p:txBody>
      </p:sp>
      <p:sp>
        <p:nvSpPr>
          <p:cNvPr id="14340" name="Footer Placeholder 2">
            <a:extLst>
              <a:ext uri="{FF2B5EF4-FFF2-40B4-BE49-F238E27FC236}">
                <a16:creationId xmlns:a16="http://schemas.microsoft.com/office/drawing/2014/main" xmlns="" id="{932234CA-CF00-4584-A92D-B78432D3560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22513977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xmlns="" id="{9D872A14-EA10-4FAB-8275-DCCA0D82C8DE}"/>
              </a:ext>
            </a:extLst>
          </p:cNvPr>
          <p:cNvSpPr txBox="1"/>
          <p:nvPr/>
        </p:nvSpPr>
        <p:spPr>
          <a:xfrm>
            <a:off x="457200" y="3730625"/>
            <a:ext cx="8323263" cy="946150"/>
          </a:xfrm>
          <a:prstGeom prst="rect">
            <a:avLst/>
          </a:prstGeom>
          <a:noFill/>
        </p:spPr>
        <p:txBody>
          <a:bodyPr>
            <a:spAutoFit/>
          </a:bodyPr>
          <a:lstStyle/>
          <a:p>
            <a:pPr marL="347663" indent="-347663" eaLnBrk="1" hangingPunct="1">
              <a:buClr>
                <a:schemeClr val="accent1"/>
              </a:buClr>
              <a:buFont typeface="Arial" pitchFamily="34" charset="0"/>
              <a:buChar char="•"/>
              <a:defRPr/>
            </a:pPr>
            <a:r>
              <a:rPr lang="en-US" sz="2800" dirty="0">
                <a:solidFill>
                  <a:prstClr val="black"/>
                </a:solidFill>
                <a:latin typeface="Times New Roman" pitchFamily="18" charset="0"/>
                <a:ea typeface="+mn-ea"/>
                <a:cs typeface="Times New Roman" pitchFamily="18" charset="0"/>
              </a:rPr>
              <a:t>The test statistic is the mean     of these differences.</a:t>
            </a:r>
          </a:p>
          <a:p>
            <a:pPr marL="804863" lvl="1" indent="-347663" eaLnBrk="1" hangingPunct="1">
              <a:buClr>
                <a:schemeClr val="accent1"/>
              </a:buClr>
              <a:buFont typeface="Wingdings" pitchFamily="2" charset="2"/>
              <a:buChar char="§"/>
              <a:defRPr/>
            </a:pPr>
            <a:r>
              <a:rPr lang="en-US" sz="2800" dirty="0">
                <a:solidFill>
                  <a:prstClr val="black"/>
                </a:solidFill>
                <a:latin typeface="Times New Roman" pitchFamily="18" charset="0"/>
                <a:ea typeface="+mn-ea"/>
                <a:cs typeface="Times New Roman" pitchFamily="18" charset="0"/>
              </a:rPr>
              <a:t> </a:t>
            </a:r>
            <a:endParaRPr lang="en-US" sz="2800" dirty="0">
              <a:latin typeface="+mn-lt"/>
              <a:ea typeface="+mn-ea"/>
              <a:cs typeface="Arial" charset="0"/>
            </a:endParaRPr>
          </a:p>
        </p:txBody>
      </p:sp>
      <p:sp>
        <p:nvSpPr>
          <p:cNvPr id="15363" name="Rectangle 2">
            <a:extLst>
              <a:ext uri="{FF2B5EF4-FFF2-40B4-BE49-F238E27FC236}">
                <a16:creationId xmlns:a16="http://schemas.microsoft.com/office/drawing/2014/main" xmlns="" id="{82DE1FD9-F85B-4E3C-B1AF-DF33AC8933FA}"/>
              </a:ext>
            </a:extLst>
          </p:cNvPr>
          <p:cNvSpPr>
            <a:spLocks noGrp="1" noChangeArrowheads="1"/>
          </p:cNvSpPr>
          <p:nvPr>
            <p:ph type="title"/>
          </p:nvPr>
        </p:nvSpPr>
        <p:spPr>
          <a:noFill/>
        </p:spPr>
        <p:txBody>
          <a:bodyPr/>
          <a:lstStyle/>
          <a:p>
            <a:pPr eaLnBrk="1" hangingPunct="1"/>
            <a:r>
              <a:rPr lang="en-US" altLang="en-US" i="1"/>
              <a:t>t</a:t>
            </a:r>
            <a:r>
              <a:rPr lang="en-US" altLang="en-US">
                <a:latin typeface="Times New Roman" panose="02020603050405020304" pitchFamily="18" charset="0"/>
              </a:rPr>
              <a:t>-</a:t>
            </a:r>
            <a:r>
              <a:rPr lang="en-US" altLang="en-US"/>
              <a:t>Test for the Difference Between Means</a:t>
            </a:r>
          </a:p>
        </p:txBody>
      </p:sp>
      <p:sp>
        <p:nvSpPr>
          <p:cNvPr id="15364" name="Content Placeholder 11">
            <a:extLst>
              <a:ext uri="{FF2B5EF4-FFF2-40B4-BE49-F238E27FC236}">
                <a16:creationId xmlns:a16="http://schemas.microsoft.com/office/drawing/2014/main" xmlns="" id="{4078AC0A-0490-49FD-97B8-55F664454510}"/>
              </a:ext>
            </a:extLst>
          </p:cNvPr>
          <p:cNvSpPr>
            <a:spLocks noGrp="1"/>
          </p:cNvSpPr>
          <p:nvPr>
            <p:ph idx="1"/>
          </p:nvPr>
        </p:nvSpPr>
        <p:spPr/>
        <p:txBody>
          <a:bodyPr/>
          <a:lstStyle/>
          <a:p>
            <a:r>
              <a:rPr lang="en-US" altLang="en-US"/>
              <a:t>To perform a two-sample hypothesis test with dependent samples, the difference between each data pair is first found:</a:t>
            </a:r>
          </a:p>
          <a:p>
            <a:pPr lvl="1"/>
            <a:r>
              <a:rPr lang="en-US" altLang="en-US" i="1">
                <a:ea typeface="Times New Roman" panose="02020603050405020304" pitchFamily="18" charset="0"/>
              </a:rPr>
              <a:t>d = x</a:t>
            </a:r>
            <a:r>
              <a:rPr lang="en-US" altLang="en-US" baseline="-25000">
                <a:ea typeface="Times New Roman" panose="02020603050405020304" pitchFamily="18" charset="0"/>
              </a:rPr>
              <a:t>1</a:t>
            </a:r>
            <a:r>
              <a:rPr lang="en-US" altLang="en-US">
                <a:ea typeface="Times New Roman" panose="02020603050405020304" pitchFamily="18" charset="0"/>
              </a:rPr>
              <a:t> – </a:t>
            </a:r>
            <a:r>
              <a:rPr lang="en-US" altLang="en-US" i="1">
                <a:ea typeface="Times New Roman" panose="02020603050405020304" pitchFamily="18" charset="0"/>
              </a:rPr>
              <a:t>x</a:t>
            </a:r>
            <a:r>
              <a:rPr lang="en-US" altLang="en-US" baseline="-25000">
                <a:ea typeface="Times New Roman" panose="02020603050405020304" pitchFamily="18" charset="0"/>
              </a:rPr>
              <a:t>2</a:t>
            </a:r>
            <a:r>
              <a:rPr lang="en-US" altLang="en-US">
                <a:ea typeface="Times New Roman" panose="02020603050405020304" pitchFamily="18" charset="0"/>
              </a:rPr>
              <a:t>  </a:t>
            </a:r>
            <a:r>
              <a:rPr lang="en-US" altLang="en-US" sz="2400">
                <a:solidFill>
                  <a:schemeClr val="accent2"/>
                </a:solidFill>
                <a:ea typeface="Times New Roman" panose="02020603050405020304" pitchFamily="18" charset="0"/>
              </a:rPr>
              <a:t>Difference between entries for a data pair</a:t>
            </a:r>
          </a:p>
          <a:p>
            <a:pPr>
              <a:buFont typeface="Arial" panose="020B0604020202020204" pitchFamily="34" charset="0"/>
              <a:buNone/>
            </a:pPr>
            <a:endParaRPr lang="en-US" altLang="en-US"/>
          </a:p>
        </p:txBody>
      </p:sp>
      <p:graphicFrame>
        <p:nvGraphicFramePr>
          <p:cNvPr id="17410" name="Object 10">
            <a:extLst>
              <a:ext uri="{FF2B5EF4-FFF2-40B4-BE49-F238E27FC236}">
                <a16:creationId xmlns:a16="http://schemas.microsoft.com/office/drawing/2014/main" xmlns="" id="{7BB82DDD-47DC-4A2A-86B4-0C5BAC46F0A3}"/>
              </a:ext>
            </a:extLst>
          </p:cNvPr>
          <p:cNvGraphicFramePr>
            <a:graphicFrameLocks noChangeAspect="1"/>
          </p:cNvGraphicFramePr>
          <p:nvPr/>
        </p:nvGraphicFramePr>
        <p:xfrm>
          <a:off x="4981575" y="3760788"/>
          <a:ext cx="311150" cy="407987"/>
        </p:xfrm>
        <a:graphic>
          <a:graphicData uri="http://schemas.openxmlformats.org/presentationml/2006/ole">
            <mc:AlternateContent xmlns:mc="http://schemas.openxmlformats.org/markup-compatibility/2006">
              <mc:Choice xmlns:v="urn:schemas-microsoft-com:vml" Requires="v">
                <p:oleObj spid="_x0000_s10284" name="Equation" r:id="rId3" imgW="241091" imgH="317225" progId="Equation.DSMT4">
                  <p:embed/>
                </p:oleObj>
              </mc:Choice>
              <mc:Fallback>
                <p:oleObj name="Equation" r:id="rId3" imgW="241091" imgH="317225" progId="Equation.DSMT4">
                  <p:embed/>
                  <p:pic>
                    <p:nvPicPr>
                      <p:cNvPr id="17410" name="Object 10">
                        <a:extLst>
                          <a:ext uri="{FF2B5EF4-FFF2-40B4-BE49-F238E27FC236}">
                            <a16:creationId xmlns:a16="http://schemas.microsoft.com/office/drawing/2014/main" xmlns="" id="{7BB82DDD-47DC-4A2A-86B4-0C5BAC46F0A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81575" y="3760788"/>
                        <a:ext cx="311150" cy="407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7411" name="Object 14">
            <a:extLst>
              <a:ext uri="{FF2B5EF4-FFF2-40B4-BE49-F238E27FC236}">
                <a16:creationId xmlns:a16="http://schemas.microsoft.com/office/drawing/2014/main" xmlns="" id="{D4BCC868-F55D-4983-8A33-9E2E778870F4}"/>
              </a:ext>
            </a:extLst>
          </p:cNvPr>
          <p:cNvGraphicFramePr>
            <a:graphicFrameLocks noChangeAspect="1"/>
          </p:cNvGraphicFramePr>
          <p:nvPr/>
        </p:nvGraphicFramePr>
        <p:xfrm>
          <a:off x="1401763" y="4252913"/>
          <a:ext cx="1016000" cy="622300"/>
        </p:xfrm>
        <a:graphic>
          <a:graphicData uri="http://schemas.openxmlformats.org/presentationml/2006/ole">
            <mc:AlternateContent xmlns:mc="http://schemas.openxmlformats.org/markup-compatibility/2006">
              <mc:Choice xmlns:v="urn:schemas-microsoft-com:vml" Requires="v">
                <p:oleObj spid="_x0000_s10285" name="Equation" r:id="rId5" imgW="1016000" imgH="622300" progId="Equation.DSMT4">
                  <p:embed/>
                </p:oleObj>
              </mc:Choice>
              <mc:Fallback>
                <p:oleObj name="Equation" r:id="rId5" imgW="1016000" imgH="622300" progId="Equation.DSMT4">
                  <p:embed/>
                  <p:pic>
                    <p:nvPicPr>
                      <p:cNvPr id="17411" name="Object 14">
                        <a:extLst>
                          <a:ext uri="{FF2B5EF4-FFF2-40B4-BE49-F238E27FC236}">
                            <a16:creationId xmlns:a16="http://schemas.microsoft.com/office/drawing/2014/main" xmlns="" id="{D4BCC868-F55D-4983-8A33-9E2E778870F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01763" y="4252913"/>
                        <a:ext cx="1016000" cy="622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2" name="Rectangle 15">
            <a:extLst>
              <a:ext uri="{FF2B5EF4-FFF2-40B4-BE49-F238E27FC236}">
                <a16:creationId xmlns:a16="http://schemas.microsoft.com/office/drawing/2014/main" xmlns="" id="{9EC5B047-C5E0-461B-82E4-452908472C4A}"/>
              </a:ext>
            </a:extLst>
          </p:cNvPr>
          <p:cNvSpPr>
            <a:spLocks noChangeArrowheads="1"/>
          </p:cNvSpPr>
          <p:nvPr/>
        </p:nvSpPr>
        <p:spPr bwMode="auto">
          <a:xfrm>
            <a:off x="2727325" y="4178300"/>
            <a:ext cx="5380038"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2400">
                <a:solidFill>
                  <a:schemeClr val="accent2"/>
                </a:solidFill>
              </a:rPr>
              <a:t>Mean of the differences between paired data entries in the dependent samples</a:t>
            </a:r>
          </a:p>
        </p:txBody>
      </p:sp>
      <p:sp>
        <p:nvSpPr>
          <p:cNvPr id="15368" name="Footer Placeholder 2">
            <a:extLst>
              <a:ext uri="{FF2B5EF4-FFF2-40B4-BE49-F238E27FC236}">
                <a16:creationId xmlns:a16="http://schemas.microsoft.com/office/drawing/2014/main" xmlns="" id="{3EADA766-3330-413E-8FB9-6CCCCA7DB75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197255618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4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4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Picture 3" descr="A close up of a logo&#10;&#10;Description generated with very high confidence">
            <a:extLst>
              <a:ext uri="{FF2B5EF4-FFF2-40B4-BE49-F238E27FC236}">
                <a16:creationId xmlns:a16="http://schemas.microsoft.com/office/drawing/2014/main" xmlns="" id="{D9248D8D-FBD7-4E12-BEA5-98C699FF158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3285" y="4272906"/>
            <a:ext cx="4172075" cy="2143769"/>
          </a:xfrm>
          <a:prstGeom prst="rect">
            <a:avLst/>
          </a:prstGeom>
        </p:spPr>
      </p:pic>
      <p:sp>
        <p:nvSpPr>
          <p:cNvPr id="16386" name="Rectangle 2">
            <a:extLst>
              <a:ext uri="{FF2B5EF4-FFF2-40B4-BE49-F238E27FC236}">
                <a16:creationId xmlns:a16="http://schemas.microsoft.com/office/drawing/2014/main" xmlns="" id="{F6099316-4BC4-47D5-8BE0-737A9F69DCAB}"/>
              </a:ext>
            </a:extLst>
          </p:cNvPr>
          <p:cNvSpPr>
            <a:spLocks noGrp="1" noChangeArrowheads="1"/>
          </p:cNvSpPr>
          <p:nvPr>
            <p:ph type="title"/>
          </p:nvPr>
        </p:nvSpPr>
        <p:spPr>
          <a:xfrm>
            <a:off x="457200" y="139700"/>
            <a:ext cx="8229600" cy="1143000"/>
          </a:xfrm>
          <a:noFill/>
        </p:spPr>
        <p:txBody>
          <a:bodyPr/>
          <a:lstStyle/>
          <a:p>
            <a:pPr eaLnBrk="1" hangingPunct="1"/>
            <a:r>
              <a:rPr lang="en-US" altLang="en-US" i="1" dirty="0"/>
              <a:t>t</a:t>
            </a:r>
            <a:r>
              <a:rPr lang="en-US" altLang="en-US" dirty="0">
                <a:latin typeface="Times New Roman" panose="02020603050405020304" pitchFamily="18" charset="0"/>
              </a:rPr>
              <a:t>-</a:t>
            </a:r>
            <a:r>
              <a:rPr lang="en-US" altLang="en-US" dirty="0"/>
              <a:t>Test for the Difference Between Means</a:t>
            </a:r>
          </a:p>
        </p:txBody>
      </p:sp>
      <mc:AlternateContent xmlns:mc="http://schemas.openxmlformats.org/markup-compatibility/2006" xmlns:a14="http://schemas.microsoft.com/office/drawing/2010/main">
        <mc:Choice Requires="a14">
          <p:sp>
            <p:nvSpPr>
              <p:cNvPr id="18" name="Content Placeholder 17">
                <a:extLst>
                  <a:ext uri="{FF2B5EF4-FFF2-40B4-BE49-F238E27FC236}">
                    <a16:creationId xmlns:a16="http://schemas.microsoft.com/office/drawing/2014/main" xmlns="" id="{05EFED02-191E-4D4A-87B1-49AE5B25F153}"/>
                  </a:ext>
                </a:extLst>
              </p:cNvPr>
              <p:cNvSpPr>
                <a:spLocks noGrp="1"/>
              </p:cNvSpPr>
              <p:nvPr>
                <p:ph idx="1"/>
              </p:nvPr>
            </p:nvSpPr>
            <p:spPr>
              <a:xfrm>
                <a:off x="454170" y="1300163"/>
                <a:ext cx="8229600" cy="4369118"/>
              </a:xfrm>
            </p:spPr>
            <p:txBody>
              <a:bodyPr/>
              <a:lstStyle/>
              <a:p>
                <a:pPr>
                  <a:buFont typeface="Arial" panose="020B0604020202020204" pitchFamily="34" charset="0"/>
                  <a:buNone/>
                </a:pPr>
                <a:r>
                  <a:rPr lang="en-US" altLang="en-US" sz="2400" dirty="0"/>
                  <a:t>Three conditions are required to conduct the test.</a:t>
                </a:r>
              </a:p>
              <a:p>
                <a:pPr>
                  <a:buFont typeface="Arial" panose="020B0604020202020204" pitchFamily="34" charset="0"/>
                  <a:buAutoNum type="arabicPeriod"/>
                </a:pPr>
                <a:r>
                  <a:rPr lang="en-US" altLang="en-US" sz="2400" dirty="0"/>
                  <a:t>The samples must be randomly selected.</a:t>
                </a:r>
              </a:p>
              <a:p>
                <a:pPr>
                  <a:buFont typeface="Arial" panose="020B0604020202020204" pitchFamily="34" charset="0"/>
                  <a:buAutoNum type="arabicPeriod"/>
                </a:pPr>
                <a:r>
                  <a:rPr lang="en-US" altLang="en-US" sz="2400" dirty="0"/>
                  <a:t>The samples must be dependent (paired).</a:t>
                </a:r>
              </a:p>
              <a:p>
                <a:pPr>
                  <a:buFont typeface="Arial" panose="020B0604020202020204" pitchFamily="34" charset="0"/>
                  <a:buAutoNum type="arabicPeriod"/>
                </a:pPr>
                <a:r>
                  <a:rPr lang="en-US" altLang="en-US" sz="2400" dirty="0"/>
                  <a:t>Both populations must be normally distributed or the number </a:t>
                </a:r>
                <a:r>
                  <a:rPr lang="en-US" altLang="en-US" sz="2400" i="1" dirty="0"/>
                  <a:t>n </a:t>
                </a:r>
                <a:r>
                  <a:rPr lang="en-US" altLang="en-US" sz="2400" dirty="0"/>
                  <a:t>of pairs of data is at least 30.</a:t>
                </a:r>
              </a:p>
              <a:p>
                <a:pPr marL="0" indent="0">
                  <a:buNone/>
                </a:pPr>
                <a:r>
                  <a:rPr lang="en-US" altLang="en-US" sz="2400" dirty="0"/>
                  <a:t>If these conditions are met, then the </a:t>
                </a:r>
                <a:r>
                  <a:rPr lang="en-US" altLang="en-US" sz="2400" b="1" dirty="0"/>
                  <a:t>sampling distribution for </a:t>
                </a:r>
                <a14:m>
                  <m:oMath xmlns:m="http://schemas.openxmlformats.org/officeDocument/2006/math">
                    <m:acc>
                      <m:accPr>
                        <m:chr m:val="̅"/>
                        <m:ctrlPr>
                          <a:rPr lang="en-US" altLang="en-US" sz="2400" b="1" i="1" smtClean="0">
                            <a:latin typeface="Cambria Math" panose="02040503050406030204" pitchFamily="18" charset="0"/>
                          </a:rPr>
                        </m:ctrlPr>
                      </m:accPr>
                      <m:e>
                        <m:r>
                          <m:rPr>
                            <m:nor/>
                          </m:rPr>
                          <a:rPr lang="en-US" altLang="en-US" sz="2400" b="1" i="1" dirty="0"/>
                          <m:t>d</m:t>
                        </m:r>
                      </m:e>
                    </m:acc>
                  </m:oMath>
                </a14:m>
                <a:r>
                  <a:rPr lang="en-US" altLang="en-US" sz="2400" b="1" dirty="0"/>
                  <a:t>, the mean of the differences of the paired data entries in the dependent samples</a:t>
                </a:r>
                <a:r>
                  <a:rPr lang="en-US" altLang="en-US" sz="2400" dirty="0"/>
                  <a:t>, is approximated </a:t>
                </a:r>
                <a:br>
                  <a:rPr lang="en-US" altLang="en-US" sz="2400" dirty="0"/>
                </a:br>
                <a:r>
                  <a:rPr lang="en-US" altLang="en-US" sz="2400" dirty="0"/>
                  <a:t>by a </a:t>
                </a:r>
                <a:r>
                  <a:rPr lang="en-US" altLang="en-US" sz="2400" i="1" dirty="0"/>
                  <a:t>t</a:t>
                </a:r>
                <a:r>
                  <a:rPr lang="en-US" altLang="en-US" sz="2400" dirty="0"/>
                  <a:t>-distribution with </a:t>
                </a:r>
                <a:r>
                  <a:rPr lang="en-US" altLang="en-US" sz="2400" i="1" dirty="0"/>
                  <a:t>n</a:t>
                </a:r>
                <a:r>
                  <a:rPr lang="en-US" altLang="en-US" sz="2400" dirty="0"/>
                  <a:t> – 1 </a:t>
                </a:r>
                <a:br>
                  <a:rPr lang="en-US" altLang="en-US" sz="2400" dirty="0"/>
                </a:br>
                <a:r>
                  <a:rPr lang="en-US" altLang="en-US" sz="2400" dirty="0"/>
                  <a:t>degrees of freedom, where </a:t>
                </a:r>
                <a:r>
                  <a:rPr lang="en-US" altLang="en-US" sz="2400" i="1" dirty="0"/>
                  <a:t>n</a:t>
                </a:r>
                <a:r>
                  <a:rPr lang="en-US" altLang="en-US" sz="2400" dirty="0"/>
                  <a:t> </a:t>
                </a:r>
                <a:br>
                  <a:rPr lang="en-US" altLang="en-US" sz="2400" dirty="0"/>
                </a:br>
                <a:r>
                  <a:rPr lang="en-US" altLang="en-US" sz="2400" dirty="0"/>
                  <a:t>is the number of data pairs.</a:t>
                </a:r>
              </a:p>
            </p:txBody>
          </p:sp>
        </mc:Choice>
        <mc:Fallback xmlns="">
          <p:sp>
            <p:nvSpPr>
              <p:cNvPr id="18" name="Content Placeholder 17">
                <a:extLst>
                  <a:ext uri="{FF2B5EF4-FFF2-40B4-BE49-F238E27FC236}">
                    <a16:creationId xmlns:a16="http://schemas.microsoft.com/office/drawing/2014/main" id="{05EFED02-191E-4D4A-87B1-49AE5B25F153}"/>
                  </a:ext>
                </a:extLst>
              </p:cNvPr>
              <p:cNvSpPr>
                <a:spLocks noGrp="1" noRot="1" noChangeAspect="1" noMove="1" noResize="1" noEditPoints="1" noAdjustHandles="1" noChangeArrowheads="1" noChangeShapeType="1" noTextEdit="1"/>
              </p:cNvSpPr>
              <p:nvPr>
                <p:ph idx="1"/>
              </p:nvPr>
            </p:nvSpPr>
            <p:spPr>
              <a:xfrm>
                <a:off x="454170" y="1300163"/>
                <a:ext cx="8229600" cy="4369118"/>
              </a:xfrm>
              <a:blipFill>
                <a:blip r:embed="rId3"/>
                <a:stretch>
                  <a:fillRect l="-1185" t="-1116" r="-2519" b="-4184"/>
                </a:stretch>
              </a:blipFill>
            </p:spPr>
            <p:txBody>
              <a:bodyPr/>
              <a:lstStyle/>
              <a:p>
                <a:r>
                  <a:rPr lang="en-US">
                    <a:noFill/>
                  </a:rPr>
                  <a:t> </a:t>
                </a:r>
              </a:p>
            </p:txBody>
          </p:sp>
        </mc:Fallback>
      </mc:AlternateContent>
      <p:sp>
        <p:nvSpPr>
          <p:cNvPr id="16389" name="Rectangle 44">
            <a:extLst>
              <a:ext uri="{FF2B5EF4-FFF2-40B4-BE49-F238E27FC236}">
                <a16:creationId xmlns:a16="http://schemas.microsoft.com/office/drawing/2014/main" xmlns="" id="{B8378485-8CFB-4174-93F0-909025D63157}"/>
              </a:ext>
            </a:extLst>
          </p:cNvPr>
          <p:cNvSpPr>
            <a:spLocks noChangeArrowheads="1"/>
          </p:cNvSpPr>
          <p:nvPr/>
        </p:nvSpPr>
        <p:spPr bwMode="auto">
          <a:xfrm>
            <a:off x="396875" y="1354138"/>
            <a:ext cx="84740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p>
        </p:txBody>
      </p:sp>
      <p:sp>
        <p:nvSpPr>
          <p:cNvPr id="16391" name="Footer Placeholder 2">
            <a:extLst>
              <a:ext uri="{FF2B5EF4-FFF2-40B4-BE49-F238E27FC236}">
                <a16:creationId xmlns:a16="http://schemas.microsoft.com/office/drawing/2014/main" xmlns="" id="{11D63094-57D5-4EFF-814B-9B500B7A2FF9}"/>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320692335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xmlns="" id="{E40E722A-C5E2-4D7F-8F9A-DF74907543A4}"/>
              </a:ext>
            </a:extLst>
          </p:cNvPr>
          <p:cNvSpPr>
            <a:spLocks noGrp="1" noChangeArrowheads="1"/>
          </p:cNvSpPr>
          <p:nvPr>
            <p:ph type="title"/>
          </p:nvPr>
        </p:nvSpPr>
        <p:spPr>
          <a:noFill/>
        </p:spPr>
        <p:txBody>
          <a:bodyPr/>
          <a:lstStyle/>
          <a:p>
            <a:pPr eaLnBrk="1" hangingPunct="1"/>
            <a:r>
              <a:rPr lang="en-US" altLang="en-US" dirty="0"/>
              <a:t>Symbols used for the </a:t>
            </a:r>
            <a:r>
              <a:rPr lang="en-US" altLang="en-US" i="1" dirty="0"/>
              <a:t>t</a:t>
            </a:r>
            <a:r>
              <a:rPr lang="en-US" altLang="en-US" dirty="0">
                <a:latin typeface="Times New Roman" panose="02020603050405020304" pitchFamily="18" charset="0"/>
              </a:rPr>
              <a:t>-</a:t>
            </a:r>
            <a:r>
              <a:rPr lang="en-US" altLang="en-US" dirty="0"/>
              <a:t>Test for </a:t>
            </a:r>
            <a:r>
              <a:rPr lang="el-GR" altLang="en-US" i="1" dirty="0">
                <a:latin typeface="Times New Roman" panose="02020603050405020304" pitchFamily="18" charset="0"/>
                <a:cs typeface="Times New Roman" panose="02020603050405020304" pitchFamily="18" charset="0"/>
              </a:rPr>
              <a:t>μ</a:t>
            </a:r>
            <a:r>
              <a:rPr lang="en-US" altLang="en-US" i="1" baseline="-25000" dirty="0">
                <a:latin typeface="Times New Roman" panose="02020603050405020304" pitchFamily="18" charset="0"/>
                <a:cs typeface="Times New Roman" panose="02020603050405020304" pitchFamily="18" charset="0"/>
              </a:rPr>
              <a:t>d</a:t>
            </a:r>
            <a:endParaRPr lang="en-US" altLang="en-US" i="1" dirty="0"/>
          </a:p>
        </p:txBody>
      </p:sp>
      <p:sp>
        <p:nvSpPr>
          <p:cNvPr id="17411" name="Text Box 107">
            <a:extLst>
              <a:ext uri="{FF2B5EF4-FFF2-40B4-BE49-F238E27FC236}">
                <a16:creationId xmlns:a16="http://schemas.microsoft.com/office/drawing/2014/main" xmlns="" id="{DF18DA5C-18F8-4B7D-9505-172D4213C3A6}"/>
              </a:ext>
            </a:extLst>
          </p:cNvPr>
          <p:cNvSpPr txBox="1">
            <a:spLocks noChangeArrowheads="1"/>
          </p:cNvSpPr>
          <p:nvPr/>
        </p:nvSpPr>
        <p:spPr bwMode="auto">
          <a:xfrm>
            <a:off x="2117725" y="2187575"/>
            <a:ext cx="457041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a:t>The number of pairs of data</a:t>
            </a:r>
          </a:p>
        </p:txBody>
      </p:sp>
      <p:sp>
        <p:nvSpPr>
          <p:cNvPr id="1129582" name="Text Box 110">
            <a:extLst>
              <a:ext uri="{FF2B5EF4-FFF2-40B4-BE49-F238E27FC236}">
                <a16:creationId xmlns:a16="http://schemas.microsoft.com/office/drawing/2014/main" xmlns="" id="{471ADC9B-E415-4D42-A498-8DD560A38C45}"/>
              </a:ext>
            </a:extLst>
          </p:cNvPr>
          <p:cNvSpPr txBox="1">
            <a:spLocks noChangeArrowheads="1"/>
          </p:cNvSpPr>
          <p:nvPr/>
        </p:nvSpPr>
        <p:spPr bwMode="auto">
          <a:xfrm>
            <a:off x="2117725" y="2984500"/>
            <a:ext cx="70104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a:t>The difference between entries for a data pair,</a:t>
            </a:r>
            <a:br>
              <a:rPr lang="en-US" altLang="en-US"/>
            </a:br>
            <a:r>
              <a:rPr lang="en-US" altLang="en-US"/>
              <a:t> </a:t>
            </a:r>
            <a:r>
              <a:rPr lang="en-US" altLang="en-US" i="1"/>
              <a:t>d</a:t>
            </a:r>
            <a:r>
              <a:rPr lang="en-US" altLang="en-US"/>
              <a:t> = </a:t>
            </a:r>
            <a:r>
              <a:rPr lang="en-US" altLang="en-US" i="1"/>
              <a:t>x</a:t>
            </a:r>
            <a:r>
              <a:rPr lang="en-US" altLang="en-US" baseline="-25000"/>
              <a:t>1</a:t>
            </a:r>
            <a:r>
              <a:rPr lang="en-US" altLang="en-US"/>
              <a:t> – </a:t>
            </a:r>
            <a:r>
              <a:rPr lang="en-US" altLang="en-US" i="1"/>
              <a:t>x</a:t>
            </a:r>
            <a:r>
              <a:rPr lang="en-US" altLang="en-US" baseline="-25000"/>
              <a:t>2</a:t>
            </a:r>
            <a:r>
              <a:rPr lang="en-US" altLang="en-US"/>
              <a:t> </a:t>
            </a:r>
          </a:p>
        </p:txBody>
      </p:sp>
      <p:graphicFrame>
        <p:nvGraphicFramePr>
          <p:cNvPr id="1129587" name="Object 115">
            <a:extLst>
              <a:ext uri="{FF2B5EF4-FFF2-40B4-BE49-F238E27FC236}">
                <a16:creationId xmlns:a16="http://schemas.microsoft.com/office/drawing/2014/main" xmlns="" id="{354CE9C7-5A27-485D-851B-9E4B39658123}"/>
              </a:ext>
            </a:extLst>
          </p:cNvPr>
          <p:cNvGraphicFramePr>
            <a:graphicFrameLocks noChangeAspect="1"/>
          </p:cNvGraphicFramePr>
          <p:nvPr/>
        </p:nvGraphicFramePr>
        <p:xfrm>
          <a:off x="808038" y="4275138"/>
          <a:ext cx="447675" cy="479425"/>
        </p:xfrm>
        <a:graphic>
          <a:graphicData uri="http://schemas.openxmlformats.org/presentationml/2006/ole">
            <mc:AlternateContent xmlns:mc="http://schemas.openxmlformats.org/markup-compatibility/2006">
              <mc:Choice xmlns:v="urn:schemas-microsoft-com:vml" Requires="v">
                <p:oleObj spid="_x0000_s12311" name="Equation" r:id="rId3" imgW="355446" imgH="380835" progId="Equation.DSMT4">
                  <p:embed/>
                </p:oleObj>
              </mc:Choice>
              <mc:Fallback>
                <p:oleObj name="Equation" r:id="rId3" imgW="355446" imgH="380835" progId="Equation.DSMT4">
                  <p:embed/>
                  <p:pic>
                    <p:nvPicPr>
                      <p:cNvPr id="1129587" name="Object 115">
                        <a:extLst>
                          <a:ext uri="{FF2B5EF4-FFF2-40B4-BE49-F238E27FC236}">
                            <a16:creationId xmlns:a16="http://schemas.microsoft.com/office/drawing/2014/main" xmlns="" id="{354CE9C7-5A27-485D-851B-9E4B3965812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8038" y="4275138"/>
                        <a:ext cx="447675" cy="479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1129588" name="Text Box 116">
            <a:extLst>
              <a:ext uri="{FF2B5EF4-FFF2-40B4-BE49-F238E27FC236}">
                <a16:creationId xmlns:a16="http://schemas.microsoft.com/office/drawing/2014/main" xmlns="" id="{02B69660-FB91-4620-97AA-126F02F9DB25}"/>
              </a:ext>
            </a:extLst>
          </p:cNvPr>
          <p:cNvSpPr txBox="1">
            <a:spLocks noChangeArrowheads="1"/>
          </p:cNvSpPr>
          <p:nvPr/>
        </p:nvSpPr>
        <p:spPr bwMode="auto">
          <a:xfrm>
            <a:off x="2117725" y="4213225"/>
            <a:ext cx="70104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a:t>The hypothesized mean of the differences of paired data in the population</a:t>
            </a:r>
          </a:p>
        </p:txBody>
      </p:sp>
      <p:sp>
        <p:nvSpPr>
          <p:cNvPr id="18" name="TextBox 17">
            <a:extLst>
              <a:ext uri="{FF2B5EF4-FFF2-40B4-BE49-F238E27FC236}">
                <a16:creationId xmlns:a16="http://schemas.microsoft.com/office/drawing/2014/main" xmlns="" id="{7CCE3C47-9950-495E-B8E0-EF342C1A7BE1}"/>
              </a:ext>
            </a:extLst>
          </p:cNvPr>
          <p:cNvSpPr txBox="1"/>
          <p:nvPr/>
        </p:nvSpPr>
        <p:spPr>
          <a:xfrm>
            <a:off x="808038" y="2173288"/>
            <a:ext cx="682625" cy="519112"/>
          </a:xfrm>
          <a:prstGeom prst="rect">
            <a:avLst/>
          </a:prstGeom>
          <a:noFill/>
        </p:spPr>
        <p:txBody>
          <a:bodyPr>
            <a:spAutoFit/>
          </a:bodyPr>
          <a:lstStyle/>
          <a:p>
            <a:pPr eaLnBrk="1" hangingPunct="1">
              <a:defRPr/>
            </a:pPr>
            <a:r>
              <a:rPr lang="en-US" sz="2800" i="1" dirty="0">
                <a:latin typeface="+mn-lt"/>
                <a:ea typeface="+mn-ea"/>
                <a:cs typeface="Arial" charset="0"/>
              </a:rPr>
              <a:t>n</a:t>
            </a:r>
          </a:p>
        </p:txBody>
      </p:sp>
      <p:sp>
        <p:nvSpPr>
          <p:cNvPr id="19" name="TextBox 18">
            <a:extLst>
              <a:ext uri="{FF2B5EF4-FFF2-40B4-BE49-F238E27FC236}">
                <a16:creationId xmlns:a16="http://schemas.microsoft.com/office/drawing/2014/main" xmlns="" id="{831BF6D9-8706-467A-A861-761D5FB5A040}"/>
              </a:ext>
            </a:extLst>
          </p:cNvPr>
          <p:cNvSpPr txBox="1"/>
          <p:nvPr/>
        </p:nvSpPr>
        <p:spPr>
          <a:xfrm>
            <a:off x="808038" y="2987675"/>
            <a:ext cx="593725" cy="519113"/>
          </a:xfrm>
          <a:prstGeom prst="rect">
            <a:avLst/>
          </a:prstGeom>
          <a:noFill/>
        </p:spPr>
        <p:txBody>
          <a:bodyPr>
            <a:spAutoFit/>
          </a:bodyPr>
          <a:lstStyle/>
          <a:p>
            <a:pPr eaLnBrk="1" hangingPunct="1">
              <a:defRPr/>
            </a:pPr>
            <a:r>
              <a:rPr lang="en-US" sz="2800" i="1" dirty="0">
                <a:latin typeface="+mn-lt"/>
                <a:ea typeface="+mn-ea"/>
                <a:cs typeface="Arial" charset="0"/>
              </a:rPr>
              <a:t>d</a:t>
            </a:r>
          </a:p>
        </p:txBody>
      </p:sp>
      <p:grpSp>
        <p:nvGrpSpPr>
          <p:cNvPr id="17417" name="Group 24">
            <a:extLst>
              <a:ext uri="{FF2B5EF4-FFF2-40B4-BE49-F238E27FC236}">
                <a16:creationId xmlns:a16="http://schemas.microsoft.com/office/drawing/2014/main" xmlns="" id="{D18CC741-2AFD-4CF2-8D9A-2AE36FDE926E}"/>
              </a:ext>
            </a:extLst>
          </p:cNvPr>
          <p:cNvGrpSpPr>
            <a:grpSpLocks/>
          </p:cNvGrpSpPr>
          <p:nvPr/>
        </p:nvGrpSpPr>
        <p:grpSpPr bwMode="auto">
          <a:xfrm>
            <a:off x="430213" y="1627188"/>
            <a:ext cx="8332787" cy="3813175"/>
            <a:chOff x="261815" y="1627633"/>
            <a:chExt cx="8333545" cy="3813048"/>
          </a:xfrm>
        </p:grpSpPr>
        <p:sp>
          <p:nvSpPr>
            <p:cNvPr id="21" name="TextBox 20">
              <a:extLst>
                <a:ext uri="{FF2B5EF4-FFF2-40B4-BE49-F238E27FC236}">
                  <a16:creationId xmlns:a16="http://schemas.microsoft.com/office/drawing/2014/main" xmlns="" id="{D642113B-5FDD-4F2A-A9C8-4618AECFE2A5}"/>
                </a:ext>
              </a:extLst>
            </p:cNvPr>
            <p:cNvSpPr txBox="1"/>
            <p:nvPr/>
          </p:nvSpPr>
          <p:spPr>
            <a:xfrm>
              <a:off x="261815" y="1630808"/>
              <a:ext cx="8333545" cy="528619"/>
            </a:xfrm>
            <a:prstGeom prst="rect">
              <a:avLst/>
            </a:prstGeom>
            <a:solidFill>
              <a:srgbClr val="0070C0"/>
            </a:solidFill>
            <a:ln>
              <a:solidFill>
                <a:schemeClr val="tx1"/>
              </a:solidFill>
            </a:ln>
          </p:spPr>
          <p:txBody>
            <a:bodyPr>
              <a:spAutoFit/>
            </a:bodyPr>
            <a:lstStyle/>
            <a:p>
              <a:pPr eaLnBrk="1" hangingPunct="1">
                <a:defRPr/>
              </a:pPr>
              <a:r>
                <a:rPr lang="en-US" sz="2800" b="1" dirty="0">
                  <a:solidFill>
                    <a:schemeClr val="bg1"/>
                  </a:solidFill>
                  <a:latin typeface="+mn-lt"/>
                  <a:ea typeface="+mn-ea"/>
                  <a:cs typeface="Arial" charset="0"/>
                </a:rPr>
                <a:t>Symbol		        Description</a:t>
              </a:r>
            </a:p>
          </p:txBody>
        </p:sp>
        <p:sp>
          <p:nvSpPr>
            <p:cNvPr id="20" name="Rectangle 19">
              <a:extLst>
                <a:ext uri="{FF2B5EF4-FFF2-40B4-BE49-F238E27FC236}">
                  <a16:creationId xmlns:a16="http://schemas.microsoft.com/office/drawing/2014/main" xmlns="" id="{2B06C5FD-F88B-4144-865F-1296D803AFAD}"/>
                </a:ext>
              </a:extLst>
            </p:cNvPr>
            <p:cNvSpPr/>
            <p:nvPr/>
          </p:nvSpPr>
          <p:spPr>
            <a:xfrm>
              <a:off x="274516" y="2148316"/>
              <a:ext cx="8320844" cy="329236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cxnSp>
          <p:nvCxnSpPr>
            <p:cNvPr id="23" name="Straight Connector 22">
              <a:extLst>
                <a:ext uri="{FF2B5EF4-FFF2-40B4-BE49-F238E27FC236}">
                  <a16:creationId xmlns:a16="http://schemas.microsoft.com/office/drawing/2014/main" xmlns="" id="{37FACFEF-DE28-4F4F-86B4-3CBF45AA35D0}"/>
                </a:ext>
              </a:extLst>
            </p:cNvPr>
            <p:cNvCxnSpPr/>
            <p:nvPr/>
          </p:nvCxnSpPr>
          <p:spPr>
            <a:xfrm rot="16200000" flipH="1">
              <a:off x="-115014" y="3527013"/>
              <a:ext cx="3813048" cy="142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7418" name="Footer Placeholder 2">
            <a:extLst>
              <a:ext uri="{FF2B5EF4-FFF2-40B4-BE49-F238E27FC236}">
                <a16:creationId xmlns:a16="http://schemas.microsoft.com/office/drawing/2014/main" xmlns="" id="{35E24444-578F-42D5-8B37-2F92C9C306D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322863763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29582">
                                            <p:txEl>
                                              <p:pRg st="0" end="0"/>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12958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2958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xmlns="" id="{648C07C8-A636-42FF-B6CF-AF47EA63AF89}"/>
              </a:ext>
            </a:extLst>
          </p:cNvPr>
          <p:cNvSpPr>
            <a:spLocks noGrp="1" noChangeArrowheads="1"/>
          </p:cNvSpPr>
          <p:nvPr>
            <p:ph type="title"/>
          </p:nvPr>
        </p:nvSpPr>
        <p:spPr>
          <a:noFill/>
        </p:spPr>
        <p:txBody>
          <a:bodyPr/>
          <a:lstStyle/>
          <a:p>
            <a:pPr eaLnBrk="1" hangingPunct="1"/>
            <a:r>
              <a:rPr lang="en-US" altLang="en-US" dirty="0"/>
              <a:t>Symbols used for the </a:t>
            </a:r>
            <a:r>
              <a:rPr lang="en-US" altLang="en-US" i="1" dirty="0"/>
              <a:t>t</a:t>
            </a:r>
            <a:r>
              <a:rPr lang="en-US" altLang="en-US" dirty="0">
                <a:latin typeface="Times New Roman" panose="02020603050405020304" pitchFamily="18" charset="0"/>
              </a:rPr>
              <a:t>-</a:t>
            </a:r>
            <a:r>
              <a:rPr lang="en-US" altLang="en-US" dirty="0"/>
              <a:t>Test for </a:t>
            </a:r>
            <a:r>
              <a:rPr lang="el-GR" altLang="en-US" i="1" dirty="0">
                <a:latin typeface="Times New Roman" panose="02020603050405020304" pitchFamily="18" charset="0"/>
                <a:cs typeface="Times New Roman" panose="02020603050405020304" pitchFamily="18" charset="0"/>
              </a:rPr>
              <a:t>μ</a:t>
            </a:r>
            <a:r>
              <a:rPr lang="en-US" altLang="en-US" i="1" baseline="-25000" dirty="0">
                <a:latin typeface="Times New Roman" panose="02020603050405020304" pitchFamily="18" charset="0"/>
                <a:cs typeface="Times New Roman" panose="02020603050405020304" pitchFamily="18" charset="0"/>
              </a:rPr>
              <a:t>d</a:t>
            </a:r>
            <a:endParaRPr lang="en-US" altLang="en-US" i="1" dirty="0"/>
          </a:p>
        </p:txBody>
      </p:sp>
      <p:grpSp>
        <p:nvGrpSpPr>
          <p:cNvPr id="18435" name="Group 24">
            <a:extLst>
              <a:ext uri="{FF2B5EF4-FFF2-40B4-BE49-F238E27FC236}">
                <a16:creationId xmlns:a16="http://schemas.microsoft.com/office/drawing/2014/main" xmlns="" id="{1FBA0700-86B7-4451-94D7-3AA112994990}"/>
              </a:ext>
            </a:extLst>
          </p:cNvPr>
          <p:cNvGrpSpPr>
            <a:grpSpLocks/>
          </p:cNvGrpSpPr>
          <p:nvPr/>
        </p:nvGrpSpPr>
        <p:grpSpPr bwMode="auto">
          <a:xfrm>
            <a:off x="430213" y="1627188"/>
            <a:ext cx="8332787" cy="4087812"/>
            <a:chOff x="261815" y="1627632"/>
            <a:chExt cx="8333545" cy="3813048"/>
          </a:xfrm>
        </p:grpSpPr>
        <p:sp>
          <p:nvSpPr>
            <p:cNvPr id="21" name="TextBox 20">
              <a:extLst>
                <a:ext uri="{FF2B5EF4-FFF2-40B4-BE49-F238E27FC236}">
                  <a16:creationId xmlns:a16="http://schemas.microsoft.com/office/drawing/2014/main" xmlns="" id="{29E11C3D-182E-4F63-B9E7-9EA67767AD7C}"/>
                </a:ext>
              </a:extLst>
            </p:cNvPr>
            <p:cNvSpPr txBox="1"/>
            <p:nvPr/>
          </p:nvSpPr>
          <p:spPr>
            <a:xfrm>
              <a:off x="261815" y="1630594"/>
              <a:ext cx="8333545" cy="493104"/>
            </a:xfrm>
            <a:prstGeom prst="rect">
              <a:avLst/>
            </a:prstGeom>
            <a:solidFill>
              <a:srgbClr val="0070C0"/>
            </a:solidFill>
            <a:ln>
              <a:solidFill>
                <a:schemeClr val="tx1"/>
              </a:solidFill>
            </a:ln>
          </p:spPr>
          <p:txBody>
            <a:bodyPr>
              <a:spAutoFit/>
            </a:bodyPr>
            <a:lstStyle/>
            <a:p>
              <a:pPr eaLnBrk="1" hangingPunct="1">
                <a:defRPr/>
              </a:pPr>
              <a:r>
                <a:rPr lang="en-US" sz="2800" b="1" dirty="0">
                  <a:solidFill>
                    <a:schemeClr val="bg1"/>
                  </a:solidFill>
                  <a:latin typeface="+mn-lt"/>
                  <a:ea typeface="+mn-ea"/>
                  <a:cs typeface="Arial" charset="0"/>
                </a:rPr>
                <a:t>Symbol		        Description</a:t>
              </a:r>
            </a:p>
          </p:txBody>
        </p:sp>
        <p:sp>
          <p:nvSpPr>
            <p:cNvPr id="20" name="Rectangle 19">
              <a:extLst>
                <a:ext uri="{FF2B5EF4-FFF2-40B4-BE49-F238E27FC236}">
                  <a16:creationId xmlns:a16="http://schemas.microsoft.com/office/drawing/2014/main" xmlns="" id="{3463D1C7-5DAF-49F1-9485-F3F8DB3A7F6D}"/>
                </a:ext>
              </a:extLst>
            </p:cNvPr>
            <p:cNvSpPr/>
            <p:nvPr/>
          </p:nvSpPr>
          <p:spPr>
            <a:xfrm>
              <a:off x="274516" y="2120736"/>
              <a:ext cx="8320844" cy="329180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cxnSp>
          <p:nvCxnSpPr>
            <p:cNvPr id="23" name="Straight Connector 22">
              <a:extLst>
                <a:ext uri="{FF2B5EF4-FFF2-40B4-BE49-F238E27FC236}">
                  <a16:creationId xmlns:a16="http://schemas.microsoft.com/office/drawing/2014/main" xmlns="" id="{39B92D79-1D7B-4F39-805C-148696471877}"/>
                </a:ext>
              </a:extLst>
            </p:cNvPr>
            <p:cNvCxnSpPr/>
            <p:nvPr/>
          </p:nvCxnSpPr>
          <p:spPr>
            <a:xfrm rot="16200000" flipH="1">
              <a:off x="-115014" y="3527011"/>
              <a:ext cx="3813048" cy="142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aphicFrame>
        <p:nvGraphicFramePr>
          <p:cNvPr id="18436" name="Object 117">
            <a:extLst>
              <a:ext uri="{FF2B5EF4-FFF2-40B4-BE49-F238E27FC236}">
                <a16:creationId xmlns:a16="http://schemas.microsoft.com/office/drawing/2014/main" xmlns="" id="{99983417-EC4E-41CE-944B-0DA0EECB22D2}"/>
              </a:ext>
            </a:extLst>
          </p:cNvPr>
          <p:cNvGraphicFramePr>
            <a:graphicFrameLocks noChangeAspect="1"/>
          </p:cNvGraphicFramePr>
          <p:nvPr/>
        </p:nvGraphicFramePr>
        <p:xfrm>
          <a:off x="819150" y="2239963"/>
          <a:ext cx="261938" cy="346075"/>
        </p:xfrm>
        <a:graphic>
          <a:graphicData uri="http://schemas.openxmlformats.org/presentationml/2006/ole">
            <mc:AlternateContent xmlns:mc="http://schemas.openxmlformats.org/markup-compatibility/2006">
              <mc:Choice xmlns:v="urn:schemas-microsoft-com:vml" Requires="v">
                <p:oleObj spid="_x0000_s13357" name="Equation" r:id="rId3" imgW="241091" imgH="317225" progId="Equation.DSMT4">
                  <p:embed/>
                </p:oleObj>
              </mc:Choice>
              <mc:Fallback>
                <p:oleObj name="Equation" r:id="rId3" imgW="241091" imgH="317225" progId="Equation.DSMT4">
                  <p:embed/>
                  <p:pic>
                    <p:nvPicPr>
                      <p:cNvPr id="18436" name="Object 117">
                        <a:extLst>
                          <a:ext uri="{FF2B5EF4-FFF2-40B4-BE49-F238E27FC236}">
                            <a16:creationId xmlns:a16="http://schemas.microsoft.com/office/drawing/2014/main" xmlns="" id="{99983417-EC4E-41CE-944B-0DA0EECB22D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9150" y="2239963"/>
                        <a:ext cx="261938" cy="346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18437" name="Text Box 118">
            <a:extLst>
              <a:ext uri="{FF2B5EF4-FFF2-40B4-BE49-F238E27FC236}">
                <a16:creationId xmlns:a16="http://schemas.microsoft.com/office/drawing/2014/main" xmlns="" id="{34FB1644-F4D9-412E-A4BC-9AFDF6AED07E}"/>
              </a:ext>
            </a:extLst>
          </p:cNvPr>
          <p:cNvSpPr txBox="1">
            <a:spLocks noChangeArrowheads="1"/>
          </p:cNvSpPr>
          <p:nvPr/>
        </p:nvSpPr>
        <p:spPr bwMode="auto">
          <a:xfrm>
            <a:off x="1965325" y="2181225"/>
            <a:ext cx="70104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2600"/>
              <a:t>The mean of the differences between the paired data entries in the dependent samples</a:t>
            </a:r>
          </a:p>
        </p:txBody>
      </p:sp>
      <p:sp>
        <p:nvSpPr>
          <p:cNvPr id="16" name="Text Box 120">
            <a:extLst>
              <a:ext uri="{FF2B5EF4-FFF2-40B4-BE49-F238E27FC236}">
                <a16:creationId xmlns:a16="http://schemas.microsoft.com/office/drawing/2014/main" xmlns="" id="{21DFCB0F-BFA3-400D-9D29-5D92F428D5F3}"/>
              </a:ext>
            </a:extLst>
          </p:cNvPr>
          <p:cNvSpPr txBox="1">
            <a:spLocks noChangeArrowheads="1"/>
          </p:cNvSpPr>
          <p:nvPr/>
        </p:nvSpPr>
        <p:spPr bwMode="auto">
          <a:xfrm>
            <a:off x="1965325" y="3797300"/>
            <a:ext cx="67818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2600"/>
              <a:t>The standard deviation of the differences between the paired data entries in the dependent samples</a:t>
            </a:r>
          </a:p>
        </p:txBody>
      </p:sp>
      <p:graphicFrame>
        <p:nvGraphicFramePr>
          <p:cNvPr id="18439" name="Object 121">
            <a:extLst>
              <a:ext uri="{FF2B5EF4-FFF2-40B4-BE49-F238E27FC236}">
                <a16:creationId xmlns:a16="http://schemas.microsoft.com/office/drawing/2014/main" xmlns="" id="{21E38AF2-781D-4C39-AD96-55F68D5D540D}"/>
              </a:ext>
            </a:extLst>
          </p:cNvPr>
          <p:cNvGraphicFramePr>
            <a:graphicFrameLocks noChangeAspect="1"/>
          </p:cNvGraphicFramePr>
          <p:nvPr/>
        </p:nvGraphicFramePr>
        <p:xfrm>
          <a:off x="2103438" y="3019425"/>
          <a:ext cx="1143000" cy="698500"/>
        </p:xfrm>
        <a:graphic>
          <a:graphicData uri="http://schemas.openxmlformats.org/presentationml/2006/ole">
            <mc:AlternateContent xmlns:mc="http://schemas.openxmlformats.org/markup-compatibility/2006">
              <mc:Choice xmlns:v="urn:schemas-microsoft-com:vml" Requires="v">
                <p:oleObj spid="_x0000_s13358" name="Equation" r:id="rId5" imgW="1016000" imgH="622300" progId="Equation.DSMT4">
                  <p:embed/>
                </p:oleObj>
              </mc:Choice>
              <mc:Fallback>
                <p:oleObj name="Equation" r:id="rId5" imgW="1016000" imgH="622300" progId="Equation.DSMT4">
                  <p:embed/>
                  <p:pic>
                    <p:nvPicPr>
                      <p:cNvPr id="18439" name="Object 121">
                        <a:extLst>
                          <a:ext uri="{FF2B5EF4-FFF2-40B4-BE49-F238E27FC236}">
                            <a16:creationId xmlns:a16="http://schemas.microsoft.com/office/drawing/2014/main" xmlns="" id="{21E38AF2-781D-4C39-AD96-55F68D5D540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03438" y="3019425"/>
                        <a:ext cx="1143000" cy="698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24" name="TextBox 23">
            <a:extLst>
              <a:ext uri="{FF2B5EF4-FFF2-40B4-BE49-F238E27FC236}">
                <a16:creationId xmlns:a16="http://schemas.microsoft.com/office/drawing/2014/main" xmlns="" id="{08E29AD5-7015-41D1-9E38-C0DD50BD269F}"/>
              </a:ext>
            </a:extLst>
          </p:cNvPr>
          <p:cNvSpPr txBox="1"/>
          <p:nvPr/>
        </p:nvSpPr>
        <p:spPr>
          <a:xfrm>
            <a:off x="804863" y="3763963"/>
            <a:ext cx="868362" cy="519112"/>
          </a:xfrm>
          <a:prstGeom prst="rect">
            <a:avLst/>
          </a:prstGeom>
          <a:noFill/>
        </p:spPr>
        <p:txBody>
          <a:bodyPr>
            <a:spAutoFit/>
          </a:bodyPr>
          <a:lstStyle/>
          <a:p>
            <a:pPr eaLnBrk="1" hangingPunct="1">
              <a:defRPr/>
            </a:pPr>
            <a:r>
              <a:rPr lang="en-US" sz="2800" i="1" dirty="0">
                <a:latin typeface="+mn-lt"/>
                <a:ea typeface="+mn-ea"/>
                <a:cs typeface="Arial" charset="0"/>
              </a:rPr>
              <a:t>s</a:t>
            </a:r>
            <a:r>
              <a:rPr lang="en-US" sz="2800" i="1" baseline="-25000" dirty="0">
                <a:latin typeface="+mn-lt"/>
                <a:ea typeface="+mn-ea"/>
                <a:cs typeface="Arial" charset="0"/>
              </a:rPr>
              <a:t>d</a:t>
            </a:r>
            <a:endParaRPr lang="en-US" sz="2800" i="1" dirty="0">
              <a:latin typeface="+mn-lt"/>
              <a:ea typeface="+mn-ea"/>
              <a:cs typeface="Arial" charset="0"/>
            </a:endParaRPr>
          </a:p>
        </p:txBody>
      </p:sp>
      <p:sp>
        <p:nvSpPr>
          <p:cNvPr id="18442" name="Footer Placeholder 2">
            <a:extLst>
              <a:ext uri="{FF2B5EF4-FFF2-40B4-BE49-F238E27FC236}">
                <a16:creationId xmlns:a16="http://schemas.microsoft.com/office/drawing/2014/main" xmlns="" id="{833EF815-3E0C-4D1D-AA18-DCA82AF715F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xmlns="" id="{DE670BED-F92D-4811-B4F0-A1BED53A5692}"/>
                  </a:ext>
                </a:extLst>
              </p:cNvPr>
              <p:cNvSpPr txBox="1"/>
              <p:nvPr/>
            </p:nvSpPr>
            <p:spPr>
              <a:xfrm>
                <a:off x="2103438" y="4639684"/>
                <a:ext cx="2329933" cy="969176"/>
              </a:xfrm>
              <a:prstGeom prst="rect">
                <a:avLst/>
              </a:prstGeom>
              <a:noFill/>
            </p:spPr>
            <p:txBody>
              <a:bodyPr wrap="none" rtlCol="0">
                <a:spAutoFit/>
              </a:bodyPr>
              <a:lstStyle/>
              <a:p>
                <a:r>
                  <a:rPr lang="en-US" sz="2800" i="1" dirty="0" err="1">
                    <a:latin typeface="+mn-lt"/>
                  </a:rPr>
                  <a:t>s</a:t>
                </a:r>
                <a:r>
                  <a:rPr lang="en-US" sz="2800" i="1" baseline="-25000" dirty="0" err="1">
                    <a:latin typeface="+mn-lt"/>
                  </a:rPr>
                  <a:t>d</a:t>
                </a:r>
                <a:r>
                  <a:rPr lang="en-US" sz="2800" dirty="0">
                    <a:latin typeface="+mn-lt"/>
                  </a:rPr>
                  <a:t> =</a:t>
                </a:r>
                <a14:m>
                  <m:oMath xmlns:m="http://schemas.openxmlformats.org/officeDocument/2006/math">
                    <m:rad>
                      <m:radPr>
                        <m:degHide m:val="on"/>
                        <m:ctrlPr>
                          <a:rPr lang="en-US" sz="2800" i="1" smtClean="0">
                            <a:latin typeface="Cambria Math" panose="02040503050406030204" pitchFamily="18" charset="0"/>
                          </a:rPr>
                        </m:ctrlPr>
                      </m:radPr>
                      <m:deg/>
                      <m:e>
                        <m:f>
                          <m:fPr>
                            <m:ctrlPr>
                              <a:rPr lang="en-US" sz="2800" i="1">
                                <a:latin typeface="Cambria Math" panose="02040503050406030204" pitchFamily="18" charset="0"/>
                              </a:rPr>
                            </m:ctrlPr>
                          </m:fPr>
                          <m:num>
                            <m:nary>
                              <m:naryPr>
                                <m:chr m:val="∑"/>
                                <m:subHide m:val="on"/>
                                <m:supHide m:val="on"/>
                                <m:ctrlPr>
                                  <a:rPr lang="en-US" sz="2800" i="1">
                                    <a:latin typeface="Cambria Math" panose="02040503050406030204" pitchFamily="18" charset="0"/>
                                  </a:rPr>
                                </m:ctrlPr>
                              </m:naryPr>
                              <m:sub/>
                              <m:sup/>
                              <m:e>
                                <m:r>
                                  <m:rPr>
                                    <m:nor/>
                                  </m:rPr>
                                  <a:rPr lang="en-US" sz="2800" dirty="0">
                                    <a:latin typeface="+mn-lt"/>
                                  </a:rPr>
                                  <m:t>(</m:t>
                                </m:r>
                                <m:r>
                                  <m:rPr>
                                    <m:nor/>
                                  </m:rPr>
                                  <a:rPr lang="en-US" sz="2800" i="1" dirty="0">
                                    <a:latin typeface="+mn-lt"/>
                                  </a:rPr>
                                  <m:t>d</m:t>
                                </m:r>
                                <m:r>
                                  <m:rPr>
                                    <m:nor/>
                                  </m:rPr>
                                  <a:rPr lang="en-US" sz="2800" dirty="0">
                                    <a:latin typeface="+mn-lt"/>
                                  </a:rPr>
                                  <m:t> – </m:t>
                                </m:r>
                                <m:acc>
                                  <m:accPr>
                                    <m:chr m:val="̅"/>
                                    <m:ctrlPr>
                                      <a:rPr lang="en-US" sz="2800" i="1">
                                        <a:latin typeface="Cambria Math" panose="02040503050406030204" pitchFamily="18" charset="0"/>
                                      </a:rPr>
                                    </m:ctrlPr>
                                  </m:accPr>
                                  <m:e>
                                    <m:r>
                                      <m:rPr>
                                        <m:nor/>
                                      </m:rPr>
                                      <a:rPr lang="en-US" sz="2800" i="1" dirty="0">
                                        <a:latin typeface="+mn-lt"/>
                                      </a:rPr>
                                      <m:t>d</m:t>
                                    </m:r>
                                  </m:e>
                                </m:acc>
                                <m:r>
                                  <m:rPr>
                                    <m:nor/>
                                  </m:rPr>
                                  <a:rPr lang="en-US" sz="2800" dirty="0">
                                    <a:latin typeface="+mn-lt"/>
                                  </a:rPr>
                                  <m:t>)</m:t>
                                </m:r>
                                <m:r>
                                  <m:rPr>
                                    <m:nor/>
                                  </m:rPr>
                                  <a:rPr lang="en-US" sz="2800" baseline="30000" dirty="0">
                                    <a:latin typeface="+mn-lt"/>
                                  </a:rPr>
                                  <m:t>2</m:t>
                                </m:r>
                              </m:e>
                            </m:nary>
                          </m:num>
                          <m:den>
                            <m:r>
                              <m:rPr>
                                <m:nor/>
                              </m:rPr>
                              <a:rPr lang="en-US" sz="2800" i="1" dirty="0">
                                <a:latin typeface="+mn-lt"/>
                              </a:rPr>
                              <m:t>n</m:t>
                            </m:r>
                            <m:r>
                              <m:rPr>
                                <m:nor/>
                              </m:rPr>
                              <a:rPr lang="en-US" sz="2800" dirty="0">
                                <a:latin typeface="+mn-lt"/>
                              </a:rPr>
                              <m:t> – 1</m:t>
                            </m:r>
                          </m:den>
                        </m:f>
                      </m:e>
                    </m:rad>
                  </m:oMath>
                </a14:m>
                <a:endParaRPr lang="en-US" sz="2800" dirty="0">
                  <a:latin typeface="+mn-lt"/>
                </a:endParaRPr>
              </a:p>
            </p:txBody>
          </p:sp>
        </mc:Choice>
        <mc:Fallback xmlns="">
          <p:sp>
            <p:nvSpPr>
              <p:cNvPr id="2" name="TextBox 1">
                <a:extLst>
                  <a:ext uri="{FF2B5EF4-FFF2-40B4-BE49-F238E27FC236}">
                    <a16:creationId xmlns:a16="http://schemas.microsoft.com/office/drawing/2014/main" id="{DE670BED-F92D-4811-B4F0-A1BED53A5692}"/>
                  </a:ext>
                </a:extLst>
              </p:cNvPr>
              <p:cNvSpPr txBox="1">
                <a:spLocks noRot="1" noChangeAspect="1" noMove="1" noResize="1" noEditPoints="1" noAdjustHandles="1" noChangeArrowheads="1" noChangeShapeType="1" noTextEdit="1"/>
              </p:cNvSpPr>
              <p:nvPr/>
            </p:nvSpPr>
            <p:spPr>
              <a:xfrm>
                <a:off x="2103438" y="4639684"/>
                <a:ext cx="2329933" cy="969176"/>
              </a:xfrm>
              <a:prstGeom prst="rect">
                <a:avLst/>
              </a:prstGeom>
              <a:blipFill>
                <a:blip r:embed="rId7"/>
                <a:stretch>
                  <a:fillRect l="-5236" b="-3145"/>
                </a:stretch>
              </a:blipFill>
            </p:spPr>
            <p:txBody>
              <a:bodyPr/>
              <a:lstStyle/>
              <a:p>
                <a:r>
                  <a:rPr lang="en-US">
                    <a:noFill/>
                  </a:rPr>
                  <a:t> </a:t>
                </a:r>
              </a:p>
            </p:txBody>
          </p:sp>
        </mc:Fallback>
      </mc:AlternateContent>
    </p:spTree>
    <p:extLst>
      <p:ext uri="{BB962C8B-B14F-4D97-AF65-F5344CB8AC3E}">
        <p14:creationId xmlns:p14="http://schemas.microsoft.com/office/powerpoint/2010/main" val="287965739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xmlns="" id="{7F564187-7F02-432D-B52D-086386922F5E}"/>
              </a:ext>
            </a:extLst>
          </p:cNvPr>
          <p:cNvSpPr>
            <a:spLocks noGrp="1" noChangeArrowheads="1"/>
          </p:cNvSpPr>
          <p:nvPr>
            <p:ph type="title"/>
          </p:nvPr>
        </p:nvSpPr>
        <p:spPr>
          <a:noFill/>
        </p:spPr>
        <p:txBody>
          <a:bodyPr/>
          <a:lstStyle/>
          <a:p>
            <a:pPr eaLnBrk="1" hangingPunct="1"/>
            <a:r>
              <a:rPr lang="en-US" altLang="en-US" i="1"/>
              <a:t>t</a:t>
            </a:r>
            <a:r>
              <a:rPr lang="en-US" altLang="en-US">
                <a:latin typeface="Times New Roman" panose="02020603050405020304" pitchFamily="18" charset="0"/>
              </a:rPr>
              <a:t>-</a:t>
            </a:r>
            <a:r>
              <a:rPr lang="en-US" altLang="en-US"/>
              <a:t>Test for the Difference Between Means</a:t>
            </a:r>
          </a:p>
        </p:txBody>
      </p:sp>
      <p:sp>
        <p:nvSpPr>
          <p:cNvPr id="18" name="Content Placeholder 17">
            <a:extLst>
              <a:ext uri="{FF2B5EF4-FFF2-40B4-BE49-F238E27FC236}">
                <a16:creationId xmlns:a16="http://schemas.microsoft.com/office/drawing/2014/main" xmlns="" id="{9A98A19A-A087-49BA-9B84-4572F262C24A}"/>
              </a:ext>
            </a:extLst>
          </p:cNvPr>
          <p:cNvSpPr>
            <a:spLocks noGrp="1"/>
          </p:cNvSpPr>
          <p:nvPr>
            <p:ph idx="1"/>
          </p:nvPr>
        </p:nvSpPr>
        <p:spPr>
          <a:xfrm>
            <a:off x="457200" y="1967345"/>
            <a:ext cx="8229600" cy="4449330"/>
          </a:xfrm>
        </p:spPr>
        <p:txBody>
          <a:bodyPr/>
          <a:lstStyle/>
          <a:p>
            <a:pPr marL="0" indent="0">
              <a:buFont typeface="Arial" panose="020B0604020202020204" pitchFamily="34" charset="0"/>
              <a:buNone/>
            </a:pPr>
            <a:r>
              <a:rPr lang="en-US" altLang="en-US" dirty="0"/>
              <a:t>A </a:t>
            </a:r>
            <a:r>
              <a:rPr lang="en-US" altLang="en-US" i="1" dirty="0"/>
              <a:t>t</a:t>
            </a:r>
            <a:r>
              <a:rPr lang="en-US" altLang="en-US" dirty="0"/>
              <a:t>-test can be used to test the difference of two population means when these conditions are met.</a:t>
            </a:r>
          </a:p>
          <a:p>
            <a:pPr marL="0" indent="0">
              <a:buFont typeface="Arial" panose="020B0604020202020204" pitchFamily="34" charset="0"/>
              <a:buNone/>
            </a:pPr>
            <a:endParaRPr lang="en-US" altLang="en-US" dirty="0"/>
          </a:p>
          <a:p>
            <a:pPr marL="514350" indent="-514350">
              <a:buFont typeface="+mj-lt"/>
              <a:buAutoNum type="arabicPeriod"/>
            </a:pPr>
            <a:r>
              <a:rPr lang="en-US" altLang="en-US" dirty="0"/>
              <a:t>The samples are random.</a:t>
            </a:r>
          </a:p>
          <a:p>
            <a:pPr marL="514350" indent="-514350">
              <a:buFont typeface="+mj-lt"/>
              <a:buAutoNum type="arabicPeriod"/>
            </a:pPr>
            <a:r>
              <a:rPr lang="en-US" altLang="en-US" dirty="0"/>
              <a:t>The samples are dependent (paired).</a:t>
            </a:r>
          </a:p>
          <a:p>
            <a:pPr marL="514350" indent="-514350">
              <a:buFont typeface="+mj-lt"/>
              <a:buAutoNum type="arabicPeriod"/>
            </a:pPr>
            <a:r>
              <a:rPr lang="en-US" altLang="en-US" dirty="0"/>
              <a:t>The populations are normally distributed or the number </a:t>
            </a:r>
            <a:r>
              <a:rPr lang="en-US" altLang="en-US" i="1" dirty="0"/>
              <a:t>n </a:t>
            </a:r>
            <a:r>
              <a:rPr lang="en-US" altLang="en-US" dirty="0"/>
              <a:t>≥</a:t>
            </a:r>
            <a:r>
              <a:rPr lang="en-US" altLang="en-US" i="1" dirty="0"/>
              <a:t> </a:t>
            </a:r>
            <a:r>
              <a:rPr lang="en-US" altLang="en-US" dirty="0"/>
              <a:t>30.</a:t>
            </a:r>
          </a:p>
        </p:txBody>
      </p:sp>
      <p:sp>
        <p:nvSpPr>
          <p:cNvPr id="19460" name="Rectangle 44">
            <a:extLst>
              <a:ext uri="{FF2B5EF4-FFF2-40B4-BE49-F238E27FC236}">
                <a16:creationId xmlns:a16="http://schemas.microsoft.com/office/drawing/2014/main" xmlns="" id="{FC745605-E634-4347-BB51-72E552CE1581}"/>
              </a:ext>
            </a:extLst>
          </p:cNvPr>
          <p:cNvSpPr>
            <a:spLocks noChangeArrowheads="1"/>
          </p:cNvSpPr>
          <p:nvPr/>
        </p:nvSpPr>
        <p:spPr bwMode="auto">
          <a:xfrm>
            <a:off x="396875" y="1354138"/>
            <a:ext cx="84740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endParaRPr lang="en-US" altLang="en-US" sz="1800"/>
          </a:p>
        </p:txBody>
      </p:sp>
      <p:sp>
        <p:nvSpPr>
          <p:cNvPr id="19461" name="Footer Placeholder 2">
            <a:extLst>
              <a:ext uri="{FF2B5EF4-FFF2-40B4-BE49-F238E27FC236}">
                <a16:creationId xmlns:a16="http://schemas.microsoft.com/office/drawing/2014/main" xmlns="" id="{39EFF0F3-87D0-41F5-A8D1-A4BC147CF91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11430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6002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2057400" indent="-22860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1200">
                <a:latin typeface="Arial" panose="020B0604020202020204" pitchFamily="34" charset="0"/>
              </a:rPr>
              <a:t>.</a:t>
            </a:r>
          </a:p>
        </p:txBody>
      </p:sp>
    </p:spTree>
    <p:extLst>
      <p:ext uri="{BB962C8B-B14F-4D97-AF65-F5344CB8AC3E}">
        <p14:creationId xmlns:p14="http://schemas.microsoft.com/office/powerpoint/2010/main" val="38280769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Lst>
  </p:timing>
</p:sld>
</file>

<file path=ppt/theme/theme1.xml><?xml version="1.0" encoding="utf-8"?>
<a:theme xmlns:a="http://schemas.openxmlformats.org/drawingml/2006/main" name="lf4template">
  <a:themeElements>
    <a:clrScheme name="Custom 20">
      <a:dk1>
        <a:sysClr val="windowText" lastClr="000000"/>
      </a:dk1>
      <a:lt1>
        <a:srgbClr val="FFFFFF"/>
      </a:lt1>
      <a:dk2>
        <a:srgbClr val="3B539D"/>
      </a:dk2>
      <a:lt2>
        <a:srgbClr val="EEECE1"/>
      </a:lt2>
      <a:accent1>
        <a:srgbClr val="E9B50E"/>
      </a:accent1>
      <a:accent2>
        <a:srgbClr val="AE0337"/>
      </a:accent2>
      <a:accent3>
        <a:srgbClr val="83BB35"/>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800" dirty="0" err="1" smtClean="0">
            <a:latin typeface="+mn-lt"/>
          </a:defRPr>
        </a:defPPr>
      </a:lstStyle>
    </a:txDef>
  </a:objectDefaults>
  <a:extraClrSchemeLst/>
  <a:extLst>
    <a:ext uri="{05A4C25C-085E-4340-85A3-A5531E510DB2}">
      <thm15:themeFamily xmlns:thm15="http://schemas.microsoft.com/office/thememl/2012/main" name="les6e_template2.ppt  -  Compatibility Mode" id="{821B7270-F280-4094-A2E1-21A64EFB52AA}" vid="{788F13F2-6F53-4F28-A47B-16A619397B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1513</TotalTime>
  <Words>1314</Words>
  <Application>Microsoft Office PowerPoint</Application>
  <PresentationFormat>On-screen Show (4:3)</PresentationFormat>
  <Paragraphs>213</Paragraphs>
  <Slides>25</Slides>
  <Notes>11</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25</vt:i4>
      </vt:variant>
    </vt:vector>
  </HeadingPairs>
  <TitlesOfParts>
    <vt:vector size="34" baseType="lpstr">
      <vt:lpstr>MS PGothic</vt:lpstr>
      <vt:lpstr>Arial</vt:lpstr>
      <vt:lpstr>Calibri</vt:lpstr>
      <vt:lpstr>Cambria Math</vt:lpstr>
      <vt:lpstr>Symbol</vt:lpstr>
      <vt:lpstr>Times New Roman</vt:lpstr>
      <vt:lpstr>Wingdings</vt:lpstr>
      <vt:lpstr>lf4template</vt:lpstr>
      <vt:lpstr>Equation</vt:lpstr>
      <vt:lpstr>PowerPoint Presentation</vt:lpstr>
      <vt:lpstr>Chapter Outline</vt:lpstr>
      <vt:lpstr>Section 8.3</vt:lpstr>
      <vt:lpstr>Section 8.3 Objectives</vt:lpstr>
      <vt:lpstr>t-Test for the Difference Between Means</vt:lpstr>
      <vt:lpstr>t-Test for the Difference Between Means</vt:lpstr>
      <vt:lpstr>Symbols used for the t-Test for μd</vt:lpstr>
      <vt:lpstr>Symbols used for the t-Test for μd</vt:lpstr>
      <vt:lpstr>t-Test for the Difference Between Means</vt:lpstr>
      <vt:lpstr>t-Test for the Difference Between Means</vt:lpstr>
      <vt:lpstr>t-Test for the Difference Between Means (Dependent Samples)</vt:lpstr>
      <vt:lpstr>t-Test for the Difference Between Means (Dependent Samples)</vt:lpstr>
      <vt:lpstr>t-Test for the Difference Between Means (Dependent Samples)</vt:lpstr>
      <vt:lpstr>Example: t-Test for the Difference Between Means</vt:lpstr>
      <vt:lpstr>Solution: Two-Sample t-Test for the Difference Between Means</vt:lpstr>
      <vt:lpstr>Solution: Two-Sample t-Test for the Difference Between Means</vt:lpstr>
      <vt:lpstr>Solution: Two-Sample t-Test for the Difference Between Means</vt:lpstr>
      <vt:lpstr>Solution: Two-Sample t-Test for the Difference Between Means</vt:lpstr>
      <vt:lpstr>Solution: Two-Sample t-Test for the Difference Between Means</vt:lpstr>
      <vt:lpstr>Example: t-Test for the Difference Between Means</vt:lpstr>
      <vt:lpstr>Solution: t-Test for the Difference Between Means</vt:lpstr>
      <vt:lpstr>Solution: t-Test for the Difference Between Means</vt:lpstr>
      <vt:lpstr>Solution: t-Test for the Difference Between Means</vt:lpstr>
      <vt:lpstr>Solution: t-Test for the Difference Between Means</vt:lpstr>
      <vt:lpstr>Solution: t-Test for the Difference Between Means</vt:lpstr>
    </vt:vector>
  </TitlesOfParts>
  <Company>© Copyright 2019, 2015, 2012, Pearson Education,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8</dc:title>
  <dc:subject>Elementary Statistics  7e</dc:subject>
  <dc:creator>Ron Larson, Betsy Farber</dc:creator>
  <cp:lastModifiedBy>Sandra Scholten</cp:lastModifiedBy>
  <cp:revision>88</cp:revision>
  <dcterms:created xsi:type="dcterms:W3CDTF">2007-07-18T23:54:35Z</dcterms:created>
  <dcterms:modified xsi:type="dcterms:W3CDTF">2019-02-12T18:47:18Z</dcterms:modified>
</cp:coreProperties>
</file>