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handoutMasterIdLst>
    <p:handoutMasterId r:id="rId21"/>
  </p:handoutMasterIdLst>
  <p:sldIdLst>
    <p:sldId id="257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6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Chapter 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728267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Chapter 1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767232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="" xmlns:a16="http://schemas.microsoft.com/office/drawing/2014/main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="" xmlns:a16="http://schemas.microsoft.com/office/drawing/2014/main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="" xmlns:a16="http://schemas.microsoft.com/office/drawing/2014/main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="" xmlns:a16="http://schemas.microsoft.com/office/drawing/2014/main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Larson/Farber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7th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06" name="Header Placeholder 5">
            <a:extLst>
              <a:ext uri="{FF2B5EF4-FFF2-40B4-BE49-F238E27FC236}">
                <a16:creationId xmlns="" xmlns:a16="http://schemas.microsoft.com/office/drawing/2014/main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23838511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00786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03196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529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8528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770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31177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9481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82058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2073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8465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5084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6121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="" xmlns:a16="http://schemas.microsoft.com/office/drawing/2014/main" id="{9B70281F-BD85-42B9-853B-89D9D7FC19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>
            <a:extLst>
              <a:ext uri="{FF2B5EF4-FFF2-40B4-BE49-F238E27FC236}">
                <a16:creationId xmlns="" xmlns:a16="http://schemas.microsoft.com/office/drawing/2014/main" id="{F32C4E4A-67C3-47BE-9BB6-5A19D2DB7F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21508" name="Header Placeholder 3">
            <a:extLst>
              <a:ext uri="{FF2B5EF4-FFF2-40B4-BE49-F238E27FC236}">
                <a16:creationId xmlns="" xmlns:a16="http://schemas.microsoft.com/office/drawing/2014/main" id="{3CD3F338-C684-4754-9350-41AF50A5B94B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  <p:sp>
        <p:nvSpPr>
          <p:cNvPr id="21509" name="Footer Placeholder 4">
            <a:extLst>
              <a:ext uri="{FF2B5EF4-FFF2-40B4-BE49-F238E27FC236}">
                <a16:creationId xmlns="" xmlns:a16="http://schemas.microsoft.com/office/drawing/2014/main" id="{17FD2FAD-1068-4707-B5D1-DC3D33C74C8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Larson/Farber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7th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10" name="Slide Number Placeholder 5">
            <a:extLst>
              <a:ext uri="{FF2B5EF4-FFF2-40B4-BE49-F238E27FC236}">
                <a16:creationId xmlns="" xmlns:a16="http://schemas.microsoft.com/office/drawing/2014/main" id="{97438104-8760-4265-BB52-609489A179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61D5D4E-6C5A-4E1C-8344-D6DCABC37608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5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52020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065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9794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Chapter 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Larson/Farber 7th ed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D864-E641-43A5-B847-432F3B5DE1C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9778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="" xmlns:a16="http://schemas.microsoft.com/office/drawing/2014/main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="" xmlns:a16="http://schemas.microsoft.com/office/drawing/2014/main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="" xmlns:a16="http://schemas.microsoft.com/office/drawing/2014/main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="" xmlns:a16="http://schemas.microsoft.com/office/drawing/2014/main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>
                <a:latin typeface="Arial" panose="020B0604020202020204" pitchFamily="34" charset="0"/>
              </a:rPr>
              <a:t>Introduction to Statistics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="" xmlns:a16="http://schemas.microsoft.com/office/drawing/2014/main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="" xmlns:a16="http://schemas.microsoft.com/office/drawing/2014/main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84A3A7-E88D-49AE-AC51-5577511DB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</a:rPr>
              <a:t>Example: Classifying Data by Level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="" xmlns:a16="http://schemas.microsoft.com/office/drawing/2014/main" id="{4E8205F2-8E32-4997-AC3C-2E3D88ED6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00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For each data set, determine whether the data are at the nominal level or at the ordinal level. Explain your reasoning.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(Source: U.S. Bureau of Labor Statistics)</a:t>
            </a:r>
            <a:endParaRPr lang="en-US" altLang="en-US" sz="2400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203BB490-6C53-4915-9B3E-B686E0DCF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560" y="3200400"/>
            <a:ext cx="2226568" cy="2446025"/>
          </a:xfrm>
          <a:prstGeom prst="rect">
            <a:avLst/>
          </a:prstGeom>
        </p:spPr>
      </p:pic>
      <p:pic>
        <p:nvPicPr>
          <p:cNvPr id="10" name="Picture 9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626C545C-FDB7-4E4E-A225-16CE03C6B5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88" y="3206373"/>
            <a:ext cx="4640589" cy="282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65724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AAAA66E-713F-4A98-8317-D8FE171FD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</a:rPr>
              <a:t>Solution: Classifying Data by Level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="" xmlns:a16="http://schemas.microsoft.com/office/drawing/2014/main" id="{00EC727B-5FAE-4340-A478-E3B740341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3733800"/>
            <a:ext cx="4038600" cy="228600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dirty="0"/>
              <a:t>Ordinal level (lists the rank of five largest job growth occupations. </a:t>
            </a:r>
            <a:r>
              <a:rPr lang="en-US" altLang="en-US" dirty="0" smtClean="0"/>
              <a:t>Data </a:t>
            </a:r>
            <a:r>
              <a:rPr lang="en-US" altLang="en-US" dirty="0"/>
              <a:t>can be ordered. Difference between ranks is not meaningful.)</a:t>
            </a:r>
          </a:p>
        </p:txBody>
      </p:sp>
      <p:sp>
        <p:nvSpPr>
          <p:cNvPr id="25606" name="Content Placeholder 2">
            <a:extLst>
              <a:ext uri="{FF2B5EF4-FFF2-40B4-BE49-F238E27FC236}">
                <a16:creationId xmlns="" xmlns:a16="http://schemas.microsoft.com/office/drawing/2014/main" id="{9AB0D1E0-710D-411E-AD36-97462A937E8A}"/>
              </a:ext>
            </a:extLst>
          </p:cNvPr>
          <p:cNvSpPr txBox="1">
            <a:spLocks/>
          </p:cNvSpPr>
          <p:nvPr/>
        </p:nvSpPr>
        <p:spPr bwMode="auto">
          <a:xfrm>
            <a:off x="4649926" y="3904143"/>
            <a:ext cx="4038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dirty="0"/>
              <a:t>Nominal level (lists movie genres).  No mathematical computations can be made and cannot be ranked.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DBD58A8C-BA63-4752-B1FA-2272E3D55D2E}"/>
              </a:ext>
            </a:extLst>
          </p:cNvPr>
          <p:cNvCxnSpPr>
            <a:cxnSpLocks/>
          </p:cNvCxnSpPr>
          <p:nvPr/>
        </p:nvCxnSpPr>
        <p:spPr>
          <a:xfrm>
            <a:off x="2197539" y="3381925"/>
            <a:ext cx="1" cy="487572"/>
          </a:xfrm>
          <a:prstGeom prst="straightConnector1">
            <a:avLst/>
          </a:prstGeom>
          <a:ln w="254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41B182B6-A3B9-46E1-BD5D-BBE8A304A518}"/>
              </a:ext>
            </a:extLst>
          </p:cNvPr>
          <p:cNvCxnSpPr>
            <a:cxnSpLocks/>
          </p:cNvCxnSpPr>
          <p:nvPr/>
        </p:nvCxnSpPr>
        <p:spPr>
          <a:xfrm flipH="1">
            <a:off x="6389274" y="3392000"/>
            <a:ext cx="1" cy="568325"/>
          </a:xfrm>
          <a:prstGeom prst="straightConnector1">
            <a:avLst/>
          </a:prstGeom>
          <a:ln w="254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A87F0D56-0B0A-4F81-BB75-BB480E3217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"/>
          <a:stretch/>
        </p:blipFill>
        <p:spPr>
          <a:xfrm>
            <a:off x="141514" y="1178820"/>
            <a:ext cx="3624089" cy="2203105"/>
          </a:xfrm>
          <a:prstGeom prst="rect">
            <a:avLst/>
          </a:prstGeom>
        </p:spPr>
      </p:pic>
      <p:pic>
        <p:nvPicPr>
          <p:cNvPr id="13" name="Picture 12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90ED6951-86AB-4C0B-995F-29B992C0D1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85" t="1104" r="-6742" b="-1104"/>
          <a:stretch/>
        </p:blipFill>
        <p:spPr>
          <a:xfrm>
            <a:off x="5225143" y="1084366"/>
            <a:ext cx="2427514" cy="244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76883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56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>
            <a:extLst>
              <a:ext uri="{FF2B5EF4-FFF2-40B4-BE49-F238E27FC236}">
                <a16:creationId xmlns="" xmlns:a16="http://schemas.microsoft.com/office/drawing/2014/main" id="{CE94C0EB-9253-4DD6-A43D-E32029487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Levels of Measurement</a:t>
            </a:r>
          </a:p>
        </p:txBody>
      </p:sp>
      <p:sp>
        <p:nvSpPr>
          <p:cNvPr id="13315" name="Content Placeholder 3">
            <a:extLst>
              <a:ext uri="{FF2B5EF4-FFF2-40B4-BE49-F238E27FC236}">
                <a16:creationId xmlns="" xmlns:a16="http://schemas.microsoft.com/office/drawing/2014/main" id="{CC291A7F-1E09-4BC1-8CF3-C2C1F8818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73200"/>
            <a:ext cx="8229600" cy="302895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Interval level of measurement</a:t>
            </a:r>
          </a:p>
          <a:p>
            <a:pPr eaLnBrk="1" hangingPunct="1"/>
            <a:r>
              <a:rPr lang="en-US" altLang="en-US"/>
              <a:t>Quantitative data</a:t>
            </a:r>
          </a:p>
          <a:p>
            <a:pPr eaLnBrk="1" hangingPunct="1"/>
            <a:r>
              <a:rPr lang="en-US" altLang="en-US"/>
              <a:t>Data can ordered</a:t>
            </a:r>
          </a:p>
          <a:p>
            <a:pPr eaLnBrk="1" hangingPunct="1"/>
            <a:r>
              <a:rPr lang="en-US" altLang="en-US"/>
              <a:t>Differences between data entries is meaningful</a:t>
            </a:r>
          </a:p>
          <a:p>
            <a:pPr eaLnBrk="1" hangingPunct="1"/>
            <a:r>
              <a:rPr lang="en-US" altLang="en-US"/>
              <a:t>Zero represents a position on a scale (not an inherent zero – zero does not imply “none”)</a:t>
            </a:r>
          </a:p>
        </p:txBody>
      </p:sp>
    </p:spTree>
    <p:extLst>
      <p:ext uri="{BB962C8B-B14F-4D97-AF65-F5344CB8AC3E}">
        <p14:creationId xmlns:p14="http://schemas.microsoft.com/office/powerpoint/2010/main" val="197016296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>
            <a:extLst>
              <a:ext uri="{FF2B5EF4-FFF2-40B4-BE49-F238E27FC236}">
                <a16:creationId xmlns="" xmlns:a16="http://schemas.microsoft.com/office/drawing/2014/main" id="{A44A96A7-52EA-454A-82F9-2FC20A401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Levels of Measurement</a:t>
            </a:r>
          </a:p>
        </p:txBody>
      </p:sp>
      <p:sp>
        <p:nvSpPr>
          <p:cNvPr id="14339" name="Content Placeholder 3">
            <a:extLst>
              <a:ext uri="{FF2B5EF4-FFF2-40B4-BE49-F238E27FC236}">
                <a16:creationId xmlns="" xmlns:a16="http://schemas.microsoft.com/office/drawing/2014/main" id="{C380F962-F2B6-4941-AFCF-1D97A04DBE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71613"/>
            <a:ext cx="8229600" cy="302895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Ratio level of measurement</a:t>
            </a:r>
          </a:p>
          <a:p>
            <a:pPr eaLnBrk="1" hangingPunct="1"/>
            <a:r>
              <a:rPr lang="en-US" altLang="en-US"/>
              <a:t>Similar to interval level</a:t>
            </a:r>
          </a:p>
          <a:p>
            <a:pPr eaLnBrk="1" hangingPunct="1"/>
            <a:r>
              <a:rPr lang="en-US" altLang="en-US"/>
              <a:t>Zero entry is an inherent zero (implies “none”)</a:t>
            </a:r>
          </a:p>
          <a:p>
            <a:pPr eaLnBrk="1" hangingPunct="1"/>
            <a:r>
              <a:rPr lang="en-US" altLang="en-US"/>
              <a:t>A ratio of two data values can be formed </a:t>
            </a:r>
          </a:p>
          <a:p>
            <a:pPr eaLnBrk="1" hangingPunct="1"/>
            <a:r>
              <a:rPr lang="en-US" altLang="en-US"/>
              <a:t>One data value can be expressed as a multiple of another</a:t>
            </a:r>
          </a:p>
        </p:txBody>
      </p:sp>
    </p:spTree>
    <p:extLst>
      <p:ext uri="{BB962C8B-B14F-4D97-AF65-F5344CB8AC3E}">
        <p14:creationId xmlns:p14="http://schemas.microsoft.com/office/powerpoint/2010/main" val="142095320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3A21190-93D9-4BE2-83AA-8D642B864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</a:rPr>
              <a:t>Example: Classifying Data by Level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="" xmlns:a16="http://schemas.microsoft.com/office/drawing/2014/main" id="{D40E1447-7EEA-4975-89C5-4EAEDA3F2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700" y="1312863"/>
            <a:ext cx="8229600" cy="160020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dirty="0"/>
              <a:t>Two data sets are shown. Which data set consists of data at the interval level? Which data set consists of data at the ratio level?</a:t>
            </a:r>
            <a:r>
              <a:rPr lang="en-US" altLang="en-US" i="1" dirty="0">
                <a:solidFill>
                  <a:schemeClr val="tx2"/>
                </a:solidFill>
              </a:rPr>
              <a:t> </a:t>
            </a:r>
            <a:br>
              <a:rPr lang="en-US" altLang="en-US" i="1" dirty="0">
                <a:solidFill>
                  <a:schemeClr val="tx2"/>
                </a:solidFill>
              </a:rPr>
            </a:br>
            <a:r>
              <a:rPr lang="en-US" altLang="en-US" sz="2400" i="1" dirty="0">
                <a:solidFill>
                  <a:schemeClr val="tx2"/>
                </a:solidFill>
              </a:rPr>
              <a:t>(Source: Major League Baseball)</a:t>
            </a: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B3CDF4D4-8EE4-44D6-B34B-75F311A630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057" y="3267325"/>
            <a:ext cx="3483871" cy="2702057"/>
          </a:xfrm>
          <a:prstGeom prst="rect">
            <a:avLst/>
          </a:prstGeom>
        </p:spPr>
      </p:pic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9FB1080C-5683-438F-8C4B-0706250F8D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138" y="2204537"/>
            <a:ext cx="2150550" cy="411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96324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6146EA-DAD8-48F2-BC9E-5138AEEF3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</a:rPr>
              <a:t>Solution: Classifying Data by Level</a:t>
            </a:r>
          </a:p>
        </p:txBody>
      </p:sp>
      <p:sp>
        <p:nvSpPr>
          <p:cNvPr id="29700" name="Content Placeholder 2">
            <a:extLst>
              <a:ext uri="{FF2B5EF4-FFF2-40B4-BE49-F238E27FC236}">
                <a16:creationId xmlns="" xmlns:a16="http://schemas.microsoft.com/office/drawing/2014/main" id="{01A0699C-20F1-4AFF-A9B4-9668B87C5C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175" y="3409950"/>
            <a:ext cx="4046538" cy="1865313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dirty="0"/>
              <a:t>Interval level (Quantitative data. Can find a difference between two dates, but a ratio does not make sense.)</a:t>
            </a:r>
          </a:p>
        </p:txBody>
      </p:sp>
      <p:sp>
        <p:nvSpPr>
          <p:cNvPr id="29701" name="Content Placeholder 2">
            <a:extLst>
              <a:ext uri="{FF2B5EF4-FFF2-40B4-BE49-F238E27FC236}">
                <a16:creationId xmlns="" xmlns:a16="http://schemas.microsoft.com/office/drawing/2014/main" id="{3814BDE1-8010-469A-AC3D-8EC6C0D13529}"/>
              </a:ext>
            </a:extLst>
          </p:cNvPr>
          <p:cNvSpPr txBox="1">
            <a:spLocks/>
          </p:cNvSpPr>
          <p:nvPr/>
        </p:nvSpPr>
        <p:spPr bwMode="auto">
          <a:xfrm>
            <a:off x="4681538" y="5022850"/>
            <a:ext cx="422275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dirty="0"/>
              <a:t>Ratio level (Can find differences and write ratios.)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BB61FC78-FD16-4E9D-8F22-A303C7BA706F}"/>
              </a:ext>
            </a:extLst>
          </p:cNvPr>
          <p:cNvCxnSpPr/>
          <p:nvPr/>
        </p:nvCxnSpPr>
        <p:spPr>
          <a:xfrm rot="5400000">
            <a:off x="6323352" y="4871244"/>
            <a:ext cx="358775" cy="7938"/>
          </a:xfrm>
          <a:prstGeom prst="straightConnector1">
            <a:avLst/>
          </a:prstGeom>
          <a:ln w="254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BD8B7121-7933-463E-88CF-D5957CF6B0E5}"/>
              </a:ext>
            </a:extLst>
          </p:cNvPr>
          <p:cNvCxnSpPr/>
          <p:nvPr/>
        </p:nvCxnSpPr>
        <p:spPr>
          <a:xfrm rot="5400000">
            <a:off x="2034381" y="3277849"/>
            <a:ext cx="358775" cy="7938"/>
          </a:xfrm>
          <a:prstGeom prst="straightConnector1">
            <a:avLst/>
          </a:prstGeom>
          <a:ln w="254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C390EF9A-1E3E-4AF6-B1D9-7E68D9439C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01" y="888595"/>
            <a:ext cx="2914572" cy="2260514"/>
          </a:xfrm>
          <a:prstGeom prst="rect">
            <a:avLst/>
          </a:prstGeom>
        </p:spPr>
      </p:pic>
      <p:pic>
        <p:nvPicPr>
          <p:cNvPr id="14" name="Picture 13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A6C9BC85-9BDE-4249-88AD-F8D6203005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054" y="888595"/>
            <a:ext cx="2020662" cy="387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47741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uild="p"/>
      <p:bldP spid="297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="" xmlns:a16="http://schemas.microsoft.com/office/drawing/2014/main" id="{FD8C22B3-1B6B-4388-97BD-BC5AECB6F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Summary of Four Levels of Measurement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56597443-33D0-4663-86D4-522A52E93A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691367"/>
              </p:ext>
            </p:extLst>
          </p:nvPr>
        </p:nvGraphicFramePr>
        <p:xfrm>
          <a:off x="638175" y="1706563"/>
          <a:ext cx="7921625" cy="259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10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83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47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3471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18278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Level of</a:t>
                      </a:r>
                    </a:p>
                    <a:p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Measurement</a:t>
                      </a:r>
                    </a:p>
                  </a:txBody>
                  <a:tcPr marL="91439" marR="91439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Put data in</a:t>
                      </a:r>
                    </a:p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categories</a:t>
                      </a:r>
                    </a:p>
                  </a:txBody>
                  <a:tcPr marL="91439" marR="91439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Arrange</a:t>
                      </a:r>
                    </a:p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data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in</a:t>
                      </a:r>
                    </a:p>
                    <a:p>
                      <a:pPr algn="ctr"/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order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39" marR="91439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Subtract</a:t>
                      </a:r>
                    </a:p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data</a:t>
                      </a:r>
                    </a:p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values</a:t>
                      </a:r>
                    </a:p>
                  </a:txBody>
                  <a:tcPr marL="91439" marR="91439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Determine if one data value is a multiple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of another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39" marR="91439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Nominal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</a:rPr>
                        <a:t>Yes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 marL="91439" marR="91439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Ordinal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C00000"/>
                          </a:solidFill>
                        </a:rPr>
                        <a:t>Yes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</a:rPr>
                        <a:t>Yes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 marL="91439" marR="91439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Interval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</a:rPr>
                        <a:t>Yes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</a:rPr>
                        <a:t>Yes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</a:rPr>
                        <a:t>Yes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 marL="91439" marR="91439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Ratio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</a:rPr>
                        <a:t>Yes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</a:rPr>
                        <a:t>Yes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</a:rPr>
                        <a:t>Yes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</a:rPr>
                        <a:t>Yes</a:t>
                      </a:r>
                    </a:p>
                  </a:txBody>
                  <a:tcPr marL="91439" marR="91439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23338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="" xmlns:a16="http://schemas.microsoft.com/office/drawing/2014/main" id="{E82E4575-8099-416C-99BC-5B10DFC8D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Summary of Four Levels of Measurement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8977C6F-6A6E-4B4C-9521-837636EE12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9936"/>
          <a:stretch/>
        </p:blipFill>
        <p:spPr>
          <a:xfrm>
            <a:off x="0" y="1553066"/>
            <a:ext cx="9144000" cy="448990"/>
          </a:xfrm>
          <a:prstGeom prst="rect">
            <a:avLst/>
          </a:prstGeom>
        </p:spPr>
      </p:pic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C0B7DB51-7332-43ED-8170-E19E089017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"/>
          <a:stretch/>
        </p:blipFill>
        <p:spPr>
          <a:xfrm>
            <a:off x="0" y="2146434"/>
            <a:ext cx="9144000" cy="1281367"/>
          </a:xfrm>
          <a:prstGeom prst="rect">
            <a:avLst/>
          </a:prstGeom>
        </p:spPr>
      </p:pic>
      <p:pic>
        <p:nvPicPr>
          <p:cNvPr id="9" name="Picture 8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A82667B5-F2B4-41EB-84CF-942A54AA85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" b="2410"/>
          <a:stretch/>
        </p:blipFill>
        <p:spPr>
          <a:xfrm>
            <a:off x="0" y="3407347"/>
            <a:ext cx="9144000" cy="169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7699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="" xmlns:a16="http://schemas.microsoft.com/office/drawing/2014/main" id="{E82E4575-8099-416C-99BC-5B10DFC8D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Summary of Four Levels of Measurement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8977C6F-6A6E-4B4C-9521-837636EE12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9936"/>
          <a:stretch/>
        </p:blipFill>
        <p:spPr>
          <a:xfrm>
            <a:off x="0" y="1553066"/>
            <a:ext cx="9144000" cy="448990"/>
          </a:xfrm>
          <a:prstGeom prst="rect">
            <a:avLst/>
          </a:prstGeom>
        </p:spPr>
      </p:pic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7EB3592E-39C0-47DF-BF29-19A5821191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1" b="904"/>
          <a:stretch/>
        </p:blipFill>
        <p:spPr>
          <a:xfrm>
            <a:off x="0" y="2002056"/>
            <a:ext cx="9144000" cy="2194560"/>
          </a:xfrm>
          <a:prstGeom prst="rect">
            <a:avLst/>
          </a:prstGeom>
        </p:spPr>
      </p:pic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0B20C399-FB9A-4421-A5FE-38BC5876B2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6912"/>
            <a:ext cx="9144000" cy="227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26257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="" xmlns:a16="http://schemas.microsoft.com/office/drawing/2014/main" id="{F6DA243B-1230-4462-9C49-D24F0F752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sp>
        <p:nvSpPr>
          <p:cNvPr id="3075" name="Content Placeholder 4">
            <a:extLst>
              <a:ext uri="{FF2B5EF4-FFF2-40B4-BE49-F238E27FC236}">
                <a16:creationId xmlns="" xmlns:a16="http://schemas.microsoft.com/office/drawing/2014/main" id="{012BBF07-CAFB-4F60-8289-27288E83E0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1.1  An Overview of Statistics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1.2  Data Classification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1.3  Data Collection and Experimental Design</a:t>
            </a:r>
          </a:p>
        </p:txBody>
      </p:sp>
    </p:spTree>
    <p:extLst>
      <p:ext uri="{BB962C8B-B14F-4D97-AF65-F5344CB8AC3E}">
        <p14:creationId xmlns:p14="http://schemas.microsoft.com/office/powerpoint/2010/main" val="250333328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>
            <a:extLst>
              <a:ext uri="{FF2B5EF4-FFF2-40B4-BE49-F238E27FC236}">
                <a16:creationId xmlns="" xmlns:a16="http://schemas.microsoft.com/office/drawing/2014/main" id="{7031284C-75CE-44BE-8E28-43078EA4EF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1.2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CB466F8-2D7D-4DDF-8545-893562DF0F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/>
              <a:t>Data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2564565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F02FDEF2-89CE-4CA4-BF99-A5C2D362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1.2 Objectives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="" xmlns:a16="http://schemas.microsoft.com/office/drawing/2014/main" id="{FB648F76-CA5E-4A16-88FB-69069CF61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How to distinguish between qualitative data and quantitative data</a:t>
            </a:r>
          </a:p>
          <a:p>
            <a:pPr eaLnBrk="1" hangingPunct="1"/>
            <a:r>
              <a:rPr lang="en-US" altLang="en-US" dirty="0"/>
              <a:t>How to classify data with respect to the four levels of measurement: nominal, ordinal, interval, and ratio</a:t>
            </a:r>
          </a:p>
        </p:txBody>
      </p:sp>
    </p:spTree>
    <p:extLst>
      <p:ext uri="{BB962C8B-B14F-4D97-AF65-F5344CB8AC3E}">
        <p14:creationId xmlns:p14="http://schemas.microsoft.com/office/powerpoint/2010/main" val="190549289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853FE42E-A41E-4682-A246-56D7C286B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Types of Data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9C2942BC-ECFE-4A9A-B2FB-30A803310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0668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Qualitative Data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/>
              <a:t>Consists of attributes, labels, or nonnumerical entries.</a:t>
            </a:r>
          </a:p>
        </p:txBody>
      </p:sp>
      <p:pic>
        <p:nvPicPr>
          <p:cNvPr id="6148" name="Picture 3" descr="C:\Documents and Settings\Lyn\Local Settings\Temporary Internet Files\Content.IE5\6H52NUD0\MCBD20050_0000[1].wmf">
            <a:extLst>
              <a:ext uri="{FF2B5EF4-FFF2-40B4-BE49-F238E27FC236}">
                <a16:creationId xmlns="" xmlns:a16="http://schemas.microsoft.com/office/drawing/2014/main" id="{73DDBAA5-8F8E-4943-840A-3CB87E3A9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114800"/>
            <a:ext cx="966788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4" descr="C:\Documents and Settings\Lyn\Local Settings\Temporary Internet Files\Content.IE5\4PW9QZ0D\MCj04084370000[1].wmf">
            <a:extLst>
              <a:ext uri="{FF2B5EF4-FFF2-40B4-BE49-F238E27FC236}">
                <a16:creationId xmlns="" xmlns:a16="http://schemas.microsoft.com/office/drawing/2014/main" id="{034F5B61-6F93-40DD-913C-7A4971367C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900" y="4114800"/>
            <a:ext cx="195580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5" descr="C:\Documents and Settings\Lyn\Local Settings\Temporary Internet Files\Content.IE5\W9M7WLEZ\MCj01954220000[1].wmf">
            <a:extLst>
              <a:ext uri="{FF2B5EF4-FFF2-40B4-BE49-F238E27FC236}">
                <a16:creationId xmlns="" xmlns:a16="http://schemas.microsoft.com/office/drawing/2014/main" id="{26F400DC-19C6-4DD4-8741-4701F3DA0E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962400"/>
            <a:ext cx="10572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Box 7">
            <a:extLst>
              <a:ext uri="{FF2B5EF4-FFF2-40B4-BE49-F238E27FC236}">
                <a16:creationId xmlns="" xmlns:a16="http://schemas.microsoft.com/office/drawing/2014/main" id="{0B3A4BA3-B6F4-49C3-800C-641075924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3352800"/>
            <a:ext cx="144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cs typeface="Arial" panose="020B0604020202020204" pitchFamily="34" charset="0"/>
              </a:rPr>
              <a:t>Major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="" xmlns:a16="http://schemas.microsoft.com/office/drawing/2014/main" id="{59312CC1-6749-46DE-BDEC-7307CA0AD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2113" y="3352800"/>
            <a:ext cx="2111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cs typeface="Arial" panose="020B0604020202020204" pitchFamily="34" charset="0"/>
              </a:rPr>
              <a:t>Place of birth</a:t>
            </a:r>
          </a:p>
        </p:txBody>
      </p:sp>
      <p:sp>
        <p:nvSpPr>
          <p:cNvPr id="6153" name="TextBox 9">
            <a:extLst>
              <a:ext uri="{FF2B5EF4-FFF2-40B4-BE49-F238E27FC236}">
                <a16:creationId xmlns="" xmlns:a16="http://schemas.microsoft.com/office/drawing/2014/main" id="{7D6BBD88-7B4E-4807-9296-C39BE3AA91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3362325"/>
            <a:ext cx="3124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cs typeface="Arial" panose="020B0604020202020204" pitchFamily="34" charset="0"/>
              </a:rPr>
              <a:t>Eye color</a:t>
            </a:r>
          </a:p>
        </p:txBody>
      </p:sp>
    </p:spTree>
    <p:extLst>
      <p:ext uri="{BB962C8B-B14F-4D97-AF65-F5344CB8AC3E}">
        <p14:creationId xmlns:p14="http://schemas.microsoft.com/office/powerpoint/2010/main" val="413144239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90D3C11F-803A-4EFC-B348-A3C1FB3D7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Types of Data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33F6E965-61A2-47EF-B20F-E9DF5D7E9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0668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Quantitative data</a:t>
            </a:r>
            <a:r>
              <a:rPr lang="en-US" altLang="en-US">
                <a:solidFill>
                  <a:schemeClr val="bg2"/>
                </a:solidFill>
              </a:rPr>
              <a:t> 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/>
              <a:t>Numerical measurements or counts.</a:t>
            </a:r>
          </a:p>
        </p:txBody>
      </p:sp>
      <p:pic>
        <p:nvPicPr>
          <p:cNvPr id="7172" name="Picture 13" descr="C:\Documents and Settings\Lyn\Local Settings\Temporary Internet Files\Content.IE5\9RJB9XCE\MCj03015120000[1].wmf">
            <a:extLst>
              <a:ext uri="{FF2B5EF4-FFF2-40B4-BE49-F238E27FC236}">
                <a16:creationId xmlns="" xmlns:a16="http://schemas.microsoft.com/office/drawing/2014/main" id="{33098250-0C76-4859-983F-F2B44ED75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" y="3862388"/>
            <a:ext cx="1784350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21">
            <a:extLst>
              <a:ext uri="{FF2B5EF4-FFF2-40B4-BE49-F238E27FC236}">
                <a16:creationId xmlns="" xmlns:a16="http://schemas.microsoft.com/office/drawing/2014/main" id="{38246668-12A5-454E-845E-97660342F1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176588"/>
            <a:ext cx="1143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cs typeface="Arial" panose="020B0604020202020204" pitchFamily="34" charset="0"/>
              </a:rPr>
              <a:t>Age</a:t>
            </a:r>
          </a:p>
        </p:txBody>
      </p:sp>
      <p:pic>
        <p:nvPicPr>
          <p:cNvPr id="7174" name="Picture 14" descr="C:\Documents and Settings\Lyn\Local Settings\Temporary Internet Files\Content.IE5\NA0VVPWD\MCj02394850000[1].wmf">
            <a:extLst>
              <a:ext uri="{FF2B5EF4-FFF2-40B4-BE49-F238E27FC236}">
                <a16:creationId xmlns="" xmlns:a16="http://schemas.microsoft.com/office/drawing/2014/main" id="{6AA94B66-9100-45A6-B127-CB634E44E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3" y="3740150"/>
            <a:ext cx="1652587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Box 23">
            <a:extLst>
              <a:ext uri="{FF2B5EF4-FFF2-40B4-BE49-F238E27FC236}">
                <a16:creationId xmlns="" xmlns:a16="http://schemas.microsoft.com/office/drawing/2014/main" id="{69DF76B3-6229-44FA-B941-D32EC3AE5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3176588"/>
            <a:ext cx="2819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cs typeface="Arial" panose="020B0604020202020204" pitchFamily="34" charset="0"/>
              </a:rPr>
              <a:t>Weight of a letter</a:t>
            </a:r>
          </a:p>
        </p:txBody>
      </p:sp>
      <p:sp>
        <p:nvSpPr>
          <p:cNvPr id="7176" name="TextBox 24">
            <a:extLst>
              <a:ext uri="{FF2B5EF4-FFF2-40B4-BE49-F238E27FC236}">
                <a16:creationId xmlns="" xmlns:a16="http://schemas.microsoft.com/office/drawing/2014/main" id="{76CECD0D-7D64-44C7-9A92-DBF87ABC0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3176588"/>
            <a:ext cx="2514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cs typeface="Arial" panose="020B0604020202020204" pitchFamily="34" charset="0"/>
              </a:rPr>
              <a:t>Temperature</a:t>
            </a:r>
          </a:p>
        </p:txBody>
      </p:sp>
      <p:pic>
        <p:nvPicPr>
          <p:cNvPr id="7177" name="Picture 17" descr="C:\Documents and Settings\Lyn\Local Settings\Temporary Internet Files\Content.IE5\9RJB9XCE\MCNA01203_0000[1].wmf">
            <a:extLst>
              <a:ext uri="{FF2B5EF4-FFF2-40B4-BE49-F238E27FC236}">
                <a16:creationId xmlns="" xmlns:a16="http://schemas.microsoft.com/office/drawing/2014/main" id="{29E7F8C8-F1AE-4520-864A-8C38E2EDE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786188"/>
            <a:ext cx="960438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9586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93BCB1-2A37-40C7-9983-CBB3B26AD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</a:rPr>
              <a:t>Example: Classifying Data by Type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="" xmlns:a16="http://schemas.microsoft.com/office/drawing/2014/main" id="{827F2250-CD73-4619-905D-7F303E21C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340722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table shows sports-related head injuries treated in U.S. emergency rooms during a recent five-year span for several sports. Which data </a:t>
            </a:r>
            <a:br>
              <a:rPr lang="en-US" dirty="0"/>
            </a:br>
            <a:r>
              <a:rPr lang="en-US" dirty="0"/>
              <a:t>are qualitative data and which </a:t>
            </a:r>
            <a:br>
              <a:rPr lang="en-US" dirty="0"/>
            </a:br>
            <a:r>
              <a:rPr lang="en-US" dirty="0"/>
              <a:t>are quantitative data? </a:t>
            </a:r>
            <a:br>
              <a:rPr lang="en-US" dirty="0"/>
            </a:b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(Source: BMC Emergency </a:t>
            </a:r>
            <a:br>
              <a:rPr lang="en-US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Medicine)</a:t>
            </a:r>
            <a:endParaRPr lang="en-US" altLang="en-US" sz="2400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C97239EE-A226-4293-A86C-0F6DCE47D9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557" y="2677887"/>
            <a:ext cx="3205116" cy="351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3286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19698F3A-5204-480E-84D5-79B8928E50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766" y="1170214"/>
            <a:ext cx="3086039" cy="33854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D06996-9AB0-4F3C-94C2-77190418B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</a:rPr>
              <a:t>Solution: Classifying Data by Type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36AE451-6A6F-44C6-8AB1-A9608C102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4419600"/>
            <a:ext cx="350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Quantitative Data </a:t>
            </a:r>
            <a:r>
              <a:rPr lang="en-US" altLang="en-US" dirty="0" smtClean="0">
                <a:cs typeface="Arial" panose="020B0604020202020204" pitchFamily="34" charset="0"/>
              </a:rPr>
              <a:t>(Head injuries treated are </a:t>
            </a:r>
            <a:r>
              <a:rPr lang="en-US" altLang="en-US" dirty="0">
                <a:cs typeface="Arial" panose="020B0604020202020204" pitchFamily="34" charset="0"/>
              </a:rPr>
              <a:t>numerical </a:t>
            </a:r>
            <a:r>
              <a:rPr lang="en-US" altLang="en-US" dirty="0" smtClean="0">
                <a:cs typeface="Arial" panose="020B0604020202020204" pitchFamily="34" charset="0"/>
              </a:rPr>
              <a:t>entries.)</a:t>
            </a:r>
            <a:endParaRPr lang="en-US" altLang="en-US" dirty="0">
              <a:cs typeface="Arial" panose="020B0604020202020204" pitchFamily="34" charset="0"/>
            </a:endParaRPr>
          </a:p>
        </p:txBody>
      </p:sp>
      <p:sp>
        <p:nvSpPr>
          <p:cNvPr id="9221" name="AutoShape 17">
            <a:extLst>
              <a:ext uri="{FF2B5EF4-FFF2-40B4-BE49-F238E27FC236}">
                <a16:creationId xmlns="" xmlns:a16="http://schemas.microsoft.com/office/drawing/2014/main" id="{C6A1E53F-DB63-4C34-A01B-C6BC1BAE6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0838" y="2909672"/>
            <a:ext cx="1336675" cy="509587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2" name="AutoShape 18">
            <a:extLst>
              <a:ext uri="{FF2B5EF4-FFF2-40B4-BE49-F238E27FC236}">
                <a16:creationId xmlns="" xmlns:a16="http://schemas.microsoft.com/office/drawing/2014/main" id="{AEFE7E45-02FC-4248-A151-CF626899C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7010" y="2909671"/>
            <a:ext cx="1090613" cy="509588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3" name="Line 19">
            <a:extLst>
              <a:ext uri="{FF2B5EF4-FFF2-40B4-BE49-F238E27FC236}">
                <a16:creationId xmlns="" xmlns:a16="http://schemas.microsoft.com/office/drawing/2014/main" id="{EC6891F1-5E18-4283-A618-AF9D1A96449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7168" y="3419259"/>
            <a:ext cx="861245" cy="1047966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4" name="Line 20">
            <a:extLst>
              <a:ext uri="{FF2B5EF4-FFF2-40B4-BE49-F238E27FC236}">
                <a16:creationId xmlns="" xmlns:a16="http://schemas.microsoft.com/office/drawing/2014/main" id="{54CC9A22-1A92-44C1-94B9-FC9B651F1B8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1164" y="3437731"/>
            <a:ext cx="785091" cy="1027907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5" name="Text Box 21">
            <a:extLst>
              <a:ext uri="{FF2B5EF4-FFF2-40B4-BE49-F238E27FC236}">
                <a16:creationId xmlns="" xmlns:a16="http://schemas.microsoft.com/office/drawing/2014/main" id="{08F36BC9-5CF7-4587-88A8-FD85E4908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663" y="4465638"/>
            <a:ext cx="383381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Qualitative Data   </a:t>
            </a:r>
            <a:r>
              <a:rPr lang="en-US" altLang="en-US" dirty="0" smtClean="0">
                <a:cs typeface="Arial" panose="020B0604020202020204" pitchFamily="34" charset="0"/>
              </a:rPr>
              <a:t>(Types of sports are </a:t>
            </a:r>
            <a:r>
              <a:rPr lang="en-US" altLang="en-US" dirty="0" err="1">
                <a:cs typeface="Arial" panose="020B0604020202020204" pitchFamily="34" charset="0"/>
              </a:rPr>
              <a:t>nonnumerical</a:t>
            </a:r>
            <a:r>
              <a:rPr lang="en-US" altLang="en-US" dirty="0">
                <a:cs typeface="Arial" panose="020B0604020202020204" pitchFamily="34" charset="0"/>
              </a:rPr>
              <a:t> </a:t>
            </a:r>
            <a:r>
              <a:rPr lang="en-US" altLang="en-US" dirty="0" smtClean="0">
                <a:cs typeface="Arial" panose="020B0604020202020204" pitchFamily="34" charset="0"/>
              </a:rPr>
              <a:t>entries.)</a:t>
            </a: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21985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221" grpId="0" animBg="1"/>
      <p:bldP spid="9222" grpId="0" animBg="1"/>
      <p:bldP spid="9223" grpId="0" animBg="1"/>
      <p:bldP spid="9224" grpId="0" animBg="1"/>
      <p:bldP spid="92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2">
            <a:extLst>
              <a:ext uri="{FF2B5EF4-FFF2-40B4-BE49-F238E27FC236}">
                <a16:creationId xmlns="" xmlns:a16="http://schemas.microsoft.com/office/drawing/2014/main" id="{DC230B8F-EE91-4765-999F-7DEBC10B8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Levels of Measurement</a:t>
            </a:r>
          </a:p>
        </p:txBody>
      </p:sp>
      <p:sp>
        <p:nvSpPr>
          <p:cNvPr id="10243" name="Content Placeholder 3">
            <a:extLst>
              <a:ext uri="{FF2B5EF4-FFF2-40B4-BE49-F238E27FC236}">
                <a16:creationId xmlns="" xmlns:a16="http://schemas.microsoft.com/office/drawing/2014/main" id="{6BE0599D-1094-4FCA-9A35-9256ECEAD2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2098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Nominal level of measurement</a:t>
            </a:r>
          </a:p>
          <a:p>
            <a:pPr eaLnBrk="1" hangingPunct="1"/>
            <a:r>
              <a:rPr lang="en-US" altLang="en-US"/>
              <a:t>Qualitative data only</a:t>
            </a:r>
          </a:p>
          <a:p>
            <a:pPr eaLnBrk="1" hangingPunct="1"/>
            <a:r>
              <a:rPr lang="en-US" altLang="en-US"/>
              <a:t>Categorized using names, labels, or qualities</a:t>
            </a:r>
          </a:p>
          <a:p>
            <a:pPr eaLnBrk="1" hangingPunct="1"/>
            <a:r>
              <a:rPr lang="en-US" altLang="en-US"/>
              <a:t>No mathematical computations can be made</a:t>
            </a:r>
          </a:p>
        </p:txBody>
      </p:sp>
      <p:sp>
        <p:nvSpPr>
          <p:cNvPr id="23556" name="Content Placeholder 3">
            <a:extLst>
              <a:ext uri="{FF2B5EF4-FFF2-40B4-BE49-F238E27FC236}">
                <a16:creationId xmlns="" xmlns:a16="http://schemas.microsoft.com/office/drawing/2014/main" id="{6B29C2A4-A7AC-4BF4-8442-D0EDD88B8F0B}"/>
              </a:ext>
            </a:extLst>
          </p:cNvPr>
          <p:cNvSpPr txBox="1">
            <a:spLocks/>
          </p:cNvSpPr>
          <p:nvPr/>
        </p:nvSpPr>
        <p:spPr bwMode="auto">
          <a:xfrm>
            <a:off x="457200" y="3886200"/>
            <a:ext cx="8229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Ordinal level of measurement</a:t>
            </a:r>
          </a:p>
          <a:p>
            <a:pPr eaLnBrk="1" hangingPunct="1"/>
            <a:r>
              <a:rPr lang="en-US" altLang="en-US" dirty="0"/>
              <a:t>Qualitative or quantitative data</a:t>
            </a:r>
          </a:p>
          <a:p>
            <a:pPr eaLnBrk="1" hangingPunct="1"/>
            <a:r>
              <a:rPr lang="en-US" altLang="en-US" dirty="0"/>
              <a:t>Data can be arranged in order, or ranked</a:t>
            </a:r>
          </a:p>
          <a:p>
            <a:pPr eaLnBrk="1" hangingPunct="1"/>
            <a:r>
              <a:rPr lang="en-US" altLang="en-US" dirty="0"/>
              <a:t>Differences between data entries is not meaningful</a:t>
            </a:r>
          </a:p>
        </p:txBody>
      </p:sp>
    </p:spTree>
    <p:extLst>
      <p:ext uri="{BB962C8B-B14F-4D97-AF65-F5344CB8AC3E}">
        <p14:creationId xmlns:p14="http://schemas.microsoft.com/office/powerpoint/2010/main" val="161298398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</TotalTime>
  <Words>609</Words>
  <Application>Microsoft Office PowerPoint</Application>
  <PresentationFormat>On-screen Show (4:3)</PresentationFormat>
  <Paragraphs>151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Times New Roman</vt:lpstr>
      <vt:lpstr>Wingdings</vt:lpstr>
      <vt:lpstr>lf4template</vt:lpstr>
      <vt:lpstr>PowerPoint Presentation</vt:lpstr>
      <vt:lpstr>Chapter Outline</vt:lpstr>
      <vt:lpstr>Section 1.2</vt:lpstr>
      <vt:lpstr>Section 1.2 Objectives</vt:lpstr>
      <vt:lpstr>Types of Data</vt:lpstr>
      <vt:lpstr>Types of Data</vt:lpstr>
      <vt:lpstr>Example: Classifying Data by Type</vt:lpstr>
      <vt:lpstr>Solution: Classifying Data by Type</vt:lpstr>
      <vt:lpstr>Levels of Measurement</vt:lpstr>
      <vt:lpstr>Example: Classifying Data by Level</vt:lpstr>
      <vt:lpstr>Solution: Classifying Data by Level</vt:lpstr>
      <vt:lpstr>Levels of Measurement</vt:lpstr>
      <vt:lpstr>Levels of Measurement</vt:lpstr>
      <vt:lpstr>Example: Classifying Data by Level</vt:lpstr>
      <vt:lpstr>Solution: Classifying Data by Level</vt:lpstr>
      <vt:lpstr>Summary of Four Levels of Measurement</vt:lpstr>
      <vt:lpstr>Summary of Four Levels of Measurement</vt:lpstr>
      <vt:lpstr>Summary of Four Levels of Measurement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Elementary Statistics  7e</dc:subject>
  <dc:creator>Ron Larson, Betsy Farber</dc:creator>
  <cp:lastModifiedBy>Sandra Scholten</cp:lastModifiedBy>
  <cp:revision>78</cp:revision>
  <dcterms:created xsi:type="dcterms:W3CDTF">2007-07-18T23:54:35Z</dcterms:created>
  <dcterms:modified xsi:type="dcterms:W3CDTF">2019-02-12T16:56:25Z</dcterms:modified>
</cp:coreProperties>
</file>