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6"/>
  </p:notesMasterIdLst>
  <p:handoutMasterIdLst>
    <p:handoutMasterId r:id="rId17"/>
  </p:handoutMasterIdLst>
  <p:sldIdLst>
    <p:sldId id="257" r:id="rId2"/>
    <p:sldId id="258" r:id="rId3"/>
    <p:sldId id="259" r:id="rId4"/>
    <p:sldId id="260" r:id="rId5"/>
    <p:sldId id="261" r:id="rId6"/>
    <p:sldId id="273" r:id="rId7"/>
    <p:sldId id="263" r:id="rId8"/>
    <p:sldId id="264" r:id="rId9"/>
    <p:sldId id="265" r:id="rId10"/>
    <p:sldId id="266" r:id="rId11"/>
    <p:sldId id="268" r:id="rId12"/>
    <p:sldId id="270" r:id="rId13"/>
    <p:sldId id="271" r:id="rId14"/>
    <p:sldId id="274" r:id="rId1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10"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5</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2497353664"/>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5</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465203480"/>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3314522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xmlns="" id="{639AF464-915D-4D45-B261-04D55F34D7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xmlns="" id="{1F5F67F0-1C20-4340-BB3D-B3A63B5854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4339" name="Slide Number Placeholder 3">
            <a:extLst>
              <a:ext uri="{FF2B5EF4-FFF2-40B4-BE49-F238E27FC236}">
                <a16:creationId xmlns:a16="http://schemas.microsoft.com/office/drawing/2014/main" xmlns="" id="{EEFBD589-9E3B-411E-895B-71584FB7F30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B7D6CBC6-1C23-4F0E-8AB2-9AFCFCFD59B4}" type="slidenum">
              <a:rPr lang="en-US" altLang="en-US" sz="1200">
                <a:latin typeface="Calibri" panose="020F0502020204030204" pitchFamily="34" charset="0"/>
              </a:rPr>
              <a:pPr eaLnBrk="1" hangingPunct="1"/>
              <a:t>4</a:t>
            </a:fld>
            <a:endParaRPr lang="en-US" altLang="en-US" sz="1200">
              <a:latin typeface="Calibri" panose="020F0502020204030204" pitchFamily="34" charset="0"/>
            </a:endParaRPr>
          </a:p>
        </p:txBody>
      </p:sp>
    </p:spTree>
    <p:extLst>
      <p:ext uri="{BB962C8B-B14F-4D97-AF65-F5344CB8AC3E}">
        <p14:creationId xmlns:p14="http://schemas.microsoft.com/office/powerpoint/2010/main" val="1486350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Normal Probability Distributions</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5</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B388CFD7-2BC5-4BC2-B35A-0AAD652ACA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085" y="1613147"/>
            <a:ext cx="3790196" cy="2510033"/>
          </a:xfrm>
          <a:prstGeom prst="rect">
            <a:avLst/>
          </a:prstGeom>
        </p:spPr>
      </p:pic>
      <p:sp>
        <p:nvSpPr>
          <p:cNvPr id="12290" name="Title 1">
            <a:extLst>
              <a:ext uri="{FF2B5EF4-FFF2-40B4-BE49-F238E27FC236}">
                <a16:creationId xmlns:a16="http://schemas.microsoft.com/office/drawing/2014/main" xmlns="" id="{FF7F1E34-8C20-4ADB-8133-CCD9E814E2D2}"/>
              </a:ext>
            </a:extLst>
          </p:cNvPr>
          <p:cNvSpPr>
            <a:spLocks noGrp="1"/>
          </p:cNvSpPr>
          <p:nvPr>
            <p:ph type="title"/>
          </p:nvPr>
        </p:nvSpPr>
        <p:spPr/>
        <p:txBody>
          <a:bodyPr/>
          <a:lstStyle/>
          <a:p>
            <a:pPr eaLnBrk="1" hangingPunct="1">
              <a:defRPr/>
            </a:pPr>
            <a:r>
              <a:rPr lang="en-US" altLang="en-US" sz="4000" dirty="0">
                <a:solidFill>
                  <a:schemeClr val="accent3"/>
                </a:solidFill>
                <a:ea typeface="+mj-ea"/>
              </a:rPr>
              <a:t>Solution:  Finding Probabilities for Normal Distributions</a:t>
            </a:r>
            <a:endParaRPr lang="en-US" altLang="en-US" sz="4000" dirty="0">
              <a:ea typeface="+mj-ea"/>
            </a:endParaRPr>
          </a:p>
        </p:txBody>
      </p:sp>
      <p:sp>
        <p:nvSpPr>
          <p:cNvPr id="20483" name="Footer Placeholder 2">
            <a:extLst>
              <a:ext uri="{FF2B5EF4-FFF2-40B4-BE49-F238E27FC236}">
                <a16:creationId xmlns:a16="http://schemas.microsoft.com/office/drawing/2014/main" xmlns="" id="{335F7799-ED2C-4C86-BF00-A6B799677F4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a:t>
            </a:r>
          </a:p>
        </p:txBody>
      </p:sp>
      <p:sp>
        <p:nvSpPr>
          <p:cNvPr id="20485" name="Text Box 18">
            <a:extLst>
              <a:ext uri="{FF2B5EF4-FFF2-40B4-BE49-F238E27FC236}">
                <a16:creationId xmlns:a16="http://schemas.microsoft.com/office/drawing/2014/main" xmlns="" id="{E1087E8D-7679-4CB4-B504-9BE963987407}"/>
              </a:ext>
            </a:extLst>
          </p:cNvPr>
          <p:cNvSpPr txBox="1">
            <a:spLocks noChangeArrowheads="1"/>
          </p:cNvSpPr>
          <p:nvPr/>
        </p:nvSpPr>
        <p:spPr bwMode="auto">
          <a:xfrm>
            <a:off x="354017" y="2644607"/>
            <a:ext cx="10406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l-GR" altLang="en-US" sz="2000" i="1" dirty="0">
                <a:latin typeface="Times New Roman" panose="02020603050405020304" pitchFamily="18" charset="0"/>
                <a:cs typeface="Times New Roman" panose="02020603050405020304" pitchFamily="18" charset="0"/>
              </a:rPr>
              <a:t>σ</a:t>
            </a:r>
            <a:r>
              <a:rPr lang="en-US" altLang="en-US" sz="2000" dirty="0">
                <a:latin typeface="Times New Roman" panose="02020603050405020304" pitchFamily="18" charset="0"/>
                <a:cs typeface="Times New Roman" panose="02020603050405020304" pitchFamily="18" charset="0"/>
              </a:rPr>
              <a:t> = 12</a:t>
            </a:r>
            <a:endParaRPr lang="en-US" altLang="en-US" sz="2000" dirty="0">
              <a:latin typeface="Times New Roman" panose="02020603050405020304" pitchFamily="18" charset="0"/>
            </a:endParaRPr>
          </a:p>
        </p:txBody>
      </p:sp>
      <p:sp>
        <p:nvSpPr>
          <p:cNvPr id="162" name="Rectangle 4">
            <a:extLst>
              <a:ext uri="{FF2B5EF4-FFF2-40B4-BE49-F238E27FC236}">
                <a16:creationId xmlns:a16="http://schemas.microsoft.com/office/drawing/2014/main" xmlns="" id="{1E88674A-C2BE-4F9E-BE68-3AD1FF152E89}"/>
              </a:ext>
            </a:extLst>
          </p:cNvPr>
          <p:cNvSpPr>
            <a:spLocks noChangeArrowheads="1"/>
          </p:cNvSpPr>
          <p:nvPr/>
        </p:nvSpPr>
        <p:spPr bwMode="auto">
          <a:xfrm>
            <a:off x="854103" y="4123180"/>
            <a:ext cx="765694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i="1" dirty="0">
                <a:latin typeface="Times New Roman" panose="02020603050405020304" pitchFamily="18" charset="0"/>
              </a:rPr>
              <a:t>P</a:t>
            </a:r>
            <a:r>
              <a:rPr lang="en-US" altLang="en-US" sz="2800" dirty="0">
                <a:latin typeface="Times New Roman" panose="02020603050405020304" pitchFamily="18" charset="0"/>
              </a:rPr>
              <a:t>(22 &lt; </a:t>
            </a:r>
            <a:r>
              <a:rPr lang="en-US" altLang="en-US" sz="2800" i="1" dirty="0">
                <a:latin typeface="Times New Roman" panose="02020603050405020304" pitchFamily="18" charset="0"/>
              </a:rPr>
              <a:t>x</a:t>
            </a:r>
            <a:r>
              <a:rPr lang="en-US" altLang="en-US" sz="2800" dirty="0">
                <a:latin typeface="Times New Roman" panose="02020603050405020304" pitchFamily="18" charset="0"/>
              </a:rPr>
              <a:t> &lt; 52) = </a:t>
            </a:r>
            <a:r>
              <a:rPr lang="en-US" altLang="en-US" sz="2800" i="1" dirty="0">
                <a:latin typeface="Times New Roman" panose="02020603050405020304" pitchFamily="18" charset="0"/>
              </a:rPr>
              <a:t>P</a:t>
            </a:r>
            <a:r>
              <a:rPr lang="en-US" altLang="en-US" sz="2800" dirty="0">
                <a:latin typeface="Times New Roman" panose="02020603050405020304" pitchFamily="18" charset="0"/>
              </a:rPr>
              <a:t>(−1.75 &lt; </a:t>
            </a:r>
            <a:r>
              <a:rPr lang="en-US" altLang="en-US" sz="2800" i="1" dirty="0">
                <a:latin typeface="Times New Roman" panose="02020603050405020304" pitchFamily="18" charset="0"/>
              </a:rPr>
              <a:t>z &lt;</a:t>
            </a:r>
            <a:r>
              <a:rPr lang="en-US" altLang="en-US" sz="2800" dirty="0">
                <a:latin typeface="Times New Roman" panose="02020603050405020304" pitchFamily="18" charset="0"/>
              </a:rPr>
              <a:t> 0.75) </a:t>
            </a:r>
          </a:p>
          <a:p>
            <a:pPr eaLnBrk="1" hangingPunct="1"/>
            <a:r>
              <a:rPr lang="en-US" altLang="en-US" sz="2800" dirty="0">
                <a:latin typeface="Times New Roman" panose="02020603050405020304" pitchFamily="18" charset="0"/>
              </a:rPr>
              <a:t>                         = 0.7734 – 0.0401 = </a:t>
            </a:r>
            <a:r>
              <a:rPr lang="en-US" altLang="en-US" sz="2800" dirty="0">
                <a:solidFill>
                  <a:srgbClr val="C00000"/>
                </a:solidFill>
                <a:latin typeface="Times New Roman" panose="02020603050405020304" pitchFamily="18" charset="0"/>
                <a:sym typeface="Symbol" panose="05050102010706020507" pitchFamily="18" charset="2"/>
              </a:rPr>
              <a:t>0.7333</a:t>
            </a:r>
            <a:r>
              <a:rPr lang="en-US" altLang="en-US" sz="2800" dirty="0">
                <a:solidFill>
                  <a:srgbClr val="C00000"/>
                </a:solidFill>
                <a:latin typeface="Times New Roman" panose="02020603050405020304" pitchFamily="18" charset="0"/>
              </a:rPr>
              <a:t> </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xmlns="" id="{136CAA4E-48BF-46BC-BEAD-0331CAC5F748}"/>
                  </a:ext>
                </a:extLst>
              </p:cNvPr>
              <p:cNvSpPr/>
              <p:nvPr/>
            </p:nvSpPr>
            <p:spPr>
              <a:xfrm>
                <a:off x="4310281" y="1680618"/>
                <a:ext cx="4556055" cy="778483"/>
              </a:xfrm>
              <a:prstGeom prst="rect">
                <a:avLst/>
              </a:prstGeom>
            </p:spPr>
            <p:txBody>
              <a:bodyPr wrap="none">
                <a:spAutoFit/>
              </a:bodyPr>
              <a:lstStyle/>
              <a:p>
                <a:r>
                  <a:rPr lang="en-US" sz="2800" i="1" dirty="0">
                    <a:solidFill>
                      <a:srgbClr val="C00000"/>
                    </a:solidFill>
                    <a:latin typeface="+mn-lt"/>
                  </a:rPr>
                  <a:t>z</a:t>
                </a:r>
                <a:r>
                  <a:rPr lang="en-US" sz="2800" i="1" baseline="-25000" dirty="0">
                    <a:solidFill>
                      <a:srgbClr val="C00000"/>
                    </a:solidFill>
                    <a:latin typeface="+mn-lt"/>
                  </a:rPr>
                  <a:t>1</a:t>
                </a:r>
                <a:r>
                  <a:rPr lang="en-US" sz="2800" i="1" dirty="0">
                    <a:solidFill>
                      <a:srgbClr val="C00000"/>
                    </a:solidFill>
                    <a:latin typeface="+mn-lt"/>
                  </a:rPr>
                  <a:t> </a:t>
                </a:r>
                <a:r>
                  <a:rPr lang="en-US" sz="2800" dirty="0">
                    <a:solidFill>
                      <a:srgbClr val="C00000"/>
                    </a:solidFill>
                    <a:latin typeface="+mn-lt"/>
                  </a:rPr>
                  <a:t>= </a:t>
                </a:r>
                <a14:m>
                  <m:oMath xmlns:m="http://schemas.openxmlformats.org/officeDocument/2006/math">
                    <m:f>
                      <m:fPr>
                        <m:ctrlPr>
                          <a:rPr lang="en-US" sz="2800" i="1">
                            <a:solidFill>
                              <a:srgbClr val="C00000"/>
                            </a:solidFill>
                            <a:latin typeface="Cambria Math" panose="02040503050406030204" pitchFamily="18" charset="0"/>
                          </a:rPr>
                        </m:ctrlPr>
                      </m:fPr>
                      <m:num>
                        <m:r>
                          <m:rPr>
                            <m:nor/>
                          </m:rPr>
                          <a:rPr lang="en-US" sz="2800" i="1" dirty="0">
                            <a:solidFill>
                              <a:srgbClr val="C00000"/>
                            </a:solidFill>
                            <a:latin typeface="+mn-lt"/>
                          </a:rPr>
                          <m:t>x</m:t>
                        </m:r>
                        <m:r>
                          <m:rPr>
                            <m:nor/>
                          </m:rPr>
                          <a:rPr lang="en-US" sz="2800" i="1" dirty="0">
                            <a:solidFill>
                              <a:srgbClr val="C00000"/>
                            </a:solidFill>
                            <a:latin typeface="+mn-lt"/>
                          </a:rPr>
                          <m:t> </m:t>
                        </m:r>
                        <m:r>
                          <m:rPr>
                            <m:nor/>
                          </m:rPr>
                          <a:rPr lang="en-US" sz="2800" dirty="0">
                            <a:solidFill>
                              <a:srgbClr val="C00000"/>
                            </a:solidFill>
                            <a:latin typeface="+mn-lt"/>
                          </a:rPr>
                          <m:t>– </m:t>
                        </m:r>
                        <m:r>
                          <m:rPr>
                            <m:nor/>
                          </m:rPr>
                          <a:rPr lang="en-US" sz="2800" i="1" dirty="0">
                            <a:solidFill>
                              <a:srgbClr val="C00000"/>
                            </a:solidFill>
                            <a:latin typeface="+mn-lt"/>
                            <a:sym typeface="Symbol" panose="05050102010706020507" pitchFamily="18" charset="2"/>
                          </a:rPr>
                          <m:t></m:t>
                        </m:r>
                      </m:num>
                      <m:den>
                        <m:r>
                          <m:rPr>
                            <m:nor/>
                          </m:rPr>
                          <a:rPr lang="en-US" sz="2800" i="1" dirty="0">
                            <a:solidFill>
                              <a:srgbClr val="C00000"/>
                            </a:solidFill>
                            <a:latin typeface="+mn-lt"/>
                            <a:sym typeface="Symbol" panose="05050102010706020507" pitchFamily="18" charset="2"/>
                          </a:rPr>
                          <m:t></m:t>
                        </m:r>
                      </m:den>
                    </m:f>
                  </m:oMath>
                </a14:m>
                <a:r>
                  <a:rPr lang="en-US" sz="2800" dirty="0">
                    <a:solidFill>
                      <a:srgbClr val="C00000"/>
                    </a:solidFill>
                    <a:latin typeface="+mn-lt"/>
                  </a:rPr>
                  <a:t> =  </a:t>
                </a:r>
                <a14:m>
                  <m:oMath xmlns:m="http://schemas.openxmlformats.org/officeDocument/2006/math">
                    <m:f>
                      <m:fPr>
                        <m:ctrlPr>
                          <a:rPr lang="en-US" sz="2800" i="1">
                            <a:solidFill>
                              <a:srgbClr val="C00000"/>
                            </a:solidFill>
                            <a:latin typeface="Cambria Math" panose="02040503050406030204" pitchFamily="18" charset="0"/>
                          </a:rPr>
                        </m:ctrlPr>
                      </m:fPr>
                      <m:num>
                        <m:r>
                          <m:rPr>
                            <m:nor/>
                          </m:rPr>
                          <a:rPr lang="en-US" sz="2800" b="0" i="0" smtClean="0">
                            <a:solidFill>
                              <a:srgbClr val="C00000"/>
                            </a:solidFill>
                            <a:latin typeface="+mn-lt"/>
                          </a:rPr>
                          <m:t>2</m:t>
                        </m:r>
                        <m:r>
                          <m:rPr>
                            <m:nor/>
                          </m:rPr>
                          <a:rPr lang="en-US" altLang="en-US" sz="2800" dirty="0">
                            <a:solidFill>
                              <a:srgbClr val="C00000"/>
                            </a:solidFill>
                            <a:latin typeface="+mn-lt"/>
                            <a:cs typeface="Times New Roman" panose="02020603050405020304" pitchFamily="18" charset="0"/>
                          </a:rPr>
                          <m:t>2</m:t>
                        </m:r>
                        <m:r>
                          <m:rPr>
                            <m:nor/>
                          </m:rPr>
                          <a:rPr lang="en-US" altLang="en-US" sz="2800" b="0" i="0" dirty="0" smtClean="0">
                            <a:solidFill>
                              <a:srgbClr val="C00000"/>
                            </a:solidFill>
                            <a:latin typeface="+mn-lt"/>
                            <a:cs typeface="Times New Roman" panose="02020603050405020304" pitchFamily="18" charset="0"/>
                          </a:rPr>
                          <m:t> </m:t>
                        </m:r>
                        <m:r>
                          <m:rPr>
                            <m:nor/>
                          </m:rPr>
                          <a:rPr lang="en-US" sz="2800" dirty="0">
                            <a:solidFill>
                              <a:srgbClr val="C00000"/>
                            </a:solidFill>
                            <a:latin typeface="+mn-lt"/>
                          </a:rPr>
                          <m:t>–</m:t>
                        </m:r>
                        <m:r>
                          <m:rPr>
                            <m:nor/>
                          </m:rPr>
                          <a:rPr lang="en-US" sz="2800" b="0" i="0" dirty="0" smtClean="0">
                            <a:solidFill>
                              <a:srgbClr val="C00000"/>
                            </a:solidFill>
                            <a:latin typeface="+mn-lt"/>
                          </a:rPr>
                          <m:t> </m:t>
                        </m:r>
                        <m:r>
                          <m:rPr>
                            <m:nor/>
                          </m:rPr>
                          <a:rPr lang="en-US" altLang="en-US" sz="2800" dirty="0">
                            <a:solidFill>
                              <a:srgbClr val="C00000"/>
                            </a:solidFill>
                            <a:latin typeface="+mn-lt"/>
                          </a:rPr>
                          <m:t>43</m:t>
                        </m:r>
                      </m:num>
                      <m:den>
                        <m:r>
                          <m:rPr>
                            <m:nor/>
                          </m:rPr>
                          <a:rPr lang="en-US" altLang="en-US" sz="2800" dirty="0">
                            <a:solidFill>
                              <a:srgbClr val="C00000"/>
                            </a:solidFill>
                            <a:latin typeface="+mn-lt"/>
                            <a:cs typeface="Times New Roman" panose="02020603050405020304" pitchFamily="18" charset="0"/>
                          </a:rPr>
                          <m:t>12</m:t>
                        </m:r>
                      </m:den>
                    </m:f>
                  </m:oMath>
                </a14:m>
                <a:r>
                  <a:rPr lang="en-US" sz="2800" dirty="0">
                    <a:solidFill>
                      <a:srgbClr val="C00000"/>
                    </a:solidFill>
                    <a:latin typeface="+mn-lt"/>
                  </a:rPr>
                  <a:t> = </a:t>
                </a:r>
                <a14:m>
                  <m:oMath xmlns:m="http://schemas.openxmlformats.org/officeDocument/2006/math">
                    <m:r>
                      <a:rPr lang="en-US" sz="2800" i="1" dirty="0" smtClean="0">
                        <a:solidFill>
                          <a:srgbClr val="C00000"/>
                        </a:solidFill>
                        <a:latin typeface="Cambria Math" panose="02040503050406030204" pitchFamily="18" charset="0"/>
                        <a:ea typeface="Cambria Math" panose="02040503050406030204" pitchFamily="18" charset="0"/>
                      </a:rPr>
                      <m:t>−</m:t>
                    </m:r>
                  </m:oMath>
                </a14:m>
                <a:r>
                  <a:rPr lang="en-US" sz="2800" dirty="0">
                    <a:solidFill>
                      <a:srgbClr val="C00000"/>
                    </a:solidFill>
                    <a:latin typeface="+mn-lt"/>
                  </a:rPr>
                  <a:t>1.75 </a:t>
                </a:r>
              </a:p>
            </p:txBody>
          </p:sp>
        </mc:Choice>
        <mc:Fallback xmlns="">
          <p:sp>
            <p:nvSpPr>
              <p:cNvPr id="3" name="Rectangle 2">
                <a:extLst>
                  <a:ext uri="{FF2B5EF4-FFF2-40B4-BE49-F238E27FC236}">
                    <a16:creationId xmlns:a16="http://schemas.microsoft.com/office/drawing/2014/main" id="{136CAA4E-48BF-46BC-BEAD-0331CAC5F748}"/>
                  </a:ext>
                </a:extLst>
              </p:cNvPr>
              <p:cNvSpPr>
                <a:spLocks noRot="1" noChangeAspect="1" noMove="1" noResize="1" noEditPoints="1" noAdjustHandles="1" noChangeArrowheads="1" noChangeShapeType="1" noTextEdit="1"/>
              </p:cNvSpPr>
              <p:nvPr/>
            </p:nvSpPr>
            <p:spPr>
              <a:xfrm>
                <a:off x="4310281" y="1680618"/>
                <a:ext cx="4556055" cy="778483"/>
              </a:xfrm>
              <a:prstGeom prst="rect">
                <a:avLst/>
              </a:prstGeom>
              <a:blipFill>
                <a:blip r:embed="rId3"/>
                <a:stretch>
                  <a:fillRect l="-2677" b="-944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Rectangle 48">
                <a:extLst>
                  <a:ext uri="{FF2B5EF4-FFF2-40B4-BE49-F238E27FC236}">
                    <a16:creationId xmlns:a16="http://schemas.microsoft.com/office/drawing/2014/main" xmlns="" id="{E2B36C0D-3692-40D5-B8BE-4180CD8AB21F}"/>
                  </a:ext>
                </a:extLst>
              </p:cNvPr>
              <p:cNvSpPr/>
              <p:nvPr/>
            </p:nvSpPr>
            <p:spPr>
              <a:xfrm>
                <a:off x="4310281" y="2459101"/>
                <a:ext cx="4217821" cy="778483"/>
              </a:xfrm>
              <a:prstGeom prst="rect">
                <a:avLst/>
              </a:prstGeom>
            </p:spPr>
            <p:txBody>
              <a:bodyPr wrap="none">
                <a:spAutoFit/>
              </a:bodyPr>
              <a:lstStyle/>
              <a:p>
                <a:r>
                  <a:rPr lang="en-US" sz="2800" i="1" dirty="0">
                    <a:solidFill>
                      <a:srgbClr val="C00000"/>
                    </a:solidFill>
                    <a:latin typeface="+mn-lt"/>
                  </a:rPr>
                  <a:t>z</a:t>
                </a:r>
                <a:r>
                  <a:rPr lang="en-US" sz="2800" i="1" baseline="-25000" dirty="0">
                    <a:solidFill>
                      <a:srgbClr val="C00000"/>
                    </a:solidFill>
                    <a:latin typeface="+mn-lt"/>
                  </a:rPr>
                  <a:t>2</a:t>
                </a:r>
                <a:r>
                  <a:rPr lang="en-US" sz="2800" i="1" dirty="0">
                    <a:solidFill>
                      <a:srgbClr val="C00000"/>
                    </a:solidFill>
                    <a:latin typeface="+mn-lt"/>
                  </a:rPr>
                  <a:t> </a:t>
                </a:r>
                <a:r>
                  <a:rPr lang="en-US" sz="2800" dirty="0">
                    <a:solidFill>
                      <a:srgbClr val="C00000"/>
                    </a:solidFill>
                    <a:latin typeface="+mn-lt"/>
                  </a:rPr>
                  <a:t>= </a:t>
                </a:r>
                <a14:m>
                  <m:oMath xmlns:m="http://schemas.openxmlformats.org/officeDocument/2006/math">
                    <m:f>
                      <m:fPr>
                        <m:ctrlPr>
                          <a:rPr lang="en-US" sz="2800" i="1">
                            <a:solidFill>
                              <a:srgbClr val="C00000"/>
                            </a:solidFill>
                            <a:latin typeface="Cambria Math" panose="02040503050406030204" pitchFamily="18" charset="0"/>
                          </a:rPr>
                        </m:ctrlPr>
                      </m:fPr>
                      <m:num>
                        <m:r>
                          <m:rPr>
                            <m:nor/>
                          </m:rPr>
                          <a:rPr lang="en-US" sz="2800" i="1" dirty="0">
                            <a:solidFill>
                              <a:srgbClr val="C00000"/>
                            </a:solidFill>
                            <a:latin typeface="+mn-lt"/>
                          </a:rPr>
                          <m:t>x</m:t>
                        </m:r>
                        <m:r>
                          <m:rPr>
                            <m:nor/>
                          </m:rPr>
                          <a:rPr lang="en-US" sz="2800" i="1" dirty="0">
                            <a:solidFill>
                              <a:srgbClr val="C00000"/>
                            </a:solidFill>
                            <a:latin typeface="+mn-lt"/>
                          </a:rPr>
                          <m:t> </m:t>
                        </m:r>
                        <m:r>
                          <m:rPr>
                            <m:nor/>
                          </m:rPr>
                          <a:rPr lang="en-US" sz="2800" dirty="0">
                            <a:solidFill>
                              <a:srgbClr val="C00000"/>
                            </a:solidFill>
                            <a:latin typeface="+mn-lt"/>
                          </a:rPr>
                          <m:t>– </m:t>
                        </m:r>
                        <m:r>
                          <m:rPr>
                            <m:nor/>
                          </m:rPr>
                          <a:rPr lang="en-US" sz="2800" i="1" dirty="0">
                            <a:solidFill>
                              <a:srgbClr val="C00000"/>
                            </a:solidFill>
                            <a:latin typeface="+mn-lt"/>
                            <a:sym typeface="Symbol" panose="05050102010706020507" pitchFamily="18" charset="2"/>
                          </a:rPr>
                          <m:t></m:t>
                        </m:r>
                      </m:num>
                      <m:den>
                        <m:r>
                          <m:rPr>
                            <m:nor/>
                          </m:rPr>
                          <a:rPr lang="en-US" sz="2800" i="1" dirty="0">
                            <a:solidFill>
                              <a:srgbClr val="C00000"/>
                            </a:solidFill>
                            <a:latin typeface="+mn-lt"/>
                            <a:sym typeface="Symbol" panose="05050102010706020507" pitchFamily="18" charset="2"/>
                          </a:rPr>
                          <m:t></m:t>
                        </m:r>
                      </m:den>
                    </m:f>
                  </m:oMath>
                </a14:m>
                <a:r>
                  <a:rPr lang="en-US" sz="2800" dirty="0">
                    <a:solidFill>
                      <a:srgbClr val="C00000"/>
                    </a:solidFill>
                    <a:latin typeface="+mn-lt"/>
                  </a:rPr>
                  <a:t> =  </a:t>
                </a:r>
                <a14:m>
                  <m:oMath xmlns:m="http://schemas.openxmlformats.org/officeDocument/2006/math">
                    <m:f>
                      <m:fPr>
                        <m:ctrlPr>
                          <a:rPr lang="en-US" sz="2800" i="1">
                            <a:solidFill>
                              <a:srgbClr val="C00000"/>
                            </a:solidFill>
                            <a:latin typeface="Cambria Math" panose="02040503050406030204" pitchFamily="18" charset="0"/>
                          </a:rPr>
                        </m:ctrlPr>
                      </m:fPr>
                      <m:num>
                        <m:r>
                          <m:rPr>
                            <m:nor/>
                          </m:rPr>
                          <a:rPr lang="en-US" sz="2800" b="0" i="0" smtClean="0">
                            <a:solidFill>
                              <a:srgbClr val="C00000"/>
                            </a:solidFill>
                            <a:latin typeface="+mn-lt"/>
                          </a:rPr>
                          <m:t>5</m:t>
                        </m:r>
                        <m:r>
                          <m:rPr>
                            <m:nor/>
                          </m:rPr>
                          <a:rPr lang="en-US" altLang="en-US" sz="2800" dirty="0">
                            <a:solidFill>
                              <a:srgbClr val="C00000"/>
                            </a:solidFill>
                            <a:latin typeface="+mn-lt"/>
                            <a:cs typeface="Times New Roman" panose="02020603050405020304" pitchFamily="18" charset="0"/>
                          </a:rPr>
                          <m:t>2</m:t>
                        </m:r>
                        <m:r>
                          <m:rPr>
                            <m:nor/>
                          </m:rPr>
                          <a:rPr lang="en-US" altLang="en-US" sz="2800" b="0" i="0" dirty="0" smtClean="0">
                            <a:solidFill>
                              <a:srgbClr val="C00000"/>
                            </a:solidFill>
                            <a:latin typeface="+mn-lt"/>
                            <a:cs typeface="Times New Roman" panose="02020603050405020304" pitchFamily="18" charset="0"/>
                          </a:rPr>
                          <m:t> </m:t>
                        </m:r>
                        <m:r>
                          <m:rPr>
                            <m:nor/>
                          </m:rPr>
                          <a:rPr lang="en-US" sz="2800" dirty="0">
                            <a:solidFill>
                              <a:srgbClr val="C00000"/>
                            </a:solidFill>
                            <a:latin typeface="+mn-lt"/>
                          </a:rPr>
                          <m:t>–</m:t>
                        </m:r>
                        <m:r>
                          <m:rPr>
                            <m:nor/>
                          </m:rPr>
                          <a:rPr lang="en-US" sz="2800" b="0" i="0" dirty="0" smtClean="0">
                            <a:solidFill>
                              <a:srgbClr val="C00000"/>
                            </a:solidFill>
                            <a:latin typeface="+mn-lt"/>
                          </a:rPr>
                          <m:t> </m:t>
                        </m:r>
                        <m:r>
                          <m:rPr>
                            <m:nor/>
                          </m:rPr>
                          <a:rPr lang="en-US" altLang="en-US" sz="2800" dirty="0">
                            <a:solidFill>
                              <a:srgbClr val="C00000"/>
                            </a:solidFill>
                            <a:latin typeface="+mn-lt"/>
                          </a:rPr>
                          <m:t>43</m:t>
                        </m:r>
                      </m:num>
                      <m:den>
                        <m:r>
                          <m:rPr>
                            <m:nor/>
                          </m:rPr>
                          <a:rPr lang="en-US" altLang="en-US" sz="2800" dirty="0">
                            <a:solidFill>
                              <a:srgbClr val="C00000"/>
                            </a:solidFill>
                            <a:latin typeface="+mn-lt"/>
                            <a:cs typeface="Times New Roman" panose="02020603050405020304" pitchFamily="18" charset="0"/>
                          </a:rPr>
                          <m:t>12</m:t>
                        </m:r>
                      </m:den>
                    </m:f>
                  </m:oMath>
                </a14:m>
                <a:r>
                  <a:rPr lang="en-US" sz="2800" dirty="0">
                    <a:solidFill>
                      <a:srgbClr val="C00000"/>
                    </a:solidFill>
                    <a:latin typeface="+mn-lt"/>
                  </a:rPr>
                  <a:t> = </a:t>
                </a:r>
                <a14:m>
                  <m:oMath xmlns:m="http://schemas.openxmlformats.org/officeDocument/2006/math">
                    <m:r>
                      <a:rPr lang="en-US" sz="2800" b="0" i="1" smtClean="0">
                        <a:solidFill>
                          <a:srgbClr val="C00000"/>
                        </a:solidFill>
                        <a:latin typeface="Cambria Math" panose="02040503050406030204" pitchFamily="18" charset="0"/>
                      </a:rPr>
                      <m:t>0</m:t>
                    </m:r>
                  </m:oMath>
                </a14:m>
                <a:r>
                  <a:rPr lang="en-US" sz="2800" dirty="0">
                    <a:solidFill>
                      <a:srgbClr val="C00000"/>
                    </a:solidFill>
                    <a:latin typeface="+mn-lt"/>
                  </a:rPr>
                  <a:t>.75 </a:t>
                </a:r>
              </a:p>
            </p:txBody>
          </p:sp>
        </mc:Choice>
        <mc:Fallback xmlns="">
          <p:sp>
            <p:nvSpPr>
              <p:cNvPr id="49" name="Rectangle 48">
                <a:extLst>
                  <a:ext uri="{FF2B5EF4-FFF2-40B4-BE49-F238E27FC236}">
                    <a16:creationId xmlns:a16="http://schemas.microsoft.com/office/drawing/2014/main" id="{E2B36C0D-3692-40D5-B8BE-4180CD8AB21F}"/>
                  </a:ext>
                </a:extLst>
              </p:cNvPr>
              <p:cNvSpPr>
                <a:spLocks noRot="1" noChangeAspect="1" noMove="1" noResize="1" noEditPoints="1" noAdjustHandles="1" noChangeArrowheads="1" noChangeShapeType="1" noTextEdit="1"/>
              </p:cNvSpPr>
              <p:nvPr/>
            </p:nvSpPr>
            <p:spPr>
              <a:xfrm>
                <a:off x="4310281" y="2459101"/>
                <a:ext cx="4217821" cy="778483"/>
              </a:xfrm>
              <a:prstGeom prst="rect">
                <a:avLst/>
              </a:prstGeom>
              <a:blipFill>
                <a:blip r:embed="rId4"/>
                <a:stretch>
                  <a:fillRect l="-2890" r="-2023" b="-8594"/>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xmlns="" id="{6A9A2400-4F2D-4D01-9EDD-4048F5E3AD47}"/>
              </a:ext>
            </a:extLst>
          </p:cNvPr>
          <p:cNvSpPr txBox="1"/>
          <p:nvPr/>
        </p:nvSpPr>
        <p:spPr>
          <a:xfrm>
            <a:off x="457200" y="1680618"/>
            <a:ext cx="793807" cy="523220"/>
          </a:xfrm>
          <a:prstGeom prst="rect">
            <a:avLst/>
          </a:prstGeom>
          <a:noFill/>
        </p:spPr>
        <p:txBody>
          <a:bodyPr wrap="none" rtlCol="0">
            <a:spAutoFit/>
          </a:bodyPr>
          <a:lstStyle/>
          <a:p>
            <a:pPr marL="514350" indent="-514350">
              <a:buClr>
                <a:srgbClr val="FFC000"/>
              </a:buClr>
              <a:buFont typeface="+mj-lt"/>
              <a:buAutoNum type="arabicPeriod"/>
            </a:pPr>
            <a:r>
              <a:rPr lang="en-US" sz="2800" dirty="0">
                <a:latin typeface="+mn-lt"/>
              </a:rPr>
              <a:t> </a:t>
            </a: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xmlns="" id="{9654EB25-5B9A-474B-A01E-9DA820F5780A}"/>
                  </a:ext>
                </a:extLst>
              </p:cNvPr>
              <p:cNvSpPr/>
              <p:nvPr/>
            </p:nvSpPr>
            <p:spPr>
              <a:xfrm>
                <a:off x="230974" y="4970075"/>
                <a:ext cx="8455826" cy="1384995"/>
              </a:xfrm>
              <a:prstGeom prst="rect">
                <a:avLst/>
              </a:prstGeom>
            </p:spPr>
            <p:txBody>
              <a:bodyPr wrap="square">
                <a:spAutoFit/>
              </a:bodyPr>
              <a:lstStyle/>
              <a:p>
                <a:r>
                  <a:rPr lang="en-US" sz="2800" dirty="0">
                    <a:latin typeface="+mn-lt"/>
                  </a:rPr>
                  <a:t>(b) When 200 shoppers enter the store, you would expect</a:t>
                </a:r>
              </a:p>
              <a:p>
                <a:r>
                  <a:rPr lang="en-US" sz="2800" dirty="0">
                    <a:latin typeface="+mn-lt"/>
                  </a:rPr>
                  <a:t>about 200(0.7333) = 146.66 </a:t>
                </a:r>
                <a14:m>
                  <m:oMath xmlns:m="http://schemas.openxmlformats.org/officeDocument/2006/math">
                    <m:r>
                      <a:rPr lang="en-US" sz="2800" i="1" smtClean="0">
                        <a:latin typeface="Cambria Math" panose="02040503050406030204" pitchFamily="18" charset="0"/>
                        <a:ea typeface="Cambria Math" panose="02040503050406030204" pitchFamily="18" charset="0"/>
                      </a:rPr>
                      <m:t>≈</m:t>
                    </m:r>
                  </m:oMath>
                </a14:m>
                <a:r>
                  <a:rPr lang="en-US" sz="2800" dirty="0">
                    <a:latin typeface="+mn-lt"/>
                  </a:rPr>
                  <a:t> 147 shoppers to be in the store between 22 and 52 minutes.</a:t>
                </a:r>
              </a:p>
            </p:txBody>
          </p:sp>
        </mc:Choice>
        <mc:Fallback xmlns="">
          <p:sp>
            <p:nvSpPr>
              <p:cNvPr id="7" name="Rectangle 6">
                <a:extLst>
                  <a:ext uri="{FF2B5EF4-FFF2-40B4-BE49-F238E27FC236}">
                    <a16:creationId xmlns:a16="http://schemas.microsoft.com/office/drawing/2014/main" id="{9654EB25-5B9A-474B-A01E-9DA820F5780A}"/>
                  </a:ext>
                </a:extLst>
              </p:cNvPr>
              <p:cNvSpPr>
                <a:spLocks noRot="1" noChangeAspect="1" noMove="1" noResize="1" noEditPoints="1" noAdjustHandles="1" noChangeArrowheads="1" noChangeShapeType="1" noTextEdit="1"/>
              </p:cNvSpPr>
              <p:nvPr/>
            </p:nvSpPr>
            <p:spPr>
              <a:xfrm>
                <a:off x="230974" y="4970075"/>
                <a:ext cx="8455826" cy="1384995"/>
              </a:xfrm>
              <a:prstGeom prst="rect">
                <a:avLst/>
              </a:prstGeom>
              <a:blipFill>
                <a:blip r:embed="rId5"/>
                <a:stretch>
                  <a:fillRect l="-1514" t="-4405" b="-11454"/>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xmlns="" id="{EC03611B-A250-420D-97D0-68B849C6EF12}"/>
              </a:ext>
            </a:extLst>
          </p:cNvPr>
          <p:cNvSpPr txBox="1"/>
          <p:nvPr/>
        </p:nvSpPr>
        <p:spPr>
          <a:xfrm>
            <a:off x="3544388" y="1810597"/>
            <a:ext cx="583814" cy="523220"/>
          </a:xfrm>
          <a:prstGeom prst="rect">
            <a:avLst/>
          </a:prstGeom>
          <a:noFill/>
        </p:spPr>
        <p:txBody>
          <a:bodyPr wrap="none" rtlCol="0">
            <a:spAutoFit/>
          </a:bodyPr>
          <a:lstStyle/>
          <a:p>
            <a:r>
              <a:rPr lang="en-US" sz="2800" dirty="0">
                <a:latin typeface="+mn-lt"/>
              </a:rPr>
              <a:t>(a)</a:t>
            </a:r>
          </a:p>
        </p:txBody>
      </p:sp>
    </p:spTree>
    <p:extLst>
      <p:ext uri="{BB962C8B-B14F-4D97-AF65-F5344CB8AC3E}">
        <p14:creationId xmlns:p14="http://schemas.microsoft.com/office/powerpoint/2010/main" val="275422922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generated with very high confidence">
            <a:extLst>
              <a:ext uri="{FF2B5EF4-FFF2-40B4-BE49-F238E27FC236}">
                <a16:creationId xmlns:a16="http://schemas.microsoft.com/office/drawing/2014/main" xmlns="" id="{20684427-80BB-4C95-875B-A4E348FE82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750" y="1758355"/>
            <a:ext cx="3872492" cy="2459741"/>
          </a:xfrm>
          <a:prstGeom prst="rect">
            <a:avLst/>
          </a:prstGeom>
        </p:spPr>
      </p:pic>
      <p:sp>
        <p:nvSpPr>
          <p:cNvPr id="12290" name="Title 1">
            <a:extLst>
              <a:ext uri="{FF2B5EF4-FFF2-40B4-BE49-F238E27FC236}">
                <a16:creationId xmlns:a16="http://schemas.microsoft.com/office/drawing/2014/main" xmlns="" id="{ED7DF0B0-84B2-4E91-962C-417612484DCB}"/>
              </a:ext>
            </a:extLst>
          </p:cNvPr>
          <p:cNvSpPr>
            <a:spLocks noGrp="1"/>
          </p:cNvSpPr>
          <p:nvPr>
            <p:ph type="title"/>
          </p:nvPr>
        </p:nvSpPr>
        <p:spPr/>
        <p:txBody>
          <a:bodyPr/>
          <a:lstStyle/>
          <a:p>
            <a:pPr eaLnBrk="1" hangingPunct="1">
              <a:defRPr/>
            </a:pPr>
            <a:r>
              <a:rPr lang="en-US" altLang="en-US" sz="4000" dirty="0">
                <a:solidFill>
                  <a:schemeClr val="accent3"/>
                </a:solidFill>
                <a:ea typeface="+mj-ea"/>
              </a:rPr>
              <a:t>Solution:  Finding Probabilities for Normal Distributions</a:t>
            </a:r>
            <a:endParaRPr lang="en-US" altLang="en-US" sz="4000" dirty="0">
              <a:ea typeface="+mj-ea"/>
            </a:endParaRPr>
          </a:p>
        </p:txBody>
      </p:sp>
      <p:sp>
        <p:nvSpPr>
          <p:cNvPr id="22531" name="Footer Placeholder 2">
            <a:extLst>
              <a:ext uri="{FF2B5EF4-FFF2-40B4-BE49-F238E27FC236}">
                <a16:creationId xmlns:a16="http://schemas.microsoft.com/office/drawing/2014/main" xmlns="" id="{3E1FD7F8-B2DA-40A3-BB99-5F61836D137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a:t>
            </a:r>
          </a:p>
        </p:txBody>
      </p:sp>
      <p:sp>
        <p:nvSpPr>
          <p:cNvPr id="22535" name="Text Box 18">
            <a:extLst>
              <a:ext uri="{FF2B5EF4-FFF2-40B4-BE49-F238E27FC236}">
                <a16:creationId xmlns:a16="http://schemas.microsoft.com/office/drawing/2014/main" xmlns="" id="{077277CA-019C-4542-B6F1-407B2C7DCA16}"/>
              </a:ext>
            </a:extLst>
          </p:cNvPr>
          <p:cNvSpPr txBox="1">
            <a:spLocks noChangeArrowheads="1"/>
          </p:cNvSpPr>
          <p:nvPr/>
        </p:nvSpPr>
        <p:spPr bwMode="auto">
          <a:xfrm>
            <a:off x="457200" y="2482601"/>
            <a:ext cx="10021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l-GR" altLang="en-US" sz="2000" i="1" dirty="0">
                <a:latin typeface="Times New Roman" panose="02020603050405020304" pitchFamily="18" charset="0"/>
                <a:cs typeface="Times New Roman" panose="02020603050405020304" pitchFamily="18" charset="0"/>
              </a:rPr>
              <a:t>σ</a:t>
            </a:r>
            <a:r>
              <a:rPr lang="en-US" altLang="en-US" sz="2000" dirty="0">
                <a:latin typeface="Times New Roman" panose="02020603050405020304" pitchFamily="18" charset="0"/>
                <a:cs typeface="Times New Roman" panose="02020603050405020304" pitchFamily="18" charset="0"/>
              </a:rPr>
              <a:t> = 12</a:t>
            </a:r>
            <a:endParaRPr lang="en-US" altLang="en-US" sz="2000" dirty="0">
              <a:latin typeface="Times New Roman" panose="02020603050405020304" pitchFamily="18" charset="0"/>
            </a:endParaRPr>
          </a:p>
        </p:txBody>
      </p:sp>
      <p:sp>
        <p:nvSpPr>
          <p:cNvPr id="82" name="Rectangle 4">
            <a:extLst>
              <a:ext uri="{FF2B5EF4-FFF2-40B4-BE49-F238E27FC236}">
                <a16:creationId xmlns:a16="http://schemas.microsoft.com/office/drawing/2014/main" xmlns="" id="{AF806EBC-3F54-42BF-816F-521E61B1BFCC}"/>
              </a:ext>
            </a:extLst>
          </p:cNvPr>
          <p:cNvSpPr>
            <a:spLocks noChangeArrowheads="1"/>
          </p:cNvSpPr>
          <p:nvPr/>
        </p:nvSpPr>
        <p:spPr bwMode="auto">
          <a:xfrm>
            <a:off x="984496" y="4366675"/>
            <a:ext cx="7239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i="1" dirty="0">
                <a:latin typeface="Times New Roman" panose="02020603050405020304" pitchFamily="18" charset="0"/>
              </a:rPr>
              <a:t>P</a:t>
            </a:r>
            <a:r>
              <a:rPr lang="en-US" altLang="en-US" sz="2800" dirty="0">
                <a:latin typeface="Times New Roman" panose="02020603050405020304" pitchFamily="18" charset="0"/>
              </a:rPr>
              <a:t>(</a:t>
            </a:r>
            <a:r>
              <a:rPr lang="en-US" altLang="en-US" sz="2800" i="1" dirty="0">
                <a:latin typeface="Times New Roman" panose="02020603050405020304" pitchFamily="18" charset="0"/>
              </a:rPr>
              <a:t>x</a:t>
            </a:r>
            <a:r>
              <a:rPr lang="en-US" altLang="en-US" sz="2800" dirty="0">
                <a:latin typeface="Times New Roman" panose="02020603050405020304" pitchFamily="18" charset="0"/>
              </a:rPr>
              <a:t> &gt; 37) = </a:t>
            </a:r>
            <a:r>
              <a:rPr lang="en-US" altLang="en-US" sz="2800" i="1" dirty="0">
                <a:latin typeface="Times New Roman" panose="02020603050405020304" pitchFamily="18" charset="0"/>
              </a:rPr>
              <a:t>P</a:t>
            </a:r>
            <a:r>
              <a:rPr lang="en-US" altLang="en-US" sz="2800" dirty="0">
                <a:latin typeface="Times New Roman" panose="02020603050405020304" pitchFamily="18" charset="0"/>
              </a:rPr>
              <a:t>(</a:t>
            </a:r>
            <a:r>
              <a:rPr lang="en-US" altLang="en-US" sz="2800" i="1" dirty="0">
                <a:latin typeface="Times New Roman" panose="02020603050405020304" pitchFamily="18" charset="0"/>
              </a:rPr>
              <a:t>z &gt;</a:t>
            </a:r>
            <a:r>
              <a:rPr lang="en-US" altLang="en-US" sz="2800" dirty="0">
                <a:latin typeface="Times New Roman" panose="02020603050405020304" pitchFamily="18" charset="0"/>
              </a:rPr>
              <a:t> −0.5) = 1– 0.3085 = </a:t>
            </a:r>
            <a:r>
              <a:rPr lang="en-US" altLang="en-US" sz="2800" dirty="0">
                <a:solidFill>
                  <a:srgbClr val="C00000"/>
                </a:solidFill>
                <a:latin typeface="Times New Roman" panose="02020603050405020304" pitchFamily="18" charset="0"/>
                <a:sym typeface="Symbol" panose="05050102010706020507" pitchFamily="18" charset="2"/>
              </a:rPr>
              <a:t>0.6915</a:t>
            </a:r>
            <a:r>
              <a:rPr lang="en-US" altLang="en-US" sz="2800" b="1" dirty="0">
                <a:solidFill>
                  <a:schemeClr val="accent2"/>
                </a:solidFill>
                <a:latin typeface="Times New Roman" panose="02020603050405020304" pitchFamily="18" charset="0"/>
              </a:rPr>
              <a:t> </a:t>
            </a:r>
          </a:p>
        </p:txBody>
      </p:sp>
      <mc:AlternateContent xmlns:mc="http://schemas.openxmlformats.org/markup-compatibility/2006" xmlns:a14="http://schemas.microsoft.com/office/drawing/2010/main">
        <mc:Choice Requires="a14">
          <p:sp>
            <p:nvSpPr>
              <p:cNvPr id="43" name="Rectangle 42">
                <a:extLst>
                  <a:ext uri="{FF2B5EF4-FFF2-40B4-BE49-F238E27FC236}">
                    <a16:creationId xmlns:a16="http://schemas.microsoft.com/office/drawing/2014/main" xmlns="" id="{40F13D97-A523-46C9-97C9-0C4D41B4973E}"/>
                  </a:ext>
                </a:extLst>
              </p:cNvPr>
              <p:cNvSpPr/>
              <p:nvPr/>
            </p:nvSpPr>
            <p:spPr>
              <a:xfrm>
                <a:off x="4720493" y="2293414"/>
                <a:ext cx="4076757" cy="778483"/>
              </a:xfrm>
              <a:prstGeom prst="rect">
                <a:avLst/>
              </a:prstGeom>
            </p:spPr>
            <p:txBody>
              <a:bodyPr wrap="none">
                <a:spAutoFit/>
              </a:bodyPr>
              <a:lstStyle/>
              <a:p>
                <a:r>
                  <a:rPr lang="en-US" sz="2800" i="1" dirty="0">
                    <a:solidFill>
                      <a:srgbClr val="C00000"/>
                    </a:solidFill>
                    <a:latin typeface="+mn-lt"/>
                  </a:rPr>
                  <a:t>z </a:t>
                </a:r>
                <a:r>
                  <a:rPr lang="en-US" sz="2800" dirty="0">
                    <a:solidFill>
                      <a:srgbClr val="C00000"/>
                    </a:solidFill>
                    <a:latin typeface="+mn-lt"/>
                  </a:rPr>
                  <a:t>= </a:t>
                </a:r>
                <a14:m>
                  <m:oMath xmlns:m="http://schemas.openxmlformats.org/officeDocument/2006/math">
                    <m:f>
                      <m:fPr>
                        <m:ctrlPr>
                          <a:rPr lang="en-US" sz="2800" i="1">
                            <a:solidFill>
                              <a:srgbClr val="C00000"/>
                            </a:solidFill>
                            <a:latin typeface="Cambria Math" panose="02040503050406030204" pitchFamily="18" charset="0"/>
                          </a:rPr>
                        </m:ctrlPr>
                      </m:fPr>
                      <m:num>
                        <m:r>
                          <m:rPr>
                            <m:nor/>
                          </m:rPr>
                          <a:rPr lang="en-US" sz="2800" i="1" dirty="0">
                            <a:solidFill>
                              <a:srgbClr val="C00000"/>
                            </a:solidFill>
                            <a:latin typeface="+mn-lt"/>
                          </a:rPr>
                          <m:t>x</m:t>
                        </m:r>
                        <m:r>
                          <m:rPr>
                            <m:nor/>
                          </m:rPr>
                          <a:rPr lang="en-US" sz="2800" i="1" dirty="0">
                            <a:solidFill>
                              <a:srgbClr val="C00000"/>
                            </a:solidFill>
                            <a:latin typeface="+mn-lt"/>
                          </a:rPr>
                          <m:t> </m:t>
                        </m:r>
                        <m:r>
                          <m:rPr>
                            <m:nor/>
                          </m:rPr>
                          <a:rPr lang="en-US" sz="2800" dirty="0">
                            <a:solidFill>
                              <a:srgbClr val="C00000"/>
                            </a:solidFill>
                            <a:latin typeface="+mn-lt"/>
                          </a:rPr>
                          <m:t>– </m:t>
                        </m:r>
                        <m:r>
                          <m:rPr>
                            <m:nor/>
                          </m:rPr>
                          <a:rPr lang="en-US" sz="2800" i="1" dirty="0">
                            <a:solidFill>
                              <a:srgbClr val="C00000"/>
                            </a:solidFill>
                            <a:latin typeface="+mn-lt"/>
                            <a:sym typeface="Symbol" panose="05050102010706020507" pitchFamily="18" charset="2"/>
                          </a:rPr>
                          <m:t></m:t>
                        </m:r>
                      </m:num>
                      <m:den>
                        <m:r>
                          <m:rPr>
                            <m:nor/>
                          </m:rPr>
                          <a:rPr lang="en-US" sz="2800" i="1" dirty="0">
                            <a:solidFill>
                              <a:srgbClr val="C00000"/>
                            </a:solidFill>
                            <a:latin typeface="+mn-lt"/>
                            <a:sym typeface="Symbol" panose="05050102010706020507" pitchFamily="18" charset="2"/>
                          </a:rPr>
                          <m:t></m:t>
                        </m:r>
                      </m:den>
                    </m:f>
                  </m:oMath>
                </a14:m>
                <a:r>
                  <a:rPr lang="en-US" sz="2800" dirty="0">
                    <a:solidFill>
                      <a:srgbClr val="C00000"/>
                    </a:solidFill>
                    <a:latin typeface="+mn-lt"/>
                  </a:rPr>
                  <a:t> =  </a:t>
                </a:r>
                <a14:m>
                  <m:oMath xmlns:m="http://schemas.openxmlformats.org/officeDocument/2006/math">
                    <m:f>
                      <m:fPr>
                        <m:ctrlPr>
                          <a:rPr lang="en-US" sz="2800" i="1">
                            <a:solidFill>
                              <a:srgbClr val="C00000"/>
                            </a:solidFill>
                            <a:latin typeface="Cambria Math" panose="02040503050406030204" pitchFamily="18" charset="0"/>
                          </a:rPr>
                        </m:ctrlPr>
                      </m:fPr>
                      <m:num>
                        <m:r>
                          <m:rPr>
                            <m:nor/>
                          </m:rPr>
                          <a:rPr lang="en-US" sz="2800" b="0" smtClean="0">
                            <a:solidFill>
                              <a:srgbClr val="C00000"/>
                            </a:solidFill>
                            <a:latin typeface="+mn-lt"/>
                          </a:rPr>
                          <m:t>37</m:t>
                        </m:r>
                        <m:r>
                          <m:rPr>
                            <m:nor/>
                          </m:rPr>
                          <a:rPr lang="en-US" sz="2800" dirty="0">
                            <a:solidFill>
                              <a:srgbClr val="C00000"/>
                            </a:solidFill>
                            <a:latin typeface="+mn-lt"/>
                          </a:rPr>
                          <m:t>–</m:t>
                        </m:r>
                        <m:r>
                          <m:rPr>
                            <m:nor/>
                          </m:rPr>
                          <a:rPr lang="en-US" altLang="en-US" sz="2800" dirty="0">
                            <a:solidFill>
                              <a:srgbClr val="C00000"/>
                            </a:solidFill>
                            <a:latin typeface="+mn-lt"/>
                          </a:rPr>
                          <m:t>43</m:t>
                        </m:r>
                      </m:num>
                      <m:den>
                        <m:r>
                          <m:rPr>
                            <m:nor/>
                          </m:rPr>
                          <a:rPr lang="en-US" altLang="en-US" sz="2800" dirty="0">
                            <a:solidFill>
                              <a:srgbClr val="C00000"/>
                            </a:solidFill>
                            <a:latin typeface="+mn-lt"/>
                            <a:cs typeface="Times New Roman" panose="02020603050405020304" pitchFamily="18" charset="0"/>
                          </a:rPr>
                          <m:t>12</m:t>
                        </m:r>
                      </m:den>
                    </m:f>
                  </m:oMath>
                </a14:m>
                <a:r>
                  <a:rPr lang="en-US" sz="2800" dirty="0">
                    <a:solidFill>
                      <a:srgbClr val="C00000"/>
                    </a:solidFill>
                    <a:latin typeface="+mn-lt"/>
                  </a:rPr>
                  <a:t> = </a:t>
                </a:r>
                <a14:m>
                  <m:oMath xmlns:m="http://schemas.openxmlformats.org/officeDocument/2006/math">
                    <m:r>
                      <a:rPr lang="en-US" sz="2800" i="1" dirty="0" smtClean="0">
                        <a:solidFill>
                          <a:srgbClr val="C00000"/>
                        </a:solidFill>
                        <a:latin typeface="Cambria Math" panose="02040503050406030204" pitchFamily="18" charset="0"/>
                        <a:ea typeface="Cambria Math" panose="02040503050406030204" pitchFamily="18" charset="0"/>
                      </a:rPr>
                      <m:t>−</m:t>
                    </m:r>
                  </m:oMath>
                </a14:m>
                <a:r>
                  <a:rPr lang="en-US" sz="2800" dirty="0">
                    <a:solidFill>
                      <a:srgbClr val="C00000"/>
                    </a:solidFill>
                    <a:latin typeface="+mn-lt"/>
                  </a:rPr>
                  <a:t> 0.5 </a:t>
                </a:r>
              </a:p>
            </p:txBody>
          </p:sp>
        </mc:Choice>
        <mc:Fallback xmlns="">
          <p:sp>
            <p:nvSpPr>
              <p:cNvPr id="43" name="Rectangle 42">
                <a:extLst>
                  <a:ext uri="{FF2B5EF4-FFF2-40B4-BE49-F238E27FC236}">
                    <a16:creationId xmlns:a16="http://schemas.microsoft.com/office/drawing/2014/main" id="{40F13D97-A523-46C9-97C9-0C4D41B4973E}"/>
                  </a:ext>
                </a:extLst>
              </p:cNvPr>
              <p:cNvSpPr>
                <a:spLocks noRot="1" noChangeAspect="1" noMove="1" noResize="1" noEditPoints="1" noAdjustHandles="1" noChangeArrowheads="1" noChangeShapeType="1" noTextEdit="1"/>
              </p:cNvSpPr>
              <p:nvPr/>
            </p:nvSpPr>
            <p:spPr>
              <a:xfrm>
                <a:off x="4720493" y="2293414"/>
                <a:ext cx="4076757" cy="778483"/>
              </a:xfrm>
              <a:prstGeom prst="rect">
                <a:avLst/>
              </a:prstGeom>
              <a:blipFill>
                <a:blip r:embed="rId3"/>
                <a:stretch>
                  <a:fillRect l="-2990" r="-2093" b="-8594"/>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xmlns="" id="{0D465C4D-5E56-4AC3-8643-284BE1BA7056}"/>
              </a:ext>
            </a:extLst>
          </p:cNvPr>
          <p:cNvSpPr txBox="1"/>
          <p:nvPr/>
        </p:nvSpPr>
        <p:spPr>
          <a:xfrm>
            <a:off x="457200" y="1680618"/>
            <a:ext cx="793807" cy="523220"/>
          </a:xfrm>
          <a:prstGeom prst="rect">
            <a:avLst/>
          </a:prstGeom>
          <a:noFill/>
        </p:spPr>
        <p:txBody>
          <a:bodyPr wrap="none" rtlCol="0">
            <a:spAutoFit/>
          </a:bodyPr>
          <a:lstStyle/>
          <a:p>
            <a:pPr marL="514350" indent="-514350">
              <a:buClr>
                <a:srgbClr val="FFC000"/>
              </a:buClr>
              <a:buFont typeface="+mj-lt"/>
              <a:buAutoNum type="arabicPeriod" startAt="2"/>
            </a:pPr>
            <a:r>
              <a:rPr lang="en-US" sz="2800" dirty="0">
                <a:latin typeface="+mn-lt"/>
              </a:rPr>
              <a:t> </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xmlns="" id="{419A5EDC-7C40-4FF1-9FFA-03384DFC95CD}"/>
                  </a:ext>
                </a:extLst>
              </p:cNvPr>
              <p:cNvSpPr/>
              <p:nvPr/>
            </p:nvSpPr>
            <p:spPr>
              <a:xfrm>
                <a:off x="228600" y="4942342"/>
                <a:ext cx="8455826" cy="1384995"/>
              </a:xfrm>
              <a:prstGeom prst="rect">
                <a:avLst/>
              </a:prstGeom>
            </p:spPr>
            <p:txBody>
              <a:bodyPr wrap="square">
                <a:spAutoFit/>
              </a:bodyPr>
              <a:lstStyle/>
              <a:p>
                <a:r>
                  <a:rPr lang="en-US" sz="2800" dirty="0">
                    <a:latin typeface="+mn-lt"/>
                  </a:rPr>
                  <a:t>(b) When 200 shoppers enter the store, you would expect</a:t>
                </a:r>
              </a:p>
              <a:p>
                <a:r>
                  <a:rPr lang="en-US" sz="2800" dirty="0">
                    <a:latin typeface="+mn-lt"/>
                  </a:rPr>
                  <a:t>about 200(0.6915) = 138.3 </a:t>
                </a:r>
                <a14:m>
                  <m:oMath xmlns:m="http://schemas.openxmlformats.org/officeDocument/2006/math">
                    <m:r>
                      <a:rPr lang="en-US" sz="2800" i="1" smtClean="0">
                        <a:latin typeface="Cambria Math" panose="02040503050406030204" pitchFamily="18" charset="0"/>
                        <a:ea typeface="Cambria Math" panose="02040503050406030204" pitchFamily="18" charset="0"/>
                      </a:rPr>
                      <m:t>≈</m:t>
                    </m:r>
                  </m:oMath>
                </a14:m>
                <a:r>
                  <a:rPr lang="en-US" sz="2800" dirty="0">
                    <a:latin typeface="+mn-lt"/>
                  </a:rPr>
                  <a:t> 138 shoppers to be in the store more than 37 minutes.</a:t>
                </a:r>
              </a:p>
            </p:txBody>
          </p:sp>
        </mc:Choice>
        <mc:Fallback xmlns="">
          <p:sp>
            <p:nvSpPr>
              <p:cNvPr id="9" name="Rectangle 8">
                <a:extLst>
                  <a:ext uri="{FF2B5EF4-FFF2-40B4-BE49-F238E27FC236}">
                    <a16:creationId xmlns:a16="http://schemas.microsoft.com/office/drawing/2014/main" id="{419A5EDC-7C40-4FF1-9FFA-03384DFC95CD}"/>
                  </a:ext>
                </a:extLst>
              </p:cNvPr>
              <p:cNvSpPr>
                <a:spLocks noRot="1" noChangeAspect="1" noMove="1" noResize="1" noEditPoints="1" noAdjustHandles="1" noChangeArrowheads="1" noChangeShapeType="1" noTextEdit="1"/>
              </p:cNvSpPr>
              <p:nvPr/>
            </p:nvSpPr>
            <p:spPr>
              <a:xfrm>
                <a:off x="228600" y="4942342"/>
                <a:ext cx="8455826" cy="1384995"/>
              </a:xfrm>
              <a:prstGeom prst="rect">
                <a:avLst/>
              </a:prstGeom>
              <a:blipFill>
                <a:blip r:embed="rId4"/>
                <a:stretch>
                  <a:fillRect l="-1514" t="-4846" b="-11454"/>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xmlns="" id="{07498D5A-56FA-4C8D-B437-5D8AFBCE77D5}"/>
              </a:ext>
            </a:extLst>
          </p:cNvPr>
          <p:cNvSpPr txBox="1"/>
          <p:nvPr/>
        </p:nvSpPr>
        <p:spPr>
          <a:xfrm>
            <a:off x="4020182" y="2468259"/>
            <a:ext cx="583814" cy="523220"/>
          </a:xfrm>
          <a:prstGeom prst="rect">
            <a:avLst/>
          </a:prstGeom>
          <a:noFill/>
        </p:spPr>
        <p:txBody>
          <a:bodyPr wrap="none" rtlCol="0">
            <a:spAutoFit/>
          </a:bodyPr>
          <a:lstStyle/>
          <a:p>
            <a:r>
              <a:rPr lang="en-US" sz="2800" dirty="0">
                <a:latin typeface="+mn-lt"/>
              </a:rPr>
              <a:t>(a)</a:t>
            </a:r>
          </a:p>
        </p:txBody>
      </p:sp>
    </p:spTree>
    <p:extLst>
      <p:ext uri="{BB962C8B-B14F-4D97-AF65-F5344CB8AC3E}">
        <p14:creationId xmlns:p14="http://schemas.microsoft.com/office/powerpoint/2010/main" val="119269038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13C713D3-0CC8-4EC0-92EC-500F895A9439}"/>
              </a:ext>
            </a:extLst>
          </p:cNvPr>
          <p:cNvSpPr>
            <a:spLocks noGrp="1"/>
          </p:cNvSpPr>
          <p:nvPr>
            <p:ph type="title"/>
          </p:nvPr>
        </p:nvSpPr>
        <p:spPr/>
        <p:txBody>
          <a:bodyPr/>
          <a:lstStyle/>
          <a:p>
            <a:pPr eaLnBrk="1" hangingPunct="1">
              <a:defRPr/>
            </a:pPr>
            <a:r>
              <a:rPr lang="en-US" altLang="en-US" dirty="0">
                <a:solidFill>
                  <a:schemeClr val="accent3"/>
                </a:solidFill>
                <a:ea typeface="+mj-ea"/>
              </a:rPr>
              <a:t>Example:  Using Technology to find Normal Probabilities</a:t>
            </a:r>
            <a:endParaRPr lang="en-US" altLang="en-US" dirty="0">
              <a:ea typeface="+mj-ea"/>
            </a:endParaRPr>
          </a:p>
        </p:txBody>
      </p:sp>
      <p:sp>
        <p:nvSpPr>
          <p:cNvPr id="24578" name="Footer Placeholder 2">
            <a:extLst>
              <a:ext uri="{FF2B5EF4-FFF2-40B4-BE49-F238E27FC236}">
                <a16:creationId xmlns:a16="http://schemas.microsoft.com/office/drawing/2014/main" xmlns="" id="{4769276D-5068-4952-A511-493C3434876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a:t>
            </a:r>
          </a:p>
        </p:txBody>
      </p:sp>
      <p:sp>
        <p:nvSpPr>
          <p:cNvPr id="24579" name="Content Placeholder 31">
            <a:extLst>
              <a:ext uri="{FF2B5EF4-FFF2-40B4-BE49-F238E27FC236}">
                <a16:creationId xmlns:a16="http://schemas.microsoft.com/office/drawing/2014/main" xmlns="" id="{032902FA-4200-4922-80E5-1F72508B98CD}"/>
              </a:ext>
            </a:extLst>
          </p:cNvPr>
          <p:cNvSpPr>
            <a:spLocks noGrp="1"/>
          </p:cNvSpPr>
          <p:nvPr>
            <p:ph idx="1"/>
          </p:nvPr>
        </p:nvSpPr>
        <p:spPr>
          <a:xfrm>
            <a:off x="457200" y="1513114"/>
            <a:ext cx="8229600" cy="1524000"/>
          </a:xfrm>
        </p:spPr>
        <p:txBody>
          <a:bodyPr/>
          <a:lstStyle/>
          <a:p>
            <a:pPr marL="0" indent="0">
              <a:buNone/>
            </a:pPr>
            <a:r>
              <a:rPr lang="en-US" dirty="0"/>
              <a:t>Triglycerides are a type of fat in the bloodstream. The mean triglyceride level for U.S. adults (ages 20 and older) is 97 milligrams per deciliter. Assume the triglyceride levels of U.S. adults who are at least 20 years old are normally distributed, with a standard deviation of 25 milligrams per deciliter. You randomly select a U.S. adult who is at least 20 years old. What is the probability that the person’s triglyceride level is less than 100? (Triglyceride levels less than 150 milligrams per deciliter are considered normal.) Use technology to find the probability. </a:t>
            </a:r>
            <a:r>
              <a:rPr lang="en-US" i="1" dirty="0">
                <a:solidFill>
                  <a:schemeClr val="tx2">
                    <a:lumMod val="75000"/>
                  </a:schemeClr>
                </a:solidFill>
              </a:rPr>
              <a:t>(Adapted from JAMA Cardiology)</a:t>
            </a:r>
            <a:endParaRPr lang="en-US" altLang="en-US" dirty="0">
              <a:solidFill>
                <a:schemeClr val="tx2">
                  <a:lumMod val="75000"/>
                </a:schemeClr>
              </a:solidFill>
              <a:ea typeface="ＭＳ Ｐゴシック" panose="020B0600070205080204" pitchFamily="34" charset="-128"/>
            </a:endParaRPr>
          </a:p>
        </p:txBody>
      </p:sp>
    </p:spTree>
    <p:extLst>
      <p:ext uri="{BB962C8B-B14F-4D97-AF65-F5344CB8AC3E}">
        <p14:creationId xmlns:p14="http://schemas.microsoft.com/office/powerpoint/2010/main" val="112955592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B7444BB0-8A1A-478E-83C0-95548F93A8D0}"/>
              </a:ext>
            </a:extLst>
          </p:cNvPr>
          <p:cNvSpPr>
            <a:spLocks noGrp="1"/>
          </p:cNvSpPr>
          <p:nvPr>
            <p:ph type="title"/>
          </p:nvPr>
        </p:nvSpPr>
        <p:spPr/>
        <p:txBody>
          <a:bodyPr/>
          <a:lstStyle/>
          <a:p>
            <a:pPr eaLnBrk="1" hangingPunct="1">
              <a:defRPr/>
            </a:pPr>
            <a:r>
              <a:rPr lang="en-US" altLang="en-US" dirty="0">
                <a:solidFill>
                  <a:schemeClr val="accent3"/>
                </a:solidFill>
                <a:ea typeface="+mj-ea"/>
              </a:rPr>
              <a:t>Solution:  Using Technology to find Normal Probabilities</a:t>
            </a:r>
            <a:endParaRPr lang="en-US" altLang="en-US" dirty="0">
              <a:ea typeface="+mj-ea"/>
            </a:endParaRPr>
          </a:p>
        </p:txBody>
      </p:sp>
      <p:sp>
        <p:nvSpPr>
          <p:cNvPr id="25602" name="Footer Placeholder 2">
            <a:extLst>
              <a:ext uri="{FF2B5EF4-FFF2-40B4-BE49-F238E27FC236}">
                <a16:creationId xmlns:a16="http://schemas.microsoft.com/office/drawing/2014/main" xmlns="" id="{A0186F4D-C81E-44C4-8CB2-B5F1A0953A4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a:t>
            </a:r>
          </a:p>
        </p:txBody>
      </p:sp>
      <mc:AlternateContent xmlns:mc="http://schemas.openxmlformats.org/markup-compatibility/2006" xmlns:a14="http://schemas.microsoft.com/office/drawing/2010/main">
        <mc:Choice Requires="a14">
          <p:sp>
            <p:nvSpPr>
              <p:cNvPr id="25603" name="Content Placeholder 31">
                <a:extLst>
                  <a:ext uri="{FF2B5EF4-FFF2-40B4-BE49-F238E27FC236}">
                    <a16:creationId xmlns:a16="http://schemas.microsoft.com/office/drawing/2014/main" xmlns="" id="{99BEDB08-209D-46A2-A8E6-104C3993D6CE}"/>
                  </a:ext>
                </a:extLst>
              </p:cNvPr>
              <p:cNvSpPr>
                <a:spLocks noGrp="1"/>
              </p:cNvSpPr>
              <p:nvPr>
                <p:ph idx="1"/>
              </p:nvPr>
            </p:nvSpPr>
            <p:spPr>
              <a:xfrm>
                <a:off x="457200" y="1600200"/>
                <a:ext cx="8229600" cy="1524000"/>
              </a:xfrm>
            </p:spPr>
            <p:txBody>
              <a:bodyPr/>
              <a:lstStyle/>
              <a:p>
                <a:pPr marL="0" indent="0">
                  <a:buNone/>
                </a:pPr>
                <a:r>
                  <a:rPr lang="en-US" dirty="0"/>
                  <a:t>Minitab, Excel, </a:t>
                </a:r>
                <a:r>
                  <a:rPr lang="en-US" dirty="0" err="1"/>
                  <a:t>StatCrunch</a:t>
                </a:r>
                <a:r>
                  <a:rPr lang="en-US" dirty="0"/>
                  <a:t>, and the TI-84 Plus each have features that allow you to find normal probabilities without first converting to standard </a:t>
                </a:r>
                <a:r>
                  <a:rPr lang="en-US" i="1" dirty="0"/>
                  <a:t>z-</a:t>
                </a:r>
                <a:r>
                  <a:rPr lang="en-US" dirty="0"/>
                  <a:t>scores.</a:t>
                </a:r>
              </a:p>
              <a:p>
                <a:r>
                  <a:rPr lang="en-US" dirty="0"/>
                  <a:t>must specify the mean and standard deviation of the population, as well as any </a:t>
                </a:r>
                <a:r>
                  <a:rPr lang="en-US" i="1" dirty="0"/>
                  <a:t>x-</a:t>
                </a:r>
                <a:r>
                  <a:rPr lang="en-US" dirty="0"/>
                  <a:t>values that determine the interval.</a:t>
                </a:r>
              </a:p>
              <a:p>
                <a14:m>
                  <m:oMath xmlns:m="http://schemas.openxmlformats.org/officeDocument/2006/math">
                    <m:r>
                      <a:rPr lang="en-US" altLang="en-US" i="1" smtClean="0">
                        <a:latin typeface="Cambria Math" panose="02040503050406030204" pitchFamily="18" charset="0"/>
                        <a:ea typeface="Cambria Math" panose="02040503050406030204" pitchFamily="18" charset="0"/>
                      </a:rPr>
                      <m:t>𝜇</m:t>
                    </m:r>
                  </m:oMath>
                </a14:m>
                <a:r>
                  <a:rPr lang="en-US" altLang="en-US" dirty="0">
                    <a:ea typeface="ＭＳ Ｐゴシック" panose="020B0600070205080204" pitchFamily="34" charset="-128"/>
                  </a:rPr>
                  <a:t>= 97</a:t>
                </a:r>
              </a:p>
              <a:p>
                <a14:m>
                  <m:oMath xmlns:m="http://schemas.openxmlformats.org/officeDocument/2006/math">
                    <m:r>
                      <a:rPr lang="en-US" altLang="en-US" i="1" smtClean="0">
                        <a:latin typeface="Cambria Math" panose="02040503050406030204" pitchFamily="18" charset="0"/>
                        <a:ea typeface="Cambria Math" panose="02040503050406030204" pitchFamily="18" charset="0"/>
                      </a:rPr>
                      <m:t>𝜎</m:t>
                    </m:r>
                  </m:oMath>
                </a14:m>
                <a:r>
                  <a:rPr lang="en-US" altLang="en-US" dirty="0">
                    <a:ea typeface="ＭＳ Ｐゴシック" panose="020B0600070205080204" pitchFamily="34" charset="-128"/>
                  </a:rPr>
                  <a:t> = 25</a:t>
                </a:r>
              </a:p>
              <a:p>
                <a:r>
                  <a:rPr lang="en-US" altLang="en-US" dirty="0">
                    <a:ea typeface="ＭＳ Ｐゴシック" panose="020B0600070205080204" pitchFamily="34" charset="-128"/>
                  </a:rPr>
                  <a:t>want </a:t>
                </a:r>
                <a:r>
                  <a:rPr lang="en-US" altLang="en-US" i="1" dirty="0">
                    <a:ea typeface="ＭＳ Ｐゴシック" panose="020B0600070205080204" pitchFamily="34" charset="-128"/>
                  </a:rPr>
                  <a:t>P</a:t>
                </a:r>
                <a:r>
                  <a:rPr lang="en-US" altLang="en-US" dirty="0">
                    <a:ea typeface="ＭＳ Ｐゴシック" panose="020B0600070205080204" pitchFamily="34" charset="-128"/>
                  </a:rPr>
                  <a:t>( </a:t>
                </a:r>
                <a:r>
                  <a:rPr lang="en-US" altLang="en-US" i="1" dirty="0">
                    <a:ea typeface="ＭＳ Ｐゴシック" panose="020B0600070205080204" pitchFamily="34" charset="-128"/>
                  </a:rPr>
                  <a:t>x</a:t>
                </a:r>
                <a:r>
                  <a:rPr lang="en-US" altLang="en-US" dirty="0">
                    <a:ea typeface="ＭＳ Ｐゴシック" panose="020B0600070205080204" pitchFamily="34" charset="-128"/>
                  </a:rPr>
                  <a:t> &lt; 100)</a:t>
                </a:r>
              </a:p>
            </p:txBody>
          </p:sp>
        </mc:Choice>
        <mc:Fallback xmlns="">
          <p:sp>
            <p:nvSpPr>
              <p:cNvPr id="25603" name="Content Placeholder 31">
                <a:extLst>
                  <a:ext uri="{FF2B5EF4-FFF2-40B4-BE49-F238E27FC236}">
                    <a16:creationId xmlns:a16="http://schemas.microsoft.com/office/drawing/2014/main" id="{99BEDB08-209D-46A2-A8E6-104C3993D6CE}"/>
                  </a:ext>
                </a:extLst>
              </p:cNvPr>
              <p:cNvSpPr>
                <a:spLocks noGrp="1" noRot="1" noChangeAspect="1" noMove="1" noResize="1" noEditPoints="1" noAdjustHandles="1" noChangeArrowheads="1" noChangeShapeType="1" noTextEdit="1"/>
              </p:cNvSpPr>
              <p:nvPr>
                <p:ph idx="1"/>
              </p:nvPr>
            </p:nvSpPr>
            <p:spPr>
              <a:xfrm>
                <a:off x="457200" y="1600200"/>
                <a:ext cx="8229600" cy="1524000"/>
              </a:xfrm>
              <a:blipFill>
                <a:blip r:embed="rId2"/>
                <a:stretch>
                  <a:fillRect l="-1481" t="-4400" r="-1852" b="-191200"/>
                </a:stretch>
              </a:blipFill>
            </p:spPr>
            <p:txBody>
              <a:bodyPr/>
              <a:lstStyle/>
              <a:p>
                <a:r>
                  <a:rPr lang="en-US">
                    <a:noFill/>
                  </a:rPr>
                  <a:t> </a:t>
                </a:r>
              </a:p>
            </p:txBody>
          </p:sp>
        </mc:Fallback>
      </mc:AlternateContent>
    </p:spTree>
    <p:extLst>
      <p:ext uri="{BB962C8B-B14F-4D97-AF65-F5344CB8AC3E}">
        <p14:creationId xmlns:p14="http://schemas.microsoft.com/office/powerpoint/2010/main" val="353644789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0E4ED432-CA72-4D65-9C27-24CE335726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8719" y="3417511"/>
            <a:ext cx="4624250" cy="1539962"/>
          </a:xfrm>
          <a:prstGeom prst="rect">
            <a:avLst/>
          </a:prstGeom>
        </p:spPr>
      </p:pic>
      <p:sp>
        <p:nvSpPr>
          <p:cNvPr id="12290" name="Title 1">
            <a:extLst>
              <a:ext uri="{FF2B5EF4-FFF2-40B4-BE49-F238E27FC236}">
                <a16:creationId xmlns:a16="http://schemas.microsoft.com/office/drawing/2014/main" xmlns="" id="{B7444BB0-8A1A-478E-83C0-95548F93A8D0}"/>
              </a:ext>
            </a:extLst>
          </p:cNvPr>
          <p:cNvSpPr>
            <a:spLocks noGrp="1"/>
          </p:cNvSpPr>
          <p:nvPr>
            <p:ph type="title"/>
          </p:nvPr>
        </p:nvSpPr>
        <p:spPr/>
        <p:txBody>
          <a:bodyPr/>
          <a:lstStyle/>
          <a:p>
            <a:pPr eaLnBrk="1" hangingPunct="1">
              <a:defRPr/>
            </a:pPr>
            <a:r>
              <a:rPr lang="en-US" altLang="en-US" dirty="0">
                <a:solidFill>
                  <a:schemeClr val="accent3"/>
                </a:solidFill>
                <a:ea typeface="+mj-ea"/>
              </a:rPr>
              <a:t>Solution:  Using Technology to find Normal Probabilities</a:t>
            </a:r>
            <a:endParaRPr lang="en-US" altLang="en-US" dirty="0">
              <a:ea typeface="+mj-ea"/>
            </a:endParaRPr>
          </a:p>
        </p:txBody>
      </p:sp>
      <p:sp>
        <p:nvSpPr>
          <p:cNvPr id="25602" name="Footer Placeholder 2">
            <a:extLst>
              <a:ext uri="{FF2B5EF4-FFF2-40B4-BE49-F238E27FC236}">
                <a16:creationId xmlns:a16="http://schemas.microsoft.com/office/drawing/2014/main" xmlns="" id="{A0186F4D-C81E-44C4-8CB2-B5F1A0953A4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a:t>
            </a:r>
          </a:p>
        </p:txBody>
      </p:sp>
      <p:pic>
        <p:nvPicPr>
          <p:cNvPr id="4" name="Picture 3">
            <a:extLst>
              <a:ext uri="{FF2B5EF4-FFF2-40B4-BE49-F238E27FC236}">
                <a16:creationId xmlns:a16="http://schemas.microsoft.com/office/drawing/2014/main" xmlns="" id="{57EE5A85-A758-4CF3-A00D-720F9CADCE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8926" y="1520045"/>
            <a:ext cx="4994042" cy="1917452"/>
          </a:xfrm>
          <a:prstGeom prst="rect">
            <a:avLst/>
          </a:prstGeom>
        </p:spPr>
      </p:pic>
      <p:pic>
        <p:nvPicPr>
          <p:cNvPr id="8" name="Picture 7" descr="A screenshot of a cell phone&#10;&#10;Description generated with very high confidence">
            <a:extLst>
              <a:ext uri="{FF2B5EF4-FFF2-40B4-BE49-F238E27FC236}">
                <a16:creationId xmlns:a16="http://schemas.microsoft.com/office/drawing/2014/main" xmlns="" id="{B00F0E63-1EBC-4021-B57A-CD76C747FAC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4978"/>
          <a:stretch/>
        </p:blipFill>
        <p:spPr>
          <a:xfrm>
            <a:off x="522181" y="1462920"/>
            <a:ext cx="2604196" cy="1604975"/>
          </a:xfrm>
          <a:prstGeom prst="rect">
            <a:avLst/>
          </a:prstGeom>
        </p:spPr>
      </p:pic>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FAF1A9BB-6B16-4E4A-9C90-3626161DFA2C}"/>
                  </a:ext>
                </a:extLst>
              </p:cNvPr>
              <p:cNvSpPr>
                <a:spLocks noGrp="1"/>
              </p:cNvSpPr>
              <p:nvPr>
                <p:ph idx="1"/>
              </p:nvPr>
            </p:nvSpPr>
            <p:spPr>
              <a:xfrm>
                <a:off x="457200" y="4994611"/>
                <a:ext cx="8608423" cy="542108"/>
              </a:xfrm>
            </p:spPr>
            <p:txBody>
              <a:bodyPr/>
              <a:lstStyle/>
              <a:p>
                <a:pPr marL="0" indent="0">
                  <a:buNone/>
                </a:pPr>
                <a:r>
                  <a:rPr lang="en-US" dirty="0"/>
                  <a:t>From the displays, you can see that </a:t>
                </a:r>
                <a:r>
                  <a:rPr lang="en-US" i="1" dirty="0"/>
                  <a:t>P</a:t>
                </a:r>
                <a:r>
                  <a:rPr lang="en-US" dirty="0"/>
                  <a:t>(</a:t>
                </a:r>
                <a:r>
                  <a:rPr lang="en-US" i="1" dirty="0"/>
                  <a:t>x &lt;</a:t>
                </a:r>
                <a:r>
                  <a:rPr lang="en-US" dirty="0"/>
                  <a:t> 100)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0.548.</a:t>
                </a:r>
              </a:p>
              <a:p>
                <a:endParaRPr lang="en-US" dirty="0"/>
              </a:p>
              <a:p>
                <a:endParaRPr lang="en-US" dirty="0"/>
              </a:p>
              <a:p>
                <a:endParaRPr lang="en-US" dirty="0"/>
              </a:p>
              <a:p>
                <a:endParaRPr lang="en-US" dirty="0"/>
              </a:p>
            </p:txBody>
          </p:sp>
        </mc:Choice>
        <mc:Fallback xmlns="">
          <p:sp>
            <p:nvSpPr>
              <p:cNvPr id="3" name="Content Placeholder 2">
                <a:extLst>
                  <a:ext uri="{FF2B5EF4-FFF2-40B4-BE49-F238E27FC236}">
                    <a16:creationId xmlns:a16="http://schemas.microsoft.com/office/drawing/2014/main" id="{FAF1A9BB-6B16-4E4A-9C90-3626161DFA2C}"/>
                  </a:ext>
                </a:extLst>
              </p:cNvPr>
              <p:cNvSpPr>
                <a:spLocks noGrp="1" noRot="1" noChangeAspect="1" noMove="1" noResize="1" noEditPoints="1" noAdjustHandles="1" noChangeArrowheads="1" noChangeShapeType="1" noTextEdit="1"/>
              </p:cNvSpPr>
              <p:nvPr>
                <p:ph idx="1"/>
              </p:nvPr>
            </p:nvSpPr>
            <p:spPr>
              <a:xfrm>
                <a:off x="457200" y="4994611"/>
                <a:ext cx="8608423" cy="542108"/>
              </a:xfrm>
              <a:blipFill>
                <a:blip r:embed="rId5"/>
                <a:stretch>
                  <a:fillRect l="-1416" t="-11236" b="-26966"/>
                </a:stretch>
              </a:blipFill>
            </p:spPr>
            <p:txBody>
              <a:bodyPr/>
              <a:lstStyle/>
              <a:p>
                <a:r>
                  <a:rPr lang="en-US">
                    <a:noFill/>
                  </a:rPr>
                  <a:t> </a:t>
                </a:r>
              </a:p>
            </p:txBody>
          </p:sp>
        </mc:Fallback>
      </mc:AlternateContent>
      <p:sp>
        <p:nvSpPr>
          <p:cNvPr id="5" name="Rectangle 4">
            <a:extLst>
              <a:ext uri="{FF2B5EF4-FFF2-40B4-BE49-F238E27FC236}">
                <a16:creationId xmlns:a16="http://schemas.microsoft.com/office/drawing/2014/main" xmlns="" id="{907D1275-4C15-4597-BF22-B55255063B66}"/>
              </a:ext>
            </a:extLst>
          </p:cNvPr>
          <p:cNvSpPr/>
          <p:nvPr/>
        </p:nvSpPr>
        <p:spPr>
          <a:xfrm>
            <a:off x="448492" y="5443367"/>
            <a:ext cx="8051074"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 probability that the person’s triglyceride level is less than 100 is about 0.548, or 54.8%.</a:t>
            </a:r>
          </a:p>
        </p:txBody>
      </p:sp>
      <p:pic>
        <p:nvPicPr>
          <p:cNvPr id="11" name="Picture 10" descr="A screenshot of a cell phone&#10;&#10;Description generated with very high confidence">
            <a:extLst>
              <a:ext uri="{FF2B5EF4-FFF2-40B4-BE49-F238E27FC236}">
                <a16:creationId xmlns:a16="http://schemas.microsoft.com/office/drawing/2014/main" xmlns="" id="{DB04E47B-86CA-49AA-8E71-E84BCCFA5AA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6444"/>
          <a:stretch/>
        </p:blipFill>
        <p:spPr>
          <a:xfrm>
            <a:off x="457200" y="3067895"/>
            <a:ext cx="2921726" cy="1861280"/>
          </a:xfrm>
          <a:prstGeom prst="rect">
            <a:avLst/>
          </a:prstGeom>
        </p:spPr>
      </p:pic>
    </p:spTree>
    <p:extLst>
      <p:ext uri="{BB962C8B-B14F-4D97-AF65-F5344CB8AC3E}">
        <p14:creationId xmlns:p14="http://schemas.microsoft.com/office/powerpoint/2010/main" val="137348215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a16="http://schemas.microsoft.com/office/drawing/2014/main" xmlns="" id="{A2EFAF37-7F17-4938-AA11-196CF60D13BE}"/>
              </a:ext>
            </a:extLst>
          </p:cNvPr>
          <p:cNvSpPr>
            <a:spLocks noGrp="1"/>
          </p:cNvSpPr>
          <p:nvPr>
            <p:ph type="title"/>
          </p:nvPr>
        </p:nvSpPr>
        <p:spPr/>
        <p:txBody>
          <a:bodyPr/>
          <a:lstStyle/>
          <a:p>
            <a:pPr eaLnBrk="1" hangingPunct="1"/>
            <a:r>
              <a:rPr lang="en-US" altLang="en-US">
                <a:ea typeface="ＭＳ Ｐゴシック" panose="020B0600070205080204" pitchFamily="34" charset="-128"/>
              </a:rPr>
              <a:t>Chapter Outline</a:t>
            </a:r>
          </a:p>
        </p:txBody>
      </p:sp>
      <p:pic>
        <p:nvPicPr>
          <p:cNvPr id="9219" name="Picture 4">
            <a:extLst>
              <a:ext uri="{FF2B5EF4-FFF2-40B4-BE49-F238E27FC236}">
                <a16:creationId xmlns:a16="http://schemas.microsoft.com/office/drawing/2014/main" xmlns="" id="{89DEA0DC-80E0-4CA4-BFA3-99F18686A4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 y="1392238"/>
            <a:ext cx="7694613" cy="4071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78691164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a16="http://schemas.microsoft.com/office/drawing/2014/main" xmlns="" id="{9F7EB3B0-6A73-412F-B17B-8DD92BB4A817}"/>
              </a:ext>
            </a:extLst>
          </p:cNvPr>
          <p:cNvSpPr>
            <a:spLocks noGrp="1"/>
          </p:cNvSpPr>
          <p:nvPr>
            <p:ph type="ctrTitle"/>
          </p:nvPr>
        </p:nvSpPr>
        <p:spPr/>
        <p:txBody>
          <a:bodyPr/>
          <a:lstStyle/>
          <a:p>
            <a:pPr eaLnBrk="1" hangingPunct="1"/>
            <a:r>
              <a:rPr lang="en-US" altLang="en-US">
                <a:ea typeface="ＭＳ Ｐゴシック" panose="020B0600070205080204" pitchFamily="34" charset="-128"/>
              </a:rPr>
              <a:t>Section 5.2</a:t>
            </a:r>
          </a:p>
        </p:txBody>
      </p:sp>
      <p:sp>
        <p:nvSpPr>
          <p:cNvPr id="3" name="Subtitle 2">
            <a:extLst>
              <a:ext uri="{FF2B5EF4-FFF2-40B4-BE49-F238E27FC236}">
                <a16:creationId xmlns:a16="http://schemas.microsoft.com/office/drawing/2014/main" xmlns="" id="{BBF1CA32-E486-4A1F-AA1C-70418E3F41A5}"/>
              </a:ext>
            </a:extLst>
          </p:cNvPr>
          <p:cNvSpPr>
            <a:spLocks noGrp="1"/>
          </p:cNvSpPr>
          <p:nvPr>
            <p:ph type="subTitle" idx="1"/>
          </p:nvPr>
        </p:nvSpPr>
        <p:spPr/>
        <p:txBody>
          <a:bodyPr/>
          <a:lstStyle/>
          <a:p>
            <a:pPr eaLnBrk="1" hangingPunct="1">
              <a:buFont typeface="Arial" charset="0"/>
              <a:buNone/>
              <a:defRPr/>
            </a:pPr>
            <a:r>
              <a:rPr lang="en-US" dirty="0">
                <a:ea typeface="+mn-ea"/>
              </a:rPr>
              <a:t>Normal Distributions: Finding Probabilities</a:t>
            </a:r>
          </a:p>
        </p:txBody>
      </p:sp>
    </p:spTree>
    <p:extLst>
      <p:ext uri="{BB962C8B-B14F-4D97-AF65-F5344CB8AC3E}">
        <p14:creationId xmlns:p14="http://schemas.microsoft.com/office/powerpoint/2010/main" val="171900657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xmlns="" id="{B6E7BAA9-D16A-4E9B-81D6-5983B250A9DE}"/>
              </a:ext>
            </a:extLst>
          </p:cNvPr>
          <p:cNvSpPr>
            <a:spLocks noGrp="1"/>
          </p:cNvSpPr>
          <p:nvPr>
            <p:ph type="title"/>
          </p:nvPr>
        </p:nvSpPr>
        <p:spPr/>
        <p:txBody>
          <a:bodyPr/>
          <a:lstStyle/>
          <a:p>
            <a:pPr eaLnBrk="1" hangingPunct="1"/>
            <a:r>
              <a:rPr lang="en-US" altLang="en-US">
                <a:ea typeface="ＭＳ Ｐゴシック" panose="020B0600070205080204" pitchFamily="34" charset="-128"/>
              </a:rPr>
              <a:t>Section 5.1 Objectives</a:t>
            </a:r>
          </a:p>
        </p:txBody>
      </p:sp>
      <p:sp>
        <p:nvSpPr>
          <p:cNvPr id="13314" name="Content Placeholder 2">
            <a:extLst>
              <a:ext uri="{FF2B5EF4-FFF2-40B4-BE49-F238E27FC236}">
                <a16:creationId xmlns:a16="http://schemas.microsoft.com/office/drawing/2014/main" xmlns="" id="{B7E0B690-0878-443D-8676-E96702E38E7A}"/>
              </a:ext>
            </a:extLst>
          </p:cNvPr>
          <p:cNvSpPr>
            <a:spLocks noGrp="1"/>
          </p:cNvSpPr>
          <p:nvPr>
            <p:ph idx="1"/>
          </p:nvPr>
        </p:nvSpPr>
        <p:spPr/>
        <p:txBody>
          <a:bodyPr/>
          <a:lstStyle/>
          <a:p>
            <a:pPr eaLnBrk="1" hangingPunct="1"/>
            <a:r>
              <a:rPr lang="en-US" altLang="en-US">
                <a:ea typeface="ＭＳ Ｐゴシック" panose="020B0600070205080204" pitchFamily="34" charset="-128"/>
              </a:rPr>
              <a:t>How to find probabilities for normally distributed variables using a table and using technology</a:t>
            </a:r>
          </a:p>
        </p:txBody>
      </p:sp>
    </p:spTree>
    <p:extLst>
      <p:ext uri="{BB962C8B-B14F-4D97-AF65-F5344CB8AC3E}">
        <p14:creationId xmlns:p14="http://schemas.microsoft.com/office/powerpoint/2010/main" val="162680114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a:extLst>
              <a:ext uri="{FF2B5EF4-FFF2-40B4-BE49-F238E27FC236}">
                <a16:creationId xmlns:a16="http://schemas.microsoft.com/office/drawing/2014/main" xmlns="" id="{2C7BDC4B-A8AA-40EF-9DD0-DC1FFDAD4443}"/>
              </a:ext>
            </a:extLst>
          </p:cNvPr>
          <p:cNvSpPr>
            <a:spLocks noGrp="1"/>
          </p:cNvSpPr>
          <p:nvPr>
            <p:ph type="title"/>
          </p:nvPr>
        </p:nvSpPr>
        <p:spPr/>
        <p:txBody>
          <a:bodyPr/>
          <a:lstStyle/>
          <a:p>
            <a:pPr eaLnBrk="1" hangingPunct="1"/>
            <a:r>
              <a:rPr lang="en-US" altLang="en-US">
                <a:ea typeface="ＭＳ Ｐゴシック" panose="020B0600070205080204" pitchFamily="34" charset="-128"/>
              </a:rPr>
              <a:t>Probability and Normal Distributions</a:t>
            </a:r>
          </a:p>
        </p:txBody>
      </p:sp>
      <p:sp>
        <p:nvSpPr>
          <p:cNvPr id="15362" name="Footer Placeholder 2">
            <a:extLst>
              <a:ext uri="{FF2B5EF4-FFF2-40B4-BE49-F238E27FC236}">
                <a16:creationId xmlns:a16="http://schemas.microsoft.com/office/drawing/2014/main" xmlns="" id="{787AC7AB-BCB2-4F01-AC5F-CE658617E99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a:t>
            </a:r>
          </a:p>
        </p:txBody>
      </p:sp>
      <p:sp>
        <p:nvSpPr>
          <p:cNvPr id="15363" name="Content Placeholder 24">
            <a:extLst>
              <a:ext uri="{FF2B5EF4-FFF2-40B4-BE49-F238E27FC236}">
                <a16:creationId xmlns:a16="http://schemas.microsoft.com/office/drawing/2014/main" xmlns="" id="{86BC4E73-777A-4DD0-8908-54C4A7A34007}"/>
              </a:ext>
            </a:extLst>
          </p:cNvPr>
          <p:cNvSpPr>
            <a:spLocks noGrp="1"/>
          </p:cNvSpPr>
          <p:nvPr>
            <p:ph idx="1"/>
          </p:nvPr>
        </p:nvSpPr>
        <p:spPr>
          <a:xfrm>
            <a:off x="457200" y="1600200"/>
            <a:ext cx="8229600" cy="1828800"/>
          </a:xfrm>
        </p:spPr>
        <p:txBody>
          <a:bodyPr/>
          <a:lstStyle/>
          <a:p>
            <a:pPr eaLnBrk="1" hangingPunct="1"/>
            <a:r>
              <a:rPr lang="en-US" altLang="en-US">
                <a:ea typeface="ＭＳ Ｐゴシック" panose="020B0600070205080204" pitchFamily="34" charset="-128"/>
              </a:rPr>
              <a:t>If a random variable </a:t>
            </a:r>
            <a:r>
              <a:rPr lang="en-US" altLang="en-US" i="1">
                <a:ea typeface="ＭＳ Ｐゴシック" panose="020B0600070205080204" pitchFamily="34" charset="-128"/>
              </a:rPr>
              <a:t>x</a:t>
            </a:r>
            <a:r>
              <a:rPr lang="en-US" altLang="en-US">
                <a:ea typeface="ＭＳ Ｐゴシック" panose="020B0600070205080204" pitchFamily="34" charset="-128"/>
              </a:rPr>
              <a:t> is normally distributed, you can find the probability that </a:t>
            </a:r>
            <a:r>
              <a:rPr lang="en-US" altLang="en-US" i="1">
                <a:ea typeface="ＭＳ Ｐゴシック" panose="020B0600070205080204" pitchFamily="34" charset="-128"/>
              </a:rPr>
              <a:t>x</a:t>
            </a:r>
            <a:r>
              <a:rPr lang="en-US" altLang="en-US">
                <a:ea typeface="ＭＳ Ｐゴシック" panose="020B0600070205080204" pitchFamily="34" charset="-128"/>
              </a:rPr>
              <a:t> will fall in a given interval by calculating the area under the normal curve for that interval.</a:t>
            </a:r>
          </a:p>
          <a:p>
            <a:pPr eaLnBrk="1" hangingPunct="1"/>
            <a:endParaRPr lang="en-US" altLang="en-US">
              <a:ea typeface="ＭＳ Ｐゴシック" panose="020B0600070205080204" pitchFamily="34" charset="-128"/>
            </a:endParaRPr>
          </a:p>
        </p:txBody>
      </p:sp>
      <p:grpSp>
        <p:nvGrpSpPr>
          <p:cNvPr id="32" name="Group 13">
            <a:extLst>
              <a:ext uri="{FF2B5EF4-FFF2-40B4-BE49-F238E27FC236}">
                <a16:creationId xmlns:a16="http://schemas.microsoft.com/office/drawing/2014/main" xmlns="" id="{07B38F49-8111-4007-8F11-1C40EBE7C258}"/>
              </a:ext>
            </a:extLst>
          </p:cNvPr>
          <p:cNvGrpSpPr>
            <a:grpSpLocks/>
          </p:cNvGrpSpPr>
          <p:nvPr/>
        </p:nvGrpSpPr>
        <p:grpSpPr bwMode="auto">
          <a:xfrm>
            <a:off x="1714500" y="3471863"/>
            <a:ext cx="5676900" cy="2379662"/>
            <a:chOff x="1352" y="2139"/>
            <a:chExt cx="3576" cy="1499"/>
          </a:xfrm>
        </p:grpSpPr>
        <p:sp>
          <p:nvSpPr>
            <p:cNvPr id="15369" name="Line 14">
              <a:extLst>
                <a:ext uri="{FF2B5EF4-FFF2-40B4-BE49-F238E27FC236}">
                  <a16:creationId xmlns:a16="http://schemas.microsoft.com/office/drawing/2014/main" xmlns="" id="{3AA0D50D-FD75-4128-890C-D0F521D5D272}"/>
                </a:ext>
              </a:extLst>
            </p:cNvPr>
            <p:cNvSpPr>
              <a:spLocks noChangeShapeType="1"/>
            </p:cNvSpPr>
            <p:nvPr/>
          </p:nvSpPr>
          <p:spPr bwMode="auto">
            <a:xfrm>
              <a:off x="3270" y="3312"/>
              <a:ext cx="0" cy="10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370" name="Line 15">
              <a:extLst>
                <a:ext uri="{FF2B5EF4-FFF2-40B4-BE49-F238E27FC236}">
                  <a16:creationId xmlns:a16="http://schemas.microsoft.com/office/drawing/2014/main" xmlns="" id="{D41B3F55-3F52-4C7F-BF3B-ABA609895AF3}"/>
                </a:ext>
              </a:extLst>
            </p:cNvPr>
            <p:cNvSpPr>
              <a:spLocks noChangeShapeType="1"/>
            </p:cNvSpPr>
            <p:nvPr/>
          </p:nvSpPr>
          <p:spPr bwMode="auto">
            <a:xfrm>
              <a:off x="2928" y="3312"/>
              <a:ext cx="0" cy="10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15371" name="Group 16">
              <a:extLst>
                <a:ext uri="{FF2B5EF4-FFF2-40B4-BE49-F238E27FC236}">
                  <a16:creationId xmlns:a16="http://schemas.microsoft.com/office/drawing/2014/main" xmlns="" id="{78678ACE-5D0D-4001-83AD-44D2A32670DB}"/>
                </a:ext>
              </a:extLst>
            </p:cNvPr>
            <p:cNvGrpSpPr>
              <a:grpSpLocks/>
            </p:cNvGrpSpPr>
            <p:nvPr/>
          </p:nvGrpSpPr>
          <p:grpSpPr bwMode="auto">
            <a:xfrm>
              <a:off x="1352" y="2139"/>
              <a:ext cx="3576" cy="1499"/>
              <a:chOff x="1352" y="2139"/>
              <a:chExt cx="3576" cy="1499"/>
            </a:xfrm>
          </p:grpSpPr>
          <p:sp>
            <p:nvSpPr>
              <p:cNvPr id="15372" name="Rectangle 17">
                <a:extLst>
                  <a:ext uri="{FF2B5EF4-FFF2-40B4-BE49-F238E27FC236}">
                    <a16:creationId xmlns:a16="http://schemas.microsoft.com/office/drawing/2014/main" xmlns="" id="{337A6DCA-5F8C-4F9E-9837-114C0B15D93C}"/>
                  </a:ext>
                </a:extLst>
              </p:cNvPr>
              <p:cNvSpPr>
                <a:spLocks noChangeArrowheads="1"/>
              </p:cNvSpPr>
              <p:nvPr/>
            </p:nvSpPr>
            <p:spPr bwMode="auto">
              <a:xfrm>
                <a:off x="4080" y="2301"/>
                <a:ext cx="734"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l-GR" altLang="en-US" i="1">
                    <a:latin typeface="Times New Roman" panose="02020603050405020304" pitchFamily="18" charset="0"/>
                    <a:cs typeface="Times New Roman" panose="02020603050405020304" pitchFamily="18" charset="0"/>
                  </a:rPr>
                  <a:t>μ</a:t>
                </a:r>
                <a:r>
                  <a:rPr lang="en-US" altLang="en-US">
                    <a:latin typeface="Times New Roman" panose="02020603050405020304" pitchFamily="18" charset="0"/>
                    <a:cs typeface="Times New Roman" panose="02020603050405020304" pitchFamily="18" charset="0"/>
                  </a:rPr>
                  <a:t> = 500</a:t>
                </a:r>
              </a:p>
              <a:p>
                <a:pPr eaLnBrk="1" hangingPunct="1"/>
                <a:r>
                  <a:rPr lang="el-GR" altLang="en-US" i="1">
                    <a:latin typeface="Times New Roman" panose="02020603050405020304" pitchFamily="18" charset="0"/>
                    <a:cs typeface="Times New Roman" panose="02020603050405020304" pitchFamily="18" charset="0"/>
                  </a:rPr>
                  <a:t>σ</a:t>
                </a:r>
                <a:r>
                  <a:rPr lang="en-US" altLang="en-US">
                    <a:latin typeface="Times New Roman" panose="02020603050405020304" pitchFamily="18" charset="0"/>
                  </a:rPr>
                  <a:t> = 100</a:t>
                </a:r>
              </a:p>
            </p:txBody>
          </p:sp>
          <p:grpSp>
            <p:nvGrpSpPr>
              <p:cNvPr id="15373" name="Group 18">
                <a:extLst>
                  <a:ext uri="{FF2B5EF4-FFF2-40B4-BE49-F238E27FC236}">
                    <a16:creationId xmlns:a16="http://schemas.microsoft.com/office/drawing/2014/main" xmlns="" id="{8E9A0177-3889-4E9E-947F-7247FBAE44EB}"/>
                  </a:ext>
                </a:extLst>
              </p:cNvPr>
              <p:cNvGrpSpPr>
                <a:grpSpLocks/>
              </p:cNvGrpSpPr>
              <p:nvPr/>
            </p:nvGrpSpPr>
            <p:grpSpPr bwMode="auto">
              <a:xfrm>
                <a:off x="1352" y="2139"/>
                <a:ext cx="3576" cy="1499"/>
                <a:chOff x="1352" y="2139"/>
                <a:chExt cx="3576" cy="1499"/>
              </a:xfrm>
            </p:grpSpPr>
            <p:sp>
              <p:nvSpPr>
                <p:cNvPr id="15374" name="Text Box 19">
                  <a:extLst>
                    <a:ext uri="{FF2B5EF4-FFF2-40B4-BE49-F238E27FC236}">
                      <a16:creationId xmlns:a16="http://schemas.microsoft.com/office/drawing/2014/main" xmlns="" id="{355B0C73-798B-48A9-ABA9-DC3DF01D9C8D}"/>
                    </a:ext>
                  </a:extLst>
                </p:cNvPr>
                <p:cNvSpPr txBox="1">
                  <a:spLocks noChangeArrowheads="1"/>
                </p:cNvSpPr>
                <p:nvPr/>
              </p:nvSpPr>
              <p:spPr bwMode="auto">
                <a:xfrm>
                  <a:off x="3146" y="3386"/>
                  <a:ext cx="3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000">
                      <a:latin typeface="Times New Roman" panose="02020603050405020304" pitchFamily="18" charset="0"/>
                    </a:rPr>
                    <a:t>600</a:t>
                  </a:r>
                </a:p>
              </p:txBody>
            </p:sp>
            <p:sp>
              <p:nvSpPr>
                <p:cNvPr id="15375" name="Freeform 20">
                  <a:extLst>
                    <a:ext uri="{FF2B5EF4-FFF2-40B4-BE49-F238E27FC236}">
                      <a16:creationId xmlns:a16="http://schemas.microsoft.com/office/drawing/2014/main" xmlns="" id="{4334E6D9-F818-4D87-8759-DA4B86FA9B4E}"/>
                    </a:ext>
                  </a:extLst>
                </p:cNvPr>
                <p:cNvSpPr>
                  <a:spLocks/>
                </p:cNvSpPr>
                <p:nvPr/>
              </p:nvSpPr>
              <p:spPr bwMode="auto">
                <a:xfrm>
                  <a:off x="1448" y="2139"/>
                  <a:ext cx="2996" cy="1213"/>
                </a:xfrm>
                <a:custGeom>
                  <a:avLst/>
                  <a:gdLst>
                    <a:gd name="T0" fmla="*/ 0 w 2996"/>
                    <a:gd name="T1" fmla="*/ 1213 h 1213"/>
                    <a:gd name="T2" fmla="*/ 325 w 2996"/>
                    <a:gd name="T3" fmla="*/ 1159 h 1213"/>
                    <a:gd name="T4" fmla="*/ 616 w 2996"/>
                    <a:gd name="T5" fmla="*/ 1057 h 1213"/>
                    <a:gd name="T6" fmla="*/ 895 w 2996"/>
                    <a:gd name="T7" fmla="*/ 820 h 1213"/>
                    <a:gd name="T8" fmla="*/ 1048 w 2996"/>
                    <a:gd name="T9" fmla="*/ 583 h 1213"/>
                    <a:gd name="T10" fmla="*/ 1162 w 2996"/>
                    <a:gd name="T11" fmla="*/ 322 h 1213"/>
                    <a:gd name="T12" fmla="*/ 1237 w 2996"/>
                    <a:gd name="T13" fmla="*/ 163 h 1213"/>
                    <a:gd name="T14" fmla="*/ 1336 w 2996"/>
                    <a:gd name="T15" fmla="*/ 49 h 1213"/>
                    <a:gd name="T16" fmla="*/ 1480 w 2996"/>
                    <a:gd name="T17" fmla="*/ 1 h 1213"/>
                    <a:gd name="T18" fmla="*/ 1615 w 2996"/>
                    <a:gd name="T19" fmla="*/ 43 h 1213"/>
                    <a:gd name="T20" fmla="*/ 1720 w 2996"/>
                    <a:gd name="T21" fmla="*/ 154 h 1213"/>
                    <a:gd name="T22" fmla="*/ 1825 w 2996"/>
                    <a:gd name="T23" fmla="*/ 412 h 1213"/>
                    <a:gd name="T24" fmla="*/ 1885 w 2996"/>
                    <a:gd name="T25" fmla="*/ 550 h 1213"/>
                    <a:gd name="T26" fmla="*/ 2014 w 2996"/>
                    <a:gd name="T27" fmla="*/ 787 h 1213"/>
                    <a:gd name="T28" fmla="*/ 2176 w 2996"/>
                    <a:gd name="T29" fmla="*/ 969 h 1213"/>
                    <a:gd name="T30" fmla="*/ 2398 w 2996"/>
                    <a:gd name="T31" fmla="*/ 1093 h 1213"/>
                    <a:gd name="T32" fmla="*/ 2584 w 2996"/>
                    <a:gd name="T33" fmla="*/ 1153 h 1213"/>
                    <a:gd name="T34" fmla="*/ 2996 w 2996"/>
                    <a:gd name="T35" fmla="*/ 1205 h 12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96"/>
                    <a:gd name="T55" fmla="*/ 0 h 1213"/>
                    <a:gd name="T56" fmla="*/ 2996 w 2996"/>
                    <a:gd name="T57" fmla="*/ 1213 h 12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96" h="1213">
                      <a:moveTo>
                        <a:pt x="0" y="1213"/>
                      </a:moveTo>
                      <a:cubicBezTo>
                        <a:pt x="54" y="1205"/>
                        <a:pt x="222" y="1185"/>
                        <a:pt x="325" y="1159"/>
                      </a:cubicBezTo>
                      <a:cubicBezTo>
                        <a:pt x="429" y="1135"/>
                        <a:pt x="526" y="1113"/>
                        <a:pt x="616" y="1057"/>
                      </a:cubicBezTo>
                      <a:cubicBezTo>
                        <a:pt x="711" y="1001"/>
                        <a:pt x="823" y="899"/>
                        <a:pt x="895" y="820"/>
                      </a:cubicBezTo>
                      <a:cubicBezTo>
                        <a:pt x="967" y="741"/>
                        <a:pt x="1004" y="666"/>
                        <a:pt x="1048" y="583"/>
                      </a:cubicBezTo>
                      <a:cubicBezTo>
                        <a:pt x="1092" y="500"/>
                        <a:pt x="1130" y="392"/>
                        <a:pt x="1162" y="322"/>
                      </a:cubicBezTo>
                      <a:cubicBezTo>
                        <a:pt x="1194" y="252"/>
                        <a:pt x="1208" y="208"/>
                        <a:pt x="1237" y="163"/>
                      </a:cubicBezTo>
                      <a:cubicBezTo>
                        <a:pt x="1266" y="118"/>
                        <a:pt x="1296" y="76"/>
                        <a:pt x="1336" y="49"/>
                      </a:cubicBezTo>
                      <a:cubicBezTo>
                        <a:pt x="1376" y="22"/>
                        <a:pt x="1434" y="2"/>
                        <a:pt x="1480" y="1"/>
                      </a:cubicBezTo>
                      <a:cubicBezTo>
                        <a:pt x="1526" y="0"/>
                        <a:pt x="1575" y="18"/>
                        <a:pt x="1615" y="43"/>
                      </a:cubicBezTo>
                      <a:cubicBezTo>
                        <a:pt x="1655" y="68"/>
                        <a:pt x="1685" y="93"/>
                        <a:pt x="1720" y="154"/>
                      </a:cubicBezTo>
                      <a:cubicBezTo>
                        <a:pt x="1755" y="215"/>
                        <a:pt x="1798" y="346"/>
                        <a:pt x="1825" y="412"/>
                      </a:cubicBezTo>
                      <a:cubicBezTo>
                        <a:pt x="1852" y="478"/>
                        <a:pt x="1854" y="488"/>
                        <a:pt x="1885" y="550"/>
                      </a:cubicBezTo>
                      <a:cubicBezTo>
                        <a:pt x="1916" y="612"/>
                        <a:pt x="1966" y="717"/>
                        <a:pt x="2014" y="787"/>
                      </a:cubicBezTo>
                      <a:cubicBezTo>
                        <a:pt x="2062" y="857"/>
                        <a:pt x="2112" y="918"/>
                        <a:pt x="2176" y="969"/>
                      </a:cubicBezTo>
                      <a:cubicBezTo>
                        <a:pt x="2240" y="1020"/>
                        <a:pt x="2330" y="1062"/>
                        <a:pt x="2398" y="1093"/>
                      </a:cubicBezTo>
                      <a:cubicBezTo>
                        <a:pt x="2466" y="1124"/>
                        <a:pt x="2484" y="1134"/>
                        <a:pt x="2584" y="1153"/>
                      </a:cubicBezTo>
                      <a:cubicBezTo>
                        <a:pt x="2684" y="1172"/>
                        <a:pt x="2910" y="1194"/>
                        <a:pt x="2996" y="1205"/>
                      </a:cubicBez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US"/>
                </a:p>
              </p:txBody>
            </p:sp>
            <p:sp>
              <p:nvSpPr>
                <p:cNvPr id="15376" name="Text Box 21">
                  <a:extLst>
                    <a:ext uri="{FF2B5EF4-FFF2-40B4-BE49-F238E27FC236}">
                      <a16:creationId xmlns:a16="http://schemas.microsoft.com/office/drawing/2014/main" xmlns="" id="{A035A303-4E4C-425D-87A9-4E47D4D99839}"/>
                    </a:ext>
                  </a:extLst>
                </p:cNvPr>
                <p:cNvSpPr txBox="1">
                  <a:spLocks noChangeArrowheads="1"/>
                </p:cNvSpPr>
                <p:nvPr/>
              </p:nvSpPr>
              <p:spPr bwMode="auto">
                <a:xfrm>
                  <a:off x="2576" y="3386"/>
                  <a:ext cx="62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l-GR" altLang="en-US" sz="2000" i="1">
                      <a:latin typeface="Times New Roman" panose="02020603050405020304" pitchFamily="18" charset="0"/>
                      <a:cs typeface="Times New Roman" panose="02020603050405020304" pitchFamily="18" charset="0"/>
                    </a:rPr>
                    <a:t>μ</a:t>
                  </a:r>
                  <a:r>
                    <a:rPr lang="en-US" altLang="en-US" sz="2000">
                      <a:latin typeface="Times New Roman" panose="02020603050405020304" pitchFamily="18" charset="0"/>
                      <a:cs typeface="Times New Roman" panose="02020603050405020304" pitchFamily="18" charset="0"/>
                    </a:rPr>
                    <a:t> = 500</a:t>
                  </a:r>
                  <a:endParaRPr lang="en-US" altLang="en-US" sz="2000">
                    <a:latin typeface="Times New Roman" panose="02020603050405020304" pitchFamily="18" charset="0"/>
                  </a:endParaRPr>
                </a:p>
              </p:txBody>
            </p:sp>
            <p:grpSp>
              <p:nvGrpSpPr>
                <p:cNvPr id="15377" name="Group 22">
                  <a:extLst>
                    <a:ext uri="{FF2B5EF4-FFF2-40B4-BE49-F238E27FC236}">
                      <a16:creationId xmlns:a16="http://schemas.microsoft.com/office/drawing/2014/main" xmlns="" id="{2A9D4546-5C81-43F6-832E-B830B7E7A61B}"/>
                    </a:ext>
                  </a:extLst>
                </p:cNvPr>
                <p:cNvGrpSpPr>
                  <a:grpSpLocks/>
                </p:cNvGrpSpPr>
                <p:nvPr/>
              </p:nvGrpSpPr>
              <p:grpSpPr bwMode="auto">
                <a:xfrm>
                  <a:off x="1352" y="3184"/>
                  <a:ext cx="3576" cy="231"/>
                  <a:chOff x="1352" y="3184"/>
                  <a:chExt cx="3576" cy="231"/>
                </a:xfrm>
              </p:grpSpPr>
              <p:sp>
                <p:nvSpPr>
                  <p:cNvPr id="15378" name="Freeform 23">
                    <a:extLst>
                      <a:ext uri="{FF2B5EF4-FFF2-40B4-BE49-F238E27FC236}">
                        <a16:creationId xmlns:a16="http://schemas.microsoft.com/office/drawing/2014/main" xmlns="" id="{F4F38C9A-BDFC-42B8-A38A-8709413D8DDC}"/>
                      </a:ext>
                    </a:extLst>
                  </p:cNvPr>
                  <p:cNvSpPr>
                    <a:spLocks/>
                  </p:cNvSpPr>
                  <p:nvPr/>
                </p:nvSpPr>
                <p:spPr bwMode="auto">
                  <a:xfrm>
                    <a:off x="1352" y="3356"/>
                    <a:ext cx="3152" cy="1"/>
                  </a:xfrm>
                  <a:custGeom>
                    <a:avLst/>
                    <a:gdLst>
                      <a:gd name="T0" fmla="*/ 0 w 3152"/>
                      <a:gd name="T1" fmla="*/ 0 h 1"/>
                      <a:gd name="T2" fmla="*/ 3152 w 3152"/>
                      <a:gd name="T3" fmla="*/ 0 h 1"/>
                      <a:gd name="T4" fmla="*/ 0 60000 65536"/>
                      <a:gd name="T5" fmla="*/ 0 60000 65536"/>
                      <a:gd name="T6" fmla="*/ 0 w 3152"/>
                      <a:gd name="T7" fmla="*/ 0 h 1"/>
                      <a:gd name="T8" fmla="*/ 3152 w 3152"/>
                      <a:gd name="T9" fmla="*/ 1 h 1"/>
                    </a:gdLst>
                    <a:ahLst/>
                    <a:cxnLst>
                      <a:cxn ang="T4">
                        <a:pos x="T0" y="T1"/>
                      </a:cxn>
                      <a:cxn ang="T5">
                        <a:pos x="T2" y="T3"/>
                      </a:cxn>
                    </a:cxnLst>
                    <a:rect l="T6" t="T7" r="T8" b="T9"/>
                    <a:pathLst>
                      <a:path w="3152" h="1">
                        <a:moveTo>
                          <a:pt x="0" y="0"/>
                        </a:moveTo>
                        <a:lnTo>
                          <a:pt x="3152" y="0"/>
                        </a:lnTo>
                      </a:path>
                    </a:pathLst>
                  </a:custGeom>
                  <a:noFill/>
                  <a:ln w="28575">
                    <a:solidFill>
                      <a:schemeClr val="tx1"/>
                    </a:solidFill>
                    <a:round/>
                    <a:headEnd type="arrow" w="med" len="me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5379" name="Text Box 24">
                    <a:extLst>
                      <a:ext uri="{FF2B5EF4-FFF2-40B4-BE49-F238E27FC236}">
                        <a16:creationId xmlns:a16="http://schemas.microsoft.com/office/drawing/2014/main" xmlns="" id="{28438993-9869-49DB-9343-C73FB2359402}"/>
                      </a:ext>
                    </a:extLst>
                  </p:cNvPr>
                  <p:cNvSpPr txBox="1">
                    <a:spLocks noChangeArrowheads="1"/>
                  </p:cNvSpPr>
                  <p:nvPr/>
                </p:nvSpPr>
                <p:spPr bwMode="auto">
                  <a:xfrm>
                    <a:off x="4496" y="3184"/>
                    <a:ext cx="4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i="1">
                        <a:latin typeface="Times New Roman" panose="02020603050405020304" pitchFamily="18" charset="0"/>
                      </a:rPr>
                      <a:t>x</a:t>
                    </a:r>
                  </a:p>
                </p:txBody>
              </p:sp>
            </p:grpSp>
          </p:grpSp>
        </p:grpSp>
      </p:grpSp>
      <p:grpSp>
        <p:nvGrpSpPr>
          <p:cNvPr id="44" name="Group 5">
            <a:extLst>
              <a:ext uri="{FF2B5EF4-FFF2-40B4-BE49-F238E27FC236}">
                <a16:creationId xmlns:a16="http://schemas.microsoft.com/office/drawing/2014/main" xmlns="" id="{5E4DFB0E-858C-4378-B3F4-8D7B548D7FEF}"/>
              </a:ext>
            </a:extLst>
          </p:cNvPr>
          <p:cNvGrpSpPr>
            <a:grpSpLocks/>
          </p:cNvGrpSpPr>
          <p:nvPr/>
        </p:nvGrpSpPr>
        <p:grpSpPr bwMode="auto">
          <a:xfrm>
            <a:off x="1847850" y="3473450"/>
            <a:ext cx="2916238" cy="1938338"/>
            <a:chOff x="1436" y="2140"/>
            <a:chExt cx="1837" cy="1221"/>
          </a:xfrm>
          <a:solidFill>
            <a:srgbClr val="71ADDF"/>
          </a:solidFill>
        </p:grpSpPr>
        <p:grpSp>
          <p:nvGrpSpPr>
            <p:cNvPr id="45" name="Group 6">
              <a:extLst>
                <a:ext uri="{FF2B5EF4-FFF2-40B4-BE49-F238E27FC236}">
                  <a16:creationId xmlns:a16="http://schemas.microsoft.com/office/drawing/2014/main" xmlns="" id="{D33ACCFC-E0A6-4D74-9BAC-64B347C9534A}"/>
                </a:ext>
              </a:extLst>
            </p:cNvPr>
            <p:cNvGrpSpPr>
              <a:grpSpLocks/>
            </p:cNvGrpSpPr>
            <p:nvPr/>
          </p:nvGrpSpPr>
          <p:grpSpPr bwMode="auto">
            <a:xfrm>
              <a:off x="1436" y="2140"/>
              <a:ext cx="1837" cy="1221"/>
              <a:chOff x="1436" y="2140"/>
              <a:chExt cx="1837" cy="1221"/>
            </a:xfrm>
            <a:grpFill/>
          </p:grpSpPr>
          <p:sp>
            <p:nvSpPr>
              <p:cNvPr id="47" name="Line 7">
                <a:extLst>
                  <a:ext uri="{FF2B5EF4-FFF2-40B4-BE49-F238E27FC236}">
                    <a16:creationId xmlns:a16="http://schemas.microsoft.com/office/drawing/2014/main" xmlns="" id="{55428EE1-FB7C-48EE-90A9-62A5A021D8FF}"/>
                  </a:ext>
                </a:extLst>
              </p:cNvPr>
              <p:cNvSpPr>
                <a:spLocks noChangeShapeType="1"/>
              </p:cNvSpPr>
              <p:nvPr/>
            </p:nvSpPr>
            <p:spPr bwMode="auto">
              <a:xfrm flipV="1">
                <a:off x="3267" y="2545"/>
                <a:ext cx="0" cy="816"/>
              </a:xfrm>
              <a:prstGeom prst="line">
                <a:avLst/>
              </a:prstGeom>
              <a:grpFill/>
              <a:ln w="9525">
                <a:solidFill>
                  <a:schemeClr val="tx1"/>
                </a:solidFill>
                <a:round/>
                <a:headEnd/>
                <a:tailEnd/>
              </a:ln>
            </p:spPr>
            <p:txBody>
              <a:bodyPr wrap="none"/>
              <a:lstStyle/>
              <a:p>
                <a:pPr>
                  <a:defRPr/>
                </a:pPr>
                <a:endParaRPr lang="en-US">
                  <a:latin typeface="Arial" charset="0"/>
                  <a:ea typeface="+mn-ea"/>
                </a:endParaRPr>
              </a:p>
            </p:txBody>
          </p:sp>
          <p:sp>
            <p:nvSpPr>
              <p:cNvPr id="48" name="Freeform 8">
                <a:extLst>
                  <a:ext uri="{FF2B5EF4-FFF2-40B4-BE49-F238E27FC236}">
                    <a16:creationId xmlns:a16="http://schemas.microsoft.com/office/drawing/2014/main" xmlns="" id="{B758A3FE-732C-4EE4-9FC8-9F9D1862E9FE}"/>
                  </a:ext>
                </a:extLst>
              </p:cNvPr>
              <p:cNvSpPr>
                <a:spLocks/>
              </p:cNvSpPr>
              <p:nvPr/>
            </p:nvSpPr>
            <p:spPr bwMode="auto">
              <a:xfrm>
                <a:off x="1436" y="2140"/>
                <a:ext cx="1837" cy="1217"/>
              </a:xfrm>
              <a:custGeom>
                <a:avLst/>
                <a:gdLst>
                  <a:gd name="T0" fmla="*/ 0 w 1837"/>
                  <a:gd name="T1" fmla="*/ 1216 h 1217"/>
                  <a:gd name="T2" fmla="*/ 337 w 1837"/>
                  <a:gd name="T3" fmla="*/ 1159 h 1217"/>
                  <a:gd name="T4" fmla="*/ 628 w 1837"/>
                  <a:gd name="T5" fmla="*/ 1057 h 1217"/>
                  <a:gd name="T6" fmla="*/ 907 w 1837"/>
                  <a:gd name="T7" fmla="*/ 820 h 1217"/>
                  <a:gd name="T8" fmla="*/ 1060 w 1837"/>
                  <a:gd name="T9" fmla="*/ 583 h 1217"/>
                  <a:gd name="T10" fmla="*/ 1174 w 1837"/>
                  <a:gd name="T11" fmla="*/ 322 h 1217"/>
                  <a:gd name="T12" fmla="*/ 1249 w 1837"/>
                  <a:gd name="T13" fmla="*/ 163 h 1217"/>
                  <a:gd name="T14" fmla="*/ 1348 w 1837"/>
                  <a:gd name="T15" fmla="*/ 49 h 1217"/>
                  <a:gd name="T16" fmla="*/ 1492 w 1837"/>
                  <a:gd name="T17" fmla="*/ 1 h 1217"/>
                  <a:gd name="T18" fmla="*/ 1627 w 1837"/>
                  <a:gd name="T19" fmla="*/ 43 h 1217"/>
                  <a:gd name="T20" fmla="*/ 1732 w 1837"/>
                  <a:gd name="T21" fmla="*/ 154 h 1217"/>
                  <a:gd name="T22" fmla="*/ 1837 w 1837"/>
                  <a:gd name="T23" fmla="*/ 412 h 1217"/>
                  <a:gd name="T24" fmla="*/ 1837 w 1837"/>
                  <a:gd name="T25" fmla="*/ 1217 h 1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37"/>
                  <a:gd name="T40" fmla="*/ 0 h 1217"/>
                  <a:gd name="T41" fmla="*/ 1837 w 1837"/>
                  <a:gd name="T42" fmla="*/ 1217 h 1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37" h="1217">
                    <a:moveTo>
                      <a:pt x="0" y="1216"/>
                    </a:moveTo>
                    <a:cubicBezTo>
                      <a:pt x="56" y="1207"/>
                      <a:pt x="232" y="1185"/>
                      <a:pt x="337" y="1159"/>
                    </a:cubicBezTo>
                    <a:cubicBezTo>
                      <a:pt x="441" y="1135"/>
                      <a:pt x="538" y="1113"/>
                      <a:pt x="628" y="1057"/>
                    </a:cubicBezTo>
                    <a:cubicBezTo>
                      <a:pt x="723" y="1001"/>
                      <a:pt x="835" y="899"/>
                      <a:pt x="907" y="820"/>
                    </a:cubicBezTo>
                    <a:cubicBezTo>
                      <a:pt x="979" y="741"/>
                      <a:pt x="1016" y="666"/>
                      <a:pt x="1060" y="583"/>
                    </a:cubicBezTo>
                    <a:cubicBezTo>
                      <a:pt x="1104" y="500"/>
                      <a:pt x="1142" y="392"/>
                      <a:pt x="1174" y="322"/>
                    </a:cubicBezTo>
                    <a:cubicBezTo>
                      <a:pt x="1206" y="252"/>
                      <a:pt x="1220" y="208"/>
                      <a:pt x="1249" y="163"/>
                    </a:cubicBezTo>
                    <a:cubicBezTo>
                      <a:pt x="1278" y="118"/>
                      <a:pt x="1308" y="76"/>
                      <a:pt x="1348" y="49"/>
                    </a:cubicBezTo>
                    <a:cubicBezTo>
                      <a:pt x="1388" y="22"/>
                      <a:pt x="1446" y="2"/>
                      <a:pt x="1492" y="1"/>
                    </a:cubicBezTo>
                    <a:cubicBezTo>
                      <a:pt x="1538" y="0"/>
                      <a:pt x="1587" y="18"/>
                      <a:pt x="1627" y="43"/>
                    </a:cubicBezTo>
                    <a:cubicBezTo>
                      <a:pt x="1667" y="68"/>
                      <a:pt x="1697" y="93"/>
                      <a:pt x="1732" y="154"/>
                    </a:cubicBezTo>
                    <a:cubicBezTo>
                      <a:pt x="1767" y="215"/>
                      <a:pt x="1810" y="346"/>
                      <a:pt x="1837" y="412"/>
                    </a:cubicBezTo>
                    <a:lnTo>
                      <a:pt x="1837" y="1217"/>
                    </a:lnTo>
                  </a:path>
                </a:pathLst>
              </a:custGeom>
              <a:grpFill/>
              <a:ln w="12700">
                <a:solidFill>
                  <a:schemeClr val="tx1"/>
                </a:solidFill>
                <a:round/>
                <a:headEnd/>
                <a:tailEnd/>
              </a:ln>
            </p:spPr>
            <p:txBody>
              <a:bodyPr wrap="none"/>
              <a:lstStyle/>
              <a:p>
                <a:pPr>
                  <a:defRPr/>
                </a:pPr>
                <a:endParaRPr lang="en-US">
                  <a:latin typeface="Times New Roman" pitchFamily="18" charset="0"/>
                  <a:ea typeface="+mn-ea"/>
                </a:endParaRPr>
              </a:p>
            </p:txBody>
          </p:sp>
        </p:grpSp>
        <p:sp>
          <p:nvSpPr>
            <p:cNvPr id="46" name="Line 9">
              <a:extLst>
                <a:ext uri="{FF2B5EF4-FFF2-40B4-BE49-F238E27FC236}">
                  <a16:creationId xmlns:a16="http://schemas.microsoft.com/office/drawing/2014/main" xmlns="" id="{ACAA3576-BC04-4E62-995B-CCDDDD73D6D8}"/>
                </a:ext>
              </a:extLst>
            </p:cNvPr>
            <p:cNvSpPr>
              <a:spLocks noChangeShapeType="1"/>
            </p:cNvSpPr>
            <p:nvPr/>
          </p:nvSpPr>
          <p:spPr bwMode="auto">
            <a:xfrm>
              <a:off x="2928" y="2140"/>
              <a:ext cx="0" cy="1200"/>
            </a:xfrm>
            <a:prstGeom prst="line">
              <a:avLst/>
            </a:prstGeom>
            <a:grpFill/>
            <a:ln w="9525">
              <a:solidFill>
                <a:schemeClr val="tx1"/>
              </a:solidFill>
              <a:prstDash val="dash"/>
              <a:round/>
              <a:headEnd/>
              <a:tailEnd/>
            </a:ln>
          </p:spPr>
          <p:txBody>
            <a:bodyPr wrap="none"/>
            <a:lstStyle/>
            <a:p>
              <a:pPr>
                <a:defRPr/>
              </a:pPr>
              <a:endParaRPr lang="en-US">
                <a:latin typeface="Arial" charset="0"/>
                <a:ea typeface="+mn-ea"/>
              </a:endParaRPr>
            </a:p>
          </p:txBody>
        </p:sp>
      </p:grpSp>
      <p:grpSp>
        <p:nvGrpSpPr>
          <p:cNvPr id="59" name="Group 10">
            <a:extLst>
              <a:ext uri="{FF2B5EF4-FFF2-40B4-BE49-F238E27FC236}">
                <a16:creationId xmlns:a16="http://schemas.microsoft.com/office/drawing/2014/main" xmlns="" id="{01A46239-C65E-4D99-A6C9-73B12CA41A98}"/>
              </a:ext>
            </a:extLst>
          </p:cNvPr>
          <p:cNvGrpSpPr>
            <a:grpSpLocks/>
          </p:cNvGrpSpPr>
          <p:nvPr/>
        </p:nvGrpSpPr>
        <p:grpSpPr bwMode="auto">
          <a:xfrm>
            <a:off x="1219200" y="3810000"/>
            <a:ext cx="2590800" cy="958850"/>
            <a:chOff x="1200" y="2352"/>
            <a:chExt cx="1464" cy="604"/>
          </a:xfrm>
        </p:grpSpPr>
        <p:sp>
          <p:nvSpPr>
            <p:cNvPr id="15367" name="Rectangle 11">
              <a:extLst>
                <a:ext uri="{FF2B5EF4-FFF2-40B4-BE49-F238E27FC236}">
                  <a16:creationId xmlns:a16="http://schemas.microsoft.com/office/drawing/2014/main" xmlns="" id="{53658166-5DB7-43A0-8654-D8B3CD1BDA3F}"/>
                </a:ext>
              </a:extLst>
            </p:cNvPr>
            <p:cNvSpPr>
              <a:spLocks noChangeArrowheads="1"/>
            </p:cNvSpPr>
            <p:nvPr/>
          </p:nvSpPr>
          <p:spPr bwMode="auto">
            <a:xfrm>
              <a:off x="1200" y="2352"/>
              <a:ext cx="14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i="1">
                  <a:latin typeface="Times New Roman" panose="02020603050405020304" pitchFamily="18" charset="0"/>
                </a:rPr>
                <a:t>P</a:t>
              </a:r>
              <a:r>
                <a:rPr lang="en-US" altLang="en-US">
                  <a:latin typeface="Times New Roman" panose="02020603050405020304" pitchFamily="18" charset="0"/>
                </a:rPr>
                <a:t>(</a:t>
              </a:r>
              <a:r>
                <a:rPr lang="en-US" altLang="en-US" i="1">
                  <a:latin typeface="Times New Roman" panose="02020603050405020304" pitchFamily="18" charset="0"/>
                </a:rPr>
                <a:t>x</a:t>
              </a:r>
              <a:r>
                <a:rPr lang="en-US" altLang="en-US">
                  <a:latin typeface="Times New Roman" panose="02020603050405020304" pitchFamily="18" charset="0"/>
                </a:rPr>
                <a:t> &lt; 600) = Area</a:t>
              </a:r>
            </a:p>
          </p:txBody>
        </p:sp>
        <p:sp>
          <p:nvSpPr>
            <p:cNvPr id="15368" name="Line 12">
              <a:extLst>
                <a:ext uri="{FF2B5EF4-FFF2-40B4-BE49-F238E27FC236}">
                  <a16:creationId xmlns:a16="http://schemas.microsoft.com/office/drawing/2014/main" xmlns="" id="{13CBA00E-1679-4FE1-911F-2C8A04FDD7EE}"/>
                </a:ext>
              </a:extLst>
            </p:cNvPr>
            <p:cNvSpPr>
              <a:spLocks noChangeShapeType="1"/>
            </p:cNvSpPr>
            <p:nvPr/>
          </p:nvSpPr>
          <p:spPr bwMode="auto">
            <a:xfrm>
              <a:off x="2016" y="2668"/>
              <a:ext cx="576"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grpSp>
    </p:spTree>
    <p:extLst>
      <p:ext uri="{BB962C8B-B14F-4D97-AF65-F5344CB8AC3E}">
        <p14:creationId xmlns:p14="http://schemas.microsoft.com/office/powerpoint/2010/main" val="26822834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nodeType="after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1000"/>
                                        <p:tgtEl>
                                          <p:spTgt spid="44"/>
                                        </p:tgtEl>
                                      </p:cBhvr>
                                    </p:animEffect>
                                  </p:childTnLst>
                                </p:cTn>
                              </p:par>
                            </p:childTnLst>
                          </p:cTn>
                        </p:par>
                        <p:par>
                          <p:cTn id="11" fill="hold" nodeType="afterGroup">
                            <p:stCondLst>
                              <p:cond delay="1000"/>
                            </p:stCondLst>
                            <p:childTnLst>
                              <p:par>
                                <p:cTn id="12" presetID="22" presetClass="entr" presetSubtype="8"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wipe(left)">
                                      <p:cBhvr>
                                        <p:cTn id="14"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map&#10;&#10;Description generated with high confidence">
            <a:extLst>
              <a:ext uri="{FF2B5EF4-FFF2-40B4-BE49-F238E27FC236}">
                <a16:creationId xmlns:a16="http://schemas.microsoft.com/office/drawing/2014/main" xmlns="" id="{7F25CF20-28E5-42B0-87E5-4A196161A2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3220" y="1936672"/>
            <a:ext cx="3258920" cy="3898070"/>
          </a:xfrm>
          <a:prstGeom prst="rect">
            <a:avLst/>
          </a:prstGeom>
        </p:spPr>
      </p:pic>
      <p:sp>
        <p:nvSpPr>
          <p:cNvPr id="16386" name="Title 1">
            <a:extLst>
              <a:ext uri="{FF2B5EF4-FFF2-40B4-BE49-F238E27FC236}">
                <a16:creationId xmlns:a16="http://schemas.microsoft.com/office/drawing/2014/main" xmlns="" id="{723BCD99-D670-48AE-8661-780318362B19}"/>
              </a:ext>
            </a:extLst>
          </p:cNvPr>
          <p:cNvSpPr>
            <a:spLocks noGrp="1"/>
          </p:cNvSpPr>
          <p:nvPr>
            <p:ph type="title"/>
          </p:nvPr>
        </p:nvSpPr>
        <p:spPr/>
        <p:txBody>
          <a:bodyPr/>
          <a:lstStyle/>
          <a:p>
            <a:pPr eaLnBrk="1" hangingPunct="1"/>
            <a:r>
              <a:rPr lang="en-US" altLang="en-US">
                <a:ea typeface="ＭＳ Ｐゴシック" panose="020B0600070205080204" pitchFamily="34" charset="-128"/>
              </a:rPr>
              <a:t>Probability and Normal Distributions</a:t>
            </a:r>
          </a:p>
        </p:txBody>
      </p:sp>
      <p:sp>
        <p:nvSpPr>
          <p:cNvPr id="16387" name="Footer Placeholder 2">
            <a:extLst>
              <a:ext uri="{FF2B5EF4-FFF2-40B4-BE49-F238E27FC236}">
                <a16:creationId xmlns:a16="http://schemas.microsoft.com/office/drawing/2014/main" xmlns="" id="{13DF549B-36F0-4B5B-81DA-484252F71A1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a:t>
            </a:r>
          </a:p>
        </p:txBody>
      </p:sp>
      <p:sp>
        <p:nvSpPr>
          <p:cNvPr id="4" name="Rectangle 3">
            <a:extLst>
              <a:ext uri="{FF2B5EF4-FFF2-40B4-BE49-F238E27FC236}">
                <a16:creationId xmlns:a16="http://schemas.microsoft.com/office/drawing/2014/main" xmlns="" id="{50BBF3A1-F7E0-4FA9-9F27-9E9E4F856343}"/>
              </a:ext>
            </a:extLst>
          </p:cNvPr>
          <p:cNvSpPr/>
          <p:nvPr/>
        </p:nvSpPr>
        <p:spPr>
          <a:xfrm>
            <a:off x="290943" y="1523028"/>
            <a:ext cx="5823529" cy="4524315"/>
          </a:xfrm>
          <a:prstGeom prst="rect">
            <a:avLst/>
          </a:prstGeom>
        </p:spPr>
        <p:txBody>
          <a:bodyPr wrap="square">
            <a:spAutoFit/>
          </a:bodyPr>
          <a:lstStyle/>
          <a:p>
            <a:pPr marL="285750" indent="-285750">
              <a:buClr>
                <a:schemeClr val="accent1"/>
              </a:buClr>
              <a:buFont typeface="Arial" panose="020B0604020202020204" pitchFamily="34" charset="0"/>
              <a:buChar char="•"/>
            </a:pPr>
            <a:r>
              <a:rPr lang="en-US" sz="2400" dirty="0">
                <a:latin typeface="TimesTenLTStd-Roman"/>
              </a:rPr>
              <a:t>Consider a normal curve with </a:t>
            </a:r>
            <a:r>
              <a:rPr lang="en-US" sz="2400" i="1" dirty="0">
                <a:latin typeface="PearsonMATHPRO01"/>
                <a:sym typeface="Symbol" panose="05050102010706020507" pitchFamily="18" charset="2"/>
              </a:rPr>
              <a:t></a:t>
            </a:r>
            <a:r>
              <a:rPr lang="en-US" sz="2400" dirty="0">
                <a:latin typeface="PearsonMATHPRO01"/>
              </a:rPr>
              <a:t> </a:t>
            </a:r>
            <a:r>
              <a:rPr lang="en-US" sz="2400" dirty="0">
                <a:latin typeface="PearsonMATHPRO08"/>
              </a:rPr>
              <a:t>= </a:t>
            </a:r>
            <a:r>
              <a:rPr lang="en-US" sz="2400" dirty="0">
                <a:latin typeface="TimesTenLTStd-Roman"/>
              </a:rPr>
              <a:t>500 and </a:t>
            </a:r>
            <a:r>
              <a:rPr lang="en-US" sz="2400" i="1" dirty="0">
                <a:latin typeface="PearsonMATHPRO01"/>
                <a:sym typeface="Symbol" panose="05050102010706020507" pitchFamily="18" charset="2"/>
              </a:rPr>
              <a:t></a:t>
            </a:r>
            <a:r>
              <a:rPr lang="en-US" sz="2400" dirty="0">
                <a:latin typeface="PearsonMATHPRO01"/>
              </a:rPr>
              <a:t> </a:t>
            </a:r>
            <a:r>
              <a:rPr lang="en-US" sz="2400" dirty="0">
                <a:latin typeface="PearsonMATHPRO08"/>
              </a:rPr>
              <a:t>= </a:t>
            </a:r>
            <a:r>
              <a:rPr lang="en-US" sz="2400" dirty="0">
                <a:latin typeface="TimesTenLTStd-Roman"/>
              </a:rPr>
              <a:t>100 (upper right). </a:t>
            </a:r>
          </a:p>
          <a:p>
            <a:pPr marL="285750" indent="-285750">
              <a:buClr>
                <a:schemeClr val="accent1"/>
              </a:buClr>
              <a:buFont typeface="Arial" panose="020B0604020202020204" pitchFamily="34" charset="0"/>
              <a:buChar char="•"/>
            </a:pPr>
            <a:r>
              <a:rPr lang="en-US" sz="2400" dirty="0">
                <a:latin typeface="TimesTenLTStd-Roman"/>
              </a:rPr>
              <a:t>The value of </a:t>
            </a:r>
            <a:r>
              <a:rPr lang="en-US" sz="2400" i="1" dirty="0">
                <a:latin typeface="TimesTenLTStd-Italic"/>
              </a:rPr>
              <a:t>x </a:t>
            </a:r>
            <a:r>
              <a:rPr lang="en-US" sz="2400" dirty="0">
                <a:latin typeface="TimesTenLTStd-Roman"/>
              </a:rPr>
              <a:t>one standard deviation above the mean is </a:t>
            </a:r>
            <a:r>
              <a:rPr lang="en-US" sz="2400" i="1" dirty="0">
                <a:solidFill>
                  <a:srgbClr val="C00000"/>
                </a:solidFill>
                <a:latin typeface="PearsonMATHPRO01"/>
                <a:sym typeface="Symbol" panose="05050102010706020507" pitchFamily="18" charset="2"/>
              </a:rPr>
              <a:t></a:t>
            </a:r>
            <a:r>
              <a:rPr lang="en-US" sz="2400" dirty="0">
                <a:solidFill>
                  <a:srgbClr val="C00000"/>
                </a:solidFill>
                <a:latin typeface="PearsonMATHPRO01"/>
              </a:rPr>
              <a:t> </a:t>
            </a:r>
            <a:r>
              <a:rPr lang="en-US" sz="2400" dirty="0">
                <a:solidFill>
                  <a:srgbClr val="C00000"/>
                </a:solidFill>
                <a:latin typeface="PearsonMATHPRO02"/>
              </a:rPr>
              <a:t>+ </a:t>
            </a:r>
            <a:r>
              <a:rPr lang="en-US" sz="2400" i="1" dirty="0">
                <a:solidFill>
                  <a:srgbClr val="C00000"/>
                </a:solidFill>
                <a:latin typeface="PearsonMATHPRO01"/>
                <a:sym typeface="Symbol" panose="05050102010706020507" pitchFamily="18" charset="2"/>
              </a:rPr>
              <a:t></a:t>
            </a:r>
            <a:r>
              <a:rPr lang="en-US" sz="2400" dirty="0">
                <a:solidFill>
                  <a:srgbClr val="C00000"/>
                </a:solidFill>
                <a:latin typeface="PearsonMATHPRO01"/>
              </a:rPr>
              <a:t> </a:t>
            </a:r>
            <a:r>
              <a:rPr lang="en-US" sz="2400" dirty="0">
                <a:solidFill>
                  <a:srgbClr val="C00000"/>
                </a:solidFill>
                <a:latin typeface="PearsonMATHPRO08"/>
              </a:rPr>
              <a:t>= </a:t>
            </a:r>
            <a:r>
              <a:rPr lang="en-US" sz="2400" dirty="0">
                <a:solidFill>
                  <a:srgbClr val="C00000"/>
                </a:solidFill>
                <a:latin typeface="TimesTenLTStd-Roman"/>
              </a:rPr>
              <a:t>500 </a:t>
            </a:r>
            <a:r>
              <a:rPr lang="en-US" sz="2400" dirty="0">
                <a:solidFill>
                  <a:srgbClr val="C00000"/>
                </a:solidFill>
                <a:latin typeface="PearsonMATHPRO02"/>
              </a:rPr>
              <a:t>+ </a:t>
            </a:r>
            <a:r>
              <a:rPr lang="en-US" sz="2400" dirty="0">
                <a:solidFill>
                  <a:srgbClr val="C00000"/>
                </a:solidFill>
                <a:latin typeface="TimesTenLTStd-Roman"/>
              </a:rPr>
              <a:t>100 </a:t>
            </a:r>
            <a:r>
              <a:rPr lang="en-US" sz="2400" dirty="0">
                <a:solidFill>
                  <a:srgbClr val="C00000"/>
                </a:solidFill>
                <a:latin typeface="PearsonMATHPRO08"/>
              </a:rPr>
              <a:t>= </a:t>
            </a:r>
            <a:r>
              <a:rPr lang="en-US" sz="2400" dirty="0">
                <a:solidFill>
                  <a:srgbClr val="C00000"/>
                </a:solidFill>
                <a:latin typeface="TimesTenLTStd-Roman"/>
              </a:rPr>
              <a:t>600. </a:t>
            </a:r>
          </a:p>
          <a:p>
            <a:pPr marL="285750" indent="-285750">
              <a:buClr>
                <a:schemeClr val="accent1"/>
              </a:buClr>
              <a:buFont typeface="Arial" panose="020B0604020202020204" pitchFamily="34" charset="0"/>
              <a:buChar char="•"/>
            </a:pPr>
            <a:r>
              <a:rPr lang="en-US" sz="2400" dirty="0">
                <a:latin typeface="TimesTenLTStd-Roman"/>
              </a:rPr>
              <a:t>Now consider the standard normal curve (lower right). </a:t>
            </a:r>
          </a:p>
          <a:p>
            <a:pPr marL="285750" indent="-285750">
              <a:buClr>
                <a:schemeClr val="accent1"/>
              </a:buClr>
              <a:buFont typeface="Arial" panose="020B0604020202020204" pitchFamily="34" charset="0"/>
              <a:buChar char="•"/>
            </a:pPr>
            <a:r>
              <a:rPr lang="en-US" sz="2400" dirty="0">
                <a:latin typeface="TimesTenLTStd-Roman"/>
              </a:rPr>
              <a:t>The value of </a:t>
            </a:r>
            <a:r>
              <a:rPr lang="en-US" sz="2400" i="1" dirty="0">
                <a:latin typeface="TimesTenLTStd-Italic"/>
              </a:rPr>
              <a:t>z </a:t>
            </a:r>
            <a:r>
              <a:rPr lang="en-US" sz="2400" dirty="0">
                <a:latin typeface="TimesTenLTStd-Roman"/>
              </a:rPr>
              <a:t>one standard deviation above the mean is </a:t>
            </a:r>
            <a:r>
              <a:rPr lang="en-US" sz="2400" i="1" dirty="0">
                <a:solidFill>
                  <a:srgbClr val="C00000"/>
                </a:solidFill>
                <a:latin typeface="PearsonMATHPRO01"/>
                <a:sym typeface="Symbol" panose="05050102010706020507" pitchFamily="18" charset="2"/>
              </a:rPr>
              <a:t></a:t>
            </a:r>
            <a:r>
              <a:rPr lang="en-US" sz="2400" dirty="0">
                <a:solidFill>
                  <a:srgbClr val="C00000"/>
                </a:solidFill>
                <a:latin typeface="PearsonMATHPRO01"/>
              </a:rPr>
              <a:t> </a:t>
            </a:r>
            <a:r>
              <a:rPr lang="en-US" sz="2400" dirty="0">
                <a:solidFill>
                  <a:srgbClr val="C00000"/>
                </a:solidFill>
                <a:latin typeface="PearsonMATHPRO02"/>
              </a:rPr>
              <a:t>+ </a:t>
            </a:r>
            <a:r>
              <a:rPr lang="en-US" sz="2400" i="1" dirty="0">
                <a:solidFill>
                  <a:srgbClr val="C00000"/>
                </a:solidFill>
                <a:latin typeface="PearsonMATHPRO01"/>
                <a:sym typeface="Symbol" panose="05050102010706020507" pitchFamily="18" charset="2"/>
              </a:rPr>
              <a:t></a:t>
            </a:r>
            <a:r>
              <a:rPr lang="en-US" sz="2400" dirty="0">
                <a:solidFill>
                  <a:srgbClr val="C00000"/>
                </a:solidFill>
                <a:latin typeface="PearsonMATHPRO01"/>
              </a:rPr>
              <a:t> </a:t>
            </a:r>
            <a:r>
              <a:rPr lang="en-US" sz="2400" dirty="0">
                <a:solidFill>
                  <a:srgbClr val="C00000"/>
                </a:solidFill>
                <a:latin typeface="PearsonMATHPRO08"/>
              </a:rPr>
              <a:t>= </a:t>
            </a:r>
            <a:r>
              <a:rPr lang="en-US" sz="2400" dirty="0">
                <a:solidFill>
                  <a:srgbClr val="C00000"/>
                </a:solidFill>
                <a:latin typeface="TimesTenLTStd-Roman"/>
              </a:rPr>
              <a:t>0 </a:t>
            </a:r>
            <a:r>
              <a:rPr lang="en-US" sz="2400" dirty="0">
                <a:solidFill>
                  <a:srgbClr val="C00000"/>
                </a:solidFill>
                <a:latin typeface="PearsonMATHPRO02"/>
              </a:rPr>
              <a:t>+ </a:t>
            </a:r>
            <a:r>
              <a:rPr lang="en-US" sz="2400" dirty="0">
                <a:solidFill>
                  <a:srgbClr val="C00000"/>
                </a:solidFill>
                <a:latin typeface="TimesTenLTStd-Roman"/>
              </a:rPr>
              <a:t>1 </a:t>
            </a:r>
            <a:r>
              <a:rPr lang="en-US" sz="2400" dirty="0">
                <a:solidFill>
                  <a:srgbClr val="C00000"/>
                </a:solidFill>
                <a:latin typeface="PearsonMATHPRO08"/>
              </a:rPr>
              <a:t>= </a:t>
            </a:r>
            <a:r>
              <a:rPr lang="en-US" sz="2400" dirty="0">
                <a:solidFill>
                  <a:srgbClr val="C00000"/>
                </a:solidFill>
                <a:latin typeface="TimesTenLTStd-Roman"/>
              </a:rPr>
              <a:t>1. </a:t>
            </a:r>
          </a:p>
          <a:p>
            <a:pPr marL="285750" indent="-285750">
              <a:buClr>
                <a:schemeClr val="accent1"/>
              </a:buClr>
              <a:buFont typeface="Arial" panose="020B0604020202020204" pitchFamily="34" charset="0"/>
              <a:buChar char="•"/>
            </a:pPr>
            <a:r>
              <a:rPr lang="en-US" sz="2400" dirty="0">
                <a:latin typeface="TimesTenLTStd-Roman"/>
              </a:rPr>
              <a:t>The </a:t>
            </a:r>
            <a:r>
              <a:rPr lang="en-US" sz="2400" i="1" dirty="0">
                <a:latin typeface="TimesTenLTStd-Italic"/>
              </a:rPr>
              <a:t>z</a:t>
            </a:r>
            <a:r>
              <a:rPr lang="en-US" sz="2400" dirty="0">
                <a:latin typeface="PearsonMATHPRO11"/>
              </a:rPr>
              <a:t>-</a:t>
            </a:r>
            <a:r>
              <a:rPr lang="en-US" sz="2400" dirty="0">
                <a:latin typeface="TimesTenLTStd-Roman"/>
              </a:rPr>
              <a:t>score of 1 corresponds to an </a:t>
            </a:r>
            <a:r>
              <a:rPr lang="en-US" sz="2400" i="1" dirty="0">
                <a:latin typeface="TimesTenLTStd-Italic"/>
              </a:rPr>
              <a:t>x</a:t>
            </a:r>
            <a:r>
              <a:rPr lang="en-US" sz="2400" dirty="0">
                <a:latin typeface="PearsonMATHPRO11"/>
              </a:rPr>
              <a:t>-</a:t>
            </a:r>
            <a:r>
              <a:rPr lang="en-US" sz="2400" dirty="0">
                <a:latin typeface="TimesTenLTStd-Roman"/>
              </a:rPr>
              <a:t>value of 600, and areas are not changed with a transformation to a standard normal curve, the shaded areas at the right are equal.</a:t>
            </a:r>
            <a:endParaRPr lang="en-US" sz="2400" dirty="0"/>
          </a:p>
        </p:txBody>
      </p:sp>
    </p:spTree>
    <p:extLst>
      <p:ext uri="{BB962C8B-B14F-4D97-AF65-F5344CB8AC3E}">
        <p14:creationId xmlns:p14="http://schemas.microsoft.com/office/powerpoint/2010/main" val="9332795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02E05410-4426-492B-8BBF-39ABF3F378A9}"/>
              </a:ext>
            </a:extLst>
          </p:cNvPr>
          <p:cNvSpPr>
            <a:spLocks noGrp="1"/>
          </p:cNvSpPr>
          <p:nvPr>
            <p:ph type="title"/>
          </p:nvPr>
        </p:nvSpPr>
        <p:spPr/>
        <p:txBody>
          <a:bodyPr/>
          <a:lstStyle/>
          <a:p>
            <a:pPr eaLnBrk="1" hangingPunct="1">
              <a:defRPr/>
            </a:pPr>
            <a:r>
              <a:rPr lang="en-US" altLang="en-US" sz="4000" dirty="0">
                <a:solidFill>
                  <a:schemeClr val="accent3"/>
                </a:solidFill>
                <a:ea typeface="+mj-ea"/>
              </a:rPr>
              <a:t>Example:  Finding Probabilities for Normal Distributions</a:t>
            </a:r>
            <a:endParaRPr lang="en-US" altLang="en-US" sz="4000" dirty="0">
              <a:ea typeface="+mj-ea"/>
            </a:endParaRPr>
          </a:p>
        </p:txBody>
      </p:sp>
      <p:sp>
        <p:nvSpPr>
          <p:cNvPr id="17410" name="Footer Placeholder 2">
            <a:extLst>
              <a:ext uri="{FF2B5EF4-FFF2-40B4-BE49-F238E27FC236}">
                <a16:creationId xmlns:a16="http://schemas.microsoft.com/office/drawing/2014/main" xmlns="" id="{55EC7708-F9C7-4B50-9D08-880D52841F3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a:t>
            </a:r>
          </a:p>
        </p:txBody>
      </p:sp>
      <p:sp>
        <p:nvSpPr>
          <p:cNvPr id="17411" name="Content Placeholder 31">
            <a:extLst>
              <a:ext uri="{FF2B5EF4-FFF2-40B4-BE49-F238E27FC236}">
                <a16:creationId xmlns:a16="http://schemas.microsoft.com/office/drawing/2014/main" xmlns="" id="{8136EB65-43FB-4C48-AF36-3C59219117DC}"/>
              </a:ext>
            </a:extLst>
          </p:cNvPr>
          <p:cNvSpPr>
            <a:spLocks noGrp="1"/>
          </p:cNvSpPr>
          <p:nvPr>
            <p:ph idx="1"/>
          </p:nvPr>
        </p:nvSpPr>
        <p:spPr>
          <a:xfrm>
            <a:off x="457200" y="1866900"/>
            <a:ext cx="8229600" cy="3124200"/>
          </a:xfrm>
        </p:spPr>
        <p:txBody>
          <a:bodyPr/>
          <a:lstStyle/>
          <a:p>
            <a:pPr marL="0" indent="0">
              <a:buNone/>
            </a:pPr>
            <a:r>
              <a:rPr lang="en-US" dirty="0"/>
              <a:t>A national study found that college students with jobs worked an average of 22 hours per week. The standard deviation is 9 hours. A college student with a job is selected at random. Find the probability that the student works for less than 4 hours per week. Assume that the lengths of time college students work are normally distributed and are represented by the variable </a:t>
            </a:r>
            <a:r>
              <a:rPr lang="en-US" i="1" dirty="0"/>
              <a:t>x</a:t>
            </a:r>
            <a:r>
              <a:rPr lang="en-US" dirty="0"/>
              <a:t>. </a:t>
            </a:r>
            <a:r>
              <a:rPr lang="en-US" i="1" dirty="0">
                <a:solidFill>
                  <a:schemeClr val="tx2">
                    <a:lumMod val="75000"/>
                  </a:schemeClr>
                </a:solidFill>
              </a:rPr>
              <a:t>(Adapted from Sallie Mae/Ipsos Public Affairs)</a:t>
            </a:r>
            <a:endParaRPr lang="en-US" altLang="en-US" sz="2400" i="1" dirty="0">
              <a:solidFill>
                <a:schemeClr val="tx2">
                  <a:lumMod val="75000"/>
                </a:schemeClr>
              </a:solidFill>
              <a:ea typeface="ＭＳ Ｐゴシック" panose="020B0600070205080204" pitchFamily="34" charset="-128"/>
            </a:endParaRPr>
          </a:p>
        </p:txBody>
      </p:sp>
    </p:spTree>
    <p:extLst>
      <p:ext uri="{BB962C8B-B14F-4D97-AF65-F5344CB8AC3E}">
        <p14:creationId xmlns:p14="http://schemas.microsoft.com/office/powerpoint/2010/main" val="122980083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logo&#10;&#10;Description generated with very high confidence">
            <a:extLst>
              <a:ext uri="{FF2B5EF4-FFF2-40B4-BE49-F238E27FC236}">
                <a16:creationId xmlns:a16="http://schemas.microsoft.com/office/drawing/2014/main" xmlns="" id="{C8B43DF7-57E4-4E58-9D33-6460F0A30D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0056" y="1943098"/>
            <a:ext cx="2880366" cy="2798070"/>
          </a:xfrm>
          <a:prstGeom prst="rect">
            <a:avLst/>
          </a:prstGeom>
        </p:spPr>
      </p:pic>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xmlns="" id="{80F07D6C-159F-4EB4-B23E-464273A2F950}"/>
                  </a:ext>
                </a:extLst>
              </p:cNvPr>
              <p:cNvSpPr>
                <a:spLocks noGrp="1"/>
              </p:cNvSpPr>
              <p:nvPr>
                <p:ph idx="1"/>
              </p:nvPr>
            </p:nvSpPr>
            <p:spPr>
              <a:xfrm>
                <a:off x="457200" y="1550196"/>
                <a:ext cx="7798525" cy="3506093"/>
              </a:xfrm>
            </p:spPr>
            <p:txBody>
              <a:bodyPr/>
              <a:lstStyle/>
              <a:p>
                <a:pPr marL="0" indent="0">
                  <a:buNone/>
                </a:pPr>
                <a:r>
                  <a:rPr lang="en-US" b="1" dirty="0">
                    <a:solidFill>
                      <a:srgbClr val="92D050"/>
                    </a:solidFill>
                  </a:rPr>
                  <a:t>Solution</a:t>
                </a:r>
              </a:p>
              <a:p>
                <a:r>
                  <a:rPr lang="en-US" dirty="0"/>
                  <a:t>The </a:t>
                </a:r>
                <a:r>
                  <a:rPr lang="en-US" i="1" dirty="0"/>
                  <a:t>z</a:t>
                </a:r>
                <a:r>
                  <a:rPr lang="en-US" dirty="0"/>
                  <a:t>-score that corresponds to 4 hours is</a:t>
                </a:r>
                <a:br>
                  <a:rPr lang="en-US" dirty="0"/>
                </a:br>
                <a:r>
                  <a:rPr lang="en-US" dirty="0"/>
                  <a:t>               </a:t>
                </a:r>
                <a:r>
                  <a:rPr lang="en-US" i="1" dirty="0">
                    <a:solidFill>
                      <a:srgbClr val="C00000"/>
                    </a:solidFill>
                  </a:rPr>
                  <a:t>z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i="1" dirty="0">
                            <a:solidFill>
                              <a:srgbClr val="C00000"/>
                            </a:solidFill>
                          </a:rPr>
                          <m:t>x</m:t>
                        </m:r>
                        <m:r>
                          <m:rPr>
                            <m:nor/>
                          </m:rPr>
                          <a:rPr lang="en-US" i="1" dirty="0">
                            <a:solidFill>
                              <a:srgbClr val="C00000"/>
                            </a:solidFill>
                          </a:rPr>
                          <m:t> </m:t>
                        </m:r>
                        <m:r>
                          <m:rPr>
                            <m:nor/>
                          </m:rPr>
                          <a:rPr lang="en-US" dirty="0">
                            <a:solidFill>
                              <a:srgbClr val="C00000"/>
                            </a:solidFill>
                          </a:rPr>
                          <m:t>– </m:t>
                        </m:r>
                        <m:r>
                          <m:rPr>
                            <m:nor/>
                          </m:rPr>
                          <a:rPr lang="en-US" i="1" dirty="0">
                            <a:solidFill>
                              <a:srgbClr val="C00000"/>
                            </a:solidFill>
                            <a:sym typeface="Symbol" panose="05050102010706020507" pitchFamily="18" charset="2"/>
                          </a:rPr>
                          <m:t></m:t>
                        </m:r>
                      </m:num>
                      <m:den>
                        <m:r>
                          <m:rPr>
                            <m:nor/>
                          </m:rPr>
                          <a:rPr lang="en-US" i="1" dirty="0">
                            <a:solidFill>
                              <a:srgbClr val="C00000"/>
                            </a:solidFill>
                            <a:sym typeface="Symbol" panose="05050102010706020507" pitchFamily="18" charset="2"/>
                          </a:rPr>
                          <m:t></m:t>
                        </m:r>
                      </m:den>
                    </m:f>
                  </m:oMath>
                </a14:m>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4 – 22</m:t>
                        </m:r>
                      </m:num>
                      <m:den>
                        <m:r>
                          <m:rPr>
                            <m:nor/>
                          </m:rPr>
                          <a:rPr lang="en-US" dirty="0">
                            <a:solidFill>
                              <a:srgbClr val="C00000"/>
                            </a:solidFill>
                          </a:rPr>
                          <m:t>9</m:t>
                        </m:r>
                      </m:den>
                    </m:f>
                  </m:oMath>
                </a14:m>
                <a:r>
                  <a:rPr lang="en-US" dirty="0">
                    <a:solidFill>
                      <a:srgbClr val="C00000"/>
                    </a:solidFill>
                  </a:rPr>
                  <a:t> = </a:t>
                </a:r>
                <a14:m>
                  <m:oMath xmlns:m="http://schemas.openxmlformats.org/officeDocument/2006/math">
                    <m:r>
                      <a:rPr lang="en-US" i="1" dirty="0"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2.</a:t>
                </a:r>
              </a:p>
              <a:p>
                <a:r>
                  <a:rPr lang="en-US" dirty="0"/>
                  <a:t>The Standard Normal Table shows </a:t>
                </a:r>
                <a:br>
                  <a:rPr lang="en-US" dirty="0"/>
                </a:br>
                <a:r>
                  <a:rPr lang="en-US" dirty="0"/>
                  <a:t>that </a:t>
                </a:r>
                <a:r>
                  <a:rPr lang="en-US" i="1" dirty="0"/>
                  <a:t>P</a:t>
                </a:r>
                <a:r>
                  <a:rPr lang="en-US" dirty="0"/>
                  <a:t>(</a:t>
                </a:r>
                <a:r>
                  <a:rPr lang="en-US" i="1" dirty="0"/>
                  <a:t>z </a:t>
                </a:r>
                <a:r>
                  <a:rPr lang="en-US" dirty="0"/>
                  <a:t>&lt;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2) = 0.0228.</a:t>
                </a:r>
              </a:p>
              <a:p>
                <a:r>
                  <a:rPr lang="en-US" dirty="0"/>
                  <a:t>The probability that the student </a:t>
                </a:r>
                <a:br>
                  <a:rPr lang="en-US" dirty="0"/>
                </a:br>
                <a:r>
                  <a:rPr lang="en-US" dirty="0"/>
                  <a:t>works for less that 4 hours per week is 0.0228.</a:t>
                </a:r>
              </a:p>
            </p:txBody>
          </p:sp>
        </mc:Choice>
        <mc:Fallback xmlns="">
          <p:sp>
            <p:nvSpPr>
              <p:cNvPr id="2" name="Content Placeholder 1">
                <a:extLst>
                  <a:ext uri="{FF2B5EF4-FFF2-40B4-BE49-F238E27FC236}">
                    <a16:creationId xmlns:a16="http://schemas.microsoft.com/office/drawing/2014/main" id="{80F07D6C-159F-4EB4-B23E-464273A2F950}"/>
                  </a:ext>
                </a:extLst>
              </p:cNvPr>
              <p:cNvSpPr>
                <a:spLocks noGrp="1" noRot="1" noChangeAspect="1" noMove="1" noResize="1" noEditPoints="1" noAdjustHandles="1" noChangeArrowheads="1" noChangeShapeType="1" noTextEdit="1"/>
              </p:cNvSpPr>
              <p:nvPr>
                <p:ph idx="1"/>
              </p:nvPr>
            </p:nvSpPr>
            <p:spPr>
              <a:xfrm>
                <a:off x="457200" y="1550196"/>
                <a:ext cx="7798525" cy="3506093"/>
              </a:xfrm>
              <a:blipFill>
                <a:blip r:embed="rId3"/>
                <a:stretch>
                  <a:fillRect l="-1564" t="-1739" b="-7478"/>
                </a:stretch>
              </a:blipFill>
            </p:spPr>
            <p:txBody>
              <a:bodyPr/>
              <a:lstStyle/>
              <a:p>
                <a:r>
                  <a:rPr lang="en-US">
                    <a:noFill/>
                  </a:rPr>
                  <a:t> </a:t>
                </a:r>
              </a:p>
            </p:txBody>
          </p:sp>
        </mc:Fallback>
      </mc:AlternateContent>
      <p:sp>
        <p:nvSpPr>
          <p:cNvPr id="12290" name="Title 1">
            <a:extLst>
              <a:ext uri="{FF2B5EF4-FFF2-40B4-BE49-F238E27FC236}">
                <a16:creationId xmlns:a16="http://schemas.microsoft.com/office/drawing/2014/main" xmlns="" id="{9581A937-D966-40E2-9F24-219EC17E2187}"/>
              </a:ext>
            </a:extLst>
          </p:cNvPr>
          <p:cNvSpPr>
            <a:spLocks noGrp="1"/>
          </p:cNvSpPr>
          <p:nvPr>
            <p:ph type="title"/>
          </p:nvPr>
        </p:nvSpPr>
        <p:spPr/>
        <p:txBody>
          <a:bodyPr/>
          <a:lstStyle/>
          <a:p>
            <a:pPr eaLnBrk="1" hangingPunct="1">
              <a:defRPr/>
            </a:pPr>
            <a:r>
              <a:rPr lang="en-US" altLang="en-US" sz="4000" dirty="0">
                <a:solidFill>
                  <a:schemeClr val="accent3"/>
                </a:solidFill>
                <a:ea typeface="+mj-ea"/>
              </a:rPr>
              <a:t>Solution:  Finding Probabilities for Normal Distributions</a:t>
            </a:r>
            <a:endParaRPr lang="en-US" altLang="en-US" sz="4000" dirty="0">
              <a:ea typeface="+mj-ea"/>
            </a:endParaRPr>
          </a:p>
        </p:txBody>
      </p:sp>
      <p:sp>
        <p:nvSpPr>
          <p:cNvPr id="18435" name="Footer Placeholder 2">
            <a:extLst>
              <a:ext uri="{FF2B5EF4-FFF2-40B4-BE49-F238E27FC236}">
                <a16:creationId xmlns:a16="http://schemas.microsoft.com/office/drawing/2014/main" xmlns="" id="{072E6709-0E9B-44C8-86C6-5B0A9F5503F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a:t>
            </a:r>
          </a:p>
        </p:txBody>
      </p:sp>
      <p:sp>
        <p:nvSpPr>
          <p:cNvPr id="5" name="Rectangle 4">
            <a:extLst>
              <a:ext uri="{FF2B5EF4-FFF2-40B4-BE49-F238E27FC236}">
                <a16:creationId xmlns:a16="http://schemas.microsoft.com/office/drawing/2014/main" xmlns="" id="{30141E7D-12EE-40B9-A9CD-5B515249C1CE}"/>
              </a:ext>
            </a:extLst>
          </p:cNvPr>
          <p:cNvSpPr/>
          <p:nvPr/>
        </p:nvSpPr>
        <p:spPr>
          <a:xfrm>
            <a:off x="6733521" y="3475500"/>
            <a:ext cx="715260" cy="369332"/>
          </a:xfrm>
          <a:prstGeom prst="rect">
            <a:avLst/>
          </a:prstGeom>
        </p:spPr>
        <p:txBody>
          <a:bodyPr wrap="none">
            <a:spAutoFit/>
          </a:bodyPr>
          <a:lstStyle/>
          <a:p>
            <a:r>
              <a:rPr lang="en-US" i="1" dirty="0">
                <a:sym typeface="Symbol" panose="05050102010706020507" pitchFamily="18" charset="2"/>
              </a:rPr>
              <a:t></a:t>
            </a:r>
            <a:r>
              <a:rPr lang="en-US" dirty="0"/>
              <a:t> = 9</a:t>
            </a:r>
          </a:p>
        </p:txBody>
      </p:sp>
      <p:sp>
        <p:nvSpPr>
          <p:cNvPr id="6" name="Rectangle 5">
            <a:extLst>
              <a:ext uri="{FF2B5EF4-FFF2-40B4-BE49-F238E27FC236}">
                <a16:creationId xmlns:a16="http://schemas.microsoft.com/office/drawing/2014/main" xmlns="" id="{FF619F9C-7890-49FC-ADD4-97B3AB349D73}"/>
              </a:ext>
            </a:extLst>
          </p:cNvPr>
          <p:cNvSpPr/>
          <p:nvPr/>
        </p:nvSpPr>
        <p:spPr>
          <a:xfrm>
            <a:off x="5780886" y="2947936"/>
            <a:ext cx="1058303" cy="369332"/>
          </a:xfrm>
          <a:prstGeom prst="rect">
            <a:avLst/>
          </a:prstGeom>
        </p:spPr>
        <p:txBody>
          <a:bodyPr wrap="none">
            <a:spAutoFit/>
          </a:bodyPr>
          <a:lstStyle/>
          <a:p>
            <a:r>
              <a:rPr lang="en-US" dirty="0">
                <a:latin typeface="+mn-lt"/>
                <a:sym typeface="Symbol" panose="05050102010706020507" pitchFamily="18" charset="2"/>
              </a:rPr>
              <a:t>&lt; 4 hours</a:t>
            </a:r>
            <a:endParaRPr lang="en-US" dirty="0">
              <a:latin typeface="+mn-lt"/>
            </a:endParaRPr>
          </a:p>
        </p:txBody>
      </p:sp>
      <p:cxnSp>
        <p:nvCxnSpPr>
          <p:cNvPr id="8" name="Straight Connector 7">
            <a:extLst>
              <a:ext uri="{FF2B5EF4-FFF2-40B4-BE49-F238E27FC236}">
                <a16:creationId xmlns:a16="http://schemas.microsoft.com/office/drawing/2014/main" xmlns="" id="{D0DF5A46-9183-448E-8F3A-2B9ECB57DE96}"/>
              </a:ext>
            </a:extLst>
          </p:cNvPr>
          <p:cNvCxnSpPr>
            <a:cxnSpLocks/>
          </p:cNvCxnSpPr>
          <p:nvPr/>
        </p:nvCxnSpPr>
        <p:spPr>
          <a:xfrm>
            <a:off x="6444350" y="3342133"/>
            <a:ext cx="0" cy="6366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xmlns="" id="{93211506-BA91-4EAE-8431-CADE3989510F}"/>
              </a:ext>
            </a:extLst>
          </p:cNvPr>
          <p:cNvSpPr/>
          <p:nvPr/>
        </p:nvSpPr>
        <p:spPr>
          <a:xfrm>
            <a:off x="228600" y="5056289"/>
            <a:ext cx="8784771" cy="1384995"/>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So, 2.28% of college students with jobs worked for less than 4 hours per week. Because 2.28% is less than 5%, this is an unusual event.</a:t>
            </a:r>
          </a:p>
        </p:txBody>
      </p:sp>
    </p:spTree>
    <p:extLst>
      <p:ext uri="{BB962C8B-B14F-4D97-AF65-F5344CB8AC3E}">
        <p14:creationId xmlns:p14="http://schemas.microsoft.com/office/powerpoint/2010/main" val="305803347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9DF61112-AFEF-4447-904F-2580B937656A}"/>
              </a:ext>
            </a:extLst>
          </p:cNvPr>
          <p:cNvSpPr>
            <a:spLocks noGrp="1"/>
          </p:cNvSpPr>
          <p:nvPr>
            <p:ph type="title"/>
          </p:nvPr>
        </p:nvSpPr>
        <p:spPr/>
        <p:txBody>
          <a:bodyPr/>
          <a:lstStyle/>
          <a:p>
            <a:pPr eaLnBrk="1" hangingPunct="1">
              <a:defRPr/>
            </a:pPr>
            <a:r>
              <a:rPr lang="en-US" altLang="en-US" sz="4000" dirty="0">
                <a:solidFill>
                  <a:schemeClr val="accent3"/>
                </a:solidFill>
                <a:ea typeface="+mj-ea"/>
              </a:rPr>
              <a:t>Example:  Finding Probabilities for Normal Distributions</a:t>
            </a:r>
            <a:endParaRPr lang="en-US" altLang="en-US" sz="4000" dirty="0">
              <a:ea typeface="+mj-ea"/>
            </a:endParaRPr>
          </a:p>
        </p:txBody>
      </p:sp>
      <p:sp>
        <p:nvSpPr>
          <p:cNvPr id="19458" name="Footer Placeholder 2">
            <a:extLst>
              <a:ext uri="{FF2B5EF4-FFF2-40B4-BE49-F238E27FC236}">
                <a16:creationId xmlns:a16="http://schemas.microsoft.com/office/drawing/2014/main" xmlns="" id="{839E9A5F-E97C-4DF3-98B2-A0EB8B75B9E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a:t>
            </a:r>
          </a:p>
        </p:txBody>
      </p:sp>
      <p:sp>
        <p:nvSpPr>
          <p:cNvPr id="19459" name="Content Placeholder 31">
            <a:extLst>
              <a:ext uri="{FF2B5EF4-FFF2-40B4-BE49-F238E27FC236}">
                <a16:creationId xmlns:a16="http://schemas.microsoft.com/office/drawing/2014/main" xmlns="" id="{C3A80841-A974-4DFC-BDF9-FC5A88E108D9}"/>
              </a:ext>
            </a:extLst>
          </p:cNvPr>
          <p:cNvSpPr>
            <a:spLocks noGrp="1"/>
          </p:cNvSpPr>
          <p:nvPr>
            <p:ph idx="1"/>
          </p:nvPr>
        </p:nvSpPr>
        <p:spPr>
          <a:xfrm>
            <a:off x="457200" y="1672045"/>
            <a:ext cx="8229600" cy="4476206"/>
          </a:xfrm>
        </p:spPr>
        <p:txBody>
          <a:bodyPr/>
          <a:lstStyle/>
          <a:p>
            <a:pPr marL="0" indent="0">
              <a:buNone/>
            </a:pPr>
            <a:r>
              <a:rPr lang="en-US" sz="2400" dirty="0"/>
              <a:t>A survey indicates that for each trip to a supermarket, a shopper spends an average of 43 minutes with a standard deviation of 12 minutes in the store. The lengths of time spent in the store are normally distributed and are represented by the variable </a:t>
            </a:r>
            <a:r>
              <a:rPr lang="en-US" sz="2400" i="1" dirty="0"/>
              <a:t>x</a:t>
            </a:r>
            <a:r>
              <a:rPr lang="en-US" sz="2400" dirty="0"/>
              <a:t>. A shopper enters the store. (a) Find the probability that the shopper will be in the store for each interval of time listed below. (b) When 200 shoppers enter the store, how many shoppers would you expect to be in the store for each interval of time listed below? </a:t>
            </a:r>
            <a:r>
              <a:rPr lang="en-US" sz="2400" i="1" dirty="0">
                <a:solidFill>
                  <a:schemeClr val="tx2">
                    <a:lumMod val="75000"/>
                  </a:schemeClr>
                </a:solidFill>
              </a:rPr>
              <a:t>(Adapted from Time Use Institute)</a:t>
            </a:r>
          </a:p>
          <a:p>
            <a:pPr marL="457200" indent="-457200">
              <a:buFont typeface="+mj-lt"/>
              <a:buAutoNum type="arabicPeriod"/>
            </a:pPr>
            <a:r>
              <a:rPr lang="en-US" sz="2400" dirty="0"/>
              <a:t>Between 22 and 52 minutes</a:t>
            </a:r>
          </a:p>
          <a:p>
            <a:pPr marL="457200" indent="-457200">
              <a:buFont typeface="+mj-lt"/>
              <a:buAutoNum type="arabicPeriod"/>
            </a:pPr>
            <a:r>
              <a:rPr lang="en-US" sz="2400" dirty="0"/>
              <a:t>More than 37 minutes</a:t>
            </a:r>
            <a:endParaRPr lang="en-US" altLang="en-US" sz="2400" dirty="0">
              <a:ea typeface="ＭＳ Ｐゴシック" panose="020B0600070205080204" pitchFamily="34" charset="-128"/>
            </a:endParaRPr>
          </a:p>
        </p:txBody>
      </p:sp>
      <p:pic>
        <p:nvPicPr>
          <p:cNvPr id="19460" name="Picture 6" descr="C:\Documents and Settings\Lyn\Local Settings\Temporary Internet Files\Content.IE5\O7HXM29P\MCj02505570000[1].wmf">
            <a:extLst>
              <a:ext uri="{FF2B5EF4-FFF2-40B4-BE49-F238E27FC236}">
                <a16:creationId xmlns:a16="http://schemas.microsoft.com/office/drawing/2014/main" xmlns="" id="{57BDD438-8520-4173-9BFF-79C96CB935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04219" y="4747346"/>
            <a:ext cx="1757363"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6859860"/>
      </p:ext>
    </p:extLst>
  </p:cSld>
  <p:clrMapOvr>
    <a:masterClrMapping/>
  </p:clrMapOvr>
  <p:transition>
    <p:wipe dir="r"/>
  </p:transition>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1680</TotalTime>
  <Words>846</Words>
  <Application>Microsoft Office PowerPoint</Application>
  <PresentationFormat>On-screen Show (4:3)</PresentationFormat>
  <Paragraphs>81</Paragraphs>
  <Slides>14</Slides>
  <Notes>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14</vt:i4>
      </vt:variant>
    </vt:vector>
  </HeadingPairs>
  <TitlesOfParts>
    <vt:vector size="28" baseType="lpstr">
      <vt:lpstr>ＭＳ Ｐゴシック</vt:lpstr>
      <vt:lpstr>Arial</vt:lpstr>
      <vt:lpstr>Calibri</vt:lpstr>
      <vt:lpstr>Cambria Math</vt:lpstr>
      <vt:lpstr>PearsonMATHPRO01</vt:lpstr>
      <vt:lpstr>PearsonMATHPRO02</vt:lpstr>
      <vt:lpstr>PearsonMATHPRO08</vt:lpstr>
      <vt:lpstr>PearsonMATHPRO11</vt:lpstr>
      <vt:lpstr>Symbol</vt:lpstr>
      <vt:lpstr>Times New Roman</vt:lpstr>
      <vt:lpstr>TimesTenLTStd-Italic</vt:lpstr>
      <vt:lpstr>TimesTenLTStd-Roman</vt:lpstr>
      <vt:lpstr>Wingdings</vt:lpstr>
      <vt:lpstr>lf4template</vt:lpstr>
      <vt:lpstr>PowerPoint Presentation</vt:lpstr>
      <vt:lpstr>Chapter Outline</vt:lpstr>
      <vt:lpstr>Section 5.2</vt:lpstr>
      <vt:lpstr>Section 5.1 Objectives</vt:lpstr>
      <vt:lpstr>Probability and Normal Distributions</vt:lpstr>
      <vt:lpstr>Probability and Normal Distributions</vt:lpstr>
      <vt:lpstr>Example:  Finding Probabilities for Normal Distributions</vt:lpstr>
      <vt:lpstr>Solution:  Finding Probabilities for Normal Distributions</vt:lpstr>
      <vt:lpstr>Example:  Finding Probabilities for Normal Distributions</vt:lpstr>
      <vt:lpstr>Solution:  Finding Probabilities for Normal Distributions</vt:lpstr>
      <vt:lpstr>Solution:  Finding Probabilities for Normal Distributions</vt:lpstr>
      <vt:lpstr>Example:  Using Technology to find Normal Probabilities</vt:lpstr>
      <vt:lpstr>Solution:  Using Technology to find Normal Probabilities</vt:lpstr>
      <vt:lpstr>Solution:  Using Technology to find Normal Probabilities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subject>Elementary Statistics  7e</dc:subject>
  <dc:creator>Ron Larson, Betsy Farber</dc:creator>
  <cp:lastModifiedBy>Sandra Scholten</cp:lastModifiedBy>
  <cp:revision>71</cp:revision>
  <dcterms:created xsi:type="dcterms:W3CDTF">2007-07-18T23:54:35Z</dcterms:created>
  <dcterms:modified xsi:type="dcterms:W3CDTF">2019-02-12T17:09:09Z</dcterms:modified>
</cp:coreProperties>
</file>