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handoutMasterIdLst>
    <p:handoutMasterId r:id="rId26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8" r:id="rId10"/>
    <p:sldId id="266" r:id="rId11"/>
    <p:sldId id="273" r:id="rId12"/>
    <p:sldId id="274" r:id="rId13"/>
    <p:sldId id="279" r:id="rId14"/>
    <p:sldId id="267" r:id="rId15"/>
    <p:sldId id="268" r:id="rId16"/>
    <p:sldId id="281" r:id="rId17"/>
    <p:sldId id="269" r:id="rId18"/>
    <p:sldId id="270" r:id="rId19"/>
    <p:sldId id="271" r:id="rId20"/>
    <p:sldId id="282" r:id="rId21"/>
    <p:sldId id="275" r:id="rId22"/>
    <p:sldId id="276" r:id="rId23"/>
    <p:sldId id="283" r:id="rId2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4201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5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136544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4085180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ADE838C4-22C9-4E8F-BC82-90E0D3FA9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3E39C81-3F8D-4C7E-9A0E-08B0E397155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C9D05A3C-6A7B-4C32-A839-0DAB90A214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AD48D86B-5F3C-4977-8AAC-57EA86D862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7594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="" xmlns:a16="http://schemas.microsoft.com/office/drawing/2014/main" id="{88D239E5-515C-44DB-94C6-83F9507A4D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DA6A495-27D4-4472-B64D-61EAF9742EEE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7650" name="Rectangle 2">
            <a:extLst>
              <a:ext uri="{FF2B5EF4-FFF2-40B4-BE49-F238E27FC236}">
                <a16:creationId xmlns="" xmlns:a16="http://schemas.microsoft.com/office/drawing/2014/main" id="{B7B30336-E2B3-4E6B-9F4C-043444D786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>
            <a:extLst>
              <a:ext uri="{FF2B5EF4-FFF2-40B4-BE49-F238E27FC236}">
                <a16:creationId xmlns="" xmlns:a16="http://schemas.microsoft.com/office/drawing/2014/main" id="{2DF86F91-213C-45E7-9EF1-7C4919DB34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6143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="" xmlns:a16="http://schemas.microsoft.com/office/drawing/2014/main" id="{9786D9BF-8B0B-459C-A941-853EC368CF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1A2D1EE-DB99-4C0A-8783-C426E0C42F4B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="" xmlns:a16="http://schemas.microsoft.com/office/drawing/2014/main" id="{1A1C154E-8586-41CD-82E2-E8CBF1409E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DDD9FCA9-0015-441F-9DB8-CE66C4779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8921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="" xmlns:a16="http://schemas.microsoft.com/office/drawing/2014/main" id="{9786D9BF-8B0B-459C-A941-853EC368CF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1A2D1EE-DB99-4C0A-8783-C426E0C42F4B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="" xmlns:a16="http://schemas.microsoft.com/office/drawing/2014/main" id="{1A1C154E-8586-41CD-82E2-E8CBF1409E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DDD9FCA9-0015-441F-9DB8-CE66C4779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1764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="" xmlns:a16="http://schemas.microsoft.com/office/drawing/2014/main" id="{C1B892A8-5D34-473F-A49A-3E5E20526C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139D57C-53A2-46EF-BD79-38D046681BE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="" xmlns:a16="http://schemas.microsoft.com/office/drawing/2014/main" id="{EF2FA5A4-CACF-40F4-8C50-42B329F231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="" xmlns:a16="http://schemas.microsoft.com/office/drawing/2014/main" id="{108002D0-8DBC-4F03-B153-21B743F600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8251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>
            <a:extLst>
              <a:ext uri="{FF2B5EF4-FFF2-40B4-BE49-F238E27FC236}">
                <a16:creationId xmlns="" xmlns:a16="http://schemas.microsoft.com/office/drawing/2014/main" id="{5329D082-E540-4DC3-9EF8-DD46680F0C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6F21553-7483-42B9-8900-46B628D8F79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3794" name="Rectangle 2">
            <a:extLst>
              <a:ext uri="{FF2B5EF4-FFF2-40B4-BE49-F238E27FC236}">
                <a16:creationId xmlns="" xmlns:a16="http://schemas.microsoft.com/office/drawing/2014/main" id="{8751DE1F-62C3-48F9-B8D3-C722BFDADD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Rectangle 3">
            <a:extLst>
              <a:ext uri="{FF2B5EF4-FFF2-40B4-BE49-F238E27FC236}">
                <a16:creationId xmlns="" xmlns:a16="http://schemas.microsoft.com/office/drawing/2014/main" id="{E90E8017-4428-45A6-ACE7-EB2ACE1A3F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9897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="" xmlns:a16="http://schemas.microsoft.com/office/drawing/2014/main" id="{11F6A8A2-0411-45A0-9CC1-85CFFD82A4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70C6F3F-2F86-4F16-8135-6D9CE8FDD63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5842" name="Rectangle 2">
            <a:extLst>
              <a:ext uri="{FF2B5EF4-FFF2-40B4-BE49-F238E27FC236}">
                <a16:creationId xmlns="" xmlns:a16="http://schemas.microsoft.com/office/drawing/2014/main" id="{5DED444B-C728-4CB8-BCAF-E486102F7C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Rectangle 3">
            <a:extLst>
              <a:ext uri="{FF2B5EF4-FFF2-40B4-BE49-F238E27FC236}">
                <a16:creationId xmlns="" xmlns:a16="http://schemas.microsoft.com/office/drawing/2014/main" id="{80C3DCF4-6BB1-49AD-B38B-2C3DE2B40E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3858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="" xmlns:a16="http://schemas.microsoft.com/office/drawing/2014/main" id="{11F6A8A2-0411-45A0-9CC1-85CFFD82A4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70C6F3F-2F86-4F16-8135-6D9CE8FDD63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5842" name="Rectangle 2">
            <a:extLst>
              <a:ext uri="{FF2B5EF4-FFF2-40B4-BE49-F238E27FC236}">
                <a16:creationId xmlns="" xmlns:a16="http://schemas.microsoft.com/office/drawing/2014/main" id="{5DED444B-C728-4CB8-BCAF-E486102F7C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Rectangle 3">
            <a:extLst>
              <a:ext uri="{FF2B5EF4-FFF2-40B4-BE49-F238E27FC236}">
                <a16:creationId xmlns="" xmlns:a16="http://schemas.microsoft.com/office/drawing/2014/main" id="{80C3DCF4-6BB1-49AD-B38B-2C3DE2B40E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29970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="" xmlns:a16="http://schemas.microsoft.com/office/drawing/2014/main" id="{C1B892A8-5D34-473F-A49A-3E5E20526C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139D57C-53A2-46EF-BD79-38D046681BE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="" xmlns:a16="http://schemas.microsoft.com/office/drawing/2014/main" id="{EF2FA5A4-CACF-40F4-8C50-42B329F231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="" xmlns:a16="http://schemas.microsoft.com/office/drawing/2014/main" id="{108002D0-8DBC-4F03-B153-21B743F600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4365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="" xmlns:a16="http://schemas.microsoft.com/office/drawing/2014/main" id="{C1B892A8-5D34-473F-A49A-3E5E20526C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139D57C-53A2-46EF-BD79-38D046681BE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="" xmlns:a16="http://schemas.microsoft.com/office/drawing/2014/main" id="{EF2FA5A4-CACF-40F4-8C50-42B329F231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="" xmlns:a16="http://schemas.microsoft.com/office/drawing/2014/main" id="{108002D0-8DBC-4F03-B153-21B743F600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7745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="" xmlns:a16="http://schemas.microsoft.com/office/drawing/2014/main" id="{6C0FB850-0EA7-4640-BD13-0BF2D9B43D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="" xmlns:a16="http://schemas.microsoft.com/office/drawing/2014/main" id="{23CB6F0E-FA40-4702-99A8-BE6A5CC121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="" xmlns:a16="http://schemas.microsoft.com/office/drawing/2014/main" id="{BD9A086F-F71D-43A9-9C04-1EF4672BD4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6235049-4ECB-467B-B390-0C21118A831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3815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="" xmlns:a16="http://schemas.microsoft.com/office/drawing/2014/main" id="{C1B892A8-5D34-473F-A49A-3E5E20526C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139D57C-53A2-46EF-BD79-38D046681BE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="" xmlns:a16="http://schemas.microsoft.com/office/drawing/2014/main" id="{EF2FA5A4-CACF-40F4-8C50-42B329F231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>
            <a:extLst>
              <a:ext uri="{FF2B5EF4-FFF2-40B4-BE49-F238E27FC236}">
                <a16:creationId xmlns="" xmlns:a16="http://schemas.microsoft.com/office/drawing/2014/main" id="{108002D0-8DBC-4F03-B153-21B743F600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7215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="" xmlns:a16="http://schemas.microsoft.com/office/drawing/2014/main" id="{92E7D07F-479C-4E6E-A6B3-AB51A04389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DFDE649-B2EB-4025-9535-1F2C4FB964E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7410" name="Rectangle 2">
            <a:extLst>
              <a:ext uri="{FF2B5EF4-FFF2-40B4-BE49-F238E27FC236}">
                <a16:creationId xmlns="" xmlns:a16="http://schemas.microsoft.com/office/drawing/2014/main" id="{B7BE59FE-EA57-49A8-9D29-D3609D73C3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>
            <a:extLst>
              <a:ext uri="{FF2B5EF4-FFF2-40B4-BE49-F238E27FC236}">
                <a16:creationId xmlns="" xmlns:a16="http://schemas.microsoft.com/office/drawing/2014/main" id="{AC50F668-19E9-411E-8823-B88B1AA630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6957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="" xmlns:a16="http://schemas.microsoft.com/office/drawing/2014/main" id="{21229808-773C-489E-80B6-610ED5AEFD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503D891-6030-4ABF-B361-4EA6691D896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F817AF82-A0BE-4D80-BA75-3530B08F38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A3E5C284-00BE-4AFC-BB73-27C71BA4C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14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="" xmlns:a16="http://schemas.microsoft.com/office/drawing/2014/main" id="{F354CCF9-02D9-484D-ACDF-DC0F471711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1793DB7-9B3C-4C39-B4ED-92A251C0154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9E1DAC77-C02A-4AC0-9220-2E49FF07E1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="" xmlns:a16="http://schemas.microsoft.com/office/drawing/2014/main" id="{EE531624-FFAC-49F4-8493-DC4675E92E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6729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="" xmlns:a16="http://schemas.microsoft.com/office/drawing/2014/main" id="{21229808-773C-489E-80B6-610ED5AEFD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503D891-6030-4ABF-B361-4EA6691D896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F817AF82-A0BE-4D80-BA75-3530B08F38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A3E5C284-00BE-4AFC-BB73-27C71BA4C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237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ADE838C4-22C9-4E8F-BC82-90E0D3FA9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3E39C81-3F8D-4C7E-9A0E-08B0E397155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C9D05A3C-6A7B-4C32-A839-0DAB90A214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AD48D86B-5F3C-4977-8AAC-57EA86D862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9119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ADE838C4-22C9-4E8F-BC82-90E0D3FA9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3E39C81-3F8D-4C7E-9A0E-08B0E397155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C9D05A3C-6A7B-4C32-A839-0DAB90A214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AD48D86B-5F3C-4977-8AAC-57EA86D862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7128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ADE838C4-22C9-4E8F-BC82-90E0D3FA9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3E39C81-3F8D-4C7E-9A0E-08B0E397155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C9D05A3C-6A7B-4C32-A839-0DAB90A214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AD48D86B-5F3C-4977-8AAC-57EA86D862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666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Normal Probability Distributions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="" xmlns:a16="http://schemas.microsoft.com/office/drawing/2014/main" id="{FD7C982A-CB90-4B18-99D4-E19D02707E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z-Score Given a Percentile</a:t>
            </a:r>
          </a:p>
        </p:txBody>
      </p:sp>
      <p:sp>
        <p:nvSpPr>
          <p:cNvPr id="24578" name="Content Placeholder 20">
            <a:extLst>
              <a:ext uri="{FF2B5EF4-FFF2-40B4-BE49-F238E27FC236}">
                <a16:creationId xmlns="" xmlns:a16="http://schemas.microsoft.com/office/drawing/2014/main" id="{B6B39089-447B-49FC-8F34-AB94DD62E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096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Find the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 that corresponds to each percentile.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i="1" dirty="0">
                <a:ea typeface="ＭＳ Ｐゴシック" panose="020B0600070205080204" pitchFamily="34" charset="-128"/>
              </a:rPr>
              <a:t>P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5</a:t>
            </a:r>
            <a:r>
              <a:rPr lang="en-US" altLang="en-US" dirty="0">
                <a:ea typeface="ＭＳ Ｐゴシック" panose="020B0600070205080204" pitchFamily="34" charset="-128"/>
              </a:rPr>
              <a:t>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21924" name="Text Box 4">
            <a:extLst>
              <a:ext uri="{FF2B5EF4-FFF2-40B4-BE49-F238E27FC236}">
                <a16:creationId xmlns="" xmlns:a16="http://schemas.microsoft.com/office/drawing/2014/main" id="{B57B45F8-227A-4103-85E9-83DA3E0D4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524543"/>
            <a:ext cx="4191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</a:rPr>
              <a:t>Solution:</a:t>
            </a:r>
          </a:p>
          <a:p>
            <a:pPr>
              <a:defRPr/>
            </a:pPr>
            <a:r>
              <a:rPr lang="en-US" sz="2600" dirty="0">
                <a:latin typeface="Times New Roman" pitchFamily="18" charset="0"/>
                <a:ea typeface="+mn-ea"/>
              </a:rPr>
              <a:t>The </a:t>
            </a:r>
            <a:r>
              <a:rPr lang="en-US" sz="2600" i="1" dirty="0">
                <a:latin typeface="Times New Roman" pitchFamily="18" charset="0"/>
                <a:ea typeface="+mn-ea"/>
              </a:rPr>
              <a:t>z</a:t>
            </a:r>
            <a:r>
              <a:rPr lang="en-US" sz="2600" dirty="0">
                <a:latin typeface="Times New Roman" pitchFamily="18" charset="0"/>
                <a:ea typeface="+mn-ea"/>
              </a:rPr>
              <a:t>-score that corresponds to </a:t>
            </a:r>
            <a:r>
              <a:rPr lang="en-US" sz="2600" i="1" dirty="0">
                <a:latin typeface="Times New Roman" pitchFamily="18" charset="0"/>
                <a:ea typeface="+mn-ea"/>
              </a:rPr>
              <a:t>P</a:t>
            </a:r>
            <a:r>
              <a:rPr lang="en-US" sz="2600" baseline="-25000" dirty="0">
                <a:latin typeface="Times New Roman" pitchFamily="18" charset="0"/>
                <a:ea typeface="+mn-ea"/>
              </a:rPr>
              <a:t>5 </a:t>
            </a:r>
            <a:r>
              <a:rPr lang="en-US" sz="2600" dirty="0">
                <a:latin typeface="Times New Roman" pitchFamily="18" charset="0"/>
                <a:ea typeface="+mn-ea"/>
              </a:rPr>
              <a:t>is the same </a:t>
            </a:r>
            <a:r>
              <a:rPr lang="en-US" sz="2600" i="1" dirty="0">
                <a:latin typeface="Times New Roman" pitchFamily="18" charset="0"/>
                <a:ea typeface="+mn-ea"/>
              </a:rPr>
              <a:t>z-</a:t>
            </a:r>
            <a:r>
              <a:rPr lang="en-US" sz="2600" dirty="0">
                <a:latin typeface="Times New Roman" pitchFamily="18" charset="0"/>
                <a:ea typeface="+mn-ea"/>
              </a:rPr>
              <a:t>score that corresponds to an area of 0.05.</a:t>
            </a:r>
            <a:r>
              <a:rPr lang="en-US" sz="2600" i="1" dirty="0">
                <a:latin typeface="Times New Roman" pitchFamily="18" charset="0"/>
                <a:ea typeface="+mn-ea"/>
              </a:rPr>
              <a:t> </a:t>
            </a:r>
            <a:endParaRPr lang="en-US" sz="2600" dirty="0">
              <a:latin typeface="Times New Roman" pitchFamily="18" charset="0"/>
              <a:ea typeface="+mn-ea"/>
            </a:endParaRPr>
          </a:p>
        </p:txBody>
      </p:sp>
      <p:sp>
        <p:nvSpPr>
          <p:cNvPr id="721925" name="Text Box 5">
            <a:extLst>
              <a:ext uri="{FF2B5EF4-FFF2-40B4-BE49-F238E27FC236}">
                <a16:creationId xmlns="" xmlns:a16="http://schemas.microsoft.com/office/drawing/2014/main" id="{86318169-D996-41A3-ABCD-3F8B87241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656138"/>
            <a:ext cx="82296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The areas closest to 0.05 in the table are 0.0495 (</a:t>
            </a:r>
            <a:r>
              <a:rPr lang="en-US" altLang="en-US" sz="2600" i="1" dirty="0">
                <a:latin typeface="Times New Roman" panose="02020603050405020304" pitchFamily="18" charset="0"/>
              </a:rPr>
              <a:t>z </a:t>
            </a:r>
            <a:r>
              <a:rPr lang="en-US" altLang="en-US" sz="2600" dirty="0">
                <a:latin typeface="Times New Roman" panose="02020603050405020304" pitchFamily="18" charset="0"/>
              </a:rPr>
              <a:t>=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en-US" sz="2600" dirty="0">
                <a:latin typeface="Times New Roman" panose="02020603050405020304" pitchFamily="18" charset="0"/>
              </a:rPr>
              <a:t>1.65) and 0.0505 (</a:t>
            </a:r>
            <a:r>
              <a:rPr lang="en-US" altLang="en-US" sz="2600" i="1" dirty="0">
                <a:latin typeface="Times New Roman" panose="02020603050405020304" pitchFamily="18" charset="0"/>
              </a:rPr>
              <a:t>z</a:t>
            </a:r>
            <a:r>
              <a:rPr lang="en-US" altLang="en-US" sz="2600" dirty="0">
                <a:latin typeface="Times New Roman" panose="02020603050405020304" pitchFamily="18" charset="0"/>
              </a:rPr>
              <a:t> =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altLang="en-US" sz="2600" dirty="0">
                <a:latin typeface="Times New Roman" panose="02020603050405020304" pitchFamily="18" charset="0"/>
              </a:rPr>
              <a:t>1.64). Because 0.05 is halfway between the two areas in the table, use the </a:t>
            </a:r>
            <a:r>
              <a:rPr lang="en-US" altLang="en-US" sz="2600" i="1" dirty="0">
                <a:latin typeface="Times New Roman" panose="02020603050405020304" pitchFamily="18" charset="0"/>
              </a:rPr>
              <a:t>z</a:t>
            </a:r>
            <a:r>
              <a:rPr lang="en-US" altLang="en-US" sz="2600" dirty="0">
                <a:latin typeface="Times New Roman" panose="02020603050405020304" pitchFamily="18" charset="0"/>
              </a:rPr>
              <a:t>-score that is halfway between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en-US" sz="2600" dirty="0">
                <a:latin typeface="Times New Roman" panose="02020603050405020304" pitchFamily="18" charset="0"/>
              </a:rPr>
              <a:t>1.64 and 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en-US" sz="2600" dirty="0">
                <a:latin typeface="Times New Roman" panose="02020603050405020304" pitchFamily="18" charset="0"/>
              </a:rPr>
              <a:t>1.65. </a:t>
            </a:r>
            <a:r>
              <a:rPr lang="en-US" altLang="en-US" sz="2600" b="1" dirty="0">
                <a:solidFill>
                  <a:srgbClr val="AE0337"/>
                </a:solidFill>
                <a:latin typeface="Times New Roman" panose="02020603050405020304" pitchFamily="18" charset="0"/>
              </a:rPr>
              <a:t>The </a:t>
            </a:r>
            <a:r>
              <a:rPr lang="en-US" altLang="en-US" sz="2600" b="1" i="1" dirty="0">
                <a:solidFill>
                  <a:srgbClr val="AE0337"/>
                </a:solidFill>
                <a:latin typeface="Times New Roman" panose="02020603050405020304" pitchFamily="18" charset="0"/>
              </a:rPr>
              <a:t>z</a:t>
            </a:r>
            <a:r>
              <a:rPr lang="en-US" altLang="en-US" sz="2600" b="1" dirty="0">
                <a:solidFill>
                  <a:srgbClr val="AE0337"/>
                </a:solidFill>
                <a:latin typeface="Times New Roman" panose="02020603050405020304" pitchFamily="18" charset="0"/>
              </a:rPr>
              <a:t>-score is </a:t>
            </a:r>
            <a:r>
              <a:rPr lang="en-US" altLang="en-US" sz="2600" b="1" dirty="0">
                <a:solidFill>
                  <a:srgbClr val="AE0337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-1.645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  <a:endParaRPr lang="en-US" altLang="en-US" sz="26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 descr="A close up of a lamp&#10;&#10;Description generated with high confidence">
            <a:extLst>
              <a:ext uri="{FF2B5EF4-FFF2-40B4-BE49-F238E27FC236}">
                <a16:creationId xmlns="" xmlns:a16="http://schemas.microsoft.com/office/drawing/2014/main" id="{C39F4D77-651D-4FD0-9DEA-4A584CD49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835" y="2391954"/>
            <a:ext cx="3488443" cy="201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3597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924" grpId="0"/>
      <p:bldP spid="7219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="" xmlns:a16="http://schemas.microsoft.com/office/drawing/2014/main" id="{FD7C982A-CB90-4B18-99D4-E19D02707E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z-Score Given a Percentile</a:t>
            </a:r>
          </a:p>
        </p:txBody>
      </p:sp>
      <p:sp>
        <p:nvSpPr>
          <p:cNvPr id="24578" name="Content Placeholder 20">
            <a:extLst>
              <a:ext uri="{FF2B5EF4-FFF2-40B4-BE49-F238E27FC236}">
                <a16:creationId xmlns="" xmlns:a16="http://schemas.microsoft.com/office/drawing/2014/main" id="{B6B39089-447B-49FC-8F34-AB94DD62E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09600"/>
          </a:xfrm>
        </p:spPr>
        <p:txBody>
          <a:bodyPr/>
          <a:lstStyle/>
          <a:p>
            <a:pPr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Find the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 that corresponds to each percentile.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i="1" dirty="0">
                <a:ea typeface="ＭＳ Ｐゴシック" panose="020B0600070205080204" pitchFamily="34" charset="-128"/>
              </a:rPr>
              <a:t>P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50</a:t>
            </a:r>
            <a:r>
              <a:rPr lang="en-US" altLang="en-US" dirty="0">
                <a:ea typeface="ＭＳ Ｐゴシック" panose="020B0600070205080204" pitchFamily="34" charset="-128"/>
              </a:rPr>
              <a:t>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21924" name="Text Box 4">
            <a:extLst>
              <a:ext uri="{FF2B5EF4-FFF2-40B4-BE49-F238E27FC236}">
                <a16:creationId xmlns="" xmlns:a16="http://schemas.microsoft.com/office/drawing/2014/main" id="{B57B45F8-227A-4103-85E9-83DA3E0D4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682240"/>
            <a:ext cx="4191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</a:rPr>
              <a:t>Solution:</a:t>
            </a:r>
          </a:p>
          <a:p>
            <a:pPr>
              <a:defRPr/>
            </a:pPr>
            <a:r>
              <a:rPr lang="en-US" sz="2600" dirty="0">
                <a:latin typeface="Times New Roman" pitchFamily="18" charset="0"/>
                <a:ea typeface="+mn-ea"/>
              </a:rPr>
              <a:t>The </a:t>
            </a:r>
            <a:r>
              <a:rPr lang="en-US" sz="2600" i="1" dirty="0">
                <a:latin typeface="Times New Roman" pitchFamily="18" charset="0"/>
                <a:ea typeface="+mn-ea"/>
              </a:rPr>
              <a:t>z</a:t>
            </a:r>
            <a:r>
              <a:rPr lang="en-US" sz="2600" dirty="0">
                <a:latin typeface="Times New Roman" pitchFamily="18" charset="0"/>
                <a:ea typeface="+mn-ea"/>
              </a:rPr>
              <a:t>-score that corresponds to </a:t>
            </a:r>
            <a:r>
              <a:rPr lang="en-US" sz="2600" i="1" dirty="0">
                <a:latin typeface="Times New Roman" pitchFamily="18" charset="0"/>
                <a:ea typeface="+mn-ea"/>
              </a:rPr>
              <a:t>P</a:t>
            </a:r>
            <a:r>
              <a:rPr lang="en-US" sz="2600" baseline="-25000" dirty="0">
                <a:latin typeface="Times New Roman" pitchFamily="18" charset="0"/>
                <a:ea typeface="+mn-ea"/>
              </a:rPr>
              <a:t>50 </a:t>
            </a:r>
            <a:r>
              <a:rPr lang="en-US" sz="2600" dirty="0">
                <a:latin typeface="Times New Roman" pitchFamily="18" charset="0"/>
                <a:ea typeface="+mn-ea"/>
              </a:rPr>
              <a:t>is the same </a:t>
            </a:r>
            <a:r>
              <a:rPr lang="en-US" sz="2600" i="1" dirty="0">
                <a:latin typeface="Times New Roman" pitchFamily="18" charset="0"/>
                <a:ea typeface="+mn-ea"/>
              </a:rPr>
              <a:t>z-</a:t>
            </a:r>
            <a:r>
              <a:rPr lang="en-US" sz="2600" dirty="0">
                <a:latin typeface="Times New Roman" pitchFamily="18" charset="0"/>
                <a:ea typeface="+mn-ea"/>
              </a:rPr>
              <a:t>score that corresponds to an area of 0.50.</a:t>
            </a:r>
            <a:r>
              <a:rPr lang="en-US" sz="2600" i="1" dirty="0">
                <a:latin typeface="Times New Roman" pitchFamily="18" charset="0"/>
                <a:ea typeface="+mn-ea"/>
              </a:rPr>
              <a:t> </a:t>
            </a:r>
            <a:endParaRPr lang="en-US" sz="2600" dirty="0">
              <a:latin typeface="Times New Roman" pitchFamily="18" charset="0"/>
              <a:ea typeface="+mn-ea"/>
            </a:endParaRPr>
          </a:p>
        </p:txBody>
      </p:sp>
      <p:sp>
        <p:nvSpPr>
          <p:cNvPr id="721925" name="Text Box 5">
            <a:extLst>
              <a:ext uri="{FF2B5EF4-FFF2-40B4-BE49-F238E27FC236}">
                <a16:creationId xmlns="" xmlns:a16="http://schemas.microsoft.com/office/drawing/2014/main" id="{86318169-D996-41A3-ABCD-3F8B87241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890353"/>
            <a:ext cx="8229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2800" dirty="0">
                <a:latin typeface="+mn-lt"/>
              </a:rPr>
              <a:t>Locate 0.5 in the Standard Normal Table. The area closest to 0.5 in the table is 0.5000, so 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the </a:t>
            </a:r>
            <a:r>
              <a:rPr lang="en-US" sz="2800" b="1" i="1" dirty="0">
                <a:solidFill>
                  <a:srgbClr val="AE0337"/>
                </a:solidFill>
                <a:latin typeface="+mn-lt"/>
              </a:rPr>
              <a:t>z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-score </a:t>
            </a:r>
            <a:r>
              <a:rPr lang="en-US" sz="2800" dirty="0">
                <a:latin typeface="+mn-lt"/>
              </a:rPr>
              <a:t>that corresponds to an area of 0.5 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is 0</a:t>
            </a:r>
            <a:r>
              <a:rPr lang="en-US" sz="2800" dirty="0">
                <a:latin typeface="+mn-lt"/>
              </a:rPr>
              <a:t>.</a:t>
            </a:r>
            <a:endParaRPr lang="en-US" altLang="en-US" sz="280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74FF0FE-7431-4510-A32D-63A2313AD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004" y="2608242"/>
            <a:ext cx="3387859" cy="188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07460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924" grpId="0"/>
      <p:bldP spid="7219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="" xmlns:a16="http://schemas.microsoft.com/office/drawing/2014/main" id="{FD7C982A-CB90-4B18-99D4-E19D02707E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z-Score Given a Percentile</a:t>
            </a:r>
          </a:p>
        </p:txBody>
      </p:sp>
      <p:sp>
        <p:nvSpPr>
          <p:cNvPr id="24578" name="Content Placeholder 20">
            <a:extLst>
              <a:ext uri="{FF2B5EF4-FFF2-40B4-BE49-F238E27FC236}">
                <a16:creationId xmlns="" xmlns:a16="http://schemas.microsoft.com/office/drawing/2014/main" id="{B6B39089-447B-49FC-8F34-AB94DD62E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09600"/>
          </a:xfrm>
        </p:spPr>
        <p:txBody>
          <a:bodyPr/>
          <a:lstStyle/>
          <a:p>
            <a:pPr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Find the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 that corresponds to each percentile.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i="1" dirty="0">
                <a:ea typeface="ＭＳ Ｐゴシック" panose="020B0600070205080204" pitchFamily="34" charset="-128"/>
              </a:rPr>
              <a:t>P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90</a:t>
            </a:r>
            <a:r>
              <a:rPr lang="en-US" altLang="en-US" dirty="0">
                <a:ea typeface="ＭＳ Ｐゴシック" panose="020B0600070205080204" pitchFamily="34" charset="-128"/>
              </a:rPr>
              <a:t>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21924" name="Text Box 4">
            <a:extLst>
              <a:ext uri="{FF2B5EF4-FFF2-40B4-BE49-F238E27FC236}">
                <a16:creationId xmlns="" xmlns:a16="http://schemas.microsoft.com/office/drawing/2014/main" id="{B57B45F8-227A-4103-85E9-83DA3E0D4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595612"/>
            <a:ext cx="4191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</a:rPr>
              <a:t>Solution:</a:t>
            </a:r>
          </a:p>
          <a:p>
            <a:pPr>
              <a:defRPr/>
            </a:pPr>
            <a:r>
              <a:rPr lang="en-US" sz="2600" dirty="0">
                <a:latin typeface="Times New Roman" pitchFamily="18" charset="0"/>
                <a:ea typeface="+mn-ea"/>
              </a:rPr>
              <a:t>The </a:t>
            </a:r>
            <a:r>
              <a:rPr lang="en-US" sz="2600" i="1" dirty="0">
                <a:latin typeface="Times New Roman" pitchFamily="18" charset="0"/>
                <a:ea typeface="+mn-ea"/>
              </a:rPr>
              <a:t>z</a:t>
            </a:r>
            <a:r>
              <a:rPr lang="en-US" sz="2600" dirty="0">
                <a:latin typeface="Times New Roman" pitchFamily="18" charset="0"/>
                <a:ea typeface="+mn-ea"/>
              </a:rPr>
              <a:t>-score that corresponds to </a:t>
            </a:r>
            <a:r>
              <a:rPr lang="en-US" sz="2600" i="1" dirty="0">
                <a:latin typeface="Times New Roman" pitchFamily="18" charset="0"/>
                <a:ea typeface="+mn-ea"/>
              </a:rPr>
              <a:t>P</a:t>
            </a:r>
            <a:r>
              <a:rPr lang="en-US" sz="2600" i="1" baseline="-25000" dirty="0">
                <a:latin typeface="Times New Roman" pitchFamily="18" charset="0"/>
              </a:rPr>
              <a:t>9</a:t>
            </a:r>
            <a:r>
              <a:rPr lang="en-US" sz="2600" baseline="-25000" dirty="0">
                <a:latin typeface="Times New Roman" pitchFamily="18" charset="0"/>
                <a:ea typeface="+mn-ea"/>
              </a:rPr>
              <a:t>0 </a:t>
            </a:r>
            <a:r>
              <a:rPr lang="en-US" sz="2600" dirty="0">
                <a:latin typeface="Times New Roman" pitchFamily="18" charset="0"/>
                <a:ea typeface="+mn-ea"/>
              </a:rPr>
              <a:t>is the same </a:t>
            </a:r>
            <a:r>
              <a:rPr lang="en-US" sz="2600" i="1" dirty="0">
                <a:latin typeface="Times New Roman" pitchFamily="18" charset="0"/>
                <a:ea typeface="+mn-ea"/>
              </a:rPr>
              <a:t>z-</a:t>
            </a:r>
            <a:r>
              <a:rPr lang="en-US" sz="2600" dirty="0">
                <a:latin typeface="Times New Roman" pitchFamily="18" charset="0"/>
                <a:ea typeface="+mn-ea"/>
              </a:rPr>
              <a:t>score that corresponds to an area of 0.90.</a:t>
            </a:r>
            <a:r>
              <a:rPr lang="en-US" sz="2600" i="1" dirty="0">
                <a:latin typeface="Times New Roman" pitchFamily="18" charset="0"/>
                <a:ea typeface="+mn-ea"/>
              </a:rPr>
              <a:t> </a:t>
            </a:r>
            <a:endParaRPr lang="en-US" sz="2600" dirty="0">
              <a:latin typeface="Times New Roman" pitchFamily="18" charset="0"/>
              <a:ea typeface="+mn-ea"/>
            </a:endParaRPr>
          </a:p>
        </p:txBody>
      </p:sp>
      <p:sp>
        <p:nvSpPr>
          <p:cNvPr id="721925" name="Text Box 5">
            <a:extLst>
              <a:ext uri="{FF2B5EF4-FFF2-40B4-BE49-F238E27FC236}">
                <a16:creationId xmlns="" xmlns:a16="http://schemas.microsoft.com/office/drawing/2014/main" id="{86318169-D996-41A3-ABCD-3F8B87241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648201"/>
            <a:ext cx="8229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2800" dirty="0">
                <a:latin typeface="+mn-lt"/>
              </a:rPr>
              <a:t>Locate 0.9 in the Standard Normal Table. The area closest to 0.9 in the table is 0.8997, so 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the </a:t>
            </a:r>
            <a:r>
              <a:rPr lang="en-US" sz="2800" b="1" i="1" dirty="0">
                <a:solidFill>
                  <a:srgbClr val="AE0337"/>
                </a:solidFill>
                <a:latin typeface="+mn-lt"/>
              </a:rPr>
              <a:t>z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-score</a:t>
            </a:r>
            <a:r>
              <a:rPr lang="en-US" sz="2800" dirty="0">
                <a:latin typeface="+mn-lt"/>
              </a:rPr>
              <a:t> that corresponds to an area of 0.9 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is about 1.28</a:t>
            </a:r>
            <a:r>
              <a:rPr lang="en-US" sz="2800" dirty="0">
                <a:latin typeface="+mn-lt"/>
              </a:rPr>
              <a:t>.</a:t>
            </a:r>
            <a:endParaRPr lang="en-US" altLang="en-US" sz="280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5398166-B479-476A-9C0E-3BF96DE39D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855" y="2595612"/>
            <a:ext cx="3502159" cy="201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35715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924" grpId="0"/>
      <p:bldP spid="7219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="" xmlns:a16="http://schemas.microsoft.com/office/drawing/2014/main" id="{FD7C982A-CB90-4B18-99D4-E19D02707E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z-Score Given a Percentile</a:t>
            </a:r>
          </a:p>
        </p:txBody>
      </p:sp>
      <p:sp>
        <p:nvSpPr>
          <p:cNvPr id="721924" name="Text Box 4">
            <a:extLst>
              <a:ext uri="{FF2B5EF4-FFF2-40B4-BE49-F238E27FC236}">
                <a16:creationId xmlns="" xmlns:a16="http://schemas.microsoft.com/office/drawing/2014/main" id="{B57B45F8-227A-4103-85E9-83DA3E0D4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33086"/>
            <a:ext cx="847504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</a:rPr>
              <a:t>Solution:</a:t>
            </a:r>
          </a:p>
          <a:p>
            <a:r>
              <a:rPr lang="en-US" sz="2800" dirty="0">
                <a:latin typeface="+mn-lt"/>
              </a:rPr>
              <a:t>You can use technology to find the </a:t>
            </a:r>
            <a:r>
              <a:rPr lang="en-US" sz="2800" i="1" dirty="0">
                <a:latin typeface="+mn-lt"/>
              </a:rPr>
              <a:t>z</a:t>
            </a:r>
            <a:r>
              <a:rPr lang="en-US" sz="2800" dirty="0">
                <a:latin typeface="+mn-lt"/>
              </a:rPr>
              <a:t>-score that corresponds to each percentile, as shown below. Remember that when you use technology, your answers may differ slightly from those found using the Standard Normal Table.</a:t>
            </a:r>
            <a:endParaRPr lang="en-US" sz="2800" dirty="0">
              <a:latin typeface="+mn-lt"/>
              <a:ea typeface="+mn-ea"/>
            </a:endParaRP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018B9DFF-D86E-4D07-B88E-D0BD678A0C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221" y="3985579"/>
            <a:ext cx="3095140" cy="224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148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="" xmlns:a16="http://schemas.microsoft.com/office/drawing/2014/main" id="{C6C770BB-79AA-455E-B22B-49669EC2F1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Transforming a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 to an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-Value</a:t>
            </a:r>
          </a:p>
        </p:txBody>
      </p:sp>
      <p:sp>
        <p:nvSpPr>
          <p:cNvPr id="26626" name="Content Placeholder 9">
            <a:extLst>
              <a:ext uri="{FF2B5EF4-FFF2-40B4-BE49-F238E27FC236}">
                <a16:creationId xmlns="" xmlns:a16="http://schemas.microsoft.com/office/drawing/2014/main" id="{E26A87F4-13C2-4544-9A34-9D6D5A00A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16764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To transform a standard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 to a data value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 in a given population, use the formula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	</a:t>
            </a:r>
            <a:r>
              <a:rPr lang="en-US" altLang="en-US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= </a:t>
            </a:r>
            <a:r>
              <a:rPr lang="el-GR" altLang="en-US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μ</a:t>
            </a:r>
            <a:r>
              <a:rPr lang="en-US" altLang="en-US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+ </a:t>
            </a:r>
            <a:r>
              <a:rPr lang="en-US" altLang="en-US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z</a:t>
            </a:r>
            <a:r>
              <a:rPr lang="el-GR" altLang="en-US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σ</a:t>
            </a:r>
            <a:r>
              <a:rPr lang="en-US" altLang="en-US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</a:t>
            </a: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14110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="" xmlns:a16="http://schemas.microsoft.com/office/drawing/2014/main" id="{D043470E-66D4-491F-85C1-DABFEDC822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0838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an x-Value Corresponding to a z-score</a:t>
            </a:r>
          </a:p>
        </p:txBody>
      </p:sp>
      <p:sp>
        <p:nvSpPr>
          <p:cNvPr id="28674" name="Content Placeholder 9">
            <a:extLst>
              <a:ext uri="{FF2B5EF4-FFF2-40B4-BE49-F238E27FC236}">
                <a16:creationId xmlns="" xmlns:a16="http://schemas.microsoft.com/office/drawing/2014/main" id="{20E320A7-5211-480E-ACFE-F641AC272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21336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A veterinarian records the weights of cats treated at a clinic. The weights are normally distributed, with a mean of 9 pounds and a standard deviation of 2 pounds. Find the weights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 corresponding to each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-score.  Interpret the results. </a:t>
            </a:r>
          </a:p>
          <a:p>
            <a:pPr marL="0" indent="0">
              <a:buNone/>
            </a:pPr>
            <a:r>
              <a:rPr lang="en-US" altLang="en-US" dirty="0">
                <a:solidFill>
                  <a:srgbClr val="FFC000"/>
                </a:solidFill>
                <a:ea typeface="ＭＳ Ｐゴシック" panose="020B0600070205080204" pitchFamily="34" charset="-128"/>
              </a:rPr>
              <a:t>	1.</a:t>
            </a:r>
            <a:r>
              <a:rPr lang="en-US" altLang="en-US" dirty="0">
                <a:ea typeface="ＭＳ Ｐゴシック" panose="020B0600070205080204" pitchFamily="34" charset="-128"/>
              </a:rPr>
              <a:t> 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 = 1.96    </a:t>
            </a:r>
            <a:r>
              <a:rPr lang="en-US" altLang="en-US" dirty="0">
                <a:solidFill>
                  <a:srgbClr val="FFC000"/>
                </a:solidFill>
                <a:ea typeface="ＭＳ Ｐゴシック" panose="020B0600070205080204" pitchFamily="34" charset="-128"/>
              </a:rPr>
              <a:t>2.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 =–0.44    </a:t>
            </a:r>
            <a:r>
              <a:rPr lang="en-US" altLang="en-US" dirty="0">
                <a:solidFill>
                  <a:srgbClr val="FFC000"/>
                </a:solidFill>
                <a:ea typeface="ＭＳ Ｐゴシック" panose="020B0600070205080204" pitchFamily="34" charset="-128"/>
              </a:rPr>
              <a:t>3.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 = 0.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6AB2951-37B5-493D-B36C-75D6263E1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172" y="3905051"/>
            <a:ext cx="8229600" cy="227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   </a:t>
            </a:r>
            <a:r>
              <a:rPr lang="en-US" altLang="en-US" sz="2800" dirty="0">
                <a:latin typeface="Times New Roman" panose="02020603050405020304" pitchFamily="18" charset="0"/>
              </a:rPr>
              <a:t>Use the formula </a:t>
            </a:r>
            <a:r>
              <a:rPr lang="en-US" altLang="en-US" sz="2800" i="1" dirty="0">
                <a:latin typeface="Times New Roman" panose="02020603050405020304" pitchFamily="18" charset="0"/>
              </a:rPr>
              <a:t>x</a:t>
            </a:r>
            <a:r>
              <a:rPr lang="en-US" altLang="en-US" sz="2800" dirty="0"/>
              <a:t> = </a:t>
            </a:r>
            <a:r>
              <a:rPr lang="el-GR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l-GR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altLang="en-US" sz="2800" dirty="0"/>
              <a:t> 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marL="514350" indent="-514350" eaLnBrk="1" hangingPunct="1">
              <a:spcAft>
                <a:spcPts val="12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i="1" dirty="0">
                <a:latin typeface="Times New Roman" panose="02020603050405020304" pitchFamily="18" charset="0"/>
              </a:rPr>
              <a:t>z</a:t>
            </a:r>
            <a:r>
              <a:rPr lang="en-US" altLang="en-US" sz="2800" dirty="0">
                <a:latin typeface="Times New Roman" panose="02020603050405020304" pitchFamily="18" charset="0"/>
              </a:rPr>
              <a:t> = 1.96:	</a:t>
            </a:r>
            <a:r>
              <a:rPr lang="en-US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x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= 9 + 1.96(2) = 12.92 pounds</a:t>
            </a:r>
          </a:p>
          <a:p>
            <a:pPr marL="514350" indent="-514350" eaLnBrk="1" hangingPunct="1">
              <a:spcAft>
                <a:spcPts val="12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i="1" dirty="0">
                <a:latin typeface="Times New Roman" panose="02020603050405020304" pitchFamily="18" charset="0"/>
              </a:rPr>
              <a:t>z</a:t>
            </a:r>
            <a:r>
              <a:rPr lang="en-US" altLang="en-US" sz="2800" dirty="0">
                <a:latin typeface="Times New Roman" panose="02020603050405020304" pitchFamily="18" charset="0"/>
              </a:rPr>
              <a:t> = –0.44:	</a:t>
            </a:r>
            <a:r>
              <a:rPr lang="en-US" altLang="en-US" sz="2800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x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= 9 + (–0.44)(2) = 8.12 pounds</a:t>
            </a:r>
          </a:p>
          <a:p>
            <a:pPr marL="514350" indent="-514350" eaLnBrk="1" hangingPunct="1">
              <a:spcAft>
                <a:spcPts val="12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= 0:	</a:t>
            </a:r>
            <a:r>
              <a:rPr lang="en-US" altLang="en-US" sz="2800" i="1" dirty="0">
                <a:solidFill>
                  <a:srgbClr val="AE0337"/>
                </a:solidFill>
                <a:latin typeface="Times New Roman" panose="02020603050405020304" pitchFamily="18" charset="0"/>
              </a:rPr>
              <a:t>x</a:t>
            </a:r>
            <a:r>
              <a:rPr lang="en-US" altLang="en-US" sz="2800" dirty="0">
                <a:solidFill>
                  <a:srgbClr val="AE0337"/>
                </a:solidFill>
                <a:latin typeface="Times New Roman" panose="02020603050405020304" pitchFamily="18" charset="0"/>
              </a:rPr>
              <a:t> = 9 + 1.96(0) = 9 pounds</a:t>
            </a:r>
            <a:endParaRPr lang="en-US" altLang="en-US" sz="2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9072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="" xmlns:a16="http://schemas.microsoft.com/office/drawing/2014/main" id="{D043470E-66D4-491F-85C1-DABFEDC822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0838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an x-Value Corresponding to a z-score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6AB2951-37B5-493D-B36C-75D6263E1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99" y="1431358"/>
            <a:ext cx="8229600" cy="1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r>
              <a:rPr lang="en-US" sz="2800" dirty="0">
                <a:latin typeface="+mn-lt"/>
              </a:rPr>
              <a:t>From the figure, you can see that 12.92 pounds is</a:t>
            </a:r>
          </a:p>
          <a:p>
            <a:r>
              <a:rPr lang="en-US" sz="2800" dirty="0">
                <a:latin typeface="+mn-lt"/>
              </a:rPr>
              <a:t>to the right of the mean, 8.12 pounds is to the left of the mean, and 9 pounds is equal to the mean.</a:t>
            </a:r>
            <a:endParaRPr lang="en-US" altLang="en-US" sz="280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18A970F-D42C-4B80-99DC-F3E0CB8754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974" y="3642265"/>
            <a:ext cx="3621031" cy="262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80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B7A5DE5-3458-4954-BAED-CB36B235A5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 t="21170"/>
          <a:stretch/>
        </p:blipFill>
        <p:spPr>
          <a:xfrm>
            <a:off x="1109574" y="3812407"/>
            <a:ext cx="3205754" cy="2428941"/>
          </a:xfrm>
          <a:prstGeom prst="rect">
            <a:avLst/>
          </a:prstGeom>
        </p:spPr>
      </p:pic>
      <p:sp>
        <p:nvSpPr>
          <p:cNvPr id="30721" name="Rectangle 2">
            <a:extLst>
              <a:ext uri="{FF2B5EF4-FFF2-40B4-BE49-F238E27FC236}">
                <a16:creationId xmlns="" xmlns:a16="http://schemas.microsoft.com/office/drawing/2014/main" id="{AC4A1BE3-CE58-41D4-9005-15C2DF54D3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806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Specific Data Value for a Given Probability</a:t>
            </a:r>
          </a:p>
        </p:txBody>
      </p:sp>
      <p:sp>
        <p:nvSpPr>
          <p:cNvPr id="30722" name="Content Placeholder 31">
            <a:extLst>
              <a:ext uri="{FF2B5EF4-FFF2-40B4-BE49-F238E27FC236}">
                <a16:creationId xmlns="" xmlns:a16="http://schemas.microsoft.com/office/drawing/2014/main" id="{9C283A15-D4F5-46C3-B46D-E16C6BB2F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25146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Scores for the California Peace Officer Standards and Training test are normally distributed, with a mean of 50 and a standard deviation of 10. An agency will only hire applicants with scores in the top 10%. What is the lowest score you can earn and still be eligible to be hired by the agency? </a:t>
            </a:r>
            <a:r>
              <a:rPr lang="en-US" altLang="en-US" i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(Source: State of California)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FA9991BA-6699-4D1C-BC47-F7952B27D05F}"/>
              </a:ext>
            </a:extLst>
          </p:cNvPr>
          <p:cNvSpPr txBox="1"/>
          <p:nvPr/>
        </p:nvSpPr>
        <p:spPr>
          <a:xfrm>
            <a:off x="533400" y="3733800"/>
            <a:ext cx="28194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</a:rPr>
              <a:t>Solution: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108EBD19-3622-4D93-9A83-4BE1827C8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418" y="3993356"/>
            <a:ext cx="41148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An exam score in the top 10% is any score above the 90</a:t>
            </a:r>
            <a:r>
              <a:rPr lang="en-US" altLang="en-US" sz="2600" baseline="30000" dirty="0">
                <a:latin typeface="Times New Roman" panose="02020603050405020304" pitchFamily="18" charset="0"/>
              </a:rPr>
              <a:t>th</a:t>
            </a:r>
            <a:r>
              <a:rPr lang="en-US" altLang="en-US" sz="2600" dirty="0">
                <a:latin typeface="Times New Roman" panose="02020603050405020304" pitchFamily="18" charset="0"/>
              </a:rPr>
              <a:t> percentile.  Find the </a:t>
            </a:r>
            <a:r>
              <a:rPr lang="en-US" altLang="en-US" sz="2600" i="1" dirty="0">
                <a:latin typeface="Times New Roman" panose="02020603050405020304" pitchFamily="18" charset="0"/>
              </a:rPr>
              <a:t>z</a:t>
            </a:r>
            <a:r>
              <a:rPr lang="en-US" altLang="en-US" sz="2600" dirty="0">
                <a:latin typeface="Times New Roman" panose="02020603050405020304" pitchFamily="18" charset="0"/>
              </a:rPr>
              <a:t>-score that corresponds to a cumulative area of 0.9.</a:t>
            </a:r>
          </a:p>
        </p:txBody>
      </p:sp>
    </p:spTree>
    <p:extLst>
      <p:ext uri="{BB962C8B-B14F-4D97-AF65-F5344CB8AC3E}">
        <p14:creationId xmlns:p14="http://schemas.microsoft.com/office/powerpoint/2010/main" val="25926230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>
            <a:extLst>
              <a:ext uri="{FF2B5EF4-FFF2-40B4-BE49-F238E27FC236}">
                <a16:creationId xmlns="" xmlns:a16="http://schemas.microsoft.com/office/drawing/2014/main" id="{12855A6D-08AC-403B-96A0-C323FFEB48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Solution: Finding a Specific Data Value for a Given Probability</a:t>
            </a:r>
          </a:p>
        </p:txBody>
      </p:sp>
      <p:sp>
        <p:nvSpPr>
          <p:cNvPr id="32770" name="Content Placeholder 31">
            <a:extLst>
              <a:ext uri="{FF2B5EF4-FFF2-40B4-BE49-F238E27FC236}">
                <a16:creationId xmlns="" xmlns:a16="http://schemas.microsoft.com/office/drawing/2014/main" id="{3D73F998-F7C0-4D93-81FF-2F9C4392A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88654"/>
            <a:ext cx="8229600" cy="199274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From the Standard Normal Table, the area closest to 0.9 is 0.8997. So the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 that corresponds to an area of 0.9 is </a:t>
            </a:r>
            <a:r>
              <a:rPr lang="en-US" altLang="en-US" b="1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z</a:t>
            </a:r>
            <a:r>
              <a:rPr lang="en-US" altLang="en-US" b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= 1.28</a:t>
            </a:r>
            <a:r>
              <a:rPr lang="en-US" altLang="en-US" dirty="0">
                <a:ea typeface="ＭＳ Ｐゴシック" panose="020B0600070205080204" pitchFamily="34" charset="-128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CBE2293-1CB4-4DC7-93EC-86D5A886BA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 t="21170"/>
          <a:stretch/>
        </p:blipFill>
        <p:spPr>
          <a:xfrm>
            <a:off x="2418610" y="3032910"/>
            <a:ext cx="4145820" cy="314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5740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>
            <a:extLst>
              <a:ext uri="{FF2B5EF4-FFF2-40B4-BE49-F238E27FC236}">
                <a16:creationId xmlns="" xmlns:a16="http://schemas.microsoft.com/office/drawing/2014/main" id="{4E3D2D64-626A-44F5-9ED9-DC48670F05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Solution: Finding a Specific Data Value for a Given Probability</a:t>
            </a:r>
          </a:p>
        </p:txBody>
      </p:sp>
      <p:sp>
        <p:nvSpPr>
          <p:cNvPr id="34818" name="Content Placeholder 31">
            <a:extLst>
              <a:ext uri="{FF2B5EF4-FFF2-40B4-BE49-F238E27FC236}">
                <a16:creationId xmlns="" xmlns:a16="http://schemas.microsoft.com/office/drawing/2014/main" id="{FD664A24-2356-4F83-A010-28B6D4A54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05526"/>
            <a:ext cx="8229600" cy="1390073"/>
          </a:xfrm>
        </p:spPr>
        <p:txBody>
          <a:bodyPr/>
          <a:lstStyle/>
          <a:p>
            <a:pPr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Using the equation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 = </a:t>
            </a:r>
            <a:r>
              <a:rPr lang="el-GR" altLang="en-US" i="1" dirty="0">
                <a:ea typeface="ＭＳ Ｐゴシック" panose="020B0600070205080204" pitchFamily="34" charset="-128"/>
              </a:rPr>
              <a:t>μ</a:t>
            </a:r>
            <a:r>
              <a:rPr lang="en-US" altLang="en-US" dirty="0">
                <a:ea typeface="ＭＳ Ｐゴシック" panose="020B0600070205080204" pitchFamily="34" charset="-128"/>
              </a:rPr>
              <a:t> +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l-GR" altLang="en-US" i="1" dirty="0">
                <a:ea typeface="ＭＳ Ｐゴシック" panose="020B0600070205080204" pitchFamily="34" charset="-128"/>
              </a:rPr>
              <a:t>σ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</a:t>
            </a:r>
            <a:r>
              <a:rPr lang="en-US" altLang="en-US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= 50 + 1.28(10) ≈ 62.8</a:t>
            </a:r>
          </a:p>
        </p:txBody>
      </p:sp>
      <p:sp>
        <p:nvSpPr>
          <p:cNvPr id="34819" name="TextBox 21">
            <a:extLst>
              <a:ext uri="{FF2B5EF4-FFF2-40B4-BE49-F238E27FC236}">
                <a16:creationId xmlns="" xmlns:a16="http://schemas.microsoft.com/office/drawing/2014/main" id="{1F8E4298-0C10-4132-9457-16CDBFE8C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5181600"/>
            <a:ext cx="7620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</a:rPr>
              <a:t>The lowest score you can earn and still be eligible to be hired by the agency is about 63.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A98521B-0C59-4000-94FF-6EE530F359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 t="21170"/>
          <a:stretch/>
        </p:blipFill>
        <p:spPr>
          <a:xfrm>
            <a:off x="2254981" y="2667576"/>
            <a:ext cx="3318047" cy="251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041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="" xmlns:a16="http://schemas.microsoft.com/office/drawing/2014/main" id="{6EB9CF6C-739D-4F67-BB8E-DB3FA3CB9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Chapter Outline</a:t>
            </a:r>
          </a:p>
        </p:txBody>
      </p:sp>
      <p:pic>
        <p:nvPicPr>
          <p:cNvPr id="9219" name="Picture 4">
            <a:extLst>
              <a:ext uri="{FF2B5EF4-FFF2-40B4-BE49-F238E27FC236}">
                <a16:creationId xmlns="" xmlns:a16="http://schemas.microsoft.com/office/drawing/2014/main" id="{A50A8669-0DDF-4576-9DA4-85B1B399B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392238"/>
            <a:ext cx="7694613" cy="40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47686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>
            <a:extLst>
              <a:ext uri="{FF2B5EF4-FFF2-40B4-BE49-F238E27FC236}">
                <a16:creationId xmlns="" xmlns:a16="http://schemas.microsoft.com/office/drawing/2014/main" id="{4E3D2D64-626A-44F5-9ED9-DC48670F05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Solution: Finding a Specific Data Value for a Given Probability</a:t>
            </a:r>
          </a:p>
        </p:txBody>
      </p:sp>
      <p:sp>
        <p:nvSpPr>
          <p:cNvPr id="34818" name="Content Placeholder 31">
            <a:extLst>
              <a:ext uri="{FF2B5EF4-FFF2-40B4-BE49-F238E27FC236}">
                <a16:creationId xmlns="" xmlns:a16="http://schemas.microsoft.com/office/drawing/2014/main" id="{FD664A24-2356-4F83-A010-28B6D4A54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05526"/>
            <a:ext cx="8229600" cy="13900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can check this answer using technology. For instance, you can use a TI-84 Plus to find the </a:t>
            </a:r>
            <a:r>
              <a:rPr lang="en-US" i="1" dirty="0"/>
              <a:t>x</a:t>
            </a:r>
            <a:r>
              <a:rPr lang="en-US" dirty="0"/>
              <a:t>-value, as shown.</a:t>
            </a:r>
            <a:endParaRPr lang="en-US" altLang="en-US" dirty="0">
              <a:solidFill>
                <a:schemeClr val="accent2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3" name="Picture 2" descr="A screenshot of a cell phone&#10;&#10;Description generated with high confidence">
            <a:extLst>
              <a:ext uri="{FF2B5EF4-FFF2-40B4-BE49-F238E27FC236}">
                <a16:creationId xmlns="" xmlns:a16="http://schemas.microsoft.com/office/drawing/2014/main" id="{AE466287-721F-4978-856C-7D5D342B6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29" y="2983487"/>
            <a:ext cx="2916942" cy="26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41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="" xmlns:a16="http://schemas.microsoft.com/office/drawing/2014/main" id="{AC4A1BE3-CE58-41D4-9005-15C2DF54D3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806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Specific Data Value</a:t>
            </a:r>
          </a:p>
        </p:txBody>
      </p:sp>
      <p:sp>
        <p:nvSpPr>
          <p:cNvPr id="30722" name="Content Placeholder 31">
            <a:extLst>
              <a:ext uri="{FF2B5EF4-FFF2-40B4-BE49-F238E27FC236}">
                <a16:creationId xmlns="" xmlns:a16="http://schemas.microsoft.com/office/drawing/2014/main" id="{9C283A15-D4F5-46C3-B46D-E16C6BB2F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2400"/>
            <a:ext cx="8229600" cy="33712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a randomly selected sample of women ages 20 –34, the mean total cholesterol level is 179 milligrams per deciliter with a standard deviation of 38.9 milligrams per deciliter. Assume the total cholesterol levels are normally distributed. Find the highest total cholesterol level a woman in this 20 –34 age group can have and still be in the bottom 1%.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(Adapted from National Center for Health Statistics)</a:t>
            </a:r>
            <a:endParaRPr lang="en-US" altLang="en-US" dirty="0">
              <a:solidFill>
                <a:schemeClr val="tx2">
                  <a:lumMod val="75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469225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AF292C3D-3A6B-49B1-AB5A-1E1778C4BB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42"/>
          <a:stretch/>
        </p:blipFill>
        <p:spPr>
          <a:xfrm>
            <a:off x="4651886" y="1198425"/>
            <a:ext cx="4133096" cy="2873505"/>
          </a:xfrm>
          <a:prstGeom prst="rect">
            <a:avLst/>
          </a:prstGeom>
        </p:spPr>
      </p:pic>
      <p:sp>
        <p:nvSpPr>
          <p:cNvPr id="30721" name="Rectangle 2">
            <a:extLst>
              <a:ext uri="{FF2B5EF4-FFF2-40B4-BE49-F238E27FC236}">
                <a16:creationId xmlns="" xmlns:a16="http://schemas.microsoft.com/office/drawing/2014/main" id="{AC4A1BE3-CE58-41D4-9005-15C2DF54D3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806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Solution: Finding a Specific Data Value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22" name="Content Placeholder 31">
                <a:extLst>
                  <a:ext uri="{FF2B5EF4-FFF2-40B4-BE49-F238E27FC236}">
                    <a16:creationId xmlns="" xmlns:a16="http://schemas.microsoft.com/office/drawing/2014/main" id="{9C283A15-D4F5-46C3-B46D-E16C6BB2FBD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4071930"/>
                <a:ext cx="8229600" cy="241242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In the Standard Normal Table, the area closest to 0.01 is 0.0099. So, the </a:t>
                </a:r>
                <a:r>
                  <a:rPr lang="en-US" i="1" dirty="0"/>
                  <a:t>z</a:t>
                </a:r>
                <a:r>
                  <a:rPr lang="en-US" dirty="0"/>
                  <a:t>-score that corresponds to an area of 0.01 is </a:t>
                </a:r>
                <a:r>
                  <a:rPr lang="en-US" i="1" dirty="0"/>
                  <a:t>z </a:t>
                </a:r>
                <a:r>
                  <a:rPr lang="en-US" dirty="0"/>
                  <a:t>= –2.33. To find the </a:t>
                </a:r>
                <a:r>
                  <a:rPr lang="en-US" i="1" dirty="0"/>
                  <a:t>x</a:t>
                </a:r>
                <a:r>
                  <a:rPr lang="en-US" dirty="0"/>
                  <a:t>-value, note that </a:t>
                </a:r>
                <a:r>
                  <a:rPr lang="en-US" i="1" dirty="0">
                    <a:sym typeface="Symbol" panose="05050102010706020507" pitchFamily="18" charset="2"/>
                  </a:rPr>
                  <a:t></a:t>
                </a:r>
                <a:r>
                  <a:rPr lang="en-US" dirty="0"/>
                  <a:t> = 179 and </a:t>
                </a:r>
                <a:r>
                  <a:rPr lang="en-US" i="1" dirty="0">
                    <a:sym typeface="Symbol" panose="05050102010706020507" pitchFamily="18" charset="2"/>
                  </a:rPr>
                  <a:t></a:t>
                </a:r>
                <a:r>
                  <a:rPr lang="en-US" dirty="0"/>
                  <a:t> = 38.9, and use the formula </a:t>
                </a:r>
                <a:r>
                  <a:rPr lang="en-US" i="1" dirty="0"/>
                  <a:t>x </a:t>
                </a:r>
                <a:r>
                  <a:rPr lang="en-US" dirty="0"/>
                  <a:t>= </a:t>
                </a:r>
                <a:r>
                  <a:rPr lang="en-US" i="1" dirty="0">
                    <a:sym typeface="Symbol" panose="05050102010706020507" pitchFamily="18" charset="2"/>
                  </a:rPr>
                  <a:t></a:t>
                </a:r>
                <a:r>
                  <a:rPr lang="en-US" dirty="0"/>
                  <a:t> + </a:t>
                </a:r>
                <a:r>
                  <a:rPr lang="en-US" i="1" dirty="0"/>
                  <a:t>z</a:t>
                </a:r>
                <a:r>
                  <a:rPr lang="en-US" i="1" dirty="0">
                    <a:sym typeface="Symbol" panose="05050102010706020507" pitchFamily="18" charset="2"/>
                  </a:rPr>
                  <a:t></a:t>
                </a:r>
                <a:r>
                  <a:rPr lang="en-US" dirty="0"/>
                  <a:t>.</a:t>
                </a:r>
              </a:p>
              <a:p>
                <a:pPr marL="0" indent="0" algn="ctr">
                  <a:buNone/>
                </a:pPr>
                <a:r>
                  <a:rPr lang="en-US" i="1" dirty="0">
                    <a:solidFill>
                      <a:srgbClr val="AE0337"/>
                    </a:solidFill>
                  </a:rPr>
                  <a:t>x </a:t>
                </a:r>
                <a:r>
                  <a:rPr lang="en-US" dirty="0">
                    <a:solidFill>
                      <a:srgbClr val="AE0337"/>
                    </a:solidFill>
                  </a:rPr>
                  <a:t>= </a:t>
                </a:r>
                <a:r>
                  <a:rPr lang="en-US" i="1" dirty="0">
                    <a:solidFill>
                      <a:srgbClr val="AE0337"/>
                    </a:solidFill>
                    <a:sym typeface="Symbol" panose="05050102010706020507" pitchFamily="18" charset="2"/>
                  </a:rPr>
                  <a:t></a:t>
                </a:r>
                <a:r>
                  <a:rPr lang="en-US" dirty="0">
                    <a:solidFill>
                      <a:srgbClr val="AE0337"/>
                    </a:solidFill>
                  </a:rPr>
                  <a:t> + </a:t>
                </a:r>
                <a:r>
                  <a:rPr lang="en-US" i="1" dirty="0">
                    <a:solidFill>
                      <a:srgbClr val="AE0337"/>
                    </a:solidFill>
                  </a:rPr>
                  <a:t>z</a:t>
                </a:r>
                <a:r>
                  <a:rPr lang="en-US" i="1" dirty="0">
                    <a:solidFill>
                      <a:srgbClr val="AE0337"/>
                    </a:solidFill>
                    <a:sym typeface="Symbol" panose="05050102010706020507" pitchFamily="18" charset="2"/>
                  </a:rPr>
                  <a:t> </a:t>
                </a:r>
                <a:r>
                  <a:rPr lang="en-US" dirty="0">
                    <a:solidFill>
                      <a:srgbClr val="AE0337"/>
                    </a:solidFill>
                  </a:rPr>
                  <a:t>= 179 + (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2.33)(38.9) = </a:t>
                </a:r>
                <a:r>
                  <a:rPr lang="en-US" dirty="0" smtClean="0">
                    <a:solidFill>
                      <a:srgbClr val="AE0337"/>
                    </a:solidFill>
                  </a:rPr>
                  <a:t>88.363</a:t>
                </a:r>
                <a:endParaRPr lang="en-US" altLang="en-US" dirty="0">
                  <a:solidFill>
                    <a:srgbClr val="AE0337"/>
                  </a:solidFill>
                  <a:ea typeface="ＭＳ Ｐゴシック" panose="020B0600070205080204" pitchFamily="34" charset="-128"/>
                </a:endParaRPr>
              </a:p>
            </p:txBody>
          </p:sp>
        </mc:Choice>
        <mc:Fallback xmlns="">
          <p:sp>
            <p:nvSpPr>
              <p:cNvPr id="30722" name="Content Placeholder 3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9C283A15-D4F5-46C3-B46D-E16C6BB2FB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071930"/>
                <a:ext cx="8229600" cy="2412422"/>
              </a:xfrm>
              <a:blipFill rotWithShape="1">
                <a:blip r:embed="rId4"/>
                <a:stretch>
                  <a:fillRect l="-1481" t="-2525" r="-1481"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35CCE4E-462E-4CDD-ADFB-59BDC45C40AE}"/>
              </a:ext>
            </a:extLst>
          </p:cNvPr>
          <p:cNvSpPr/>
          <p:nvPr/>
        </p:nvSpPr>
        <p:spPr>
          <a:xfrm>
            <a:off x="457200" y="148081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92D050"/>
                </a:solidFill>
                <a:latin typeface="+mn-lt"/>
              </a:rPr>
              <a:t>Solution:</a:t>
            </a:r>
          </a:p>
          <a:p>
            <a:pPr marL="0" indent="0">
              <a:buNone/>
            </a:pPr>
            <a:r>
              <a:rPr lang="en-US" sz="2800" dirty="0">
                <a:latin typeface="+mn-lt"/>
              </a:rPr>
              <a:t>Total cholesterol levels in the lowest 1% correspond to the shaded region shown.</a:t>
            </a:r>
          </a:p>
        </p:txBody>
      </p:sp>
    </p:spTree>
    <p:extLst>
      <p:ext uri="{BB962C8B-B14F-4D97-AF65-F5344CB8AC3E}">
        <p14:creationId xmlns:p14="http://schemas.microsoft.com/office/powerpoint/2010/main" val="293020005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="" xmlns:a16="http://schemas.microsoft.com/office/drawing/2014/main" id="{AC4A1BE3-CE58-41D4-9005-15C2DF54D3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806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83BB35"/>
                </a:solidFill>
                <a:ea typeface="ＭＳ Ｐゴシック" panose="020B0600070205080204" pitchFamily="34" charset="-128"/>
              </a:rPr>
              <a:t>Solution: Finding a Specific Data Value</a:t>
            </a:r>
          </a:p>
        </p:txBody>
      </p:sp>
      <p:sp>
        <p:nvSpPr>
          <p:cNvPr id="30722" name="Content Placeholder 31">
            <a:extLst>
              <a:ext uri="{FF2B5EF4-FFF2-40B4-BE49-F238E27FC236}">
                <a16:creationId xmlns="" xmlns:a16="http://schemas.microsoft.com/office/drawing/2014/main" id="{9C283A15-D4F5-46C3-B46D-E16C6BB2F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4434132"/>
            <a:ext cx="8229600" cy="188610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value that separates the lowest 1% of total cholesterol levels for women in the 20–34 age group from the highest 99% is about 88 milligrams per deciliter.</a:t>
            </a:r>
            <a:endParaRPr lang="en-US" altLang="en-US" dirty="0">
              <a:solidFill>
                <a:srgbClr val="AE0337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35CCE4E-462E-4CDD-ADFB-59BDC45C40AE}"/>
              </a:ext>
            </a:extLst>
          </p:cNvPr>
          <p:cNvSpPr/>
          <p:nvPr/>
        </p:nvSpPr>
        <p:spPr>
          <a:xfrm>
            <a:off x="457199" y="1480814"/>
            <a:ext cx="84172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92D050"/>
                </a:solidFill>
                <a:latin typeface="+mn-lt"/>
              </a:rPr>
              <a:t>Solution:</a:t>
            </a:r>
          </a:p>
          <a:p>
            <a:r>
              <a:rPr lang="en-US" sz="2800" dirty="0">
                <a:latin typeface="+mn-lt"/>
              </a:rPr>
              <a:t>You can check this answer using technology. For instance, you can use Excel to find the </a:t>
            </a:r>
            <a:r>
              <a:rPr lang="en-US" sz="2800" i="1" dirty="0">
                <a:latin typeface="+mn-lt"/>
              </a:rPr>
              <a:t>x-</a:t>
            </a:r>
            <a:r>
              <a:rPr lang="en-US" sz="2800" dirty="0">
                <a:latin typeface="+mn-lt"/>
              </a:rPr>
              <a:t>value, as shown.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B0387F8-442A-4A1D-99BC-3EC02DB46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231" y="2865808"/>
            <a:ext cx="4595450" cy="156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5819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="" xmlns:a16="http://schemas.microsoft.com/office/drawing/2014/main" id="{D2D91054-2A11-4879-83F2-12EDBC39A0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Section 5.3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5DE1AA9-46DD-4ABF-84C1-DCDC06D087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Normal Distributions: Finding Values</a:t>
            </a:r>
          </a:p>
        </p:txBody>
      </p:sp>
    </p:spTree>
    <p:extLst>
      <p:ext uri="{BB962C8B-B14F-4D97-AF65-F5344CB8AC3E}">
        <p14:creationId xmlns:p14="http://schemas.microsoft.com/office/powerpoint/2010/main" val="11395755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="" xmlns:a16="http://schemas.microsoft.com/office/drawing/2014/main" id="{B6A21A98-9737-4E33-BC70-9846B89F2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Section 5.3 Objectives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="" xmlns:a16="http://schemas.microsoft.com/office/drawing/2014/main" id="{1E610130-2EF1-4AB2-86B8-5C5C38197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to find a </a:t>
            </a:r>
            <a:r>
              <a:rPr lang="en-US" altLang="en-US" i="1">
                <a:ea typeface="ＭＳ Ｐゴシック" panose="020B0600070205080204" pitchFamily="34" charset="-128"/>
              </a:rPr>
              <a:t>z</a:t>
            </a:r>
            <a:r>
              <a:rPr lang="en-US" altLang="en-US">
                <a:ea typeface="ＭＳ Ｐゴシック" panose="020B0600070205080204" pitchFamily="34" charset="-128"/>
              </a:rPr>
              <a:t>-score given the area under the normal curve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to transform a </a:t>
            </a:r>
            <a:r>
              <a:rPr lang="en-US" altLang="en-US" i="1">
                <a:ea typeface="ＭＳ Ｐゴシック" panose="020B0600070205080204" pitchFamily="34" charset="-128"/>
              </a:rPr>
              <a:t>z</a:t>
            </a:r>
            <a:r>
              <a:rPr lang="en-US" altLang="en-US">
                <a:ea typeface="ＭＳ Ｐゴシック" panose="020B0600070205080204" pitchFamily="34" charset="-128"/>
              </a:rPr>
              <a:t>-score to an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-value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to find a specific data value of a normal distribution given the probability</a:t>
            </a:r>
          </a:p>
        </p:txBody>
      </p:sp>
    </p:spTree>
    <p:extLst>
      <p:ext uri="{BB962C8B-B14F-4D97-AF65-F5344CB8AC3E}">
        <p14:creationId xmlns:p14="http://schemas.microsoft.com/office/powerpoint/2010/main" val="84434002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="" xmlns:a16="http://schemas.microsoft.com/office/drawing/2014/main" id="{F7457B89-EDDC-4D01-AC06-EF8422B9E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Finding values Given a Probability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81BBC2D-87B3-4EA9-9B44-110C841BD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30480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en-US" dirty="0">
                <a:ea typeface="ＭＳ Ｐゴシック" panose="020B0600070205080204" pitchFamily="34" charset="-128"/>
              </a:rPr>
              <a:t>In a previous section we were given a normally distributed random variable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 and we were asked to find a probability.</a:t>
            </a:r>
          </a:p>
          <a:p>
            <a:pPr>
              <a:spcBef>
                <a:spcPct val="50000"/>
              </a:spcBef>
            </a:pPr>
            <a:r>
              <a:rPr lang="en-US" altLang="en-US" dirty="0">
                <a:ea typeface="ＭＳ Ｐゴシック" panose="020B0600070205080204" pitchFamily="34" charset="-128"/>
              </a:rPr>
              <a:t>In this section, we will be given a probability and we will be asked to find the value of the random variable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.</a:t>
            </a:r>
          </a:p>
        </p:txBody>
      </p:sp>
      <p:sp>
        <p:nvSpPr>
          <p:cNvPr id="4" name="Text Box 15">
            <a:extLst>
              <a:ext uri="{FF2B5EF4-FFF2-40B4-BE49-F238E27FC236}">
                <a16:creationId xmlns="" xmlns:a16="http://schemas.microsoft.com/office/drawing/2014/main" id="{2B71C29A-5096-4F14-8850-2F0E60A4B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213" y="4765675"/>
            <a:ext cx="54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i="1" dirty="0">
                <a:latin typeface="+mn-lt"/>
                <a:ea typeface="+mn-ea"/>
              </a:rPr>
              <a:t>x</a:t>
            </a:r>
          </a:p>
        </p:txBody>
      </p:sp>
      <p:sp>
        <p:nvSpPr>
          <p:cNvPr id="5" name="AutoShape 16">
            <a:extLst>
              <a:ext uri="{FF2B5EF4-FFF2-40B4-BE49-F238E27FC236}">
                <a16:creationId xmlns="" xmlns:a16="http://schemas.microsoft.com/office/drawing/2014/main" id="{51FA8A3F-D22A-4CC2-97D3-5DD2860E3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3175" y="4243388"/>
            <a:ext cx="1214438" cy="557212"/>
          </a:xfrm>
          <a:prstGeom prst="curvedDownArrow">
            <a:avLst>
              <a:gd name="adj1" fmla="val 43590"/>
              <a:gd name="adj2" fmla="val 87180"/>
              <a:gd name="adj3" fmla="val 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Text Box 17">
            <a:extLst>
              <a:ext uri="{FF2B5EF4-FFF2-40B4-BE49-F238E27FC236}">
                <a16:creationId xmlns="" xmlns:a16="http://schemas.microsoft.com/office/drawing/2014/main" id="{0B49200F-CF54-4FD8-9C21-26AB99ACD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0475" y="4765675"/>
            <a:ext cx="54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i="1" dirty="0">
                <a:latin typeface="+mn-lt"/>
                <a:ea typeface="+mn-ea"/>
              </a:rPr>
              <a:t>z</a:t>
            </a:r>
          </a:p>
        </p:txBody>
      </p:sp>
      <p:sp>
        <p:nvSpPr>
          <p:cNvPr id="7" name="AutoShape 18">
            <a:extLst>
              <a:ext uri="{FF2B5EF4-FFF2-40B4-BE49-F238E27FC236}">
                <a16:creationId xmlns="" xmlns:a16="http://schemas.microsoft.com/office/drawing/2014/main" id="{CDCC9478-CC10-4AF7-AF20-86A649C9C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338" y="4281488"/>
            <a:ext cx="1214437" cy="557212"/>
          </a:xfrm>
          <a:prstGeom prst="curvedDownArrow">
            <a:avLst>
              <a:gd name="adj1" fmla="val 43590"/>
              <a:gd name="adj2" fmla="val 87180"/>
              <a:gd name="adj3" fmla="val 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8" name="Text Box 19">
            <a:extLst>
              <a:ext uri="{FF2B5EF4-FFF2-40B4-BE49-F238E27FC236}">
                <a16:creationId xmlns="" xmlns:a16="http://schemas.microsoft.com/office/drawing/2014/main" id="{2E5C9D04-338B-4DB2-8778-830AC460B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100" y="4764088"/>
            <a:ext cx="2671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>
                <a:latin typeface="+mn-lt"/>
                <a:ea typeface="+mn-ea"/>
              </a:rPr>
              <a:t>probability</a:t>
            </a:r>
          </a:p>
        </p:txBody>
      </p:sp>
      <p:sp>
        <p:nvSpPr>
          <p:cNvPr id="9" name="AutoShape 20">
            <a:extLst>
              <a:ext uri="{FF2B5EF4-FFF2-40B4-BE49-F238E27FC236}">
                <a16:creationId xmlns="" xmlns:a16="http://schemas.microsoft.com/office/drawing/2014/main" id="{AB249C41-F6D2-4546-8EBD-0AF2E999DCD2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133850" y="5338763"/>
            <a:ext cx="1214438" cy="557212"/>
          </a:xfrm>
          <a:prstGeom prst="curvedDownArrow">
            <a:avLst>
              <a:gd name="adj1" fmla="val 43590"/>
              <a:gd name="adj2" fmla="val 87179"/>
              <a:gd name="adj3" fmla="val 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10" name="AutoShape 21">
            <a:extLst>
              <a:ext uri="{FF2B5EF4-FFF2-40B4-BE49-F238E27FC236}">
                <a16:creationId xmlns="" xmlns:a16="http://schemas.microsoft.com/office/drawing/2014/main" id="{4417E7C3-A832-4411-BB0D-3B0A3A53870F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2643188" y="5334000"/>
            <a:ext cx="1214437" cy="557213"/>
          </a:xfrm>
          <a:prstGeom prst="curvedDownArrow">
            <a:avLst>
              <a:gd name="adj1" fmla="val 43590"/>
              <a:gd name="adj2" fmla="val 87180"/>
              <a:gd name="adj3" fmla="val 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7115515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="" xmlns:a16="http://schemas.microsoft.com/office/drawing/2014/main" id="{04C591C9-A5C6-437E-B765-B37095EF5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</a:t>
            </a:r>
            <a:r>
              <a:rPr lang="en-US" altLang="en-US" i="1">
                <a:solidFill>
                  <a:srgbClr val="83BB35"/>
                </a:solidFill>
                <a:ea typeface="ＭＳ Ｐゴシック" panose="020B0600070205080204" pitchFamily="34" charset="-128"/>
              </a:rPr>
              <a:t>z</a:t>
            </a:r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-Score Given an Area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="" xmlns:a16="http://schemas.microsoft.com/office/drawing/2014/main" id="{95C5B0ED-C23D-471E-B3FB-0ECCA1797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6238"/>
            <a:ext cx="8229600" cy="86836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dirty="0">
                <a:ea typeface="+mn-ea"/>
              </a:rPr>
              <a:t>Find the </a:t>
            </a:r>
            <a:r>
              <a:rPr lang="en-US" i="1" dirty="0">
                <a:ea typeface="+mn-ea"/>
              </a:rPr>
              <a:t>z</a:t>
            </a:r>
            <a:r>
              <a:rPr lang="en-US" dirty="0">
                <a:ea typeface="+mn-ea"/>
              </a:rPr>
              <a:t>-score that corresponds to a cumulative area of 0.3632.</a:t>
            </a:r>
          </a:p>
          <a:p>
            <a:pPr>
              <a:defRPr/>
            </a:pPr>
            <a:endParaRPr lang="en-US" dirty="0">
              <a:ea typeface="+mn-ea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75034C10-01EB-4396-AB7C-10D9688131A6}"/>
              </a:ext>
            </a:extLst>
          </p:cNvPr>
          <p:cNvSpPr txBox="1"/>
          <p:nvPr/>
        </p:nvSpPr>
        <p:spPr>
          <a:xfrm>
            <a:off x="457200" y="2833688"/>
            <a:ext cx="3886200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</a:rPr>
              <a:t>Solution: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D82AC12-79E2-4D6A-B088-0E7C55821E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92" y="3440230"/>
            <a:ext cx="3387859" cy="208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4661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>
            <a:extLst>
              <a:ext uri="{FF2B5EF4-FFF2-40B4-BE49-F238E27FC236}">
                <a16:creationId xmlns="" xmlns:a16="http://schemas.microsoft.com/office/drawing/2014/main" id="{55659692-D028-4139-84C3-447BCC1568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Solution: Finding a </a:t>
            </a:r>
            <a:r>
              <a:rPr lang="en-US" altLang="en-US" i="1">
                <a:solidFill>
                  <a:srgbClr val="83BB35"/>
                </a:solidFill>
                <a:ea typeface="ＭＳ Ｐゴシック" panose="020B0600070205080204" pitchFamily="34" charset="-128"/>
              </a:rPr>
              <a:t>z</a:t>
            </a:r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-Score Given an Area</a:t>
            </a:r>
          </a:p>
        </p:txBody>
      </p:sp>
      <p:sp>
        <p:nvSpPr>
          <p:cNvPr id="18436" name="Content Placeholder 19">
            <a:extLst>
              <a:ext uri="{FF2B5EF4-FFF2-40B4-BE49-F238E27FC236}">
                <a16:creationId xmlns="" xmlns:a16="http://schemas.microsoft.com/office/drawing/2014/main" id="{FE95CEB7-0237-42E0-84DC-56177F376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43147"/>
            <a:ext cx="8229600" cy="868362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Locate 0.3632 in the body of the Standard Normal Table.  </a:t>
            </a:r>
          </a:p>
        </p:txBody>
      </p:sp>
      <p:sp>
        <p:nvSpPr>
          <p:cNvPr id="717943" name="Text Box 119">
            <a:extLst>
              <a:ext uri="{FF2B5EF4-FFF2-40B4-BE49-F238E27FC236}">
                <a16:creationId xmlns="" xmlns:a16="http://schemas.microsoft.com/office/drawing/2014/main" id="{155C939E-4F02-4649-A619-579C512A6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899819"/>
            <a:ext cx="8140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17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</a:rPr>
              <a:t>The values at the beginning of the corresponding row and at the top of the column give the </a:t>
            </a:r>
            <a:r>
              <a:rPr lang="en-US" altLang="en-US" sz="2800" i="1" dirty="0">
                <a:latin typeface="Times New Roman" panose="02020603050405020304" pitchFamily="18" charset="0"/>
              </a:rPr>
              <a:t>z</a:t>
            </a:r>
            <a:r>
              <a:rPr lang="en-US" altLang="en-US" sz="2800" dirty="0">
                <a:latin typeface="Times New Roman" panose="02020603050405020304" pitchFamily="18" charset="0"/>
              </a:rPr>
              <a:t>-score.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B9A74BE1-BB75-4B4F-8842-1435DC0F7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08" y="2691539"/>
            <a:ext cx="7973584" cy="22082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CCF83BC-3A02-42D4-AD23-AFC2EB4DBC03}"/>
              </a:ext>
            </a:extLst>
          </p:cNvPr>
          <p:cNvSpPr txBox="1"/>
          <p:nvPr/>
        </p:nvSpPr>
        <p:spPr>
          <a:xfrm>
            <a:off x="585208" y="5845969"/>
            <a:ext cx="3416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AE0337"/>
                </a:solidFill>
                <a:latin typeface="+mn-lt"/>
              </a:rPr>
              <a:t>The </a:t>
            </a:r>
            <a:r>
              <a:rPr lang="en-US" sz="2800" b="1" i="1" dirty="0">
                <a:solidFill>
                  <a:srgbClr val="AE0337"/>
                </a:solidFill>
                <a:latin typeface="+mn-lt"/>
              </a:rPr>
              <a:t>z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-score is – 0.35. </a:t>
            </a:r>
          </a:p>
        </p:txBody>
      </p:sp>
    </p:spTree>
    <p:extLst>
      <p:ext uri="{BB962C8B-B14F-4D97-AF65-F5344CB8AC3E}">
        <p14:creationId xmlns:p14="http://schemas.microsoft.com/office/powerpoint/2010/main" val="1097095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4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="" xmlns:a16="http://schemas.microsoft.com/office/drawing/2014/main" id="{92BC6E21-C055-46FA-A7A5-467F4785E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Example: Finding a </a:t>
            </a:r>
            <a:r>
              <a:rPr lang="en-US" altLang="en-US" i="1">
                <a:solidFill>
                  <a:srgbClr val="83BB35"/>
                </a:solidFill>
                <a:ea typeface="ＭＳ Ｐゴシック" panose="020B0600070205080204" pitchFamily="34" charset="-128"/>
              </a:rPr>
              <a:t>z</a:t>
            </a:r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-Score Given an Area</a:t>
            </a:r>
          </a:p>
        </p:txBody>
      </p:sp>
      <p:sp>
        <p:nvSpPr>
          <p:cNvPr id="20482" name="Content Placeholder 19">
            <a:extLst>
              <a:ext uri="{FF2B5EF4-FFF2-40B4-BE49-F238E27FC236}">
                <a16:creationId xmlns="" xmlns:a16="http://schemas.microsoft.com/office/drawing/2014/main" id="{DECB9DD3-54BD-424A-9228-354938122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6238"/>
            <a:ext cx="8229600" cy="868362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altLang="en-US" dirty="0">
                <a:ea typeface="ＭＳ Ｐゴシック" panose="020B0600070205080204" pitchFamily="34" charset="-128"/>
              </a:rPr>
              <a:t>Find the </a:t>
            </a:r>
            <a:r>
              <a:rPr lang="en-US" altLang="en-US" i="1" dirty="0">
                <a:ea typeface="ＭＳ Ｐゴシック" panose="020B0600070205080204" pitchFamily="34" charset="-128"/>
              </a:rPr>
              <a:t>z</a:t>
            </a:r>
            <a:r>
              <a:rPr lang="en-US" altLang="en-US" dirty="0">
                <a:ea typeface="ＭＳ Ｐゴシック" panose="020B0600070205080204" pitchFamily="34" charset="-128"/>
              </a:rPr>
              <a:t>-score that has 10.75% of the distribution’</a:t>
            </a:r>
            <a:r>
              <a:rPr lang="en-US" altLang="ja-JP" dirty="0">
                <a:ea typeface="ＭＳ Ｐゴシック" panose="020B0600070205080204" pitchFamily="34" charset="-128"/>
              </a:rPr>
              <a:t>s area to its right.</a:t>
            </a: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DD5A7910-E669-4045-82D2-9B4E2C1E9509}"/>
              </a:ext>
            </a:extLst>
          </p:cNvPr>
          <p:cNvSpPr txBox="1"/>
          <p:nvPr/>
        </p:nvSpPr>
        <p:spPr>
          <a:xfrm>
            <a:off x="595313" y="2828925"/>
            <a:ext cx="26670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</a:rPr>
              <a:t>Solution: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0459D376-198A-4BCF-AB49-01B3AD8E161A}"/>
              </a:ext>
            </a:extLst>
          </p:cNvPr>
          <p:cNvSpPr txBox="1"/>
          <p:nvPr/>
        </p:nvSpPr>
        <p:spPr>
          <a:xfrm>
            <a:off x="685800" y="5257800"/>
            <a:ext cx="8001000" cy="946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</a:rPr>
              <a:t>Because the area to the right is 0.1075, the cumulative area is 1 – 0.1075 = 0.8925.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24FDD565-2D92-48E5-B25D-F485D50A7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649" y="3145852"/>
            <a:ext cx="3488443" cy="202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650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>
            <a:extLst>
              <a:ext uri="{FF2B5EF4-FFF2-40B4-BE49-F238E27FC236}">
                <a16:creationId xmlns="" xmlns:a16="http://schemas.microsoft.com/office/drawing/2014/main" id="{55659692-D028-4139-84C3-447BCC1568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Solution: Finding a </a:t>
            </a:r>
            <a:r>
              <a:rPr lang="en-US" altLang="en-US" i="1">
                <a:solidFill>
                  <a:srgbClr val="83BB35"/>
                </a:solidFill>
                <a:ea typeface="ＭＳ Ｐゴシック" panose="020B0600070205080204" pitchFamily="34" charset="-128"/>
              </a:rPr>
              <a:t>z</a:t>
            </a:r>
            <a:r>
              <a:rPr lang="en-US" altLang="en-US">
                <a:solidFill>
                  <a:srgbClr val="83BB35"/>
                </a:solidFill>
                <a:ea typeface="ＭＳ Ｐゴシック" panose="020B0600070205080204" pitchFamily="34" charset="-128"/>
              </a:rPr>
              <a:t>-Score Given an Area</a:t>
            </a:r>
          </a:p>
        </p:txBody>
      </p:sp>
      <p:sp>
        <p:nvSpPr>
          <p:cNvPr id="18436" name="Content Placeholder 19">
            <a:extLst>
              <a:ext uri="{FF2B5EF4-FFF2-40B4-BE49-F238E27FC236}">
                <a16:creationId xmlns="" xmlns:a16="http://schemas.microsoft.com/office/drawing/2014/main" id="{FE95CEB7-0237-42E0-84DC-56177F376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43147"/>
            <a:ext cx="8229600" cy="868362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Locate 0.8925 in the body of the Standard Normal Table.  </a:t>
            </a:r>
          </a:p>
        </p:txBody>
      </p:sp>
      <p:sp>
        <p:nvSpPr>
          <p:cNvPr id="717943" name="Text Box 119">
            <a:extLst>
              <a:ext uri="{FF2B5EF4-FFF2-40B4-BE49-F238E27FC236}">
                <a16:creationId xmlns="" xmlns:a16="http://schemas.microsoft.com/office/drawing/2014/main" id="{155C939E-4F02-4649-A619-579C512A6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899819"/>
            <a:ext cx="8140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17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Times New Roman" panose="02020603050405020304" pitchFamily="18" charset="0"/>
              </a:rPr>
              <a:t>The values at the beginning of the corresponding row and at the top of the column give the </a:t>
            </a:r>
            <a:r>
              <a:rPr lang="en-US" altLang="en-US" sz="2800" i="1" dirty="0">
                <a:latin typeface="Times New Roman" panose="02020603050405020304" pitchFamily="18" charset="0"/>
              </a:rPr>
              <a:t>z</a:t>
            </a:r>
            <a:r>
              <a:rPr lang="en-US" altLang="en-US" sz="2800" dirty="0">
                <a:latin typeface="Times New Roman" panose="02020603050405020304" pitchFamily="18" charset="0"/>
              </a:rPr>
              <a:t>-score.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089C00D2-000E-4DC3-BF4C-36E9FB699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18" y="2611509"/>
            <a:ext cx="7813563" cy="23180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52174F8-65A4-4DEC-A525-28A7A475C4E9}"/>
              </a:ext>
            </a:extLst>
          </p:cNvPr>
          <p:cNvSpPr txBox="1"/>
          <p:nvPr/>
        </p:nvSpPr>
        <p:spPr>
          <a:xfrm>
            <a:off x="589018" y="5810940"/>
            <a:ext cx="3146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AE0337"/>
                </a:solidFill>
                <a:latin typeface="+mn-lt"/>
              </a:rPr>
              <a:t>The </a:t>
            </a:r>
            <a:r>
              <a:rPr lang="en-US" sz="2800" b="1" i="1" dirty="0">
                <a:solidFill>
                  <a:srgbClr val="AE0337"/>
                </a:solidFill>
                <a:latin typeface="+mn-lt"/>
              </a:rPr>
              <a:t>z</a:t>
            </a:r>
            <a:r>
              <a:rPr lang="en-US" sz="2800" b="1" dirty="0">
                <a:solidFill>
                  <a:srgbClr val="AE0337"/>
                </a:solidFill>
                <a:latin typeface="+mn-lt"/>
              </a:rPr>
              <a:t>-score is 1.24. </a:t>
            </a:r>
          </a:p>
        </p:txBody>
      </p:sp>
    </p:spTree>
    <p:extLst>
      <p:ext uri="{BB962C8B-B14F-4D97-AF65-F5344CB8AC3E}">
        <p14:creationId xmlns:p14="http://schemas.microsoft.com/office/powerpoint/2010/main" val="425197237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43" grpId="0"/>
      <p:bldP spid="8" grpId="0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1261</TotalTime>
  <Words>1182</Words>
  <Application>Microsoft Office PowerPoint</Application>
  <PresentationFormat>On-screen Show (4:3)</PresentationFormat>
  <Paragraphs>111</Paragraphs>
  <Slides>23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ＭＳ Ｐゴシック</vt:lpstr>
      <vt:lpstr>Arial</vt:lpstr>
      <vt:lpstr>Calibri</vt:lpstr>
      <vt:lpstr>Cambria Math</vt:lpstr>
      <vt:lpstr>Symbol</vt:lpstr>
      <vt:lpstr>Times New Roman</vt:lpstr>
      <vt:lpstr>Wingdings</vt:lpstr>
      <vt:lpstr>lf4template</vt:lpstr>
      <vt:lpstr>PowerPoint Presentation</vt:lpstr>
      <vt:lpstr>Chapter Outline</vt:lpstr>
      <vt:lpstr>Section 5.3</vt:lpstr>
      <vt:lpstr>Section 5.3 Objectives</vt:lpstr>
      <vt:lpstr>Finding values Given a Probability</vt:lpstr>
      <vt:lpstr>Example: Finding a z-Score Given an Area</vt:lpstr>
      <vt:lpstr>Solution: Finding a z-Score Given an Area</vt:lpstr>
      <vt:lpstr>Example: Finding a z-Score Given an Area</vt:lpstr>
      <vt:lpstr>Solution: Finding a z-Score Given an Area</vt:lpstr>
      <vt:lpstr>Example: Finding a z-Score Given a Percentile</vt:lpstr>
      <vt:lpstr>Example: Finding a z-Score Given a Percentile</vt:lpstr>
      <vt:lpstr>Example: Finding a z-Score Given a Percentile</vt:lpstr>
      <vt:lpstr>Example: Finding a z-Score Given a Percentile</vt:lpstr>
      <vt:lpstr>Transforming a z-Score to an x-Value</vt:lpstr>
      <vt:lpstr>Example: Finding an x-Value Corresponding to a z-score</vt:lpstr>
      <vt:lpstr>Example: Finding an x-Value Corresponding to a z-score</vt:lpstr>
      <vt:lpstr>Example: Finding a Specific Data Value for a Given Probability</vt:lpstr>
      <vt:lpstr>Solution: Finding a Specific Data Value for a Given Probability</vt:lpstr>
      <vt:lpstr>Solution: Finding a Specific Data Value for a Given Probability</vt:lpstr>
      <vt:lpstr>Solution: Finding a Specific Data Value for a Given Probability</vt:lpstr>
      <vt:lpstr>Example: Finding a Specific Data Value</vt:lpstr>
      <vt:lpstr>Solution: Finding a Specific Data Value</vt:lpstr>
      <vt:lpstr>Solution: Finding a Specific Data Value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subject>Elementary Statistics  7e</dc:subject>
  <dc:creator>Ron Larson, Betsy Farber</dc:creator>
  <cp:lastModifiedBy>Sandra Scholten</cp:lastModifiedBy>
  <cp:revision>72</cp:revision>
  <dcterms:created xsi:type="dcterms:W3CDTF">2007-07-18T23:54:35Z</dcterms:created>
  <dcterms:modified xsi:type="dcterms:W3CDTF">2019-02-12T17:10:23Z</dcterms:modified>
</cp:coreProperties>
</file>